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notesMasterIdLst>
    <p:notesMasterId r:id="rId39"/>
  </p:notesMasterIdLst>
  <p:sldIdLst>
    <p:sldId id="682" r:id="rId2"/>
    <p:sldId id="839" r:id="rId3"/>
    <p:sldId id="840" r:id="rId4"/>
    <p:sldId id="665" r:id="rId5"/>
    <p:sldId id="718" r:id="rId6"/>
    <p:sldId id="879" r:id="rId7"/>
    <p:sldId id="729" r:id="rId8"/>
    <p:sldId id="662" r:id="rId9"/>
    <p:sldId id="652" r:id="rId10"/>
    <p:sldId id="725" r:id="rId11"/>
    <p:sldId id="880" r:id="rId12"/>
    <p:sldId id="732" r:id="rId13"/>
    <p:sldId id="877" r:id="rId14"/>
    <p:sldId id="874" r:id="rId15"/>
    <p:sldId id="720" r:id="rId16"/>
    <p:sldId id="868" r:id="rId17"/>
    <p:sldId id="875" r:id="rId18"/>
    <p:sldId id="881" r:id="rId19"/>
    <p:sldId id="716" r:id="rId20"/>
    <p:sldId id="697" r:id="rId21"/>
    <p:sldId id="277" r:id="rId22"/>
    <p:sldId id="721" r:id="rId23"/>
    <p:sldId id="844" r:id="rId24"/>
    <p:sldId id="854" r:id="rId25"/>
    <p:sldId id="846" r:id="rId26"/>
    <p:sldId id="851" r:id="rId27"/>
    <p:sldId id="856" r:id="rId28"/>
    <p:sldId id="862" r:id="rId29"/>
    <p:sldId id="673" r:id="rId30"/>
    <p:sldId id="703" r:id="rId31"/>
    <p:sldId id="707" r:id="rId32"/>
    <p:sldId id="708" r:id="rId33"/>
    <p:sldId id="630" r:id="rId34"/>
    <p:sldId id="631" r:id="rId35"/>
    <p:sldId id="632" r:id="rId36"/>
    <p:sldId id="633" r:id="rId37"/>
    <p:sldId id="634" r:id="rId3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EEFA"/>
    <a:srgbClr val="0000FF"/>
    <a:srgbClr val="604C9B"/>
    <a:srgbClr val="836BD5"/>
    <a:srgbClr val="CC00FF"/>
    <a:srgbClr val="33CC33"/>
    <a:srgbClr val="00FFFF"/>
    <a:srgbClr val="99CCFF"/>
    <a:srgbClr val="FF99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9" autoAdjust="0"/>
    <p:restoredTop sz="86545" autoAdjust="0"/>
  </p:normalViewPr>
  <p:slideViewPr>
    <p:cSldViewPr snapToGrid="0">
      <p:cViewPr varScale="1">
        <p:scale>
          <a:sx n="159" d="100"/>
          <a:sy n="159" d="100"/>
        </p:scale>
        <p:origin x="1806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9CF29-CF73-4F2E-A172-B299FB3DCC6A}" type="datetimeFigureOut">
              <a:rPr lang="it-IT" smtClean="0"/>
              <a:t>22/01/2023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17905-6154-47DE-9E51-7B1BC081B3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351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464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35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6213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6917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2706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2371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2535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0790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2</a:t>
            </a:r>
            <a:r>
              <a:rPr lang="it-IT" baseline="0" dirty="0"/>
              <a:t> </a:t>
            </a:r>
            <a:r>
              <a:rPr lang="it-IT" baseline="0" dirty="0" err="1"/>
              <a:t>slides</a:t>
            </a:r>
            <a:r>
              <a:rPr lang="it-IT" baseline="0" dirty="0"/>
              <a:t> su </a:t>
            </a:r>
            <a:r>
              <a:rPr lang="it-IT" baseline="0" dirty="0" err="1"/>
              <a:t>Zc</a:t>
            </a:r>
            <a:r>
              <a:rPr lang="it-IT" baseline="0" dirty="0"/>
              <a:t>, a </a:t>
            </a:r>
            <a:r>
              <a:rPr lang="it-IT" baseline="0" dirty="0" err="1"/>
              <a:t>Bes</a:t>
            </a:r>
            <a:r>
              <a:rPr lang="it-IT" baseline="0" dirty="0"/>
              <a:t> e a Belle</a:t>
            </a:r>
          </a:p>
          <a:p>
            <a:r>
              <a:rPr lang="it-IT" baseline="0" dirty="0"/>
              <a:t>2 slide su </a:t>
            </a:r>
            <a:r>
              <a:rPr lang="it-IT" baseline="0" dirty="0" err="1"/>
              <a:t>tetraquark</a:t>
            </a:r>
            <a:r>
              <a:rPr lang="it-IT" baseline="0" dirty="0"/>
              <a:t> model: dall’hamiltoniana di </a:t>
            </a:r>
            <a:r>
              <a:rPr lang="it-IT" baseline="0" dirty="0" err="1"/>
              <a:t>Jaffe</a:t>
            </a:r>
            <a:r>
              <a:rPr lang="it-IT" baseline="0" dirty="0"/>
              <a:t> al calcolo delle masse</a:t>
            </a:r>
          </a:p>
          <a:p>
            <a:r>
              <a:rPr lang="it-IT" baseline="0" dirty="0"/>
              <a:t>1 slide su </a:t>
            </a:r>
            <a:r>
              <a:rPr lang="it-IT" baseline="0" dirty="0" err="1"/>
              <a:t>molecular</a:t>
            </a:r>
            <a:r>
              <a:rPr lang="it-IT" baseline="0" dirty="0"/>
              <a:t> </a:t>
            </a:r>
            <a:r>
              <a:rPr lang="it-IT" baseline="0" dirty="0" err="1"/>
              <a:t>models</a:t>
            </a:r>
            <a:r>
              <a:rPr lang="it-IT" baseline="0" dirty="0"/>
              <a:t>, dove sono i carichi? (non in </a:t>
            </a:r>
            <a:r>
              <a:rPr lang="it-IT" baseline="0" dirty="0" err="1"/>
              <a:t>Tornqvist</a:t>
            </a:r>
            <a:r>
              <a:rPr lang="it-IT" baseline="0" dirty="0"/>
              <a:t>, si in </a:t>
            </a:r>
            <a:r>
              <a:rPr lang="it-IT" baseline="0" dirty="0" err="1"/>
              <a:t>Hanhart</a:t>
            </a:r>
            <a:r>
              <a:rPr lang="it-IT" baseline="0" dirty="0"/>
              <a:t>, vedere </a:t>
            </a:r>
            <a:r>
              <a:rPr lang="it-IT" baseline="0" dirty="0" err="1"/>
              <a:t>Braaten</a:t>
            </a:r>
            <a:r>
              <a:rPr lang="it-IT" baseline="0" dirty="0"/>
              <a:t>, citare </a:t>
            </a:r>
            <a:r>
              <a:rPr lang="it-IT" baseline="0" dirty="0" err="1"/>
              <a:t>Nefediev</a:t>
            </a:r>
            <a:r>
              <a:rPr lang="it-IT" baseline="0" dirty="0"/>
              <a:t>)</a:t>
            </a:r>
          </a:p>
          <a:p>
            <a:r>
              <a:rPr lang="it-IT" baseline="0" dirty="0"/>
              <a:t>2 </a:t>
            </a:r>
            <a:r>
              <a:rPr lang="it-IT" baseline="0" dirty="0" err="1"/>
              <a:t>slides</a:t>
            </a:r>
            <a:r>
              <a:rPr lang="it-IT" baseline="0" dirty="0"/>
              <a:t> su </a:t>
            </a:r>
            <a:r>
              <a:rPr lang="it-IT" baseline="0" dirty="0" err="1"/>
              <a:t>decay</a:t>
            </a:r>
            <a:r>
              <a:rPr lang="it-IT" baseline="0" dirty="0"/>
              <a:t> </a:t>
            </a:r>
            <a:r>
              <a:rPr lang="it-IT" baseline="0" dirty="0" err="1"/>
              <a:t>channels</a:t>
            </a:r>
            <a:r>
              <a:rPr lang="it-IT" baseline="0" dirty="0"/>
              <a:t>, dove si dovrebbe vedere, e a seconda del modello, vedere qualche plot</a:t>
            </a:r>
          </a:p>
          <a:p>
            <a:r>
              <a:rPr lang="it-IT" baseline="0" dirty="0"/>
              <a:t>1 slide su Y(4260), </a:t>
            </a:r>
            <a:r>
              <a:rPr lang="it-IT" baseline="0" dirty="0" err="1"/>
              <a:t>tetraquark</a:t>
            </a:r>
            <a:r>
              <a:rPr lang="it-IT" baseline="0" dirty="0"/>
              <a:t>? C’è lo strano (si vede la f0)</a:t>
            </a:r>
          </a:p>
          <a:p>
            <a:r>
              <a:rPr lang="it-IT" baseline="0" dirty="0"/>
              <a:t>1 slide su </a:t>
            </a:r>
            <a:r>
              <a:rPr lang="it-IT" baseline="0" dirty="0" err="1"/>
              <a:t>Zc</a:t>
            </a:r>
            <a:r>
              <a:rPr lang="it-IT" baseline="0" dirty="0"/>
              <a:t> a </a:t>
            </a:r>
            <a:r>
              <a:rPr lang="it-IT" baseline="0" dirty="0" err="1"/>
              <a:t>cleo</a:t>
            </a:r>
            <a:r>
              <a:rPr lang="it-IT" baseline="0" dirty="0"/>
              <a:t> (anche il neutro)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3012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Y(4260), M=4263 +- 5, Gamma = 95+-14</a:t>
            </a:r>
          </a:p>
          <a:p>
            <a:r>
              <a:rPr lang="it-IT" dirty="0"/>
              <a:t>D_1(2420)^0,</a:t>
            </a:r>
            <a:r>
              <a:rPr lang="it-IT" baseline="0" dirty="0"/>
              <a:t> M=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2421.3</a:t>
            </a:r>
            <a:r>
              <a:rPr lang="it-IT" dirty="0"/>
              <a:t>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±0.6, Gamma =27.1</a:t>
            </a:r>
            <a:r>
              <a:rPr lang="it-IT" dirty="0"/>
              <a:t>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±2.7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D_1(2420)^+-,</a:t>
            </a:r>
            <a:r>
              <a:rPr lang="it-IT" baseline="0" dirty="0"/>
              <a:t> M=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2423.4</a:t>
            </a:r>
            <a:r>
              <a:rPr lang="it-IT" dirty="0"/>
              <a:t>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±3.1, Gamma =25</a:t>
            </a:r>
            <a:r>
              <a:rPr lang="it-IT" dirty="0"/>
              <a:t>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D_1 hanno J^P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1^+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molecola D_1 D sta 22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MeV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sotto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la Y è D_1 D, il pione lega fortemente, come fa la Y a essere così larga?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 funziona lo scambio del pione???</a:t>
            </a:r>
            <a:endParaRPr lang="it-IT" dirty="0"/>
          </a:p>
          <a:p>
            <a:endParaRPr lang="it-IT" dirty="0"/>
          </a:p>
          <a:p>
            <a:r>
              <a:rPr lang="it-IT" dirty="0"/>
              <a:t>Close propone che la Y è D_1 D^* col pione scambiato in onda S,</a:t>
            </a:r>
          </a:p>
          <a:p>
            <a:r>
              <a:rPr lang="it-IT" dirty="0"/>
              <a:t>La Y però non va in Ds come se fosse</a:t>
            </a:r>
            <a:r>
              <a:rPr lang="it-IT" baseline="0" dirty="0"/>
              <a:t> </a:t>
            </a:r>
            <a:r>
              <a:rPr lang="it-IT" baseline="0" dirty="0" err="1"/>
              <a:t>tetraquark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25888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Y(4260), M=4263 +- 5, Gamma = 95+-14</a:t>
            </a:r>
          </a:p>
          <a:p>
            <a:r>
              <a:rPr lang="it-IT" dirty="0"/>
              <a:t>D_1(2420)^0,</a:t>
            </a:r>
            <a:r>
              <a:rPr lang="it-IT" baseline="0" dirty="0"/>
              <a:t> M=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2421.3</a:t>
            </a:r>
            <a:r>
              <a:rPr lang="it-IT" dirty="0"/>
              <a:t>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±0.6, Gamma =27.1</a:t>
            </a:r>
            <a:r>
              <a:rPr lang="it-IT" dirty="0"/>
              <a:t>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±2.7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D_1(2420)^+-,</a:t>
            </a:r>
            <a:r>
              <a:rPr lang="it-IT" baseline="0" dirty="0"/>
              <a:t> M=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2423.4</a:t>
            </a:r>
            <a:r>
              <a:rPr lang="it-IT" dirty="0"/>
              <a:t>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±3.1, Gamma =25</a:t>
            </a:r>
            <a:r>
              <a:rPr lang="it-IT" dirty="0"/>
              <a:t>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D_1 hanno J^P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1^+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molecola D_1 D sta 22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MeV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sotto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la Y è D_1 D, il pione lega fortemente, come fa la Y a essere così larga?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 funziona lo scambio del pione???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51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2</a:t>
            </a:r>
            <a:r>
              <a:rPr lang="it-IT" baseline="0" dirty="0"/>
              <a:t> </a:t>
            </a:r>
            <a:r>
              <a:rPr lang="it-IT" baseline="0" dirty="0" err="1"/>
              <a:t>slides</a:t>
            </a:r>
            <a:r>
              <a:rPr lang="it-IT" baseline="0" dirty="0"/>
              <a:t> su </a:t>
            </a:r>
            <a:r>
              <a:rPr lang="it-IT" baseline="0" dirty="0" err="1"/>
              <a:t>Zc</a:t>
            </a:r>
            <a:r>
              <a:rPr lang="it-IT" baseline="0" dirty="0"/>
              <a:t>, a </a:t>
            </a:r>
            <a:r>
              <a:rPr lang="it-IT" baseline="0" dirty="0" err="1"/>
              <a:t>Bes</a:t>
            </a:r>
            <a:r>
              <a:rPr lang="it-IT" baseline="0" dirty="0"/>
              <a:t> e a Belle</a:t>
            </a:r>
          </a:p>
          <a:p>
            <a:r>
              <a:rPr lang="it-IT" baseline="0" dirty="0"/>
              <a:t>2 slide su </a:t>
            </a:r>
            <a:r>
              <a:rPr lang="it-IT" baseline="0" dirty="0" err="1"/>
              <a:t>tetraquark</a:t>
            </a:r>
            <a:r>
              <a:rPr lang="it-IT" baseline="0" dirty="0"/>
              <a:t> model: dall’hamiltoniana di </a:t>
            </a:r>
            <a:r>
              <a:rPr lang="it-IT" baseline="0" dirty="0" err="1"/>
              <a:t>Jaffe</a:t>
            </a:r>
            <a:r>
              <a:rPr lang="it-IT" baseline="0" dirty="0"/>
              <a:t> al calcolo delle masse</a:t>
            </a:r>
          </a:p>
          <a:p>
            <a:r>
              <a:rPr lang="it-IT" baseline="0" dirty="0"/>
              <a:t>1 slide su </a:t>
            </a:r>
            <a:r>
              <a:rPr lang="it-IT" baseline="0" dirty="0" err="1"/>
              <a:t>molecular</a:t>
            </a:r>
            <a:r>
              <a:rPr lang="it-IT" baseline="0" dirty="0"/>
              <a:t> </a:t>
            </a:r>
            <a:r>
              <a:rPr lang="it-IT" baseline="0" dirty="0" err="1"/>
              <a:t>models</a:t>
            </a:r>
            <a:r>
              <a:rPr lang="it-IT" baseline="0" dirty="0"/>
              <a:t>, dove sono i carichi? (non in </a:t>
            </a:r>
            <a:r>
              <a:rPr lang="it-IT" baseline="0" dirty="0" err="1"/>
              <a:t>Tornqvist</a:t>
            </a:r>
            <a:r>
              <a:rPr lang="it-IT" baseline="0" dirty="0"/>
              <a:t>, si in </a:t>
            </a:r>
            <a:r>
              <a:rPr lang="it-IT" baseline="0" dirty="0" err="1"/>
              <a:t>Hanhart</a:t>
            </a:r>
            <a:r>
              <a:rPr lang="it-IT" baseline="0" dirty="0"/>
              <a:t>, vedere </a:t>
            </a:r>
            <a:r>
              <a:rPr lang="it-IT" baseline="0" dirty="0" err="1"/>
              <a:t>Braaten</a:t>
            </a:r>
            <a:r>
              <a:rPr lang="it-IT" baseline="0" dirty="0"/>
              <a:t>, citare </a:t>
            </a:r>
            <a:r>
              <a:rPr lang="it-IT" baseline="0" dirty="0" err="1"/>
              <a:t>Nefediev</a:t>
            </a:r>
            <a:r>
              <a:rPr lang="it-IT" baseline="0" dirty="0"/>
              <a:t>)</a:t>
            </a:r>
          </a:p>
          <a:p>
            <a:r>
              <a:rPr lang="it-IT" baseline="0" dirty="0"/>
              <a:t>2 </a:t>
            </a:r>
            <a:r>
              <a:rPr lang="it-IT" baseline="0" dirty="0" err="1"/>
              <a:t>slides</a:t>
            </a:r>
            <a:r>
              <a:rPr lang="it-IT" baseline="0" dirty="0"/>
              <a:t> su </a:t>
            </a:r>
            <a:r>
              <a:rPr lang="it-IT" baseline="0" dirty="0" err="1"/>
              <a:t>decay</a:t>
            </a:r>
            <a:r>
              <a:rPr lang="it-IT" baseline="0" dirty="0"/>
              <a:t> </a:t>
            </a:r>
            <a:r>
              <a:rPr lang="it-IT" baseline="0" dirty="0" err="1"/>
              <a:t>channels</a:t>
            </a:r>
            <a:r>
              <a:rPr lang="it-IT" baseline="0" dirty="0"/>
              <a:t>, dove si dovrebbe vedere, e a seconda del modello, vedere qualche plot</a:t>
            </a:r>
          </a:p>
          <a:p>
            <a:r>
              <a:rPr lang="it-IT" baseline="0" dirty="0"/>
              <a:t>1 slide su Y(4260), </a:t>
            </a:r>
            <a:r>
              <a:rPr lang="it-IT" baseline="0" dirty="0" err="1"/>
              <a:t>tetraquark</a:t>
            </a:r>
            <a:r>
              <a:rPr lang="it-IT" baseline="0" dirty="0"/>
              <a:t>? C’è lo strano (si vede la f0)</a:t>
            </a:r>
          </a:p>
          <a:p>
            <a:r>
              <a:rPr lang="it-IT" baseline="0" dirty="0"/>
              <a:t>1 slide su </a:t>
            </a:r>
            <a:r>
              <a:rPr lang="it-IT" baseline="0" dirty="0" err="1"/>
              <a:t>Zc</a:t>
            </a:r>
            <a:r>
              <a:rPr lang="it-IT" baseline="0" dirty="0"/>
              <a:t> a </a:t>
            </a:r>
            <a:r>
              <a:rPr lang="it-IT" baseline="0" dirty="0" err="1"/>
              <a:t>cleo</a:t>
            </a:r>
            <a:r>
              <a:rPr lang="it-IT" baseline="0" dirty="0"/>
              <a:t> (anche il neutro)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14062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Y(4260), M=4263 +- 5, Gamma = 95+-14</a:t>
            </a:r>
          </a:p>
          <a:p>
            <a:r>
              <a:rPr lang="it-IT" dirty="0"/>
              <a:t>D_1(2420)^0,</a:t>
            </a:r>
            <a:r>
              <a:rPr lang="it-IT" baseline="0" dirty="0"/>
              <a:t> M=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2421.3</a:t>
            </a:r>
            <a:r>
              <a:rPr lang="it-IT" dirty="0"/>
              <a:t>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±0.6, Gamma =27.1</a:t>
            </a:r>
            <a:r>
              <a:rPr lang="it-IT" dirty="0"/>
              <a:t>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±2.7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D_1(2420)^+-,</a:t>
            </a:r>
            <a:r>
              <a:rPr lang="it-IT" baseline="0" dirty="0"/>
              <a:t> M=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2423.4</a:t>
            </a:r>
            <a:r>
              <a:rPr lang="it-IT" dirty="0"/>
              <a:t>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±3.1, Gamma =25</a:t>
            </a:r>
            <a:r>
              <a:rPr lang="it-IT" dirty="0"/>
              <a:t>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D_1 hanno J^P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1^+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molecola D_1 D sta 22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MeV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sotto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la Y è D_1 D, il pione lega fortemente, come fa la Y a essere così larga?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 funziona lo scambio del pione???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60144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Y(4260), M=4263 +- 5, Gamma = 95+-14</a:t>
            </a:r>
          </a:p>
          <a:p>
            <a:r>
              <a:rPr lang="it-IT" dirty="0"/>
              <a:t>D_1(2420)^0,</a:t>
            </a:r>
            <a:r>
              <a:rPr lang="it-IT" baseline="0" dirty="0"/>
              <a:t> M=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2421.3</a:t>
            </a:r>
            <a:r>
              <a:rPr lang="it-IT" dirty="0"/>
              <a:t>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±0.6, Gamma =27.1</a:t>
            </a:r>
            <a:r>
              <a:rPr lang="it-IT" dirty="0"/>
              <a:t>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±2.7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D_1(2420)^+-,</a:t>
            </a:r>
            <a:r>
              <a:rPr lang="it-IT" baseline="0" dirty="0"/>
              <a:t> M=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2423.4</a:t>
            </a:r>
            <a:r>
              <a:rPr lang="it-IT" dirty="0"/>
              <a:t>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±3.1, Gamma =25</a:t>
            </a:r>
            <a:r>
              <a:rPr lang="it-IT" dirty="0"/>
              <a:t>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D_1 hanno J^P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1^+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molecola D_1 D sta 22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MeV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sotto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la Y è D_1 D, il pione lega fortemente, come fa la Y a essere così larga?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 funziona lo scambio del pione???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61468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Y(4260), M=4263 +- 5, Gamma = 95+-14</a:t>
            </a:r>
          </a:p>
          <a:p>
            <a:r>
              <a:rPr lang="it-IT" dirty="0"/>
              <a:t>D_1(2420)^0,</a:t>
            </a:r>
            <a:r>
              <a:rPr lang="it-IT" baseline="0" dirty="0"/>
              <a:t> M=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2421.3</a:t>
            </a:r>
            <a:r>
              <a:rPr lang="it-IT" dirty="0"/>
              <a:t>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±0.6, Gamma =27.1</a:t>
            </a:r>
            <a:r>
              <a:rPr lang="it-IT" dirty="0"/>
              <a:t>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±2.7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D_1(2420)^+-,</a:t>
            </a:r>
            <a:r>
              <a:rPr lang="it-IT" baseline="0" dirty="0"/>
              <a:t> M=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2423.4</a:t>
            </a:r>
            <a:r>
              <a:rPr lang="it-IT" dirty="0"/>
              <a:t>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±3.1, Gamma =25</a:t>
            </a:r>
            <a:r>
              <a:rPr lang="it-IT" dirty="0"/>
              <a:t>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D_1 hanno J^P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1^+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molecola D_1 D sta 22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MeV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sotto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la Y è D_1 D, il pione lega fortemente, come fa la Y a essere così larga?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 funziona lo scambio del pione???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26604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Controlla la parte su Regge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25089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Controlla la parte su Regge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64678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54460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11477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2889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2</a:t>
            </a:r>
            <a:r>
              <a:rPr lang="it-IT" baseline="0" dirty="0"/>
              <a:t> </a:t>
            </a:r>
            <a:r>
              <a:rPr lang="it-IT" baseline="0" dirty="0" err="1"/>
              <a:t>slides</a:t>
            </a:r>
            <a:r>
              <a:rPr lang="it-IT" baseline="0" dirty="0"/>
              <a:t> su </a:t>
            </a:r>
            <a:r>
              <a:rPr lang="it-IT" baseline="0" dirty="0" err="1"/>
              <a:t>Zc</a:t>
            </a:r>
            <a:r>
              <a:rPr lang="it-IT" baseline="0" dirty="0"/>
              <a:t>, a </a:t>
            </a:r>
            <a:r>
              <a:rPr lang="it-IT" baseline="0" dirty="0" err="1"/>
              <a:t>Bes</a:t>
            </a:r>
            <a:r>
              <a:rPr lang="it-IT" baseline="0" dirty="0"/>
              <a:t> e a Belle</a:t>
            </a:r>
          </a:p>
          <a:p>
            <a:r>
              <a:rPr lang="it-IT" baseline="0" dirty="0"/>
              <a:t>2 slide su </a:t>
            </a:r>
            <a:r>
              <a:rPr lang="it-IT" baseline="0" dirty="0" err="1"/>
              <a:t>tetraquark</a:t>
            </a:r>
            <a:r>
              <a:rPr lang="it-IT" baseline="0" dirty="0"/>
              <a:t> model: dall’hamiltoniana di </a:t>
            </a:r>
            <a:r>
              <a:rPr lang="it-IT" baseline="0" dirty="0" err="1"/>
              <a:t>Jaffe</a:t>
            </a:r>
            <a:r>
              <a:rPr lang="it-IT" baseline="0" dirty="0"/>
              <a:t> al calcolo delle masse</a:t>
            </a:r>
          </a:p>
          <a:p>
            <a:r>
              <a:rPr lang="it-IT" baseline="0" dirty="0"/>
              <a:t>1 slide su </a:t>
            </a:r>
            <a:r>
              <a:rPr lang="it-IT" baseline="0" dirty="0" err="1"/>
              <a:t>molecular</a:t>
            </a:r>
            <a:r>
              <a:rPr lang="it-IT" baseline="0" dirty="0"/>
              <a:t> </a:t>
            </a:r>
            <a:r>
              <a:rPr lang="it-IT" baseline="0" dirty="0" err="1"/>
              <a:t>models</a:t>
            </a:r>
            <a:r>
              <a:rPr lang="it-IT" baseline="0" dirty="0"/>
              <a:t>, dove sono i carichi? (non in </a:t>
            </a:r>
            <a:r>
              <a:rPr lang="it-IT" baseline="0" dirty="0" err="1"/>
              <a:t>Tornqvist</a:t>
            </a:r>
            <a:r>
              <a:rPr lang="it-IT" baseline="0" dirty="0"/>
              <a:t>, si in </a:t>
            </a:r>
            <a:r>
              <a:rPr lang="it-IT" baseline="0" dirty="0" err="1"/>
              <a:t>Hanhart</a:t>
            </a:r>
            <a:r>
              <a:rPr lang="it-IT" baseline="0" dirty="0"/>
              <a:t>, vedere </a:t>
            </a:r>
            <a:r>
              <a:rPr lang="it-IT" baseline="0" dirty="0" err="1"/>
              <a:t>Braaten</a:t>
            </a:r>
            <a:r>
              <a:rPr lang="it-IT" baseline="0" dirty="0"/>
              <a:t>, citare </a:t>
            </a:r>
            <a:r>
              <a:rPr lang="it-IT" baseline="0" dirty="0" err="1"/>
              <a:t>Nefediev</a:t>
            </a:r>
            <a:r>
              <a:rPr lang="it-IT" baseline="0" dirty="0"/>
              <a:t>)</a:t>
            </a:r>
          </a:p>
          <a:p>
            <a:r>
              <a:rPr lang="it-IT" baseline="0" dirty="0"/>
              <a:t>2 </a:t>
            </a:r>
            <a:r>
              <a:rPr lang="it-IT" baseline="0" dirty="0" err="1"/>
              <a:t>slides</a:t>
            </a:r>
            <a:r>
              <a:rPr lang="it-IT" baseline="0" dirty="0"/>
              <a:t> su </a:t>
            </a:r>
            <a:r>
              <a:rPr lang="it-IT" baseline="0" dirty="0" err="1"/>
              <a:t>decay</a:t>
            </a:r>
            <a:r>
              <a:rPr lang="it-IT" baseline="0" dirty="0"/>
              <a:t> </a:t>
            </a:r>
            <a:r>
              <a:rPr lang="it-IT" baseline="0" dirty="0" err="1"/>
              <a:t>channels</a:t>
            </a:r>
            <a:r>
              <a:rPr lang="it-IT" baseline="0" dirty="0"/>
              <a:t>, dove si dovrebbe vedere, e a seconda del modello, vedere qualche plot</a:t>
            </a:r>
          </a:p>
          <a:p>
            <a:r>
              <a:rPr lang="it-IT" baseline="0" dirty="0"/>
              <a:t>1 slide su Y(4260), </a:t>
            </a:r>
            <a:r>
              <a:rPr lang="it-IT" baseline="0" dirty="0" err="1"/>
              <a:t>tetraquark</a:t>
            </a:r>
            <a:r>
              <a:rPr lang="it-IT" baseline="0" dirty="0"/>
              <a:t>? C’è lo strano (si vede la f0)</a:t>
            </a:r>
          </a:p>
          <a:p>
            <a:r>
              <a:rPr lang="it-IT" baseline="0" dirty="0"/>
              <a:t>1 slide su </a:t>
            </a:r>
            <a:r>
              <a:rPr lang="it-IT" baseline="0" dirty="0" err="1"/>
              <a:t>Zc</a:t>
            </a:r>
            <a:r>
              <a:rPr lang="it-IT" baseline="0" dirty="0"/>
              <a:t> a </a:t>
            </a:r>
            <a:r>
              <a:rPr lang="it-IT" baseline="0" dirty="0" err="1"/>
              <a:t>cleo</a:t>
            </a:r>
            <a:r>
              <a:rPr lang="it-IT" baseline="0" dirty="0"/>
              <a:t> (anche il neutro)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36525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2</a:t>
            </a:r>
            <a:r>
              <a:rPr lang="it-IT" baseline="0" dirty="0"/>
              <a:t> </a:t>
            </a:r>
            <a:r>
              <a:rPr lang="it-IT" baseline="0" dirty="0" err="1"/>
              <a:t>slides</a:t>
            </a:r>
            <a:r>
              <a:rPr lang="it-IT" baseline="0" dirty="0"/>
              <a:t> su </a:t>
            </a:r>
            <a:r>
              <a:rPr lang="it-IT" baseline="0" dirty="0" err="1"/>
              <a:t>Zc</a:t>
            </a:r>
            <a:r>
              <a:rPr lang="it-IT" baseline="0" dirty="0"/>
              <a:t>, a </a:t>
            </a:r>
            <a:r>
              <a:rPr lang="it-IT" baseline="0" dirty="0" err="1"/>
              <a:t>Bes</a:t>
            </a:r>
            <a:r>
              <a:rPr lang="it-IT" baseline="0" dirty="0"/>
              <a:t> e a Belle</a:t>
            </a:r>
          </a:p>
          <a:p>
            <a:r>
              <a:rPr lang="it-IT" baseline="0" dirty="0"/>
              <a:t>2 slide su </a:t>
            </a:r>
            <a:r>
              <a:rPr lang="it-IT" baseline="0" dirty="0" err="1"/>
              <a:t>tetraquark</a:t>
            </a:r>
            <a:r>
              <a:rPr lang="it-IT" baseline="0" dirty="0"/>
              <a:t> model: dall’hamiltoniana di </a:t>
            </a:r>
            <a:r>
              <a:rPr lang="it-IT" baseline="0" dirty="0" err="1"/>
              <a:t>Jaffe</a:t>
            </a:r>
            <a:r>
              <a:rPr lang="it-IT" baseline="0" dirty="0"/>
              <a:t> al calcolo delle masse</a:t>
            </a:r>
          </a:p>
          <a:p>
            <a:r>
              <a:rPr lang="it-IT" baseline="0" dirty="0"/>
              <a:t>1 slide su </a:t>
            </a:r>
            <a:r>
              <a:rPr lang="it-IT" baseline="0" dirty="0" err="1"/>
              <a:t>molecular</a:t>
            </a:r>
            <a:r>
              <a:rPr lang="it-IT" baseline="0" dirty="0"/>
              <a:t> </a:t>
            </a:r>
            <a:r>
              <a:rPr lang="it-IT" baseline="0" dirty="0" err="1"/>
              <a:t>models</a:t>
            </a:r>
            <a:r>
              <a:rPr lang="it-IT" baseline="0" dirty="0"/>
              <a:t>, dove sono i carichi? (non in </a:t>
            </a:r>
            <a:r>
              <a:rPr lang="it-IT" baseline="0" dirty="0" err="1"/>
              <a:t>Tornqvist</a:t>
            </a:r>
            <a:r>
              <a:rPr lang="it-IT" baseline="0" dirty="0"/>
              <a:t>, si in </a:t>
            </a:r>
            <a:r>
              <a:rPr lang="it-IT" baseline="0" dirty="0" err="1"/>
              <a:t>Hanhart</a:t>
            </a:r>
            <a:r>
              <a:rPr lang="it-IT" baseline="0" dirty="0"/>
              <a:t>, vedere </a:t>
            </a:r>
            <a:r>
              <a:rPr lang="it-IT" baseline="0" dirty="0" err="1"/>
              <a:t>Braaten</a:t>
            </a:r>
            <a:r>
              <a:rPr lang="it-IT" baseline="0" dirty="0"/>
              <a:t>, citare </a:t>
            </a:r>
            <a:r>
              <a:rPr lang="it-IT" baseline="0" dirty="0" err="1"/>
              <a:t>Nefediev</a:t>
            </a:r>
            <a:r>
              <a:rPr lang="it-IT" baseline="0" dirty="0"/>
              <a:t>)</a:t>
            </a:r>
          </a:p>
          <a:p>
            <a:r>
              <a:rPr lang="it-IT" baseline="0" dirty="0"/>
              <a:t>2 </a:t>
            </a:r>
            <a:r>
              <a:rPr lang="it-IT" baseline="0" dirty="0" err="1"/>
              <a:t>slides</a:t>
            </a:r>
            <a:r>
              <a:rPr lang="it-IT" baseline="0" dirty="0"/>
              <a:t> su </a:t>
            </a:r>
            <a:r>
              <a:rPr lang="it-IT" baseline="0" dirty="0" err="1"/>
              <a:t>decay</a:t>
            </a:r>
            <a:r>
              <a:rPr lang="it-IT" baseline="0" dirty="0"/>
              <a:t> </a:t>
            </a:r>
            <a:r>
              <a:rPr lang="it-IT" baseline="0" dirty="0" err="1"/>
              <a:t>channels</a:t>
            </a:r>
            <a:r>
              <a:rPr lang="it-IT" baseline="0" dirty="0"/>
              <a:t>, dove si dovrebbe vedere, e a seconda del modello, vedere qualche plot</a:t>
            </a:r>
          </a:p>
          <a:p>
            <a:r>
              <a:rPr lang="it-IT" baseline="0" dirty="0"/>
              <a:t>1 slide su Y(4260), </a:t>
            </a:r>
            <a:r>
              <a:rPr lang="it-IT" baseline="0" dirty="0" err="1"/>
              <a:t>tetraquark</a:t>
            </a:r>
            <a:r>
              <a:rPr lang="it-IT" baseline="0" dirty="0"/>
              <a:t>? C’è lo strano (si vede la f0)</a:t>
            </a:r>
          </a:p>
          <a:p>
            <a:r>
              <a:rPr lang="it-IT" baseline="0" dirty="0"/>
              <a:t>1 slide su </a:t>
            </a:r>
            <a:r>
              <a:rPr lang="it-IT" baseline="0" dirty="0" err="1"/>
              <a:t>Zc</a:t>
            </a:r>
            <a:r>
              <a:rPr lang="it-IT" baseline="0" dirty="0"/>
              <a:t> a </a:t>
            </a:r>
            <a:r>
              <a:rPr lang="it-IT" baseline="0" dirty="0" err="1"/>
              <a:t>cleo</a:t>
            </a:r>
            <a:r>
              <a:rPr lang="it-IT" baseline="0" dirty="0"/>
              <a:t> (anche il neutro)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4772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2</a:t>
            </a:r>
            <a:r>
              <a:rPr lang="it-IT" baseline="0" dirty="0"/>
              <a:t> </a:t>
            </a:r>
            <a:r>
              <a:rPr lang="it-IT" baseline="0" dirty="0" err="1"/>
              <a:t>slides</a:t>
            </a:r>
            <a:r>
              <a:rPr lang="it-IT" baseline="0" dirty="0"/>
              <a:t> su </a:t>
            </a:r>
            <a:r>
              <a:rPr lang="it-IT" baseline="0" dirty="0" err="1"/>
              <a:t>Zc</a:t>
            </a:r>
            <a:r>
              <a:rPr lang="it-IT" baseline="0" dirty="0"/>
              <a:t>, a </a:t>
            </a:r>
            <a:r>
              <a:rPr lang="it-IT" baseline="0" dirty="0" err="1"/>
              <a:t>Bes</a:t>
            </a:r>
            <a:r>
              <a:rPr lang="it-IT" baseline="0" dirty="0"/>
              <a:t> e a Belle</a:t>
            </a:r>
          </a:p>
          <a:p>
            <a:r>
              <a:rPr lang="it-IT" baseline="0" dirty="0"/>
              <a:t>2 slide su </a:t>
            </a:r>
            <a:r>
              <a:rPr lang="it-IT" baseline="0" dirty="0" err="1"/>
              <a:t>tetraquark</a:t>
            </a:r>
            <a:r>
              <a:rPr lang="it-IT" baseline="0" dirty="0"/>
              <a:t> model: dall’hamiltoniana di </a:t>
            </a:r>
            <a:r>
              <a:rPr lang="it-IT" baseline="0" dirty="0" err="1"/>
              <a:t>Jaffe</a:t>
            </a:r>
            <a:r>
              <a:rPr lang="it-IT" baseline="0" dirty="0"/>
              <a:t> al calcolo delle masse</a:t>
            </a:r>
          </a:p>
          <a:p>
            <a:r>
              <a:rPr lang="it-IT" baseline="0" dirty="0"/>
              <a:t>1 slide su </a:t>
            </a:r>
            <a:r>
              <a:rPr lang="it-IT" baseline="0" dirty="0" err="1"/>
              <a:t>molecular</a:t>
            </a:r>
            <a:r>
              <a:rPr lang="it-IT" baseline="0" dirty="0"/>
              <a:t> </a:t>
            </a:r>
            <a:r>
              <a:rPr lang="it-IT" baseline="0" dirty="0" err="1"/>
              <a:t>models</a:t>
            </a:r>
            <a:r>
              <a:rPr lang="it-IT" baseline="0" dirty="0"/>
              <a:t>, dove sono i carichi? (non in </a:t>
            </a:r>
            <a:r>
              <a:rPr lang="it-IT" baseline="0" dirty="0" err="1"/>
              <a:t>Tornqvist</a:t>
            </a:r>
            <a:r>
              <a:rPr lang="it-IT" baseline="0" dirty="0"/>
              <a:t>, si in </a:t>
            </a:r>
            <a:r>
              <a:rPr lang="it-IT" baseline="0" dirty="0" err="1"/>
              <a:t>Hanhart</a:t>
            </a:r>
            <a:r>
              <a:rPr lang="it-IT" baseline="0" dirty="0"/>
              <a:t>, vedere </a:t>
            </a:r>
            <a:r>
              <a:rPr lang="it-IT" baseline="0" dirty="0" err="1"/>
              <a:t>Braaten</a:t>
            </a:r>
            <a:r>
              <a:rPr lang="it-IT" baseline="0" dirty="0"/>
              <a:t>, citare </a:t>
            </a:r>
            <a:r>
              <a:rPr lang="it-IT" baseline="0" dirty="0" err="1"/>
              <a:t>Nefediev</a:t>
            </a:r>
            <a:r>
              <a:rPr lang="it-IT" baseline="0" dirty="0"/>
              <a:t>)</a:t>
            </a:r>
          </a:p>
          <a:p>
            <a:r>
              <a:rPr lang="it-IT" baseline="0" dirty="0"/>
              <a:t>2 </a:t>
            </a:r>
            <a:r>
              <a:rPr lang="it-IT" baseline="0" dirty="0" err="1"/>
              <a:t>slides</a:t>
            </a:r>
            <a:r>
              <a:rPr lang="it-IT" baseline="0" dirty="0"/>
              <a:t> su </a:t>
            </a:r>
            <a:r>
              <a:rPr lang="it-IT" baseline="0" dirty="0" err="1"/>
              <a:t>decay</a:t>
            </a:r>
            <a:r>
              <a:rPr lang="it-IT" baseline="0" dirty="0"/>
              <a:t> </a:t>
            </a:r>
            <a:r>
              <a:rPr lang="it-IT" baseline="0" dirty="0" err="1"/>
              <a:t>channels</a:t>
            </a:r>
            <a:r>
              <a:rPr lang="it-IT" baseline="0" dirty="0"/>
              <a:t>, dove si dovrebbe vedere, e a seconda del modello, vedere qualche plot</a:t>
            </a:r>
          </a:p>
          <a:p>
            <a:r>
              <a:rPr lang="it-IT" baseline="0" dirty="0"/>
              <a:t>1 slide su Y(4260), </a:t>
            </a:r>
            <a:r>
              <a:rPr lang="it-IT" baseline="0" dirty="0" err="1"/>
              <a:t>tetraquark</a:t>
            </a:r>
            <a:r>
              <a:rPr lang="it-IT" baseline="0" dirty="0"/>
              <a:t>? C’è lo strano (si vede la f0)</a:t>
            </a:r>
          </a:p>
          <a:p>
            <a:r>
              <a:rPr lang="it-IT" baseline="0" dirty="0"/>
              <a:t>1 slide su </a:t>
            </a:r>
            <a:r>
              <a:rPr lang="it-IT" baseline="0" dirty="0" err="1"/>
              <a:t>Zc</a:t>
            </a:r>
            <a:r>
              <a:rPr lang="it-IT" baseline="0" dirty="0"/>
              <a:t> a </a:t>
            </a:r>
            <a:r>
              <a:rPr lang="it-IT" baseline="0" dirty="0" err="1"/>
              <a:t>cleo</a:t>
            </a:r>
            <a:r>
              <a:rPr lang="it-IT" baseline="0" dirty="0"/>
              <a:t> (anche il neutro)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66440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2</a:t>
            </a:r>
            <a:r>
              <a:rPr lang="it-IT" baseline="0" dirty="0"/>
              <a:t> </a:t>
            </a:r>
            <a:r>
              <a:rPr lang="it-IT" baseline="0" dirty="0" err="1"/>
              <a:t>slides</a:t>
            </a:r>
            <a:r>
              <a:rPr lang="it-IT" baseline="0" dirty="0"/>
              <a:t> su </a:t>
            </a:r>
            <a:r>
              <a:rPr lang="it-IT" baseline="0" dirty="0" err="1"/>
              <a:t>Zc</a:t>
            </a:r>
            <a:r>
              <a:rPr lang="it-IT" baseline="0" dirty="0"/>
              <a:t>, a </a:t>
            </a:r>
            <a:r>
              <a:rPr lang="it-IT" baseline="0" dirty="0" err="1"/>
              <a:t>Bes</a:t>
            </a:r>
            <a:r>
              <a:rPr lang="it-IT" baseline="0" dirty="0"/>
              <a:t> e a Belle</a:t>
            </a:r>
          </a:p>
          <a:p>
            <a:r>
              <a:rPr lang="it-IT" baseline="0" dirty="0"/>
              <a:t>2 slide su </a:t>
            </a:r>
            <a:r>
              <a:rPr lang="it-IT" baseline="0" dirty="0" err="1"/>
              <a:t>tetraquark</a:t>
            </a:r>
            <a:r>
              <a:rPr lang="it-IT" baseline="0" dirty="0"/>
              <a:t> model: dall’hamiltoniana di </a:t>
            </a:r>
            <a:r>
              <a:rPr lang="it-IT" baseline="0" dirty="0" err="1"/>
              <a:t>Jaffe</a:t>
            </a:r>
            <a:r>
              <a:rPr lang="it-IT" baseline="0" dirty="0"/>
              <a:t> al calcolo delle masse</a:t>
            </a:r>
          </a:p>
          <a:p>
            <a:r>
              <a:rPr lang="it-IT" baseline="0" dirty="0"/>
              <a:t>1 slide su </a:t>
            </a:r>
            <a:r>
              <a:rPr lang="it-IT" baseline="0" dirty="0" err="1"/>
              <a:t>molecular</a:t>
            </a:r>
            <a:r>
              <a:rPr lang="it-IT" baseline="0" dirty="0"/>
              <a:t> </a:t>
            </a:r>
            <a:r>
              <a:rPr lang="it-IT" baseline="0" dirty="0" err="1"/>
              <a:t>models</a:t>
            </a:r>
            <a:r>
              <a:rPr lang="it-IT" baseline="0" dirty="0"/>
              <a:t>, dove sono i carichi? (non in </a:t>
            </a:r>
            <a:r>
              <a:rPr lang="it-IT" baseline="0" dirty="0" err="1"/>
              <a:t>Tornqvist</a:t>
            </a:r>
            <a:r>
              <a:rPr lang="it-IT" baseline="0" dirty="0"/>
              <a:t>, si in </a:t>
            </a:r>
            <a:r>
              <a:rPr lang="it-IT" baseline="0" dirty="0" err="1"/>
              <a:t>Hanhart</a:t>
            </a:r>
            <a:r>
              <a:rPr lang="it-IT" baseline="0" dirty="0"/>
              <a:t>, vedere </a:t>
            </a:r>
            <a:r>
              <a:rPr lang="it-IT" baseline="0" dirty="0" err="1"/>
              <a:t>Braaten</a:t>
            </a:r>
            <a:r>
              <a:rPr lang="it-IT" baseline="0" dirty="0"/>
              <a:t>, citare </a:t>
            </a:r>
            <a:r>
              <a:rPr lang="it-IT" baseline="0" dirty="0" err="1"/>
              <a:t>Nefediev</a:t>
            </a:r>
            <a:r>
              <a:rPr lang="it-IT" baseline="0" dirty="0"/>
              <a:t>)</a:t>
            </a:r>
          </a:p>
          <a:p>
            <a:r>
              <a:rPr lang="it-IT" baseline="0" dirty="0"/>
              <a:t>2 </a:t>
            </a:r>
            <a:r>
              <a:rPr lang="it-IT" baseline="0" dirty="0" err="1"/>
              <a:t>slides</a:t>
            </a:r>
            <a:r>
              <a:rPr lang="it-IT" baseline="0" dirty="0"/>
              <a:t> su </a:t>
            </a:r>
            <a:r>
              <a:rPr lang="it-IT" baseline="0" dirty="0" err="1"/>
              <a:t>decay</a:t>
            </a:r>
            <a:r>
              <a:rPr lang="it-IT" baseline="0" dirty="0"/>
              <a:t> </a:t>
            </a:r>
            <a:r>
              <a:rPr lang="it-IT" baseline="0" dirty="0" err="1"/>
              <a:t>channels</a:t>
            </a:r>
            <a:r>
              <a:rPr lang="it-IT" baseline="0" dirty="0"/>
              <a:t>, dove si dovrebbe vedere, e a seconda del modello, vedere qualche plot</a:t>
            </a:r>
          </a:p>
          <a:p>
            <a:r>
              <a:rPr lang="it-IT" baseline="0" dirty="0"/>
              <a:t>1 slide su Y(4260), </a:t>
            </a:r>
            <a:r>
              <a:rPr lang="it-IT" baseline="0" dirty="0" err="1"/>
              <a:t>tetraquark</a:t>
            </a:r>
            <a:r>
              <a:rPr lang="it-IT" baseline="0" dirty="0"/>
              <a:t>? C’è lo strano (si vede la f0)</a:t>
            </a:r>
          </a:p>
          <a:p>
            <a:r>
              <a:rPr lang="it-IT" baseline="0" dirty="0"/>
              <a:t>1 slide su </a:t>
            </a:r>
            <a:r>
              <a:rPr lang="it-IT" baseline="0" dirty="0" err="1"/>
              <a:t>Zc</a:t>
            </a:r>
            <a:r>
              <a:rPr lang="it-IT" baseline="0" dirty="0"/>
              <a:t> a </a:t>
            </a:r>
            <a:r>
              <a:rPr lang="it-IT" baseline="0" dirty="0" err="1"/>
              <a:t>cleo</a:t>
            </a:r>
            <a:r>
              <a:rPr lang="it-IT" baseline="0" dirty="0"/>
              <a:t> (anche il neutro)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40114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2</a:t>
            </a:r>
            <a:r>
              <a:rPr lang="it-IT" baseline="0" dirty="0"/>
              <a:t> </a:t>
            </a:r>
            <a:r>
              <a:rPr lang="it-IT" baseline="0" dirty="0" err="1"/>
              <a:t>slides</a:t>
            </a:r>
            <a:r>
              <a:rPr lang="it-IT" baseline="0" dirty="0"/>
              <a:t> su </a:t>
            </a:r>
            <a:r>
              <a:rPr lang="it-IT" baseline="0" dirty="0" err="1"/>
              <a:t>Zc</a:t>
            </a:r>
            <a:r>
              <a:rPr lang="it-IT" baseline="0" dirty="0"/>
              <a:t>, a </a:t>
            </a:r>
            <a:r>
              <a:rPr lang="it-IT" baseline="0" dirty="0" err="1"/>
              <a:t>Bes</a:t>
            </a:r>
            <a:r>
              <a:rPr lang="it-IT" baseline="0" dirty="0"/>
              <a:t> e a Belle</a:t>
            </a:r>
          </a:p>
          <a:p>
            <a:r>
              <a:rPr lang="it-IT" baseline="0" dirty="0"/>
              <a:t>2 slide su </a:t>
            </a:r>
            <a:r>
              <a:rPr lang="it-IT" baseline="0" dirty="0" err="1"/>
              <a:t>tetraquark</a:t>
            </a:r>
            <a:r>
              <a:rPr lang="it-IT" baseline="0" dirty="0"/>
              <a:t> model: dall’hamiltoniana di </a:t>
            </a:r>
            <a:r>
              <a:rPr lang="it-IT" baseline="0" dirty="0" err="1"/>
              <a:t>Jaffe</a:t>
            </a:r>
            <a:r>
              <a:rPr lang="it-IT" baseline="0" dirty="0"/>
              <a:t> al calcolo delle masse</a:t>
            </a:r>
          </a:p>
          <a:p>
            <a:r>
              <a:rPr lang="it-IT" baseline="0" dirty="0"/>
              <a:t>1 slide su </a:t>
            </a:r>
            <a:r>
              <a:rPr lang="it-IT" baseline="0" dirty="0" err="1"/>
              <a:t>molecular</a:t>
            </a:r>
            <a:r>
              <a:rPr lang="it-IT" baseline="0" dirty="0"/>
              <a:t> </a:t>
            </a:r>
            <a:r>
              <a:rPr lang="it-IT" baseline="0" dirty="0" err="1"/>
              <a:t>models</a:t>
            </a:r>
            <a:r>
              <a:rPr lang="it-IT" baseline="0" dirty="0"/>
              <a:t>, dove sono i carichi? (non in </a:t>
            </a:r>
            <a:r>
              <a:rPr lang="it-IT" baseline="0" dirty="0" err="1"/>
              <a:t>Tornqvist</a:t>
            </a:r>
            <a:r>
              <a:rPr lang="it-IT" baseline="0" dirty="0"/>
              <a:t>, si in </a:t>
            </a:r>
            <a:r>
              <a:rPr lang="it-IT" baseline="0" dirty="0" err="1"/>
              <a:t>Hanhart</a:t>
            </a:r>
            <a:r>
              <a:rPr lang="it-IT" baseline="0" dirty="0"/>
              <a:t>, vedere </a:t>
            </a:r>
            <a:r>
              <a:rPr lang="it-IT" baseline="0" dirty="0" err="1"/>
              <a:t>Braaten</a:t>
            </a:r>
            <a:r>
              <a:rPr lang="it-IT" baseline="0" dirty="0"/>
              <a:t>, citare </a:t>
            </a:r>
            <a:r>
              <a:rPr lang="it-IT" baseline="0" dirty="0" err="1"/>
              <a:t>Nefediev</a:t>
            </a:r>
            <a:r>
              <a:rPr lang="it-IT" baseline="0" dirty="0"/>
              <a:t>)</a:t>
            </a:r>
          </a:p>
          <a:p>
            <a:r>
              <a:rPr lang="it-IT" baseline="0" dirty="0"/>
              <a:t>2 </a:t>
            </a:r>
            <a:r>
              <a:rPr lang="it-IT" baseline="0" dirty="0" err="1"/>
              <a:t>slides</a:t>
            </a:r>
            <a:r>
              <a:rPr lang="it-IT" baseline="0" dirty="0"/>
              <a:t> su </a:t>
            </a:r>
            <a:r>
              <a:rPr lang="it-IT" baseline="0" dirty="0" err="1"/>
              <a:t>decay</a:t>
            </a:r>
            <a:r>
              <a:rPr lang="it-IT" baseline="0" dirty="0"/>
              <a:t> </a:t>
            </a:r>
            <a:r>
              <a:rPr lang="it-IT" baseline="0" dirty="0" err="1"/>
              <a:t>channels</a:t>
            </a:r>
            <a:r>
              <a:rPr lang="it-IT" baseline="0" dirty="0"/>
              <a:t>, dove si dovrebbe vedere, e a seconda del modello, vedere qualche plot</a:t>
            </a:r>
          </a:p>
          <a:p>
            <a:r>
              <a:rPr lang="it-IT" baseline="0" dirty="0"/>
              <a:t>1 slide su Y(4260), </a:t>
            </a:r>
            <a:r>
              <a:rPr lang="it-IT" baseline="0" dirty="0" err="1"/>
              <a:t>tetraquark</a:t>
            </a:r>
            <a:r>
              <a:rPr lang="it-IT" baseline="0" dirty="0"/>
              <a:t>? C’è lo strano (si vede la f0)</a:t>
            </a:r>
          </a:p>
          <a:p>
            <a:r>
              <a:rPr lang="it-IT" baseline="0" dirty="0"/>
              <a:t>1 slide su </a:t>
            </a:r>
            <a:r>
              <a:rPr lang="it-IT" baseline="0" dirty="0" err="1"/>
              <a:t>Zc</a:t>
            </a:r>
            <a:r>
              <a:rPr lang="it-IT" baseline="0" dirty="0"/>
              <a:t> a </a:t>
            </a:r>
            <a:r>
              <a:rPr lang="it-IT" baseline="0" dirty="0" err="1"/>
              <a:t>cleo</a:t>
            </a:r>
            <a:r>
              <a:rPr lang="it-IT" baseline="0" dirty="0"/>
              <a:t> (anche il neutro)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7107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2</a:t>
            </a:r>
            <a:r>
              <a:rPr lang="it-IT" baseline="0" dirty="0"/>
              <a:t> </a:t>
            </a:r>
            <a:r>
              <a:rPr lang="it-IT" baseline="0" dirty="0" err="1"/>
              <a:t>slides</a:t>
            </a:r>
            <a:r>
              <a:rPr lang="it-IT" baseline="0" dirty="0"/>
              <a:t> su </a:t>
            </a:r>
            <a:r>
              <a:rPr lang="it-IT" baseline="0" dirty="0" err="1"/>
              <a:t>Zc</a:t>
            </a:r>
            <a:r>
              <a:rPr lang="it-IT" baseline="0" dirty="0"/>
              <a:t>, a </a:t>
            </a:r>
            <a:r>
              <a:rPr lang="it-IT" baseline="0" dirty="0" err="1"/>
              <a:t>Bes</a:t>
            </a:r>
            <a:r>
              <a:rPr lang="it-IT" baseline="0" dirty="0"/>
              <a:t> e a Belle</a:t>
            </a:r>
          </a:p>
          <a:p>
            <a:r>
              <a:rPr lang="it-IT" baseline="0" dirty="0"/>
              <a:t>2 slide su </a:t>
            </a:r>
            <a:r>
              <a:rPr lang="it-IT" baseline="0" dirty="0" err="1"/>
              <a:t>tetraquark</a:t>
            </a:r>
            <a:r>
              <a:rPr lang="it-IT" baseline="0" dirty="0"/>
              <a:t> model: dall’hamiltoniana di </a:t>
            </a:r>
            <a:r>
              <a:rPr lang="it-IT" baseline="0" dirty="0" err="1"/>
              <a:t>Jaffe</a:t>
            </a:r>
            <a:r>
              <a:rPr lang="it-IT" baseline="0" dirty="0"/>
              <a:t> al calcolo delle masse</a:t>
            </a:r>
          </a:p>
          <a:p>
            <a:r>
              <a:rPr lang="it-IT" baseline="0" dirty="0"/>
              <a:t>1 slide su </a:t>
            </a:r>
            <a:r>
              <a:rPr lang="it-IT" baseline="0" dirty="0" err="1"/>
              <a:t>molecular</a:t>
            </a:r>
            <a:r>
              <a:rPr lang="it-IT" baseline="0" dirty="0"/>
              <a:t> </a:t>
            </a:r>
            <a:r>
              <a:rPr lang="it-IT" baseline="0" dirty="0" err="1"/>
              <a:t>models</a:t>
            </a:r>
            <a:r>
              <a:rPr lang="it-IT" baseline="0" dirty="0"/>
              <a:t>, dove sono i carichi? (non in </a:t>
            </a:r>
            <a:r>
              <a:rPr lang="it-IT" baseline="0" dirty="0" err="1"/>
              <a:t>Tornqvist</a:t>
            </a:r>
            <a:r>
              <a:rPr lang="it-IT" baseline="0" dirty="0"/>
              <a:t>, si in </a:t>
            </a:r>
            <a:r>
              <a:rPr lang="it-IT" baseline="0" dirty="0" err="1"/>
              <a:t>Hanhart</a:t>
            </a:r>
            <a:r>
              <a:rPr lang="it-IT" baseline="0" dirty="0"/>
              <a:t>, vedere </a:t>
            </a:r>
            <a:r>
              <a:rPr lang="it-IT" baseline="0" dirty="0" err="1"/>
              <a:t>Braaten</a:t>
            </a:r>
            <a:r>
              <a:rPr lang="it-IT" baseline="0" dirty="0"/>
              <a:t>, citare </a:t>
            </a:r>
            <a:r>
              <a:rPr lang="it-IT" baseline="0" dirty="0" err="1"/>
              <a:t>Nefediev</a:t>
            </a:r>
            <a:r>
              <a:rPr lang="it-IT" baseline="0" dirty="0"/>
              <a:t>)</a:t>
            </a:r>
          </a:p>
          <a:p>
            <a:r>
              <a:rPr lang="it-IT" baseline="0" dirty="0"/>
              <a:t>2 </a:t>
            </a:r>
            <a:r>
              <a:rPr lang="it-IT" baseline="0" dirty="0" err="1"/>
              <a:t>slides</a:t>
            </a:r>
            <a:r>
              <a:rPr lang="it-IT" baseline="0" dirty="0"/>
              <a:t> su </a:t>
            </a:r>
            <a:r>
              <a:rPr lang="it-IT" baseline="0" dirty="0" err="1"/>
              <a:t>decay</a:t>
            </a:r>
            <a:r>
              <a:rPr lang="it-IT" baseline="0" dirty="0"/>
              <a:t> </a:t>
            </a:r>
            <a:r>
              <a:rPr lang="it-IT" baseline="0" dirty="0" err="1"/>
              <a:t>channels</a:t>
            </a:r>
            <a:r>
              <a:rPr lang="it-IT" baseline="0" dirty="0"/>
              <a:t>, dove si dovrebbe vedere, e a seconda del modello, vedere qualche plot</a:t>
            </a:r>
          </a:p>
          <a:p>
            <a:r>
              <a:rPr lang="it-IT" baseline="0" dirty="0"/>
              <a:t>1 slide su Y(4260), </a:t>
            </a:r>
            <a:r>
              <a:rPr lang="it-IT" baseline="0" dirty="0" err="1"/>
              <a:t>tetraquark</a:t>
            </a:r>
            <a:r>
              <a:rPr lang="it-IT" baseline="0" dirty="0"/>
              <a:t>? C’è lo strano (si vede la f0)</a:t>
            </a:r>
          </a:p>
          <a:p>
            <a:r>
              <a:rPr lang="it-IT" baseline="0" dirty="0"/>
              <a:t>1 slide su </a:t>
            </a:r>
            <a:r>
              <a:rPr lang="it-IT" baseline="0" dirty="0" err="1"/>
              <a:t>Zc</a:t>
            </a:r>
            <a:r>
              <a:rPr lang="it-IT" baseline="0" dirty="0"/>
              <a:t> a </a:t>
            </a:r>
            <a:r>
              <a:rPr lang="it-IT" baseline="0" dirty="0" err="1"/>
              <a:t>cleo</a:t>
            </a:r>
            <a:r>
              <a:rPr lang="it-IT" baseline="0" dirty="0"/>
              <a:t> (anche il neutro)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1525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2</a:t>
            </a:r>
            <a:r>
              <a:rPr lang="it-IT" baseline="0" dirty="0"/>
              <a:t> </a:t>
            </a:r>
            <a:r>
              <a:rPr lang="it-IT" baseline="0" dirty="0" err="1"/>
              <a:t>slides</a:t>
            </a:r>
            <a:r>
              <a:rPr lang="it-IT" baseline="0" dirty="0"/>
              <a:t> su </a:t>
            </a:r>
            <a:r>
              <a:rPr lang="it-IT" baseline="0" dirty="0" err="1"/>
              <a:t>Zc</a:t>
            </a:r>
            <a:r>
              <a:rPr lang="it-IT" baseline="0" dirty="0"/>
              <a:t>, a </a:t>
            </a:r>
            <a:r>
              <a:rPr lang="it-IT" baseline="0" dirty="0" err="1"/>
              <a:t>Bes</a:t>
            </a:r>
            <a:r>
              <a:rPr lang="it-IT" baseline="0" dirty="0"/>
              <a:t> e a Belle</a:t>
            </a:r>
          </a:p>
          <a:p>
            <a:r>
              <a:rPr lang="it-IT" baseline="0" dirty="0"/>
              <a:t>2 slide su </a:t>
            </a:r>
            <a:r>
              <a:rPr lang="it-IT" baseline="0" dirty="0" err="1"/>
              <a:t>tetraquark</a:t>
            </a:r>
            <a:r>
              <a:rPr lang="it-IT" baseline="0" dirty="0"/>
              <a:t> model: dall’hamiltoniana di </a:t>
            </a:r>
            <a:r>
              <a:rPr lang="it-IT" baseline="0" dirty="0" err="1"/>
              <a:t>Jaffe</a:t>
            </a:r>
            <a:r>
              <a:rPr lang="it-IT" baseline="0" dirty="0"/>
              <a:t> al calcolo delle masse</a:t>
            </a:r>
          </a:p>
          <a:p>
            <a:r>
              <a:rPr lang="it-IT" baseline="0" dirty="0"/>
              <a:t>1 slide su </a:t>
            </a:r>
            <a:r>
              <a:rPr lang="it-IT" baseline="0" dirty="0" err="1"/>
              <a:t>molecular</a:t>
            </a:r>
            <a:r>
              <a:rPr lang="it-IT" baseline="0" dirty="0"/>
              <a:t> </a:t>
            </a:r>
            <a:r>
              <a:rPr lang="it-IT" baseline="0" dirty="0" err="1"/>
              <a:t>models</a:t>
            </a:r>
            <a:r>
              <a:rPr lang="it-IT" baseline="0" dirty="0"/>
              <a:t>, dove sono i carichi? (non in </a:t>
            </a:r>
            <a:r>
              <a:rPr lang="it-IT" baseline="0" dirty="0" err="1"/>
              <a:t>Tornqvist</a:t>
            </a:r>
            <a:r>
              <a:rPr lang="it-IT" baseline="0" dirty="0"/>
              <a:t>, si in </a:t>
            </a:r>
            <a:r>
              <a:rPr lang="it-IT" baseline="0" dirty="0" err="1"/>
              <a:t>Hanhart</a:t>
            </a:r>
            <a:r>
              <a:rPr lang="it-IT" baseline="0" dirty="0"/>
              <a:t>, vedere </a:t>
            </a:r>
            <a:r>
              <a:rPr lang="it-IT" baseline="0" dirty="0" err="1"/>
              <a:t>Braaten</a:t>
            </a:r>
            <a:r>
              <a:rPr lang="it-IT" baseline="0" dirty="0"/>
              <a:t>, citare </a:t>
            </a:r>
            <a:r>
              <a:rPr lang="it-IT" baseline="0" dirty="0" err="1"/>
              <a:t>Nefediev</a:t>
            </a:r>
            <a:r>
              <a:rPr lang="it-IT" baseline="0" dirty="0"/>
              <a:t>)</a:t>
            </a:r>
          </a:p>
          <a:p>
            <a:r>
              <a:rPr lang="it-IT" baseline="0" dirty="0"/>
              <a:t>2 </a:t>
            </a:r>
            <a:r>
              <a:rPr lang="it-IT" baseline="0" dirty="0" err="1"/>
              <a:t>slides</a:t>
            </a:r>
            <a:r>
              <a:rPr lang="it-IT" baseline="0" dirty="0"/>
              <a:t> su </a:t>
            </a:r>
            <a:r>
              <a:rPr lang="it-IT" baseline="0" dirty="0" err="1"/>
              <a:t>decay</a:t>
            </a:r>
            <a:r>
              <a:rPr lang="it-IT" baseline="0" dirty="0"/>
              <a:t> </a:t>
            </a:r>
            <a:r>
              <a:rPr lang="it-IT" baseline="0" dirty="0" err="1"/>
              <a:t>channels</a:t>
            </a:r>
            <a:r>
              <a:rPr lang="it-IT" baseline="0" dirty="0"/>
              <a:t>, dove si dovrebbe vedere, e a seconda del modello, vedere qualche plot</a:t>
            </a:r>
          </a:p>
          <a:p>
            <a:r>
              <a:rPr lang="it-IT" baseline="0" dirty="0"/>
              <a:t>1 slide su Y(4260), </a:t>
            </a:r>
            <a:r>
              <a:rPr lang="it-IT" baseline="0" dirty="0" err="1"/>
              <a:t>tetraquark</a:t>
            </a:r>
            <a:r>
              <a:rPr lang="it-IT" baseline="0" dirty="0"/>
              <a:t>? C’è lo strano (si vede la f0)</a:t>
            </a:r>
          </a:p>
          <a:p>
            <a:r>
              <a:rPr lang="it-IT" baseline="0" dirty="0"/>
              <a:t>1 slide su </a:t>
            </a:r>
            <a:r>
              <a:rPr lang="it-IT" baseline="0" dirty="0" err="1"/>
              <a:t>Zc</a:t>
            </a:r>
            <a:r>
              <a:rPr lang="it-IT" baseline="0" dirty="0"/>
              <a:t> a </a:t>
            </a:r>
            <a:r>
              <a:rPr lang="it-IT" baseline="0" dirty="0" err="1"/>
              <a:t>cleo</a:t>
            </a:r>
            <a:r>
              <a:rPr lang="it-IT" baseline="0" dirty="0"/>
              <a:t> (anche il neutro)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8520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5742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5913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Y(4260), M=4263 +- 5, Gamma = 95+-14</a:t>
            </a:r>
          </a:p>
          <a:p>
            <a:r>
              <a:rPr lang="it-IT" dirty="0"/>
              <a:t>D_1(2420)^0,</a:t>
            </a:r>
            <a:r>
              <a:rPr lang="it-IT" baseline="0" dirty="0"/>
              <a:t> M=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2421.3</a:t>
            </a:r>
            <a:r>
              <a:rPr lang="it-IT" dirty="0"/>
              <a:t>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±0.6, Gamma =27.1</a:t>
            </a:r>
            <a:r>
              <a:rPr lang="it-IT" dirty="0"/>
              <a:t>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±2.7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D_1(2420)^+-,</a:t>
            </a:r>
            <a:r>
              <a:rPr lang="it-IT" baseline="0" dirty="0"/>
              <a:t> M=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2423.4</a:t>
            </a:r>
            <a:r>
              <a:rPr lang="it-IT" dirty="0"/>
              <a:t>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±3.1, Gamma =25</a:t>
            </a:r>
            <a:r>
              <a:rPr lang="it-IT" dirty="0"/>
              <a:t>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±6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D_1 hanno J^P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1^+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molecola D_1 D sta 22 </a:t>
            </a:r>
            <a:r>
              <a:rPr lang="it-I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MeV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sotto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la Y è D_1 D, il pione lega fortemente, come fa la Y a essere così larga?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 funziona lo scambio del pione???</a:t>
            </a:r>
            <a:endParaRPr lang="it-IT" dirty="0"/>
          </a:p>
          <a:p>
            <a:endParaRPr lang="it-IT" dirty="0"/>
          </a:p>
          <a:p>
            <a:r>
              <a:rPr lang="it-IT" dirty="0"/>
              <a:t>Close propone che la Y è D_1 D^* col pione scambiato in onda S,</a:t>
            </a:r>
          </a:p>
          <a:p>
            <a:r>
              <a:rPr lang="it-IT" dirty="0"/>
              <a:t>La Y però non va in Ds come se fosse</a:t>
            </a:r>
            <a:r>
              <a:rPr lang="it-IT" baseline="0" dirty="0"/>
              <a:t> </a:t>
            </a:r>
            <a:r>
              <a:rPr lang="it-IT" baseline="0" dirty="0" err="1"/>
              <a:t>tetraquark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7988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2931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2933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1C1C-B687-46C2-9F1E-5AE7103D0192}" type="datetime1">
              <a:rPr lang="it-IT" smtClean="0"/>
              <a:t>22/01/2023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8607-F8D3-4FCF-AF8A-9CA68A1CDC7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E219-FFF7-45DF-9FD0-EAE5F5C0F225}" type="datetime1">
              <a:rPr lang="it-IT" smtClean="0"/>
              <a:t>22/01/2023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8607-F8D3-4FCF-AF8A-9CA68A1CDC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994D-2D44-4AFF-A618-B5498E4B67F0}" type="datetime1">
              <a:rPr lang="it-IT" smtClean="0"/>
              <a:t>22/01/2023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8607-F8D3-4FCF-AF8A-9CA68A1CDC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3835-9E44-4521-B82B-BA8A7FA01625}" type="datetime1">
              <a:rPr lang="it-IT" smtClean="0"/>
              <a:t>22/01/2023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8607-F8D3-4FCF-AF8A-9CA68A1CDC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073F-EDAA-48ED-8ADE-3F735FFF5F0C}" type="datetime1">
              <a:rPr lang="it-IT" smtClean="0"/>
              <a:t>22/01/2023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8607-F8D3-4FCF-AF8A-9CA68A1CDC7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5069-1F3A-4C14-A126-BD1C95F27875}" type="datetime1">
              <a:rPr lang="it-IT" smtClean="0"/>
              <a:t>22/01/2023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8607-F8D3-4FCF-AF8A-9CA68A1CDC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66A8-655B-4B58-8790-BA935ECCF0EB}" type="datetime1">
              <a:rPr lang="it-IT" smtClean="0"/>
              <a:t>22/01/2023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8607-F8D3-4FCF-AF8A-9CA68A1CDC70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6D32-72E9-46D5-B2F6-37BEFFE4174B}" type="datetime1">
              <a:rPr lang="it-IT" smtClean="0"/>
              <a:t>22/01/2023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8607-F8D3-4FCF-AF8A-9CA68A1CDC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1666-223F-4A5D-97C3-815C89B940AD}" type="datetime1">
              <a:rPr lang="it-IT" smtClean="0"/>
              <a:t>22/01/2023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8607-F8D3-4FCF-AF8A-9CA68A1CDC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B1B3-5474-486E-BE46-880E83FD7C80}" type="datetime1">
              <a:rPr lang="it-IT" smtClean="0"/>
              <a:t>22/01/2023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8607-F8D3-4FCF-AF8A-9CA68A1CDC70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FA2B-EE3C-48E3-80B1-6BC894887450}" type="datetime1">
              <a:rPr lang="it-IT" smtClean="0"/>
              <a:t>22/01/2023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8607-F8D3-4FCF-AF8A-9CA68A1CDC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E352E41-781C-4159-9926-4F7803F4BE83}" type="datetime1">
              <a:rPr lang="it-IT" smtClean="0"/>
              <a:t>22/01/2023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57A8607-F8D3-4FCF-AF8A-9CA68A1CDC7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530.png"/><Relationship Id="rId4" Type="http://schemas.openxmlformats.org/officeDocument/2006/relationships/image" Target="../media/image5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20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2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46.png"/><Relationship Id="rId4" Type="http://schemas.openxmlformats.org/officeDocument/2006/relationships/image" Target="../media/image2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0.png"/><Relationship Id="rId5" Type="http://schemas.openxmlformats.org/officeDocument/2006/relationships/image" Target="../media/image1311.png"/><Relationship Id="rId4" Type="http://schemas.openxmlformats.org/officeDocument/2006/relationships/image" Target="../media/image1212.png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2.png"/><Relationship Id="rId7" Type="http://schemas.openxmlformats.org/officeDocument/2006/relationships/image" Target="../media/image5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2.png"/><Relationship Id="rId3" Type="http://schemas.openxmlformats.org/officeDocument/2006/relationships/image" Target="../media/image321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340.png"/><Relationship Id="rId10" Type="http://schemas.openxmlformats.org/officeDocument/2006/relationships/image" Target="../media/image62.png"/><Relationship Id="rId4" Type="http://schemas.openxmlformats.org/officeDocument/2006/relationships/image" Target="../media/image57.png"/><Relationship Id="rId9" Type="http://schemas.openxmlformats.org/officeDocument/2006/relationships/image" Target="../media/image38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281.png"/><Relationship Id="rId4" Type="http://schemas.openxmlformats.org/officeDocument/2006/relationships/image" Target="../media/image27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gif"/><Relationship Id="rId3" Type="http://schemas.openxmlformats.org/officeDocument/2006/relationships/image" Target="../media/image401.png"/><Relationship Id="rId7" Type="http://schemas.openxmlformats.org/officeDocument/2006/relationships/image" Target="../media/image40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3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11.png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14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1400.png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5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0.png"/><Relationship Id="rId5" Type="http://schemas.openxmlformats.org/officeDocument/2006/relationships/image" Target="../media/image76.png"/><Relationship Id="rId4" Type="http://schemas.openxmlformats.org/officeDocument/2006/relationships/image" Target="../media/image14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12.png"/><Relationship Id="rId4" Type="http://schemas.openxmlformats.org/officeDocument/2006/relationships/image" Target="../media/image7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0.png"/><Relationship Id="rId5" Type="http://schemas.openxmlformats.org/officeDocument/2006/relationships/image" Target="../media/image120.png"/><Relationship Id="rId4" Type="http://schemas.openxmlformats.org/officeDocument/2006/relationships/image" Target="../media/image7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7" Type="http://schemas.openxmlformats.org/officeDocument/2006/relationships/image" Target="../media/image290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4" Type="http://schemas.openxmlformats.org/officeDocument/2006/relationships/image" Target="../media/image260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0.png"/><Relationship Id="rId3" Type="http://schemas.openxmlformats.org/officeDocument/2006/relationships/image" Target="../media/image250.png"/><Relationship Id="rId7" Type="http://schemas.openxmlformats.org/officeDocument/2006/relationships/image" Target="../media/image3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0.png"/><Relationship Id="rId5" Type="http://schemas.openxmlformats.org/officeDocument/2006/relationships/image" Target="../media/image300.png"/><Relationship Id="rId4" Type="http://schemas.openxmlformats.org/officeDocument/2006/relationships/image" Target="../media/image290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0.png"/><Relationship Id="rId3" Type="http://schemas.openxmlformats.org/officeDocument/2006/relationships/image" Target="../media/image80.png"/><Relationship Id="rId7" Type="http://schemas.openxmlformats.org/officeDocument/2006/relationships/image" Target="../media/image11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1.png"/><Relationship Id="rId10" Type="http://schemas.openxmlformats.org/officeDocument/2006/relationships/image" Target="../media/image1010.png"/><Relationship Id="rId4" Type="http://schemas.openxmlformats.org/officeDocument/2006/relationships/image" Target="../media/image1080.png"/><Relationship Id="rId9" Type="http://schemas.openxmlformats.org/officeDocument/2006/relationships/image" Target="../media/image8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1020.png"/><Relationship Id="rId7" Type="http://schemas.openxmlformats.org/officeDocument/2006/relationships/image" Target="../media/image117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0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9" Type="http://schemas.openxmlformats.org/officeDocument/2006/relationships/image" Target="../media/image108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0.png"/><Relationship Id="rId3" Type="http://schemas.openxmlformats.org/officeDocument/2006/relationships/image" Target="../media/image88.gif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0.png"/><Relationship Id="rId5" Type="http://schemas.openxmlformats.org/officeDocument/2006/relationships/image" Target="../media/image80.png"/><Relationship Id="rId4" Type="http://schemas.openxmlformats.org/officeDocument/2006/relationships/image" Target="../media/image1160.png"/><Relationship Id="rId9" Type="http://schemas.openxmlformats.org/officeDocument/2006/relationships/image" Target="../media/image101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0.png"/><Relationship Id="rId3" Type="http://schemas.openxmlformats.org/officeDocument/2006/relationships/image" Target="../media/image86.png"/><Relationship Id="rId7" Type="http://schemas.openxmlformats.org/officeDocument/2006/relationships/image" Target="../media/image89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0.png"/><Relationship Id="rId5" Type="http://schemas.openxmlformats.org/officeDocument/2006/relationships/image" Target="../media/image80.png"/><Relationship Id="rId4" Type="http://schemas.openxmlformats.org/officeDocument/2006/relationships/image" Target="../media/image1160.png"/><Relationship Id="rId9" Type="http://schemas.openxmlformats.org/officeDocument/2006/relationships/image" Target="../media/image102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0.png"/><Relationship Id="rId3" Type="http://schemas.openxmlformats.org/officeDocument/2006/relationships/image" Target="../media/image90.gif"/><Relationship Id="rId7" Type="http://schemas.openxmlformats.org/officeDocument/2006/relationships/image" Target="../media/image108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1160.png"/><Relationship Id="rId4" Type="http://schemas.openxmlformats.org/officeDocument/2006/relationships/image" Target="../media/image86.png"/><Relationship Id="rId9" Type="http://schemas.openxmlformats.org/officeDocument/2006/relationships/image" Target="../media/image10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291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61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83.png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10" Type="http://schemas.openxmlformats.org/officeDocument/2006/relationships/image" Target="../media/image82.png"/><Relationship Id="rId4" Type="http://schemas.openxmlformats.org/officeDocument/2006/relationships/image" Target="../media/image130.png"/><Relationship Id="rId9" Type="http://schemas.openxmlformats.org/officeDocument/2006/relationships/image" Target="../media/image18.pn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1.png"/><Relationship Id="rId7" Type="http://schemas.openxmlformats.org/officeDocument/2006/relationships/image" Target="../media/image9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1.png"/><Relationship Id="rId11" Type="http://schemas.openxmlformats.org/officeDocument/2006/relationships/image" Target="../media/image25.png"/><Relationship Id="rId5" Type="http://schemas.openxmlformats.org/officeDocument/2006/relationships/image" Target="../media/image901.png"/><Relationship Id="rId10" Type="http://schemas.openxmlformats.org/officeDocument/2006/relationships/image" Target="../media/image952.png"/><Relationship Id="rId4" Type="http://schemas.openxmlformats.org/officeDocument/2006/relationships/image" Target="../media/image892.png"/><Relationship Id="rId9" Type="http://schemas.openxmlformats.org/officeDocument/2006/relationships/image" Target="../media/image9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800100" y="1724880"/>
            <a:ext cx="7543800" cy="933384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Photoproduction and the nature of XYZ states</a:t>
            </a: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1371600" y="3179461"/>
            <a:ext cx="6400800" cy="665175"/>
          </a:xfrm>
        </p:spPr>
        <p:txBody>
          <a:bodyPr>
            <a:noAutofit/>
          </a:bodyPr>
          <a:lstStyle/>
          <a:p>
            <a:pPr marL="514350" indent="-514350" algn="ctr"/>
            <a:r>
              <a:rPr lang="it-IT" sz="4000" dirty="0">
                <a:solidFill>
                  <a:schemeClr val="tx1"/>
                </a:solidFill>
              </a:rPr>
              <a:t>Alessandro Pilloni</a:t>
            </a:r>
          </a:p>
        </p:txBody>
      </p:sp>
      <p:sp>
        <p:nvSpPr>
          <p:cNvPr id="8" name="CasellaDiTesto 1"/>
          <p:cNvSpPr txBox="1"/>
          <p:nvPr/>
        </p:nvSpPr>
        <p:spPr>
          <a:xfrm>
            <a:off x="1236518" y="4044220"/>
            <a:ext cx="6670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JLab</a:t>
            </a:r>
            <a:r>
              <a:rPr lang="it-IT" dirty="0"/>
              <a:t>, </a:t>
            </a:r>
            <a:r>
              <a:rPr lang="it-IT" dirty="0" err="1"/>
              <a:t>January</a:t>
            </a:r>
            <a:r>
              <a:rPr lang="it-IT" dirty="0"/>
              <a:t> 23</a:t>
            </a:r>
            <a:r>
              <a:rPr lang="it-IT" baseline="30000" dirty="0"/>
              <a:t>rd</a:t>
            </a:r>
            <a:r>
              <a:rPr lang="it-IT" dirty="0"/>
              <a:t>, 2023</a:t>
            </a:r>
          </a:p>
        </p:txBody>
      </p:sp>
      <p:pic>
        <p:nvPicPr>
          <p:cNvPr id="10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603" y="4741296"/>
            <a:ext cx="2581593" cy="1431978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B977893C-7489-42F6-8147-54D09032F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41296"/>
            <a:ext cx="3724430" cy="143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63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/>
              <a:t>Why photoproduction?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Photoproduction and the nature of XYZ states</a:t>
            </a:r>
            <a:endParaRPr lang="it-IT" sz="1600" dirty="0">
              <a:solidFill>
                <a:schemeClr val="bg1">
                  <a:lumMod val="50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39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C50232BE-0792-4640-9862-CF155D7C1E36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10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78310" y="1314895"/>
                <a:ext cx="8843072" cy="4647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2400"/>
                  </a:spcAft>
                  <a:buClr>
                    <a:srgbClr val="C00000"/>
                  </a:buClr>
                  <a:buSzPct val="150000"/>
                  <a:buFont typeface="Arial" panose="020B0604020202020204" pitchFamily="34" charset="0"/>
                  <a:buChar char="•"/>
                </a:pPr>
                <a:r>
                  <a:rPr lang="it-IT" sz="2400" dirty="0"/>
                  <a:t>It’s new: no XYZ state has been uncontroversially seen so far</a:t>
                </a:r>
              </a:p>
              <a:p>
                <a:pPr marL="285750" indent="-285750">
                  <a:spcAft>
                    <a:spcPts val="2400"/>
                  </a:spcAft>
                  <a:buClr>
                    <a:srgbClr val="C00000"/>
                  </a:buClr>
                  <a:buSzPct val="150000"/>
                  <a:buFont typeface="Arial" panose="020B0604020202020204" pitchFamily="34" charset="0"/>
                  <a:buChar char="•"/>
                </a:pPr>
                <a:r>
                  <a:rPr lang="it-IT" sz="2400" dirty="0"/>
                  <a:t>It is free from rescattering mechanisms that could mimic resonances in multibody decays</a:t>
                </a:r>
              </a:p>
              <a:p>
                <a:pPr marL="285750" indent="-285750">
                  <a:spcAft>
                    <a:spcPts val="2400"/>
                  </a:spcAft>
                  <a:buClr>
                    <a:srgbClr val="C00000"/>
                  </a:buClr>
                  <a:buSzPct val="150000"/>
                  <a:buFont typeface="Arial" panose="020B0604020202020204" pitchFamily="34" charset="0"/>
                  <a:buChar char="•"/>
                </a:pPr>
                <a:r>
                  <a:rPr lang="it-IT" sz="2400" dirty="0"/>
                  <a:t>The framework is (relatively) clean from a theory point of view</a:t>
                </a:r>
              </a:p>
              <a:p>
                <a:pPr marL="285750" indent="-285750">
                  <a:spcAft>
                    <a:spcPts val="2400"/>
                  </a:spcAft>
                  <a:buClr>
                    <a:srgbClr val="C00000"/>
                  </a:buClr>
                  <a:buSzPct val="150000"/>
                  <a:buFont typeface="Arial" panose="020B0604020202020204" pitchFamily="34" charset="0"/>
                  <a:buChar char="•"/>
                </a:pPr>
                <a:r>
                  <a:rPr lang="it-IT" sz="2400" dirty="0"/>
                  <a:t>Radiative decays offer another way of discerning </a:t>
                </a:r>
                <a:br>
                  <a:rPr lang="it-IT" sz="2400" dirty="0"/>
                </a:br>
                <a:r>
                  <a:rPr lang="it-IT" sz="2400" dirty="0"/>
                  <a:t>the nature of the </a:t>
                </a:r>
                <a:r>
                  <a:rPr lang="it-IT" sz="2400" dirty="0" err="1"/>
                  <a:t>states</a:t>
                </a:r>
                <a:r>
                  <a:rPr lang="it-IT" sz="2400" dirty="0"/>
                  <a:t>: </a:t>
                </a:r>
                <a:r>
                  <a:rPr lang="it-IT" sz="2400" dirty="0" err="1"/>
                  <a:t>probing</a:t>
                </a:r>
                <a:r>
                  <a:rPr lang="it-IT" sz="2400" dirty="0"/>
                  <a:t> the short-range </a:t>
                </a:r>
                <a:r>
                  <a:rPr lang="it-IT" sz="2400" dirty="0" err="1"/>
                  <a:t>properties</a:t>
                </a:r>
                <a:r>
                  <a:rPr lang="it-IT" sz="2400" dirty="0"/>
                  <a:t> of the </a:t>
                </a:r>
                <a:r>
                  <a:rPr lang="it-IT" sz="2400" dirty="0" err="1"/>
                  <a:t>wave</a:t>
                </a:r>
                <a:r>
                  <a:rPr lang="it-IT" sz="2400" dirty="0"/>
                  <a:t> </a:t>
                </a:r>
                <a:r>
                  <a:rPr lang="it-IT" sz="2400" dirty="0" err="1"/>
                  <a:t>function</a:t>
                </a:r>
                <a:r>
                  <a:rPr lang="it-IT" sz="2400" dirty="0"/>
                  <a:t> and compare with model </a:t>
                </a:r>
                <a:r>
                  <a:rPr lang="it-IT" sz="2400" dirty="0" err="1"/>
                  <a:t>predictions</a:t>
                </a:r>
                <a:endParaRPr lang="it-IT" sz="2400" dirty="0"/>
              </a:p>
              <a:p>
                <a:pPr marL="285750" indent="-285750">
                  <a:spcAft>
                    <a:spcPts val="2400"/>
                  </a:spcAft>
                  <a:buClr>
                    <a:srgbClr val="C00000"/>
                  </a:buClr>
                  <a:buSzPct val="150000"/>
                  <a:buFont typeface="Arial" panose="020B0604020202020204" pitchFamily="34" charset="0"/>
                  <a:buChar char="•"/>
                </a:pPr>
                <a:r>
                  <a:rPr lang="it-IT" sz="2400" dirty="0"/>
                  <a:t>Once </a:t>
                </a:r>
                <a:r>
                  <a:rPr lang="it-IT" sz="2400" dirty="0" err="1"/>
                  <a:t>seen</a:t>
                </a:r>
                <a:r>
                  <a:rPr lang="it-IT" sz="24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sz="2400" dirty="0"/>
                  <a:t> of </a:t>
                </a:r>
                <a:r>
                  <a:rPr lang="it-IT" sz="2400" dirty="0" err="1"/>
                  <a:t>transition</a:t>
                </a:r>
                <a:r>
                  <a:rPr lang="it-IT" sz="2400" dirty="0"/>
                  <a:t> </a:t>
                </a:r>
                <a:r>
                  <a:rPr lang="it-IT" sz="2400" dirty="0" err="1"/>
                  <a:t>form</a:t>
                </a:r>
                <a:r>
                  <a:rPr lang="it-IT" sz="2400" dirty="0"/>
                  <a:t> </a:t>
                </a:r>
                <a:r>
                  <a:rPr lang="it-IT" sz="2400" dirty="0" err="1"/>
                  <a:t>factors</a:t>
                </a:r>
                <a:r>
                  <a:rPr lang="it-IT" sz="2400" dirty="0"/>
                  <a:t> </a:t>
                </a:r>
                <a:r>
                  <a:rPr lang="it-IT" sz="2400" dirty="0" err="1"/>
                  <a:t>will</a:t>
                </a:r>
                <a:r>
                  <a:rPr lang="it-IT" sz="2400" dirty="0"/>
                  <a:t> </a:t>
                </a:r>
                <a:r>
                  <a:rPr lang="it-IT" sz="2400" dirty="0" err="1"/>
                  <a:t>give</a:t>
                </a:r>
                <a:r>
                  <a:rPr lang="it-IT" sz="2400" dirty="0"/>
                  <a:t> new </a:t>
                </a:r>
                <a:r>
                  <a:rPr lang="it-IT" sz="2400" dirty="0" err="1"/>
                  <a:t>observables</a:t>
                </a:r>
                <a:r>
                  <a:rPr lang="it-IT" sz="2400" dirty="0"/>
                  <a:t> </a:t>
                </a:r>
                <a:r>
                  <a:rPr lang="it-IT" sz="2400" dirty="0" err="1"/>
                  <a:t>crucial</a:t>
                </a:r>
                <a:r>
                  <a:rPr lang="it-IT" sz="2400" dirty="0"/>
                  <a:t> to </a:t>
                </a:r>
                <a:r>
                  <a:rPr lang="it-IT" sz="2400" dirty="0" err="1"/>
                  <a:t>assess</a:t>
                </a:r>
                <a:r>
                  <a:rPr lang="it-IT" sz="2400" dirty="0"/>
                  <a:t> the nature of </a:t>
                </a:r>
                <a:r>
                  <a:rPr lang="it-IT" sz="2400" dirty="0" err="1"/>
                  <a:t>these</a:t>
                </a:r>
                <a:r>
                  <a:rPr lang="it-IT" sz="2400" dirty="0"/>
                  <a:t> </a:t>
                </a:r>
                <a:r>
                  <a:rPr lang="it-IT" sz="2400" dirty="0" err="1"/>
                  <a:t>exotics</a:t>
                </a:r>
                <a:endParaRPr lang="it-IT" sz="2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10" y="1314895"/>
                <a:ext cx="8843072" cy="4647426"/>
              </a:xfrm>
              <a:prstGeom prst="rect">
                <a:avLst/>
              </a:prstGeom>
              <a:blipFill>
                <a:blip r:embed="rId3"/>
                <a:stretch>
                  <a:fillRect l="-1931" t="-4593" b="-21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9362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err="1"/>
              <a:t>Complementarity</a:t>
            </a:r>
            <a:r>
              <a:rPr lang="it-IT" sz="3600" dirty="0"/>
              <a:t> with LQCD</a:t>
            </a:r>
          </a:p>
        </p:txBody>
      </p:sp>
      <p:sp>
        <p:nvSpPr>
          <p:cNvPr id="38" name="Rectangle 37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Photoproduction and the nature of XYZ states</a:t>
            </a:r>
            <a:endParaRPr lang="it-IT" sz="1600" dirty="0">
              <a:solidFill>
                <a:schemeClr val="bg1">
                  <a:lumMod val="50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39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C50232BE-0792-4640-9862-CF155D7C1E36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11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2A13E496-E342-9944-73DA-F0A7165B2F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9" t="28385" r="19156" b="-1"/>
          <a:stretch/>
        </p:blipFill>
        <p:spPr>
          <a:xfrm>
            <a:off x="1259459" y="1053913"/>
            <a:ext cx="1545948" cy="1189319"/>
          </a:xfrm>
          <a:prstGeom prst="rect">
            <a:avLst/>
          </a:prstGeom>
        </p:spPr>
      </p:pic>
      <p:sp>
        <p:nvSpPr>
          <p:cNvPr id="5" name="Rettangolo 50">
            <a:extLst>
              <a:ext uri="{FF2B5EF4-FFF2-40B4-BE49-F238E27FC236}">
                <a16:creationId xmlns:a16="http://schemas.microsoft.com/office/drawing/2014/main" id="{A2AC3D84-C5FF-B57E-CA31-D9133BC1653F}"/>
              </a:ext>
            </a:extLst>
          </p:cNvPr>
          <p:cNvSpPr/>
          <p:nvPr/>
        </p:nvSpPr>
        <p:spPr>
          <a:xfrm rot="16200000">
            <a:off x="367131" y="1439556"/>
            <a:ext cx="13845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dirty="0">
                <a:solidFill>
                  <a:srgbClr val="0000FF"/>
                </a:solidFill>
              </a:rPr>
              <a:t>Experiment</a:t>
            </a:r>
          </a:p>
        </p:txBody>
      </p:sp>
      <p:sp>
        <p:nvSpPr>
          <p:cNvPr id="6" name="Rettangolo 50">
            <a:extLst>
              <a:ext uri="{FF2B5EF4-FFF2-40B4-BE49-F238E27FC236}">
                <a16:creationId xmlns:a16="http://schemas.microsoft.com/office/drawing/2014/main" id="{1400F33A-B3EA-3EA7-1947-10A320908EE6}"/>
              </a:ext>
            </a:extLst>
          </p:cNvPr>
          <p:cNvSpPr/>
          <p:nvPr/>
        </p:nvSpPr>
        <p:spPr>
          <a:xfrm rot="5400000">
            <a:off x="4501093" y="1420793"/>
            <a:ext cx="14033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dirty="0">
                <a:solidFill>
                  <a:srgbClr val="0000FF"/>
                </a:solidFill>
              </a:rPr>
              <a:t>Lattice QCD</a:t>
            </a:r>
          </a:p>
        </p:txBody>
      </p:sp>
      <p:pic>
        <p:nvPicPr>
          <p:cNvPr id="7" name="Picture 98">
            <a:extLst>
              <a:ext uri="{FF2B5EF4-FFF2-40B4-BE49-F238E27FC236}">
                <a16:creationId xmlns:a16="http://schemas.microsoft.com/office/drawing/2014/main" id="{573FC1E1-B77D-4313-5ECD-757C1F9C1A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87" y="1053913"/>
            <a:ext cx="1684417" cy="119256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324FCBDD-7D54-AC4D-0233-89BBA082B6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6743" y="4369666"/>
            <a:ext cx="1131381" cy="919848"/>
          </a:xfrm>
          <a:prstGeom prst="rect">
            <a:avLst/>
          </a:prstGeom>
        </p:spPr>
      </p:pic>
      <p:grpSp>
        <p:nvGrpSpPr>
          <p:cNvPr id="23" name="Gruppo 22">
            <a:extLst>
              <a:ext uri="{FF2B5EF4-FFF2-40B4-BE49-F238E27FC236}">
                <a16:creationId xmlns:a16="http://schemas.microsoft.com/office/drawing/2014/main" id="{8AE232F7-CDC5-EB78-90E8-83F48C1D353A}"/>
              </a:ext>
            </a:extLst>
          </p:cNvPr>
          <p:cNvGrpSpPr/>
          <p:nvPr/>
        </p:nvGrpSpPr>
        <p:grpSpPr>
          <a:xfrm>
            <a:off x="1465852" y="2331884"/>
            <a:ext cx="1133163" cy="919848"/>
            <a:chOff x="1621973" y="4459837"/>
            <a:chExt cx="1133163" cy="919848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8C3727B2-E7E0-E251-5F55-210197FB1D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715" b="7259"/>
            <a:stretch/>
          </p:blipFill>
          <p:spPr>
            <a:xfrm>
              <a:off x="1621973" y="4459837"/>
              <a:ext cx="1133163" cy="919848"/>
            </a:xfrm>
            <a:prstGeom prst="rect">
              <a:avLst/>
            </a:prstGeom>
          </p:spPr>
        </p:pic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047B6165-4FDD-D339-F956-C480E857A6E0}"/>
                </a:ext>
              </a:extLst>
            </p:cNvPr>
            <p:cNvSpPr/>
            <p:nvPr/>
          </p:nvSpPr>
          <p:spPr>
            <a:xfrm>
              <a:off x="1648326" y="4469732"/>
              <a:ext cx="697832" cy="360947"/>
            </a:xfrm>
            <a:custGeom>
              <a:avLst/>
              <a:gdLst>
                <a:gd name="connsiteX0" fmla="*/ 18047 w 697832"/>
                <a:gd name="connsiteY0" fmla="*/ 282742 h 360947"/>
                <a:gd name="connsiteX1" fmla="*/ 493295 w 697832"/>
                <a:gd name="connsiteY1" fmla="*/ 360947 h 360947"/>
                <a:gd name="connsiteX2" fmla="*/ 697832 w 697832"/>
                <a:gd name="connsiteY2" fmla="*/ 168442 h 360947"/>
                <a:gd name="connsiteX3" fmla="*/ 679784 w 697832"/>
                <a:gd name="connsiteY3" fmla="*/ 0 h 360947"/>
                <a:gd name="connsiteX4" fmla="*/ 0 w 697832"/>
                <a:gd name="connsiteY4" fmla="*/ 12031 h 360947"/>
                <a:gd name="connsiteX5" fmla="*/ 18047 w 697832"/>
                <a:gd name="connsiteY5" fmla="*/ 282742 h 36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832" h="360947">
                  <a:moveTo>
                    <a:pt x="18047" y="282742"/>
                  </a:moveTo>
                  <a:lnTo>
                    <a:pt x="493295" y="360947"/>
                  </a:lnTo>
                  <a:lnTo>
                    <a:pt x="697832" y="168442"/>
                  </a:lnTo>
                  <a:lnTo>
                    <a:pt x="679784" y="0"/>
                  </a:lnTo>
                  <a:lnTo>
                    <a:pt x="0" y="12031"/>
                  </a:lnTo>
                  <a:lnTo>
                    <a:pt x="18047" y="282742"/>
                  </a:lnTo>
                  <a:close/>
                </a:path>
              </a:pathLst>
            </a:custGeom>
            <a:solidFill>
              <a:srgbClr val="D6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Fumetto: ovale 14">
                  <a:extLst>
                    <a:ext uri="{FF2B5EF4-FFF2-40B4-BE49-F238E27FC236}">
                      <a16:creationId xmlns:a16="http://schemas.microsoft.com/office/drawing/2014/main" id="{2DC088B8-2F30-E53F-6C87-4178A0EB6C83}"/>
                    </a:ext>
                  </a:extLst>
                </p:cNvPr>
                <p:cNvSpPr/>
                <p:nvPr/>
              </p:nvSpPr>
              <p:spPr>
                <a:xfrm>
                  <a:off x="1666374" y="4505826"/>
                  <a:ext cx="631658" cy="255194"/>
                </a:xfrm>
                <a:prstGeom prst="wedgeEllipseCallout">
                  <a:avLst>
                    <a:gd name="adj1" fmla="val 27190"/>
                    <a:gd name="adj2" fmla="val 6841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it-IT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it-IT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3900</m:t>
                        </m:r>
                        <m:r>
                          <a:rPr lang="it-IT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)!</m:t>
                        </m:r>
                      </m:oMath>
                    </m:oMathPara>
                  </a14:m>
                  <a:endParaRPr lang="it-IT" sz="9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5" name="Fumetto: ovale 14">
                  <a:extLst>
                    <a:ext uri="{FF2B5EF4-FFF2-40B4-BE49-F238E27FC236}">
                      <a16:creationId xmlns:a16="http://schemas.microsoft.com/office/drawing/2014/main" id="{2DC088B8-2F30-E53F-6C87-4178A0EB6C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6374" y="4505826"/>
                  <a:ext cx="631658" cy="255194"/>
                </a:xfrm>
                <a:prstGeom prst="wedgeEllipseCallout">
                  <a:avLst>
                    <a:gd name="adj1" fmla="val 27190"/>
                    <a:gd name="adj2" fmla="val 68410"/>
                  </a:avLst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3539C03-2400-7BF7-6D23-F22150A683C6}"/>
              </a:ext>
            </a:extLst>
          </p:cNvPr>
          <p:cNvSpPr txBox="1"/>
          <p:nvPr/>
        </p:nvSpPr>
        <p:spPr>
          <a:xfrm>
            <a:off x="5984516" y="2560975"/>
            <a:ext cx="1025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/>
              <a:t>Exotic</a:t>
            </a:r>
            <a:r>
              <a:rPr lang="it-IT" sz="2400" dirty="0"/>
              <a:t>!</a:t>
            </a: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A6C6CC0F-57AE-C58B-48A3-685A4AC0692A}"/>
              </a:ext>
            </a:extLst>
          </p:cNvPr>
          <p:cNvGrpSpPr/>
          <p:nvPr/>
        </p:nvGrpSpPr>
        <p:grpSpPr>
          <a:xfrm>
            <a:off x="3593914" y="2331884"/>
            <a:ext cx="1133163" cy="919848"/>
            <a:chOff x="1621973" y="4459837"/>
            <a:chExt cx="1133163" cy="919848"/>
          </a:xfrm>
        </p:grpSpPr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15E73BB7-684F-5898-E118-14CE6872C6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715" b="7259"/>
            <a:stretch/>
          </p:blipFill>
          <p:spPr>
            <a:xfrm>
              <a:off x="1621973" y="4459837"/>
              <a:ext cx="1133163" cy="919848"/>
            </a:xfrm>
            <a:prstGeom prst="rect">
              <a:avLst/>
            </a:prstGeom>
          </p:spPr>
        </p:pic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DE22007D-D6B9-8383-A42C-0CDE64209E0E}"/>
                </a:ext>
              </a:extLst>
            </p:cNvPr>
            <p:cNvSpPr/>
            <p:nvPr/>
          </p:nvSpPr>
          <p:spPr>
            <a:xfrm>
              <a:off x="1648326" y="4469732"/>
              <a:ext cx="697832" cy="360947"/>
            </a:xfrm>
            <a:custGeom>
              <a:avLst/>
              <a:gdLst>
                <a:gd name="connsiteX0" fmla="*/ 18047 w 697832"/>
                <a:gd name="connsiteY0" fmla="*/ 282742 h 360947"/>
                <a:gd name="connsiteX1" fmla="*/ 493295 w 697832"/>
                <a:gd name="connsiteY1" fmla="*/ 360947 h 360947"/>
                <a:gd name="connsiteX2" fmla="*/ 697832 w 697832"/>
                <a:gd name="connsiteY2" fmla="*/ 168442 h 360947"/>
                <a:gd name="connsiteX3" fmla="*/ 679784 w 697832"/>
                <a:gd name="connsiteY3" fmla="*/ 0 h 360947"/>
                <a:gd name="connsiteX4" fmla="*/ 0 w 697832"/>
                <a:gd name="connsiteY4" fmla="*/ 12031 h 360947"/>
                <a:gd name="connsiteX5" fmla="*/ 18047 w 697832"/>
                <a:gd name="connsiteY5" fmla="*/ 282742 h 36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832" h="360947">
                  <a:moveTo>
                    <a:pt x="18047" y="282742"/>
                  </a:moveTo>
                  <a:lnTo>
                    <a:pt x="493295" y="360947"/>
                  </a:lnTo>
                  <a:lnTo>
                    <a:pt x="697832" y="168442"/>
                  </a:lnTo>
                  <a:lnTo>
                    <a:pt x="679784" y="0"/>
                  </a:lnTo>
                  <a:lnTo>
                    <a:pt x="0" y="12031"/>
                  </a:lnTo>
                  <a:lnTo>
                    <a:pt x="18047" y="282742"/>
                  </a:lnTo>
                  <a:close/>
                </a:path>
              </a:pathLst>
            </a:custGeom>
            <a:solidFill>
              <a:srgbClr val="D6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Fumetto: ovale 26">
                  <a:extLst>
                    <a:ext uri="{FF2B5EF4-FFF2-40B4-BE49-F238E27FC236}">
                      <a16:creationId xmlns:a16="http://schemas.microsoft.com/office/drawing/2014/main" id="{CBBCC270-DA39-8BA3-85F2-1CD4D9D07537}"/>
                    </a:ext>
                  </a:extLst>
                </p:cNvPr>
                <p:cNvSpPr/>
                <p:nvPr/>
              </p:nvSpPr>
              <p:spPr>
                <a:xfrm>
                  <a:off x="1666374" y="4505826"/>
                  <a:ext cx="631658" cy="255194"/>
                </a:xfrm>
                <a:prstGeom prst="wedgeEllipseCallout">
                  <a:avLst>
                    <a:gd name="adj1" fmla="val 27190"/>
                    <a:gd name="adj2" fmla="val 6841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it-IT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it-IT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3900</m:t>
                        </m:r>
                        <m:r>
                          <a:rPr lang="it-IT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)!</m:t>
                        </m:r>
                      </m:oMath>
                    </m:oMathPara>
                  </a14:m>
                  <a:endParaRPr lang="it-IT" sz="9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7" name="Fumetto: ovale 26">
                  <a:extLst>
                    <a:ext uri="{FF2B5EF4-FFF2-40B4-BE49-F238E27FC236}">
                      <a16:creationId xmlns:a16="http://schemas.microsoft.com/office/drawing/2014/main" id="{CBBCC270-DA39-8BA3-85F2-1CD4D9D075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6374" y="4505826"/>
                  <a:ext cx="631658" cy="255194"/>
                </a:xfrm>
                <a:prstGeom prst="wedgeEllipseCallout">
                  <a:avLst>
                    <a:gd name="adj1" fmla="val 27190"/>
                    <a:gd name="adj2" fmla="val 68410"/>
                  </a:avLst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146FF42C-190B-65C7-8420-0B9BF0BF8B02}"/>
              </a:ext>
            </a:extLst>
          </p:cNvPr>
          <p:cNvGrpSpPr/>
          <p:nvPr/>
        </p:nvGrpSpPr>
        <p:grpSpPr>
          <a:xfrm>
            <a:off x="1465852" y="3350775"/>
            <a:ext cx="1133163" cy="919848"/>
            <a:chOff x="1621973" y="4459837"/>
            <a:chExt cx="1133163" cy="919848"/>
          </a:xfrm>
        </p:grpSpPr>
        <p:pic>
          <p:nvPicPr>
            <p:cNvPr id="29" name="Immagine 28">
              <a:extLst>
                <a:ext uri="{FF2B5EF4-FFF2-40B4-BE49-F238E27FC236}">
                  <a16:creationId xmlns:a16="http://schemas.microsoft.com/office/drawing/2014/main" id="{B006B868-5F31-4CBE-D024-7140B31C89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715" b="7259"/>
            <a:stretch/>
          </p:blipFill>
          <p:spPr>
            <a:xfrm>
              <a:off x="1621973" y="4459837"/>
              <a:ext cx="1133163" cy="919848"/>
            </a:xfrm>
            <a:prstGeom prst="rect">
              <a:avLst/>
            </a:prstGeom>
          </p:spPr>
        </p:pic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6A48A1DC-60E6-7F2C-976D-1BB5C002F627}"/>
                </a:ext>
              </a:extLst>
            </p:cNvPr>
            <p:cNvSpPr/>
            <p:nvPr/>
          </p:nvSpPr>
          <p:spPr>
            <a:xfrm>
              <a:off x="1648326" y="4469732"/>
              <a:ext cx="697832" cy="360947"/>
            </a:xfrm>
            <a:custGeom>
              <a:avLst/>
              <a:gdLst>
                <a:gd name="connsiteX0" fmla="*/ 18047 w 697832"/>
                <a:gd name="connsiteY0" fmla="*/ 282742 h 360947"/>
                <a:gd name="connsiteX1" fmla="*/ 493295 w 697832"/>
                <a:gd name="connsiteY1" fmla="*/ 360947 h 360947"/>
                <a:gd name="connsiteX2" fmla="*/ 697832 w 697832"/>
                <a:gd name="connsiteY2" fmla="*/ 168442 h 360947"/>
                <a:gd name="connsiteX3" fmla="*/ 679784 w 697832"/>
                <a:gd name="connsiteY3" fmla="*/ 0 h 360947"/>
                <a:gd name="connsiteX4" fmla="*/ 0 w 697832"/>
                <a:gd name="connsiteY4" fmla="*/ 12031 h 360947"/>
                <a:gd name="connsiteX5" fmla="*/ 18047 w 697832"/>
                <a:gd name="connsiteY5" fmla="*/ 282742 h 36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832" h="360947">
                  <a:moveTo>
                    <a:pt x="18047" y="282742"/>
                  </a:moveTo>
                  <a:lnTo>
                    <a:pt x="493295" y="360947"/>
                  </a:lnTo>
                  <a:lnTo>
                    <a:pt x="697832" y="168442"/>
                  </a:lnTo>
                  <a:lnTo>
                    <a:pt x="679784" y="0"/>
                  </a:lnTo>
                  <a:lnTo>
                    <a:pt x="0" y="12031"/>
                  </a:lnTo>
                  <a:lnTo>
                    <a:pt x="18047" y="282742"/>
                  </a:lnTo>
                  <a:close/>
                </a:path>
              </a:pathLst>
            </a:custGeom>
            <a:solidFill>
              <a:srgbClr val="D6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Fumetto: ovale 30">
                  <a:extLst>
                    <a:ext uri="{FF2B5EF4-FFF2-40B4-BE49-F238E27FC236}">
                      <a16:creationId xmlns:a16="http://schemas.microsoft.com/office/drawing/2014/main" id="{1FAD5C2B-5FFE-C660-6C7D-F5631E2DA417}"/>
                    </a:ext>
                  </a:extLst>
                </p:cNvPr>
                <p:cNvSpPr/>
                <p:nvPr/>
              </p:nvSpPr>
              <p:spPr>
                <a:xfrm>
                  <a:off x="1666374" y="4505826"/>
                  <a:ext cx="631658" cy="255194"/>
                </a:xfrm>
                <a:prstGeom prst="wedgeEllipseCallout">
                  <a:avLst>
                    <a:gd name="adj1" fmla="val 27190"/>
                    <a:gd name="adj2" fmla="val 6841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it-IT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it-IT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3900</m:t>
                        </m:r>
                        <m:r>
                          <a:rPr lang="it-IT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)!</m:t>
                        </m:r>
                      </m:oMath>
                    </m:oMathPara>
                  </a14:m>
                  <a:endParaRPr lang="it-IT" sz="9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1" name="Fumetto: ovale 30">
                  <a:extLst>
                    <a:ext uri="{FF2B5EF4-FFF2-40B4-BE49-F238E27FC236}">
                      <a16:creationId xmlns:a16="http://schemas.microsoft.com/office/drawing/2014/main" id="{1FAD5C2B-5FFE-C660-6C7D-F5631E2DA4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6374" y="4505826"/>
                  <a:ext cx="631658" cy="255194"/>
                </a:xfrm>
                <a:prstGeom prst="wedgeEllipseCallout">
                  <a:avLst>
                    <a:gd name="adj1" fmla="val 27190"/>
                    <a:gd name="adj2" fmla="val 68410"/>
                  </a:avLst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16A5B613-123A-5F7C-5CE1-E0919333CE47}"/>
              </a:ext>
            </a:extLst>
          </p:cNvPr>
          <p:cNvGrpSpPr/>
          <p:nvPr/>
        </p:nvGrpSpPr>
        <p:grpSpPr>
          <a:xfrm>
            <a:off x="3593914" y="4369666"/>
            <a:ext cx="1133163" cy="919848"/>
            <a:chOff x="1621973" y="4459837"/>
            <a:chExt cx="1133163" cy="919848"/>
          </a:xfrm>
        </p:grpSpPr>
        <p:pic>
          <p:nvPicPr>
            <p:cNvPr id="33" name="Immagine 32">
              <a:extLst>
                <a:ext uri="{FF2B5EF4-FFF2-40B4-BE49-F238E27FC236}">
                  <a16:creationId xmlns:a16="http://schemas.microsoft.com/office/drawing/2014/main" id="{CD60543E-C1DE-9E11-DB05-499129F361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715" b="7259"/>
            <a:stretch/>
          </p:blipFill>
          <p:spPr>
            <a:xfrm>
              <a:off x="1621973" y="4459837"/>
              <a:ext cx="1133163" cy="919848"/>
            </a:xfrm>
            <a:prstGeom prst="rect">
              <a:avLst/>
            </a:prstGeom>
          </p:spPr>
        </p:pic>
        <p:sp>
          <p:nvSpPr>
            <p:cNvPr id="34" name="Figura a mano libera: forma 33">
              <a:extLst>
                <a:ext uri="{FF2B5EF4-FFF2-40B4-BE49-F238E27FC236}">
                  <a16:creationId xmlns:a16="http://schemas.microsoft.com/office/drawing/2014/main" id="{BFFDC2B5-24C2-D362-5554-9EE645771DED}"/>
                </a:ext>
              </a:extLst>
            </p:cNvPr>
            <p:cNvSpPr/>
            <p:nvPr/>
          </p:nvSpPr>
          <p:spPr>
            <a:xfrm>
              <a:off x="1648326" y="4469732"/>
              <a:ext cx="697832" cy="360947"/>
            </a:xfrm>
            <a:custGeom>
              <a:avLst/>
              <a:gdLst>
                <a:gd name="connsiteX0" fmla="*/ 18047 w 697832"/>
                <a:gd name="connsiteY0" fmla="*/ 282742 h 360947"/>
                <a:gd name="connsiteX1" fmla="*/ 493295 w 697832"/>
                <a:gd name="connsiteY1" fmla="*/ 360947 h 360947"/>
                <a:gd name="connsiteX2" fmla="*/ 697832 w 697832"/>
                <a:gd name="connsiteY2" fmla="*/ 168442 h 360947"/>
                <a:gd name="connsiteX3" fmla="*/ 679784 w 697832"/>
                <a:gd name="connsiteY3" fmla="*/ 0 h 360947"/>
                <a:gd name="connsiteX4" fmla="*/ 0 w 697832"/>
                <a:gd name="connsiteY4" fmla="*/ 12031 h 360947"/>
                <a:gd name="connsiteX5" fmla="*/ 18047 w 697832"/>
                <a:gd name="connsiteY5" fmla="*/ 282742 h 36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832" h="360947">
                  <a:moveTo>
                    <a:pt x="18047" y="282742"/>
                  </a:moveTo>
                  <a:lnTo>
                    <a:pt x="493295" y="360947"/>
                  </a:lnTo>
                  <a:lnTo>
                    <a:pt x="697832" y="168442"/>
                  </a:lnTo>
                  <a:lnTo>
                    <a:pt x="679784" y="0"/>
                  </a:lnTo>
                  <a:lnTo>
                    <a:pt x="0" y="12031"/>
                  </a:lnTo>
                  <a:lnTo>
                    <a:pt x="18047" y="282742"/>
                  </a:lnTo>
                  <a:close/>
                </a:path>
              </a:pathLst>
            </a:custGeom>
            <a:solidFill>
              <a:srgbClr val="D6EE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Fumetto: ovale 34">
                  <a:extLst>
                    <a:ext uri="{FF2B5EF4-FFF2-40B4-BE49-F238E27FC236}">
                      <a16:creationId xmlns:a16="http://schemas.microsoft.com/office/drawing/2014/main" id="{0321559F-3CA7-95D8-BC9B-DCE52CEE3A3E}"/>
                    </a:ext>
                  </a:extLst>
                </p:cNvPr>
                <p:cNvSpPr/>
                <p:nvPr/>
              </p:nvSpPr>
              <p:spPr>
                <a:xfrm>
                  <a:off x="1666374" y="4505826"/>
                  <a:ext cx="631658" cy="255194"/>
                </a:xfrm>
                <a:prstGeom prst="wedgeEllipseCallout">
                  <a:avLst>
                    <a:gd name="adj1" fmla="val 27190"/>
                    <a:gd name="adj2" fmla="val 68410"/>
                  </a:avLst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it-IT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it-IT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3900</m:t>
                        </m:r>
                        <m:r>
                          <a:rPr lang="it-IT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)!</m:t>
                        </m:r>
                      </m:oMath>
                    </m:oMathPara>
                  </a14:m>
                  <a:endParaRPr lang="it-IT" sz="9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5" name="Fumetto: ovale 34">
                  <a:extLst>
                    <a:ext uri="{FF2B5EF4-FFF2-40B4-BE49-F238E27FC236}">
                      <a16:creationId xmlns:a16="http://schemas.microsoft.com/office/drawing/2014/main" id="{0321559F-3CA7-95D8-BC9B-DCE52CEE3A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6374" y="4505826"/>
                  <a:ext cx="631658" cy="255194"/>
                </a:xfrm>
                <a:prstGeom prst="wedgeEllipseCallout">
                  <a:avLst>
                    <a:gd name="adj1" fmla="val 27190"/>
                    <a:gd name="adj2" fmla="val 68410"/>
                  </a:avLst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7" name="Immagine 36">
            <a:extLst>
              <a:ext uri="{FF2B5EF4-FFF2-40B4-BE49-F238E27FC236}">
                <a16:creationId xmlns:a16="http://schemas.microsoft.com/office/drawing/2014/main" id="{BDC1C37A-B7BF-EF1D-DA79-CCE4552136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6743" y="5388556"/>
            <a:ext cx="1131381" cy="919848"/>
          </a:xfrm>
          <a:prstGeom prst="rect">
            <a:avLst/>
          </a:prstGeom>
        </p:spPr>
      </p:pic>
      <p:pic>
        <p:nvPicPr>
          <p:cNvPr id="40" name="Immagine 39">
            <a:extLst>
              <a:ext uri="{FF2B5EF4-FFF2-40B4-BE49-F238E27FC236}">
                <a16:creationId xmlns:a16="http://schemas.microsoft.com/office/drawing/2014/main" id="{DF140503-5528-AC59-14CF-CE202B15CB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4805" y="5388556"/>
            <a:ext cx="1131381" cy="919848"/>
          </a:xfrm>
          <a:prstGeom prst="rect">
            <a:avLst/>
          </a:prstGeom>
        </p:spPr>
      </p:pic>
      <p:pic>
        <p:nvPicPr>
          <p:cNvPr id="41" name="Immagine 40">
            <a:extLst>
              <a:ext uri="{FF2B5EF4-FFF2-40B4-BE49-F238E27FC236}">
                <a16:creationId xmlns:a16="http://schemas.microsoft.com/office/drawing/2014/main" id="{B2B99D01-54C4-B209-D216-BC31F8DEC4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4805" y="3350775"/>
            <a:ext cx="1131381" cy="919848"/>
          </a:xfrm>
          <a:prstGeom prst="rect">
            <a:avLst/>
          </a:prstGeom>
        </p:spPr>
      </p:pic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22F7F0CF-7D51-0013-41D6-2D71B65E36C7}"/>
              </a:ext>
            </a:extLst>
          </p:cNvPr>
          <p:cNvSpPr txBox="1"/>
          <p:nvPr/>
        </p:nvSpPr>
        <p:spPr>
          <a:xfrm>
            <a:off x="5984516" y="3490784"/>
            <a:ext cx="152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/>
              <a:t>Kinematic</a:t>
            </a:r>
            <a:r>
              <a:rPr lang="it-IT" sz="2400" dirty="0"/>
              <a:t>!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3B229520-F33A-038E-93B8-B59382A2F3CF}"/>
              </a:ext>
            </a:extLst>
          </p:cNvPr>
          <p:cNvSpPr txBox="1"/>
          <p:nvPr/>
        </p:nvSpPr>
        <p:spPr>
          <a:xfrm>
            <a:off x="5984516" y="5617647"/>
            <a:ext cx="1273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/>
              <a:t>Triangle</a:t>
            </a:r>
            <a:r>
              <a:rPr lang="it-IT" sz="2400" dirty="0"/>
              <a:t>!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6D5DD941-BE34-0F33-3A56-28BBBC3A7706}"/>
              </a:ext>
            </a:extLst>
          </p:cNvPr>
          <p:cNvSpPr txBox="1"/>
          <p:nvPr/>
        </p:nvSpPr>
        <p:spPr>
          <a:xfrm>
            <a:off x="5984516" y="4554215"/>
            <a:ext cx="1804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No radiative!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4FF673CB-FA51-7BAF-BF0D-FEA46F822E7F}"/>
              </a:ext>
            </a:extLst>
          </p:cNvPr>
          <p:cNvSpPr txBox="1"/>
          <p:nvPr/>
        </p:nvSpPr>
        <p:spPr>
          <a:xfrm>
            <a:off x="500649" y="3401320"/>
            <a:ext cx="7891136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200" dirty="0" err="1"/>
              <a:t>Experiments</a:t>
            </a:r>
            <a:r>
              <a:rPr lang="it-IT" sz="2200" dirty="0"/>
              <a:t> study the QCD </a:t>
            </a:r>
            <a:r>
              <a:rPr lang="it-IT" sz="2200" dirty="0" err="1"/>
              <a:t>excited</a:t>
            </a:r>
            <a:r>
              <a:rPr lang="it-IT" sz="2200" dirty="0"/>
              <a:t> </a:t>
            </a:r>
            <a:r>
              <a:rPr lang="it-IT" sz="2200" dirty="0" err="1"/>
              <a:t>spectrum</a:t>
            </a:r>
            <a:r>
              <a:rPr lang="it-IT" sz="2200" dirty="0"/>
              <a:t> with EW probes,</a:t>
            </a:r>
            <a:br>
              <a:rPr lang="it-IT" sz="2200" dirty="0"/>
            </a:br>
            <a:r>
              <a:rPr lang="it-IT" sz="2200" dirty="0" err="1"/>
              <a:t>while</a:t>
            </a:r>
            <a:r>
              <a:rPr lang="it-IT" sz="2200" dirty="0"/>
              <a:t> Lattice QCD can (</a:t>
            </a:r>
            <a:r>
              <a:rPr lang="it-IT" sz="2200" dirty="0" err="1"/>
              <a:t>will</a:t>
            </a:r>
            <a:r>
              <a:rPr lang="it-IT" sz="2200" dirty="0"/>
              <a:t>) </a:t>
            </a:r>
            <a:r>
              <a:rPr lang="it-IT" sz="2200" dirty="0" err="1"/>
              <a:t>measure</a:t>
            </a:r>
            <a:r>
              <a:rPr lang="it-IT" sz="2200" dirty="0"/>
              <a:t> </a:t>
            </a:r>
            <a:r>
              <a:rPr lang="it-IT" sz="2200" dirty="0" err="1"/>
              <a:t>directly</a:t>
            </a:r>
            <a:r>
              <a:rPr lang="it-IT" sz="2200" dirty="0"/>
              <a:t> scattering </a:t>
            </a:r>
            <a:r>
              <a:rPr lang="it-IT" sz="2200" dirty="0" err="1"/>
              <a:t>observables</a:t>
            </a:r>
            <a:endParaRPr lang="it-IT" sz="2200" dirty="0"/>
          </a:p>
          <a:p>
            <a:pPr algn="ctr"/>
            <a:endParaRPr lang="it-IT" sz="2200" dirty="0"/>
          </a:p>
          <a:p>
            <a:pPr algn="ctr"/>
            <a:r>
              <a:rPr lang="it-IT" sz="2200" dirty="0" err="1"/>
              <a:t>This</a:t>
            </a:r>
            <a:r>
              <a:rPr lang="it-IT" sz="2200" dirty="0"/>
              <a:t> </a:t>
            </a:r>
            <a:r>
              <a:rPr lang="it-IT" sz="2200" dirty="0" err="1"/>
              <a:t>complementarity</a:t>
            </a:r>
            <a:r>
              <a:rPr lang="it-IT" sz="2200" dirty="0"/>
              <a:t> </a:t>
            </a:r>
            <a:r>
              <a:rPr lang="it-IT" sz="2200" dirty="0" err="1"/>
              <a:t>is</a:t>
            </a:r>
            <a:r>
              <a:rPr lang="it-IT" sz="2200" dirty="0"/>
              <a:t> key to </a:t>
            </a:r>
            <a:r>
              <a:rPr lang="it-IT" sz="2200" dirty="0" err="1"/>
              <a:t>assess</a:t>
            </a:r>
            <a:r>
              <a:rPr lang="it-IT" sz="2200" dirty="0"/>
              <a:t> the nature of </a:t>
            </a:r>
            <a:r>
              <a:rPr lang="it-IT" sz="2200" dirty="0" err="1"/>
              <a:t>signals</a:t>
            </a:r>
            <a:br>
              <a:rPr lang="it-IT" sz="2200" dirty="0"/>
            </a:br>
            <a:r>
              <a:rPr lang="it-IT" sz="2200" dirty="0" err="1"/>
              <a:t>unambiguously</a:t>
            </a:r>
            <a:r>
              <a:rPr lang="it-IT" sz="2200" dirty="0"/>
              <a:t> </a:t>
            </a:r>
            <a:r>
              <a:rPr lang="it-IT" sz="2200" dirty="0" err="1"/>
              <a:t>seen</a:t>
            </a:r>
            <a:r>
              <a:rPr lang="it-IT" sz="2200" dirty="0"/>
              <a:t> in data</a:t>
            </a:r>
          </a:p>
        </p:txBody>
      </p:sp>
    </p:spTree>
    <p:extLst>
      <p:ext uri="{BB962C8B-B14F-4D97-AF65-F5344CB8AC3E}">
        <p14:creationId xmlns:p14="http://schemas.microsoft.com/office/powerpoint/2010/main" val="311971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2" grpId="0"/>
      <p:bldP spid="43" grpId="0"/>
      <p:bldP spid="44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/>
              <a:t>Exclusive (quasi-real) </a:t>
            </a:r>
            <a:r>
              <a:rPr lang="en-US" sz="3600" dirty="0" err="1"/>
              <a:t>photoproduction</a:t>
            </a:r>
            <a:endParaRPr lang="it-IT" sz="3600" dirty="0"/>
          </a:p>
        </p:txBody>
      </p:sp>
      <p:sp>
        <p:nvSpPr>
          <p:cNvPr id="38" name="Rectangle 37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Photoproduction and the nature of XYZ states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diagram.pdf" descr="diagram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3" y="2820457"/>
            <a:ext cx="2424872" cy="310119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Equation"/>
              <p:cNvSpPr txBox="1"/>
              <p:nvPr/>
            </p:nvSpPr>
            <p:spPr>
              <a:xfrm>
                <a:off x="2624470" y="3849092"/>
                <a:ext cx="6284798" cy="6587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203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𝒬</m:t>
                          </m:r>
                        </m:sub>
                      </m:sSub>
                      <m:sSubSup>
                        <m:sSubSupPr>
                          <m:ctrlP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sz="203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sz="203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sz="203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sSub>
                        <m:sSubPr>
                          <m:ctrlP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sz="2039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&gt;=</m:t>
                      </m:r>
                      <m:limLow>
                        <m:limLowPr>
                          <m:ctrlP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ℰ</m:t>
                          </m:r>
                        </m:lim>
                      </m:limLow>
                      <m:f>
                        <m:fPr>
                          <m:ctrlP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𝒯</m:t>
                          </m:r>
                        </m:e>
                        <m:sub>
                          <m:sSub>
                            <m:sSubPr>
                              <m:ctrlP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  <m: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𝒬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p>
                      </m:sSubSup>
                      <m:sSub>
                        <m:sSubPr>
                          <m:ctrlP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𝒫</m:t>
                          </m:r>
                        </m:e>
                        <m:sub>
                          <m:sSub>
                            <m:sSubPr>
                              <m:ctrlP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sSubSup>
                        <m:sSubSupPr>
                          <m:ctrlP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ℬ</m:t>
                          </m:r>
                        </m:e>
                        <m:sub>
                          <m:sSub>
                            <m:sSubPr>
                              <m:ctrlP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sSubSup>
                            <m:sSubSupPr>
                              <m:ctrlP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  <m:sup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sub>
                        <m:sup>
                          <m:sSub>
                            <m:sSubPr>
                              <m:ctrlP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sz="203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sz="203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sz="2039" dirty="0"/>
              </a:p>
            </p:txBody>
          </p:sp>
        </mc:Choice>
        <mc:Fallback xmlns="">
          <p:sp>
            <p:nvSpPr>
              <p:cNvPr id="10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470" y="3849092"/>
                <a:ext cx="6284798" cy="65870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82130" y="2959610"/>
            <a:ext cx="3127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dirty="0">
                <a:solidFill>
                  <a:srgbClr val="C00000"/>
                </a:solidFill>
              </a:rPr>
              <a:t>M. Albaladejo et al. [JPAC], PRD</a:t>
            </a:r>
          </a:p>
        </p:txBody>
      </p:sp>
      <p:sp>
        <p:nvSpPr>
          <p:cNvPr id="11" name="Oval 10"/>
          <p:cNvSpPr/>
          <p:nvPr/>
        </p:nvSpPr>
        <p:spPr>
          <a:xfrm>
            <a:off x="4991450" y="3662522"/>
            <a:ext cx="775419" cy="10318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 12"/>
          <p:cNvSpPr/>
          <p:nvPr/>
        </p:nvSpPr>
        <p:spPr>
          <a:xfrm rot="18372854">
            <a:off x="407954" y="2781802"/>
            <a:ext cx="775419" cy="10318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3674378" y="5076018"/>
            <a:ext cx="4302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VMD is used to couple the incoming photon</a:t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to a vector quarkonium V</a:t>
            </a:r>
          </a:p>
        </p:txBody>
      </p:sp>
      <p:sp>
        <p:nvSpPr>
          <p:cNvPr id="15" name="Oval 14"/>
          <p:cNvSpPr/>
          <p:nvPr/>
        </p:nvSpPr>
        <p:spPr>
          <a:xfrm>
            <a:off x="5670958" y="3720626"/>
            <a:ext cx="979225" cy="10318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674378" y="5076018"/>
                <a:ext cx="46573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>
                    <a:solidFill>
                      <a:srgbClr val="FF0000"/>
                    </a:solidFill>
                  </a:rPr>
                  <a:t>Top vertex from measured </a:t>
                </a:r>
                <a14:m>
                  <m:oMath xmlns:m="http://schemas.openxmlformats.org/officeDocument/2006/math">
                    <m:r>
                      <a:rPr lang="ar-AE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𝒬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ar-AE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it-IT" dirty="0">
                    <a:solidFill>
                      <a:srgbClr val="FF0000"/>
                    </a:solidFill>
                  </a:rPr>
                  <a:t> decay width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378" y="5076018"/>
                <a:ext cx="465736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178" t="-10000" r="-262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796586" y="3067367"/>
            <a:ext cx="979225" cy="10318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 17"/>
          <p:cNvSpPr/>
          <p:nvPr/>
        </p:nvSpPr>
        <p:spPr>
          <a:xfrm>
            <a:off x="7938205" y="3702393"/>
            <a:ext cx="979225" cy="10318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extBox 18"/>
          <p:cNvSpPr txBox="1"/>
          <p:nvPr/>
        </p:nvSpPr>
        <p:spPr>
          <a:xfrm>
            <a:off x="3562355" y="4926996"/>
            <a:ext cx="5346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Bottom vertex from standard photoproduction pheno,</a:t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exponential form factors to further suppress large t</a:t>
            </a:r>
          </a:p>
        </p:txBody>
      </p:sp>
      <p:sp>
        <p:nvSpPr>
          <p:cNvPr id="20" name="Oval 19"/>
          <p:cNvSpPr/>
          <p:nvPr/>
        </p:nvSpPr>
        <p:spPr>
          <a:xfrm>
            <a:off x="796586" y="4734239"/>
            <a:ext cx="979225" cy="10318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XYZ have so far not been seen in photoproduction: independent confirmation…">
            <a:extLst>
              <a:ext uri="{FF2B5EF4-FFF2-40B4-BE49-F238E27FC236}">
                <a16:creationId xmlns:a16="http://schemas.microsoft.com/office/drawing/2014/main" id="{741633E3-7161-81C9-C0A0-418E78E318DC}"/>
              </a:ext>
            </a:extLst>
          </p:cNvPr>
          <p:cNvSpPr txBox="1"/>
          <p:nvPr/>
        </p:nvSpPr>
        <p:spPr>
          <a:xfrm>
            <a:off x="73763" y="1033996"/>
            <a:ext cx="8994037" cy="1615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normAutofit/>
          </a:bodyPr>
          <a:lstStyle/>
          <a:p>
            <a:pPr marL="285750" indent="-285750">
              <a:buClr>
                <a:schemeClr val="accent1"/>
              </a:buClr>
              <a:buSzPct val="145000"/>
              <a:buFont typeface="Arial" panose="020B0604020202020204" pitchFamily="34" charset="0"/>
              <a:buChar char="•"/>
              <a:defRPr sz="2500" b="0"/>
            </a:pPr>
            <a:r>
              <a:rPr sz="2000" dirty="0"/>
              <a:t>We study near-threshold (LE) and high energies (HE)</a:t>
            </a:r>
            <a:endParaRPr lang="it-IT" sz="2000" dirty="0"/>
          </a:p>
          <a:p>
            <a:pPr marL="285750" indent="-285750">
              <a:buClr>
                <a:schemeClr val="accent1"/>
              </a:buClr>
              <a:buSzPct val="145000"/>
              <a:buFont typeface="Arial" panose="020B0604020202020204" pitchFamily="34" charset="0"/>
              <a:buChar char="•"/>
              <a:defRPr sz="2500" b="0"/>
            </a:pPr>
            <a:r>
              <a:rPr lang="it-IT" sz="2000" dirty="0"/>
              <a:t>At </a:t>
            </a:r>
            <a:r>
              <a:rPr lang="it-IT" sz="2000" dirty="0" err="1"/>
              <a:t>this</a:t>
            </a:r>
            <a:r>
              <a:rPr lang="it-IT" sz="2000" dirty="0"/>
              <a:t> stage, </a:t>
            </a:r>
            <a:r>
              <a:rPr lang="it-IT" sz="2000" dirty="0" err="1"/>
              <a:t>we</a:t>
            </a:r>
            <a:r>
              <a:rPr lang="it-IT" sz="2000" dirty="0"/>
              <a:t> </a:t>
            </a:r>
            <a:r>
              <a:rPr lang="it-IT" sz="2000" dirty="0" err="1"/>
              <a:t>need</a:t>
            </a:r>
            <a:r>
              <a:rPr lang="it-IT" sz="2000" dirty="0"/>
              <a:t> yields to </a:t>
            </a:r>
            <a:r>
              <a:rPr lang="it-IT" sz="2000" dirty="0" err="1"/>
              <a:t>assess</a:t>
            </a:r>
            <a:r>
              <a:rPr lang="it-IT" sz="2000" dirty="0"/>
              <a:t> the </a:t>
            </a:r>
            <a:r>
              <a:rPr lang="it-IT" sz="2000" dirty="0" err="1"/>
              <a:t>feasibility</a:t>
            </a:r>
            <a:r>
              <a:rPr lang="it-IT" sz="2000" dirty="0"/>
              <a:t> of an </a:t>
            </a:r>
            <a:r>
              <a:rPr lang="it-IT" sz="2000" dirty="0" err="1"/>
              <a:t>observation</a:t>
            </a:r>
            <a:endParaRPr lang="it-IT" sz="2000" dirty="0"/>
          </a:p>
          <a:p>
            <a:pPr marL="285750" indent="-285750">
              <a:buClr>
                <a:schemeClr val="accent1"/>
              </a:buClr>
              <a:buSzPct val="145000"/>
              <a:buFont typeface="Arial" panose="020B0604020202020204" pitchFamily="34" charset="0"/>
              <a:buChar char="•"/>
              <a:defRPr sz="2500" b="0"/>
            </a:pPr>
            <a:r>
              <a:rPr lang="it-IT" sz="2000" dirty="0" err="1"/>
              <a:t>Couplings</a:t>
            </a:r>
            <a:r>
              <a:rPr lang="it-IT" sz="2000" dirty="0"/>
              <a:t> extracted from data as much as possible, not relying on the nature of XYZ</a:t>
            </a:r>
            <a:endParaRPr sz="2000" dirty="0"/>
          </a:p>
        </p:txBody>
      </p:sp>
      <p:sp>
        <p:nvSpPr>
          <p:cNvPr id="3" name="Segnaposto numero diapositiva 10">
            <a:extLst>
              <a:ext uri="{FF2B5EF4-FFF2-40B4-BE49-F238E27FC236}">
                <a16:creationId xmlns:a16="http://schemas.microsoft.com/office/drawing/2014/main" id="{9E489570-43F7-9CB9-20E5-0156267E3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9049A701-7C76-4CB5-970B-597A584D067A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12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6B45B015-8ED9-D2D3-D332-57FEB3A69B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458" y="1003800"/>
            <a:ext cx="804748" cy="60351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E891ACAE-0FF7-6833-AAF0-E437A968CA80}"/>
                  </a:ext>
                </a:extLst>
              </p:cNvPr>
              <p:cNvSpPr txBox="1"/>
              <p:nvPr/>
            </p:nvSpPr>
            <p:spPr>
              <a:xfrm>
                <a:off x="4082974" y="5807859"/>
                <a:ext cx="49848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>
                    <a:solidFill>
                      <a:schemeClr val="bg1">
                        <a:lumMod val="50000"/>
                      </a:schemeClr>
                    </a:solidFill>
                  </a:rPr>
                  <a:t>Stronger model </a:t>
                </a:r>
                <a:r>
                  <a:rPr lang="it-IT" dirty="0" err="1">
                    <a:solidFill>
                      <a:schemeClr val="bg1">
                        <a:lumMod val="50000"/>
                      </a:schemeClr>
                    </a:solidFill>
                  </a:rPr>
                  <a:t>assumption</a:t>
                </a:r>
                <a:r>
                  <a:rPr lang="it-IT" dirty="0">
                    <a:solidFill>
                      <a:schemeClr val="bg1">
                        <a:lumMod val="50000"/>
                      </a:schemeClr>
                    </a:solidFill>
                  </a:rPr>
                  <a:t>, </a:t>
                </a:r>
                <a:r>
                  <a:rPr lang="it-IT" dirty="0" err="1">
                    <a:solidFill>
                      <a:schemeClr val="bg1">
                        <a:lumMod val="50000"/>
                      </a:schemeClr>
                    </a:solidFill>
                  </a:rPr>
                  <a:t>justified</a:t>
                </a:r>
                <a:r>
                  <a:rPr lang="it-IT" dirty="0">
                    <a:solidFill>
                      <a:schemeClr val="bg1">
                        <a:lumMod val="50000"/>
                      </a:schemeClr>
                    </a:solidFill>
                  </a:rPr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chemeClr val="bg1">
                        <a:lumMod val="50000"/>
                      </a:schemeClr>
                    </a:solidFill>
                  </a:rPr>
                  <a:t> decays</a:t>
                </a:r>
              </a:p>
            </p:txBody>
          </p:sp>
        </mc:Choice>
        <mc:Fallback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E891ACAE-0FF7-6833-AAF0-E437A968C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74" y="5807859"/>
                <a:ext cx="4984826" cy="369332"/>
              </a:xfrm>
              <a:prstGeom prst="rect">
                <a:avLst/>
              </a:prstGeom>
              <a:blipFill>
                <a:blip r:embed="rId7"/>
                <a:stretch>
                  <a:fillRect l="-1100" t="-10000" r="-122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16">
            <a:extLst>
              <a:ext uri="{FF2B5EF4-FFF2-40B4-BE49-F238E27FC236}">
                <a16:creationId xmlns:a16="http://schemas.microsoft.com/office/drawing/2014/main" id="{FCCF7D17-21CC-233F-1C4C-CA6EB00575EB}"/>
              </a:ext>
            </a:extLst>
          </p:cNvPr>
          <p:cNvSpPr/>
          <p:nvPr/>
        </p:nvSpPr>
        <p:spPr>
          <a:xfrm>
            <a:off x="795663" y="3753838"/>
            <a:ext cx="979225" cy="11731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64BB419D-57D4-6BAD-12B1-EF13222A2E63}"/>
              </a:ext>
            </a:extLst>
          </p:cNvPr>
          <p:cNvSpPr txBox="1"/>
          <p:nvPr/>
        </p:nvSpPr>
        <p:spPr>
          <a:xfrm>
            <a:off x="3636834" y="5148021"/>
            <a:ext cx="5047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Different</a:t>
            </a:r>
            <a:r>
              <a:rPr lang="it-IT" dirty="0">
                <a:solidFill>
                  <a:srgbClr val="FF0000"/>
                </a:solidFill>
              </a:rPr>
              <a:t> propagator </a:t>
            </a:r>
            <a:r>
              <a:rPr lang="it-IT" dirty="0" err="1">
                <a:solidFill>
                  <a:srgbClr val="FF0000"/>
                </a:solidFill>
              </a:rPr>
              <a:t>at</a:t>
            </a:r>
            <a:r>
              <a:rPr lang="it-IT" dirty="0">
                <a:solidFill>
                  <a:srgbClr val="FF0000"/>
                </a:solidFill>
              </a:rPr>
              <a:t> LE (</a:t>
            </a:r>
            <a:r>
              <a:rPr lang="it-IT" dirty="0" err="1">
                <a:solidFill>
                  <a:srgbClr val="FF0000"/>
                </a:solidFill>
              </a:rPr>
              <a:t>fixed</a:t>
            </a:r>
            <a:r>
              <a:rPr lang="it-IT" dirty="0">
                <a:solidFill>
                  <a:srgbClr val="FF0000"/>
                </a:solidFill>
              </a:rPr>
              <a:t>-spin) or HE (Regge)</a:t>
            </a:r>
          </a:p>
        </p:txBody>
      </p:sp>
      <p:sp>
        <p:nvSpPr>
          <p:cNvPr id="26" name="Oval 14">
            <a:extLst>
              <a:ext uri="{FF2B5EF4-FFF2-40B4-BE49-F238E27FC236}">
                <a16:creationId xmlns:a16="http://schemas.microsoft.com/office/drawing/2014/main" id="{FE452AD7-F3E8-08FC-D7C6-921B32074C38}"/>
              </a:ext>
            </a:extLst>
          </p:cNvPr>
          <p:cNvSpPr/>
          <p:nvPr/>
        </p:nvSpPr>
        <p:spPr>
          <a:xfrm>
            <a:off x="6650183" y="3675643"/>
            <a:ext cx="1483666" cy="10318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823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1" grpId="1" animBg="1"/>
      <p:bldP spid="13" grpId="0" animBg="1"/>
      <p:bldP spid="13" grpId="1" animBg="1"/>
      <p:bldP spid="14" grpId="0"/>
      <p:bldP spid="14" grpId="1"/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5" grpId="0"/>
      <p:bldP spid="5" grpId="1"/>
      <p:bldP spid="8" grpId="0" animBg="1"/>
      <p:bldP spid="25" grpId="0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itolo 1"/>
              <p:cNvSpPr txBox="1">
                <a:spLocks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it-IT" sz="3600" b="0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it-IT" sz="3600" dirty="0"/>
                  <a:t> photoproduction</a:t>
                </a:r>
              </a:p>
            </p:txBody>
          </p:sp>
        </mc:Choice>
        <mc:Fallback xmlns="">
          <p:sp>
            <p:nvSpPr>
              <p:cNvPr id="36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  <a:blipFill rotWithShape="0">
                <a:blip r:embed="rId3"/>
                <a:stretch>
                  <a:fillRect b="-215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Photoproduction and the nature of XYZ states</a:t>
            </a:r>
            <a:endParaRPr lang="it-IT" sz="1600" dirty="0">
              <a:solidFill>
                <a:schemeClr val="bg1">
                  <a:lumMod val="50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39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DB91EB43-4094-4E4F-85F8-9A473B9CDD84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13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XYZ have so far not been seen in photoproduction: independent confirmation…"/>
              <p:cNvSpPr txBox="1"/>
              <p:nvPr/>
            </p:nvSpPr>
            <p:spPr>
              <a:xfrm>
                <a:off x="314267" y="1138258"/>
                <a:ext cx="8487185" cy="131132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35719" tIns="35719" rIns="35719" bIns="35719" anchor="ctr">
                <a:normAutofit/>
              </a:bodyPr>
              <a:lstStyle/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  <a:defRPr sz="2500" b="0"/>
                </a:pPr>
                <a:r>
                  <a:rPr lang="en-US" sz="2000" dirty="0"/>
                  <a:t>The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𝑍𝑠</m:t>
                    </m:r>
                  </m:oMath>
                </a14:m>
                <a:r>
                  <a:rPr lang="en-US" sz="2000" dirty="0"/>
                  <a:t> are charged </a:t>
                </a:r>
                <a:r>
                  <a:rPr lang="en-US" sz="2000" dirty="0" err="1"/>
                  <a:t>charmoniumlike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+−</m:t>
                        </m:r>
                      </m:sup>
                    </m:sSup>
                  </m:oMath>
                </a14:m>
                <a:r>
                  <a:rPr lang="en-US" sz="2000" dirty="0"/>
                  <a:t> states close to open flavor thresholds</a:t>
                </a:r>
              </a:p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  <a:defRPr sz="2500" b="0"/>
                </a:pPr>
                <a:r>
                  <a:rPr lang="en-US" sz="2000" dirty="0"/>
                  <a:t>Focus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p>
                      <m:sSup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3900</m:t>
                            </m:r>
                          </m:e>
                        </m:d>
                      </m:e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it-IT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p>
                      <m:sSup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10610</m:t>
                            </m:r>
                          </m:e>
                        </m:d>
                      </m:e>
                      <m:sup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p>
                      <m:sSup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106</m:t>
                            </m:r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  <m:sup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it-IT" sz="2000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it-IT" sz="2000" b="0" i="0" smtClean="0">
                        <a:latin typeface="Cambria Math" panose="02040503050406030204" pitchFamily="18" charset="0"/>
                      </a:rPr>
                      <m:t>Υ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𝑛𝑆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) </m:t>
                    </m:r>
                    <m:sSup>
                      <m:sSup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  <a:defRPr sz="2500" b="0"/>
                </a:pPr>
                <a:r>
                  <a:rPr lang="en-US" sz="2000" dirty="0"/>
                  <a:t>The pion is exchanged in the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-channel</a:t>
                </a:r>
              </a:p>
            </p:txBody>
          </p:sp>
        </mc:Choice>
        <mc:Fallback xmlns="">
          <p:sp>
            <p:nvSpPr>
              <p:cNvPr id="12" name="XYZ have so far not been seen in photoproduction: independent confirmation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67" y="1138258"/>
                <a:ext cx="8487185" cy="1311327"/>
              </a:xfrm>
              <a:prstGeom prst="rect">
                <a:avLst/>
              </a:prstGeom>
              <a:blipFill rotWithShape="0">
                <a:blip r:embed="rId4"/>
                <a:stretch>
                  <a:fillRect l="-2083" r="-1078" b="-139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Z_FS.pdf" descr="Z_FS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108" y="2690184"/>
            <a:ext cx="3691478" cy="35417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Z_regge.pdf" descr="Z_regge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9821" y="2688293"/>
            <a:ext cx="3691478" cy="35417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77313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itolo 1"/>
              <p:cNvSpPr txBox="1">
                <a:spLocks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it-IT" sz="3600" dirty="0"/>
                  <a:t> photoproduction</a:t>
                </a:r>
              </a:p>
            </p:txBody>
          </p:sp>
        </mc:Choice>
        <mc:Fallback xmlns="">
          <p:sp>
            <p:nvSpPr>
              <p:cNvPr id="36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  <a:blipFill rotWithShape="0">
                <a:blip r:embed="rId3"/>
                <a:stretch>
                  <a:fillRect b="-215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Photoproduction and the nature of XYZ states</a:t>
            </a:r>
            <a:endParaRPr lang="it-IT" sz="1600" dirty="0">
              <a:solidFill>
                <a:schemeClr val="bg1">
                  <a:lumMod val="50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39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905EA099-9893-4335-8482-9BC0C1A2664C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14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XYZ have so far not been seen in photoproduction: independent confirmation…"/>
              <p:cNvSpPr txBox="1"/>
              <p:nvPr/>
            </p:nvSpPr>
            <p:spPr>
              <a:xfrm>
                <a:off x="314267" y="1138258"/>
                <a:ext cx="8487185" cy="146232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35719" tIns="35719" rIns="35719" bIns="35719" anchor="ctr">
                <a:normAutofit/>
              </a:bodyPr>
              <a:lstStyle/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  <a:defRPr sz="2500" b="0"/>
                </a:pPr>
                <a:r>
                  <a:rPr lang="en-US" sz="2000" dirty="0"/>
                  <a:t>Focus on the famous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it-IT" sz="2000" b="0" i="0" dirty="0" smtClean="0"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p>
                    <m:r>
                      <a:rPr lang="it-IT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3872</m:t>
                        </m:r>
                      </m:e>
                    </m:d>
                    <m:r>
                      <a:rPr lang="it-IT" sz="2000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it-IT" sz="2000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it-IT" sz="2000" dirty="0"/>
              </a:p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  <a:defRPr sz="2500" b="0"/>
                </a:pPr>
                <a:r>
                  <a:rPr lang="en-US" sz="2000" dirty="0"/>
                  <a:t>𝛚 and 𝛒 exchanges give main contributions:</a:t>
                </a:r>
                <a:br>
                  <a:rPr lang="en-US" sz="2000" dirty="0"/>
                </a:br>
                <a:endParaRPr lang="en-US" sz="2000" dirty="0"/>
              </a:p>
            </p:txBody>
          </p:sp>
        </mc:Choice>
        <mc:Fallback xmlns="">
          <p:sp>
            <p:nvSpPr>
              <p:cNvPr id="12" name="XYZ have so far not been seen in photoproduction: independent confirmation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67" y="1138258"/>
                <a:ext cx="8487185" cy="1462329"/>
              </a:xfrm>
              <a:prstGeom prst="rect">
                <a:avLst/>
              </a:prstGeom>
              <a:blipFill>
                <a:blip r:embed="rId4"/>
                <a:stretch>
                  <a:fillRect l="-208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X_FS.pdf" descr="X_FS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94" y="2700423"/>
            <a:ext cx="3031052" cy="2908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X_regge.pdf" descr="X_regge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7454" y="2668392"/>
            <a:ext cx="3031052" cy="29081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0F9B632-30DD-6DB9-58FD-121771FBDEDC}"/>
              </a:ext>
            </a:extLst>
          </p:cNvPr>
          <p:cNvSpPr txBox="1"/>
          <p:nvPr/>
        </p:nvSpPr>
        <p:spPr>
          <a:xfrm>
            <a:off x="3234932" y="3611083"/>
            <a:ext cx="2645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Large theory </a:t>
            </a:r>
            <a:r>
              <a:rPr lang="it-IT" dirty="0" err="1">
                <a:solidFill>
                  <a:srgbClr val="FF0000"/>
                </a:solidFill>
              </a:rPr>
              <a:t>uncertainty</a:t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in the intermediate </a:t>
            </a:r>
            <a:r>
              <a:rPr lang="it-IT" dirty="0" err="1">
                <a:solidFill>
                  <a:srgbClr val="FF0000"/>
                </a:solidFill>
              </a:rPr>
              <a:t>region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24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itolo 1"/>
              <p:cNvSpPr txBox="1">
                <a:spLocks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it-IT" sz="3600" dirty="0"/>
                  <a:t> (vector) photoproduction</a:t>
                </a:r>
              </a:p>
            </p:txBody>
          </p:sp>
        </mc:Choice>
        <mc:Fallback xmlns="">
          <p:sp>
            <p:nvSpPr>
              <p:cNvPr id="36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  <a:blipFill rotWithShape="0">
                <a:blip r:embed="rId3"/>
                <a:stretch>
                  <a:fillRect b="-215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Photoproduction and the nature of XYZ states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FF8310ED-977E-4D63-B1DC-3434AF47D8EF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15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92158" y="1103624"/>
            <a:ext cx="3803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Rule-of-</a:t>
            </a:r>
            <a:r>
              <a:rPr lang="it-IT" dirty="0" err="1"/>
              <a:t>thumb</a:t>
            </a:r>
            <a:r>
              <a:rPr lang="it-IT" dirty="0"/>
              <a:t> </a:t>
            </a:r>
            <a:r>
              <a:rPr lang="it-IT" dirty="0" err="1"/>
              <a:t>rescaling</a:t>
            </a:r>
            <a:r>
              <a:rPr lang="it-IT" dirty="0"/>
              <a:t> of soft </a:t>
            </a:r>
            <a:r>
              <a:rPr lang="it-IT" dirty="0" err="1"/>
              <a:t>matrix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 err="1"/>
              <a:t>elements</a:t>
            </a:r>
            <a:endParaRPr lang="it-I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202" y="2568321"/>
            <a:ext cx="3364482" cy="32277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47" y="2568321"/>
            <a:ext cx="3364481" cy="32277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Equation"/>
              <p:cNvSpPr txBox="1"/>
              <p:nvPr/>
            </p:nvSpPr>
            <p:spPr>
              <a:xfrm>
                <a:off x="4807086" y="1749955"/>
                <a:ext cx="4260714" cy="818366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0" tIns="0" rIns="0" bIns="0">
                <a:spAutoFit/>
              </a:bodyPr>
              <a:lstStyle/>
              <a:p>
                <a:pPr defTabSz="642915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sub>
                          </m:sSub>
                        </m:den>
                      </m:f>
                      <m:rad>
                        <m:radPr>
                          <m:degHide m:val="on"/>
                          <m:ctrlPr>
                            <a:rPr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𝜓𝜋𝜋</m:t>
                              </m:r>
                              <m:r>
                                <a:rPr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𝑔𝑔</m:t>
                              </m:r>
                              <m:r>
                                <a:rPr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f>
                            <m:fPr>
                              <m:ctrlPr>
                                <a:rPr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𝑔𝑔</m:t>
                              </m:r>
                              <m:r>
                                <a:rPr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𝜓𝜋𝜋</m:t>
                              </m:r>
                              <m:r>
                                <a:rPr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10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086" y="1749955"/>
                <a:ext cx="4260714" cy="818366"/>
              </a:xfrm>
              <a:prstGeom prst="rect">
                <a:avLst/>
              </a:prstGeom>
              <a:blipFill>
                <a:blip r:embed="rId6"/>
                <a:stretch>
                  <a:fillRect b="-746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76200" y="1319068"/>
            <a:ext cx="468325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145000"/>
              <a:defRPr sz="2500" b="0"/>
            </a:pPr>
            <a:r>
              <a:rPr lang="it-IT" dirty="0"/>
              <a:t>Diffractive production, dominated by Pomeron (2-gluon) exchange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F9DFA6C-B858-B777-6480-D5908E70921C}"/>
              </a:ext>
            </a:extLst>
          </p:cNvPr>
          <p:cNvSpPr txBox="1"/>
          <p:nvPr/>
        </p:nvSpPr>
        <p:spPr>
          <a:xfrm>
            <a:off x="2331254" y="5814263"/>
            <a:ext cx="4856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Diffractive</a:t>
            </a:r>
            <a:r>
              <a:rPr lang="it-IT" dirty="0"/>
              <a:t> </a:t>
            </a:r>
            <a:r>
              <a:rPr lang="it-IT" dirty="0" err="1"/>
              <a:t>processes</a:t>
            </a:r>
            <a:r>
              <a:rPr lang="it-IT" dirty="0"/>
              <a:t> benefit from </a:t>
            </a:r>
            <a:r>
              <a:rPr lang="it-IT" dirty="0" err="1"/>
              <a:t>higher</a:t>
            </a:r>
            <a:r>
              <a:rPr lang="it-IT" dirty="0"/>
              <a:t> energies</a:t>
            </a:r>
          </a:p>
        </p:txBody>
      </p:sp>
    </p:spTree>
    <p:extLst>
      <p:ext uri="{BB962C8B-B14F-4D97-AF65-F5344CB8AC3E}">
        <p14:creationId xmlns:p14="http://schemas.microsoft.com/office/powerpoint/2010/main" val="4133754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/>
              <a:t>Semi-inclusive </a:t>
            </a:r>
            <a:r>
              <a:rPr lang="it-IT" sz="3600" dirty="0" err="1"/>
              <a:t>photoproduction</a:t>
            </a:r>
            <a:endParaRPr lang="it-IT" sz="3600" dirty="0"/>
          </a:p>
        </p:txBody>
      </p:sp>
      <p:sp>
        <p:nvSpPr>
          <p:cNvPr id="38" name="Rectangle 37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Photoproduction and the nature of XYZ states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6ACFB43-0008-60F7-BD04-94BADBB7C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88" y="2945351"/>
            <a:ext cx="2351770" cy="29261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XYZ have so far not been seen in photoproduction: independent confirmation…">
                <a:extLst>
                  <a:ext uri="{FF2B5EF4-FFF2-40B4-BE49-F238E27FC236}">
                    <a16:creationId xmlns:a16="http://schemas.microsoft.com/office/drawing/2014/main" id="{A0B336D7-31E7-AA5B-4E60-78FC382B7D35}"/>
                  </a:ext>
                </a:extLst>
              </p:cNvPr>
              <p:cNvSpPr txBox="1"/>
              <p:nvPr/>
            </p:nvSpPr>
            <p:spPr>
              <a:xfrm>
                <a:off x="314267" y="1138258"/>
                <a:ext cx="8487185" cy="131132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35719" tIns="35719" rIns="35719" bIns="35719" anchor="ctr">
                <a:normAutofit lnSpcReduction="10000"/>
              </a:bodyPr>
              <a:lstStyle/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  <a:defRPr sz="2500" b="0"/>
                </a:pPr>
                <a:r>
                  <a:rPr lang="it-IT" sz="1758" dirty="0"/>
                  <a:t>Semi-inclusive cross </a:t>
                </a:r>
                <a:r>
                  <a:rPr lang="it-IT" sz="1758" dirty="0" err="1"/>
                  <a:t>sections</a:t>
                </a:r>
                <a:r>
                  <a:rPr lang="it-IT" sz="1758" dirty="0"/>
                  <a:t> are </a:t>
                </a:r>
                <a:r>
                  <a:rPr lang="it-IT" sz="1758" dirty="0" err="1"/>
                  <a:t>typically</a:t>
                </a:r>
                <a:r>
                  <a:rPr lang="it-IT" sz="1758" dirty="0"/>
                  <a:t> </a:t>
                </a:r>
                <a:r>
                  <a:rPr lang="it-IT" sz="1758" dirty="0" err="1"/>
                  <a:t>larger</a:t>
                </a:r>
                <a:endParaRPr lang="it-IT" sz="1758" dirty="0"/>
              </a:p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  <a:defRPr sz="2500" b="0"/>
                </a:pPr>
                <a:r>
                  <a:rPr lang="en-US" sz="1758" dirty="0"/>
                  <a:t>For small </a:t>
                </a:r>
                <a14:m>
                  <m:oMath xmlns:m="http://schemas.openxmlformats.org/officeDocument/2006/math">
                    <m:r>
                      <a:rPr lang="en-US" sz="1758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758" dirty="0"/>
                  <a:t> and large </a:t>
                </a:r>
                <a14:m>
                  <m:oMath xmlns:m="http://schemas.openxmlformats.org/officeDocument/2006/math">
                    <m:r>
                      <a:rPr lang="en-US" sz="1758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758" dirty="0"/>
                  <a:t>, one can assume the process to be dominated by pion exchange</a:t>
                </a:r>
              </a:p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  <a:defRPr sz="2500" b="0"/>
                </a:pPr>
                <a:r>
                  <a:rPr lang="it-IT" sz="1758" dirty="0"/>
                  <a:t>The bottom vertex </a:t>
                </a:r>
                <a:r>
                  <a:rPr lang="it-IT" sz="1758" dirty="0" err="1"/>
                  <a:t>depends</a:t>
                </a:r>
                <a:r>
                  <a:rPr lang="it-IT" sz="1758" dirty="0"/>
                  <a:t> on the (</a:t>
                </a:r>
                <a:r>
                  <a:rPr lang="it-IT" sz="1758" dirty="0" err="1"/>
                  <a:t>known</a:t>
                </a:r>
                <a:r>
                  <a:rPr lang="it-IT" sz="1758" dirty="0"/>
                  <a:t>) </a:t>
                </a:r>
                <a:r>
                  <a:rPr lang="it-IT" sz="1758" dirty="0" err="1"/>
                  <a:t>pion-proton</a:t>
                </a:r>
                <a:r>
                  <a:rPr lang="it-IT" sz="1758" dirty="0"/>
                  <a:t> </a:t>
                </a:r>
                <a:r>
                  <a:rPr lang="it-IT" sz="1758" dirty="0" err="1"/>
                  <a:t>total</a:t>
                </a:r>
                <a:r>
                  <a:rPr lang="it-IT" sz="1758" dirty="0"/>
                  <a:t> cross </a:t>
                </a:r>
                <a:r>
                  <a:rPr lang="it-IT" sz="1758" dirty="0" err="1"/>
                  <a:t>section</a:t>
                </a:r>
                <a:endParaRPr lang="en-US" sz="1758" dirty="0"/>
              </a:p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  <a:defRPr sz="2500" b="0"/>
                </a:pPr>
                <a:r>
                  <a:rPr lang="en-US" sz="1758" dirty="0"/>
                  <a:t>The pion is exchanged in the </a:t>
                </a:r>
                <a14:m>
                  <m:oMath xmlns:m="http://schemas.openxmlformats.org/officeDocument/2006/math">
                    <m:r>
                      <a:rPr lang="en-US" sz="1758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758" dirty="0"/>
                  <a:t>-channel</a:t>
                </a:r>
              </a:p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  <a:defRPr sz="2500" b="0"/>
                </a:pPr>
                <a:r>
                  <a:rPr lang="en-US" sz="1758" dirty="0"/>
                  <a:t>Model benchmarked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758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758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it-IT" sz="1758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758" dirty="0"/>
                  <a:t> production</a:t>
                </a:r>
              </a:p>
            </p:txBody>
          </p:sp>
        </mc:Choice>
        <mc:Fallback xmlns="">
          <p:sp>
            <p:nvSpPr>
              <p:cNvPr id="7" name="XYZ have so far not been seen in photoproduction: independent confirmation…">
                <a:extLst>
                  <a:ext uri="{FF2B5EF4-FFF2-40B4-BE49-F238E27FC236}">
                    <a16:creationId xmlns:a16="http://schemas.microsoft.com/office/drawing/2014/main" id="{A0B336D7-31E7-AA5B-4E60-78FC382B7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67" y="1138258"/>
                <a:ext cx="8487185" cy="1311327"/>
              </a:xfrm>
              <a:prstGeom prst="rect">
                <a:avLst/>
              </a:prstGeom>
              <a:blipFill>
                <a:blip r:embed="rId4"/>
                <a:stretch>
                  <a:fillRect l="-1796" t="-11628" b="-1023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magine 2">
            <a:extLst>
              <a:ext uri="{FF2B5EF4-FFF2-40B4-BE49-F238E27FC236}">
                <a16:creationId xmlns:a16="http://schemas.microsoft.com/office/drawing/2014/main" id="{14850A91-2D45-3922-5FD9-40CCCC9220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681" y="2715138"/>
            <a:ext cx="3582563" cy="3379977"/>
          </a:xfrm>
          <a:prstGeom prst="rect">
            <a:avLst/>
          </a:prstGeom>
        </p:spPr>
      </p:pic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D3208871-3021-194B-7C58-F7042B4803E6}"/>
              </a:ext>
            </a:extLst>
          </p:cNvPr>
          <p:cNvCxnSpPr>
            <a:cxnSpLocks/>
          </p:cNvCxnSpPr>
          <p:nvPr/>
        </p:nvCxnSpPr>
        <p:spPr>
          <a:xfrm flipH="1" flipV="1">
            <a:off x="6650183" y="4960565"/>
            <a:ext cx="774074" cy="1590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6DD0376-2730-A941-6486-4609F596EE50}"/>
              </a:ext>
            </a:extLst>
          </p:cNvPr>
          <p:cNvSpPr txBox="1"/>
          <p:nvPr/>
        </p:nvSpPr>
        <p:spPr>
          <a:xfrm>
            <a:off x="7509678" y="4519413"/>
            <a:ext cx="1592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The model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expected</a:t>
            </a:r>
            <a:r>
              <a:rPr lang="it-IT" dirty="0"/>
              <a:t> to </a:t>
            </a:r>
            <a:r>
              <a:rPr lang="it-IT" dirty="0" err="1"/>
              <a:t>hold</a:t>
            </a:r>
            <a:r>
              <a:rPr lang="it-IT" dirty="0"/>
              <a:t> in the </a:t>
            </a:r>
            <a:r>
              <a:rPr lang="it-IT" dirty="0" err="1"/>
              <a:t>highest</a:t>
            </a:r>
            <a:r>
              <a:rPr lang="it-IT" dirty="0"/>
              <a:t> bin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00F4DB63-2CAC-FDF5-18AC-1DA5C8212422}"/>
              </a:ext>
            </a:extLst>
          </p:cNvPr>
          <p:cNvCxnSpPr>
            <a:cxnSpLocks/>
          </p:cNvCxnSpPr>
          <p:nvPr/>
        </p:nvCxnSpPr>
        <p:spPr>
          <a:xfrm flipH="1">
            <a:off x="4572000" y="3429000"/>
            <a:ext cx="2206305" cy="1965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FAF3508-5B6B-18EA-C8E8-D6C39BA43C26}"/>
              </a:ext>
            </a:extLst>
          </p:cNvPr>
          <p:cNvSpPr txBox="1"/>
          <p:nvPr/>
        </p:nvSpPr>
        <p:spPr>
          <a:xfrm>
            <a:off x="6785429" y="2908072"/>
            <a:ext cx="2358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Model </a:t>
            </a:r>
            <a:r>
              <a:rPr lang="it-IT" dirty="0" err="1"/>
              <a:t>underestimates</a:t>
            </a:r>
            <a:r>
              <a:rPr lang="it-IT" dirty="0"/>
              <a:t> </a:t>
            </a:r>
            <a:r>
              <a:rPr lang="it-IT" dirty="0" err="1"/>
              <a:t>lower</a:t>
            </a:r>
            <a:r>
              <a:rPr lang="it-IT" dirty="0"/>
              <a:t> </a:t>
            </a:r>
            <a:r>
              <a:rPr lang="it-IT" dirty="0" err="1"/>
              <a:t>bins</a:t>
            </a:r>
            <a:r>
              <a:rPr lang="it-IT" dirty="0"/>
              <a:t>, conservative </a:t>
            </a:r>
            <a:r>
              <a:rPr lang="it-IT" dirty="0" err="1"/>
              <a:t>estimates</a:t>
            </a:r>
            <a:endParaRPr lang="it-IT" dirty="0"/>
          </a:p>
        </p:txBody>
      </p:sp>
      <p:sp>
        <p:nvSpPr>
          <p:cNvPr id="2" name="Segnaposto numero diapositiva 10">
            <a:extLst>
              <a:ext uri="{FF2B5EF4-FFF2-40B4-BE49-F238E27FC236}">
                <a16:creationId xmlns:a16="http://schemas.microsoft.com/office/drawing/2014/main" id="{A87E3CFB-FC8A-8D65-92B6-56D00746C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9049A701-7C76-4CB5-970B-597A584D067A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16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174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/>
              <a:t>Semi-inclusive </a:t>
            </a:r>
            <a:r>
              <a:rPr lang="it-IT" sz="3600" dirty="0" err="1"/>
              <a:t>photoproduction</a:t>
            </a:r>
            <a:endParaRPr lang="it-IT" sz="3600" dirty="0"/>
          </a:p>
        </p:txBody>
      </p:sp>
      <p:sp>
        <p:nvSpPr>
          <p:cNvPr id="38" name="Rectangle 37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Photoproduction and the nature of XYZ states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6ACFB43-0008-60F7-BD04-94BADBB7C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67" y="2526686"/>
            <a:ext cx="2351770" cy="29261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XYZ have so far not been seen in photoproduction: independent confirmation…">
                <a:extLst>
                  <a:ext uri="{FF2B5EF4-FFF2-40B4-BE49-F238E27FC236}">
                    <a16:creationId xmlns:a16="http://schemas.microsoft.com/office/drawing/2014/main" id="{A0B336D7-31E7-AA5B-4E60-78FC382B7D35}"/>
                  </a:ext>
                </a:extLst>
              </p:cNvPr>
              <p:cNvSpPr txBox="1"/>
              <p:nvPr/>
            </p:nvSpPr>
            <p:spPr>
              <a:xfrm>
                <a:off x="314268" y="1138258"/>
                <a:ext cx="7705608" cy="131132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35719" tIns="35719" rIns="35719" bIns="35719" anchor="ctr">
                <a:normAutofit/>
              </a:bodyPr>
              <a:lstStyle/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  <a:defRPr sz="2500" b="0"/>
                </a:pPr>
                <a:r>
                  <a:rPr lang="it-IT" sz="1758" dirty="0"/>
                  <a:t>For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1758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758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sz="1758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it-IT" sz="1758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1758" dirty="0"/>
                  <a:t>, the inclusive cross section is sizably larger than the exclusive process</a:t>
                </a:r>
              </a:p>
            </p:txBody>
          </p:sp>
        </mc:Choice>
        <mc:Fallback xmlns="">
          <p:sp>
            <p:nvSpPr>
              <p:cNvPr id="7" name="XYZ have so far not been seen in photoproduction: independent confirmation…">
                <a:extLst>
                  <a:ext uri="{FF2B5EF4-FFF2-40B4-BE49-F238E27FC236}">
                    <a16:creationId xmlns:a16="http://schemas.microsoft.com/office/drawing/2014/main" id="{A0B336D7-31E7-AA5B-4E60-78FC382B7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68" y="1138258"/>
                <a:ext cx="7705608" cy="1311327"/>
              </a:xfrm>
              <a:prstGeom prst="rect">
                <a:avLst/>
              </a:prstGeom>
              <a:blipFill>
                <a:blip r:embed="rId4"/>
                <a:stretch>
                  <a:fillRect l="-1978" r="-79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>
            <a:extLst>
              <a:ext uri="{FF2B5EF4-FFF2-40B4-BE49-F238E27FC236}">
                <a16:creationId xmlns:a16="http://schemas.microsoft.com/office/drawing/2014/main" id="{1717E3FA-B6FD-3644-7526-87427A4F0C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8075" y="2538361"/>
            <a:ext cx="6115574" cy="2914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C952CA0F-A739-4344-67A9-1EC88E1C643F}"/>
                  </a:ext>
                </a:extLst>
              </p:cNvPr>
              <p:cNvSpPr txBox="1"/>
              <p:nvPr/>
            </p:nvSpPr>
            <p:spPr>
              <a:xfrm>
                <a:off x="6650183" y="3733845"/>
                <a:ext cx="57002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it-IT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it-IT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C952CA0F-A739-4344-67A9-1EC88E1C6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183" y="3733845"/>
                <a:ext cx="570028" cy="338554"/>
              </a:xfrm>
              <a:prstGeom prst="rect">
                <a:avLst/>
              </a:prstGeom>
              <a:blipFill>
                <a:blip r:embed="rId6"/>
                <a:stretch>
                  <a:fillRect l="-10753" r="-6452" b="-1090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2DEAF477-AB55-5287-2406-5D0F8B86D0C9}"/>
                  </a:ext>
                </a:extLst>
              </p:cNvPr>
              <p:cNvSpPr txBox="1"/>
              <p:nvPr/>
            </p:nvSpPr>
            <p:spPr>
              <a:xfrm>
                <a:off x="3765769" y="3733845"/>
                <a:ext cx="87190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sSup>
                        <m:sSupPr>
                          <m:ctrlPr>
                            <a:rPr lang="it-IT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it-IT" sz="2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r>
                            <a:rPr lang="it-IT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++</m:t>
                          </m:r>
                        </m:sup>
                      </m:sSup>
                    </m:oMath>
                  </m:oMathPara>
                </a14:m>
                <a:endParaRPr lang="it-IT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2DEAF477-AB55-5287-2406-5D0F8B86D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769" y="3733845"/>
                <a:ext cx="871905" cy="338554"/>
              </a:xfrm>
              <a:prstGeom prst="rect">
                <a:avLst/>
              </a:prstGeom>
              <a:blipFill>
                <a:blip r:embed="rId7"/>
                <a:stretch>
                  <a:fillRect l="-6993" r="-2797" b="-1090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numero diapositiva 10">
            <a:extLst>
              <a:ext uri="{FF2B5EF4-FFF2-40B4-BE49-F238E27FC236}">
                <a16:creationId xmlns:a16="http://schemas.microsoft.com/office/drawing/2014/main" id="{169CADB0-377C-F9AB-ED88-73B9E03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9049A701-7C76-4CB5-970B-597A584D067A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17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05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/>
              <a:t>In practice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Photoproduction and the nature of XYZ states</a:t>
            </a:r>
            <a:endParaRPr lang="it-IT" sz="1600" dirty="0">
              <a:solidFill>
                <a:schemeClr val="bg1">
                  <a:lumMod val="50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39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DB91EB43-4094-4E4F-85F8-9A473B9CDD84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18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01F3B64-1910-6E5E-DF0C-ED902525D810}"/>
              </a:ext>
            </a:extLst>
          </p:cNvPr>
          <p:cNvSpPr txBox="1"/>
          <p:nvPr/>
        </p:nvSpPr>
        <p:spPr>
          <a:xfrm>
            <a:off x="6705935" y="4845360"/>
            <a:ext cx="18608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dirty="0">
                <a:solidFill>
                  <a:srgbClr val="C00000"/>
                </a:solidFill>
              </a:rPr>
              <a:t>D. </a:t>
            </a:r>
            <a:r>
              <a:rPr lang="it-IT" dirty="0" err="1">
                <a:solidFill>
                  <a:srgbClr val="C00000"/>
                </a:solidFill>
              </a:rPr>
              <a:t>Glazier</a:t>
            </a:r>
            <a:r>
              <a:rPr lang="it-IT" dirty="0">
                <a:solidFill>
                  <a:srgbClr val="C00000"/>
                </a:solidFill>
              </a:rPr>
              <a:t>,</a:t>
            </a:r>
          </a:p>
          <a:p>
            <a:pPr algn="r"/>
            <a:r>
              <a:rPr lang="it-IT" dirty="0">
                <a:solidFill>
                  <a:srgbClr val="C00000"/>
                </a:solidFill>
              </a:rPr>
              <a:t>Workshop @ECT*</a:t>
            </a:r>
          </a:p>
          <a:p>
            <a:pPr algn="r"/>
            <a:r>
              <a:rPr lang="it-IT" dirty="0">
                <a:solidFill>
                  <a:srgbClr val="C00000"/>
                </a:solidFill>
              </a:rPr>
              <a:t>Sep ‘22</a:t>
            </a:r>
            <a:br>
              <a:rPr lang="it-IT" dirty="0">
                <a:solidFill>
                  <a:srgbClr val="C00000"/>
                </a:solidFill>
              </a:rPr>
            </a:b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16EED13-4547-2491-589F-383A3B0378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966"/>
          <a:stretch/>
        </p:blipFill>
        <p:spPr>
          <a:xfrm>
            <a:off x="80175" y="1634713"/>
            <a:ext cx="8111859" cy="224277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7C1A218-13B5-4535-A4DC-393973AED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75" y="4003171"/>
            <a:ext cx="5520526" cy="227531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AF7D61EC-FBEA-93D5-F3A2-0333FEA6DDD2}"/>
                  </a:ext>
                </a:extLst>
              </p:cNvPr>
              <p:cNvSpPr txBox="1"/>
              <p:nvPr/>
            </p:nvSpPr>
            <p:spPr>
              <a:xfrm>
                <a:off x="138241" y="1131663"/>
                <a:ext cx="85485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Cross </a:t>
                </a:r>
                <a:r>
                  <a:rPr lang="it-IT" dirty="0" err="1"/>
                  <a:t>sections</a:t>
                </a:r>
                <a:r>
                  <a:rPr lang="it-IT" dirty="0"/>
                  <a:t> </a:t>
                </a:r>
                <a:r>
                  <a:rPr lang="it-IT" dirty="0" err="1"/>
                  <a:t>generally</a:t>
                </a:r>
                <a:r>
                  <a:rPr lang="it-IT" dirty="0"/>
                  <a:t> </a:t>
                </a:r>
                <a:r>
                  <a:rPr lang="it-IT" dirty="0" err="1"/>
                  <a:t>larger</a:t>
                </a:r>
                <a:r>
                  <a:rPr lang="it-IT" dirty="0"/>
                  <a:t> </a:t>
                </a:r>
                <a:r>
                  <a:rPr lang="it-IT" dirty="0" err="1"/>
                  <a:t>relatively</a:t>
                </a:r>
                <a:r>
                  <a:rPr lang="it-IT" dirty="0"/>
                  <a:t> close to </a:t>
                </a:r>
                <a:r>
                  <a:rPr lang="it-IT" dirty="0" err="1"/>
                  <a:t>threshold</a:t>
                </a:r>
                <a:r>
                  <a:rPr lang="it-IT" dirty="0"/>
                  <a:t>, high </a:t>
                </a:r>
                <a:r>
                  <a:rPr lang="it-IT" dirty="0" err="1"/>
                  <a:t>intensity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≫</m:t>
                    </m:r>
                  </m:oMath>
                </a14:m>
                <a:r>
                  <a:rPr lang="it-IT" dirty="0"/>
                  <a:t> high energy  </a:t>
                </a:r>
              </a:p>
            </p:txBody>
          </p:sp>
        </mc:Choice>
        <mc:Fallback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AF7D61EC-FBEA-93D5-F3A2-0333FEA6D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41" y="1131663"/>
                <a:ext cx="8548559" cy="369332"/>
              </a:xfrm>
              <a:prstGeom prst="rect">
                <a:avLst/>
              </a:prstGeom>
              <a:blipFill>
                <a:blip r:embed="rId5"/>
                <a:stretch>
                  <a:fillRect l="-642" t="-10000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2488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35013BD1-9FAD-4D57-B763-17BBC29B6B5E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19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/>
              <a:t>Conclusions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Photoproduction and the nature of XYZ states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325" y="1856316"/>
            <a:ext cx="88430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2400" dirty="0"/>
              <a:t>After 20 </a:t>
            </a:r>
            <a:r>
              <a:rPr lang="it-IT" sz="2400" dirty="0" err="1"/>
              <a:t>years</a:t>
            </a:r>
            <a:r>
              <a:rPr lang="it-IT" sz="2400" dirty="0"/>
              <a:t> of XYZ, </a:t>
            </a:r>
            <a:r>
              <a:rPr lang="it-IT" sz="2400" dirty="0" err="1"/>
              <a:t>still</a:t>
            </a:r>
            <a:r>
              <a:rPr lang="it-IT" sz="2400" dirty="0"/>
              <a:t> </a:t>
            </a:r>
            <a:r>
              <a:rPr lang="it-IT" sz="2400" dirty="0" err="1"/>
              <a:t>lots</a:t>
            </a:r>
            <a:r>
              <a:rPr lang="it-IT" sz="2400" dirty="0"/>
              <a:t> of </a:t>
            </a:r>
            <a:r>
              <a:rPr lang="it-IT" sz="2400" dirty="0" err="1"/>
              <a:t>questions</a:t>
            </a:r>
            <a:r>
              <a:rPr lang="it-IT" sz="2400" dirty="0"/>
              <a:t> </a:t>
            </a:r>
            <a:r>
              <a:rPr lang="it-IT" sz="2400" dirty="0" err="1"/>
              <a:t>wait</a:t>
            </a:r>
            <a:r>
              <a:rPr lang="it-IT" sz="2400" dirty="0"/>
              <a:t> for an </a:t>
            </a:r>
            <a:r>
              <a:rPr lang="it-IT" sz="2400" dirty="0" err="1"/>
              <a:t>answer</a:t>
            </a:r>
            <a:endParaRPr lang="it-IT" sz="2400" dirty="0"/>
          </a:p>
          <a:p>
            <a:pPr marL="285750" indent="-285750">
              <a:spcAft>
                <a:spcPts val="240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2400" dirty="0" err="1"/>
              <a:t>Photoproduction</a:t>
            </a:r>
            <a:r>
              <a:rPr lang="it-IT" sz="2400" dirty="0"/>
              <a:t> is a new </a:t>
            </a:r>
            <a:r>
              <a:rPr lang="it-IT" sz="2400" dirty="0" err="1"/>
              <a:t>valuable</a:t>
            </a:r>
            <a:r>
              <a:rPr lang="it-IT" sz="2400" dirty="0"/>
              <a:t> tool to study exotic states</a:t>
            </a:r>
          </a:p>
          <a:p>
            <a:pPr marL="285750" indent="-285750">
              <a:spcAft>
                <a:spcPts val="240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2400" dirty="0"/>
              <a:t>Complementary infomation to </a:t>
            </a:r>
            <a:r>
              <a:rPr lang="it-IT" sz="2400" dirty="0" err="1"/>
              <a:t>other</a:t>
            </a:r>
            <a:r>
              <a:rPr lang="it-IT" sz="2400" dirty="0"/>
              <a:t> production </a:t>
            </a:r>
            <a:r>
              <a:rPr lang="it-IT" sz="2400" dirty="0" err="1"/>
              <a:t>mechanisms</a:t>
            </a:r>
            <a:r>
              <a:rPr lang="it-IT" sz="2400"/>
              <a:t>,</a:t>
            </a:r>
            <a:br>
              <a:rPr lang="it-IT" sz="2400"/>
            </a:br>
            <a:r>
              <a:rPr lang="it-IT" sz="2400"/>
              <a:t>as</a:t>
            </a:r>
            <a:r>
              <a:rPr lang="it-IT" sz="2400" dirty="0"/>
              <a:t> </a:t>
            </a:r>
            <a:r>
              <a:rPr lang="it-IT" sz="2400" dirty="0" err="1"/>
              <a:t>well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 to LQCD </a:t>
            </a:r>
            <a:r>
              <a:rPr lang="it-IT" sz="2400" dirty="0" err="1"/>
              <a:t>calculations</a:t>
            </a:r>
            <a:endParaRPr lang="it-IT" sz="2400" dirty="0"/>
          </a:p>
          <a:p>
            <a:pPr marL="285750" indent="-285750">
              <a:spcAft>
                <a:spcPts val="240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it-IT" sz="2400" dirty="0"/>
              <a:t>An </a:t>
            </a:r>
            <a:r>
              <a:rPr lang="it-IT" sz="2400" dirty="0" err="1"/>
              <a:t>upgraded</a:t>
            </a:r>
            <a:r>
              <a:rPr lang="it-IT" sz="2400" dirty="0"/>
              <a:t> </a:t>
            </a:r>
            <a:r>
              <a:rPr lang="it-IT" sz="2400" dirty="0" err="1"/>
              <a:t>JLab</a:t>
            </a:r>
            <a:r>
              <a:rPr lang="it-IT" sz="2400" dirty="0"/>
              <a:t> facility to study photoproduction at low energies </a:t>
            </a:r>
            <a:r>
              <a:rPr lang="it-IT" sz="2400" dirty="0" err="1"/>
              <a:t>would</a:t>
            </a:r>
            <a:r>
              <a:rPr lang="it-IT" sz="2400" dirty="0"/>
              <a:t> be </a:t>
            </a:r>
            <a:r>
              <a:rPr lang="it-IT" sz="2400" dirty="0" err="1"/>
              <a:t>ideal</a:t>
            </a:r>
            <a:r>
              <a:rPr lang="it-IT" sz="2400" dirty="0"/>
              <a:t> to pursue this program</a:t>
            </a:r>
            <a:br>
              <a:rPr lang="it-IT" sz="2400" dirty="0"/>
            </a:br>
            <a:endParaRPr lang="it-IT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648028" y="5572035"/>
            <a:ext cx="1847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025048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6" y="1055366"/>
            <a:ext cx="3558072" cy="2635013"/>
          </a:xfrm>
          <a:prstGeom prst="rect">
            <a:avLst/>
          </a:prstGeom>
        </p:spPr>
      </p:pic>
      <p:sp>
        <p:nvSpPr>
          <p:cNvPr id="6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35013BD1-9FAD-4D57-B763-17BBC29B6B5E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2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121451" y="1361288"/>
            <a:ext cx="1276217" cy="823928"/>
            <a:chOff x="216081" y="1417717"/>
            <a:chExt cx="1587319" cy="1035182"/>
          </a:xfrm>
        </p:grpSpPr>
        <p:sp>
          <p:nvSpPr>
            <p:cNvPr id="9" name="Ovale 13"/>
            <p:cNvSpPr/>
            <p:nvPr/>
          </p:nvSpPr>
          <p:spPr>
            <a:xfrm rot="1702495">
              <a:off x="216081" y="1417717"/>
              <a:ext cx="1587319" cy="103518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Ovale 10"/>
            <p:cNvSpPr/>
            <p:nvPr/>
          </p:nvSpPr>
          <p:spPr>
            <a:xfrm>
              <a:off x="1083935" y="1998647"/>
              <a:ext cx="181680" cy="189119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Ovale 14"/>
            <p:cNvSpPr/>
            <p:nvPr/>
          </p:nvSpPr>
          <p:spPr>
            <a:xfrm>
              <a:off x="687107" y="1676814"/>
              <a:ext cx="181680" cy="189119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17106" y="1517569"/>
                  <a:ext cx="28636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it-IT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106" y="1517569"/>
                  <a:ext cx="28636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6757" r="-54054" b="-59184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301143" y="1998647"/>
                  <a:ext cx="286360" cy="37010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it-IT" sz="2400" b="0" i="1" smtClean="0">
                                <a:solidFill>
                                  <a:srgbClr val="FF7C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400" b="0" i="1" smtClean="0">
                                <a:solidFill>
                                  <a:srgbClr val="FF7C8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oMath>
                    </m:oMathPara>
                  </a14:m>
                  <a:endParaRPr lang="it-IT" sz="2400" dirty="0">
                    <a:solidFill>
                      <a:srgbClr val="FF7C8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143" y="1998647"/>
                  <a:ext cx="286360" cy="37010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5263" t="-4167" r="-50000" b="-625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1398" y="3911887"/>
                <a:ext cx="2980689" cy="11605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∼0.3</m:t>
                      </m:r>
                    </m:oMath>
                  </m:oMathPara>
                </a14:m>
                <a:endParaRPr lang="it-IT" sz="2400" dirty="0"/>
              </a:p>
              <a:p>
                <a:pPr algn="ctr"/>
                <a:r>
                  <a:rPr lang="it-IT" sz="2400" dirty="0">
                    <a:solidFill>
                      <a:srgbClr val="3333FF"/>
                    </a:solidFill>
                  </a:rPr>
                  <a:t>(perturbative regime)</a:t>
                </a:r>
              </a:p>
              <a:p>
                <a:pPr algn="ctr"/>
                <a:r>
                  <a:rPr lang="it-IT" sz="2400" dirty="0">
                    <a:solidFill>
                      <a:srgbClr val="3333FF"/>
                    </a:solidFill>
                  </a:rPr>
                  <a:t>OZI-rule, QCD multipole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98" y="3911887"/>
                <a:ext cx="2980689" cy="1160511"/>
              </a:xfrm>
              <a:prstGeom prst="rect">
                <a:avLst/>
              </a:prstGeom>
              <a:blipFill rotWithShape="0">
                <a:blip r:embed="rId6"/>
                <a:stretch>
                  <a:fillRect l="-5521" r="-5521" b="-1473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V="1">
            <a:off x="3325091" y="3117671"/>
            <a:ext cx="1974605" cy="1492981"/>
          </a:xfrm>
          <a:prstGeom prst="straightConnector1">
            <a:avLst/>
          </a:prstGeom>
          <a:ln w="571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30681" y="2516491"/>
                <a:ext cx="3387104" cy="758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400" dirty="0">
                    <a:solidFill>
                      <a:srgbClr val="FF0000"/>
                    </a:solidFill>
                  </a:rPr>
                  <a:t>Potential models</a:t>
                </a:r>
              </a:p>
              <a:p>
                <a:pPr algn="ctr"/>
                <a:r>
                  <a:rPr lang="it-IT" dirty="0"/>
                  <a:t>(meaningful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it-IT" dirty="0"/>
                  <a:t>)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681" y="2516491"/>
                <a:ext cx="3387104" cy="758221"/>
              </a:xfrm>
              <a:prstGeom prst="rect">
                <a:avLst/>
              </a:prstGeom>
              <a:blipFill rotWithShape="0">
                <a:blip r:embed="rId7"/>
                <a:stretch>
                  <a:fillRect t="-6452" b="-1048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15332" y="3296046"/>
                <a:ext cx="2025619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it-IT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it-IT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it-IT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it-IT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it-IT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332" y="3296046"/>
                <a:ext cx="2025619" cy="51860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7119990" y="3658764"/>
            <a:ext cx="1893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3333FF"/>
                </a:solidFill>
              </a:rPr>
              <a:t>(Cornell potential)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10576" y="3955610"/>
            <a:ext cx="4185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Solve NR Schrödinger eq. </a:t>
            </a:r>
            <a:r>
              <a:rPr lang="it-IT" sz="2000" b="1" dirty="0"/>
              <a:t>→</a:t>
            </a:r>
            <a:r>
              <a:rPr lang="it-IT" sz="2000" dirty="0"/>
              <a:t> </a:t>
            </a:r>
            <a:r>
              <a:rPr lang="it-IT" sz="2000" dirty="0">
                <a:solidFill>
                  <a:srgbClr val="FF0000"/>
                </a:solidFill>
              </a:rPr>
              <a:t>spectrum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99696" y="4425843"/>
            <a:ext cx="3387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</a:rPr>
              <a:t>Effective theories</a:t>
            </a:r>
          </a:p>
          <a:p>
            <a:pPr algn="ctr"/>
            <a:r>
              <a:rPr lang="it-IT" dirty="0"/>
              <a:t>(HQET, NRQCD, pNRQCD...)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28676" y="5189478"/>
            <a:ext cx="41291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/>
              <a:t>Integrate out heavy DOF</a:t>
            </a:r>
          </a:p>
          <a:p>
            <a:pPr algn="ctr"/>
            <a:r>
              <a:rPr lang="it-IT" sz="2000" b="1" dirty="0"/>
              <a:t>↓</a:t>
            </a:r>
            <a:r>
              <a:rPr lang="it-IT" sz="2000" dirty="0"/>
              <a:t> </a:t>
            </a:r>
          </a:p>
          <a:p>
            <a:pPr algn="ctr"/>
            <a:r>
              <a:rPr lang="it-IT" sz="2000" dirty="0">
                <a:solidFill>
                  <a:srgbClr val="FF0000"/>
                </a:solidFill>
              </a:rPr>
              <a:t>(spectrum), decay &amp; production rates 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325091" y="4890072"/>
            <a:ext cx="2005590" cy="396031"/>
          </a:xfrm>
          <a:prstGeom prst="straightConnector1">
            <a:avLst/>
          </a:prstGeom>
          <a:ln w="571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/>
              <a:t>Quarkonium orthodoxy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38109" y="5235879"/>
            <a:ext cx="52028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rgbClr val="0000FF"/>
                </a:solidFill>
              </a:rPr>
              <a:t>Heavy quark spin flip suppressed by quark mass,</a:t>
            </a:r>
            <a:br>
              <a:rPr lang="it-IT" sz="2000" dirty="0">
                <a:solidFill>
                  <a:srgbClr val="0000FF"/>
                </a:solidFill>
              </a:rPr>
            </a:br>
            <a:r>
              <a:rPr lang="it-IT" sz="2000" dirty="0">
                <a:solidFill>
                  <a:srgbClr val="0000FF"/>
                </a:solidFill>
              </a:rPr>
              <a:t>approximate heavy quark spin symmetry (HQSS)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Photoproduction and the nature of XYZ states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4" t="10297" r="49464" b="55248"/>
          <a:stretch/>
        </p:blipFill>
        <p:spPr>
          <a:xfrm>
            <a:off x="5961389" y="134068"/>
            <a:ext cx="2154724" cy="236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9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/>
              <a:t>Joint Physics Analysis Center</a:t>
            </a:r>
            <a:endParaRPr lang="it-IT" sz="3600" dirty="0"/>
          </a:p>
        </p:txBody>
      </p:sp>
      <p:sp>
        <p:nvSpPr>
          <p:cNvPr id="38" name="Rectangle 37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Photoproduction and the nature of XYZ states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AAFF390A-1F7A-4AF6-A94A-C5FF05481CD2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20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8598"/>
            <a:ext cx="6056852" cy="4282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50" y="1049482"/>
            <a:ext cx="2422707" cy="18168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2281" y="2866370"/>
            <a:ext cx="205742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dirty="0"/>
              <a:t>Exclusive reactions:</a:t>
            </a:r>
            <a:br>
              <a:rPr lang="it-IT" dirty="0"/>
            </a:br>
            <a:r>
              <a:rPr lang="it-IT" dirty="0"/>
              <a:t>2008.01001</a:t>
            </a:r>
          </a:p>
          <a:p>
            <a:pPr algn="r"/>
            <a:endParaRPr lang="it-IT" dirty="0"/>
          </a:p>
          <a:p>
            <a:pPr algn="r"/>
            <a:r>
              <a:rPr lang="it-IT" dirty="0"/>
              <a:t>Inclusive reactions:</a:t>
            </a:r>
            <a:br>
              <a:rPr lang="it-IT" dirty="0"/>
            </a:br>
            <a:r>
              <a:rPr lang="it-IT" dirty="0"/>
              <a:t>2209.05882</a:t>
            </a:r>
          </a:p>
          <a:p>
            <a:pPr algn="r"/>
            <a:endParaRPr lang="it-IT" dirty="0"/>
          </a:p>
          <a:p>
            <a:pPr algn="r"/>
            <a:r>
              <a:rPr lang="it-IT" dirty="0"/>
              <a:t>Code available on</a:t>
            </a:r>
            <a:br>
              <a:rPr lang="it-IT" dirty="0"/>
            </a:br>
            <a:r>
              <a:rPr lang="it-IT" dirty="0"/>
              <a:t>https://github.com/</a:t>
            </a:r>
            <a:br>
              <a:rPr lang="it-IT" dirty="0"/>
            </a:br>
            <a:r>
              <a:rPr lang="it-IT" dirty="0"/>
              <a:t>dwinney/</a:t>
            </a:r>
            <a:r>
              <a:rPr lang="it-IT" dirty="0" err="1"/>
              <a:t>jpacPhoto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3977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4325" y="1626050"/>
            <a:ext cx="7772400" cy="1362075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Backup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BC0E0DCB-6EC9-406F-A712-AF8379E22AFD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22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it-IT" sz="3600" dirty="0"/>
          </a:p>
        </p:txBody>
      </p:sp>
      <p:sp>
        <p:nvSpPr>
          <p:cNvPr id="23" name="Titolo 1"/>
          <p:cNvSpPr txBox="1">
            <a:spLocks/>
          </p:cNvSpPr>
          <p:nvPr/>
        </p:nvSpPr>
        <p:spPr>
          <a:xfrm>
            <a:off x="457200" y="-27384"/>
            <a:ext cx="8229600" cy="10525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/>
              <a:t>Primakoff X photoproduction</a:t>
            </a:r>
            <a:endParaRPr lang="it-IT" sz="3600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Photoproduction and the nature of XYZ states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25091" y="1049482"/>
                <a:ext cx="560167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200" dirty="0"/>
                  <a:t>Using measurement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200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it-IT" sz="22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it-IT" sz="2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𝛾</m:t>
                    </m:r>
                    <m:sSup>
                      <m:sSupPr>
                        <m:ctrlPr>
                          <a:rPr lang="it-IT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2200" dirty="0"/>
                  <a:t> from Belle, one can get predictions for Primakoff</a:t>
                </a:r>
              </a:p>
              <a:p>
                <a:endParaRPr lang="it-IT" sz="2200" dirty="0"/>
              </a:p>
              <a:p>
                <a:r>
                  <a:rPr lang="it-IT" sz="2200" dirty="0"/>
                  <a:t>Makes use of </a:t>
                </a:r>
                <a:r>
                  <a:rPr lang="it-IT" sz="2200" dirty="0" err="1"/>
                  <a:t>ion</a:t>
                </a:r>
                <a:r>
                  <a:rPr lang="it-IT" sz="2200" dirty="0"/>
                  <a:t> </a:t>
                </a:r>
                <a:r>
                  <a:rPr lang="it-IT" sz="2200" dirty="0" err="1"/>
                  <a:t>beams</a:t>
                </a:r>
                <a:r>
                  <a:rPr lang="it-IT" sz="2200" dirty="0"/>
                  <a:t>, </a:t>
                </a:r>
                <a:br>
                  <a:rPr lang="it-IT" sz="2200" dirty="0"/>
                </a:br>
                <a:r>
                  <a:rPr lang="it-IT" sz="2200" dirty="0"/>
                  <a:t>enhancement of cross sections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2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it-IT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it-IT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91" y="1049482"/>
                <a:ext cx="5601678" cy="1785104"/>
              </a:xfrm>
              <a:prstGeom prst="rect">
                <a:avLst/>
              </a:prstGeom>
              <a:blipFill>
                <a:blip r:embed="rId2"/>
                <a:stretch>
                  <a:fillRect l="-1415" t="-2389" r="-435" b="-61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38" y="1126831"/>
            <a:ext cx="2256540" cy="28719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100504"/>
            <a:ext cx="2905823" cy="278777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8D9EC1B-D160-5FEF-A1AC-8A0B1D6C81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0108" y="3532517"/>
            <a:ext cx="5589854" cy="140710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A1D6515-97F7-CB3D-E8F1-2FA98A224E16}"/>
              </a:ext>
            </a:extLst>
          </p:cNvPr>
          <p:cNvSpPr txBox="1"/>
          <p:nvPr/>
        </p:nvSpPr>
        <p:spPr>
          <a:xfrm>
            <a:off x="7773558" y="3151077"/>
            <a:ext cx="1172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W. Schafer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903FBF2-E8A8-0A5F-D7A0-980CE3DA1D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5162" y="4917442"/>
            <a:ext cx="5801535" cy="10860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F67D0104-7506-ABA5-C0B0-802A6F6D74D4}"/>
                  </a:ext>
                </a:extLst>
              </p:cNvPr>
              <p:cNvSpPr txBox="1"/>
              <p:nvPr/>
            </p:nvSpPr>
            <p:spPr>
              <a:xfrm>
                <a:off x="7848194" y="4582394"/>
                <a:ext cx="10976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3872</m:t>
                      </m:r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F67D0104-7506-ABA5-C0B0-802A6F6D7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194" y="4582394"/>
                <a:ext cx="1097608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BE70DB4C-D318-CE6E-3E13-4792DC09826B}"/>
                  </a:ext>
                </a:extLst>
              </p:cNvPr>
              <p:cNvSpPr txBox="1"/>
              <p:nvPr/>
            </p:nvSpPr>
            <p:spPr>
              <a:xfrm>
                <a:off x="8046392" y="5637549"/>
                <a:ext cx="10976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6900</m:t>
                      </m:r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BE70DB4C-D318-CE6E-3E13-4792DC098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392" y="5637549"/>
                <a:ext cx="1097608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5052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23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itolo 1"/>
              <p:cNvSpPr txBox="1">
                <a:spLocks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it-IT" sz="3600" dirty="0"/>
                  <a:t>Vector </a:t>
                </a:r>
                <a14:m>
                  <m:oMath xmlns:m="http://schemas.openxmlformats.org/officeDocument/2006/math">
                    <m:r>
                      <a:rPr lang="it-IT" sz="36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it-IT" sz="3600" dirty="0"/>
                  <a:t> states in BESIII</a:t>
                </a:r>
              </a:p>
            </p:txBody>
          </p:sp>
        </mc:Choice>
        <mc:Fallback xmlns="">
          <p:sp>
            <p:nvSpPr>
              <p:cNvPr id="33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  <a:blipFill rotWithShape="0">
                <a:blip r:embed="rId3"/>
                <a:stretch>
                  <a:fillRect l="-2222" b="-215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Photoproduction and the nature of XYZ states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1" t="52321" r="51590" b="16271"/>
          <a:stretch/>
        </p:blipFill>
        <p:spPr>
          <a:xfrm>
            <a:off x="249350" y="1332736"/>
            <a:ext cx="4005563" cy="25503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103" y="1021799"/>
            <a:ext cx="302935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/>
            <a:r>
              <a:rPr lang="it-IT" dirty="0">
                <a:solidFill>
                  <a:schemeClr val="accent1"/>
                </a:solidFill>
              </a:rPr>
              <a:t>BESIII, PRL118, 092001 (2017) 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82715" y="1003164"/>
                <a:ext cx="177542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m:rPr>
                          <m:lit/>
                        </m:rP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𝜋𝜋</m:t>
                      </m:r>
                    </m:oMath>
                  </m:oMathPara>
                </a14:m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715" y="1003164"/>
                <a:ext cx="1775421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933" y="1373472"/>
            <a:ext cx="510582" cy="23932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179327" y="781382"/>
            <a:ext cx="302935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/>
            <a:r>
              <a:rPr lang="it-IT" dirty="0">
                <a:solidFill>
                  <a:schemeClr val="accent1"/>
                </a:solidFill>
              </a:rPr>
              <a:t>BESIII, PRL118, 092002 (2017) </a:t>
            </a:r>
            <a:endParaRPr lang="it-I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" t="26007" r="1683" b="-792"/>
          <a:stretch/>
        </p:blipFill>
        <p:spPr>
          <a:xfrm>
            <a:off x="4507364" y="3903338"/>
            <a:ext cx="4468837" cy="26182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619" y="6259436"/>
            <a:ext cx="510582" cy="2393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051510" y="4430358"/>
                <a:ext cx="200990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∗−</m:t>
                          </m:r>
                        </m:sup>
                      </m:sSup>
                    </m:oMath>
                  </m:oMathPara>
                </a14:m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510" y="4430358"/>
                <a:ext cx="2009909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103" y="4194055"/>
                <a:ext cx="4304103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New BESIII data show a peculiar lineshape</a:t>
                </a:r>
                <a:br>
                  <a:rPr lang="it-IT" dirty="0"/>
                </a:br>
                <a:r>
                  <a:rPr lang="it-IT" dirty="0"/>
                  <a:t>for the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(4260)</m:t>
                    </m:r>
                  </m:oMath>
                </a14:m>
                <a:endParaRPr lang="it-IT" dirty="0"/>
              </a:p>
              <a:p>
                <a:r>
                  <a:rPr lang="it-IT" dirty="0"/>
                  <a:t>The state appear lighter and narrower,</a:t>
                </a:r>
                <a:br>
                  <a:rPr lang="it-IT" dirty="0"/>
                </a:br>
                <a:r>
                  <a:rPr lang="it-IT" dirty="0"/>
                  <a:t>compatible with the ones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𝜋𝜋</m:t>
                    </m:r>
                  </m:oMath>
                </a14:m>
                <a:r>
                  <a:rPr lang="it-IT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it-IT" dirty="0"/>
              </a:p>
              <a:p>
                <a:r>
                  <a:rPr lang="it-IT" dirty="0"/>
                  <a:t>A broader old-fashioned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(4260)</m:t>
                    </m:r>
                  </m:oMath>
                </a14:m>
                <a:r>
                  <a:rPr lang="it-IT" dirty="0"/>
                  <a:t> is appearing 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it-IT" dirty="0"/>
                  <a:t>, maybe indicating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it-IT" dirty="0"/>
              </a:p>
              <a:p>
                <a:r>
                  <a:rPr lang="it-IT" dirty="0"/>
                  <a:t>dominance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3" y="4194055"/>
                <a:ext cx="4304103" cy="2031325"/>
              </a:xfrm>
              <a:prstGeom prst="rect">
                <a:avLst/>
              </a:prstGeom>
              <a:blipFill rotWithShape="0">
                <a:blip r:embed="rId9"/>
                <a:stretch>
                  <a:fillRect l="-1275" t="-1502" r="-1133" b="-39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" t="9241" r="36668" b="75841"/>
          <a:stretch/>
        </p:blipFill>
        <p:spPr>
          <a:xfrm>
            <a:off x="4482160" y="1691573"/>
            <a:ext cx="4394904" cy="147824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35452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/>
              <p:cNvSpPr/>
              <p:nvPr/>
            </p:nvSpPr>
            <p:spPr>
              <a:xfrm>
                <a:off x="3487213" y="3310016"/>
                <a:ext cx="5456378" cy="7009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𝑐𝑠</m:t>
                          </m:r>
                        </m:sub>
                      </m:sSub>
                      <m:sSup>
                        <m:sSup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39</m:t>
                              </m:r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85</m:t>
                              </m:r>
                            </m:e>
                          </m:d>
                        </m:e>
                        <m:sup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it-I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acc>
                        <m:accPr>
                          <m:chr m:val="̅"/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acc>
                      <m:sSup>
                        <m:sSupPr>
                          <m:ctrlPr>
                            <a:rPr lang="it-I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br>
                  <a:rPr lang="it-IT" b="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it-IT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it-IT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982</m:t>
                        </m:r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bSup>
                    <m:r>
                      <a:rPr lang="it-IT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it-IT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MeV,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it-IT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it-IT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MeV</a:t>
                </a:r>
              </a:p>
            </p:txBody>
          </p:sp>
        </mc:Choice>
        <mc:Fallback xmlns="">
          <p:sp>
            <p:nvSpPr>
              <p:cNvPr id="12" name="Rettango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213" y="3310016"/>
                <a:ext cx="5456378" cy="700961"/>
              </a:xfrm>
              <a:prstGeom prst="rect">
                <a:avLst/>
              </a:prstGeom>
              <a:blipFill>
                <a:blip r:embed="rId3"/>
                <a:stretch>
                  <a:fillRect r="-667" b="-5833"/>
                </a:stretch>
              </a:blipFill>
              <a:ln w="285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043681D3-E413-4273-AD15-48635DAA0D3E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24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olo 1"/>
              <p:cNvSpPr txBox="1">
                <a:spLocks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it-IT" sz="3600" b="0" dirty="0"/>
                  <a:t>A Strange partner </a:t>
                </a:r>
                <a:r>
                  <a:rPr lang="it-IT" sz="36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𝑐𝑠</m:t>
                        </m:r>
                      </m:sub>
                    </m:sSub>
                    <m:d>
                      <m:dPr>
                        <m:ctrlPr>
                          <a:rPr lang="it-IT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3985</m:t>
                        </m:r>
                      </m:e>
                    </m:d>
                  </m:oMath>
                </a14:m>
                <a:endParaRPr lang="it-IT" sz="3600" dirty="0"/>
              </a:p>
            </p:txBody>
          </p:sp>
        </mc:Choice>
        <mc:Fallback xmlns="">
          <p:sp>
            <p:nvSpPr>
              <p:cNvPr id="11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  <a:blipFill>
                <a:blip r:embed="rId4"/>
                <a:stretch>
                  <a:fillRect l="-2222" b="-215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30416" y="1487717"/>
                <a:ext cx="66501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dirty="0"/>
                  <a:t>A strange partner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3900</m:t>
                        </m:r>
                      </m:e>
                    </m:d>
                  </m:oMath>
                </a14:m>
                <a:r>
                  <a:rPr lang="it-IT" sz="2400" dirty="0" err="1"/>
                  <a:t>seems</a:t>
                </a:r>
                <a:r>
                  <a:rPr lang="it-IT" sz="2400" dirty="0"/>
                  <a:t> to </a:t>
                </a:r>
                <a:r>
                  <a:rPr lang="it-IT" sz="2400" dirty="0" err="1"/>
                  <a:t>appear</a:t>
                </a:r>
                <a:r>
                  <a:rPr lang="it-IT" sz="2400" dirty="0"/>
                  <a:t> in open charm </a:t>
                </a:r>
                <a:r>
                  <a:rPr lang="it-IT" sz="2400" dirty="0" err="1"/>
                  <a:t>decays</a:t>
                </a:r>
                <a:endParaRPr lang="it-IT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416" y="1487717"/>
                <a:ext cx="6650183" cy="830997"/>
              </a:xfrm>
              <a:prstGeom prst="rect">
                <a:avLst/>
              </a:prstGeom>
              <a:blipFill>
                <a:blip r:embed="rId5"/>
                <a:stretch>
                  <a:fillRect l="-1375" t="-5882" b="-161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Photoproduction and the nature of XYZ states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CBCACF6-FFDF-1676-1D14-5376DC4679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409" y="2613701"/>
            <a:ext cx="3124682" cy="232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98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043681D3-E413-4273-AD15-48635DAA0D3E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25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olo 1"/>
              <p:cNvSpPr txBox="1">
                <a:spLocks/>
              </p:cNvSpPr>
              <p:nvPr/>
            </p:nvSpPr>
            <p:spPr>
              <a:xfrm>
                <a:off x="457199" y="-27384"/>
                <a:ext cx="8425543" cy="1076866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it-IT" sz="3600" b="0" dirty="0"/>
                  <a:t>Charged </a:t>
                </a:r>
                <a14:m>
                  <m:oMath xmlns:m="http://schemas.openxmlformats.org/officeDocument/2006/math"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it-IT" sz="3600" dirty="0"/>
                  <a:t> states: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it-IT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10610</m:t>
                        </m:r>
                      </m:e>
                    </m:d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it-IT" sz="3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10650</m:t>
                    </m:r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it-IT" sz="3600" dirty="0"/>
              </a:p>
            </p:txBody>
          </p:sp>
        </mc:Choice>
        <mc:Fallback xmlns="">
          <p:sp>
            <p:nvSpPr>
              <p:cNvPr id="11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-27384"/>
                <a:ext cx="8425543" cy="1076866"/>
              </a:xfrm>
              <a:prstGeom prst="rect">
                <a:avLst/>
              </a:prstGeom>
              <a:blipFill rotWithShape="0">
                <a:blip r:embed="rId3"/>
                <a:stretch>
                  <a:fillRect l="-2171" b="-2102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Photoproduction and the nature of XYZ states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11"/>
              <p:cNvSpPr/>
              <p:nvPr/>
            </p:nvSpPr>
            <p:spPr>
              <a:xfrm>
                <a:off x="2963224" y="4088521"/>
                <a:ext cx="5723576" cy="183127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Υ</m:t>
                    </m:r>
                    <m:d>
                      <m:dPr>
                        <m:ctrlP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it-IT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p>
                      <m:sSupPr>
                        <m:ctrlP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10610</m:t>
                            </m:r>
                          </m:e>
                        </m:d>
                      </m:e>
                      <m:sup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it-IT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Υ</m:t>
                    </m:r>
                    <m:d>
                      <m:dPr>
                        <m:ctrlP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𝑛𝑆</m:t>
                        </m:r>
                      </m:e>
                    </m:d>
                    <m:sSup>
                      <m:sSupPr>
                        <m:ctrlPr>
                          <a:rPr lang="it-IT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it-IT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it-IT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it-IT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𝑛𝑃</m:t>
                        </m:r>
                      </m:e>
                    </m:d>
                    <m:sSup>
                      <m:sSupPr>
                        <m:ctrlPr>
                          <a:rPr lang="it-IT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sSup>
                              <m:sSupPr>
                                <m:ctrlPr>
                                  <a:rPr lang="it-IT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it-IT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br>
                  <a:rPr lang="it-IT" b="0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it-IT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it-IT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10607</m:t>
                    </m:r>
                    <m:r>
                      <a:rPr lang="it-IT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it-IT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it-IT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it-IT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it-IT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it-IT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it-IT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MeV,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it-IT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18</m:t>
                    </m:r>
                    <m:r>
                      <a:rPr lang="it-IT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it-IT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it-IT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it-IT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it-IT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it-IT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it-IT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MeV</a:t>
                </a:r>
              </a:p>
              <a:p>
                <a:pPr algn="ctr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Υ</m:t>
                    </m:r>
                    <m:d>
                      <m:dPr>
                        <m:ctrlP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it-IT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it-IT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p>
                      <m:sSupPr>
                        <m:ctrlPr>
                          <a:rPr lang="it-IT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10650</m:t>
                            </m:r>
                          </m:e>
                        </m:d>
                      </m:e>
                      <m:sup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it-IT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Υ</m:t>
                    </m:r>
                    <m:d>
                      <m:dPr>
                        <m:ctrlP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𝑛𝑆</m:t>
                        </m:r>
                      </m:e>
                    </m:d>
                    <m:sSup>
                      <m:sSupPr>
                        <m:ctrlP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𝑛𝑃</m:t>
                        </m:r>
                      </m:e>
                    </m:d>
                    <m:sSup>
                      <m:sSupPr>
                        <m:ctrlP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it-IT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  <m:sup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it-IT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∗+</m:t>
                        </m:r>
                      </m:sup>
                    </m:sSup>
                    <m:sSup>
                      <m:sSupPr>
                        <m:ctrlP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it-IT" dirty="0">
                  <a:solidFill>
                    <a:srgbClr val="0000FF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it-IT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it-IT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10652</m:t>
                    </m:r>
                    <m:r>
                      <a:rPr lang="it-IT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it-IT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it-IT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it-IT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it-IT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it-IT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it-IT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MeV,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it-IT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11</m:t>
                    </m:r>
                    <m:r>
                      <a:rPr lang="it-IT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it-IT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it-IT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it-IT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it-IT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it-IT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it-IT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MeV</a:t>
                </a:r>
              </a:p>
            </p:txBody>
          </p:sp>
        </mc:Choice>
        <mc:Fallback xmlns="">
          <p:sp>
            <p:nvSpPr>
              <p:cNvPr id="8" name="Rettango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224" y="4088521"/>
                <a:ext cx="5723576" cy="1831271"/>
              </a:xfrm>
              <a:prstGeom prst="rect">
                <a:avLst/>
              </a:prstGeom>
              <a:blipFill rotWithShape="0">
                <a:blip r:embed="rId4"/>
                <a:stretch>
                  <a:fillRect b="-3279"/>
                </a:stretch>
              </a:blipFill>
              <a:ln w="285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896" y="1472891"/>
            <a:ext cx="2698433" cy="24765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9" y="1588898"/>
            <a:ext cx="2626117" cy="2058746"/>
          </a:xfrm>
          <a:prstGeom prst="rect">
            <a:avLst/>
          </a:prstGeom>
          <a:solidFill>
            <a:schemeClr val="bg1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115140" y="1492646"/>
                <a:ext cx="4028860" cy="14773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Anomalous dipion width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</a:rPr>
                      <m:t>Υ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it-IT" b="0" dirty="0"/>
                  <a:t>,</a:t>
                </a:r>
              </a:p>
              <a:p>
                <a:r>
                  <a:rPr lang="it-IT" dirty="0"/>
                  <a:t>2 orders of magnitude larger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>
                        <a:latin typeface="Cambria Math" panose="02040503050406030204" pitchFamily="18" charset="0"/>
                      </a:rPr>
                      <m:t>Υ</m:t>
                    </m:r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it-IT" dirty="0"/>
              </a:p>
              <a:p>
                <a:endParaRPr lang="it-IT" dirty="0"/>
              </a:p>
              <a:p>
                <a:r>
                  <a:rPr lang="it-IT" dirty="0"/>
                  <a:t>Moreover, observed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>
                        <a:latin typeface="Cambria Math" panose="02040503050406030204" pitchFamily="18" charset="0"/>
                      </a:rPr>
                      <m:t>Υ</m:t>
                    </m:r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𝑛𝑃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𝜋𝜋</m:t>
                    </m:r>
                  </m:oMath>
                </a14:m>
                <a:br>
                  <a:rPr lang="it-IT" dirty="0"/>
                </a:br>
                <a:r>
                  <a:rPr lang="it-IT" dirty="0"/>
                  <a:t>which violates HQSS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140" y="1492646"/>
                <a:ext cx="4028860" cy="1477328"/>
              </a:xfrm>
              <a:prstGeom prst="rect">
                <a:avLst/>
              </a:prstGeom>
              <a:blipFill rotWithShape="0">
                <a:blip r:embed="rId7"/>
                <a:stretch>
                  <a:fillRect l="-1210" t="-2479" b="-578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5706" y="4773323"/>
            <a:ext cx="2548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0000FF"/>
                </a:solidFill>
              </a:rPr>
              <a:t>2 twin resonances!</a:t>
            </a:r>
          </a:p>
        </p:txBody>
      </p:sp>
      <p:pic>
        <p:nvPicPr>
          <p:cNvPr id="10" name="Immagin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752093"/>
            <a:ext cx="520699" cy="42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79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043681D3-E413-4273-AD15-48635DAA0D3E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26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olo 1"/>
              <p:cNvSpPr txBox="1">
                <a:spLocks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it-IT" sz="3600" b="0" dirty="0"/>
                  <a:t>Broad </a:t>
                </a:r>
                <a:r>
                  <a:rPr lang="it-IT" sz="3600" b="0" dirty="0" err="1"/>
                  <a:t>exotic</a:t>
                </a:r>
                <a:r>
                  <a:rPr lang="it-IT" sz="3600" dirty="0" err="1"/>
                  <a:t>s</a:t>
                </a:r>
                <a:r>
                  <a:rPr lang="it-IT" sz="3600" dirty="0"/>
                  <a:t> in </a:t>
                </a:r>
                <a14:m>
                  <m:oMath xmlns:m="http://schemas.openxmlformats.org/officeDocument/2006/math"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it-IT" sz="3600" dirty="0"/>
                  <a:t> decays</a:t>
                </a:r>
              </a:p>
            </p:txBody>
          </p:sp>
        </mc:Choice>
        <mc:Fallback xmlns="">
          <p:sp>
            <p:nvSpPr>
              <p:cNvPr id="11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  <a:blipFill>
                <a:blip r:embed="rId3"/>
                <a:stretch>
                  <a:fillRect l="-2222" b="-215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bg1">
                    <a:lumMod val="50000"/>
                  </a:schemeClr>
                </a:solidFill>
              </a:rPr>
              <a:t>A. Pilloni –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Photoproduction and the nature of XYZ states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368B4DE3-9AF0-3E44-23CD-85489435864A}"/>
                  </a:ext>
                </a:extLst>
              </p:cNvPr>
              <p:cNvSpPr txBox="1"/>
              <p:nvPr/>
            </p:nvSpPr>
            <p:spPr>
              <a:xfrm>
                <a:off x="234892" y="1978908"/>
                <a:ext cx="8451908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dirty="0"/>
                  <a:t>Lots of new </a:t>
                </a:r>
                <a:r>
                  <a:rPr lang="it-IT" sz="2400" dirty="0" err="1"/>
                  <a:t>exotics</a:t>
                </a:r>
                <a:r>
                  <a:rPr lang="it-IT" sz="2400" dirty="0"/>
                  <a:t> </a:t>
                </a:r>
                <a:r>
                  <a:rPr lang="it-IT" sz="2400" dirty="0" err="1"/>
                  <a:t>have</a:t>
                </a:r>
                <a:r>
                  <a:rPr lang="it-IT" sz="2400" dirty="0"/>
                  <a:t> </a:t>
                </a:r>
                <a:r>
                  <a:rPr lang="it-IT" sz="2400" dirty="0" err="1"/>
                  <a:t>been</a:t>
                </a:r>
                <a:r>
                  <a:rPr lang="it-IT" sz="2400" dirty="0"/>
                  <a:t> </a:t>
                </a:r>
                <a:r>
                  <a:rPr lang="it-IT" sz="2400" dirty="0" err="1"/>
                  <a:t>seen</a:t>
                </a:r>
                <a:r>
                  <a:rPr lang="it-IT" sz="2400" dirty="0"/>
                  <a:t> by </a:t>
                </a:r>
                <a:r>
                  <a:rPr lang="it-IT" sz="2400" dirty="0" err="1"/>
                  <a:t>LHCb</a:t>
                </a:r>
                <a:r>
                  <a:rPr lang="it-IT" sz="2400" dirty="0"/>
                  <a:t> with </a:t>
                </a:r>
                <a:r>
                  <a:rPr lang="it-IT" sz="2400" dirty="0" err="1"/>
                  <a:t>multidimensional</a:t>
                </a:r>
                <a:r>
                  <a:rPr lang="it-IT" sz="2400" dirty="0"/>
                  <a:t> </a:t>
                </a:r>
                <a:r>
                  <a:rPr lang="it-IT" sz="2400" dirty="0" err="1"/>
                  <a:t>amplitude</a:t>
                </a:r>
                <a:r>
                  <a:rPr lang="it-IT" sz="2400" dirty="0"/>
                  <a:t> </a:t>
                </a:r>
                <a:r>
                  <a:rPr lang="it-IT" sz="2400" dirty="0" err="1"/>
                  <a:t>analyses</a:t>
                </a:r>
                <a:r>
                  <a:rPr lang="it-IT" sz="2400" dirty="0"/>
                  <a:t> of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2400" dirty="0"/>
                  <a:t> 3+ body</a:t>
                </a:r>
              </a:p>
              <a:p>
                <a:endParaRPr lang="it-IT" sz="2400" dirty="0"/>
              </a:p>
              <a:p>
                <a:r>
                  <a:rPr lang="it-IT" sz="2400" dirty="0" err="1"/>
                  <a:t>Most</a:t>
                </a:r>
                <a:r>
                  <a:rPr lang="it-IT" sz="2400" dirty="0"/>
                  <a:t> of </a:t>
                </a:r>
                <a:r>
                  <a:rPr lang="it-IT" sz="2400" dirty="0" err="1"/>
                  <a:t>these</a:t>
                </a:r>
                <a:r>
                  <a:rPr lang="it-IT" sz="2400" dirty="0"/>
                  <a:t> are </a:t>
                </a:r>
                <a:r>
                  <a:rPr lang="it-IT" sz="2400" dirty="0" err="1"/>
                  <a:t>broad</a:t>
                </a:r>
                <a:r>
                  <a:rPr lang="it-IT" sz="2400" dirty="0"/>
                  <a:t>, and the precise </a:t>
                </a:r>
                <a:r>
                  <a:rPr lang="it-IT" sz="2400" dirty="0" err="1"/>
                  <a:t>determination</a:t>
                </a:r>
                <a:r>
                  <a:rPr lang="it-IT" sz="2400" dirty="0"/>
                  <a:t> can </a:t>
                </a:r>
                <a:r>
                  <a:rPr lang="it-IT" sz="2400" dirty="0" err="1"/>
                  <a:t>crucially</a:t>
                </a:r>
                <a:r>
                  <a:rPr lang="it-IT" sz="2400" dirty="0"/>
                  <a:t> </a:t>
                </a:r>
                <a:r>
                  <a:rPr lang="it-IT" sz="2400" dirty="0" err="1"/>
                  <a:t>depend</a:t>
                </a:r>
                <a:r>
                  <a:rPr lang="it-IT" sz="2400" dirty="0"/>
                  <a:t> on the </a:t>
                </a:r>
                <a:r>
                  <a:rPr lang="it-IT" sz="2400" dirty="0" err="1"/>
                  <a:t>amplitude</a:t>
                </a:r>
                <a:r>
                  <a:rPr lang="it-IT" sz="2400" dirty="0"/>
                  <a:t> model, so </a:t>
                </a:r>
                <a:r>
                  <a:rPr lang="it-IT" sz="2400" dirty="0" err="1"/>
                  <a:t>that</a:t>
                </a:r>
                <a:r>
                  <a:rPr lang="it-IT" sz="2400" dirty="0"/>
                  <a:t> the </a:t>
                </a:r>
                <a:r>
                  <a:rPr lang="it-IT" sz="2400" dirty="0" err="1"/>
                  <a:t>resonant</a:t>
                </a:r>
                <a:r>
                  <a:rPr lang="it-IT" sz="2400" dirty="0"/>
                  <a:t> nature </a:t>
                </a:r>
                <a:r>
                  <a:rPr lang="it-IT" sz="2400" dirty="0" err="1"/>
                  <a:t>cannot</a:t>
                </a:r>
                <a:r>
                  <a:rPr lang="it-IT" sz="2400" dirty="0"/>
                  <a:t> be </a:t>
                </a:r>
                <a:r>
                  <a:rPr lang="it-IT" sz="2400" dirty="0" err="1"/>
                  <a:t>assessed</a:t>
                </a:r>
                <a:r>
                  <a:rPr lang="it-IT" sz="2400" dirty="0"/>
                  <a:t> with the </a:t>
                </a:r>
                <a:r>
                  <a:rPr lang="it-IT" sz="2400" dirty="0" err="1"/>
                  <a:t>same</a:t>
                </a:r>
                <a:r>
                  <a:rPr lang="it-IT" sz="2400" dirty="0"/>
                  <a:t> strong </a:t>
                </a:r>
                <a:r>
                  <a:rPr lang="it-IT" sz="2400" dirty="0" err="1"/>
                  <a:t>statements</a:t>
                </a:r>
                <a:r>
                  <a:rPr lang="it-IT" sz="2400" dirty="0"/>
                  <a:t> </a:t>
                </a:r>
                <a:br>
                  <a:rPr lang="it-IT" sz="2400" dirty="0"/>
                </a:br>
                <a:r>
                  <a:rPr lang="it-IT" sz="2400" dirty="0" err="1"/>
                  <a:t>as</a:t>
                </a:r>
                <a:r>
                  <a:rPr lang="it-IT" sz="2400" dirty="0"/>
                  <a:t> for the </a:t>
                </a:r>
                <a:r>
                  <a:rPr lang="it-IT" sz="2400" dirty="0" err="1"/>
                  <a:t>narrow</a:t>
                </a:r>
                <a:r>
                  <a:rPr lang="it-IT" sz="2400" dirty="0"/>
                  <a:t> guys</a:t>
                </a: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368B4DE3-9AF0-3E44-23CD-854894358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92" y="1978908"/>
                <a:ext cx="8451908" cy="2677656"/>
              </a:xfrm>
              <a:prstGeom prst="rect">
                <a:avLst/>
              </a:prstGeom>
              <a:blipFill>
                <a:blip r:embed="rId4"/>
                <a:stretch>
                  <a:fillRect l="-1154" t="-1822" b="-432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180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043681D3-E413-4273-AD15-48635DAA0D3E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27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b="0" dirty="0"/>
              <a:t>How to </a:t>
            </a:r>
            <a:r>
              <a:rPr lang="it-IT" sz="3600" b="0" dirty="0" err="1"/>
              <a:t>proceed</a:t>
            </a:r>
            <a:r>
              <a:rPr lang="it-IT" sz="3600" b="0" dirty="0"/>
              <a:t>?</a:t>
            </a:r>
            <a:endParaRPr lang="it-IT" sz="3600" dirty="0"/>
          </a:p>
        </p:txBody>
      </p:sp>
      <p:sp>
        <p:nvSpPr>
          <p:cNvPr id="12" name="Rectangle 11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bg1">
                    <a:lumMod val="50000"/>
                  </a:schemeClr>
                </a:solidFill>
              </a:rPr>
              <a:t>A. Pilloni –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Photoproduction and the nature of XYZ states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80CA7C5-0289-B01F-8B23-58C9A248A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5906" y="1426128"/>
            <a:ext cx="1328637" cy="797182"/>
          </a:xfrm>
          <a:prstGeom prst="rect">
            <a:avLst/>
          </a:prstGeom>
        </p:spPr>
      </p:pic>
      <p:sp>
        <p:nvSpPr>
          <p:cNvPr id="9" name="Down Arrow 6">
            <a:extLst>
              <a:ext uri="{FF2B5EF4-FFF2-40B4-BE49-F238E27FC236}">
                <a16:creationId xmlns:a16="http://schemas.microsoft.com/office/drawing/2014/main" id="{C1786681-4F7A-E94C-C24C-7C8C3B1B5888}"/>
              </a:ext>
            </a:extLst>
          </p:cNvPr>
          <p:cNvSpPr/>
          <p:nvPr/>
        </p:nvSpPr>
        <p:spPr>
          <a:xfrm>
            <a:off x="810107" y="2352550"/>
            <a:ext cx="600235" cy="338554"/>
          </a:xfrm>
          <a:prstGeom prst="downArrow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407A443E-391E-E24F-6D1F-B5080201C0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35" y="2820344"/>
            <a:ext cx="1343978" cy="9992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9">
                <a:extLst>
                  <a:ext uri="{FF2B5EF4-FFF2-40B4-BE49-F238E27FC236}">
                    <a16:creationId xmlns:a16="http://schemas.microsoft.com/office/drawing/2014/main" id="{4BBB2C32-6DAE-100B-E273-C68D7917BC66}"/>
                  </a:ext>
                </a:extLst>
              </p:cNvPr>
              <p:cNvSpPr txBox="1"/>
              <p:nvPr/>
            </p:nvSpPr>
            <p:spPr>
              <a:xfrm>
                <a:off x="528687" y="2996799"/>
                <a:ext cx="1163075" cy="646331"/>
              </a:xfrm>
              <a:prstGeom prst="rect">
                <a:avLst/>
              </a:prstGeom>
              <a:solidFill>
                <a:srgbClr val="DDB867">
                  <a:alpha val="56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6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it-IT" sz="36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360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it-IT" sz="36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3600" dirty="0"/>
              </a:p>
            </p:txBody>
          </p:sp>
        </mc:Choice>
        <mc:Fallback xmlns="">
          <p:sp>
            <p:nvSpPr>
              <p:cNvPr id="13" name="TextBox 9">
                <a:extLst>
                  <a:ext uri="{FF2B5EF4-FFF2-40B4-BE49-F238E27FC236}">
                    <a16:creationId xmlns:a16="http://schemas.microsoft.com/office/drawing/2014/main" id="{4BBB2C32-6DAE-100B-E273-C68D7917B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87" y="2996799"/>
                <a:ext cx="1163075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97">
            <a:extLst>
              <a:ext uri="{FF2B5EF4-FFF2-40B4-BE49-F238E27FC236}">
                <a16:creationId xmlns:a16="http://schemas.microsoft.com/office/drawing/2014/main" id="{6F4AFEB2-E0D9-DD4D-2069-4DFF8996FD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9" b="14039"/>
          <a:stretch/>
        </p:blipFill>
        <p:spPr>
          <a:xfrm>
            <a:off x="438236" y="4416618"/>
            <a:ext cx="1343977" cy="972159"/>
          </a:xfrm>
          <a:prstGeom prst="rect">
            <a:avLst/>
          </a:prstGeom>
        </p:spPr>
      </p:pic>
      <p:sp>
        <p:nvSpPr>
          <p:cNvPr id="19" name="Down Arrow 6">
            <a:extLst>
              <a:ext uri="{FF2B5EF4-FFF2-40B4-BE49-F238E27FC236}">
                <a16:creationId xmlns:a16="http://schemas.microsoft.com/office/drawing/2014/main" id="{AE5781D8-F48C-9414-B0CD-30F78D234B6D}"/>
              </a:ext>
            </a:extLst>
          </p:cNvPr>
          <p:cNvSpPr/>
          <p:nvPr/>
        </p:nvSpPr>
        <p:spPr>
          <a:xfrm>
            <a:off x="810107" y="3948824"/>
            <a:ext cx="600235" cy="338554"/>
          </a:xfrm>
          <a:prstGeom prst="downArrow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Picture 97">
            <a:extLst>
              <a:ext uri="{FF2B5EF4-FFF2-40B4-BE49-F238E27FC236}">
                <a16:creationId xmlns:a16="http://schemas.microsoft.com/office/drawing/2014/main" id="{700BCB04-74A1-FBB1-E922-FC692BD957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9" b="14039"/>
          <a:stretch/>
        </p:blipFill>
        <p:spPr>
          <a:xfrm>
            <a:off x="7383392" y="4400299"/>
            <a:ext cx="1328400" cy="960892"/>
          </a:xfrm>
          <a:prstGeom prst="rect">
            <a:avLst/>
          </a:prstGeom>
        </p:spPr>
      </p:pic>
      <p:pic>
        <p:nvPicPr>
          <p:cNvPr id="21" name="Picture 13">
            <a:extLst>
              <a:ext uri="{FF2B5EF4-FFF2-40B4-BE49-F238E27FC236}">
                <a16:creationId xmlns:a16="http://schemas.microsoft.com/office/drawing/2014/main" id="{79B142D0-61C2-96BB-24DB-C302A480F6B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8" t="29405" r="68673" b="17957"/>
          <a:stretch/>
        </p:blipFill>
        <p:spPr>
          <a:xfrm>
            <a:off x="7383392" y="1328800"/>
            <a:ext cx="1328400" cy="1023750"/>
          </a:xfrm>
          <a:prstGeom prst="rect">
            <a:avLst/>
          </a:prstGeom>
        </p:spPr>
      </p:pic>
      <p:pic>
        <p:nvPicPr>
          <p:cNvPr id="22" name="Picture 1">
            <a:extLst>
              <a:ext uri="{FF2B5EF4-FFF2-40B4-BE49-F238E27FC236}">
                <a16:creationId xmlns:a16="http://schemas.microsoft.com/office/drawing/2014/main" id="{E7165FAE-FE7B-1E77-1D2F-F15A02E55E2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3"/>
          <a:stretch/>
        </p:blipFill>
        <p:spPr>
          <a:xfrm>
            <a:off x="7383392" y="2959860"/>
            <a:ext cx="1328400" cy="833130"/>
          </a:xfrm>
          <a:prstGeom prst="rect">
            <a:avLst/>
          </a:prstGeom>
        </p:spPr>
      </p:pic>
      <p:sp>
        <p:nvSpPr>
          <p:cNvPr id="23" name="Down Arrow 6">
            <a:extLst>
              <a:ext uri="{FF2B5EF4-FFF2-40B4-BE49-F238E27FC236}">
                <a16:creationId xmlns:a16="http://schemas.microsoft.com/office/drawing/2014/main" id="{25C884A9-B5A1-6574-7F6B-3E16562D83EA}"/>
              </a:ext>
            </a:extLst>
          </p:cNvPr>
          <p:cNvSpPr/>
          <p:nvPr/>
        </p:nvSpPr>
        <p:spPr>
          <a:xfrm flipV="1">
            <a:off x="7747475" y="2486928"/>
            <a:ext cx="600235" cy="338554"/>
          </a:xfrm>
          <a:prstGeom prst="downArrow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Down Arrow 6">
            <a:extLst>
              <a:ext uri="{FF2B5EF4-FFF2-40B4-BE49-F238E27FC236}">
                <a16:creationId xmlns:a16="http://schemas.microsoft.com/office/drawing/2014/main" id="{C1673032-59D0-4A62-666F-C070398C9409}"/>
              </a:ext>
            </a:extLst>
          </p:cNvPr>
          <p:cNvSpPr/>
          <p:nvPr/>
        </p:nvSpPr>
        <p:spPr>
          <a:xfrm flipV="1">
            <a:off x="7747475" y="3927368"/>
            <a:ext cx="600235" cy="338554"/>
          </a:xfrm>
          <a:prstGeom prst="downArrow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E2091AD-91D2-9498-1E06-9F1B05FEC44C}"/>
              </a:ext>
            </a:extLst>
          </p:cNvPr>
          <p:cNvSpPr txBox="1"/>
          <p:nvPr/>
        </p:nvSpPr>
        <p:spPr>
          <a:xfrm>
            <a:off x="2761351" y="1774385"/>
            <a:ext cx="40147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Top-down:</a:t>
            </a:r>
            <a:br>
              <a:rPr lang="it-IT" sz="2400" dirty="0"/>
            </a:br>
            <a:r>
              <a:rPr lang="it-IT" sz="2400" dirty="0" err="1"/>
              <a:t>you</a:t>
            </a:r>
            <a:r>
              <a:rPr lang="it-IT" sz="2400" dirty="0"/>
              <a:t> study models,</a:t>
            </a:r>
            <a:br>
              <a:rPr lang="it-IT" sz="2400" dirty="0"/>
            </a:br>
            <a:r>
              <a:rPr lang="it-IT" sz="2400" dirty="0"/>
              <a:t>and </a:t>
            </a:r>
            <a:r>
              <a:rPr lang="it-IT" sz="2400" dirty="0" err="1"/>
              <a:t>verify</a:t>
            </a:r>
            <a:r>
              <a:rPr lang="it-IT" sz="2400" dirty="0"/>
              <a:t> </a:t>
            </a:r>
            <a:r>
              <a:rPr lang="it-IT" sz="2400" dirty="0" err="1"/>
              <a:t>predictions</a:t>
            </a:r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r>
              <a:rPr lang="it-IT" sz="2400" dirty="0"/>
              <a:t>Bottom-up: </a:t>
            </a:r>
            <a:r>
              <a:rPr lang="it-IT" sz="2400" dirty="0" err="1"/>
              <a:t>you</a:t>
            </a:r>
            <a:r>
              <a:rPr lang="it-IT" sz="2400" dirty="0"/>
              <a:t> study data</a:t>
            </a:r>
            <a:br>
              <a:rPr lang="it-IT" sz="2400" dirty="0"/>
            </a:br>
            <a:r>
              <a:rPr lang="it-IT" sz="2400" dirty="0"/>
              <a:t>(</a:t>
            </a:r>
            <a:r>
              <a:rPr lang="it-IT" sz="2400" dirty="0" err="1"/>
              <a:t>lineshapes</a:t>
            </a:r>
            <a:r>
              <a:rPr lang="it-IT" sz="2400" dirty="0"/>
              <a:t>), and </a:t>
            </a:r>
            <a:r>
              <a:rPr lang="it-IT" sz="2400" dirty="0" err="1"/>
              <a:t>try</a:t>
            </a:r>
            <a:r>
              <a:rPr lang="it-IT" sz="2400" dirty="0"/>
              <a:t> and </a:t>
            </a:r>
            <a:r>
              <a:rPr lang="it-IT" sz="2400" dirty="0" err="1"/>
              <a:t>infer</a:t>
            </a:r>
            <a:r>
              <a:rPr lang="it-IT" sz="2400" dirty="0"/>
              <a:t> the </a:t>
            </a:r>
            <a:r>
              <a:rPr lang="it-IT" sz="2400" dirty="0" err="1"/>
              <a:t>physics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459041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045" y="4005330"/>
            <a:ext cx="3409555" cy="2310070"/>
          </a:xfrm>
          <a:prstGeom prst="rect">
            <a:avLst/>
          </a:prstGeom>
        </p:spPr>
      </p:pic>
      <p:sp>
        <p:nvSpPr>
          <p:cNvPr id="7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28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6487" y="1025092"/>
            <a:ext cx="5197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dirty="0">
                <a:solidFill>
                  <a:srgbClr val="C00000"/>
                </a:solidFill>
              </a:rPr>
              <a:t>Karliner &amp; Rosner, PLB752, 329</a:t>
            </a:r>
          </a:p>
          <a:p>
            <a:pPr algn="r"/>
            <a:r>
              <a:rPr lang="it-IT" dirty="0">
                <a:solidFill>
                  <a:srgbClr val="C00000"/>
                </a:solidFill>
              </a:rPr>
              <a:t>Hiller Blin, AP </a:t>
            </a:r>
            <a:r>
              <a:rPr lang="it-IT" i="1" dirty="0">
                <a:solidFill>
                  <a:srgbClr val="C00000"/>
                </a:solidFill>
              </a:rPr>
              <a:t>et al.</a:t>
            </a:r>
            <a:r>
              <a:rPr lang="it-IT" dirty="0">
                <a:solidFill>
                  <a:srgbClr val="C00000"/>
                </a:solidFill>
              </a:rPr>
              <a:t> (JPAC), PRD94, 034002</a:t>
            </a:r>
          </a:p>
          <a:p>
            <a:pPr algn="r"/>
            <a:r>
              <a:rPr lang="it-IT" dirty="0">
                <a:solidFill>
                  <a:srgbClr val="C00000"/>
                </a:solidFill>
              </a:rPr>
              <a:t>D. Winney, C. Fanelli, AP </a:t>
            </a:r>
            <a:r>
              <a:rPr lang="it-IT" i="1" dirty="0">
                <a:solidFill>
                  <a:srgbClr val="C00000"/>
                </a:solidFill>
              </a:rPr>
              <a:t>et al.</a:t>
            </a:r>
            <a:r>
              <a:rPr lang="it-IT" dirty="0">
                <a:solidFill>
                  <a:srgbClr val="C00000"/>
                </a:solidFill>
              </a:rPr>
              <a:t> (JPAC) PRD100, 034019</a:t>
            </a:r>
          </a:p>
          <a:p>
            <a:pPr algn="r"/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9" b="14648"/>
          <a:stretch/>
        </p:blipFill>
        <p:spPr>
          <a:xfrm>
            <a:off x="62545" y="1260806"/>
            <a:ext cx="2435732" cy="17203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olo 1"/>
              <p:cNvSpPr txBox="1">
                <a:spLocks/>
              </p:cNvSpPr>
              <p:nvPr/>
            </p:nvSpPr>
            <p:spPr>
              <a:xfrm>
                <a:off x="457200" y="-27384"/>
                <a:ext cx="8229600" cy="1052502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36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6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36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it-IT" sz="3600" dirty="0">
                    <a:solidFill>
                      <a:schemeClr val="tx2"/>
                    </a:solidFill>
                  </a:rPr>
                  <a:t> photoproduction</a:t>
                </a:r>
              </a:p>
            </p:txBody>
          </p:sp>
        </mc:Choice>
        <mc:Fallback xmlns="">
          <p:sp>
            <p:nvSpPr>
              <p:cNvPr id="12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-27384"/>
                <a:ext cx="8229600" cy="1052502"/>
              </a:xfrm>
              <a:prstGeom prst="rect">
                <a:avLst/>
              </a:prstGeom>
              <a:blipFill rotWithShape="0">
                <a:blip r:embed="rId5"/>
                <a:stretch>
                  <a:fillRect b="-2209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bg1">
                    <a:lumMod val="50000"/>
                  </a:schemeClr>
                </a:solidFill>
              </a:rPr>
              <a:t>A. Pilloni –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Photoproduction and the nature of XYZ states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544" y="3108336"/>
            <a:ext cx="635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Vector meson dominance relates radiative width to hadronic one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09075" y="2159812"/>
            <a:ext cx="3610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The background is described</a:t>
            </a:r>
            <a:br>
              <a:rPr lang="it-IT" dirty="0"/>
            </a:br>
            <a:r>
              <a:rPr lang="it-IT" dirty="0"/>
              <a:t>via an </a:t>
            </a:r>
            <a:r>
              <a:rPr lang="it-IT" dirty="0">
                <a:solidFill>
                  <a:srgbClr val="0000FF"/>
                </a:solidFill>
              </a:rPr>
              <a:t>Effective Vector Pomeron</a:t>
            </a:r>
            <a:endParaRPr lang="it-I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4" y="3903256"/>
            <a:ext cx="3682493" cy="24949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2544" y="3578482"/>
                <a:ext cx="7821772" cy="4866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Fit the model to GlueX and SLAC data, upper limit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m:rPr>
                            <m:lit/>
                          </m:rPr>
                          <a:rPr lang="it-IT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it-IT" dirty="0"/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4" y="3578482"/>
                <a:ext cx="7821772" cy="486608"/>
              </a:xfrm>
              <a:prstGeom prst="rect">
                <a:avLst/>
              </a:prstGeom>
              <a:blipFill rotWithShape="0">
                <a:blip r:embed="rId7"/>
                <a:stretch>
                  <a:fillRect l="-624" b="-7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25251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29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57200" y="-27384"/>
            <a:ext cx="8229600" cy="10525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>
                <a:solidFill>
                  <a:schemeClr val="tx2"/>
                </a:solidFill>
              </a:rPr>
              <a:t>Polarization observables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bg1">
                    <a:lumMod val="50000"/>
                  </a:schemeClr>
                </a:solidFill>
              </a:rPr>
              <a:t>A. Pilloni –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Heavy quark Spectroscopy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13" y="1813293"/>
            <a:ext cx="6288477" cy="6479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" y="1101264"/>
                <a:ext cx="80257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One can take advantage of the polarized beam at Jlab</a:t>
                </a:r>
                <a:br>
                  <a:rPr lang="it-IT" dirty="0"/>
                </a:br>
                <a:r>
                  <a:rPr lang="it-IT" dirty="0"/>
                  <a:t>Need polarized target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𝐿𝐿</m:t>
                        </m:r>
                      </m:sub>
                    </m:sSub>
                  </m:oMath>
                </a14:m>
                <a:r>
                  <a:rPr lang="it-IT" dirty="0"/>
                  <a:t>) or polarization of recoiling proton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𝐿𝐿</m:t>
                        </m:r>
                      </m:sub>
                    </m:sSub>
                  </m:oMath>
                </a14:m>
                <a:r>
                  <a:rPr lang="it-IT" dirty="0"/>
                  <a:t>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101264"/>
                <a:ext cx="8025788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684" t="-5660" b="-141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6971"/>
            <a:ext cx="3963393" cy="19959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015064" y="2578458"/>
                <a:ext cx="577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𝐿𝐿</m:t>
                          </m:r>
                        </m:sub>
                      </m:sSub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064" y="2578458"/>
                <a:ext cx="57778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703" y="3153064"/>
            <a:ext cx="4284353" cy="29999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1" y="4461124"/>
            <a:ext cx="3459220" cy="23349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08922" y="4468380"/>
            <a:ext cx="2005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(in SBS acceptance)</a:t>
            </a:r>
          </a:p>
        </p:txBody>
      </p:sp>
    </p:spTree>
    <p:extLst>
      <p:ext uri="{BB962C8B-B14F-4D97-AF65-F5344CB8AC3E}">
        <p14:creationId xmlns:p14="http://schemas.microsoft.com/office/powerpoint/2010/main" val="2693138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35013BD1-9FAD-4D57-B763-17BBC29B6B5E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3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/>
              <a:t>Multiscale system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Photoproduction and the nature of XYZ states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68940" y="1415224"/>
                <a:ext cx="3640484" cy="595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it-IT" sz="3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it-IT" sz="3000" b="0" i="1" smtClean="0">
                          <a:latin typeface="Cambria Math" panose="02040503050406030204" pitchFamily="18" charset="0"/>
                        </a:rPr>
                        <m:t>≫</m:t>
                      </m:r>
                      <m:sSub>
                        <m:sSubPr>
                          <m:ctrlPr>
                            <a:rPr lang="it-IT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it-IT" sz="3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it-IT" sz="3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it-IT" sz="3000" b="0" i="1" smtClean="0">
                          <a:latin typeface="Cambria Math" panose="02040503050406030204" pitchFamily="18" charset="0"/>
                        </a:rPr>
                        <m:t>≫</m:t>
                      </m:r>
                      <m:sSub>
                        <m:sSubPr>
                          <m:ctrlPr>
                            <a:rPr lang="it-IT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it-IT" sz="3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sSup>
                        <m:sSupPr>
                          <m:ctrlPr>
                            <a:rPr lang="it-IT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it-IT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sz="3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940" y="1415224"/>
                <a:ext cx="3640484" cy="5959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13995" y="1713190"/>
                <a:ext cx="2834494" cy="657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GeV</m:t>
                      </m:r>
                      <m:r>
                        <a:rPr lang="it-IT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it-I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it-IT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95" y="1713190"/>
                <a:ext cx="2834494" cy="657296"/>
              </a:xfrm>
              <a:prstGeom prst="rect">
                <a:avLst/>
              </a:prstGeom>
              <a:blipFill rotWithShape="0">
                <a:blip r:embed="rId4"/>
                <a:stretch>
                  <a:fillRect b="-9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7660" y="1524084"/>
                <a:ext cx="2404056" cy="942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Systematically integrate</a:t>
                </a:r>
                <a:br>
                  <a:rPr lang="it-IT" dirty="0"/>
                </a:br>
                <a:r>
                  <a:rPr lang="it-IT" dirty="0"/>
                  <a:t>out the heavy scale,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≫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𝑄𝐶𝐷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0" y="1524084"/>
                <a:ext cx="2404056" cy="942887"/>
              </a:xfrm>
              <a:prstGeom prst="rect">
                <a:avLst/>
              </a:prstGeom>
              <a:blipFill rotWithShape="0">
                <a:blip r:embed="rId5"/>
                <a:stretch>
                  <a:fillRect l="-2030" t="-3226" r="-2284" b="-25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560782" y="211066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Full QCD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75919" y="2110662"/>
            <a:ext cx="87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NRQCD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76603" y="2110662"/>
            <a:ext cx="999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pNRQCD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553361" y="2292881"/>
            <a:ext cx="422558" cy="48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837745" y="2292881"/>
            <a:ext cx="422558" cy="48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7661" y="4872731"/>
            <a:ext cx="3110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Factorization (to be proved)</a:t>
            </a:r>
            <a:br>
              <a:rPr lang="it-IT" dirty="0"/>
            </a:br>
            <a:r>
              <a:rPr lang="it-IT" dirty="0"/>
              <a:t>of universal LDMEs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" b="80850"/>
          <a:stretch/>
        </p:blipFill>
        <p:spPr>
          <a:xfrm>
            <a:off x="2469" y="2592790"/>
            <a:ext cx="9141531" cy="21275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58418" y="4908377"/>
            <a:ext cx="4783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Good description of many production channels,</a:t>
            </a:r>
            <a:br>
              <a:rPr lang="it-IT" dirty="0"/>
            </a:br>
            <a:r>
              <a:rPr lang="it-IT" dirty="0"/>
              <a:t>some known puzzles (polarizations)</a:t>
            </a:r>
          </a:p>
        </p:txBody>
      </p:sp>
    </p:spTree>
    <p:extLst>
      <p:ext uri="{BB962C8B-B14F-4D97-AF65-F5344CB8AC3E}">
        <p14:creationId xmlns:p14="http://schemas.microsoft.com/office/powerpoint/2010/main" val="24658453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/>
              <a:t>Threshold vs. high energy</a:t>
            </a:r>
            <a:endParaRPr lang="it-IT" sz="3600" dirty="0"/>
          </a:p>
        </p:txBody>
      </p:sp>
      <p:sp>
        <p:nvSpPr>
          <p:cNvPr id="38" name="Rectangle 37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Photoproduction and the nature of XYZ states</a:t>
            </a:r>
            <a:endParaRPr lang="it-IT" sz="1600" dirty="0">
              <a:solidFill>
                <a:schemeClr val="bg1">
                  <a:lumMod val="50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39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26E54BA8-0A20-4472-9379-BF73CD13E66C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30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diagram.pdf" descr="diagram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3" y="2820457"/>
            <a:ext cx="2424872" cy="310119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XYZ have so far not been seen in photoproduction: independent confirmation…"/>
              <p:cNvSpPr txBox="1"/>
              <p:nvPr/>
            </p:nvSpPr>
            <p:spPr>
              <a:xfrm>
                <a:off x="328407" y="959393"/>
                <a:ext cx="8487185" cy="132229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35719" tIns="35719" rIns="35719" bIns="35719" anchor="ctr">
                <a:normAutofit/>
              </a:bodyPr>
              <a:lstStyle/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  <a:defRPr sz="2500" b="0"/>
                </a:pPr>
                <a:r>
                  <a:rPr lang="en-US" sz="2000" dirty="0"/>
                  <a:t>Fixed-spin exchanges expected to hold in the low energy region</a:t>
                </a:r>
              </a:p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  <a:defRPr sz="2500" b="0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channel grows as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baseline="31999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baseline="31999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000" dirty="0"/>
                  <a:t>, exceeding unitarity bound, </a:t>
                </a:r>
                <a:r>
                  <a:rPr lang="en-US" sz="2000" dirty="0" err="1"/>
                  <a:t>Regge</a:t>
                </a:r>
                <a:r>
                  <a:rPr lang="en-US" sz="2000" dirty="0"/>
                  <a:t> physics kicks in:</a:t>
                </a:r>
                <a:br>
                  <a:rPr lang="en-US" sz="2000" dirty="0"/>
                </a:br>
                <a:r>
                  <a:rPr lang="en-US" sz="2000" dirty="0" err="1"/>
                  <a:t>Reggeized</a:t>
                </a:r>
                <a:r>
                  <a:rPr lang="en-US" sz="2000" dirty="0"/>
                  <a:t> tower of particles with arbitrary spin at HE</a:t>
                </a:r>
              </a:p>
            </p:txBody>
          </p:sp>
        </mc:Choice>
        <mc:Fallback>
          <p:sp>
            <p:nvSpPr>
              <p:cNvPr id="12" name="XYZ have so far not been seen in photoproduction: independent confirmation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07" y="959393"/>
                <a:ext cx="8487185" cy="1322298"/>
              </a:xfrm>
              <a:prstGeom prst="rect">
                <a:avLst/>
              </a:prstGeom>
              <a:blipFill>
                <a:blip r:embed="rId4"/>
                <a:stretch>
                  <a:fillRect l="-201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Equation"/>
              <p:cNvSpPr txBox="1"/>
              <p:nvPr/>
            </p:nvSpPr>
            <p:spPr>
              <a:xfrm>
                <a:off x="5088539" y="2745259"/>
                <a:ext cx="2357568" cy="524759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3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it-IT" sz="3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r>
                        <a:rPr lang="ar-AE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⟶</m:t>
                      </m:r>
                      <m:sSup>
                        <m:sSupPr>
                          <m:ctrlPr>
                            <a:rPr lang="ar-AE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sSub>
                            <m:sSubPr>
                              <m:ctrlPr>
                                <a:rPr lang="it-IT" sz="3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3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3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sz="3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3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it-IT" sz="3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it-IT" sz="3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ar-AE" sz="3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sz="3000" dirty="0"/>
              </a:p>
            </p:txBody>
          </p:sp>
        </mc:Choice>
        <mc:Fallback xmlns="">
          <p:sp>
            <p:nvSpPr>
              <p:cNvPr id="8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539" y="2745259"/>
                <a:ext cx="2357568" cy="52475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413082" y="3994308"/>
            <a:ext cx="2082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Holds at low energy,</a:t>
            </a:r>
            <a:br>
              <a:rPr lang="it-IT" dirty="0"/>
            </a:br>
            <a:r>
              <a:rPr lang="it-IT" dirty="0"/>
              <a:t>fixed spin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84851" y="3996665"/>
                <a:ext cx="220194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Holds at high energy, </a:t>
                </a:r>
                <a:br>
                  <a:rPr lang="it-IT" dirty="0"/>
                </a:br>
                <a:r>
                  <a:rPr lang="it-IT" dirty="0"/>
                  <a:t>resummation</a:t>
                </a:r>
                <a:br>
                  <a:rPr lang="it-IT" dirty="0"/>
                </a:br>
                <a:r>
                  <a:rPr lang="it-IT" dirty="0"/>
                  <a:t>of leading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it-IT" dirty="0"/>
                  <a:t> power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851" y="3996665"/>
                <a:ext cx="2201949" cy="923330"/>
              </a:xfrm>
              <a:prstGeom prst="rect">
                <a:avLst/>
              </a:prstGeom>
              <a:blipFill rotWithShape="0">
                <a:blip r:embed="rId6"/>
                <a:stretch>
                  <a:fillRect l="-2493" t="-3974" r="-1385" b="-99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>
            <a:endCxn id="3" idx="0"/>
          </p:cNvCxnSpPr>
          <p:nvPr/>
        </p:nvCxnSpPr>
        <p:spPr>
          <a:xfrm flipH="1">
            <a:off x="4454297" y="3270018"/>
            <a:ext cx="744472" cy="724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13" idx="0"/>
          </p:cNvCxnSpPr>
          <p:nvPr/>
        </p:nvCxnSpPr>
        <p:spPr>
          <a:xfrm>
            <a:off x="6640502" y="3231284"/>
            <a:ext cx="945324" cy="765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XYZ have so far not been seen in photoproduction: independent confirmation…"/>
              <p:cNvSpPr txBox="1"/>
              <p:nvPr/>
            </p:nvSpPr>
            <p:spPr>
              <a:xfrm>
                <a:off x="3649545" y="5104207"/>
                <a:ext cx="4979255" cy="132229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35719" tIns="35719" rIns="35719" bIns="35719" anchor="ctr">
                <a:normAutofit/>
              </a:bodyPr>
              <a:lstStyle/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  <a:defRPr sz="2500" b="0"/>
                </a:pPr>
                <a:r>
                  <a:rPr lang="en-US" sz="1758" dirty="0"/>
                  <a:t>If </a:t>
                </a:r>
                <a14:m>
                  <m:oMath xmlns:m="http://schemas.openxmlformats.org/officeDocument/2006/math">
                    <m:r>
                      <a:rPr lang="it-IT" sz="1758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it-IT" sz="1758" b="0" i="1" smtClean="0">
                        <a:latin typeface="Cambria Math" panose="02040503050406030204" pitchFamily="18" charset="0"/>
                      </a:rPr>
                      <m:t>≠ </m:t>
                    </m:r>
                  </m:oMath>
                </a14:m>
                <a:r>
                  <a:rPr lang="en-US" sz="1758" spc="-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sz="1758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en-US" sz="1758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758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758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it-IT" sz="1758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sz="1758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it-IT" sz="1758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758" dirty="0"/>
                  <a:t>, </a:t>
                </a:r>
                <a14:m>
                  <m:oMath xmlns:m="http://schemas.openxmlformats.org/officeDocument/2006/math">
                    <m:r>
                      <a:rPr lang="it-IT" sz="1758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it-IT" sz="1758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m:rPr>
                        <m:lit/>
                      </m:rPr>
                      <a:rPr lang="it-IT" sz="1758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sz="1758" b="0" i="1" smtClean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US" sz="1758" dirty="0"/>
                  <a:t> decreases with energy</a:t>
                </a:r>
              </a:p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  <a:defRPr sz="2500" b="0"/>
                </a:pPr>
                <a:r>
                  <a:rPr lang="en-US" sz="1758" dirty="0"/>
                  <a:t>Exchange of heavy particles further suppressed</a:t>
                </a:r>
              </a:p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  <a:defRPr sz="2500" b="0"/>
                </a:pPr>
                <a:endParaRPr lang="en-US" sz="1758" dirty="0"/>
              </a:p>
            </p:txBody>
          </p:sp>
        </mc:Choice>
        <mc:Fallback xmlns="">
          <p:sp>
            <p:nvSpPr>
              <p:cNvPr id="17" name="XYZ have so far not been seen in photoproduction: independent confirmation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545" y="5104207"/>
                <a:ext cx="4979255" cy="1322298"/>
              </a:xfrm>
              <a:prstGeom prst="rect">
                <a:avLst/>
              </a:prstGeom>
              <a:blipFill rotWithShape="0">
                <a:blip r:embed="rId7"/>
                <a:stretch>
                  <a:fillRect l="-294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5815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itolo 1"/>
              <p:cNvSpPr txBox="1">
                <a:spLocks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it-IT" sz="3600" dirty="0"/>
                  <a:t> (vector) photoproduction</a:t>
                </a:r>
              </a:p>
            </p:txBody>
          </p:sp>
        </mc:Choice>
        <mc:Fallback xmlns="">
          <p:sp>
            <p:nvSpPr>
              <p:cNvPr id="36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  <a:blipFill rotWithShape="0">
                <a:blip r:embed="rId3"/>
                <a:stretch>
                  <a:fillRect b="-215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Photoproduction and the nature of XYZ states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A23CE757-A6BF-4F0E-BFBE-D69B8FEF6E96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31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Equation"/>
              <p:cNvSpPr txBox="1"/>
              <p:nvPr/>
            </p:nvSpPr>
            <p:spPr>
              <a:xfrm>
                <a:off x="633369" y="3646879"/>
                <a:ext cx="4018088" cy="1087029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239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39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p>
                            <m:sSupPr>
                              <m:ctrlPr>
                                <a:rPr lang="ar-AE" sz="239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239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ar-AE" sz="239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ar-AE" sz="239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ar-AE" sz="239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ar-AE" sz="239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AE" sz="239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39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ar-AE" sz="239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 sz="239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ar-AE" sz="239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39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lang="ar-AE" sz="239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ar-AE" sz="239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ar-AE" sz="239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ar-AE" sz="239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𝑔𝑔</m:t>
                              </m:r>
                              <m:r>
                                <a:rPr lang="ar-AE" sz="239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ar-AE" sz="239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39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ar-AE" sz="239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 sz="239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ar-AE" sz="239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ar-AE" sz="239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ar-AE" sz="239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ar-AE" sz="239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𝑔𝑔</m:t>
                              </m:r>
                              <m:r>
                                <a:rPr lang="ar-AE" sz="239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rad>
                      <m:r>
                        <a:rPr lang="ar-AE" sz="2391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it-IT" sz="2391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it-IT" sz="2391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IT" sz="2391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55</m:t>
                      </m:r>
                    </m:oMath>
                  </m:oMathPara>
                </a14:m>
                <a:endParaRPr sz="2391" dirty="0"/>
              </a:p>
            </p:txBody>
          </p:sp>
        </mc:Choice>
        <mc:Fallback xmlns="">
          <p:sp>
            <p:nvSpPr>
              <p:cNvPr id="11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69" y="3646879"/>
                <a:ext cx="4018088" cy="108702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Equation"/>
              <p:cNvSpPr txBox="1"/>
              <p:nvPr/>
            </p:nvSpPr>
            <p:spPr>
              <a:xfrm>
                <a:off x="5258746" y="3946220"/>
                <a:ext cx="3428054" cy="54989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sz="168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168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sz="168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sz="168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168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sz="168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sz="168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sz="168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𝑔𝑔</m:t>
                      </m:r>
                      <m:r>
                        <a:rPr sz="168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sz="168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168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sSub>
                            <m:sSubPr>
                              <m:ctrlPr>
                                <a:rPr sz="168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168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sz="168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sub>
                          </m:sSub>
                          <m:r>
                            <a:rPr sz="168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ℬ</m:t>
                          </m:r>
                          <m:r>
                            <a:rPr sz="168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168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sz="168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sz="168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sz="168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𝑔𝑔</m:t>
                          </m:r>
                          <m:r>
                            <a:rPr sz="168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sz="168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sz="168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sz="168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sz="168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PS</m:t>
                          </m:r>
                          <m:r>
                            <a:rPr sz="168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168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sz="168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sz="168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sz="168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𝑔𝑔</m:t>
                          </m:r>
                          <m:r>
                            <a:rPr sz="168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sz="1687" dirty="0"/>
              </a:p>
            </p:txBody>
          </p:sp>
        </mc:Choice>
        <mc:Fallback xmlns="">
          <p:sp>
            <p:nvSpPr>
              <p:cNvPr id="13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746" y="3946220"/>
                <a:ext cx="3428054" cy="54989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44836" y="2750567"/>
                <a:ext cx="385432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200" dirty="0"/>
                  <a:t>How to rescale from </a:t>
                </a:r>
                <a14:m>
                  <m:oMath xmlns:m="http://schemas.openxmlformats.org/officeDocument/2006/math">
                    <m:r>
                      <a:rPr lang="it-IT" sz="2200" i="1" dirty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it-IT" sz="22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sz="2200" i="1" dirty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it-IT" sz="2200" dirty="0"/>
                  <a:t> to </a:t>
                </a:r>
                <a14:m>
                  <m:oMath xmlns:m="http://schemas.openxmlformats.org/officeDocument/2006/math">
                    <m:r>
                      <a:rPr lang="it-IT" sz="2200" i="1" dirty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it-IT" sz="2200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it-IT" sz="2200" dirty="0"/>
                  <a:t> 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836" y="2750567"/>
                <a:ext cx="3854325" cy="430887"/>
              </a:xfrm>
              <a:prstGeom prst="rect">
                <a:avLst/>
              </a:prstGeom>
              <a:blipFill rotWithShape="0">
                <a:blip r:embed="rId6"/>
                <a:stretch>
                  <a:fillRect l="-2057" t="-9859" r="-1108" b="-281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XYZ have so far not been seen in photoproduction: independent confirmation…"/>
              <p:cNvSpPr txBox="1"/>
              <p:nvPr/>
            </p:nvSpPr>
            <p:spPr>
              <a:xfrm>
                <a:off x="328407" y="1049482"/>
                <a:ext cx="8487185" cy="146232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35719" tIns="35719" rIns="35719" bIns="35719" anchor="ctr">
                <a:normAutofit/>
              </a:bodyPr>
              <a:lstStyle/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  <a:defRPr sz="2500" b="0"/>
                </a:pPr>
                <a:r>
                  <a:rPr lang="en-US" sz="1758" dirty="0"/>
                  <a:t>Focus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758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758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it-IT" sz="1758" b="0" i="0" dirty="0" smtClean="0">
                            <a:latin typeface="Cambria Math" panose="02040503050406030204" pitchFamily="18" charset="0"/>
                          </a:rPr>
                          <m:t>−−</m:t>
                        </m:r>
                      </m:sup>
                    </m:sSup>
                    <m:r>
                      <a:rPr lang="it-IT" sz="1758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758" b="0" i="1" dirty="0" smtClean="0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sz="1758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758" b="0" i="1" dirty="0" smtClean="0">
                            <a:latin typeface="Cambria Math" panose="02040503050406030204" pitchFamily="18" charset="0"/>
                          </a:rPr>
                          <m:t>4260</m:t>
                        </m:r>
                      </m:e>
                    </m:d>
                    <m:r>
                      <a:rPr lang="it-IT" sz="1758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sz="1758" b="0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it-IT" sz="1758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sz="1758" b="0" i="1" dirty="0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it-IT" sz="1758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1758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758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sz="1758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sz="1758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758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sz="1758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1758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758" dirty="0"/>
                  <a:t>, check with </a:t>
                </a:r>
                <a14:m>
                  <m:oMath xmlns:m="http://schemas.openxmlformats.org/officeDocument/2006/math">
                    <m:r>
                      <a:rPr lang="it-IT" sz="1758" b="0" i="1" dirty="0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it-IT" sz="1758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it-IT" sz="1758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sz="1758" i="1" dirty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it-IT" sz="1758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sz="1758" i="1" dirty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it-IT" sz="1758" i="1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1758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758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sz="1758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sz="1758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758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sz="1758" i="1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1758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it-IT" sz="1758" dirty="0"/>
              </a:p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  <a:defRPr sz="2500" b="0"/>
                </a:pPr>
                <a:r>
                  <a:rPr lang="it-IT" sz="1758" dirty="0"/>
                  <a:t>Diffractive production, dominated by Pomeron (2-gluon) exchange</a:t>
                </a:r>
              </a:p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  <a:defRPr sz="2500" b="0"/>
                </a:pPr>
                <a:r>
                  <a:rPr lang="en-US" sz="1758" dirty="0"/>
                  <a:t>Good candidates for EIC: diffractive production increases with energy!</a:t>
                </a:r>
                <a:endParaRPr lang="it-IT" sz="1758" dirty="0"/>
              </a:p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  <a:defRPr sz="2500" b="0"/>
                </a:pPr>
                <a:r>
                  <a:rPr lang="it-IT" sz="1758" dirty="0"/>
                  <a:t>We have </a:t>
                </a:r>
                <a14:m>
                  <m:oMath xmlns:m="http://schemas.openxmlformats.org/officeDocument/2006/math">
                    <m:r>
                      <a:rPr lang="it-IT" sz="1758" b="0" i="1" smtClean="0">
                        <a:latin typeface="Cambria Math" panose="02040503050406030204" pitchFamily="18" charset="0"/>
                      </a:rPr>
                      <m:t>𝛾𝜓</m:t>
                    </m:r>
                  </m:oMath>
                </a14:m>
                <a:r>
                  <a:rPr lang="en-US" sz="1758" dirty="0"/>
                  <a:t>-</a:t>
                </a:r>
                <a:r>
                  <a:rPr lang="en-US" sz="1758" dirty="0" err="1"/>
                  <a:t>pomeron</a:t>
                </a:r>
                <a:r>
                  <a:rPr lang="en-US" sz="1758" dirty="0"/>
                  <a:t> coupling from our analyses 1606.08912, 1907.09393</a:t>
                </a:r>
              </a:p>
            </p:txBody>
          </p:sp>
        </mc:Choice>
        <mc:Fallback xmlns="">
          <p:sp>
            <p:nvSpPr>
              <p:cNvPr id="14" name="XYZ have so far not been seen in photoproduction: independent confirmation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07" y="1049482"/>
                <a:ext cx="8487185" cy="1462329"/>
              </a:xfrm>
              <a:prstGeom prst="rect">
                <a:avLst/>
              </a:prstGeom>
              <a:blipFill rotWithShape="0">
                <a:blip r:embed="rId7"/>
                <a:stretch>
                  <a:fillRect l="-172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43222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itolo 1"/>
              <p:cNvSpPr txBox="1">
                <a:spLocks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it-IT" sz="3600" dirty="0"/>
                  <a:t> (vector) photoproduction</a:t>
                </a:r>
              </a:p>
            </p:txBody>
          </p:sp>
        </mc:Choice>
        <mc:Fallback xmlns="">
          <p:sp>
            <p:nvSpPr>
              <p:cNvPr id="36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  <a:blipFill rotWithShape="0">
                <a:blip r:embed="rId3"/>
                <a:stretch>
                  <a:fillRect b="-215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Photoproduction and the nature of XYZ states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E0EFA077-FE18-4680-A901-D1BB53CBC493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32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XYZ have so far not been seen in photoproduction: independent confirmation…"/>
              <p:cNvSpPr txBox="1"/>
              <p:nvPr/>
            </p:nvSpPr>
            <p:spPr>
              <a:xfrm>
                <a:off x="328407" y="1049482"/>
                <a:ext cx="8487185" cy="146232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35719" tIns="35719" rIns="35719" bIns="35719" anchor="ctr">
                <a:normAutofit/>
              </a:bodyPr>
              <a:lstStyle/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  <a:defRPr sz="2500" b="0"/>
                </a:pPr>
                <a:r>
                  <a:rPr lang="en-US" sz="1758" dirty="0"/>
                  <a:t>Focus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758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758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it-IT" sz="1758" b="0" i="0" dirty="0" smtClean="0">
                            <a:latin typeface="Cambria Math" panose="02040503050406030204" pitchFamily="18" charset="0"/>
                          </a:rPr>
                          <m:t>−−</m:t>
                        </m:r>
                      </m:sup>
                    </m:sSup>
                    <m:r>
                      <a:rPr lang="it-IT" sz="1758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758" b="0" i="1" dirty="0" smtClean="0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sz="1758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758" b="0" i="1" dirty="0" smtClean="0">
                            <a:latin typeface="Cambria Math" panose="02040503050406030204" pitchFamily="18" charset="0"/>
                          </a:rPr>
                          <m:t>4260</m:t>
                        </m:r>
                      </m:e>
                    </m:d>
                    <m:r>
                      <a:rPr lang="it-IT" sz="1758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sz="1758" b="0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it-IT" sz="1758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sz="1758" b="0" i="1" dirty="0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it-IT" sz="1758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1758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758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sz="1758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sz="1758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758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sz="1758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1758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758" dirty="0"/>
                  <a:t>, check with </a:t>
                </a:r>
                <a14:m>
                  <m:oMath xmlns:m="http://schemas.openxmlformats.org/officeDocument/2006/math">
                    <m:r>
                      <a:rPr lang="it-IT" sz="1758" b="0" i="1" dirty="0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it-IT" sz="1758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it-IT" sz="1758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sz="1758" i="1" dirty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it-IT" sz="1758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sz="1758" i="1" dirty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it-IT" sz="1758" i="1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1758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758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sz="1758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sz="1758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758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sz="1758" i="1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1758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it-IT" sz="1758" dirty="0"/>
              </a:p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  <a:defRPr sz="2500" b="0"/>
                </a:pPr>
                <a:r>
                  <a:rPr lang="it-IT" sz="1758" dirty="0"/>
                  <a:t>Diffractive production, dominated by Pomeron (2-gluon) exchange</a:t>
                </a:r>
              </a:p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  <a:defRPr sz="2500" b="0"/>
                </a:pPr>
                <a:r>
                  <a:rPr lang="en-US" sz="1758" dirty="0"/>
                  <a:t>Good candidates for EIC: diffractive production increases with energy!</a:t>
                </a:r>
                <a:endParaRPr lang="it-IT" sz="1758" dirty="0"/>
              </a:p>
              <a:p>
                <a:pPr marL="285750" indent="-285750">
                  <a:buClr>
                    <a:srgbClr val="C00000"/>
                  </a:buClr>
                  <a:buSzPct val="145000"/>
                  <a:buFont typeface="Arial" panose="020B0604020202020204" pitchFamily="34" charset="0"/>
                  <a:buChar char="•"/>
                  <a:defRPr sz="2500" b="0"/>
                </a:pPr>
                <a:r>
                  <a:rPr lang="it-IT" sz="1758" dirty="0"/>
                  <a:t>We have </a:t>
                </a:r>
                <a14:m>
                  <m:oMath xmlns:m="http://schemas.openxmlformats.org/officeDocument/2006/math">
                    <m:r>
                      <a:rPr lang="it-IT" sz="1758" b="0" i="1" smtClean="0">
                        <a:latin typeface="Cambria Math" panose="02040503050406030204" pitchFamily="18" charset="0"/>
                      </a:rPr>
                      <m:t>𝛾𝜓</m:t>
                    </m:r>
                  </m:oMath>
                </a14:m>
                <a:r>
                  <a:rPr lang="en-US" sz="1758" dirty="0"/>
                  <a:t>-</a:t>
                </a:r>
                <a:r>
                  <a:rPr lang="en-US" sz="1758" dirty="0" err="1"/>
                  <a:t>pomeron</a:t>
                </a:r>
                <a:r>
                  <a:rPr lang="en-US" sz="1758" dirty="0"/>
                  <a:t> coupling from our analyses 1606.08912, 1907.09393</a:t>
                </a:r>
              </a:p>
            </p:txBody>
          </p:sp>
        </mc:Choice>
        <mc:Fallback xmlns="">
          <p:sp>
            <p:nvSpPr>
              <p:cNvPr id="12" name="XYZ have so far not been seen in photoproduction: independent confirmation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07" y="1049482"/>
                <a:ext cx="8487185" cy="1462329"/>
              </a:xfrm>
              <a:prstGeom prst="rect">
                <a:avLst/>
              </a:prstGeom>
              <a:blipFill rotWithShape="0">
                <a:blip r:embed="rId4"/>
                <a:stretch>
                  <a:fillRect l="-172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63899" y="2758467"/>
                <a:ext cx="461620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200" dirty="0"/>
                  <a:t>How to rescale from </a:t>
                </a:r>
                <a14:m>
                  <m:oMath xmlns:m="http://schemas.openxmlformats.org/officeDocument/2006/math">
                    <m:r>
                      <a:rPr lang="it-IT" sz="2200" i="1" dirty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it-IT" sz="22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sz="2200" i="1" dirty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it-IT" sz="2200" dirty="0"/>
                  <a:t> to </a:t>
                </a:r>
                <a14:m>
                  <m:oMath xmlns:m="http://schemas.openxmlformats.org/officeDocument/2006/math">
                    <m:r>
                      <a:rPr lang="it-IT" sz="22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it-IT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200" b="0" i="1" dirty="0" smtClean="0">
                        <a:latin typeface="Cambria Math" panose="02040503050406030204" pitchFamily="18" charset="0"/>
                      </a:rPr>
                      <m:t>4260</m:t>
                    </m:r>
                    <m:r>
                      <a:rPr lang="it-IT" sz="2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2200" dirty="0"/>
                  <a:t> 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899" y="2758467"/>
                <a:ext cx="4616200" cy="430887"/>
              </a:xfrm>
              <a:prstGeom prst="rect">
                <a:avLst/>
              </a:prstGeom>
              <a:blipFill rotWithShape="0">
                <a:blip r:embed="rId5"/>
                <a:stretch>
                  <a:fillRect l="-1715" t="-10000" r="-660" b="-285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Equation"/>
              <p:cNvSpPr txBox="1"/>
              <p:nvPr/>
            </p:nvSpPr>
            <p:spPr>
              <a:xfrm>
                <a:off x="1638035" y="3986670"/>
                <a:ext cx="5513241" cy="111896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42915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246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46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sz="246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sz="246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246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46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sz="246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46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sz="246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sz="246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46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sz="246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sub>
                          </m:sSub>
                        </m:den>
                      </m:f>
                      <m:rad>
                        <m:radPr>
                          <m:degHide m:val="on"/>
                          <m:ctrlPr>
                            <a:rPr sz="246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sz="246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sz="246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6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sz="246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6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sz="246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sz="246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sz="246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𝜓𝜋𝜋</m:t>
                              </m:r>
                              <m:r>
                                <a:rPr sz="246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sz="246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6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sz="246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6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sz="246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sz="246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sz="246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sz="246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𝑔𝑔</m:t>
                              </m:r>
                              <m:r>
                                <a:rPr sz="246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f>
                            <m:fPr>
                              <m:ctrlPr>
                                <a:rPr sz="246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sz="246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6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sz="246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6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sz="246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6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sz="246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sz="246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sz="246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sz="246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𝑔𝑔</m:t>
                              </m:r>
                              <m:r>
                                <a:rPr sz="246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sz="246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6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sz="246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6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sz="246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6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sz="246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sz="246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sz="246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𝜓𝜋𝜋</m:t>
                              </m:r>
                              <m:r>
                                <a:rPr sz="246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sz="2461" dirty="0"/>
              </a:p>
            </p:txBody>
          </p:sp>
        </mc:Choice>
        <mc:Fallback xmlns="">
          <p:sp>
            <p:nvSpPr>
              <p:cNvPr id="9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035" y="3986670"/>
                <a:ext cx="5513241" cy="11189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0082" y="3481264"/>
                <a:ext cx="87577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We assume VMD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ar-A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ar-A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ar-A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ar-A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𝜓𝜋𝜋</m:t>
                        </m:r>
                      </m:e>
                    </m:d>
                    <m:r>
                      <a:rPr lang="it-IT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ar-A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ar-A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ar-A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ar-A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it-IT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𝑔𝑔</m:t>
                        </m:r>
                      </m:e>
                    </m:d>
                    <m:r>
                      <a:rPr lang="it-IT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t-IT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𝑔𝑔</m:t>
                    </m:r>
                    <m:r>
                      <a:rPr lang="it-IT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𝜋𝜋</m:t>
                    </m:r>
                    <m:r>
                      <m:rPr>
                        <m:lit/>
                      </m:rPr>
                      <a:rPr lang="it-IT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dirty="0"/>
                  <a:t> (Novikov &amp; Shifman)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82" y="3481264"/>
                <a:ext cx="8757718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626" t="-8197" r="-487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83516" y="5514760"/>
                <a:ext cx="62222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Caveat :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𝐵𝑅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𝜓𝜋𝜋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dirty="0"/>
                  <a:t> only known times the leptonic width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𝑒𝑒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p>
                    </m:sSubSup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516" y="5514760"/>
                <a:ext cx="6222281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882" t="-10000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9124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35013BD1-9FAD-4D57-B763-17BBC29B6B5E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33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Photoproduction and the nature of XYZ states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" t="34856" r="52501" b="46939"/>
          <a:stretch/>
        </p:blipFill>
        <p:spPr>
          <a:xfrm>
            <a:off x="39726" y="1117200"/>
            <a:ext cx="4771465" cy="24285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73218" y="1531187"/>
                <a:ext cx="385052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/>
                  <a:t>Effective range expansion</a:t>
                </a:r>
                <a:br>
                  <a:rPr lang="it-IT" sz="2400" dirty="0"/>
                </a:br>
                <a:br>
                  <a:rPr lang="it-IT" sz="2400" dirty="0"/>
                </a:br>
                <a:r>
                  <a:rPr lang="it-IT" sz="2400" dirty="0"/>
                  <a:t>We can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it-IT" sz="2400" dirty="0"/>
                  <a:t> to reduce</a:t>
                </a:r>
                <a:br>
                  <a:rPr lang="it-IT" sz="2400" dirty="0"/>
                </a:br>
                <a:r>
                  <a:rPr lang="it-IT" sz="2400" dirty="0"/>
                  <a:t>to the scattering length approximation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218" y="1531187"/>
                <a:ext cx="3850529" cy="1938992"/>
              </a:xfrm>
              <a:prstGeom prst="rect">
                <a:avLst/>
              </a:prstGeom>
              <a:blipFill rotWithShape="0">
                <a:blip r:embed="rId4"/>
                <a:stretch>
                  <a:fillRect t="-2516" r="-4437" b="-62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73" y="3516220"/>
            <a:ext cx="4134083" cy="2800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438" y="3516220"/>
            <a:ext cx="4062361" cy="27523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042261" y="3676577"/>
                <a:ext cx="9012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𝑖𝑖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261" y="3676577"/>
                <a:ext cx="90127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176346" y="3676577"/>
                <a:ext cx="9949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dirty="0"/>
                  <a:t>Finite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346" y="3676577"/>
                <a:ext cx="994952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4908" t="-8197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469927" y="747868"/>
            <a:ext cx="121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         data)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690" y="805798"/>
            <a:ext cx="355679" cy="24364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982331" y="1092926"/>
            <a:ext cx="5161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dirty="0">
                <a:solidFill>
                  <a:srgbClr val="C00000"/>
                </a:solidFill>
              </a:rPr>
              <a:t>Fernandez-Ramirez, AP </a:t>
            </a:r>
            <a:r>
              <a:rPr lang="it-IT" i="1" dirty="0">
                <a:solidFill>
                  <a:srgbClr val="C00000"/>
                </a:solidFill>
              </a:rPr>
              <a:t>et al.</a:t>
            </a:r>
            <a:r>
              <a:rPr lang="it-IT" dirty="0">
                <a:solidFill>
                  <a:srgbClr val="C00000"/>
                </a:solidFill>
              </a:rPr>
              <a:t> (JPAC), PRL 123, 092001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itolo 1">
                <a:extLst>
                  <a:ext uri="{FF2B5EF4-FFF2-40B4-BE49-F238E27FC236}">
                    <a16:creationId xmlns:a16="http://schemas.microsoft.com/office/drawing/2014/main" id="{1B6089D8-68AF-6CAB-EEC5-DACB24972E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-27384"/>
                <a:ext cx="8229600" cy="1052502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it-IT" sz="3600" dirty="0">
                    <a:solidFill>
                      <a:schemeClr val="tx2"/>
                    </a:solidFill>
                  </a:rPr>
                  <a:t>Minimal(istic) model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3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it-IT" sz="3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(4312)</m:t>
                    </m:r>
                  </m:oMath>
                </a14:m>
                <a:endParaRPr lang="it-IT" sz="3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4" name="Titolo 1">
                <a:extLst>
                  <a:ext uri="{FF2B5EF4-FFF2-40B4-BE49-F238E27FC236}">
                    <a16:creationId xmlns:a16="http://schemas.microsoft.com/office/drawing/2014/main" id="{1B6089D8-68AF-6CAB-EEC5-DACB24972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-27384"/>
                <a:ext cx="8229600" cy="1052502"/>
              </a:xfrm>
              <a:prstGeom prst="rect">
                <a:avLst/>
              </a:prstGeom>
              <a:blipFill>
                <a:blip r:embed="rId10"/>
                <a:stretch>
                  <a:fillRect l="-2222" b="-2209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02487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35013BD1-9FAD-4D57-B763-17BBC29B6B5E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34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Photoproduction and the nature of XYZ states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olo 1"/>
              <p:cNvSpPr txBox="1">
                <a:spLocks/>
              </p:cNvSpPr>
              <p:nvPr/>
            </p:nvSpPr>
            <p:spPr>
              <a:xfrm>
                <a:off x="457200" y="-27384"/>
                <a:ext cx="8229600" cy="1052502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it-IT" sz="3600" dirty="0">
                    <a:solidFill>
                      <a:schemeClr val="tx2"/>
                    </a:solidFill>
                  </a:rPr>
                  <a:t>Minimal(istic) model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3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it-IT" sz="3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3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4312</m:t>
                    </m:r>
                    <m:r>
                      <a:rPr lang="it-IT" sz="3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it-IT" sz="3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6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-27384"/>
                <a:ext cx="8229600" cy="1052502"/>
              </a:xfrm>
              <a:prstGeom prst="rect">
                <a:avLst/>
              </a:prstGeom>
              <a:blipFill>
                <a:blip r:embed="rId3"/>
                <a:stretch>
                  <a:fillRect l="-2222" b="-2209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1" y="3508310"/>
            <a:ext cx="4209945" cy="28523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47" y="3543366"/>
            <a:ext cx="4158204" cy="28173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8671" y="6061974"/>
                <a:ext cx="9012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𝑖𝑖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71" y="6061974"/>
                <a:ext cx="90127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732947" y="5989233"/>
                <a:ext cx="9949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dirty="0"/>
                  <a:t>Finite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947" y="5989233"/>
                <a:ext cx="994952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4878" t="-8197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" t="34856" r="52501" b="46939"/>
          <a:stretch/>
        </p:blipFill>
        <p:spPr>
          <a:xfrm>
            <a:off x="39726" y="1117200"/>
            <a:ext cx="4771465" cy="24285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73218" y="1531187"/>
                <a:ext cx="385052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/>
                  <a:t>Effective range expansion</a:t>
                </a:r>
                <a:br>
                  <a:rPr lang="it-IT" sz="2400" dirty="0"/>
                </a:br>
                <a:br>
                  <a:rPr lang="it-IT" sz="2400" dirty="0"/>
                </a:br>
                <a:r>
                  <a:rPr lang="it-IT" sz="2400" dirty="0"/>
                  <a:t>We can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it-IT" sz="2400" dirty="0"/>
                  <a:t> to reduce</a:t>
                </a:r>
                <a:br>
                  <a:rPr lang="it-IT" sz="2400" dirty="0"/>
                </a:br>
                <a:r>
                  <a:rPr lang="it-IT" sz="2400" dirty="0"/>
                  <a:t>to the scattering length approximation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218" y="1531187"/>
                <a:ext cx="3850529" cy="1938992"/>
              </a:xfrm>
              <a:prstGeom prst="rect">
                <a:avLst/>
              </a:prstGeom>
              <a:blipFill rotWithShape="0">
                <a:blip r:embed="rId9"/>
                <a:stretch>
                  <a:fillRect t="-2516" r="-4437" b="-62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56950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35013BD1-9FAD-4D57-B763-17BBC29B6B5E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35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Photoproduction and the nature of XYZ states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4" y="3508310"/>
            <a:ext cx="4206019" cy="28523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8671" y="6061974"/>
                <a:ext cx="9012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𝑖𝑖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71" y="6061974"/>
                <a:ext cx="90127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65723" y="3614004"/>
            <a:ext cx="2337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Points to a virtual state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" t="34856" r="52501" b="46939"/>
          <a:stretch/>
        </p:blipFill>
        <p:spPr>
          <a:xfrm>
            <a:off x="39726" y="1117200"/>
            <a:ext cx="4771465" cy="24285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973218" y="1531187"/>
                <a:ext cx="385052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/>
                  <a:t>Effective range expansion</a:t>
                </a:r>
                <a:br>
                  <a:rPr lang="it-IT" sz="2400" dirty="0"/>
                </a:br>
                <a:br>
                  <a:rPr lang="it-IT" sz="2400" dirty="0"/>
                </a:br>
                <a:r>
                  <a:rPr lang="it-IT" sz="2400" dirty="0"/>
                  <a:t>We can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it-IT" sz="2400" dirty="0"/>
                  <a:t> to reduce</a:t>
                </a:r>
                <a:br>
                  <a:rPr lang="it-IT" sz="2400" dirty="0"/>
                </a:br>
                <a:r>
                  <a:rPr lang="it-IT" sz="2400" dirty="0"/>
                  <a:t>to the scattering length approximation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218" y="1531187"/>
                <a:ext cx="3850529" cy="1938992"/>
              </a:xfrm>
              <a:prstGeom prst="rect">
                <a:avLst/>
              </a:prstGeom>
              <a:blipFill rotWithShape="0">
                <a:blip r:embed="rId6"/>
                <a:stretch>
                  <a:fillRect t="-2516" r="-4437" b="-62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47" y="3543366"/>
            <a:ext cx="4158204" cy="28173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32947" y="5989233"/>
                <a:ext cx="9949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dirty="0"/>
                  <a:t>Finite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947" y="5989233"/>
                <a:ext cx="994952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4878" t="-8197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olo 1">
                <a:extLst>
                  <a:ext uri="{FF2B5EF4-FFF2-40B4-BE49-F238E27FC236}">
                    <a16:creationId xmlns:a16="http://schemas.microsoft.com/office/drawing/2014/main" id="{ACB34164-F0AF-3590-6CE3-58EC42AD6B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-27384"/>
                <a:ext cx="8229600" cy="1052502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it-IT" sz="3600" dirty="0">
                    <a:solidFill>
                      <a:schemeClr val="tx2"/>
                    </a:solidFill>
                  </a:rPr>
                  <a:t>Minimal(istic) model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3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it-IT" sz="3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(4312)</m:t>
                    </m:r>
                  </m:oMath>
                </a14:m>
                <a:endParaRPr lang="it-IT" sz="3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2" name="Titolo 1">
                <a:extLst>
                  <a:ext uri="{FF2B5EF4-FFF2-40B4-BE49-F238E27FC236}">
                    <a16:creationId xmlns:a16="http://schemas.microsoft.com/office/drawing/2014/main" id="{ACB34164-F0AF-3590-6CE3-58EC42AD6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-27384"/>
                <a:ext cx="8229600" cy="1052502"/>
              </a:xfrm>
              <a:prstGeom prst="rect">
                <a:avLst/>
              </a:prstGeom>
              <a:blipFill>
                <a:blip r:embed="rId9"/>
                <a:stretch>
                  <a:fillRect l="-2222" b="-2209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86276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35013BD1-9FAD-4D57-B763-17BBC29B6B5E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36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Photoproduction and the nature of XYZ states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1" y="3508310"/>
            <a:ext cx="4209945" cy="28523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8671" y="6061974"/>
                <a:ext cx="9012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𝑖𝑖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71" y="6061974"/>
                <a:ext cx="90127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" t="34856" r="52501" b="46939"/>
          <a:stretch/>
        </p:blipFill>
        <p:spPr>
          <a:xfrm>
            <a:off x="39726" y="1117200"/>
            <a:ext cx="4771465" cy="24285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73218" y="1531187"/>
                <a:ext cx="385052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/>
                  <a:t>Effective range expansion</a:t>
                </a:r>
                <a:br>
                  <a:rPr lang="it-IT" sz="2400" dirty="0"/>
                </a:br>
                <a:br>
                  <a:rPr lang="it-IT" sz="2400" dirty="0"/>
                </a:br>
                <a:r>
                  <a:rPr lang="it-IT" sz="2400" dirty="0"/>
                  <a:t>We can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it-IT" sz="2400" dirty="0"/>
                  <a:t> to reduce</a:t>
                </a:r>
                <a:br>
                  <a:rPr lang="it-IT" sz="2400" dirty="0"/>
                </a:br>
                <a:r>
                  <a:rPr lang="it-IT" sz="2400" dirty="0"/>
                  <a:t>to the scattering length approximation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218" y="1531187"/>
                <a:ext cx="3850529" cy="1938992"/>
              </a:xfrm>
              <a:prstGeom prst="rect">
                <a:avLst/>
              </a:prstGeom>
              <a:blipFill rotWithShape="0">
                <a:blip r:embed="rId6"/>
                <a:stretch>
                  <a:fillRect t="-2516" r="-4437" b="-62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886" y="3543366"/>
            <a:ext cx="4154326" cy="28173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732947" y="5989233"/>
                <a:ext cx="9949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dirty="0"/>
                  <a:t>Finite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947" y="5989233"/>
                <a:ext cx="994952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4878" t="-8197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315478" y="4343287"/>
            <a:ext cx="2894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Doesn’t point to a resonance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5723" y="3614004"/>
            <a:ext cx="2337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Points to a virtual 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olo 1">
                <a:extLst>
                  <a:ext uri="{FF2B5EF4-FFF2-40B4-BE49-F238E27FC236}">
                    <a16:creationId xmlns:a16="http://schemas.microsoft.com/office/drawing/2014/main" id="{FA7608F5-9575-21FE-593A-9F17AAB6C3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-27384"/>
                <a:ext cx="8229600" cy="1052502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it-IT" sz="3600" dirty="0">
                    <a:solidFill>
                      <a:schemeClr val="tx2"/>
                    </a:solidFill>
                  </a:rPr>
                  <a:t>Minimal(istic) model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3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it-IT" sz="3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3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4312</m:t>
                    </m:r>
                    <m:r>
                      <a:rPr lang="it-IT" sz="3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it-IT" sz="3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9" name="Titolo 1">
                <a:extLst>
                  <a:ext uri="{FF2B5EF4-FFF2-40B4-BE49-F238E27FC236}">
                    <a16:creationId xmlns:a16="http://schemas.microsoft.com/office/drawing/2014/main" id="{FA7608F5-9575-21FE-593A-9F17AAB6C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-27384"/>
                <a:ext cx="8229600" cy="1052502"/>
              </a:xfrm>
              <a:prstGeom prst="rect">
                <a:avLst/>
              </a:prstGeom>
              <a:blipFill>
                <a:blip r:embed="rId9"/>
                <a:stretch>
                  <a:fillRect l="-2222" b="-2209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89106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000" y="3542400"/>
            <a:ext cx="4204312" cy="2851200"/>
          </a:xfrm>
          <a:prstGeom prst="rect">
            <a:avLst/>
          </a:prstGeom>
        </p:spPr>
      </p:pic>
      <p:sp>
        <p:nvSpPr>
          <p:cNvPr id="6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35013BD1-9FAD-4D57-B763-17BBC29B6B5E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37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Photoproduction and the nature of XYZ states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1" y="3508310"/>
            <a:ext cx="4209945" cy="28523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8671" y="6061974"/>
                <a:ext cx="9012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𝑖𝑖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71" y="6061974"/>
                <a:ext cx="90127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" t="34856" r="52501" b="46939"/>
          <a:stretch/>
        </p:blipFill>
        <p:spPr>
          <a:xfrm>
            <a:off x="39726" y="1117200"/>
            <a:ext cx="4771465" cy="24285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73218" y="1531187"/>
                <a:ext cx="385052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/>
                  <a:t>Effective range expansion</a:t>
                </a:r>
                <a:br>
                  <a:rPr lang="it-IT" sz="2400" dirty="0"/>
                </a:br>
                <a:br>
                  <a:rPr lang="it-IT" sz="2400" dirty="0"/>
                </a:br>
                <a:r>
                  <a:rPr lang="it-IT" sz="2400" dirty="0"/>
                  <a:t>We can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it-IT" sz="2400" dirty="0"/>
                  <a:t> to reduce</a:t>
                </a:r>
                <a:br>
                  <a:rPr lang="it-IT" sz="2400" dirty="0"/>
                </a:br>
                <a:r>
                  <a:rPr lang="it-IT" sz="2400" dirty="0"/>
                  <a:t>to the scattering length approximation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218" y="1531187"/>
                <a:ext cx="3850529" cy="1938992"/>
              </a:xfrm>
              <a:prstGeom prst="rect">
                <a:avLst/>
              </a:prstGeom>
              <a:blipFill rotWithShape="0">
                <a:blip r:embed="rId7"/>
                <a:stretch>
                  <a:fillRect t="-2516" r="-4437" b="-62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732947" y="5989233"/>
                <a:ext cx="9949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dirty="0"/>
                  <a:t>Finite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947" y="5989233"/>
                <a:ext cx="994952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4878" t="-8197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290345" y="3584207"/>
            <a:ext cx="2894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Doesn’t point to a resonance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5723" y="3614004"/>
            <a:ext cx="2337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Points to a virtual 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olo 1">
                <a:extLst>
                  <a:ext uri="{FF2B5EF4-FFF2-40B4-BE49-F238E27FC236}">
                    <a16:creationId xmlns:a16="http://schemas.microsoft.com/office/drawing/2014/main" id="{529D6743-D2FE-8252-565F-ABBE62A6CD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-27384"/>
                <a:ext cx="8229600" cy="1052502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it-IT" sz="3600" dirty="0">
                    <a:solidFill>
                      <a:schemeClr val="tx2"/>
                    </a:solidFill>
                  </a:rPr>
                  <a:t>Minimal(istic) model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3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it-IT" sz="3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(4312)</m:t>
                    </m:r>
                  </m:oMath>
                </a14:m>
                <a:endParaRPr lang="it-IT" sz="3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3" name="Titolo 1">
                <a:extLst>
                  <a:ext uri="{FF2B5EF4-FFF2-40B4-BE49-F238E27FC236}">
                    <a16:creationId xmlns:a16="http://schemas.microsoft.com/office/drawing/2014/main" id="{529D6743-D2FE-8252-565F-ABBE62A6C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-27384"/>
                <a:ext cx="8229600" cy="1052502"/>
              </a:xfrm>
              <a:prstGeom prst="rect">
                <a:avLst/>
              </a:prstGeom>
              <a:blipFill>
                <a:blip r:embed="rId9"/>
                <a:stretch>
                  <a:fillRect l="-2222" b="-2209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661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35013BD1-9FAD-4D57-B763-17BBC29B6B5E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4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olo 1"/>
              <p:cNvSpPr txBox="1">
                <a:spLocks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it-IT" sz="3600" dirty="0"/>
                  <a:t>Exotic </a:t>
                </a:r>
                <a:r>
                  <a:rPr lang="it-IT" sz="3600" dirty="0" err="1"/>
                  <a:t>landscape</a:t>
                </a:r>
                <a:r>
                  <a:rPr lang="it-IT" sz="3600" dirty="0"/>
                  <a:t> in </a:t>
                </a:r>
                <a14:m>
                  <m:oMath xmlns:m="http://schemas.openxmlformats.org/officeDocument/2006/math"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it-IT" sz="3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endParaRPr lang="it-IT" sz="3600" dirty="0"/>
              </a:p>
            </p:txBody>
          </p:sp>
        </mc:Choice>
        <mc:Fallback xmlns="">
          <p:sp>
            <p:nvSpPr>
              <p:cNvPr id="8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  <a:blipFill>
                <a:blip r:embed="rId3"/>
                <a:stretch>
                  <a:fillRect l="-2222" b="-215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Photoproduction and the nature of XYZ states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4765" y="486908"/>
            <a:ext cx="5653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C00000"/>
                </a:solidFill>
              </a:rPr>
              <a:t>Esposito, AP, Polosa, Phys.Rept. 668</a:t>
            </a:r>
          </a:p>
          <a:p>
            <a:pPr algn="r"/>
            <a:r>
              <a:rPr lang="it-IT" dirty="0">
                <a:solidFill>
                  <a:srgbClr val="C00000"/>
                </a:solidFill>
              </a:rPr>
              <a:t>JPAC, arXiv:2112.13436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98AEE6A-F86A-4F1B-AE10-F56E8DB99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927" y="1199128"/>
            <a:ext cx="7657925" cy="50118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68855" y="4615417"/>
                <a:ext cx="4915997" cy="947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dirty="0"/>
                  <a:t>A host of </a:t>
                </a:r>
                <a:r>
                  <a:rPr lang="it-IT" dirty="0">
                    <a:solidFill>
                      <a:srgbClr val="FF0000"/>
                    </a:solidFill>
                  </a:rPr>
                  <a:t>unexpected resonances </a:t>
                </a:r>
                <a:r>
                  <a:rPr lang="it-IT" dirty="0"/>
                  <a:t>have appeared</a:t>
                </a:r>
              </a:p>
              <a:p>
                <a:pPr algn="r"/>
                <a:r>
                  <a:rPr lang="it-IT" dirty="0" err="1"/>
                  <a:t>decaying</a:t>
                </a:r>
                <a:r>
                  <a:rPr lang="it-IT" dirty="0"/>
                  <a:t> </a:t>
                </a:r>
                <a:r>
                  <a:rPr lang="it-IT" dirty="0" err="1"/>
                  <a:t>mostly</a:t>
                </a:r>
                <a:r>
                  <a:rPr lang="it-IT" dirty="0"/>
                  <a:t> </a:t>
                </a:r>
                <a:r>
                  <a:rPr lang="it-IT" dirty="0" err="1"/>
                  <a:t>into</a:t>
                </a:r>
                <a:r>
                  <a:rPr lang="it-IT" dirty="0"/>
                  <a:t> </a:t>
                </a:r>
                <a:r>
                  <a:rPr lang="it-IT" dirty="0" err="1"/>
                  <a:t>charmonium</a:t>
                </a:r>
                <a:r>
                  <a:rPr lang="it-IT" dirty="0"/>
                  <a:t> + light</a:t>
                </a:r>
                <a:br>
                  <a:rPr lang="it-IT" dirty="0"/>
                </a:br>
                <a:r>
                  <a:rPr lang="it-IT" dirty="0" err="1">
                    <a:solidFill>
                      <a:srgbClr val="0000FF"/>
                    </a:solidFill>
                  </a:rPr>
                  <a:t>Hardly</a:t>
                </a:r>
                <a:r>
                  <a:rPr lang="it-IT" dirty="0">
                    <a:solidFill>
                      <a:srgbClr val="0000FF"/>
                    </a:solidFill>
                  </a:rPr>
                  <a:t> reconciled </a:t>
                </a:r>
                <a:r>
                  <a:rPr lang="it-IT" dirty="0"/>
                  <a:t>with </a:t>
                </a:r>
                <a:r>
                  <a:rPr lang="it-IT" dirty="0" err="1"/>
                  <a:t>usual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it-IT" dirty="0"/>
                  <a:t> pheno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855" y="4615417"/>
                <a:ext cx="4915997" cy="947760"/>
              </a:xfrm>
              <a:prstGeom prst="rect">
                <a:avLst/>
              </a:prstGeom>
              <a:blipFill>
                <a:blip r:embed="rId5"/>
                <a:stretch>
                  <a:fillRect t="-3205" r="-991" b="-641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2396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err="1"/>
              <a:t>What</a:t>
            </a:r>
            <a:r>
              <a:rPr lang="it-IT" sz="3600" dirty="0"/>
              <a:t> makes XYZ </a:t>
            </a:r>
            <a:r>
              <a:rPr lang="it-IT" sz="3600" dirty="0" err="1"/>
              <a:t>exotics</a:t>
            </a:r>
            <a:r>
              <a:rPr lang="it-IT" sz="3600" dirty="0"/>
              <a:t>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Photoproduction and the nature of XYZ states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1B087BCD-91BC-491E-9DD1-40207FD54AD5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5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le 5"/>
              <p:cNvSpPr/>
              <p:nvPr/>
            </p:nvSpPr>
            <p:spPr>
              <a:xfrm>
                <a:off x="214225" y="1445971"/>
                <a:ext cx="5123948" cy="1274323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it-IT" sz="2400" dirty="0">
                    <a:solidFill>
                      <a:schemeClr val="tx1"/>
                    </a:solidFill>
                  </a:rPr>
                  <a:t>Quantum </a:t>
                </a:r>
                <a:r>
                  <a:rPr lang="it-IT" sz="2400" dirty="0" err="1">
                    <a:solidFill>
                      <a:schemeClr val="tx1"/>
                    </a:solidFill>
                  </a:rPr>
                  <a:t>numbers</a:t>
                </a:r>
                <a:r>
                  <a:rPr lang="it-IT" sz="2400" dirty="0">
                    <a:solidFill>
                      <a:schemeClr val="tx1"/>
                    </a:solidFill>
                  </a:rPr>
                  <a:t>:</a:t>
                </a:r>
              </a:p>
              <a:p>
                <a:r>
                  <a:rPr lang="it-IT" sz="2400" dirty="0" err="1">
                    <a:solidFill>
                      <a:schemeClr val="tx1"/>
                    </a:solidFill>
                  </a:rPr>
                  <a:t>Charged</a:t>
                </a:r>
                <a:r>
                  <a:rPr lang="it-IT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Z</m:t>
                    </m:r>
                  </m:oMath>
                </a14:m>
                <a:r>
                  <a:rPr lang="it-IT" sz="2400" dirty="0">
                    <a:solidFill>
                      <a:schemeClr val="tx1"/>
                    </a:solidFill>
                  </a:rPr>
                  <a:t>, open </a:t>
                </a:r>
                <a:r>
                  <a:rPr lang="it-IT" sz="2400" dirty="0" err="1">
                    <a:solidFill>
                      <a:schemeClr val="tx1"/>
                    </a:solidFill>
                  </a:rPr>
                  <a:t>flavor</a:t>
                </a:r>
                <a:r>
                  <a:rPr lang="it-IT" sz="2400" dirty="0">
                    <a:solidFill>
                      <a:schemeClr val="tx1"/>
                    </a:solidFill>
                  </a:rPr>
                  <a:t>, </a:t>
                </a:r>
                <a:r>
                  <a:rPr lang="it-IT" sz="2400" dirty="0" err="1">
                    <a:solidFill>
                      <a:schemeClr val="tx1"/>
                    </a:solidFill>
                  </a:rPr>
                  <a:t>pentaquarks</a:t>
                </a:r>
                <a:endParaRPr lang="it-IT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25" y="1445971"/>
                <a:ext cx="5123948" cy="1274323"/>
              </a:xfrm>
              <a:prstGeom prst="roundRect">
                <a:avLst/>
              </a:prstGeom>
              <a:blipFill>
                <a:blip r:embed="rId3"/>
                <a:stretch>
                  <a:fillRect l="-236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ounded Rectangle 15"/>
              <p:cNvSpPr/>
              <p:nvPr/>
            </p:nvSpPr>
            <p:spPr>
              <a:xfrm>
                <a:off x="214225" y="4621272"/>
                <a:ext cx="4503906" cy="1274323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it-IT" sz="2400" dirty="0">
                    <a:solidFill>
                      <a:schemeClr val="tx1"/>
                    </a:solidFill>
                  </a:rPr>
                  <a:t>Supernumerary </a:t>
                </a:r>
                <a:r>
                  <a:rPr lang="it-IT" sz="2400" dirty="0" err="1">
                    <a:solidFill>
                      <a:schemeClr val="tx1"/>
                    </a:solidFill>
                  </a:rPr>
                  <a:t>states</a:t>
                </a:r>
                <a:r>
                  <a:rPr lang="it-IT" sz="2400" dirty="0">
                    <a:solidFill>
                      <a:schemeClr val="tx1"/>
                    </a:solidFill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it-I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it-I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(4230)</m:t>
                    </m:r>
                  </m:oMath>
                </a14:m>
                <a:r>
                  <a:rPr lang="it-IT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it-IT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it-IT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(4260)</m:t>
                    </m:r>
                  </m:oMath>
                </a14:m>
                <a:r>
                  <a:rPr lang="it-IT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it-IT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it-IT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(4390)</m:t>
                    </m:r>
                  </m:oMath>
                </a14:m>
                <a:r>
                  <a:rPr lang="it-IT" sz="2400" dirty="0">
                    <a:solidFill>
                      <a:schemeClr val="tx1"/>
                    </a:solidFill>
                  </a:rPr>
                  <a:t>…</a:t>
                </a:r>
              </a:p>
            </p:txBody>
          </p:sp>
        </mc:Choice>
        <mc:Fallback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25" y="4621272"/>
                <a:ext cx="4503906" cy="1274323"/>
              </a:xfrm>
              <a:prstGeom prst="roundRect">
                <a:avLst/>
              </a:prstGeom>
              <a:blipFill>
                <a:blip r:embed="rId4"/>
                <a:stretch>
                  <a:fillRect l="-268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ounded Rectangle 16"/>
              <p:cNvSpPr/>
              <p:nvPr/>
            </p:nvSpPr>
            <p:spPr>
              <a:xfrm>
                <a:off x="3856008" y="3033621"/>
                <a:ext cx="5123949" cy="1274323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it-IT" sz="2400" dirty="0" err="1">
                    <a:solidFill>
                      <a:schemeClr val="tx1"/>
                    </a:solidFill>
                  </a:rPr>
                  <a:t>Decay</a:t>
                </a:r>
                <a:r>
                  <a:rPr lang="it-IT" sz="2400" dirty="0">
                    <a:solidFill>
                      <a:schemeClr val="tx1"/>
                    </a:solidFill>
                  </a:rPr>
                  <a:t> pattern/</a:t>
                </a:r>
                <a:r>
                  <a:rPr lang="it-IT" sz="2400" dirty="0" err="1">
                    <a:solidFill>
                      <a:schemeClr val="tx1"/>
                    </a:solidFill>
                  </a:rPr>
                  <a:t>resonance</a:t>
                </a:r>
                <a:r>
                  <a:rPr lang="it-IT" sz="2400" dirty="0">
                    <a:solidFill>
                      <a:schemeClr val="tx1"/>
                    </a:solidFill>
                  </a:rPr>
                  <a:t> </a:t>
                </a:r>
                <a:r>
                  <a:rPr lang="it-IT" sz="2400" dirty="0" err="1">
                    <a:solidFill>
                      <a:schemeClr val="tx1"/>
                    </a:solidFill>
                  </a:rPr>
                  <a:t>properties</a:t>
                </a:r>
                <a:r>
                  <a:rPr lang="it-IT" sz="2400" dirty="0">
                    <a:solidFill>
                      <a:schemeClr val="tx1"/>
                    </a:solidFill>
                  </a:rPr>
                  <a:t>:</a:t>
                </a:r>
              </a:p>
              <a:p>
                <a:pPr algn="r"/>
                <a14:m>
                  <m:oMath xmlns:m="http://schemas.openxmlformats.org/officeDocument/2006/math">
                    <m:r>
                      <a:rPr lang="it-I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3872</m:t>
                        </m:r>
                      </m:e>
                    </m:d>
                  </m:oMath>
                </a14:m>
                <a:r>
                  <a:rPr lang="it-IT" sz="2400" dirty="0">
                    <a:solidFill>
                      <a:schemeClr val="tx1"/>
                    </a:solidFill>
                  </a:rPr>
                  <a:t>, </a:t>
                </a:r>
                <a:r>
                  <a:rPr lang="it-IT" sz="2400" dirty="0" err="1">
                    <a:solidFill>
                      <a:schemeClr val="tx1"/>
                    </a:solidFill>
                  </a:rPr>
                  <a:t>resonances</a:t>
                </a:r>
                <a:r>
                  <a:rPr lang="it-IT" sz="2400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it-IT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it-IT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it-IT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008" y="3033621"/>
                <a:ext cx="5123949" cy="1274323"/>
              </a:xfrm>
              <a:prstGeom prst="roundRect">
                <a:avLst/>
              </a:prstGeom>
              <a:blipFill>
                <a:blip r:embed="rId5"/>
                <a:stretch>
                  <a:fillRect r="-236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9396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/>
              <a:t>Exotic landscape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Photoproduction and the nature of XYZ states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1B087BCD-91BC-491E-9DD1-40207FD54AD5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6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214225" y="1445971"/>
                <a:ext cx="4503906" cy="127432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it-IT" sz="2400" dirty="0">
                    <a:solidFill>
                      <a:schemeClr val="tx1"/>
                    </a:solidFill>
                  </a:rPr>
                  <a:t>Broad mesons seen in </a:t>
                </a:r>
                <a14:m>
                  <m:oMath xmlns:m="http://schemas.openxmlformats.org/officeDocument/2006/math">
                    <m:r>
                      <a:rPr lang="it-I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it-IT" sz="2400" dirty="0">
                    <a:solidFill>
                      <a:schemeClr val="tx1"/>
                    </a:solidFill>
                  </a:rPr>
                  <a:t> decay:</a:t>
                </a:r>
              </a:p>
              <a:p>
                <a14:m>
                  <m:oMath xmlns:m="http://schemas.openxmlformats.org/officeDocument/2006/math">
                    <m:r>
                      <a:rPr lang="it-I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it-I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4140</m:t>
                    </m:r>
                    <m:r>
                      <a:rPr lang="it-I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Z</m:t>
                    </m:r>
                    <m:r>
                      <a:rPr lang="it-I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4430</m:t>
                    </m:r>
                    <m:r>
                      <a:rPr lang="it-I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𝑐𝑠</m:t>
                        </m:r>
                      </m:sub>
                    </m:sSub>
                    <m:r>
                      <a:rPr lang="it-IT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4000</m:t>
                    </m:r>
                    <m:r>
                      <a:rPr lang="it-IT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2400" dirty="0">
                    <a:solidFill>
                      <a:schemeClr val="tx1"/>
                    </a:solidFill>
                  </a:rPr>
                  <a:t>...</a:t>
                </a: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25" y="1445971"/>
                <a:ext cx="4503906" cy="1274323"/>
              </a:xfrm>
              <a:prstGeom prst="roundRect">
                <a:avLst/>
              </a:prstGeom>
              <a:blipFill rotWithShape="0">
                <a:blip r:embed="rId3"/>
                <a:stretch>
                  <a:fillRect l="-268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214225" y="4621272"/>
                <a:ext cx="4503906" cy="1274323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it-IT" sz="2400" dirty="0">
                    <a:solidFill>
                      <a:schemeClr val="tx1"/>
                    </a:solidFill>
                  </a:rPr>
                  <a:t>Narrow structures seen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sz="2400" dirty="0">
                    <a:solidFill>
                      <a:schemeClr val="tx1"/>
                    </a:solidFill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it-IT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it-IT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3872</m:t>
                    </m:r>
                    <m:r>
                      <a:rPr lang="it-IT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it-I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it-I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4260</m:t>
                    </m:r>
                    <m:r>
                      <a:rPr lang="it-I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it-IT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it-IT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it-IT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25" y="4621272"/>
                <a:ext cx="4503906" cy="1274323"/>
              </a:xfrm>
              <a:prstGeom prst="roundRect">
                <a:avLst/>
              </a:prstGeom>
              <a:blipFill rotWithShape="0">
                <a:blip r:embed="rId4"/>
                <a:stretch>
                  <a:fillRect l="-268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ounded Rectangle 16"/>
              <p:cNvSpPr/>
              <p:nvPr/>
            </p:nvSpPr>
            <p:spPr>
              <a:xfrm>
                <a:off x="4320409" y="3033621"/>
                <a:ext cx="4659548" cy="1274323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it-IT" sz="2400" dirty="0">
                    <a:solidFill>
                      <a:schemeClr val="tx1"/>
                    </a:solidFill>
                  </a:rPr>
                  <a:t>Narrow structures seen in </a:t>
                </a:r>
                <a14:m>
                  <m:oMath xmlns:m="http://schemas.openxmlformats.org/officeDocument/2006/math">
                    <m:r>
                      <a:rPr lang="it-I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it-IT" sz="2400" dirty="0">
                    <a:solidFill>
                      <a:schemeClr val="tx1"/>
                    </a:solidFill>
                  </a:rPr>
                  <a:t> decay:</a:t>
                </a:r>
              </a:p>
              <a:p>
                <a:pPr algn="r"/>
                <a14:m>
                  <m:oMath xmlns:m="http://schemas.openxmlformats.org/officeDocument/2006/math">
                    <m:r>
                      <a:rPr lang="it-I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3872</m:t>
                        </m:r>
                      </m:e>
                    </m:d>
                    <m:r>
                      <a:rPr lang="it-I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it-IT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409" y="3033621"/>
                <a:ext cx="4659548" cy="1274323"/>
              </a:xfrm>
              <a:prstGeom prst="roundRect">
                <a:avLst/>
              </a:prstGeom>
              <a:blipFill>
                <a:blip r:embed="rId5"/>
                <a:stretch>
                  <a:fillRect r="-260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36187" y="3375498"/>
            <a:ext cx="3909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rgbClr val="0000FF"/>
                </a:solidFill>
              </a:rPr>
              <a:t>Scarce consistency between various</a:t>
            </a:r>
            <a:br>
              <a:rPr lang="it-IT" sz="2000" dirty="0">
                <a:solidFill>
                  <a:srgbClr val="0000FF"/>
                </a:solidFill>
              </a:rPr>
            </a:br>
            <a:r>
              <a:rPr lang="it-IT" sz="2000" dirty="0">
                <a:solidFill>
                  <a:srgbClr val="0000FF"/>
                </a:solidFill>
              </a:rPr>
              <a:t>production mechanisms</a:t>
            </a:r>
          </a:p>
        </p:txBody>
      </p:sp>
    </p:spTree>
    <p:extLst>
      <p:ext uri="{BB962C8B-B14F-4D97-AF65-F5344CB8AC3E}">
        <p14:creationId xmlns:p14="http://schemas.microsoft.com/office/powerpoint/2010/main" val="1275132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BC0E0DCB-6EC9-406F-A712-AF8379E22AFD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7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/>
              <a:t>Models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3573903" y="4877796"/>
            <a:ext cx="29266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CC00FF"/>
                </a:solidFill>
              </a:rPr>
              <a:t>Molecule</a:t>
            </a:r>
          </a:p>
          <a:p>
            <a:r>
              <a:rPr lang="it-IT" dirty="0"/>
              <a:t>Bound or virtual state generated by long-range exchange forces</a:t>
            </a:r>
          </a:p>
          <a:p>
            <a:endParaRPr lang="it-IT" dirty="0">
              <a:solidFill>
                <a:srgbClr val="CC00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76292" y="4799167"/>
            <a:ext cx="1764070" cy="1055012"/>
            <a:chOff x="158579" y="3963074"/>
            <a:chExt cx="1764070" cy="1055012"/>
          </a:xfrm>
        </p:grpSpPr>
        <p:sp>
          <p:nvSpPr>
            <p:cNvPr id="34" name="Ovale 33"/>
            <p:cNvSpPr/>
            <p:nvPr/>
          </p:nvSpPr>
          <p:spPr>
            <a:xfrm rot="683251">
              <a:off x="158579" y="3963074"/>
              <a:ext cx="1764070" cy="1055012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6" name="Gruppo 5"/>
            <p:cNvGrpSpPr/>
            <p:nvPr/>
          </p:nvGrpSpPr>
          <p:grpSpPr>
            <a:xfrm>
              <a:off x="266769" y="4221332"/>
              <a:ext cx="792643" cy="496596"/>
              <a:chOff x="397037" y="2317619"/>
              <a:chExt cx="892884" cy="559397"/>
            </a:xfrm>
          </p:grpSpPr>
          <p:sp>
            <p:nvSpPr>
              <p:cNvPr id="14" name="Ovale 13"/>
              <p:cNvSpPr/>
              <p:nvPr/>
            </p:nvSpPr>
            <p:spPr>
              <a:xfrm rot="1702495">
                <a:off x="397037" y="2317619"/>
                <a:ext cx="892884" cy="559397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Ovale 10"/>
              <p:cNvSpPr/>
              <p:nvPr/>
            </p:nvSpPr>
            <p:spPr>
              <a:xfrm>
                <a:off x="885214" y="2631545"/>
                <a:ext cx="102197" cy="102197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" name="Ovale 14"/>
              <p:cNvSpPr/>
              <p:nvPr/>
            </p:nvSpPr>
            <p:spPr>
              <a:xfrm>
                <a:off x="661994" y="2457631"/>
                <a:ext cx="102197" cy="102197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9" name="Gruppo 8"/>
            <p:cNvGrpSpPr/>
            <p:nvPr/>
          </p:nvGrpSpPr>
          <p:grpSpPr>
            <a:xfrm>
              <a:off x="1046521" y="4273919"/>
              <a:ext cx="792643" cy="496596"/>
              <a:chOff x="2165075" y="2492259"/>
              <a:chExt cx="892884" cy="559397"/>
            </a:xfrm>
          </p:grpSpPr>
          <p:sp>
            <p:nvSpPr>
              <p:cNvPr id="17" name="Ovale 16"/>
              <p:cNvSpPr/>
              <p:nvPr/>
            </p:nvSpPr>
            <p:spPr>
              <a:xfrm rot="1702495">
                <a:off x="2165075" y="2492259"/>
                <a:ext cx="892884" cy="559397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" name="Ovale 20"/>
              <p:cNvSpPr/>
              <p:nvPr/>
            </p:nvSpPr>
            <p:spPr>
              <a:xfrm>
                <a:off x="2653252" y="2806185"/>
                <a:ext cx="102197" cy="102197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" name="Ovale 21"/>
              <p:cNvSpPr/>
              <p:nvPr/>
            </p:nvSpPr>
            <p:spPr>
              <a:xfrm>
                <a:off x="2430032" y="2632271"/>
                <a:ext cx="102197" cy="102197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7127148" y="1589632"/>
            <a:ext cx="1678860" cy="1121319"/>
            <a:chOff x="4042235" y="1368305"/>
            <a:chExt cx="1891175" cy="1263125"/>
          </a:xfrm>
        </p:grpSpPr>
        <p:sp>
          <p:nvSpPr>
            <p:cNvPr id="24" name="Ovale 23"/>
            <p:cNvSpPr/>
            <p:nvPr/>
          </p:nvSpPr>
          <p:spPr>
            <a:xfrm rot="1702495">
              <a:off x="4135161" y="1762143"/>
              <a:ext cx="892884" cy="55939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Ovale 24"/>
            <p:cNvSpPr/>
            <p:nvPr/>
          </p:nvSpPr>
          <p:spPr>
            <a:xfrm>
              <a:off x="4623338" y="2076069"/>
              <a:ext cx="102197" cy="102197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Ovale 25"/>
            <p:cNvSpPr/>
            <p:nvPr/>
          </p:nvSpPr>
          <p:spPr>
            <a:xfrm>
              <a:off x="4400118" y="1902155"/>
              <a:ext cx="102197" cy="102197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Ovale 27"/>
            <p:cNvSpPr/>
            <p:nvPr/>
          </p:nvSpPr>
          <p:spPr>
            <a:xfrm rot="1702495">
              <a:off x="4905690" y="1710508"/>
              <a:ext cx="892884" cy="55939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Ovale 28"/>
            <p:cNvSpPr/>
            <p:nvPr/>
          </p:nvSpPr>
          <p:spPr>
            <a:xfrm>
              <a:off x="5393867" y="2024434"/>
              <a:ext cx="102197" cy="102197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Ovale 29"/>
            <p:cNvSpPr/>
            <p:nvPr/>
          </p:nvSpPr>
          <p:spPr>
            <a:xfrm>
              <a:off x="5170647" y="1850520"/>
              <a:ext cx="102197" cy="102197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Ovale 3"/>
            <p:cNvSpPr/>
            <p:nvPr/>
          </p:nvSpPr>
          <p:spPr>
            <a:xfrm>
              <a:off x="4042235" y="1368305"/>
              <a:ext cx="1891175" cy="1263125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5" name="Rettangolo 34"/>
          <p:cNvSpPr/>
          <p:nvPr/>
        </p:nvSpPr>
        <p:spPr>
          <a:xfrm>
            <a:off x="5363776" y="1500229"/>
            <a:ext cx="17573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dirty="0">
                <a:solidFill>
                  <a:srgbClr val="CC00FF"/>
                </a:solidFill>
              </a:rPr>
              <a:t>Multiquark</a:t>
            </a:r>
          </a:p>
          <a:p>
            <a:pPr algn="r"/>
            <a:r>
              <a:rPr lang="it-IT" dirty="0"/>
              <a:t>Several (cluster) of valence quarks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828808" y="1589632"/>
            <a:ext cx="1301676" cy="815508"/>
            <a:chOff x="130204" y="3460562"/>
            <a:chExt cx="1466291" cy="918640"/>
          </a:xfrm>
        </p:grpSpPr>
        <p:sp>
          <p:nvSpPr>
            <p:cNvPr id="37" name="Ovale 36"/>
            <p:cNvSpPr/>
            <p:nvPr/>
          </p:nvSpPr>
          <p:spPr>
            <a:xfrm rot="1702495">
              <a:off x="130204" y="3460562"/>
              <a:ext cx="1466291" cy="9186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Ovale 37"/>
            <p:cNvSpPr/>
            <p:nvPr/>
          </p:nvSpPr>
          <p:spPr>
            <a:xfrm>
              <a:off x="695521" y="3606575"/>
              <a:ext cx="167828" cy="167828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Ovale 38"/>
            <p:cNvSpPr/>
            <p:nvPr/>
          </p:nvSpPr>
          <p:spPr>
            <a:xfrm>
              <a:off x="414563" y="3778474"/>
              <a:ext cx="167828" cy="167828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40" name="Group 126"/>
            <p:cNvGrpSpPr>
              <a:grpSpLocks noChangeAspect="1"/>
            </p:cNvGrpSpPr>
            <p:nvPr/>
          </p:nvGrpSpPr>
          <p:grpSpPr bwMode="auto">
            <a:xfrm rot="1219630">
              <a:off x="756947" y="3994819"/>
              <a:ext cx="579451" cy="204019"/>
              <a:chOff x="804" y="3206"/>
              <a:chExt cx="2344" cy="314"/>
            </a:xfrm>
          </p:grpSpPr>
          <p:sp>
            <p:nvSpPr>
              <p:cNvPr id="41" name="Freeform 127"/>
              <p:cNvSpPr>
                <a:spLocks noChangeAspect="1"/>
              </p:cNvSpPr>
              <p:nvPr/>
            </p:nvSpPr>
            <p:spPr bwMode="auto">
              <a:xfrm>
                <a:off x="804" y="3218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 cmpd="sng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2" name="Freeform 128"/>
              <p:cNvSpPr>
                <a:spLocks noChangeAspect="1"/>
              </p:cNvSpPr>
              <p:nvPr/>
            </p:nvSpPr>
            <p:spPr bwMode="auto">
              <a:xfrm>
                <a:off x="1136" y="3216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 cmpd="sng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" name="Freeform 129"/>
              <p:cNvSpPr>
                <a:spLocks noChangeAspect="1"/>
              </p:cNvSpPr>
              <p:nvPr/>
            </p:nvSpPr>
            <p:spPr bwMode="auto">
              <a:xfrm>
                <a:off x="1468" y="3214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 cmpd="sng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4" name="Freeform 130"/>
              <p:cNvSpPr>
                <a:spLocks noChangeAspect="1"/>
              </p:cNvSpPr>
              <p:nvPr/>
            </p:nvSpPr>
            <p:spPr bwMode="auto">
              <a:xfrm>
                <a:off x="1800" y="3212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 cmpd="sng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5" name="Freeform 131"/>
              <p:cNvSpPr>
                <a:spLocks noChangeAspect="1"/>
              </p:cNvSpPr>
              <p:nvPr/>
            </p:nvSpPr>
            <p:spPr bwMode="auto">
              <a:xfrm>
                <a:off x="2132" y="3210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 cmpd="sng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6" name="Freeform 132"/>
              <p:cNvSpPr>
                <a:spLocks noChangeAspect="1"/>
              </p:cNvSpPr>
              <p:nvPr/>
            </p:nvSpPr>
            <p:spPr bwMode="auto">
              <a:xfrm>
                <a:off x="2464" y="3208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 cmpd="sng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7" name="Freeform 133"/>
              <p:cNvSpPr>
                <a:spLocks noChangeAspect="1"/>
              </p:cNvSpPr>
              <p:nvPr/>
            </p:nvSpPr>
            <p:spPr bwMode="auto">
              <a:xfrm>
                <a:off x="2796" y="3206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28575" cmpd="sng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51" name="Rettangolo 50"/>
          <p:cNvSpPr/>
          <p:nvPr/>
        </p:nvSpPr>
        <p:spPr>
          <a:xfrm>
            <a:off x="3179796" y="1592856"/>
            <a:ext cx="2045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CC00FF"/>
                </a:solidFill>
              </a:rPr>
              <a:t>Hybrids</a:t>
            </a:r>
          </a:p>
          <a:p>
            <a:r>
              <a:rPr lang="it-IT" dirty="0"/>
              <a:t>Containing gluonic</a:t>
            </a:r>
            <a:br>
              <a:rPr lang="it-IT" dirty="0"/>
            </a:br>
            <a:r>
              <a:rPr lang="it-IT" dirty="0"/>
              <a:t>degrees of freedom</a:t>
            </a:r>
          </a:p>
        </p:txBody>
      </p:sp>
      <p:grpSp>
        <p:nvGrpSpPr>
          <p:cNvPr id="48" name="Gruppo 47"/>
          <p:cNvGrpSpPr/>
          <p:nvPr/>
        </p:nvGrpSpPr>
        <p:grpSpPr>
          <a:xfrm>
            <a:off x="2971285" y="3103194"/>
            <a:ext cx="1726017" cy="922527"/>
            <a:chOff x="593408" y="2320955"/>
            <a:chExt cx="2946400" cy="1574800"/>
          </a:xfrm>
        </p:grpSpPr>
        <p:sp>
          <p:nvSpPr>
            <p:cNvPr id="53" name="Nuvola 52"/>
            <p:cNvSpPr/>
            <p:nvPr/>
          </p:nvSpPr>
          <p:spPr>
            <a:xfrm>
              <a:off x="593408" y="2320955"/>
              <a:ext cx="2946400" cy="1574800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 b="1" dirty="0">
                <a:solidFill>
                  <a:srgbClr val="FF00FF"/>
                </a:solidFill>
              </a:endParaRPr>
            </a:p>
          </p:txBody>
        </p:sp>
        <p:sp>
          <p:nvSpPr>
            <p:cNvPr id="54" name="Ovale 53"/>
            <p:cNvSpPr/>
            <p:nvPr/>
          </p:nvSpPr>
          <p:spPr>
            <a:xfrm>
              <a:off x="1450658" y="2835305"/>
              <a:ext cx="520700" cy="520700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55" name="Connettore 2 54"/>
            <p:cNvCxnSpPr/>
            <p:nvPr/>
          </p:nvCxnSpPr>
          <p:spPr>
            <a:xfrm flipV="1">
              <a:off x="1622108" y="2638455"/>
              <a:ext cx="177800" cy="889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ttangolo 55"/>
                <p:cNvSpPr/>
                <p:nvPr/>
              </p:nvSpPr>
              <p:spPr>
                <a:xfrm>
                  <a:off x="1867292" y="2764423"/>
                  <a:ext cx="900826" cy="5253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1" i="1">
                            <a:solidFill>
                              <a:srgbClr val="FF00FF"/>
                            </a:solidFill>
                            <a:latin typeface="Cambria Math"/>
                          </a:rPr>
                          <m:t>𝑱</m:t>
                        </m:r>
                        <m:r>
                          <m:rPr>
                            <m:lit/>
                          </m:rPr>
                          <a:rPr lang="it-IT" sz="1400" b="1" i="1">
                            <a:solidFill>
                              <a:srgbClr val="FF00FF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it-IT" sz="1400" b="1" i="1">
                            <a:solidFill>
                              <a:srgbClr val="FF00FF"/>
                            </a:solidFill>
                            <a:latin typeface="Cambria Math"/>
                          </a:rPr>
                          <m:t>𝝍</m:t>
                        </m:r>
                      </m:oMath>
                    </m:oMathPara>
                  </a14:m>
                  <a:endParaRPr lang="it-IT" sz="1400" b="1" dirty="0">
                    <a:solidFill>
                      <a:srgbClr val="FF00FF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ttangolo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7292" y="2764423"/>
                  <a:ext cx="900826" cy="52539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ttangolo 56"/>
                <p:cNvSpPr/>
                <p:nvPr/>
              </p:nvSpPr>
              <p:spPr>
                <a:xfrm>
                  <a:off x="702634" y="2835305"/>
                  <a:ext cx="594348" cy="5253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1" i="1" smtClean="0">
                            <a:solidFill>
                              <a:srgbClr val="FF9900"/>
                            </a:solidFill>
                            <a:latin typeface="Cambria Math"/>
                          </a:rPr>
                          <m:t>𝝅</m:t>
                        </m:r>
                      </m:oMath>
                    </m:oMathPara>
                  </a14:m>
                  <a:endParaRPr lang="it-IT" sz="1400" b="1" dirty="0">
                    <a:solidFill>
                      <a:srgbClr val="FF99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ettangolo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634" y="2835305"/>
                  <a:ext cx="594348" cy="52539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ttangolo 57"/>
                <p:cNvSpPr/>
                <p:nvPr/>
              </p:nvSpPr>
              <p:spPr>
                <a:xfrm>
                  <a:off x="2423780" y="3204637"/>
                  <a:ext cx="594348" cy="5253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1" i="1" smtClean="0">
                            <a:solidFill>
                              <a:srgbClr val="FF9900"/>
                            </a:solidFill>
                            <a:latin typeface="Cambria Math"/>
                          </a:rPr>
                          <m:t>𝝅</m:t>
                        </m:r>
                      </m:oMath>
                    </m:oMathPara>
                  </a14:m>
                  <a:endParaRPr lang="it-IT" sz="1400" b="1" dirty="0">
                    <a:solidFill>
                      <a:srgbClr val="FF9900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Rettangolo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3780" y="3204637"/>
                  <a:ext cx="594348" cy="52539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ttangolo 58"/>
                <p:cNvSpPr/>
                <p:nvPr/>
              </p:nvSpPr>
              <p:spPr>
                <a:xfrm>
                  <a:off x="2756541" y="2453789"/>
                  <a:ext cx="594348" cy="5253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1" i="1" smtClean="0">
                            <a:solidFill>
                              <a:srgbClr val="FF9900"/>
                            </a:solidFill>
                            <a:latin typeface="Cambria Math"/>
                          </a:rPr>
                          <m:t>𝝅</m:t>
                        </m:r>
                      </m:oMath>
                    </m:oMathPara>
                  </a14:m>
                  <a:endParaRPr lang="it-IT" sz="1400" b="1" dirty="0">
                    <a:solidFill>
                      <a:srgbClr val="FF99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ttangolo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6541" y="2453789"/>
                  <a:ext cx="594348" cy="52539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CasellaDiTesto 59"/>
          <p:cNvSpPr txBox="1"/>
          <p:nvPr/>
        </p:nvSpPr>
        <p:spPr>
          <a:xfrm>
            <a:off x="4911731" y="3028791"/>
            <a:ext cx="3514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CC00FF"/>
                </a:solidFill>
              </a:rPr>
              <a:t>Hadroquarkonium</a:t>
            </a:r>
          </a:p>
          <a:p>
            <a:r>
              <a:rPr lang="it-IT" dirty="0"/>
              <a:t>Heavy core interacting with a light cloud via Van der Waals forces</a:t>
            </a:r>
          </a:p>
          <a:p>
            <a:endParaRPr lang="it-IT" dirty="0">
              <a:solidFill>
                <a:srgbClr val="CC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28"/>
          <a:stretch/>
        </p:blipFill>
        <p:spPr>
          <a:xfrm>
            <a:off x="7516732" y="5312631"/>
            <a:ext cx="1289276" cy="8254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53374" y="4105394"/>
            <a:ext cx="29829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dirty="0">
                <a:solidFill>
                  <a:srgbClr val="CC00FF"/>
                </a:solidFill>
              </a:rPr>
              <a:t>Rescattering effects</a:t>
            </a:r>
          </a:p>
          <a:p>
            <a:pPr algn="r"/>
            <a:r>
              <a:rPr lang="it-IT" dirty="0"/>
              <a:t>Structures generated by cross-channel rescattering, very process-dependent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62657" y="1531514"/>
            <a:ext cx="0" cy="4072653"/>
          </a:xfrm>
          <a:prstGeom prst="straightConnector1">
            <a:avLst/>
          </a:prstGeom>
          <a:ln w="304800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65497" y="1079610"/>
            <a:ext cx="11943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solidFill>
                  <a:srgbClr val="FF0000"/>
                </a:solidFill>
              </a:rPr>
              <a:t>Compact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4104" y="5605223"/>
            <a:ext cx="14171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solidFill>
                  <a:srgbClr val="FF0000"/>
                </a:solidFill>
              </a:rPr>
              <a:t>Extended</a:t>
            </a:r>
          </a:p>
        </p:txBody>
      </p:sp>
      <p:sp>
        <p:nvSpPr>
          <p:cNvPr id="70" name="Rectangle 69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Photoproduction and the nature of XYZ states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76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11">
                <a:extLst>
                  <a:ext uri="{FF2B5EF4-FFF2-40B4-BE49-F238E27FC236}">
                    <a16:creationId xmlns:a16="http://schemas.microsoft.com/office/drawing/2014/main" id="{7A709385-7B32-100E-D104-1A8E91D1B353}"/>
                  </a:ext>
                </a:extLst>
              </p:cNvPr>
              <p:cNvSpPr/>
              <p:nvPr/>
            </p:nvSpPr>
            <p:spPr>
              <a:xfrm>
                <a:off x="3069128" y="1434118"/>
                <a:ext cx="549143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b="1" dirty="0"/>
                  <a:t>Tetraquarks</a:t>
                </a:r>
                <a:r>
                  <a:rPr lang="it-IT" dirty="0"/>
                  <a:t>: 4 constituent quarks bound via color forces</a:t>
                </a:r>
                <a:br>
                  <a:rPr lang="it-IT" dirty="0"/>
                </a:br>
                <a:r>
                  <a:rPr lang="it-IT" dirty="0"/>
                  <a:t>Typical size of ordinary hadrons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b="0" i="0" smtClean="0">
                        <a:latin typeface="Cambria Math" panose="02040503050406030204" pitchFamily="18" charset="0"/>
                      </a:rPr>
                      <m:t>fm</m:t>
                    </m:r>
                    <m:r>
                      <m:rPr>
                        <m:nor/>
                      </m:rPr>
                      <a:rPr lang="it-IT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it-IT" dirty="0"/>
              </a:p>
              <a:p>
                <a:endParaRPr lang="it-IT" dirty="0"/>
              </a:p>
            </p:txBody>
          </p:sp>
        </mc:Choice>
        <mc:Fallback>
          <p:sp>
            <p:nvSpPr>
              <p:cNvPr id="36" name="Rectangle 11">
                <a:extLst>
                  <a:ext uri="{FF2B5EF4-FFF2-40B4-BE49-F238E27FC236}">
                    <a16:creationId xmlns:a16="http://schemas.microsoft.com/office/drawing/2014/main" id="{7A709385-7B32-100E-D104-1A8E91D1B3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128" y="1434118"/>
                <a:ext cx="5491438" cy="923330"/>
              </a:xfrm>
              <a:prstGeom prst="rect">
                <a:avLst/>
              </a:prstGeom>
              <a:blipFill>
                <a:blip r:embed="rId3"/>
                <a:stretch>
                  <a:fillRect l="-888" t="-32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asellaDiTesto 26"/>
          <p:cNvSpPr txBox="1"/>
          <p:nvPr/>
        </p:nvSpPr>
        <p:spPr>
          <a:xfrm>
            <a:off x="3937174" y="3262490"/>
            <a:ext cx="500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chemeClr val="accent1"/>
                </a:solidFill>
              </a:rPr>
              <a:t>Maiani, Piccinini, Polosa, Riquer PRD71 014028</a:t>
            </a:r>
            <a:r>
              <a:rPr lang="it-IT" sz="1600" dirty="0">
                <a:solidFill>
                  <a:srgbClr val="C00000"/>
                </a:solidFill>
              </a:rPr>
              <a:t> </a:t>
            </a:r>
            <a:br>
              <a:rPr lang="it-IT" sz="1600" dirty="0">
                <a:solidFill>
                  <a:srgbClr val="C00000"/>
                </a:solidFill>
              </a:rPr>
            </a:br>
            <a:r>
              <a:rPr lang="it-IT" sz="1600" dirty="0">
                <a:solidFill>
                  <a:srgbClr val="C00000"/>
                </a:solidFill>
              </a:rPr>
              <a:t>Maiani, Polosa, Riquer PLB 778, 247</a:t>
            </a:r>
            <a:endParaRPr lang="it-IT" sz="1600" dirty="0">
              <a:solidFill>
                <a:schemeClr val="accent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0" y="1708560"/>
            <a:ext cx="2106019" cy="1456328"/>
            <a:chOff x="813349" y="2340529"/>
            <a:chExt cx="1694959" cy="1139664"/>
          </a:xfrm>
        </p:grpSpPr>
        <p:sp>
          <p:nvSpPr>
            <p:cNvPr id="24" name="Ovale 23"/>
            <p:cNvSpPr/>
            <p:nvPr/>
          </p:nvSpPr>
          <p:spPr>
            <a:xfrm rot="2881862">
              <a:off x="1518437" y="2630629"/>
              <a:ext cx="1048151" cy="46795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Ovale 22"/>
            <p:cNvSpPr/>
            <p:nvPr/>
          </p:nvSpPr>
          <p:spPr>
            <a:xfrm rot="2881862">
              <a:off x="835081" y="2722142"/>
              <a:ext cx="1048151" cy="46795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Ovale 7"/>
            <p:cNvSpPr/>
            <p:nvPr/>
          </p:nvSpPr>
          <p:spPr>
            <a:xfrm>
              <a:off x="1169387" y="2668770"/>
              <a:ext cx="224272" cy="260369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Ovale 4"/>
            <p:cNvSpPr/>
            <p:nvPr/>
          </p:nvSpPr>
          <p:spPr>
            <a:xfrm>
              <a:off x="1393659" y="3101328"/>
              <a:ext cx="132262" cy="153550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0" name="Connettore 2 9"/>
            <p:cNvCxnSpPr/>
            <p:nvPr/>
          </p:nvCxnSpPr>
          <p:spPr>
            <a:xfrm flipV="1">
              <a:off x="1281523" y="2561672"/>
              <a:ext cx="0" cy="40780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e 14"/>
            <p:cNvSpPr/>
            <p:nvPr/>
          </p:nvSpPr>
          <p:spPr>
            <a:xfrm>
              <a:off x="1884373" y="2604236"/>
              <a:ext cx="224272" cy="260369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6" name="Connettore 2 15"/>
            <p:cNvCxnSpPr/>
            <p:nvPr/>
          </p:nvCxnSpPr>
          <p:spPr>
            <a:xfrm flipV="1">
              <a:off x="1996508" y="2497137"/>
              <a:ext cx="0" cy="40780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2 16"/>
            <p:cNvCxnSpPr/>
            <p:nvPr/>
          </p:nvCxnSpPr>
          <p:spPr>
            <a:xfrm flipV="1">
              <a:off x="1459790" y="3023438"/>
              <a:ext cx="0" cy="28595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e 19"/>
            <p:cNvSpPr/>
            <p:nvPr/>
          </p:nvSpPr>
          <p:spPr>
            <a:xfrm flipV="1">
              <a:off x="2042514" y="2983658"/>
              <a:ext cx="132262" cy="15355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1" name="Connettore 2 20"/>
            <p:cNvCxnSpPr/>
            <p:nvPr/>
          </p:nvCxnSpPr>
          <p:spPr>
            <a:xfrm>
              <a:off x="2108645" y="2929140"/>
              <a:ext cx="0" cy="28595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sellaDiTesto 24"/>
                <p:cNvSpPr txBox="1"/>
                <p:nvPr/>
              </p:nvSpPr>
              <p:spPr>
                <a:xfrm>
                  <a:off x="813349" y="2967534"/>
                  <a:ext cx="3737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  <m:sub>
                            <m:r>
                              <a:rPr lang="it-IT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𝒄</m:t>
                            </m:r>
                          </m:sub>
                        </m:sSub>
                      </m:oMath>
                    </m:oMathPara>
                  </a14:m>
                  <a:endParaRPr lang="it-IT" b="1" dirty="0"/>
                </a:p>
              </p:txBody>
            </p:sp>
          </mc:Choice>
          <mc:Fallback xmlns="">
            <p:sp>
              <p:nvSpPr>
                <p:cNvPr id="25" name="CasellaDiTesto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349" y="2967534"/>
                  <a:ext cx="373785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asellaDiTesto 25"/>
                <p:cNvSpPr txBox="1"/>
                <p:nvPr/>
              </p:nvSpPr>
              <p:spPr>
                <a:xfrm>
                  <a:off x="2134523" y="2384814"/>
                  <a:ext cx="373785" cy="3699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1" i="1" smtClean="0">
                                <a:solidFill>
                                  <a:srgbClr val="CC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it-IT" b="1" i="1" smtClean="0">
                                    <a:solidFill>
                                      <a:srgbClr val="CC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b="1" i="1" smtClean="0">
                                    <a:solidFill>
                                      <a:srgbClr val="CC00FF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e>
                            </m:acc>
                          </m:e>
                          <m:sub>
                            <m:r>
                              <a:rPr lang="it-IT" b="1" i="1" smtClean="0">
                                <a:solidFill>
                                  <a:srgbClr val="CC00FF"/>
                                </a:solidFill>
                                <a:latin typeface="Cambria Math"/>
                              </a:rPr>
                              <m:t>𝒄</m:t>
                            </m:r>
                          </m:sub>
                        </m:sSub>
                      </m:oMath>
                    </m:oMathPara>
                  </a14:m>
                  <a:endParaRPr lang="it-IT" b="1" dirty="0">
                    <a:solidFill>
                      <a:srgbClr val="CC00FF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CasellaDiTesto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4523" y="2384814"/>
                  <a:ext cx="373785" cy="36990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ttangolo 27"/>
                <p:cNvSpPr/>
                <p:nvPr/>
              </p:nvSpPr>
              <p:spPr>
                <a:xfrm>
                  <a:off x="925397" y="2578929"/>
                  <a:ext cx="31611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it-IT" sz="1400" b="1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1400" b="1" i="1" smtClean="0">
                                <a:solidFill>
                                  <a:srgbClr val="FF00FF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</m:acc>
                      </m:oMath>
                    </m:oMathPara>
                  </a14:m>
                  <a:endParaRPr lang="it-IT" sz="1400" dirty="0">
                    <a:solidFill>
                      <a:srgbClr val="FF00FF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ttangolo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5397" y="2578929"/>
                  <a:ext cx="316112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ttangolo 28"/>
                <p:cNvSpPr/>
                <p:nvPr/>
              </p:nvSpPr>
              <p:spPr>
                <a:xfrm>
                  <a:off x="1654518" y="2446946"/>
                  <a:ext cx="31611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1" i="1" smtClean="0">
                            <a:solidFill>
                              <a:srgbClr val="00FF00"/>
                            </a:solidFill>
                            <a:latin typeface="Cambria Math"/>
                          </a:rPr>
                          <m:t>𝒄</m:t>
                        </m:r>
                      </m:oMath>
                    </m:oMathPara>
                  </a14:m>
                  <a:endParaRPr lang="it-IT" sz="1400" dirty="0">
                    <a:solidFill>
                      <a:srgbClr val="FF00FF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ttangolo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4518" y="2446946"/>
                  <a:ext cx="316112" cy="3077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ttangolo 29"/>
                <p:cNvSpPr/>
                <p:nvPr/>
              </p:nvSpPr>
              <p:spPr>
                <a:xfrm>
                  <a:off x="1440375" y="3077823"/>
                  <a:ext cx="33374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it-IT" sz="1400" b="1" i="1" smtClean="0">
                                <a:solidFill>
                                  <a:srgbClr val="CC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1400" b="1" i="1" smtClean="0">
                                <a:solidFill>
                                  <a:srgbClr val="CC00FF"/>
                                </a:solidFill>
                                <a:latin typeface="Cambria Math"/>
                              </a:rPr>
                              <m:t>𝒒</m:t>
                            </m:r>
                          </m:e>
                        </m:acc>
                      </m:oMath>
                    </m:oMathPara>
                  </a14:m>
                  <a:endParaRPr lang="it-IT" sz="1400" dirty="0">
                    <a:solidFill>
                      <a:srgbClr val="CC00FF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ttangolo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0375" y="3077823"/>
                  <a:ext cx="333746" cy="30777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ttangolo 30"/>
                <p:cNvSpPr/>
                <p:nvPr/>
              </p:nvSpPr>
              <p:spPr>
                <a:xfrm>
                  <a:off x="2135680" y="2956119"/>
                  <a:ext cx="33374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1" i="1" smtClean="0">
                            <a:solidFill>
                              <a:srgbClr val="33CC33"/>
                            </a:solidFill>
                            <a:latin typeface="Cambria Math"/>
                          </a:rPr>
                          <m:t>𝒒</m:t>
                        </m:r>
                      </m:oMath>
                    </m:oMathPara>
                  </a14:m>
                  <a:endParaRPr lang="it-IT" sz="1400" dirty="0">
                    <a:solidFill>
                      <a:srgbClr val="FF00FF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ettangolo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5680" y="2956119"/>
                  <a:ext cx="333746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8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/>
              <a:t>Two </a:t>
            </a:r>
            <a:r>
              <a:rPr lang="it-IT" sz="3600" dirty="0" err="1"/>
              <a:t>extreme</a:t>
            </a:r>
            <a:r>
              <a:rPr lang="it-IT" sz="3600" dirty="0"/>
              <a:t> antagonists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0" y="6360668"/>
            <a:ext cx="665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Pilloni – Photoproduction and the nature of XYZ states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342861" y="3821706"/>
            <a:ext cx="2393430" cy="2021508"/>
            <a:chOff x="6495920" y="3085212"/>
            <a:chExt cx="2393430" cy="2021508"/>
          </a:xfrm>
        </p:grpSpPr>
        <p:grpSp>
          <p:nvGrpSpPr>
            <p:cNvPr id="65" name="Gruppo 25"/>
            <p:cNvGrpSpPr/>
            <p:nvPr/>
          </p:nvGrpSpPr>
          <p:grpSpPr>
            <a:xfrm>
              <a:off x="6495920" y="3085212"/>
              <a:ext cx="2393430" cy="2021508"/>
              <a:chOff x="6771654" y="2691766"/>
              <a:chExt cx="2053512" cy="1780568"/>
            </a:xfrm>
          </p:grpSpPr>
          <p:cxnSp>
            <p:nvCxnSpPr>
              <p:cNvPr id="68" name="Connettore 1 10"/>
              <p:cNvCxnSpPr/>
              <p:nvPr/>
            </p:nvCxnSpPr>
            <p:spPr>
              <a:xfrm>
                <a:off x="6892413" y="3637933"/>
                <a:ext cx="1799303" cy="0"/>
              </a:xfrm>
              <a:prstGeom prst="line">
                <a:avLst/>
              </a:prstGeom>
              <a:ln>
                <a:solidFill>
                  <a:srgbClr val="FF99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ttore 1 12"/>
              <p:cNvCxnSpPr/>
              <p:nvPr/>
            </p:nvCxnSpPr>
            <p:spPr>
              <a:xfrm>
                <a:off x="7639665" y="3637933"/>
                <a:ext cx="0" cy="550609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nettore 1 36"/>
              <p:cNvCxnSpPr/>
              <p:nvPr/>
            </p:nvCxnSpPr>
            <p:spPr>
              <a:xfrm>
                <a:off x="7949377" y="3642853"/>
                <a:ext cx="0" cy="550609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nettore 2 14"/>
              <p:cNvCxnSpPr/>
              <p:nvPr/>
            </p:nvCxnSpPr>
            <p:spPr>
              <a:xfrm>
                <a:off x="7618869" y="4183969"/>
                <a:ext cx="26993" cy="0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nettore 2 37"/>
              <p:cNvCxnSpPr/>
              <p:nvPr/>
            </p:nvCxnSpPr>
            <p:spPr>
              <a:xfrm flipH="1">
                <a:off x="7939969" y="4184539"/>
                <a:ext cx="26993" cy="0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nettore 1 18"/>
              <p:cNvCxnSpPr/>
              <p:nvPr/>
            </p:nvCxnSpPr>
            <p:spPr>
              <a:xfrm>
                <a:off x="7639665" y="4183969"/>
                <a:ext cx="31380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ttangolo 24"/>
              <p:cNvSpPr/>
              <p:nvPr/>
            </p:nvSpPr>
            <p:spPr>
              <a:xfrm>
                <a:off x="7455656" y="4147022"/>
                <a:ext cx="672817" cy="325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dirty="0">
                    <a:solidFill>
                      <a:schemeClr val="bg1">
                        <a:lumMod val="50000"/>
                      </a:schemeClr>
                    </a:solidFill>
                  </a:rPr>
                  <a:t>1.3 fm</a:t>
                </a:r>
              </a:p>
            </p:txBody>
          </p:sp>
          <p:sp>
            <p:nvSpPr>
              <p:cNvPr id="75" name="Figura a mano libera 8"/>
              <p:cNvSpPr/>
              <p:nvPr/>
            </p:nvSpPr>
            <p:spPr>
              <a:xfrm>
                <a:off x="6771654" y="2691766"/>
                <a:ext cx="2053512" cy="1174844"/>
              </a:xfrm>
              <a:custGeom>
                <a:avLst/>
                <a:gdLst>
                  <a:gd name="connsiteX0" fmla="*/ 0 w 1720645"/>
                  <a:gd name="connsiteY0" fmla="*/ 0 h 874580"/>
                  <a:gd name="connsiteX1" fmla="*/ 560439 w 1720645"/>
                  <a:gd name="connsiteY1" fmla="*/ 865239 h 874580"/>
                  <a:gd name="connsiteX2" fmla="*/ 855407 w 1720645"/>
                  <a:gd name="connsiteY2" fmla="*/ 481781 h 874580"/>
                  <a:gd name="connsiteX3" fmla="*/ 1140542 w 1720645"/>
                  <a:gd name="connsiteY3" fmla="*/ 865239 h 874580"/>
                  <a:gd name="connsiteX4" fmla="*/ 1720645 w 1720645"/>
                  <a:gd name="connsiteY4" fmla="*/ 19664 h 874580"/>
                  <a:gd name="connsiteX5" fmla="*/ 1720645 w 1720645"/>
                  <a:gd name="connsiteY5" fmla="*/ 19664 h 874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20645" h="874580">
                    <a:moveTo>
                      <a:pt x="0" y="0"/>
                    </a:moveTo>
                    <a:cubicBezTo>
                      <a:pt x="208935" y="392471"/>
                      <a:pt x="417871" y="784942"/>
                      <a:pt x="560439" y="865239"/>
                    </a:cubicBezTo>
                    <a:cubicBezTo>
                      <a:pt x="703007" y="945536"/>
                      <a:pt x="758723" y="481781"/>
                      <a:pt x="855407" y="481781"/>
                    </a:cubicBezTo>
                    <a:cubicBezTo>
                      <a:pt x="952091" y="481781"/>
                      <a:pt x="996336" y="942259"/>
                      <a:pt x="1140542" y="865239"/>
                    </a:cubicBezTo>
                    <a:cubicBezTo>
                      <a:pt x="1284748" y="788220"/>
                      <a:pt x="1720645" y="19664"/>
                      <a:pt x="1720645" y="19664"/>
                    </a:cubicBezTo>
                    <a:lnTo>
                      <a:pt x="1720645" y="19664"/>
                    </a:lnTo>
                  </a:path>
                </a:pathLst>
              </a:cu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6937954" y="3717939"/>
                  <a:ext cx="6853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𝑄𝑞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7954" y="3717939"/>
                  <a:ext cx="685380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7783170" y="3714677"/>
                  <a:ext cx="692113" cy="3702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acc>
                          <m:accPr>
                            <m:chr m:val="̅"/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  <m:acc>
                          <m:accPr>
                            <m:chr m:val="̅"/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3170" y="3714677"/>
                  <a:ext cx="692113" cy="37023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r="-20354" b="-1639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069128" y="1434118"/>
                <a:ext cx="549143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b="1" dirty="0">
                    <a:solidFill>
                      <a:srgbClr val="FF0000"/>
                    </a:solidFill>
                  </a:rPr>
                  <a:t>Tetraquarks</a:t>
                </a:r>
                <a:r>
                  <a:rPr lang="it-IT" dirty="0"/>
                  <a:t>: 4 constituent quarks bound via color forces</a:t>
                </a:r>
                <a:br>
                  <a:rPr lang="it-IT" dirty="0"/>
                </a:br>
                <a:r>
                  <a:rPr lang="it-IT" dirty="0"/>
                  <a:t>Typical size of ordinary hadrons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>
                        <a:latin typeface="Cambria Math" panose="02040503050406030204" pitchFamily="18" charset="0"/>
                      </a:rPr>
                      <m:t>fm</m:t>
                    </m:r>
                    <m:r>
                      <m:rPr>
                        <m:nor/>
                      </m:rPr>
                      <a:rPr lang="it-IT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it-IT" dirty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128" y="1434118"/>
                <a:ext cx="5491438" cy="923330"/>
              </a:xfrm>
              <a:prstGeom prst="rect">
                <a:avLst/>
              </a:prstGeom>
              <a:blipFill rotWithShape="0">
                <a:blip r:embed="rId12"/>
                <a:stretch>
                  <a:fillRect l="-888" t="-32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/>
          <p:cNvSpPr txBox="1"/>
          <p:nvPr/>
        </p:nvSpPr>
        <p:spPr>
          <a:xfrm>
            <a:off x="3109294" y="2259588"/>
            <a:ext cx="41224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dirty="0"/>
              <a:t>Fair understanding of existing spectrum</a:t>
            </a:r>
            <a:r>
              <a:rPr lang="it-IT" dirty="0">
                <a:solidFill>
                  <a:schemeClr val="accent1"/>
                </a:solidFill>
              </a:rPr>
              <a:t> </a:t>
            </a:r>
            <a:r>
              <a:rPr lang="it-IT" b="1" dirty="0">
                <a:solidFill>
                  <a:srgbClr val="33CC33"/>
                </a:solidFill>
                <a:sym typeface="Wingdings" panose="05000000000000000000" pitchFamily="2" charset="2"/>
              </a:rPr>
              <a:t></a:t>
            </a:r>
          </a:p>
          <a:p>
            <a:pPr>
              <a:buNone/>
            </a:pPr>
            <a:r>
              <a:rPr lang="it-IT" dirty="0">
                <a:sym typeface="Wingdings" panose="05000000000000000000" pitchFamily="2" charset="2"/>
              </a:rPr>
              <a:t>A full nonet for each level is expected</a:t>
            </a:r>
            <a:r>
              <a:rPr lang="it-IT" b="1" dirty="0">
                <a:solidFill>
                  <a:srgbClr val="33CC33"/>
                </a:solidFill>
                <a:sym typeface="Wingdings" panose="05000000000000000000" pitchFamily="2" charset="2"/>
              </a:rPr>
              <a:t> </a:t>
            </a:r>
            <a:r>
              <a:rPr lang="it-IT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r>
              <a:rPr lang="it-IT" dirty="0">
                <a:solidFill>
                  <a:schemeClr val="accent1"/>
                </a:solidFill>
              </a:rPr>
              <a:t> </a:t>
            </a:r>
          </a:p>
          <a:p>
            <a:r>
              <a:rPr lang="it-IT" dirty="0">
                <a:sym typeface="Wingdings" panose="05000000000000000000" pitchFamily="2" charset="2"/>
              </a:rPr>
              <a:t>Proximity to threshold accidental</a:t>
            </a:r>
            <a:r>
              <a:rPr lang="it-IT" b="1" dirty="0">
                <a:solidFill>
                  <a:srgbClr val="33CC33"/>
                </a:solidFill>
                <a:sym typeface="Wingdings" panose="05000000000000000000" pitchFamily="2" charset="2"/>
              </a:rPr>
              <a:t> </a:t>
            </a:r>
            <a:r>
              <a:rPr lang="it-IT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r>
              <a:rPr lang="it-IT" dirty="0">
                <a:solidFill>
                  <a:schemeClr val="accent1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795219" y="4669624"/>
                <a:ext cx="6246133" cy="6578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Phenomenology of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it-IT" dirty="0"/>
                  <a:t> states requires a double well potential</a:t>
                </a:r>
                <a:br>
                  <a:rPr lang="it-IT" dirty="0"/>
                </a:br>
                <a:r>
                  <a:rPr lang="it-IT" dirty="0"/>
                  <a:t>between diquarks, with a repulsive barrier in between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219" y="4669624"/>
                <a:ext cx="6246133" cy="657809"/>
              </a:xfrm>
              <a:prstGeom prst="rect">
                <a:avLst/>
              </a:prstGeom>
              <a:blipFill rotWithShape="0">
                <a:blip r:embed="rId13"/>
                <a:stretch>
                  <a:fillRect l="-879" t="-2778" r="-195" b="-138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uppo 25">
            <a:extLst>
              <a:ext uri="{FF2B5EF4-FFF2-40B4-BE49-F238E27FC236}">
                <a16:creationId xmlns:a16="http://schemas.microsoft.com/office/drawing/2014/main" id="{7B898CAD-6651-E2F0-2B18-E1778236C796}"/>
              </a:ext>
            </a:extLst>
          </p:cNvPr>
          <p:cNvGrpSpPr/>
          <p:nvPr/>
        </p:nvGrpSpPr>
        <p:grpSpPr>
          <a:xfrm>
            <a:off x="5016616" y="4655890"/>
            <a:ext cx="3879617" cy="1321757"/>
            <a:chOff x="-2674984" y="677916"/>
            <a:chExt cx="6148504" cy="1377282"/>
          </a:xfrm>
        </p:grpSpPr>
        <p:sp>
          <p:nvSpPr>
            <p:cNvPr id="4" name="Ovale 5">
              <a:extLst>
                <a:ext uri="{FF2B5EF4-FFF2-40B4-BE49-F238E27FC236}">
                  <a16:creationId xmlns:a16="http://schemas.microsoft.com/office/drawing/2014/main" id="{3BAB2E77-7F22-D51B-9485-4C1E709AA241}"/>
                </a:ext>
              </a:extLst>
            </p:cNvPr>
            <p:cNvSpPr/>
            <p:nvPr/>
          </p:nvSpPr>
          <p:spPr>
            <a:xfrm rot="274152">
              <a:off x="-2674984" y="677916"/>
              <a:ext cx="6148504" cy="1377282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6" name="Gruppo 19">
              <a:extLst>
                <a:ext uri="{FF2B5EF4-FFF2-40B4-BE49-F238E27FC236}">
                  <a16:creationId xmlns:a16="http://schemas.microsoft.com/office/drawing/2014/main" id="{3EDBFC3D-AD4E-767E-6EB8-FD83B6DD4F15}"/>
                </a:ext>
              </a:extLst>
            </p:cNvPr>
            <p:cNvGrpSpPr/>
            <p:nvPr/>
          </p:nvGrpSpPr>
          <p:grpSpPr>
            <a:xfrm>
              <a:off x="-2121233" y="967798"/>
              <a:ext cx="892884" cy="559397"/>
              <a:chOff x="-2061033" y="993276"/>
              <a:chExt cx="892884" cy="559397"/>
            </a:xfrm>
          </p:grpSpPr>
          <p:sp>
            <p:nvSpPr>
              <p:cNvPr id="34" name="Ovale 8">
                <a:extLst>
                  <a:ext uri="{FF2B5EF4-FFF2-40B4-BE49-F238E27FC236}">
                    <a16:creationId xmlns:a16="http://schemas.microsoft.com/office/drawing/2014/main" id="{88DCDC7D-0B67-9BFB-1FF2-DE1FC0762971}"/>
                  </a:ext>
                </a:extLst>
              </p:cNvPr>
              <p:cNvSpPr/>
              <p:nvPr/>
            </p:nvSpPr>
            <p:spPr>
              <a:xfrm rot="1702495">
                <a:off x="-2061033" y="993276"/>
                <a:ext cx="892884" cy="559397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Rettangolo 15">
                    <a:extLst>
                      <a:ext uri="{FF2B5EF4-FFF2-40B4-BE49-F238E27FC236}">
                        <a16:creationId xmlns:a16="http://schemas.microsoft.com/office/drawing/2014/main" id="{37303EC7-2D82-1461-F851-42AD4D84CC18}"/>
                      </a:ext>
                    </a:extLst>
                  </p:cNvPr>
                  <p:cNvSpPr/>
                  <p:nvPr/>
                </p:nvSpPr>
                <p:spPr>
                  <a:xfrm>
                    <a:off x="-1861664" y="1088308"/>
                    <a:ext cx="51193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it-IT" i="1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it-IT" dirty="0"/>
                  </a:p>
                </p:txBody>
              </p:sp>
            </mc:Choice>
            <mc:Fallback xmlns="">
              <p:sp>
                <p:nvSpPr>
                  <p:cNvPr id="58" name="Rettangolo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1861664" y="1088308"/>
                    <a:ext cx="511935" cy="369332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r="-26415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Gruppo 18">
              <a:extLst>
                <a:ext uri="{FF2B5EF4-FFF2-40B4-BE49-F238E27FC236}">
                  <a16:creationId xmlns:a16="http://schemas.microsoft.com/office/drawing/2014/main" id="{4B7050A6-CDDF-9618-77E4-7F64F56B0EC8}"/>
                </a:ext>
              </a:extLst>
            </p:cNvPr>
            <p:cNvGrpSpPr/>
            <p:nvPr/>
          </p:nvGrpSpPr>
          <p:grpSpPr>
            <a:xfrm>
              <a:off x="1566868" y="967798"/>
              <a:ext cx="892884" cy="916523"/>
              <a:chOff x="-551448" y="647523"/>
              <a:chExt cx="892884" cy="916523"/>
            </a:xfrm>
          </p:grpSpPr>
          <p:sp>
            <p:nvSpPr>
              <p:cNvPr id="18" name="Ovale 12">
                <a:extLst>
                  <a:ext uri="{FF2B5EF4-FFF2-40B4-BE49-F238E27FC236}">
                    <a16:creationId xmlns:a16="http://schemas.microsoft.com/office/drawing/2014/main" id="{6112D9DD-7942-2CFC-D62A-E669D1192BA2}"/>
                  </a:ext>
                </a:extLst>
              </p:cNvPr>
              <p:cNvSpPr/>
              <p:nvPr/>
            </p:nvSpPr>
            <p:spPr>
              <a:xfrm rot="1702495">
                <a:off x="-551448" y="887046"/>
                <a:ext cx="892884" cy="559397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9" name="Connettore 2 17">
                <a:extLst>
                  <a:ext uri="{FF2B5EF4-FFF2-40B4-BE49-F238E27FC236}">
                    <a16:creationId xmlns:a16="http://schemas.microsoft.com/office/drawing/2014/main" id="{80C12B7C-A236-BE4F-0397-569A202BB5DF}"/>
                  </a:ext>
                </a:extLst>
              </p:cNvPr>
              <p:cNvCxnSpPr/>
              <p:nvPr/>
            </p:nvCxnSpPr>
            <p:spPr>
              <a:xfrm flipV="1">
                <a:off x="-365568" y="647523"/>
                <a:ext cx="593689" cy="916523"/>
              </a:xfrm>
              <a:prstGeom prst="straightConnector1">
                <a:avLst/>
              </a:prstGeom>
              <a:ln w="57150">
                <a:solidFill>
                  <a:srgbClr val="FF99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ttangolo 16">
                    <a:extLst>
                      <a:ext uri="{FF2B5EF4-FFF2-40B4-BE49-F238E27FC236}">
                        <a16:creationId xmlns:a16="http://schemas.microsoft.com/office/drawing/2014/main" id="{24E14A2E-D438-3CDE-B5D2-35D26ED2DE99}"/>
                      </a:ext>
                    </a:extLst>
                  </p:cNvPr>
                  <p:cNvSpPr/>
                  <p:nvPr/>
                </p:nvSpPr>
                <p:spPr>
                  <a:xfrm>
                    <a:off x="-380808" y="1008217"/>
                    <a:ext cx="593689" cy="39010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it-IT" i="1"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it-IT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acc>
                        </m:oMath>
                      </m:oMathPara>
                    </a14:m>
                    <a:endParaRPr lang="it-IT" dirty="0"/>
                  </a:p>
                </p:txBody>
              </p:sp>
            </mc:Choice>
            <mc:Fallback xmlns="">
              <p:sp>
                <p:nvSpPr>
                  <p:cNvPr id="56" name="Rettangolo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380808" y="1008217"/>
                    <a:ext cx="593689" cy="390107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r="-29508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9" name="Connettore 1 21">
              <a:extLst>
                <a:ext uri="{FF2B5EF4-FFF2-40B4-BE49-F238E27FC236}">
                  <a16:creationId xmlns:a16="http://schemas.microsoft.com/office/drawing/2014/main" id="{0CA6CE1D-74F1-DFBE-582B-9052A0FF699C}"/>
                </a:ext>
              </a:extLst>
            </p:cNvPr>
            <p:cNvCxnSpPr/>
            <p:nvPr/>
          </p:nvCxnSpPr>
          <p:spPr>
            <a:xfrm>
              <a:off x="-1409929" y="1328492"/>
              <a:ext cx="3147437" cy="97527"/>
            </a:xfrm>
            <a:prstGeom prst="line">
              <a:avLst/>
            </a:prstGeom>
            <a:ln w="38100">
              <a:solidFill>
                <a:srgbClr val="FF99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e 23">
              <a:extLst>
                <a:ext uri="{FF2B5EF4-FFF2-40B4-BE49-F238E27FC236}">
                  <a16:creationId xmlns:a16="http://schemas.microsoft.com/office/drawing/2014/main" id="{B16B71D5-C5C5-C998-33AB-1FC3AC39FDAA}"/>
                </a:ext>
              </a:extLst>
            </p:cNvPr>
            <p:cNvSpPr/>
            <p:nvPr/>
          </p:nvSpPr>
          <p:spPr>
            <a:xfrm>
              <a:off x="0" y="1284922"/>
              <a:ext cx="184666" cy="18466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ttangolo 24">
                  <a:extLst>
                    <a:ext uri="{FF2B5EF4-FFF2-40B4-BE49-F238E27FC236}">
                      <a16:creationId xmlns:a16="http://schemas.microsoft.com/office/drawing/2014/main" id="{A197B18A-ACE5-2E6D-D196-22765EA769E1}"/>
                    </a:ext>
                  </a:extLst>
                </p:cNvPr>
                <p:cNvSpPr/>
                <p:nvPr/>
              </p:nvSpPr>
              <p:spPr>
                <a:xfrm>
                  <a:off x="-92179" y="1377255"/>
                  <a:ext cx="51193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it-IT" i="1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53" name="Rettangolo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92179" y="1377255"/>
                  <a:ext cx="511935" cy="36933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r="-24528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58">
                <a:extLst>
                  <a:ext uri="{FF2B5EF4-FFF2-40B4-BE49-F238E27FC236}">
                    <a16:creationId xmlns:a16="http://schemas.microsoft.com/office/drawing/2014/main" id="{98CFD678-2695-A521-5318-DE40EA15690A}"/>
                  </a:ext>
                </a:extLst>
              </p:cNvPr>
              <p:cNvSpPr/>
              <p:nvPr/>
            </p:nvSpPr>
            <p:spPr>
              <a:xfrm>
                <a:off x="130142" y="4726870"/>
                <a:ext cx="452358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b="1" dirty="0">
                    <a:solidFill>
                      <a:srgbClr val="FF0000"/>
                    </a:solidFill>
                  </a:rPr>
                  <a:t>Molecules</a:t>
                </a:r>
                <a:r>
                  <a:rPr lang="it-IT" dirty="0"/>
                  <a:t>: 2 well separated hadrons bound</a:t>
                </a:r>
                <a:br>
                  <a:rPr lang="it-IT" dirty="0"/>
                </a:br>
                <a:r>
                  <a:rPr lang="it-IT" dirty="0"/>
                  <a:t>via inter-hadron potential</a:t>
                </a:r>
                <a:br>
                  <a:rPr lang="it-IT" dirty="0"/>
                </a:br>
                <a:r>
                  <a:rPr lang="it-IT" dirty="0"/>
                  <a:t>Typical size of nuclei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t-IT" b="0" i="0" smtClean="0">
                        <a:latin typeface="Cambria Math" panose="02040503050406030204" pitchFamily="18" charset="0"/>
                      </a:rPr>
                      <m:t>fm</m:t>
                    </m:r>
                    <m:r>
                      <m:rPr>
                        <m:nor/>
                      </m:rPr>
                      <a:rPr lang="it-IT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it-IT" dirty="0"/>
              </a:p>
              <a:p>
                <a:endParaRPr lang="it-IT" dirty="0"/>
              </a:p>
            </p:txBody>
          </p:sp>
        </mc:Choice>
        <mc:Fallback>
          <p:sp>
            <p:nvSpPr>
              <p:cNvPr id="38" name="Rectangle 58">
                <a:extLst>
                  <a:ext uri="{FF2B5EF4-FFF2-40B4-BE49-F238E27FC236}">
                    <a16:creationId xmlns:a16="http://schemas.microsoft.com/office/drawing/2014/main" id="{98CFD678-2695-A521-5318-DE40EA1569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42" y="4726870"/>
                <a:ext cx="4523584" cy="1200329"/>
              </a:xfrm>
              <a:prstGeom prst="rect">
                <a:avLst/>
              </a:prstGeom>
              <a:blipFill>
                <a:blip r:embed="rId17"/>
                <a:stretch>
                  <a:fillRect l="-1078" t="-25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2">
            <a:extLst>
              <a:ext uri="{FF2B5EF4-FFF2-40B4-BE49-F238E27FC236}">
                <a16:creationId xmlns:a16="http://schemas.microsoft.com/office/drawing/2014/main" id="{5430B1FF-9171-F772-E283-8A537FDF083B}"/>
              </a:ext>
            </a:extLst>
          </p:cNvPr>
          <p:cNvSpPr/>
          <p:nvPr/>
        </p:nvSpPr>
        <p:spPr>
          <a:xfrm>
            <a:off x="4360329" y="361508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600" dirty="0" err="1">
                <a:solidFill>
                  <a:srgbClr val="C00000"/>
                </a:solidFill>
              </a:rPr>
              <a:t>Tornqvist</a:t>
            </a:r>
            <a:r>
              <a:rPr lang="en-US" sz="1600" dirty="0">
                <a:solidFill>
                  <a:srgbClr val="C00000"/>
                </a:solidFill>
              </a:rPr>
              <a:t>, </a:t>
            </a:r>
            <a:r>
              <a:rPr lang="en-US" sz="1600" dirty="0" err="1">
                <a:solidFill>
                  <a:srgbClr val="C00000"/>
                </a:solidFill>
              </a:rPr>
              <a:t>Z.Phys</a:t>
            </a:r>
            <a:r>
              <a:rPr lang="en-US" sz="1600" dirty="0">
                <a:solidFill>
                  <a:srgbClr val="C00000"/>
                </a:solidFill>
              </a:rPr>
              <a:t>. C61, 525</a:t>
            </a:r>
          </a:p>
          <a:p>
            <a:pPr algn="r"/>
            <a:r>
              <a:rPr lang="en-US" sz="1600" dirty="0" err="1">
                <a:solidFill>
                  <a:srgbClr val="C00000"/>
                </a:solidFill>
              </a:rPr>
              <a:t>Braaten</a:t>
            </a:r>
            <a:r>
              <a:rPr lang="en-US" sz="1600" dirty="0">
                <a:solidFill>
                  <a:srgbClr val="C00000"/>
                </a:solidFill>
              </a:rPr>
              <a:t> and </a:t>
            </a:r>
            <a:r>
              <a:rPr lang="en-US" sz="1600" dirty="0" err="1">
                <a:solidFill>
                  <a:srgbClr val="C00000"/>
                </a:solidFill>
              </a:rPr>
              <a:t>Kusunoki</a:t>
            </a:r>
            <a:r>
              <a:rPr lang="en-US" sz="1600" dirty="0">
                <a:solidFill>
                  <a:srgbClr val="C00000"/>
                </a:solidFill>
              </a:rPr>
              <a:t>, PRD69 074005</a:t>
            </a:r>
          </a:p>
          <a:p>
            <a:pPr algn="r"/>
            <a:r>
              <a:rPr lang="it-IT" sz="1600" dirty="0">
                <a:solidFill>
                  <a:srgbClr val="C00000"/>
                </a:solidFill>
              </a:rPr>
              <a:t>Swanson, Phys.Rept. 429 243-305</a:t>
            </a:r>
          </a:p>
        </p:txBody>
      </p:sp>
      <p:sp>
        <p:nvSpPr>
          <p:cNvPr id="40" name="TextBox 59">
            <a:extLst>
              <a:ext uri="{FF2B5EF4-FFF2-40B4-BE49-F238E27FC236}">
                <a16:creationId xmlns:a16="http://schemas.microsoft.com/office/drawing/2014/main" id="{239D3368-8951-17B6-1338-766EBC95B492}"/>
              </a:ext>
            </a:extLst>
          </p:cNvPr>
          <p:cNvSpPr txBox="1"/>
          <p:nvPr/>
        </p:nvSpPr>
        <p:spPr>
          <a:xfrm>
            <a:off x="495050" y="3782058"/>
            <a:ext cx="4076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dirty="0"/>
              <a:t>Each state is mostly unrelated to others</a:t>
            </a:r>
            <a:r>
              <a:rPr lang="it-IT" dirty="0">
                <a:solidFill>
                  <a:schemeClr val="accent1"/>
                </a:solidFill>
              </a:rPr>
              <a:t> </a:t>
            </a:r>
            <a:r>
              <a:rPr lang="it-IT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it-IT" b="1" dirty="0">
              <a:solidFill>
                <a:srgbClr val="33CC33"/>
              </a:solidFill>
              <a:sym typeface="Wingdings" panose="05000000000000000000" pitchFamily="2" charset="2"/>
            </a:endParaRPr>
          </a:p>
          <a:p>
            <a:pPr>
              <a:buNone/>
            </a:pPr>
            <a:r>
              <a:rPr lang="it-IT" dirty="0">
                <a:sym typeface="Wingdings" panose="05000000000000000000" pitchFamily="2" charset="2"/>
              </a:rPr>
              <a:t>Proximity to threshold natural</a:t>
            </a:r>
            <a:r>
              <a:rPr lang="it-IT" b="1" dirty="0">
                <a:solidFill>
                  <a:srgbClr val="33CC33"/>
                </a:solidFill>
                <a:sym typeface="Wingdings" panose="05000000000000000000" pitchFamily="2" charset="2"/>
              </a:rPr>
              <a:t> </a:t>
            </a:r>
            <a:r>
              <a:rPr lang="it-IT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668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7" grpId="0"/>
      <p:bldP spid="12" grpId="0"/>
      <p:bldP spid="76" grpId="0"/>
      <p:bldP spid="14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9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/>
              <a:t>Triangle singularity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7824" y="1096329"/>
            <a:ext cx="51799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In </a:t>
            </a:r>
            <a:r>
              <a:rPr lang="it-IT" sz="2000" dirty="0" err="1"/>
              <a:t>multibody</a:t>
            </a:r>
            <a:r>
              <a:rPr lang="it-IT" sz="2000" dirty="0"/>
              <a:t> </a:t>
            </a:r>
            <a:r>
              <a:rPr lang="it-IT" sz="2000" dirty="0" err="1"/>
              <a:t>decays</a:t>
            </a:r>
            <a:r>
              <a:rPr lang="it-IT" sz="2000" dirty="0"/>
              <a:t>, </a:t>
            </a:r>
            <a:r>
              <a:rPr lang="it-IT" sz="2000" dirty="0" err="1"/>
              <a:t>rescattering</a:t>
            </a:r>
            <a:r>
              <a:rPr lang="it-IT" sz="2000" dirty="0"/>
              <a:t> </a:t>
            </a:r>
            <a:r>
              <a:rPr lang="it-IT" sz="2000" dirty="0" err="1"/>
              <a:t>diagrams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</a:t>
            </a:r>
            <a:r>
              <a:rPr lang="it-IT" sz="2000" dirty="0" err="1"/>
              <a:t>this</a:t>
            </a:r>
            <a:r>
              <a:rPr lang="it-IT" sz="2000" dirty="0"/>
              <a:t> one can </a:t>
            </a:r>
            <a:r>
              <a:rPr lang="it-IT" sz="2000" dirty="0" err="1"/>
              <a:t>occur</a:t>
            </a:r>
            <a:endParaRPr lang="it-IT" sz="2000" dirty="0"/>
          </a:p>
          <a:p>
            <a:endParaRPr lang="it-IT" sz="2000" dirty="0"/>
          </a:p>
          <a:p>
            <a:r>
              <a:rPr lang="it-IT" sz="2000" dirty="0"/>
              <a:t>In special </a:t>
            </a:r>
            <a:r>
              <a:rPr lang="it-IT" sz="2000" dirty="0" err="1"/>
              <a:t>kinematical</a:t>
            </a:r>
            <a:r>
              <a:rPr lang="it-IT" sz="2000" dirty="0"/>
              <a:t> </a:t>
            </a:r>
            <a:r>
              <a:rPr lang="it-IT" sz="2000" dirty="0" err="1"/>
              <a:t>conditions</a:t>
            </a:r>
            <a:r>
              <a:rPr lang="it-IT" sz="2000" dirty="0"/>
              <a:t>, </a:t>
            </a:r>
          </a:p>
          <a:p>
            <a:r>
              <a:rPr lang="it-IT" sz="2000" dirty="0" err="1"/>
              <a:t>this</a:t>
            </a:r>
            <a:r>
              <a:rPr lang="it-IT" sz="2000" dirty="0"/>
              <a:t> </a:t>
            </a:r>
            <a:r>
              <a:rPr lang="it-IT" sz="2000" dirty="0" err="1"/>
              <a:t>amplitude</a:t>
            </a:r>
            <a:r>
              <a:rPr lang="it-IT" sz="2000" dirty="0"/>
              <a:t> </a:t>
            </a:r>
            <a:r>
              <a:rPr lang="it-IT" sz="2000" dirty="0" err="1"/>
              <a:t>develops</a:t>
            </a:r>
            <a:r>
              <a:rPr lang="it-IT" sz="2000" dirty="0"/>
              <a:t> an extra </a:t>
            </a:r>
            <a:r>
              <a:rPr lang="it-IT" sz="2000" dirty="0" err="1"/>
              <a:t>singularity</a:t>
            </a:r>
            <a:r>
              <a:rPr lang="it-IT" sz="2000" dirty="0"/>
              <a:t> in the </a:t>
            </a:r>
            <a:r>
              <a:rPr lang="it-IT" sz="2000" dirty="0" err="1"/>
              <a:t>physical</a:t>
            </a:r>
            <a:r>
              <a:rPr lang="it-IT" sz="2000" dirty="0"/>
              <a:t> </a:t>
            </a:r>
            <a:r>
              <a:rPr lang="it-IT" sz="2000" dirty="0" err="1"/>
              <a:t>region</a:t>
            </a:r>
            <a:r>
              <a:rPr lang="it-IT" sz="2000" dirty="0"/>
              <a:t>, </a:t>
            </a:r>
            <a:r>
              <a:rPr lang="it-IT" sz="2000" dirty="0" err="1"/>
              <a:t>that</a:t>
            </a:r>
            <a:r>
              <a:rPr lang="it-IT" sz="2000" dirty="0"/>
              <a:t> can simulate a </a:t>
            </a:r>
            <a:r>
              <a:rPr lang="it-IT" sz="2000" dirty="0" err="1"/>
              <a:t>resonant</a:t>
            </a:r>
            <a:r>
              <a:rPr lang="it-IT" sz="2000" dirty="0"/>
              <a:t> </a:t>
            </a:r>
            <a:r>
              <a:rPr lang="it-IT" sz="2000" dirty="0" err="1"/>
              <a:t>behavior</a:t>
            </a:r>
            <a:r>
              <a:rPr lang="it-IT" sz="2000" dirty="0"/>
              <a:t>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6736" y="1493762"/>
            <a:ext cx="3658331" cy="1991098"/>
            <a:chOff x="0" y="3567065"/>
            <a:chExt cx="4025559" cy="2087655"/>
          </a:xfrm>
        </p:grpSpPr>
        <p:sp>
          <p:nvSpPr>
            <p:cNvPr id="13" name="Rectangle 12"/>
            <p:cNvSpPr/>
            <p:nvPr/>
          </p:nvSpPr>
          <p:spPr>
            <a:xfrm>
              <a:off x="0" y="3567065"/>
              <a:ext cx="4025559" cy="2087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04996" y="4381871"/>
                  <a:ext cx="497940" cy="25816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4260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it-IT" sz="16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996" y="4381871"/>
                  <a:ext cx="497940" cy="25816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4667" r="-85333" b="-35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443940" y="4056279"/>
                  <a:ext cx="497940" cy="28025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it-IT" sz="16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3940" y="4056279"/>
                  <a:ext cx="497940" cy="28025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025625" y="3766766"/>
                  <a:ext cx="497940" cy="28025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it-IT" sz="16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5625" y="3766766"/>
                  <a:ext cx="497940" cy="28025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018166" y="4368115"/>
                  <a:ext cx="497940" cy="28025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it-IT" sz="16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8166" y="4368115"/>
                  <a:ext cx="497940" cy="28025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232004" y="4505708"/>
                  <a:ext cx="497940" cy="28025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it-IT" sz="16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2004" y="4505708"/>
                  <a:ext cx="497940" cy="28025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3274596" y="5010394"/>
                  <a:ext cx="497940" cy="28025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m:rPr>
                            <m:lit/>
                          </m:rPr>
                          <a:rPr lang="it-IT" sz="16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oMath>
                    </m:oMathPara>
                  </a14:m>
                  <a:endParaRPr lang="it-IT" sz="16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4596" y="5010394"/>
                  <a:ext cx="497940" cy="28025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6757" r="-6757" b="-2272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796506" y="4910499"/>
                  <a:ext cx="497940" cy="28025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oMath>
                    </m:oMathPara>
                  </a14:m>
                  <a:endParaRPr lang="it-IT" sz="16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6506" y="4910499"/>
                  <a:ext cx="497940" cy="280251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t="-4545" r="-4459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Connector 21"/>
            <p:cNvCxnSpPr/>
            <p:nvPr/>
          </p:nvCxnSpPr>
          <p:spPr>
            <a:xfrm>
              <a:off x="177838" y="4765691"/>
              <a:ext cx="12389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/>
            <p:cNvSpPr/>
            <p:nvPr/>
          </p:nvSpPr>
          <p:spPr>
            <a:xfrm>
              <a:off x="1418161" y="4119327"/>
              <a:ext cx="1367073" cy="950614"/>
            </a:xfrm>
            <a:custGeom>
              <a:avLst/>
              <a:gdLst>
                <a:gd name="connsiteX0" fmla="*/ 0 w 1367073"/>
                <a:gd name="connsiteY0" fmla="*/ 642796 h 950614"/>
                <a:gd name="connsiteX1" fmla="*/ 860079 w 1367073"/>
                <a:gd name="connsiteY1" fmla="*/ 0 h 950614"/>
                <a:gd name="connsiteX2" fmla="*/ 1367073 w 1367073"/>
                <a:gd name="connsiteY2" fmla="*/ 950614 h 950614"/>
                <a:gd name="connsiteX3" fmla="*/ 0 w 1367073"/>
                <a:gd name="connsiteY3" fmla="*/ 642796 h 95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7073" h="950614">
                  <a:moveTo>
                    <a:pt x="0" y="642796"/>
                  </a:moveTo>
                  <a:lnTo>
                    <a:pt x="860079" y="0"/>
                  </a:lnTo>
                  <a:lnTo>
                    <a:pt x="1367073" y="950614"/>
                  </a:lnTo>
                  <a:lnTo>
                    <a:pt x="0" y="642796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2267136" y="3802864"/>
              <a:ext cx="1060552" cy="322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2782432" y="4727287"/>
              <a:ext cx="857209" cy="3389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2782432" y="5066210"/>
              <a:ext cx="903009" cy="3870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0" y="6360668"/>
            <a:ext cx="68896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bg1">
                    <a:lumMod val="50000"/>
                  </a:schemeClr>
                </a:solidFill>
              </a:rPr>
              <a:t>A. Pilloni –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Photoproduction and the nature of XYZ states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0698F46-B57C-6AAC-9E07-D8F5CB0595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6736" y="3470991"/>
            <a:ext cx="2841173" cy="272356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A48532-0670-0C1E-4E9E-1DD162FB3748}"/>
              </a:ext>
            </a:extLst>
          </p:cNvPr>
          <p:cNvSpPr txBox="1"/>
          <p:nvPr/>
        </p:nvSpPr>
        <p:spPr>
          <a:xfrm>
            <a:off x="2977909" y="5462089"/>
            <a:ext cx="2871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An </a:t>
            </a:r>
            <a:r>
              <a:rPr lang="it-IT" dirty="0" err="1">
                <a:solidFill>
                  <a:srgbClr val="C00000"/>
                </a:solidFill>
              </a:rPr>
              <a:t>example</a:t>
            </a:r>
            <a:r>
              <a:rPr lang="it-IT" dirty="0">
                <a:solidFill>
                  <a:srgbClr val="C00000"/>
                </a:solidFill>
              </a:rPr>
              <a:t> from COMPASS, </a:t>
            </a:r>
            <a:br>
              <a:rPr lang="it-IT" dirty="0">
                <a:solidFill>
                  <a:srgbClr val="C00000"/>
                </a:solidFill>
              </a:rPr>
            </a:br>
            <a:r>
              <a:rPr lang="it-IT" dirty="0">
                <a:solidFill>
                  <a:srgbClr val="C00000"/>
                </a:solidFill>
              </a:rPr>
              <a:t>PRL 127, 082501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595F045-32BF-72CA-B465-2C678EA18805}"/>
              </a:ext>
            </a:extLst>
          </p:cNvPr>
          <p:cNvSpPr txBox="1"/>
          <p:nvPr/>
        </p:nvSpPr>
        <p:spPr>
          <a:xfrm>
            <a:off x="3338867" y="3995368"/>
            <a:ext cx="49832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 err="1"/>
              <a:t>This</a:t>
            </a:r>
            <a:r>
              <a:rPr lang="it-IT" sz="2200" dirty="0"/>
              <a:t> </a:t>
            </a:r>
            <a:r>
              <a:rPr lang="it-IT" sz="2200" dirty="0" err="1"/>
              <a:t>is</a:t>
            </a:r>
            <a:r>
              <a:rPr lang="it-IT" sz="2200" dirty="0"/>
              <a:t> </a:t>
            </a:r>
            <a:r>
              <a:rPr lang="it-IT" sz="2200" dirty="0" err="1"/>
              <a:t>critically</a:t>
            </a:r>
            <a:r>
              <a:rPr lang="it-IT" sz="2200" dirty="0"/>
              <a:t> production-</a:t>
            </a:r>
            <a:r>
              <a:rPr lang="it-IT" sz="2200" dirty="0" err="1"/>
              <a:t>dependent</a:t>
            </a:r>
            <a:r>
              <a:rPr lang="it-IT" sz="2200" dirty="0"/>
              <a:t>,</a:t>
            </a:r>
            <a:br>
              <a:rPr lang="it-IT" sz="2200" dirty="0"/>
            </a:br>
            <a:r>
              <a:rPr lang="it-IT" sz="2200" dirty="0" err="1"/>
              <a:t>looking</a:t>
            </a:r>
            <a:r>
              <a:rPr lang="it-IT" sz="2200" dirty="0"/>
              <a:t> for </a:t>
            </a:r>
            <a:r>
              <a:rPr lang="it-IT" sz="2200" dirty="0" err="1"/>
              <a:t>other</a:t>
            </a:r>
            <a:r>
              <a:rPr lang="it-IT" sz="2200" dirty="0"/>
              <a:t> production </a:t>
            </a:r>
            <a:r>
              <a:rPr lang="it-IT" sz="2200" dirty="0" err="1"/>
              <a:t>mechanisms</a:t>
            </a:r>
            <a:r>
              <a:rPr lang="it-IT" sz="2200" dirty="0"/>
              <a:t> </a:t>
            </a:r>
            <a:br>
              <a:rPr lang="it-IT" sz="2200" dirty="0"/>
            </a:br>
            <a:r>
              <a:rPr lang="it-IT" sz="2200" dirty="0" err="1"/>
              <a:t>is</a:t>
            </a:r>
            <a:r>
              <a:rPr lang="it-IT" sz="2200" dirty="0"/>
              <a:t> of key </a:t>
            </a:r>
            <a:r>
              <a:rPr lang="it-IT" sz="2200" dirty="0" err="1"/>
              <a:t>importance</a:t>
            </a:r>
            <a:r>
              <a:rPr lang="it-IT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30273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4179</Words>
  <Application>Microsoft Office PowerPoint</Application>
  <PresentationFormat>Presentazione su schermo (4:3)</PresentationFormat>
  <Paragraphs>489</Paragraphs>
  <Slides>37</Slides>
  <Notes>32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42" baseType="lpstr">
      <vt:lpstr>Arial</vt:lpstr>
      <vt:lpstr>Calibri</vt:lpstr>
      <vt:lpstr>Cambria</vt:lpstr>
      <vt:lpstr>Cambria Math</vt:lpstr>
      <vt:lpstr>NewsPrint</vt:lpstr>
      <vt:lpstr>Photoproduction and the nature of XYZ states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Backup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XYZ @JLab22</dc:title>
  <dc:creator>Pillaus</dc:creator>
  <cp:lastModifiedBy>Alessandro Pilloni</cp:lastModifiedBy>
  <cp:revision>857</cp:revision>
  <dcterms:created xsi:type="dcterms:W3CDTF">2012-05-23T17:12:57Z</dcterms:created>
  <dcterms:modified xsi:type="dcterms:W3CDTF">2023-01-23T16:16:38Z</dcterms:modified>
</cp:coreProperties>
</file>