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95" r:id="rId3"/>
    <p:sldMasterId id="2147484001" r:id="rId4"/>
  </p:sldMasterIdLst>
  <p:notesMasterIdLst>
    <p:notesMasterId r:id="rId33"/>
  </p:notesMasterIdLst>
  <p:handoutMasterIdLst>
    <p:handoutMasterId r:id="rId34"/>
  </p:handoutMasterIdLst>
  <p:sldIdLst>
    <p:sldId id="5853" r:id="rId5"/>
    <p:sldId id="5863" r:id="rId6"/>
    <p:sldId id="5862" r:id="rId7"/>
    <p:sldId id="5849" r:id="rId8"/>
    <p:sldId id="5830" r:id="rId9"/>
    <p:sldId id="5864" r:id="rId10"/>
    <p:sldId id="5592" r:id="rId11"/>
    <p:sldId id="5874" r:id="rId12"/>
    <p:sldId id="5873" r:id="rId13"/>
    <p:sldId id="3769" r:id="rId14"/>
    <p:sldId id="689" r:id="rId15"/>
    <p:sldId id="690" r:id="rId16"/>
    <p:sldId id="3760" r:id="rId17"/>
    <p:sldId id="5838" r:id="rId18"/>
    <p:sldId id="5867" r:id="rId19"/>
    <p:sldId id="3778" r:id="rId20"/>
    <p:sldId id="5569" r:id="rId21"/>
    <p:sldId id="1888" r:id="rId22"/>
    <p:sldId id="5351" r:id="rId23"/>
    <p:sldId id="3773" r:id="rId24"/>
    <p:sldId id="5684" r:id="rId25"/>
    <p:sldId id="5868" r:id="rId26"/>
    <p:sldId id="5869" r:id="rId27"/>
    <p:sldId id="5872" r:id="rId28"/>
    <p:sldId id="3770" r:id="rId29"/>
    <p:sldId id="5871" r:id="rId30"/>
    <p:sldId id="5860" r:id="rId31"/>
    <p:sldId id="5866" r:id="rId32"/>
  </p:sldIdLst>
  <p:sldSz cx="12192000" cy="6858000"/>
  <p:notesSz cx="6881813" cy="9296400"/>
  <p:custDataLst>
    <p:tags r:id="rId35"/>
  </p:custDataLst>
  <p:defaultTextStyle>
    <a:defPPr>
      <a:defRPr lang="en-US"/>
    </a:defPPr>
    <a:lvl1pPr algn="l" rtl="0" fontAlgn="base">
      <a:spcBef>
        <a:spcPct val="0"/>
      </a:spcBef>
      <a:spcAft>
        <a:spcPct val="0"/>
      </a:spcAft>
      <a:defRPr kern="1200">
        <a:solidFill>
          <a:schemeClr val="tx1"/>
        </a:solidFill>
        <a:latin typeface="Arial"/>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p:defaultTextStyle>
  <p:extLst>
    <p:ext uri="{EFAFB233-063F-42B5-8137-9DF3F51BA10A}">
      <p15:sldGuideLst xmlns:p15="http://schemas.microsoft.com/office/powerpoint/2012/main">
        <p15:guide id="1" orient="horz" pos="312" userDrawn="1">
          <p15:clr>
            <a:srgbClr val="A4A3A4"/>
          </p15:clr>
        </p15:guide>
        <p15:guide id="2" pos="3843"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73E156-6C5C-2FA7-B47A-737B86C3DB65}" name="Knesel, Brian" initials="KB" userId="S::Brian.Knesel@Science.doe.gov::92dc20f2-587e-4a14-b6b2-f90770eb6782" providerId="AD"/>
  <p188:author id="{2143DC6E-B860-40C6-0F60-0406BE22CF5E}" name="Mantica, Paul" initials="MP" userId="Mantica, Paul"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carruju" initials="" lastIdx="0" clrIdx="0"/>
  <p:cmAuthor id="7" name="Office of Science" initials="SC" lastIdx="0" clrIdx="7">
    <p:extLst>
      <p:ext uri="{19B8F6BF-5375-455C-9EA6-DF929625EA0E}">
        <p15:presenceInfo xmlns:p15="http://schemas.microsoft.com/office/powerpoint/2012/main" userId="Office of Science" providerId="None"/>
      </p:ext>
    </p:extLst>
  </p:cmAuthor>
  <p:cmAuthor id="1" name="OMB28" initials="OMB28" lastIdx="0" clrIdx="1"/>
  <p:cmAuthor id="8" name="DOE SC-3" initials="DOE SC-3" lastIdx="0" clrIdx="8">
    <p:extLst>
      <p:ext uri="{19B8F6BF-5375-455C-9EA6-DF929625EA0E}">
        <p15:presenceInfo xmlns:p15="http://schemas.microsoft.com/office/powerpoint/2012/main" userId="DOE SC-3" providerId="None"/>
      </p:ext>
    </p:extLst>
  </p:cmAuthor>
  <p:cmAuthor id="2" name="Lisa Yost" initials="LY" lastIdx="0" clrIdx="2">
    <p:extLst>
      <p:ext uri="{19B8F6BF-5375-455C-9EA6-DF929625EA0E}">
        <p15:presenceInfo xmlns:p15="http://schemas.microsoft.com/office/powerpoint/2012/main" userId="Lisa Yost" providerId="None"/>
      </p:ext>
    </p:extLst>
  </p:cmAuthor>
  <p:cmAuthor id="3" name="Pham, Sandra" initials="PS" lastIdx="0" clrIdx="3">
    <p:extLst>
      <p:ext uri="{19B8F6BF-5375-455C-9EA6-DF929625EA0E}">
        <p15:presenceInfo xmlns:p15="http://schemas.microsoft.com/office/powerpoint/2012/main" userId="Pham, Sandra" providerId="None"/>
      </p:ext>
    </p:extLst>
  </p:cmAuthor>
  <p:cmAuthor id="4" name="Sandra Pham" initials="LY" lastIdx="0" clrIdx="4">
    <p:extLst>
      <p:ext uri="{19B8F6BF-5375-455C-9EA6-DF929625EA0E}">
        <p15:presenceInfo xmlns:p15="http://schemas.microsoft.com/office/powerpoint/2012/main" userId="Sandra Pham" providerId="None"/>
      </p:ext>
    </p:extLst>
  </p:cmAuthor>
  <p:cmAuthor id="5" name="Klausing, Kathleen" initials="KK" lastIdx="0" clrIdx="5">
    <p:extLst>
      <p:ext uri="{19B8F6BF-5375-455C-9EA6-DF929625EA0E}">
        <p15:presenceInfo xmlns:p15="http://schemas.microsoft.com/office/powerpoint/2012/main" userId="Klausing, Kathleen" providerId="None"/>
      </p:ext>
    </p:extLst>
  </p:cmAuthor>
  <p:cmAuthor id="6" name="Allen, Denise" initials="DA" lastIdx="0" clrIdx="6">
    <p:extLst>
      <p:ext uri="{19B8F6BF-5375-455C-9EA6-DF929625EA0E}">
        <p15:presenceInfo xmlns:p15="http://schemas.microsoft.com/office/powerpoint/2012/main" userId="Allen, Denis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99FF"/>
    <a:srgbClr val="0000FF"/>
    <a:srgbClr val="106636"/>
    <a:srgbClr val="146737"/>
    <a:srgbClr val="FFFFD9"/>
    <a:srgbClr val="009900"/>
    <a:srgbClr val="FFFFBD"/>
    <a:srgbClr val="3D2FA1"/>
    <a:srgbClr val="E200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6F137E-42DB-402D-AD1A-3845D8B8BAEC}" v="1" dt="2023-04-12T14:42:54.0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1V>
      <a:tcStyle>
        <a:tcBdr>
          <a:top>
            <a:lnRef idx="1">
              <a:schemeClr val="accent5"/>
            </a:lnRef>
          </a:top>
          <a:bottom>
            <a:lnRef idx="1">
              <a:schemeClr val="accent5"/>
            </a:lnRef>
          </a:bottom>
        </a:tcBdr>
        <a:fill>
          <a:solidFill>
            <a:schemeClr val="accent5">
              <a:alpha val="40000"/>
            </a:schemeClr>
          </a:solidFill>
        </a:fill>
      </a:tcStyle>
    </a:band1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41" autoAdjust="0"/>
    <p:restoredTop sz="92492" autoAdjust="0"/>
  </p:normalViewPr>
  <p:slideViewPr>
    <p:cSldViewPr snapToGrid="0">
      <p:cViewPr varScale="1">
        <p:scale>
          <a:sx n="61" d="100"/>
          <a:sy n="61" d="100"/>
        </p:scale>
        <p:origin x="668" y="60"/>
      </p:cViewPr>
      <p:guideLst>
        <p:guide orient="horz" pos="312"/>
        <p:guide pos="3843"/>
      </p:guideLst>
    </p:cSldViewPr>
  </p:slideViewPr>
  <p:outlineViewPr>
    <p:cViewPr>
      <p:scale>
        <a:sx n="33" d="100"/>
        <a:sy n="33" d="100"/>
      </p:scale>
      <p:origin x="0" y="-20126"/>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p:scale>
          <a:sx n="110" d="100"/>
          <a:sy n="110" d="100"/>
        </p:scale>
        <p:origin x="3294" y="-576"/>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itchFamily="34" charset="0"/>
                <a:ea typeface="+mn-ea"/>
                <a:cs typeface="Arial" pitchFamily="34" charset="0"/>
              </a:defRPr>
            </a:pPr>
            <a:r>
              <a:rPr lang="en-US"/>
              <a:t>EICUG membership @ time of EICUG Meetings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itchFamily="34" charset="0"/>
              <a:ea typeface="+mn-ea"/>
              <a:cs typeface="Arial" pitchFamily="34" charset="0"/>
            </a:defRPr>
          </a:pPr>
          <a:endParaRPr lang="en-US"/>
        </a:p>
      </c:txPr>
    </c:title>
    <c:autoTitleDeleted val="0"/>
    <c:plotArea>
      <c:layout/>
      <c:lineChart>
        <c:grouping val="standard"/>
        <c:varyColors val="0"/>
        <c:ser>
          <c:idx val="1"/>
          <c:order val="0"/>
          <c:tx>
            <c:v>EICUG membership</c:v>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Sheet1!$A$3:$A$9</c:f>
              <c:strCache>
                <c:ptCount val="7"/>
                <c:pt idx="0">
                  <c:v>Jan-16</c:v>
                </c:pt>
                <c:pt idx="1">
                  <c:v>Jul-16</c:v>
                </c:pt>
                <c:pt idx="2">
                  <c:v>Jul-17</c:v>
                </c:pt>
                <c:pt idx="3">
                  <c:v>Jul-18</c:v>
                </c:pt>
                <c:pt idx="4">
                  <c:v>Jul-19</c:v>
                </c:pt>
                <c:pt idx="5">
                  <c:v>Jul-20</c:v>
                </c:pt>
                <c:pt idx="6">
                  <c:v>Now</c:v>
                </c:pt>
              </c:strCache>
            </c:strRef>
          </c:cat>
          <c:val>
            <c:numRef>
              <c:f>Sheet1!$B$3:$B$9</c:f>
              <c:numCache>
                <c:formatCode>General</c:formatCode>
                <c:ptCount val="7"/>
                <c:pt idx="0">
                  <c:v>397</c:v>
                </c:pt>
                <c:pt idx="1">
                  <c:v>600</c:v>
                </c:pt>
                <c:pt idx="2">
                  <c:v>697</c:v>
                </c:pt>
                <c:pt idx="3">
                  <c:v>807</c:v>
                </c:pt>
                <c:pt idx="4">
                  <c:v>925</c:v>
                </c:pt>
                <c:pt idx="5">
                  <c:v>1092</c:v>
                </c:pt>
                <c:pt idx="6">
                  <c:v>1278</c:v>
                </c:pt>
              </c:numCache>
            </c:numRef>
          </c:val>
          <c:smooth val="0"/>
          <c:extLst>
            <c:ext xmlns:c16="http://schemas.microsoft.com/office/drawing/2014/chart" uri="{C3380CC4-5D6E-409C-BE32-E72D297353CC}">
              <c16:uniqueId val="{00000000-E8D4-495C-AD37-E8DDB0CA2BFE}"/>
            </c:ext>
          </c:extLst>
        </c:ser>
        <c:dLbls>
          <c:showLegendKey val="0"/>
          <c:showVal val="0"/>
          <c:showCatName val="0"/>
          <c:showSerName val="0"/>
          <c:showPercent val="0"/>
          <c:showBubbleSize val="0"/>
        </c:dLbls>
        <c:smooth val="0"/>
        <c:axId val="1892348272"/>
        <c:axId val="1892221344"/>
      </c:lineChart>
      <c:catAx>
        <c:axId val="1892348272"/>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200" b="1" i="0" u="none" strike="noStrike" kern="1200" baseline="0" smtId="4294967295">
                <a:solidFill>
                  <a:schemeClr val="lt1">
                    <a:lumMod val="85000"/>
                  </a:schemeClr>
                </a:solidFill>
                <a:latin typeface="Arial" pitchFamily="34" charset="0"/>
                <a:ea typeface="+mn-ea"/>
                <a:cs typeface="Arial" pitchFamily="34" charset="0"/>
              </a:defRPr>
            </a:pPr>
            <a:endParaRPr lang="en-US"/>
          </a:p>
        </c:txPr>
        <c:crossAx val="1892221344"/>
        <c:crosses val="autoZero"/>
        <c:auto val="0"/>
        <c:lblAlgn val="ctr"/>
        <c:lblOffset val="100"/>
        <c:noMultiLvlLbl val="0"/>
      </c:catAx>
      <c:valAx>
        <c:axId val="1892221344"/>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smtId="4294967295">
                <a:solidFill>
                  <a:schemeClr val="lt1">
                    <a:lumMod val="85000"/>
                  </a:schemeClr>
                </a:solidFill>
                <a:latin typeface="Arial" pitchFamily="34" charset="0"/>
                <a:ea typeface="+mn-ea"/>
                <a:cs typeface="Arial" pitchFamily="34" charset="0"/>
              </a:defRPr>
            </a:pPr>
            <a:endParaRPr lang="en-US"/>
          </a:p>
        </c:txPr>
        <c:crossAx val="1892348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smtId="4294967295">
              <a:solidFill>
                <a:schemeClr val="lt1">
                  <a:lumMod val="85000"/>
                </a:schemeClr>
              </a:solidFill>
              <a:latin typeface="Arial" pitchFamily="34" charset="0"/>
              <a:ea typeface="+mn-ea"/>
              <a:cs typeface="Arial"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b="1" smtId="4294967295">
          <a:latin typeface="Arial" pitchFamily="34" charset="0"/>
          <a:cs typeface="Arial"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1"/>
            <a:ext cx="2982380" cy="464900"/>
          </a:xfrm>
          <a:prstGeom prst="rect">
            <a:avLst/>
          </a:prstGeom>
        </p:spPr>
        <p:txBody>
          <a:bodyPr vert="horz" lIns="91847" tIns="45921" rIns="91847" bIns="45921" rtlCol="0"/>
          <a:lstStyle>
            <a:lvl1pPr algn="l">
              <a:defRPr sz="1200"/>
            </a:lvl1pPr>
          </a:lstStyle>
          <a:p>
            <a:endParaRPr lang="en-US"/>
          </a:p>
        </p:txBody>
      </p:sp>
      <p:sp>
        <p:nvSpPr>
          <p:cNvPr id="3" name="Date Placeholder 2"/>
          <p:cNvSpPr>
            <a:spLocks noGrp="1"/>
          </p:cNvSpPr>
          <p:nvPr>
            <p:ph type="dt" sz="quarter" idx="1"/>
          </p:nvPr>
        </p:nvSpPr>
        <p:spPr>
          <a:xfrm>
            <a:off x="3897882" y="11"/>
            <a:ext cx="2982379" cy="464900"/>
          </a:xfrm>
          <a:prstGeom prst="rect">
            <a:avLst/>
          </a:prstGeom>
        </p:spPr>
        <p:txBody>
          <a:bodyPr vert="horz" lIns="91847" tIns="45921" rIns="91847" bIns="45921" rtlCol="0"/>
          <a:lstStyle>
            <a:lvl1pPr algn="r">
              <a:defRPr sz="1200"/>
            </a:lvl1pPr>
          </a:lstStyle>
          <a:p>
            <a:fld id="{B17554D1-967C-4C6D-9F2D-48B3C2720170}" type="datetimeFigureOut">
              <a:rPr lang="en-US" smtClean="0"/>
              <a:t>4/12/2023</a:t>
            </a:fld>
            <a:endParaRPr lang="en-US"/>
          </a:p>
        </p:txBody>
      </p:sp>
      <p:sp>
        <p:nvSpPr>
          <p:cNvPr id="4" name="Footer Placeholder 3"/>
          <p:cNvSpPr>
            <a:spLocks noGrp="1"/>
          </p:cNvSpPr>
          <p:nvPr>
            <p:ph type="ftr" sz="quarter" idx="2"/>
          </p:nvPr>
        </p:nvSpPr>
        <p:spPr>
          <a:xfrm>
            <a:off x="1" y="8829911"/>
            <a:ext cx="2982380" cy="464900"/>
          </a:xfrm>
          <a:prstGeom prst="rect">
            <a:avLst/>
          </a:prstGeom>
        </p:spPr>
        <p:txBody>
          <a:bodyPr vert="horz" lIns="91847" tIns="45921" rIns="91847" bIns="45921" rtlCol="0" anchor="b"/>
          <a:lstStyle>
            <a:lvl1pPr algn="l">
              <a:defRPr sz="1200"/>
            </a:lvl1pPr>
          </a:lstStyle>
          <a:p>
            <a:endParaRPr lang="en-US"/>
          </a:p>
        </p:txBody>
      </p:sp>
      <p:sp>
        <p:nvSpPr>
          <p:cNvPr id="5" name="Slide Number Placeholder 4"/>
          <p:cNvSpPr>
            <a:spLocks noGrp="1"/>
          </p:cNvSpPr>
          <p:nvPr>
            <p:ph type="sldNum" sz="quarter" idx="3"/>
          </p:nvPr>
        </p:nvSpPr>
        <p:spPr>
          <a:xfrm>
            <a:off x="3897882" y="8829911"/>
            <a:ext cx="2982379" cy="464900"/>
          </a:xfrm>
          <a:prstGeom prst="rect">
            <a:avLst/>
          </a:prstGeom>
        </p:spPr>
        <p:txBody>
          <a:bodyPr vert="horz" lIns="91847" tIns="45921" rIns="91847" bIns="45921" rtlCol="0" anchor="b"/>
          <a:lstStyle>
            <a:lvl1pPr algn="r">
              <a:defRPr sz="1200"/>
            </a:lvl1pPr>
          </a:lstStyle>
          <a:p>
            <a:fld id="{AA47E720-93EF-483D-84A7-F39F5B8DBC9A}" type="slidenum">
              <a:rPr lang="en-US" smtClean="0"/>
              <a:t>‹#›</a:t>
            </a:fld>
            <a:endParaRPr lang="en-US"/>
          </a:p>
        </p:txBody>
      </p:sp>
    </p:spTree>
    <p:extLst>
      <p:ext uri="{BB962C8B-B14F-4D97-AF65-F5344CB8AC3E}">
        <p14:creationId xmlns:p14="http://schemas.microsoft.com/office/powerpoint/2010/main" val="3839749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1"/>
            <a:ext cx="2981912" cy="464820"/>
          </a:xfrm>
          <a:prstGeom prst="rect">
            <a:avLst/>
          </a:prstGeom>
        </p:spPr>
        <p:txBody>
          <a:bodyPr vert="horz" lIns="92628" tIns="46311" rIns="92628" bIns="46311" rtlCol="0"/>
          <a:lstStyle>
            <a:lvl1pPr algn="l" fontAlgn="auto">
              <a:spcBef>
                <a:spcPct val="0"/>
              </a:spcBef>
              <a:spcAft>
                <a:spcPct val="0"/>
              </a:spcAft>
              <a:defRPr sz="1200">
                <a:latin typeface="+mn-lt"/>
              </a:defRPr>
            </a:lvl1pPr>
          </a:lstStyle>
          <a:p>
            <a:pPr>
              <a:defRPr/>
            </a:pPr>
            <a:endParaRPr lang="en-US"/>
          </a:p>
        </p:txBody>
      </p:sp>
      <p:sp>
        <p:nvSpPr>
          <p:cNvPr id="3" name="Date Placeholder 2"/>
          <p:cNvSpPr>
            <a:spLocks noGrp="1"/>
          </p:cNvSpPr>
          <p:nvPr>
            <p:ph type="dt" idx="1"/>
          </p:nvPr>
        </p:nvSpPr>
        <p:spPr>
          <a:xfrm>
            <a:off x="3898353" y="11"/>
            <a:ext cx="2981912" cy="464820"/>
          </a:xfrm>
          <a:prstGeom prst="rect">
            <a:avLst/>
          </a:prstGeom>
        </p:spPr>
        <p:txBody>
          <a:bodyPr vert="horz" lIns="92628" tIns="46311" rIns="92628" bIns="46311" rtlCol="0"/>
          <a:lstStyle>
            <a:lvl1pPr algn="r" fontAlgn="auto">
              <a:spcBef>
                <a:spcPct val="0"/>
              </a:spcBef>
              <a:spcAft>
                <a:spcPct val="0"/>
              </a:spcAft>
              <a:defRPr sz="1200">
                <a:latin typeface="+mn-lt"/>
              </a:defRPr>
            </a:lvl1pPr>
          </a:lstStyle>
          <a:p>
            <a:pPr>
              <a:defRPr/>
            </a:pPr>
            <a:fld id="{36962A90-C2A2-4CDF-8D04-DA2BD430AAAB}" type="datetimeFigureOut">
              <a:rPr lang="en-US"/>
              <a:pPr>
                <a:defRPr/>
              </a:pPr>
              <a:t>4/12/2023</a:t>
            </a:fld>
            <a:endParaRPr lang="en-US"/>
          </a:p>
        </p:txBody>
      </p:sp>
      <p:sp>
        <p:nvSpPr>
          <p:cNvPr id="4" name="Slide Image Placeholder 3"/>
          <p:cNvSpPr>
            <a:spLocks noGrp="1" noRot="1" noChangeAspect="1"/>
          </p:cNvSpPr>
          <p:nvPr>
            <p:ph type="sldImg" idx="2"/>
          </p:nvPr>
        </p:nvSpPr>
        <p:spPr>
          <a:xfrm>
            <a:off x="344488" y="698500"/>
            <a:ext cx="6192837" cy="3484563"/>
          </a:xfrm>
          <a:prstGeom prst="rect">
            <a:avLst/>
          </a:prstGeom>
          <a:noFill/>
          <a:ln w="12700">
            <a:solidFill>
              <a:prstClr val="black"/>
            </a:solidFill>
          </a:ln>
        </p:spPr>
      </p:sp>
      <p:sp>
        <p:nvSpPr>
          <p:cNvPr id="5" name="Notes Placeholder 4"/>
          <p:cNvSpPr>
            <a:spLocks noGrp="1"/>
          </p:cNvSpPr>
          <p:nvPr>
            <p:ph type="body" sz="quarter" idx="3"/>
          </p:nvPr>
        </p:nvSpPr>
        <p:spPr>
          <a:xfrm>
            <a:off x="688503" y="4415791"/>
            <a:ext cx="5504827" cy="4183380"/>
          </a:xfrm>
          <a:prstGeom prst="rect">
            <a:avLst/>
          </a:prstGeom>
        </p:spPr>
        <p:txBody>
          <a:bodyPr vert="horz" lIns="92628" tIns="46311" rIns="92628" bIns="4631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4" y="8829994"/>
            <a:ext cx="2981912" cy="464820"/>
          </a:xfrm>
          <a:prstGeom prst="rect">
            <a:avLst/>
          </a:prstGeom>
        </p:spPr>
        <p:txBody>
          <a:bodyPr vert="horz" lIns="92628" tIns="46311" rIns="92628" bIns="46311" rtlCol="0" anchor="b"/>
          <a:lstStyle>
            <a:lvl1pPr algn="l" fontAlgn="auto">
              <a:spcBef>
                <a:spcPct val="0"/>
              </a:spcBef>
              <a:spcAft>
                <a:spcPct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98353" y="8829994"/>
            <a:ext cx="2981912" cy="464820"/>
          </a:xfrm>
          <a:prstGeom prst="rect">
            <a:avLst/>
          </a:prstGeom>
        </p:spPr>
        <p:txBody>
          <a:bodyPr vert="horz" lIns="92628" tIns="46311" rIns="92628" bIns="46311" rtlCol="0" anchor="b"/>
          <a:lstStyle>
            <a:lvl1pPr algn="r" fontAlgn="auto">
              <a:spcBef>
                <a:spcPct val="0"/>
              </a:spcBef>
              <a:spcAft>
                <a:spcPct val="0"/>
              </a:spcAft>
              <a:defRPr sz="1200">
                <a:latin typeface="+mn-lt"/>
              </a:defRPr>
            </a:lvl1pPr>
          </a:lstStyle>
          <a:p>
            <a:pPr>
              <a:defRPr/>
            </a:pPr>
            <a:fld id="{F876D4B8-3D7E-42E7-AF06-6D9133F7F081}" type="slidenum">
              <a:rPr lang="en-US"/>
              <a:pPr>
                <a:defRPr/>
              </a:pPr>
              <a:t>‹#›</a:t>
            </a:fld>
            <a:endParaRPr lang="en-US"/>
          </a:p>
        </p:txBody>
      </p:sp>
    </p:spTree>
    <p:extLst>
      <p:ext uri="{BB962C8B-B14F-4D97-AF65-F5344CB8AC3E}">
        <p14:creationId xmlns:p14="http://schemas.microsoft.com/office/powerpoint/2010/main" val="1014026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64" y="3329940"/>
            <a:ext cx="7436277" cy="3154680"/>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79AFF30-1815-4E85-9243-ABD4123A36F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06996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96381A-F256-4FCC-A8A9-171E310B2DB3}" type="slidenum">
              <a:rPr lang="en-US" smtClean="0"/>
              <a:t>16</a:t>
            </a:fld>
            <a:endParaRPr lang="en-US"/>
          </a:p>
        </p:txBody>
      </p:sp>
    </p:spTree>
    <p:extLst>
      <p:ext uri="{BB962C8B-B14F-4D97-AF65-F5344CB8AC3E}">
        <p14:creationId xmlns:p14="http://schemas.microsoft.com/office/powerpoint/2010/main" val="1535069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96381A-F256-4FCC-A8A9-171E310B2DB3}" type="slidenum">
              <a:rPr lang="en-US" smtClean="0"/>
              <a:t>17</a:t>
            </a:fld>
            <a:endParaRPr lang="en-US"/>
          </a:p>
        </p:txBody>
      </p:sp>
    </p:spTree>
    <p:extLst>
      <p:ext uri="{BB962C8B-B14F-4D97-AF65-F5344CB8AC3E}">
        <p14:creationId xmlns:p14="http://schemas.microsoft.com/office/powerpoint/2010/main" val="1535069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4B7A38-86DD-4622-844E-2813CF5B6E06}" type="slidenum">
              <a:rPr lang="en-US" smtClean="0"/>
              <a:t>19</a:t>
            </a:fld>
            <a:endParaRPr lang="en-US"/>
          </a:p>
        </p:txBody>
      </p:sp>
    </p:spTree>
    <p:extLst>
      <p:ext uri="{BB962C8B-B14F-4D97-AF65-F5344CB8AC3E}">
        <p14:creationId xmlns:p14="http://schemas.microsoft.com/office/powerpoint/2010/main" val="862568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96381A-F256-4FCC-A8A9-171E310B2DB3}" type="slidenum">
              <a:rPr lang="en-US" smtClean="0"/>
              <a:t>20</a:t>
            </a:fld>
            <a:endParaRPr lang="en-US"/>
          </a:p>
        </p:txBody>
      </p:sp>
    </p:spTree>
    <p:extLst>
      <p:ext uri="{BB962C8B-B14F-4D97-AF65-F5344CB8AC3E}">
        <p14:creationId xmlns:p14="http://schemas.microsoft.com/office/powerpoint/2010/main" val="376684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876D4B8-3D7E-42E7-AF06-6D9133F7F081}" type="slidenum">
              <a:rPr lang="en-US" smtClean="0"/>
              <a:pPr>
                <a:defRPr/>
              </a:pPr>
              <a:t>25</a:t>
            </a:fld>
            <a:endParaRPr lang="en-US"/>
          </a:p>
        </p:txBody>
      </p:sp>
    </p:spTree>
    <p:extLst>
      <p:ext uri="{BB962C8B-B14F-4D97-AF65-F5344CB8AC3E}">
        <p14:creationId xmlns:p14="http://schemas.microsoft.com/office/powerpoint/2010/main" val="287533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p:bg>
      <p:bgPr>
        <a:blipFill dpi="0" rotWithShape="0">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406400" y="6248400"/>
            <a:ext cx="3556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stStyle>
          <a:p>
            <a:pPr algn="ctr" fontAlgn="auto">
              <a:spcBef>
                <a:spcPct val="0"/>
              </a:spcBef>
              <a:spcAft>
                <a:spcPct val="0"/>
              </a:spcAft>
              <a:defRPr/>
            </a:pPr>
            <a:endParaRPr lang="en-US"/>
          </a:p>
        </p:txBody>
      </p:sp>
      <p:pic>
        <p:nvPicPr>
          <p:cNvPr id="5" name="Picture 8" descr="horizontal-logo-green-text.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auto">
          <a:xfrm>
            <a:off x="3429000" y="384175"/>
            <a:ext cx="5334000" cy="895350"/>
          </a:xfrm>
          <a:prstGeom prst="rect">
            <a:avLst/>
          </a:prstGeom>
          <a:noFill/>
          <a:ln w="9525">
            <a:noFill/>
            <a:miter lim="800000"/>
          </a:ln>
        </p:spPr>
      </p:pic>
      <p:sp>
        <p:nvSpPr>
          <p:cNvPr id="9" name="Subtitle 2"/>
          <p:cNvSpPr>
            <a:spLocks noGrp="1"/>
          </p:cNvSpPr>
          <p:nvPr>
            <p:ph type="subTitle" idx="1"/>
          </p:nvPr>
        </p:nvSpPr>
        <p:spPr>
          <a:xfrm>
            <a:off x="1828800" y="3200400"/>
            <a:ext cx="8534400" cy="1752600"/>
          </a:xfrm>
        </p:spPr>
        <p:txBody>
          <a:bodyPr/>
          <a:lstStyle>
            <a:lvl1pPr marL="0" indent="0" algn="ctr">
              <a:buNone/>
              <a:defRPr b="0">
                <a:solidFill>
                  <a:schemeClr val="tx1">
                    <a:lumMod val="75000"/>
                    <a:lumOff val="25000"/>
                  </a:schemeClr>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Title 6"/>
          <p:cNvSpPr>
            <a:spLocks noGrp="1"/>
          </p:cNvSpPr>
          <p:nvPr>
            <p:ph type="title"/>
          </p:nvPr>
        </p:nvSpPr>
        <p:spPr>
          <a:xfrm>
            <a:off x="609600" y="1981200"/>
            <a:ext cx="10972800" cy="1143000"/>
          </a:xfrm>
          <a:prstGeom prst="rect">
            <a:avLst/>
          </a:prstGeom>
        </p:spPr>
        <p:txBody>
          <a:bodyPr>
            <a:normAutofit/>
          </a:bodyPr>
          <a:lstStyle>
            <a:lvl1pPr algn="ctr">
              <a:defRPr sz="3200" b="1">
                <a:solidFill>
                  <a:srgbClr val="146737"/>
                </a:solidFill>
                <a:latin typeface="+mn-lt"/>
              </a:defRPr>
            </a:lvl1pPr>
          </a:lstStyle>
          <a:p>
            <a:r>
              <a:rPr lang="en-US"/>
              <a:t>Click to edit Master title style</a:t>
            </a:r>
          </a:p>
        </p:txBody>
      </p:sp>
    </p:spTree>
    <p:extLst>
      <p:ext uri="{BB962C8B-B14F-4D97-AF65-F5344CB8AC3E}">
        <p14:creationId xmlns:p14="http://schemas.microsoft.com/office/powerpoint/2010/main" val="52593038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Content Placeholder 2"/>
          <p:cNvSpPr>
            <a:spLocks noGrp="1"/>
          </p:cNvSpPr>
          <p:nvPr>
            <p:ph idx="1"/>
          </p:nvPr>
        </p:nvSpPr>
        <p:spPr>
          <a:xfrm>
            <a:off x="623035" y="1017332"/>
            <a:ext cx="11390071" cy="5221425"/>
          </a:xfrm>
        </p:spPr>
        <p:txBody>
          <a:bodyPr/>
          <a:lstStyle>
            <a:lvl1pPr>
              <a:spcBef>
                <a:spcPts val="1000"/>
              </a:spcBef>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707583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No Footer">
    <p:spTree>
      <p:nvGrpSpPr>
        <p:cNvPr id="1" name=""/>
        <p:cNvGrpSpPr/>
        <p:nvPr/>
      </p:nvGrpSpPr>
      <p:grpSpPr>
        <a:xfrm>
          <a:off x="0" y="0"/>
          <a:ext cx="0" cy="0"/>
          <a:chOff x="0" y="0"/>
          <a:chExt cx="0" cy="0"/>
        </a:xfrm>
      </p:grpSpPr>
      <p:sp>
        <p:nvSpPr>
          <p:cNvPr id="4" name="Rectangle 3"/>
          <p:cNvSpPr/>
          <p:nvPr userDrawn="1"/>
        </p:nvSpPr>
        <p:spPr>
          <a:xfrm>
            <a:off x="0" y="6127846"/>
            <a:ext cx="12192000" cy="73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p>
        </p:txBody>
      </p:sp>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Content Placeholder 2"/>
          <p:cNvSpPr>
            <a:spLocks noGrp="1"/>
          </p:cNvSpPr>
          <p:nvPr>
            <p:ph idx="1"/>
          </p:nvPr>
        </p:nvSpPr>
        <p:spPr>
          <a:xfrm>
            <a:off x="623035" y="1017332"/>
            <a:ext cx="11390071" cy="5601833"/>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11436808" y="6619164"/>
            <a:ext cx="576296" cy="231440"/>
          </a:xfrm>
          <a:prstGeom prst="rect">
            <a:avLst/>
          </a:prstGeom>
        </p:spPr>
        <p:txBody>
          <a:bodyPr/>
          <a:lstStyle>
            <a:defPPr>
              <a:defRPr lang="en-US"/>
            </a:defPPr>
            <a:lvl1pPr algn="l" rtl="0" fontAlgn="base">
              <a:spcBef>
                <a:spcPct val="0"/>
              </a:spcBef>
              <a:spcAft>
                <a:spcPct val="0"/>
              </a:spcAft>
              <a:defRPr sz="1000" kern="1200">
                <a:solidFill>
                  <a:schemeClr val="accent1"/>
                </a:solidFill>
                <a:latin typeface="Arial"/>
                <a:ea typeface="+mn-ea"/>
                <a:cs typeface="+mn-cs"/>
              </a:defRPr>
            </a:lvl1pPr>
          </a:lstStyle>
          <a:p>
            <a:pPr>
              <a:defRPr/>
            </a:pPr>
            <a:fld id="{1F8A97BA-DB9B-4291-87AE-AF89EA7F18B7}" type="slidenum">
              <a:rPr lang="en-US" smtClean="0"/>
              <a:pPr>
                <a:defRPr/>
              </a:pPr>
              <a:t>‹#›</a:t>
            </a:fld>
            <a:endParaRPr lang="en-US"/>
          </a:p>
        </p:txBody>
      </p:sp>
    </p:spTree>
    <p:extLst>
      <p:ext uri="{BB962C8B-B14F-4D97-AF65-F5344CB8AC3E}">
        <p14:creationId xmlns:p14="http://schemas.microsoft.com/office/powerpoint/2010/main" val="156995582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Small Header No Footer">
    <p:spTree>
      <p:nvGrpSpPr>
        <p:cNvPr id="1" name=""/>
        <p:cNvGrpSpPr/>
        <p:nvPr/>
      </p:nvGrpSpPr>
      <p:grpSpPr>
        <a:xfrm>
          <a:off x="0" y="0"/>
          <a:ext cx="0" cy="0"/>
          <a:chOff x="0" y="0"/>
          <a:chExt cx="0" cy="0"/>
        </a:xfrm>
      </p:grpSpPr>
      <p:sp>
        <p:nvSpPr>
          <p:cNvPr id="4" name="Rectangle 3"/>
          <p:cNvSpPr/>
          <p:nvPr/>
        </p:nvSpPr>
        <p:spPr>
          <a:xfrm>
            <a:off x="0" y="6127846"/>
            <a:ext cx="12192000" cy="73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solidFill>
                <a:prstClr val="white"/>
              </a:solidFill>
            </a:endParaRPr>
          </a:p>
        </p:txBody>
      </p:sp>
      <p:sp>
        <p:nvSpPr>
          <p:cNvPr id="2" name="Title 1"/>
          <p:cNvSpPr>
            <a:spLocks noGrp="1"/>
          </p:cNvSpPr>
          <p:nvPr>
            <p:ph type="title"/>
          </p:nvPr>
        </p:nvSpPr>
        <p:spPr>
          <a:xfrm>
            <a:off x="225779" y="3"/>
            <a:ext cx="11787327" cy="577564"/>
          </a:xfrm>
        </p:spPr>
        <p:txBody>
          <a:bodyPr/>
          <a:lstStyle>
            <a:lvl1pPr>
              <a:defRPr sz="3600"/>
            </a:lvl1pPr>
          </a:lstStyle>
          <a:p>
            <a:r>
              <a:rPr lang="en-US"/>
              <a:t>Click to edit Master title style</a:t>
            </a:r>
          </a:p>
        </p:txBody>
      </p:sp>
      <p:grpSp>
        <p:nvGrpSpPr>
          <p:cNvPr id="14" name="Group 13"/>
          <p:cNvGrpSpPr/>
          <p:nvPr/>
        </p:nvGrpSpPr>
        <p:grpSpPr>
          <a:xfrm>
            <a:off x="1" y="7702"/>
            <a:ext cx="12192001" cy="6858063"/>
            <a:chOff x="0" y="7701"/>
            <a:chExt cx="9144001" cy="6858063"/>
          </a:xfrm>
        </p:grpSpPr>
        <p:sp>
          <p:nvSpPr>
            <p:cNvPr id="15" name="Right Triangle 14"/>
            <p:cNvSpPr/>
            <p:nvPr/>
          </p:nvSpPr>
          <p:spPr>
            <a:xfrm rot="10800000">
              <a:off x="8676725" y="596874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solidFill>
                  <a:prstClr val="white"/>
                </a:solidFill>
              </a:endParaRPr>
            </a:p>
          </p:txBody>
        </p:sp>
        <p:sp>
          <p:nvSpPr>
            <p:cNvPr id="16" name="Right Triangle 15"/>
            <p:cNvSpPr/>
            <p:nvPr/>
          </p:nvSpPr>
          <p:spPr>
            <a:xfrm rot="10800000">
              <a:off x="2825194" y="5776157"/>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solidFill>
                  <a:prstClr val="white"/>
                </a:solidFill>
              </a:endParaRPr>
            </a:p>
          </p:txBody>
        </p:sp>
        <p:grpSp>
          <p:nvGrpSpPr>
            <p:cNvPr id="17" name="Group 16"/>
            <p:cNvGrpSpPr/>
            <p:nvPr/>
          </p:nvGrpSpPr>
          <p:grpSpPr>
            <a:xfrm>
              <a:off x="0" y="7701"/>
              <a:ext cx="9144001" cy="6665477"/>
              <a:chOff x="0" y="7701"/>
              <a:chExt cx="9144001" cy="6665477"/>
            </a:xfrm>
          </p:grpSpPr>
          <p:sp>
            <p:nvSpPr>
              <p:cNvPr id="18" name="Rectangle 17"/>
              <p:cNvSpPr/>
              <p:nvPr/>
            </p:nvSpPr>
            <p:spPr>
              <a:xfrm flipV="1">
                <a:off x="3292469" y="6096000"/>
                <a:ext cx="5851531" cy="57717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stStyle>
              <a:p>
                <a:endParaRPr/>
              </a:p>
            </p:txBody>
          </p:sp>
          <p:sp>
            <p:nvSpPr>
              <p:cNvPr id="19" name="Right Triangle 18"/>
              <p:cNvSpPr/>
              <p:nvPr/>
            </p:nvSpPr>
            <p:spPr>
              <a:xfrm flipH="1">
                <a:off x="8676725" y="770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solidFill>
                    <a:prstClr val="white"/>
                  </a:solidFill>
                </a:endParaRPr>
              </a:p>
            </p:txBody>
          </p:sp>
          <p:sp>
            <p:nvSpPr>
              <p:cNvPr id="20" name="Right Triangle 19"/>
              <p:cNvSpPr/>
              <p:nvPr/>
            </p:nvSpPr>
            <p:spPr>
              <a:xfrm flipH="1">
                <a:off x="1" y="902526"/>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solidFill>
                    <a:prstClr val="white"/>
                  </a:solidFill>
                </a:endParaRPr>
              </a:p>
            </p:txBody>
          </p:sp>
          <p:sp>
            <p:nvSpPr>
              <p:cNvPr id="21" name="Rectangle 20"/>
              <p:cNvSpPr/>
              <p:nvPr/>
            </p:nvSpPr>
            <p:spPr>
              <a:xfrm>
                <a:off x="0" y="1787093"/>
                <a:ext cx="9144000" cy="444632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stStyle>
              <a:p>
                <a:endParaRPr/>
              </a:p>
            </p:txBody>
          </p:sp>
          <p:sp>
            <p:nvSpPr>
              <p:cNvPr id="22" name="Rectangle 21"/>
              <p:cNvSpPr/>
              <p:nvPr/>
            </p:nvSpPr>
            <p:spPr>
              <a:xfrm>
                <a:off x="0" y="597965"/>
                <a:ext cx="9144001" cy="551073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stStyle>
              <a:p>
                <a:endParaRPr/>
              </a:p>
            </p:txBody>
          </p:sp>
        </p:grpSp>
      </p:grpSp>
      <p:cxnSp>
        <p:nvCxnSpPr>
          <p:cNvPr id="25" name="Straight Connector 24"/>
          <p:cNvCxnSpPr/>
          <p:nvPr/>
        </p:nvCxnSpPr>
        <p:spPr>
          <a:xfrm flipH="1">
            <a:off x="1" y="593401"/>
            <a:ext cx="11780713" cy="0"/>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flipV="1">
            <a:off x="11787949" y="2393"/>
            <a:ext cx="408044" cy="587485"/>
          </a:xfrm>
          <a:prstGeom prst="line">
            <a:avLst/>
          </a:prstGeom>
          <a:ln cap="rnd"/>
        </p:spPr>
        <p:style>
          <a:lnRef idx="2">
            <a:schemeClr val="accent2"/>
          </a:lnRef>
          <a:fillRef idx="0">
            <a:schemeClr val="accent2"/>
          </a:fillRef>
          <a:effectRef idx="1">
            <a:schemeClr val="accent2"/>
          </a:effectRef>
          <a:fontRef idx="minor">
            <a:schemeClr val="tx1"/>
          </a:fontRef>
        </p:style>
      </p:cxnSp>
      <p:sp>
        <p:nvSpPr>
          <p:cNvPr id="9" name="Slide Number Placeholder 8"/>
          <p:cNvSpPr>
            <a:spLocks noGrp="1"/>
          </p:cNvSpPr>
          <p:nvPr>
            <p:ph type="sldNum" sz="quarter" idx="12"/>
          </p:nvPr>
        </p:nvSpPr>
        <p:spPr>
          <a:xfrm>
            <a:off x="11436808" y="6619164"/>
            <a:ext cx="576296" cy="231440"/>
          </a:xfrm>
          <a:prstGeom prst="rect">
            <a:avLst/>
          </a:prstGeom>
        </p:spPr>
        <p:txBody>
          <a:bodyPr/>
          <a:lstStyle>
            <a:defPPr>
              <a:defRPr lang="en-US"/>
            </a:defPPr>
            <a:lvl1pPr algn="l" rtl="0" fontAlgn="base">
              <a:spcBef>
                <a:spcPct val="0"/>
              </a:spcBef>
              <a:spcAft>
                <a:spcPct val="0"/>
              </a:spcAft>
              <a:defRPr sz="1000" kern="1200">
                <a:solidFill>
                  <a:schemeClr val="accent1"/>
                </a:solidFill>
                <a:latin typeface="Arial"/>
                <a:ea typeface="+mn-ea"/>
                <a:cs typeface="+mn-cs"/>
              </a:defRPr>
            </a:lvl1pPr>
          </a:lstStyle>
          <a:p>
            <a:pPr>
              <a:defRPr/>
            </a:pPr>
            <a:fld id="{1F8A97BA-DB9B-4291-87AE-AF89EA7F18B7}" type="slidenum">
              <a:rPr lang="en-US" smtClean="0"/>
              <a:pPr>
                <a:defRPr/>
              </a:pPr>
              <a:t>‹#›</a:t>
            </a:fld>
            <a:endParaRPr lang="en-US"/>
          </a:p>
        </p:txBody>
      </p:sp>
      <p:sp>
        <p:nvSpPr>
          <p:cNvPr id="3" name="Content Placeholder 2"/>
          <p:cNvSpPr>
            <a:spLocks noGrp="1"/>
          </p:cNvSpPr>
          <p:nvPr>
            <p:ph idx="1"/>
          </p:nvPr>
        </p:nvSpPr>
        <p:spPr>
          <a:xfrm>
            <a:off x="623035" y="749296"/>
            <a:ext cx="11390071" cy="5869869"/>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965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0306" y="1277471"/>
            <a:ext cx="5467574" cy="4803289"/>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1277471"/>
            <a:ext cx="5592694" cy="4803289"/>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75161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841100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23232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429999" y="6323013"/>
            <a:ext cx="508000" cy="471487"/>
          </a:xfrm>
        </p:spPr>
        <p:txBody>
          <a:bodyPr/>
          <a:lstStyle/>
          <a:p>
            <a:pPr>
              <a:defRPr/>
            </a:pPr>
            <a:fld id="{1F8A97BA-DB9B-4291-87AE-AF89EA7F18B7}" type="slidenum">
              <a:rPr lang="en-US" smtClean="0"/>
              <a:pPr>
                <a:defRPr/>
              </a:pPr>
              <a:t>‹#›</a:t>
            </a:fld>
            <a:endParaRPr lang="en-US"/>
          </a:p>
        </p:txBody>
      </p:sp>
    </p:spTree>
    <p:extLst>
      <p:ext uri="{BB962C8B-B14F-4D97-AF65-F5344CB8AC3E}">
        <p14:creationId xmlns:p14="http://schemas.microsoft.com/office/powerpoint/2010/main" val="115147231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OE bottom - blank - not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a:t>Click to edit Master title style</a:t>
            </a:r>
          </a:p>
        </p:txBody>
      </p:sp>
    </p:spTree>
    <p:extLst>
      <p:ext uri="{BB962C8B-B14F-4D97-AF65-F5344CB8AC3E}">
        <p14:creationId xmlns:p14="http://schemas.microsoft.com/office/powerpoint/2010/main" val="1697895957"/>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5.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12192000" cy="731838"/>
          </a:xfrm>
          <a:prstGeom prst="rect">
            <a:avLst/>
          </a:prstGeom>
          <a:noFill/>
          <a:ln w="9525">
            <a:noFill/>
            <a:miter lim="800000"/>
          </a:ln>
        </p:spPr>
        <p:txBody>
          <a:bodyPr vert="horz" wrap="square" lIns="91258" tIns="45630" rIns="91258" bIns="4563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69923" y="866775"/>
            <a:ext cx="11214100" cy="5259388"/>
          </a:xfrm>
          <a:prstGeom prst="rect">
            <a:avLst/>
          </a:prstGeom>
          <a:noFill/>
          <a:ln w="9525">
            <a:noFill/>
            <a:miter lim="800000"/>
          </a:ln>
        </p:spPr>
        <p:txBody>
          <a:bodyPr vert="horz" wrap="square" lIns="91258" tIns="45630" rIns="91258" bIns="456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0" name="Picture 9" descr="horizontal-logo-green-text.jpg"/>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609601" y="6354781"/>
            <a:ext cx="2439785" cy="407324"/>
          </a:xfrm>
          <a:prstGeom prst="rect">
            <a:avLst/>
          </a:prstGeom>
          <a:noFill/>
          <a:ln w="9525">
            <a:noFill/>
            <a:miter lim="800000"/>
          </a:ln>
        </p:spPr>
      </p:pic>
    </p:spTree>
    <p:extLst>
      <p:ext uri="{BB962C8B-B14F-4D97-AF65-F5344CB8AC3E}">
        <p14:creationId xmlns:p14="http://schemas.microsoft.com/office/powerpoint/2010/main" val="35127711"/>
      </p:ext>
    </p:extLst>
  </p:cSld>
  <p:clrMap bg1="lt1" tx1="dk1" bg2="lt2" tx2="dk2" accent1="accent1" accent2="accent2" accent3="accent3" accent4="accent4" accent5="accent5" accent6="accent6" hlink="hlink" folHlink="folHlink"/>
  <p:sldLayoutIdLst>
    <p:sldLayoutId id="2147483994" r:id="rId1"/>
  </p:sldLayoutIdLst>
  <p:transition/>
  <p:hf sldNum="0" hdr="0" dt="0"/>
  <p:txStyles>
    <p:titleStyle>
      <a:lvl1pPr algn="ctr" rtl="0" eaLnBrk="1" fontAlgn="base" hangingPunct="1">
        <a:spcBef>
          <a:spcPct val="0"/>
        </a:spcBef>
        <a:spcAft>
          <a:spcPct val="0"/>
        </a:spcAft>
        <a:defRPr sz="2400" kern="1200">
          <a:solidFill>
            <a:srgbClr val="106636"/>
          </a:solidFill>
          <a:latin typeface="Arial" pitchFamily="34" charset="0"/>
          <a:ea typeface="+mj-ea"/>
          <a:cs typeface="Arial" pitchFamily="34" charset="0"/>
        </a:defRPr>
      </a:lvl1pPr>
      <a:lvl2pPr algn="ctr" rtl="0" eaLnBrk="1" fontAlgn="base" hangingPunct="1">
        <a:spcBef>
          <a:spcPct val="0"/>
        </a:spcBef>
        <a:spcAft>
          <a:spcPct val="0"/>
        </a:spcAft>
        <a:defRPr sz="2400">
          <a:solidFill>
            <a:srgbClr val="106636"/>
          </a:solidFill>
          <a:latin typeface="Arial"/>
          <a:cs typeface="Arial"/>
        </a:defRPr>
      </a:lvl2pPr>
      <a:lvl3pPr algn="ctr" rtl="0" eaLnBrk="1" fontAlgn="base" hangingPunct="1">
        <a:spcBef>
          <a:spcPct val="0"/>
        </a:spcBef>
        <a:spcAft>
          <a:spcPct val="0"/>
        </a:spcAft>
        <a:defRPr sz="2400">
          <a:solidFill>
            <a:srgbClr val="106636"/>
          </a:solidFill>
          <a:latin typeface="Arial"/>
          <a:cs typeface="Arial"/>
        </a:defRPr>
      </a:lvl3pPr>
      <a:lvl4pPr algn="ctr" rtl="0" eaLnBrk="1" fontAlgn="base" hangingPunct="1">
        <a:spcBef>
          <a:spcPct val="0"/>
        </a:spcBef>
        <a:spcAft>
          <a:spcPct val="0"/>
        </a:spcAft>
        <a:defRPr sz="2400">
          <a:solidFill>
            <a:srgbClr val="106636"/>
          </a:solidFill>
          <a:latin typeface="Arial"/>
          <a:cs typeface="Arial"/>
        </a:defRPr>
      </a:lvl4pPr>
      <a:lvl5pPr algn="ctr" rtl="0" eaLnBrk="1" fontAlgn="base" hangingPunct="1">
        <a:spcBef>
          <a:spcPct val="0"/>
        </a:spcBef>
        <a:spcAft>
          <a:spcPct val="0"/>
        </a:spcAft>
        <a:defRPr sz="2400">
          <a:solidFill>
            <a:srgbClr val="106636"/>
          </a:solidFill>
          <a:latin typeface="Arial"/>
          <a:cs typeface="Arial"/>
        </a:defRPr>
      </a:lvl5pPr>
      <a:lvl6pPr marL="456294" algn="ctr" rtl="0" eaLnBrk="1" fontAlgn="base" hangingPunct="1">
        <a:spcBef>
          <a:spcPct val="0"/>
        </a:spcBef>
        <a:spcAft>
          <a:spcPct val="0"/>
        </a:spcAft>
        <a:defRPr sz="2400">
          <a:solidFill>
            <a:srgbClr val="106636"/>
          </a:solidFill>
          <a:latin typeface="Arial"/>
          <a:cs typeface="Arial"/>
        </a:defRPr>
      </a:lvl6pPr>
      <a:lvl7pPr marL="912583" algn="ctr" rtl="0" eaLnBrk="1" fontAlgn="base" hangingPunct="1">
        <a:spcBef>
          <a:spcPct val="0"/>
        </a:spcBef>
        <a:spcAft>
          <a:spcPct val="0"/>
        </a:spcAft>
        <a:defRPr sz="2400">
          <a:solidFill>
            <a:srgbClr val="106636"/>
          </a:solidFill>
          <a:latin typeface="Arial"/>
          <a:cs typeface="Arial"/>
        </a:defRPr>
      </a:lvl7pPr>
      <a:lvl8pPr marL="1368877" algn="ctr" rtl="0" eaLnBrk="1" fontAlgn="base" hangingPunct="1">
        <a:spcBef>
          <a:spcPct val="0"/>
        </a:spcBef>
        <a:spcAft>
          <a:spcPct val="0"/>
        </a:spcAft>
        <a:defRPr sz="2400">
          <a:solidFill>
            <a:srgbClr val="106636"/>
          </a:solidFill>
          <a:latin typeface="Arial"/>
          <a:cs typeface="Arial"/>
        </a:defRPr>
      </a:lvl8pPr>
      <a:lvl9pPr marL="1825168" algn="ctr" rtl="0" eaLnBrk="1" fontAlgn="base" hangingPunct="1">
        <a:spcBef>
          <a:spcPct val="0"/>
        </a:spcBef>
        <a:spcAft>
          <a:spcPct val="0"/>
        </a:spcAft>
        <a:defRPr sz="2400">
          <a:solidFill>
            <a:srgbClr val="106636"/>
          </a:solidFill>
          <a:latin typeface="Arial"/>
          <a:cs typeface="Arial"/>
        </a:defRPr>
      </a:lvl9pPr>
    </p:titleStyle>
    <p:bodyStyle>
      <a:lvl1pPr marL="342219" indent="-342219" algn="l" rtl="0" eaLnBrk="1" fontAlgn="base" hangingPunct="1">
        <a:spcBef>
          <a:spcPct val="20000"/>
        </a:spcBef>
        <a:spcAft>
          <a:spcPct val="0"/>
        </a:spcAft>
        <a:buFont typeface="Arial" pitchFamily="34" charset="0"/>
        <a:buChar char="•"/>
        <a:defRPr sz="2400" b="1" kern="1200">
          <a:solidFill>
            <a:srgbClr val="146737"/>
          </a:solidFill>
          <a:latin typeface="Arial" pitchFamily="34" charset="0"/>
          <a:ea typeface="+mn-ea"/>
          <a:cs typeface="Arial" pitchFamily="34" charset="0"/>
        </a:defRPr>
      </a:lvl1pPr>
      <a:lvl2pPr marL="741473" indent="-285180" algn="l" rtl="0" eaLnBrk="1" fontAlgn="base" hangingPunct="1">
        <a:spcBef>
          <a:spcPct val="20000"/>
        </a:spcBef>
        <a:spcAft>
          <a:spcPct val="0"/>
        </a:spcAft>
        <a:buFont typeface="Arial" pitchFamily="34" charset="0"/>
        <a:buChar char="–"/>
        <a:defRPr sz="2200" kern="1200">
          <a:solidFill>
            <a:srgbClr val="404040"/>
          </a:solidFill>
          <a:latin typeface="Arial" pitchFamily="34" charset="0"/>
          <a:ea typeface="+mn-ea"/>
          <a:cs typeface="Arial" pitchFamily="34" charset="0"/>
        </a:defRPr>
      </a:lvl2pPr>
      <a:lvl3pPr marL="1140731" indent="-22815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3pPr>
      <a:lvl4pPr marL="1597023" indent="-22815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53313" indent="-22815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09607"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5900"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191"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480"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583" rtl="0" eaLnBrk="1" latinLnBrk="0" hangingPunct="1">
        <a:defRPr sz="1800" kern="1200">
          <a:solidFill>
            <a:schemeClr val="tx1"/>
          </a:solidFill>
          <a:latin typeface="+mn-lt"/>
          <a:ea typeface="+mn-ea"/>
          <a:cs typeface="+mn-cs"/>
        </a:defRPr>
      </a:lvl1pPr>
      <a:lvl2pPr marL="456294" algn="l" defTabSz="912583" rtl="0" eaLnBrk="1" latinLnBrk="0" hangingPunct="1">
        <a:defRPr sz="1800" kern="1200">
          <a:solidFill>
            <a:schemeClr val="tx1"/>
          </a:solidFill>
          <a:latin typeface="+mn-lt"/>
          <a:ea typeface="+mn-ea"/>
          <a:cs typeface="+mn-cs"/>
        </a:defRPr>
      </a:lvl2pPr>
      <a:lvl3pPr marL="912583" algn="l" defTabSz="912583" rtl="0" eaLnBrk="1" latinLnBrk="0" hangingPunct="1">
        <a:defRPr sz="1800" kern="1200">
          <a:solidFill>
            <a:schemeClr val="tx1"/>
          </a:solidFill>
          <a:latin typeface="+mn-lt"/>
          <a:ea typeface="+mn-ea"/>
          <a:cs typeface="+mn-cs"/>
        </a:defRPr>
      </a:lvl3pPr>
      <a:lvl4pPr marL="1368877" algn="l" defTabSz="912583" rtl="0" eaLnBrk="1" latinLnBrk="0" hangingPunct="1">
        <a:defRPr sz="1800" kern="1200">
          <a:solidFill>
            <a:schemeClr val="tx1"/>
          </a:solidFill>
          <a:latin typeface="+mn-lt"/>
          <a:ea typeface="+mn-ea"/>
          <a:cs typeface="+mn-cs"/>
        </a:defRPr>
      </a:lvl4pPr>
      <a:lvl5pPr marL="1825168" algn="l" defTabSz="912583" rtl="0" eaLnBrk="1" latinLnBrk="0" hangingPunct="1">
        <a:defRPr sz="1800" kern="1200">
          <a:solidFill>
            <a:schemeClr val="tx1"/>
          </a:solidFill>
          <a:latin typeface="+mn-lt"/>
          <a:ea typeface="+mn-ea"/>
          <a:cs typeface="+mn-cs"/>
        </a:defRPr>
      </a:lvl5pPr>
      <a:lvl6pPr marL="2281461" algn="l" defTabSz="912583" rtl="0" eaLnBrk="1" latinLnBrk="0" hangingPunct="1">
        <a:defRPr sz="1800" kern="1200">
          <a:solidFill>
            <a:schemeClr val="tx1"/>
          </a:solidFill>
          <a:latin typeface="+mn-lt"/>
          <a:ea typeface="+mn-ea"/>
          <a:cs typeface="+mn-cs"/>
        </a:defRPr>
      </a:lvl6pPr>
      <a:lvl7pPr marL="2737751" algn="l" defTabSz="912583" rtl="0" eaLnBrk="1" latinLnBrk="0" hangingPunct="1">
        <a:defRPr sz="1800" kern="1200">
          <a:solidFill>
            <a:schemeClr val="tx1"/>
          </a:solidFill>
          <a:latin typeface="+mn-lt"/>
          <a:ea typeface="+mn-ea"/>
          <a:cs typeface="+mn-cs"/>
        </a:defRPr>
      </a:lvl7pPr>
      <a:lvl8pPr marL="3194045" algn="l" defTabSz="912583" rtl="0" eaLnBrk="1" latinLnBrk="0" hangingPunct="1">
        <a:defRPr sz="1800" kern="1200">
          <a:solidFill>
            <a:schemeClr val="tx1"/>
          </a:solidFill>
          <a:latin typeface="+mn-lt"/>
          <a:ea typeface="+mn-ea"/>
          <a:cs typeface="+mn-cs"/>
        </a:defRPr>
      </a:lvl8pPr>
      <a:lvl9pPr marL="3650335" algn="l" defTabSz="91258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gs>
            <a:gs pos="83000">
              <a:schemeClr val="accent1">
                <a:lumMod val="60000"/>
                <a:lumOff val="40000"/>
              </a:schemeClr>
            </a:gs>
            <a:gs pos="100000">
              <a:schemeClr val="accent1">
                <a:lumMod val="75000"/>
              </a:schemeClr>
            </a:gs>
          </a:gsLst>
          <a:lin ang="1200000" scaled="0"/>
        </a:gradFill>
        <a:effectLst/>
      </p:bgPr>
    </p:bg>
    <p:spTree>
      <p:nvGrpSpPr>
        <p:cNvPr id="1" name=""/>
        <p:cNvGrpSpPr/>
        <p:nvPr/>
      </p:nvGrpSpPr>
      <p:grpSpPr>
        <a:xfrm>
          <a:off x="0" y="0"/>
          <a:ext cx="0" cy="0"/>
          <a:chOff x="0" y="0"/>
          <a:chExt cx="0" cy="0"/>
        </a:xfrm>
      </p:grpSpPr>
      <p:grpSp>
        <p:nvGrpSpPr>
          <p:cNvPr id="14" name="Group 13"/>
          <p:cNvGrpSpPr/>
          <p:nvPr/>
        </p:nvGrpSpPr>
        <p:grpSpPr>
          <a:xfrm>
            <a:off x="1" y="7702"/>
            <a:ext cx="12192001" cy="6858063"/>
            <a:chOff x="0" y="7701"/>
            <a:chExt cx="9144001" cy="6858063"/>
          </a:xfrm>
        </p:grpSpPr>
        <p:sp>
          <p:nvSpPr>
            <p:cNvPr id="20" name="Right Triangle 19"/>
            <p:cNvSpPr/>
            <p:nvPr/>
          </p:nvSpPr>
          <p:spPr>
            <a:xfrm rot="10800000">
              <a:off x="8676725" y="596874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p>
          </p:txBody>
        </p:sp>
        <p:sp>
          <p:nvSpPr>
            <p:cNvPr id="19" name="Right Triangle 18"/>
            <p:cNvSpPr/>
            <p:nvPr/>
          </p:nvSpPr>
          <p:spPr>
            <a:xfrm rot="10800000">
              <a:off x="2825194" y="5776157"/>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p>
          </p:txBody>
        </p:sp>
        <p:grpSp>
          <p:nvGrpSpPr>
            <p:cNvPr id="8" name="Group 7"/>
            <p:cNvGrpSpPr/>
            <p:nvPr/>
          </p:nvGrpSpPr>
          <p:grpSpPr>
            <a:xfrm>
              <a:off x="0" y="7701"/>
              <a:ext cx="9144001" cy="6858063"/>
              <a:chOff x="0" y="7701"/>
              <a:chExt cx="9144001" cy="6858063"/>
            </a:xfrm>
          </p:grpSpPr>
          <p:sp>
            <p:nvSpPr>
              <p:cNvPr id="13" name="Rectangle 12"/>
              <p:cNvSpPr/>
              <p:nvPr userDrawn="1"/>
            </p:nvSpPr>
            <p:spPr>
              <a:xfrm flipV="1">
                <a:off x="3292469" y="6096000"/>
                <a:ext cx="5851531" cy="57717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stStyle>
              <a:p>
                <a:endParaRPr/>
              </a:p>
            </p:txBody>
          </p:sp>
          <p:sp>
            <p:nvSpPr>
              <p:cNvPr id="18" name="Right Triangle 17"/>
              <p:cNvSpPr/>
              <p:nvPr/>
            </p:nvSpPr>
            <p:spPr>
              <a:xfrm flipH="1">
                <a:off x="8676725" y="770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p>
            </p:txBody>
          </p:sp>
          <p:sp>
            <p:nvSpPr>
              <p:cNvPr id="10" name="Right Triangle 9"/>
              <p:cNvSpPr/>
              <p:nvPr/>
            </p:nvSpPr>
            <p:spPr>
              <a:xfrm flipH="1">
                <a:off x="1" y="902526"/>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p>
            </p:txBody>
          </p:sp>
          <p:sp>
            <p:nvSpPr>
              <p:cNvPr id="12" name="Rectangle 11"/>
              <p:cNvSpPr/>
              <p:nvPr/>
            </p:nvSpPr>
            <p:spPr>
              <a:xfrm>
                <a:off x="0" y="1787093"/>
                <a:ext cx="9144000" cy="444632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stStyle>
              <a:p>
                <a:endParaRPr/>
              </a:p>
            </p:txBody>
          </p:sp>
          <p:sp>
            <p:nvSpPr>
              <p:cNvPr id="7" name="Rectangle 6"/>
              <p:cNvSpPr/>
              <p:nvPr/>
            </p:nvSpPr>
            <p:spPr>
              <a:xfrm>
                <a:off x="467276" y="902527"/>
                <a:ext cx="8676725" cy="519347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stStyle>
              <a:p>
                <a:endParaRPr/>
              </a:p>
            </p:txBody>
          </p:sp>
          <p:cxnSp>
            <p:nvCxnSpPr>
              <p:cNvPr id="32" name="Straight Connector 31"/>
              <p:cNvCxnSpPr>
                <a:endCxn id="20" idx="0"/>
              </p:cNvCxnSpPr>
              <p:nvPr/>
            </p:nvCxnSpPr>
            <p:spPr>
              <a:xfrm>
                <a:off x="9034983" y="6670981"/>
                <a:ext cx="109017" cy="194783"/>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26" name="Straight Connector 25"/>
              <p:cNvCxnSpPr>
                <a:stCxn id="19" idx="0"/>
              </p:cNvCxnSpPr>
              <p:nvPr/>
            </p:nvCxnSpPr>
            <p:spPr>
              <a:xfrm flipH="1" flipV="1">
                <a:off x="3058832" y="6235098"/>
                <a:ext cx="233637" cy="438082"/>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grpSp>
      </p:grpSp>
      <p:sp>
        <p:nvSpPr>
          <p:cNvPr id="2" name="Title Placeholder 1"/>
          <p:cNvSpPr>
            <a:spLocks noGrp="1"/>
          </p:cNvSpPr>
          <p:nvPr>
            <p:ph type="title"/>
          </p:nvPr>
        </p:nvSpPr>
        <p:spPr>
          <a:xfrm>
            <a:off x="225779" y="3"/>
            <a:ext cx="11787327" cy="9025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3035" y="1017332"/>
            <a:ext cx="11390071" cy="50786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p:nvPr/>
        </p:nvPicPr>
        <p:blipFill>
          <a:blip r:embed="rId10">
            <a:extLst>
              <a:ext uri="{28A0092B-C50C-407E-A947-70E740481C1C}">
                <a14:useLocalDpi xmlns:a14="http://schemas.microsoft.com/office/drawing/2010/main"/>
              </a:ext>
            </a:extLst>
          </a:blip>
          <a:stretch>
            <a:fillRect/>
          </a:stretch>
        </p:blipFill>
        <p:spPr>
          <a:xfrm>
            <a:off x="727825" y="6316801"/>
            <a:ext cx="2622792" cy="440596"/>
          </a:xfrm>
          <a:prstGeom prst="rect">
            <a:avLst/>
          </a:prstGeom>
        </p:spPr>
      </p:pic>
      <p:cxnSp>
        <p:nvCxnSpPr>
          <p:cNvPr id="21" name="Straight Connector 20"/>
          <p:cNvCxnSpPr>
            <a:stCxn id="18" idx="4"/>
            <a:endCxn id="18" idx="0"/>
          </p:cNvCxnSpPr>
          <p:nvPr/>
        </p:nvCxnSpPr>
        <p:spPr>
          <a:xfrm flipV="1">
            <a:off x="11568968" y="7702"/>
            <a:ext cx="623033" cy="897023"/>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29" name="Straight Connector 28"/>
          <p:cNvCxnSpPr>
            <a:stCxn id="19" idx="0"/>
          </p:cNvCxnSpPr>
          <p:nvPr/>
        </p:nvCxnSpPr>
        <p:spPr>
          <a:xfrm flipV="1">
            <a:off x="4389959" y="6673178"/>
            <a:ext cx="7662341" cy="2"/>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0" y="6233414"/>
            <a:ext cx="4078443" cy="0"/>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17" name="Straight Connector 16"/>
          <p:cNvCxnSpPr>
            <a:endCxn id="10" idx="0"/>
          </p:cNvCxnSpPr>
          <p:nvPr/>
        </p:nvCxnSpPr>
        <p:spPr>
          <a:xfrm flipH="1">
            <a:off x="623035" y="902526"/>
            <a:ext cx="10945932" cy="0"/>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11" name="Straight Connector 10"/>
          <p:cNvCxnSpPr>
            <a:endCxn id="10" idx="0"/>
          </p:cNvCxnSpPr>
          <p:nvPr/>
        </p:nvCxnSpPr>
        <p:spPr>
          <a:xfrm flipV="1">
            <a:off x="0" y="902527"/>
            <a:ext cx="623035" cy="897023"/>
          </a:xfrm>
          <a:prstGeom prst="line">
            <a:avLst/>
          </a:prstGeom>
          <a:ln cap="rnd"/>
        </p:spPr>
        <p:style>
          <a:lnRef idx="2">
            <a:schemeClr val="accent2"/>
          </a:lnRef>
          <a:fillRef idx="0">
            <a:schemeClr val="accent2"/>
          </a:fillRef>
          <a:effectRef idx="1">
            <a:schemeClr val="accent2"/>
          </a:effectRef>
          <a:fontRef idx="minor">
            <a:schemeClr val="tx1"/>
          </a:fontRef>
        </p:style>
      </p:cxnSp>
      <p:sp>
        <p:nvSpPr>
          <p:cNvPr id="24" name="Slide Number Placeholder 5">
            <a:extLst>
              <a:ext uri="{FF2B5EF4-FFF2-40B4-BE49-F238E27FC236}">
                <a16:creationId xmlns:a16="http://schemas.microsoft.com/office/drawing/2014/main" id="{B1036C78-AF19-4B0D-A7F3-CF91EA487F95}"/>
              </a:ext>
            </a:extLst>
          </p:cNvPr>
          <p:cNvSpPr txBox="1"/>
          <p:nvPr userDrawn="1"/>
        </p:nvSpPr>
        <p:spPr>
          <a:xfrm>
            <a:off x="11218333" y="6305552"/>
            <a:ext cx="508000" cy="365125"/>
          </a:xfrm>
          <a:prstGeom prst="rect">
            <a:avLst/>
          </a:prstGeom>
        </p:spPr>
        <p:txBody>
          <a:bodyPr vert="horz" lIns="91440" tIns="45720" rIns="91440" bIns="45720" rtlCol="0" anchor="ctr"/>
          <a:lstStyle>
            <a:defPPr>
              <a:defRPr lang="en-US"/>
            </a:defPPr>
            <a:lvl1pPr algn="r" rtl="0" fontAlgn="auto">
              <a:spcBef>
                <a:spcPct val="0"/>
              </a:spcBef>
              <a:spcAft>
                <a:spcPct val="0"/>
              </a:spcAft>
              <a:defRPr sz="1200" kern="1200">
                <a:solidFill>
                  <a:srgbClr val="106636"/>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a:pPr>
              <a:defRPr/>
            </a:pPr>
            <a:fld id="{1F8A97BA-DB9B-4291-87AE-AF89EA7F18B7}" type="slidenum">
              <a:rPr lang="en-US" sz="1200" smtClean="0"/>
              <a:pPr>
                <a:defRPr/>
              </a:pPr>
              <a:t>‹#›</a:t>
            </a:fld>
            <a:endParaRPr lang="en-US" sz="1200"/>
          </a:p>
        </p:txBody>
      </p:sp>
    </p:spTree>
    <p:extLst>
      <p:ext uri="{BB962C8B-B14F-4D97-AF65-F5344CB8AC3E}">
        <p14:creationId xmlns:p14="http://schemas.microsoft.com/office/powerpoint/2010/main" val="1345455686"/>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2" r:id="rId6"/>
    <p:sldLayoutId id="2147484003" r:id="rId7"/>
    <p:sldLayoutId id="2147484004" r:id="rId8"/>
  </p:sldLayoutIdLst>
  <p:transition/>
  <p:hf hdr="0" ftr="0" dt="0"/>
  <p:txStyles>
    <p:titleStyle>
      <a:lvl1pPr algn="l" defTabSz="6858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7013" indent="-173038" algn="l" defTabSz="685800" rtl="0" eaLnBrk="1" latinLnBrk="0" hangingPunct="1">
        <a:lnSpc>
          <a:spcPct val="120000"/>
        </a:lnSpc>
        <a:spcBef>
          <a:spcPts val="1000"/>
        </a:spcBef>
        <a:buClr>
          <a:schemeClr val="accent1"/>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accent1"/>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accent1"/>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accent1"/>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accent1"/>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xml"/><Relationship Id="rId1" Type="http://schemas.openxmlformats.org/officeDocument/2006/relationships/customXml" Target="../../customXml/item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customXml" Target="../../customXml/item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5A6274-8170-17DF-3FBB-AFA9FF8D174E}"/>
              </a:ext>
            </a:extLst>
          </p:cNvPr>
          <p:cNvSpPr txBox="1"/>
          <p:nvPr/>
        </p:nvSpPr>
        <p:spPr>
          <a:xfrm>
            <a:off x="2807139" y="3593135"/>
            <a:ext cx="6392411" cy="1015663"/>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ct val="0"/>
              </a:spcBef>
              <a:spcAft>
                <a:spcPct val="0"/>
              </a:spcAft>
              <a:buClrTx/>
              <a:buSzTx/>
              <a:buFont typeface="Arial" pitchFamily="34" charset="0"/>
              <a:buNone/>
              <a:defRPr/>
            </a:pPr>
            <a:r>
              <a:rPr kumimoji="0" lang="en-US" sz="2000" i="0" u="none" strike="noStrike" kern="1200" cap="none" spc="0" normalizeH="0" baseline="0" noProof="0">
                <a:ln>
                  <a:noFill/>
                </a:ln>
                <a:solidFill>
                  <a:srgbClr val="336600"/>
                </a:solidFill>
                <a:effectLst/>
                <a:uLnTx/>
                <a:uFillTx/>
                <a:latin typeface="Arial" pitchFamily="34" charset="0"/>
                <a:cs typeface="Arial" pitchFamily="34" charset="0"/>
              </a:rPr>
              <a:t>Dr. T. J. Hallman</a:t>
            </a:r>
          </a:p>
          <a:p>
            <a:pPr marL="342900" marR="0" lvl="0" indent="-342900" algn="ctr" defTabSz="914400" rtl="0" eaLnBrk="1" fontAlgn="auto" latinLnBrk="0" hangingPunct="1">
              <a:lnSpc>
                <a:spcPct val="100000"/>
              </a:lnSpc>
              <a:spcBef>
                <a:spcPct val="0"/>
              </a:spcBef>
              <a:spcAft>
                <a:spcPct val="0"/>
              </a:spcAft>
              <a:buClrTx/>
              <a:buSzTx/>
              <a:buFont typeface="Arial" pitchFamily="34" charset="0"/>
              <a:buNone/>
              <a:defRPr/>
            </a:pPr>
            <a:r>
              <a:rPr kumimoji="0" lang="en-US" sz="2000" i="0" u="none" strike="noStrike" kern="1200" cap="none" spc="0" normalizeH="0" baseline="0" noProof="0">
                <a:ln>
                  <a:noFill/>
                </a:ln>
                <a:solidFill>
                  <a:srgbClr val="336600"/>
                </a:solidFill>
                <a:effectLst/>
                <a:uLnTx/>
                <a:uFillTx/>
                <a:latin typeface="Arial" pitchFamily="34" charset="0"/>
                <a:cs typeface="Arial" pitchFamily="34" charset="0"/>
              </a:rPr>
              <a:t>Associate Director of the Office of Science</a:t>
            </a:r>
          </a:p>
          <a:p>
            <a:pPr marL="342900" marR="0" lvl="0" indent="-342900" algn="ctr" defTabSz="914400" rtl="0" eaLnBrk="1" fontAlgn="auto" latinLnBrk="0" hangingPunct="1">
              <a:lnSpc>
                <a:spcPct val="100000"/>
              </a:lnSpc>
              <a:spcBef>
                <a:spcPct val="0"/>
              </a:spcBef>
              <a:spcAft>
                <a:spcPct val="0"/>
              </a:spcAft>
              <a:buClrTx/>
              <a:buSzTx/>
              <a:buFont typeface="Arial" pitchFamily="34" charset="0"/>
              <a:buNone/>
              <a:defRPr/>
            </a:pPr>
            <a:r>
              <a:rPr kumimoji="0" lang="en-US" sz="2000" i="0" u="none" strike="noStrike" kern="1200" cap="none" spc="0" normalizeH="0" baseline="0" noProof="0">
                <a:ln>
                  <a:noFill/>
                </a:ln>
                <a:solidFill>
                  <a:srgbClr val="336600"/>
                </a:solidFill>
                <a:effectLst/>
                <a:uLnTx/>
                <a:uFillTx/>
                <a:latin typeface="Arial" pitchFamily="34" charset="0"/>
                <a:cs typeface="Arial" pitchFamily="34" charset="0"/>
              </a:rPr>
              <a:t>for Nuclear Physics</a:t>
            </a:r>
          </a:p>
        </p:txBody>
      </p:sp>
      <p:grpSp>
        <p:nvGrpSpPr>
          <p:cNvPr id="6" name="Group 5">
            <a:extLst>
              <a:ext uri="{FF2B5EF4-FFF2-40B4-BE49-F238E27FC236}">
                <a16:creationId xmlns:a16="http://schemas.microsoft.com/office/drawing/2014/main" id="{CDB65D8E-A711-04EC-88B6-7E30EC2153FB}"/>
              </a:ext>
            </a:extLst>
          </p:cNvPr>
          <p:cNvGrpSpPr/>
          <p:nvPr/>
        </p:nvGrpSpPr>
        <p:grpSpPr>
          <a:xfrm>
            <a:off x="1219200" y="4726423"/>
            <a:ext cx="9753600" cy="1442720"/>
            <a:chOff x="340394" y="5232571"/>
            <a:chExt cx="8861595" cy="1451158"/>
          </a:xfrm>
        </p:grpSpPr>
        <p:grpSp>
          <p:nvGrpSpPr>
            <p:cNvPr id="7" name="Group 6">
              <a:extLst>
                <a:ext uri="{FF2B5EF4-FFF2-40B4-BE49-F238E27FC236}">
                  <a16:creationId xmlns:a16="http://schemas.microsoft.com/office/drawing/2014/main" id="{A14A26BD-37CF-9B2A-D4C5-5E25ED7AA48B}"/>
                </a:ext>
              </a:extLst>
            </p:cNvPr>
            <p:cNvGrpSpPr/>
            <p:nvPr userDrawn="1"/>
          </p:nvGrpSpPr>
          <p:grpSpPr>
            <a:xfrm>
              <a:off x="340394" y="5257511"/>
              <a:ext cx="8861595" cy="1397636"/>
              <a:chOff x="-429688" y="5210799"/>
              <a:chExt cx="8861595" cy="1397636"/>
            </a:xfrm>
          </p:grpSpPr>
          <p:pic>
            <p:nvPicPr>
              <p:cNvPr id="10" name="Picture 9">
                <a:extLst>
                  <a:ext uri="{FF2B5EF4-FFF2-40B4-BE49-F238E27FC236}">
                    <a16:creationId xmlns:a16="http://schemas.microsoft.com/office/drawing/2014/main" id="{CEF447A2-F60F-E033-F9AD-6FBE876367D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29688" y="5216517"/>
                <a:ext cx="1040524" cy="1374966"/>
              </a:xfrm>
              <a:prstGeom prst="rect">
                <a:avLst/>
              </a:prstGeom>
              <a:ln w="28575">
                <a:solidFill>
                  <a:schemeClr val="tx1"/>
                </a:solidFill>
              </a:ln>
            </p:spPr>
          </p:pic>
          <p:pic>
            <p:nvPicPr>
              <p:cNvPr id="11" name="Picture 10" descr="ATLAS_nj386569f7_online.jpg">
                <a:extLst>
                  <a:ext uri="{FF2B5EF4-FFF2-40B4-BE49-F238E27FC236}">
                    <a16:creationId xmlns:a16="http://schemas.microsoft.com/office/drawing/2014/main" id="{386640C5-AF85-4733-1588-5F2509125B0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82466" y="5229129"/>
                <a:ext cx="1543076" cy="1379306"/>
              </a:xfrm>
              <a:prstGeom prst="rect">
                <a:avLst/>
              </a:prstGeom>
              <a:ln w="28575">
                <a:solidFill>
                  <a:schemeClr val="tx1"/>
                </a:solidFill>
              </a:ln>
            </p:spPr>
          </p:pic>
          <p:pic>
            <p:nvPicPr>
              <p:cNvPr id="12" name="Picture 11">
                <a:extLst>
                  <a:ext uri="{FF2B5EF4-FFF2-40B4-BE49-F238E27FC236}">
                    <a16:creationId xmlns:a16="http://schemas.microsoft.com/office/drawing/2014/main" id="{3EA73637-CE34-45F0-A566-15FBA6F1B21C}"/>
                  </a:ext>
                </a:extLst>
              </p:cNvPr>
              <p:cNvPicPr>
                <a:picLocks noChangeAspect="1"/>
              </p:cNvPicPr>
              <p:nvPr userDrawn="1"/>
            </p:nvPicPr>
            <p:blipFill>
              <a:blip r:embed="rId4">
                <a:extLst>
                  <a:ext uri="{28A0092B-C50C-407E-A947-70E740481C1C}">
                    <a14:useLocalDpi xmlns:a14="http://schemas.microsoft.com/office/drawing/2010/main"/>
                  </a:ext>
                </a:extLst>
              </a:blip>
              <a:srcRect t="8102" r="24571"/>
              <a:stretch>
                <a:fillRect/>
              </a:stretch>
            </p:blipFill>
            <p:spPr>
              <a:xfrm>
                <a:off x="6961025" y="5210800"/>
                <a:ext cx="1470882" cy="1386400"/>
              </a:xfrm>
              <a:prstGeom prst="rect">
                <a:avLst/>
              </a:prstGeom>
              <a:ln w="28575">
                <a:solidFill>
                  <a:schemeClr val="tx1"/>
                </a:solidFill>
              </a:ln>
            </p:spPr>
          </p:pic>
          <p:pic>
            <p:nvPicPr>
              <p:cNvPr id="13" name="Picture 7">
                <a:extLst>
                  <a:ext uri="{FF2B5EF4-FFF2-40B4-BE49-F238E27FC236}">
                    <a16:creationId xmlns:a16="http://schemas.microsoft.com/office/drawing/2014/main" id="{69539EDC-C68C-74A8-C20A-5F4E56855825}"/>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r="2756"/>
              <a:stretch>
                <a:fillRect/>
              </a:stretch>
            </p:blipFill>
            <p:spPr bwMode="auto">
              <a:xfrm>
                <a:off x="3697854" y="5210799"/>
                <a:ext cx="1820753" cy="1378511"/>
              </a:xfrm>
              <a:prstGeom prst="rect">
                <a:avLst/>
              </a:prstGeom>
              <a:noFill/>
              <a:ln w="28575">
                <a:solidFill>
                  <a:schemeClr val="tx1"/>
                </a:solidFill>
                <a:miter lim="800000"/>
              </a:ln>
            </p:spPr>
          </p:pic>
        </p:grpSp>
        <p:pic>
          <p:nvPicPr>
            <p:cNvPr id="8" name="Picture 7" descr="A picture containing text, vector graphics&#10;&#10;Description automatically generated">
              <a:extLst>
                <a:ext uri="{FF2B5EF4-FFF2-40B4-BE49-F238E27FC236}">
                  <a16:creationId xmlns:a16="http://schemas.microsoft.com/office/drawing/2014/main" id="{63ED7312-DCD1-A6D7-D7F3-AEC84FEF064E}"/>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288689" y="5232571"/>
              <a:ext cx="1470882" cy="1420501"/>
            </a:xfrm>
            <a:prstGeom prst="rect">
              <a:avLst/>
            </a:prstGeom>
            <a:ln>
              <a:solidFill>
                <a:schemeClr val="tx1"/>
              </a:solidFill>
            </a:ln>
          </p:spPr>
        </p:pic>
        <p:pic>
          <p:nvPicPr>
            <p:cNvPr id="9" name="Picture 8" descr="A picture containing indoor, electronics, tube, stack&#10;&#10;Description automatically generated">
              <a:extLst>
                <a:ext uri="{FF2B5EF4-FFF2-40B4-BE49-F238E27FC236}">
                  <a16:creationId xmlns:a16="http://schemas.microsoft.com/office/drawing/2014/main" id="{5E819278-62C8-9F06-CAB6-23639918DB1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354856" y="5249622"/>
              <a:ext cx="1543076" cy="1434107"/>
            </a:xfrm>
            <a:prstGeom prst="rect">
              <a:avLst/>
            </a:prstGeom>
            <a:ln>
              <a:solidFill>
                <a:schemeClr val="tx1"/>
              </a:solidFill>
            </a:ln>
          </p:spPr>
        </p:pic>
      </p:grpSp>
      <p:sp>
        <p:nvSpPr>
          <p:cNvPr id="14" name="Title 1">
            <a:extLst>
              <a:ext uri="{FF2B5EF4-FFF2-40B4-BE49-F238E27FC236}">
                <a16:creationId xmlns:a16="http://schemas.microsoft.com/office/drawing/2014/main" id="{23CFF607-3823-2F24-BF48-535EB7772DA3}"/>
              </a:ext>
            </a:extLst>
          </p:cNvPr>
          <p:cNvSpPr txBox="1"/>
          <p:nvPr/>
        </p:nvSpPr>
        <p:spPr>
          <a:xfrm>
            <a:off x="2364463" y="1289043"/>
            <a:ext cx="11961035"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kern="1200">
                <a:solidFill>
                  <a:schemeClr val="bg1"/>
                </a:solidFill>
                <a:latin typeface="+mj-lt"/>
                <a:ea typeface="+mj-ea"/>
                <a:cs typeface="+mj-cs"/>
              </a:defRPr>
            </a:lvl1pPr>
          </a:lstStyle>
          <a:p>
            <a:pPr fontAlgn="auto">
              <a:spcAft>
                <a:spcPct val="0"/>
              </a:spcAft>
            </a:pPr>
            <a:r>
              <a:rPr lang="en-US" sz="3200" dirty="0">
                <a:solidFill>
                  <a:schemeClr val="tx1"/>
                </a:solidFill>
                <a:latin typeface="Arial" pitchFamily="34" charset="0"/>
                <a:cs typeface="Arial" pitchFamily="34" charset="0"/>
              </a:rPr>
              <a:t>Perspectives from DOE Nuclear Physics </a:t>
            </a:r>
          </a:p>
        </p:txBody>
      </p:sp>
      <p:sp>
        <p:nvSpPr>
          <p:cNvPr id="15" name="Subtitle 2">
            <a:extLst>
              <a:ext uri="{FF2B5EF4-FFF2-40B4-BE49-F238E27FC236}">
                <a16:creationId xmlns:a16="http://schemas.microsoft.com/office/drawing/2014/main" id="{6AE10ECA-70CD-5D1A-A19E-6978F6773D34}"/>
              </a:ext>
            </a:extLst>
          </p:cNvPr>
          <p:cNvSpPr txBox="1"/>
          <p:nvPr/>
        </p:nvSpPr>
        <p:spPr>
          <a:xfrm>
            <a:off x="1791831" y="2102986"/>
            <a:ext cx="8075815" cy="742230"/>
          </a:xfrm>
          <a:prstGeom prst="rect">
            <a:avLst/>
          </a:prstGeom>
        </p:spPr>
        <p:txBody>
          <a:bodyPr>
            <a:noAutofit/>
          </a:bodyPr>
          <a:lstStyle>
            <a:lvl1pPr marL="0" indent="0" algn="ctr" defTabSz="914400" rtl="0" eaLnBrk="1" latinLnBrk="0" hangingPunct="1">
              <a:spcBef>
                <a:spcPct val="20000"/>
              </a:spcBef>
              <a:buFont typeface="Arial" pitchFamily="34" charset="0"/>
              <a:buNone/>
              <a:defRPr sz="1800" b="0" kern="1200">
                <a:solidFill>
                  <a:srgbClr val="006600"/>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solidFill>
                <a:srgbClr val="008000"/>
              </a:solidFill>
              <a:latin typeface="Arial" pitchFamily="34" charset="0"/>
              <a:cs typeface="Arial" pitchFamily="34" charset="0"/>
            </a:endParaRPr>
          </a:p>
          <a:p>
            <a:r>
              <a:rPr lang="en-US" sz="2400" dirty="0">
                <a:solidFill>
                  <a:srgbClr val="008000"/>
                </a:solidFill>
                <a:latin typeface="Arial" pitchFamily="34" charset="0"/>
                <a:cs typeface="Arial" pitchFamily="34" charset="0"/>
              </a:rPr>
              <a:t>APS Topical Group on Hadron Physics</a:t>
            </a:r>
          </a:p>
          <a:p>
            <a:r>
              <a:rPr lang="en-US" sz="2400" dirty="0">
                <a:solidFill>
                  <a:srgbClr val="008000"/>
                </a:solidFill>
                <a:latin typeface="Arial" pitchFamily="34" charset="0"/>
                <a:cs typeface="Arial" pitchFamily="34" charset="0"/>
              </a:rPr>
              <a:t>April 12, 2023</a:t>
            </a:r>
          </a:p>
        </p:txBody>
      </p:sp>
    </p:spTree>
    <p:extLst>
      <p:ext uri="{BB962C8B-B14F-4D97-AF65-F5344CB8AC3E}">
        <p14:creationId xmlns:p14="http://schemas.microsoft.com/office/powerpoint/2010/main" val="14729472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086CD3-633B-6697-4EA0-232F5A5C34C5}"/>
              </a:ext>
            </a:extLst>
          </p:cNvPr>
          <p:cNvSpPr>
            <a:spLocks noGrp="1"/>
          </p:cNvSpPr>
          <p:nvPr>
            <p:ph type="title"/>
          </p:nvPr>
        </p:nvSpPr>
        <p:spPr/>
        <p:txBody>
          <a:bodyPr>
            <a:noAutofit/>
          </a:bodyPr>
          <a:lstStyle/>
          <a:p>
            <a:r>
              <a:rPr lang="en-US" sz="2800"/>
              <a:t>NP Broader Impacts &amp; Applications For Other Missions: </a:t>
            </a:r>
            <a:br>
              <a:rPr lang="en-US" sz="2800"/>
            </a:br>
            <a:r>
              <a:rPr lang="en-US" sz="2800"/>
              <a:t>Nuclear Data</a:t>
            </a:r>
          </a:p>
        </p:txBody>
      </p:sp>
      <p:sp>
        <p:nvSpPr>
          <p:cNvPr id="4" name="Content Placeholder 3"/>
          <p:cNvSpPr>
            <a:spLocks noGrp="1"/>
          </p:cNvSpPr>
          <p:nvPr>
            <p:ph idx="1"/>
          </p:nvPr>
        </p:nvSpPr>
        <p:spPr>
          <a:xfrm>
            <a:off x="623036" y="1017332"/>
            <a:ext cx="8295818" cy="5221425"/>
          </a:xfrm>
        </p:spPr>
        <p:txBody>
          <a:bodyPr>
            <a:noAutofit/>
          </a:bodyPr>
          <a:lstStyle/>
          <a:p>
            <a:r>
              <a:rPr lang="en-US" sz="1800">
                <a:solidFill>
                  <a:schemeClr val="accent1"/>
                </a:solidFill>
              </a:rPr>
              <a:t>NP is providing new and updated nuclear data to existing customers</a:t>
            </a:r>
          </a:p>
          <a:p>
            <a:pPr lvl="1"/>
            <a:r>
              <a:rPr lang="en-US" sz="1600">
                <a:solidFill>
                  <a:schemeClr val="tx1"/>
                </a:solidFill>
              </a:rPr>
              <a:t>Working to identify impactful nuclear data needs and leverage resources</a:t>
            </a:r>
          </a:p>
          <a:p>
            <a:pPr lvl="2"/>
            <a:r>
              <a:rPr lang="en-US" sz="1600"/>
              <a:t>Ex: Data for next generation molten salt reactors with DOE/NE, ARPA-E</a:t>
            </a:r>
          </a:p>
          <a:p>
            <a:pPr marL="914400" lvl="2" indent="0">
              <a:buNone/>
            </a:pPr>
            <a:endParaRPr lang="en-US" sz="800"/>
          </a:p>
          <a:p>
            <a:r>
              <a:rPr lang="en-US" sz="1800">
                <a:solidFill>
                  <a:schemeClr val="accent1"/>
                </a:solidFill>
              </a:rPr>
              <a:t>NP is reaching out to new nuclear data application customers</a:t>
            </a:r>
          </a:p>
          <a:p>
            <a:pPr lvl="1"/>
            <a:r>
              <a:rPr lang="en-US" sz="1600">
                <a:solidFill>
                  <a:schemeClr val="tx1"/>
                </a:solidFill>
              </a:rPr>
              <a:t>Electronics protection (NASA, Missile Defense Agency, Federal Aviation Administration)</a:t>
            </a:r>
          </a:p>
          <a:p>
            <a:pPr lvl="1"/>
            <a:r>
              <a:rPr lang="en-US" sz="1600">
                <a:solidFill>
                  <a:schemeClr val="tx1"/>
                </a:solidFill>
              </a:rPr>
              <a:t>Human safety (NASA [spaceflight], NIH [ion beam therapy])</a:t>
            </a:r>
          </a:p>
          <a:p>
            <a:pPr lvl="1"/>
            <a:r>
              <a:rPr lang="en-US" sz="1600">
                <a:solidFill>
                  <a:schemeClr val="tx1"/>
                </a:solidFill>
              </a:rPr>
              <a:t>Advanced reactors (ARPA-E, NASA)</a:t>
            </a:r>
          </a:p>
          <a:p>
            <a:pPr lvl="1"/>
            <a:endParaRPr lang="en-US" sz="800">
              <a:solidFill>
                <a:schemeClr val="tx1"/>
              </a:solidFill>
            </a:endParaRPr>
          </a:p>
          <a:p>
            <a:r>
              <a:rPr lang="en-US" sz="1800">
                <a:solidFill>
                  <a:schemeClr val="accent1"/>
                </a:solidFill>
              </a:rPr>
              <a:t>NP is exploring a mechanism for Rapid Response Nuclear Data</a:t>
            </a:r>
          </a:p>
          <a:p>
            <a:pPr lvl="1"/>
            <a:r>
              <a:rPr lang="en-US" sz="1600">
                <a:solidFill>
                  <a:schemeClr val="tx1"/>
                </a:solidFill>
              </a:rPr>
              <a:t>Many federal agencies have projects with nuclear data shortfalls</a:t>
            </a:r>
          </a:p>
          <a:p>
            <a:pPr lvl="1"/>
            <a:r>
              <a:rPr lang="en-US" sz="1600">
                <a:solidFill>
                  <a:schemeClr val="tx1"/>
                </a:solidFill>
              </a:rPr>
              <a:t>USNDP is investigating a process where performers can submit requests for urgent, high impact nuclear data needs</a:t>
            </a:r>
          </a:p>
          <a:p>
            <a:endParaRPr lang="en-US" sz="1800"/>
          </a:p>
          <a:p>
            <a:endParaRPr lang="en-US" sz="1800"/>
          </a:p>
          <a:p>
            <a:endParaRPr lang="en-US" sz="1800"/>
          </a:p>
          <a:p>
            <a:endParaRPr lang="en-US" sz="1800"/>
          </a:p>
          <a:p>
            <a:endParaRPr lang="en-US" sz="1800"/>
          </a:p>
        </p:txBody>
      </p:sp>
      <p:pic>
        <p:nvPicPr>
          <p:cNvPr id="5" name="Picture 4" descr="Diagram&#10;&#10;Description automatically generated">
            <a:extLst>
              <a:ext uri="{FF2B5EF4-FFF2-40B4-BE49-F238E27FC236}">
                <a16:creationId xmlns:a16="http://schemas.microsoft.com/office/drawing/2014/main" id="{B44A6F66-CB10-4C69-847F-E537084B0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1247" y="924910"/>
            <a:ext cx="2572723" cy="2022159"/>
          </a:xfrm>
          <a:prstGeom prst="rect">
            <a:avLst/>
          </a:prstGeom>
        </p:spPr>
      </p:pic>
      <p:pic>
        <p:nvPicPr>
          <p:cNvPr id="9" name="Picture 8" descr="A picture containing person&#10;&#10;Description automatically generated">
            <a:extLst>
              <a:ext uri="{FF2B5EF4-FFF2-40B4-BE49-F238E27FC236}">
                <a16:creationId xmlns:a16="http://schemas.microsoft.com/office/drawing/2014/main" id="{2F5E6533-2123-4885-B8ED-3CCCF6900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8098" y="2947069"/>
            <a:ext cx="2518266" cy="1664416"/>
          </a:xfrm>
          <a:prstGeom prst="rect">
            <a:avLst/>
          </a:prstGeom>
        </p:spPr>
      </p:pic>
      <p:pic>
        <p:nvPicPr>
          <p:cNvPr id="11" name="Picture 10" descr="Close-up of a stopwatch">
            <a:extLst>
              <a:ext uri="{FF2B5EF4-FFF2-40B4-BE49-F238E27FC236}">
                <a16:creationId xmlns:a16="http://schemas.microsoft.com/office/drawing/2014/main" id="{4FC5277A-72B7-44C7-ABFD-0256874004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0492" y="4692733"/>
            <a:ext cx="2485872" cy="1656845"/>
          </a:xfrm>
          <a:prstGeom prst="rect">
            <a:avLst/>
          </a:prstGeom>
        </p:spPr>
      </p:pic>
    </p:spTree>
    <p:extLst>
      <p:ext uri="{BB962C8B-B14F-4D97-AF65-F5344CB8AC3E}">
        <p14:creationId xmlns:p14="http://schemas.microsoft.com/office/powerpoint/2010/main" val="198487139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8441" y="365760"/>
            <a:ext cx="9009559" cy="487680"/>
          </a:xfrm>
        </p:spPr>
        <p:txBody>
          <a:bodyPr>
            <a:noAutofit/>
          </a:bodyPr>
          <a:lstStyle/>
          <a:p>
            <a:r>
              <a:rPr lang="en-US" sz="2800">
                <a:latin typeface="Calibri" panose="020F0502020204030204" pitchFamily="34" charset="0"/>
                <a:cs typeface="Calibri" panose="020F0502020204030204" pitchFamily="34" charset="0"/>
              </a:rPr>
              <a:t>Summary of 2024 PR Changes Relative to FY 2023 Enacted</a:t>
            </a:r>
          </a:p>
        </p:txBody>
      </p:sp>
      <p:sp>
        <p:nvSpPr>
          <p:cNvPr id="3" name="Slide Number Placeholder 2"/>
          <p:cNvSpPr>
            <a:spLocks noGrp="1"/>
          </p:cNvSpPr>
          <p:nvPr>
            <p:ph type="sldNum" sz="quarter" idx="4294967295"/>
          </p:nvPr>
        </p:nvSpPr>
        <p:spPr>
          <a:xfrm flipH="1">
            <a:off x="1524000" y="0"/>
            <a:ext cx="0" cy="0"/>
          </a:xfrm>
        </p:spPr>
        <p:txBody>
          <a:bodyP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a:pPr>
              <a:defRPr/>
            </a:pPr>
            <a:endParaRPr lang="en-US"/>
          </a:p>
          <a:p>
            <a:pPr>
              <a:defRPr/>
            </a:pPr>
            <a:endParaRPr lang="en-US"/>
          </a:p>
        </p:txBody>
      </p:sp>
      <p:sp>
        <p:nvSpPr>
          <p:cNvPr id="4" name="TextBox 3">
            <a:extLst>
              <a:ext uri="{FF2B5EF4-FFF2-40B4-BE49-F238E27FC236}">
                <a16:creationId xmlns:a16="http://schemas.microsoft.com/office/drawing/2014/main" id="{9A5E32EC-B0F2-4509-AD0B-B86F08845345}"/>
              </a:ext>
            </a:extLst>
          </p:cNvPr>
          <p:cNvSpPr txBox="1"/>
          <p:nvPr/>
        </p:nvSpPr>
        <p:spPr>
          <a:xfrm>
            <a:off x="446862" y="1041620"/>
            <a:ext cx="2564371" cy="369332"/>
          </a:xfrm>
          <a:prstGeom prst="rect">
            <a:avLst/>
          </a:prstGeom>
          <a:noFill/>
        </p:spPr>
        <p:txBody>
          <a:bodyPr wrap="square" rtlCol="0">
            <a:spAutoFit/>
          </a:bodyPr>
          <a:lstStyle/>
          <a:p>
            <a:r>
              <a:rPr lang="en-US"/>
              <a:t>Research</a:t>
            </a:r>
          </a:p>
        </p:txBody>
      </p:sp>
      <p:graphicFrame>
        <p:nvGraphicFramePr>
          <p:cNvPr id="6" name="Table 5">
            <a:extLst>
              <a:ext uri="{FF2B5EF4-FFF2-40B4-BE49-F238E27FC236}">
                <a16:creationId xmlns:a16="http://schemas.microsoft.com/office/drawing/2014/main" id="{402D5E9A-E618-58AB-CA85-905783104967}"/>
              </a:ext>
            </a:extLst>
          </p:cNvPr>
          <p:cNvGraphicFramePr>
            <a:graphicFrameLocks noGrp="1"/>
          </p:cNvGraphicFramePr>
          <p:nvPr/>
        </p:nvGraphicFramePr>
        <p:xfrm>
          <a:off x="609599" y="1333500"/>
          <a:ext cx="10972801" cy="4590787"/>
        </p:xfrm>
        <a:graphic>
          <a:graphicData uri="http://schemas.openxmlformats.org/drawingml/2006/table">
            <a:tbl>
              <a:tblPr>
                <a:tableStyleId>{35758FB7-9AC5-4552-8A53-C91805E547FA}</a:tableStyleId>
              </a:tblPr>
              <a:tblGrid>
                <a:gridCol w="3451115">
                  <a:extLst>
                    <a:ext uri="{9D8B030D-6E8A-4147-A177-3AD203B41FA5}">
                      <a16:colId xmlns:a16="http://schemas.microsoft.com/office/drawing/2014/main" val="1237697024"/>
                    </a:ext>
                  </a:extLst>
                </a:gridCol>
                <a:gridCol w="3760843">
                  <a:extLst>
                    <a:ext uri="{9D8B030D-6E8A-4147-A177-3AD203B41FA5}">
                      <a16:colId xmlns:a16="http://schemas.microsoft.com/office/drawing/2014/main" val="170245283"/>
                    </a:ext>
                  </a:extLst>
                </a:gridCol>
                <a:gridCol w="3760843">
                  <a:extLst>
                    <a:ext uri="{9D8B030D-6E8A-4147-A177-3AD203B41FA5}">
                      <a16:colId xmlns:a16="http://schemas.microsoft.com/office/drawing/2014/main" val="433075894"/>
                    </a:ext>
                  </a:extLst>
                </a:gridCol>
              </a:tblGrid>
              <a:tr h="262214">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FY 2022 Enacted</a:t>
                      </a:r>
                    </a:p>
                  </a:txBody>
                  <a:tcPr marL="7144" marR="7144" marT="7144" marB="0" anchor="ctr"/>
                </a:tc>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FY 2023 Enacted</a:t>
                      </a:r>
                    </a:p>
                  </a:txBody>
                  <a:tcPr marL="7144" marR="7144" marT="7144" marB="0" anchor="ctr"/>
                </a:tc>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FY 2024 PR</a:t>
                      </a:r>
                    </a:p>
                  </a:txBody>
                  <a:tcPr marL="7144" marR="7144" marT="7144" marB="0" anchor="ctr"/>
                </a:tc>
                <a:extLst>
                  <a:ext uri="{0D108BD9-81ED-4DB2-BD59-A6C34878D82A}">
                    <a16:rowId xmlns:a16="http://schemas.microsoft.com/office/drawing/2014/main" val="4200876095"/>
                  </a:ext>
                </a:extLst>
              </a:tr>
              <a:tr h="1609823">
                <a:tc>
                  <a:txBody>
                    <a:bodyPr/>
                    <a:lstStyle/>
                    <a:p>
                      <a:pPr algn="l" fontAlgn="t"/>
                      <a:r>
                        <a:rPr lang="en-US" sz="1200" b="1" u="none" strike="noStrike">
                          <a:effectLst/>
                          <a:latin typeface="Calibri" panose="020F0502020204030204" pitchFamily="34" charset="0"/>
                          <a:cs typeface="Calibri" panose="020F0502020204030204" pitchFamily="34" charset="0"/>
                        </a:rPr>
                        <a:t>Core research </a:t>
                      </a:r>
                      <a:r>
                        <a:rPr lang="en-US" sz="1200" b="0" u="none" strike="noStrike">
                          <a:effectLst/>
                          <a:latin typeface="Calibri" panose="020F0502020204030204" pitchFamily="34" charset="0"/>
                          <a:cs typeface="Calibri" panose="020F0502020204030204" pitchFamily="34" charset="0"/>
                        </a:rPr>
                        <a:t>in </a:t>
                      </a:r>
                      <a:r>
                        <a:rPr lang="en-US" sz="1200" b="1" u="none" strike="noStrike">
                          <a:effectLst/>
                          <a:latin typeface="Calibri" panose="020F0502020204030204" pitchFamily="34" charset="0"/>
                          <a:cs typeface="Calibri" panose="020F0502020204030204" pitchFamily="34" charset="0"/>
                        </a:rPr>
                        <a:t>Medium Energy, Heavy Ions, and Theory </a:t>
                      </a:r>
                      <a:r>
                        <a:rPr lang="en-US" sz="1200" u="none" strike="noStrike">
                          <a:effectLst/>
                          <a:latin typeface="Calibri" panose="020F0502020204030204" pitchFamily="34" charset="0"/>
                          <a:cs typeface="Calibri" panose="020F0502020204030204" pitchFamily="34" charset="0"/>
                        </a:rPr>
                        <a:t>is increased by 7.5% from FY21 Enacted.</a:t>
                      </a:r>
                      <a:endParaRPr lang="en-US" sz="1200" b="0" i="0" u="none" strike="noStrike">
                        <a:solidFill>
                          <a:srgbClr val="000000"/>
                        </a:solidFill>
                        <a:effectLst/>
                        <a:latin typeface="Calibri" panose="020F0502020204030204" pitchFamily="34" charset="0"/>
                        <a:cs typeface="Calibri" panose="020F0502020204030204" pitchFamily="34" charset="0"/>
                      </a:endParaRPr>
                    </a:p>
                    <a:p>
                      <a:pPr algn="l" fontAlgn="t"/>
                      <a:r>
                        <a:rPr lang="en-US" sz="1200" b="1" i="0" u="none" strike="noStrike">
                          <a:solidFill>
                            <a:srgbClr val="000000"/>
                          </a:solidFill>
                          <a:effectLst/>
                          <a:latin typeface="Calibri" panose="020F0502020204030204" pitchFamily="34" charset="0"/>
                          <a:cs typeface="Calibri" panose="020F0502020204030204" pitchFamily="34" charset="0"/>
                        </a:rPr>
                        <a:t>The Fundamental Symmetries and Nuclear Structure and Nuclear Astrophysics</a:t>
                      </a:r>
                      <a:r>
                        <a:rPr lang="en-US" sz="1200" b="0" i="0" u="none" strike="noStrike">
                          <a:solidFill>
                            <a:srgbClr val="000000"/>
                          </a:solidFill>
                          <a:effectLst/>
                          <a:latin typeface="Calibri" panose="020F0502020204030204" pitchFamily="34" charset="0"/>
                          <a:cs typeface="Calibri" panose="020F0502020204030204" pitchFamily="34" charset="0"/>
                        </a:rPr>
                        <a:t> portfolios are increased by 10.5% over FY21 Enacted.</a:t>
                      </a:r>
                    </a:p>
                  </a:txBody>
                  <a:tcPr marL="7144" marR="7144" marT="7144" marB="0" anchor="ctr"/>
                </a:tc>
                <a:tc>
                  <a:txBody>
                    <a:bodyPr/>
                    <a:lstStyle/>
                    <a:p>
                      <a:pPr algn="l" fontAlgn="t"/>
                      <a:r>
                        <a:rPr lang="en-US" sz="1200" b="1" i="0" u="none" strike="noStrike">
                          <a:solidFill>
                            <a:srgbClr val="000000"/>
                          </a:solidFill>
                          <a:effectLst/>
                          <a:latin typeface="Calibri" panose="020F0502020204030204" pitchFamily="34" charset="0"/>
                          <a:cs typeface="Calibri" panose="020F0502020204030204" pitchFamily="34" charset="0"/>
                        </a:rPr>
                        <a:t>Core Research </a:t>
                      </a:r>
                      <a:r>
                        <a:rPr lang="en-US" sz="1200" b="0" i="0" u="none" strike="noStrike">
                          <a:solidFill>
                            <a:srgbClr val="000000"/>
                          </a:solidFill>
                          <a:effectLst/>
                          <a:latin typeface="Calibri" panose="020F0502020204030204" pitchFamily="34" charset="0"/>
                          <a:cs typeface="Calibri" panose="020F0502020204030204" pitchFamily="34" charset="0"/>
                        </a:rPr>
                        <a:t>in </a:t>
                      </a:r>
                      <a:r>
                        <a:rPr lang="en-US" sz="1200" b="1" i="0" u="none" strike="noStrike">
                          <a:solidFill>
                            <a:srgbClr val="000000"/>
                          </a:solidFill>
                          <a:effectLst/>
                          <a:latin typeface="Calibri" panose="020F0502020204030204" pitchFamily="34" charset="0"/>
                          <a:cs typeface="Calibri" panose="020F0502020204030204" pitchFamily="34" charset="0"/>
                        </a:rPr>
                        <a:t>Medium Energy, Heavy Ions, Nuclear Theory, Fundamental Symmetries and Nuclear Structure and Nuclear Astrophysics</a:t>
                      </a:r>
                      <a:r>
                        <a:rPr lang="en-US" sz="1200" b="0" i="0" u="none" strike="noStrike">
                          <a:solidFill>
                            <a:srgbClr val="000000"/>
                          </a:solidFill>
                          <a:effectLst/>
                          <a:latin typeface="Calibri" panose="020F0502020204030204" pitchFamily="34" charset="0"/>
                          <a:cs typeface="Calibri" panose="020F0502020204030204" pitchFamily="34" charset="0"/>
                        </a:rPr>
                        <a:t> is ~6.1% above the FY22 Enacted Level.</a:t>
                      </a:r>
                    </a:p>
                  </a:txBody>
                  <a:tcPr marL="7144" marR="7144" marT="7144" marB="0" anchor="ctr"/>
                </a:tc>
                <a:tc>
                  <a:txBody>
                    <a:bodyPr/>
                    <a:lstStyle/>
                    <a:p>
                      <a:pPr algn="l" fontAlgn="t"/>
                      <a:r>
                        <a:rPr lang="en-US" sz="1200" b="1" i="0" u="none" strike="noStrike">
                          <a:solidFill>
                            <a:srgbClr val="000000"/>
                          </a:solidFill>
                          <a:effectLst/>
                          <a:latin typeface="Calibri" panose="020F0502020204030204" pitchFamily="34" charset="0"/>
                          <a:cs typeface="Calibri" panose="020F0502020204030204" pitchFamily="34" charset="0"/>
                        </a:rPr>
                        <a:t>Core Research </a:t>
                      </a:r>
                      <a:r>
                        <a:rPr lang="en-US" sz="1200" b="0" i="0" u="none" strike="noStrike">
                          <a:solidFill>
                            <a:srgbClr val="000000"/>
                          </a:solidFill>
                          <a:effectLst/>
                          <a:latin typeface="Calibri" panose="020F0502020204030204" pitchFamily="34" charset="0"/>
                          <a:cs typeface="Calibri" panose="020F0502020204030204" pitchFamily="34" charset="0"/>
                        </a:rPr>
                        <a:t>in </a:t>
                      </a:r>
                      <a:r>
                        <a:rPr lang="en-US" sz="1200" b="1" i="0" u="none" strike="noStrike">
                          <a:solidFill>
                            <a:srgbClr val="000000"/>
                          </a:solidFill>
                          <a:effectLst/>
                          <a:latin typeface="Calibri" panose="020F0502020204030204" pitchFamily="34" charset="0"/>
                          <a:cs typeface="Calibri" panose="020F0502020204030204" pitchFamily="34" charset="0"/>
                        </a:rPr>
                        <a:t>Medium Energy, Heavy Ions, Nuclear Theory, Fundamental Symmetries and Nuclear Structure and Nuclear Astrophysics</a:t>
                      </a:r>
                      <a:r>
                        <a:rPr lang="en-US" sz="1200" b="0" i="0" u="none" strike="noStrike">
                          <a:solidFill>
                            <a:srgbClr val="000000"/>
                          </a:solidFill>
                          <a:effectLst/>
                          <a:latin typeface="Calibri" panose="020F0502020204030204" pitchFamily="34" charset="0"/>
                          <a:cs typeface="Calibri" panose="020F0502020204030204" pitchFamily="34" charset="0"/>
                        </a:rPr>
                        <a:t> is ~flat with the FY23 Enacted Level.</a:t>
                      </a:r>
                    </a:p>
                  </a:txBody>
                  <a:tcPr marL="7144" marR="7144" marT="7144" marB="0" anchor="ctr"/>
                </a:tc>
                <a:extLst>
                  <a:ext uri="{0D108BD9-81ED-4DB2-BD59-A6C34878D82A}">
                    <a16:rowId xmlns:a16="http://schemas.microsoft.com/office/drawing/2014/main" val="4039342742"/>
                  </a:ext>
                </a:extLst>
              </a:tr>
              <a:tr h="255001">
                <a:tc>
                  <a:txBody>
                    <a:bodyPr/>
                    <a:lstStyle/>
                    <a:p>
                      <a:pPr algn="l" fontAlgn="t"/>
                      <a:r>
                        <a:rPr lang="en-US" sz="1200" b="1" u="none" strike="noStrike">
                          <a:effectLst/>
                          <a:latin typeface="Calibri" panose="020F0502020204030204" pitchFamily="34" charset="0"/>
                          <a:cs typeface="Calibri" panose="020F0502020204030204" pitchFamily="34" charset="0"/>
                        </a:rPr>
                        <a:t>LHC M&amp;O </a:t>
                      </a:r>
                      <a:r>
                        <a:rPr lang="en-US" sz="1200" u="none" strike="noStrike">
                          <a:effectLst/>
                          <a:latin typeface="Calibri" panose="020F0502020204030204" pitchFamily="34" charset="0"/>
                          <a:cs typeface="Calibri" panose="020F0502020204030204" pitchFamily="34" charset="0"/>
                        </a:rPr>
                        <a:t>commitments are met.</a:t>
                      </a:r>
                      <a:endParaRPr lang="en-US" sz="1200" b="0" i="0" u="none" strike="noStrike">
                        <a:solidFill>
                          <a:srgbClr val="000000"/>
                        </a:solidFill>
                        <a:effectLst/>
                        <a:latin typeface="Calibri" panose="020F0502020204030204" pitchFamily="34" charset="0"/>
                        <a:cs typeface="Calibri" panose="020F0502020204030204" pitchFamily="34" charset="0"/>
                      </a:endParaRPr>
                    </a:p>
                  </a:txBody>
                  <a:tcPr marL="7144" marR="7144" marT="7144" marB="0" anchor="ctr"/>
                </a:tc>
                <a:tc>
                  <a:txBody>
                    <a:bodyPr/>
                    <a:lstStyle/>
                    <a:p>
                      <a:pPr marL="0" marR="0" lvl="0" indent="0" algn="l" defTabSz="912583" rtl="0" eaLnBrk="1" fontAlgn="t" latinLnBrk="0" hangingPunct="1">
                        <a:lnSpc>
                          <a:spcPct val="100000"/>
                        </a:lnSpc>
                        <a:spcBef>
                          <a:spcPct val="0"/>
                        </a:spcBef>
                        <a:spcAft>
                          <a:spcPct val="0"/>
                        </a:spcAft>
                        <a:buClrTx/>
                        <a:buSzTx/>
                        <a:buFontTx/>
                        <a:buNone/>
                        <a:defRPr/>
                      </a:pPr>
                      <a:r>
                        <a:rPr lang="en-US" sz="1200" b="1" u="none" strike="noStrike">
                          <a:effectLst/>
                          <a:latin typeface="Calibri" panose="020F0502020204030204" pitchFamily="34" charset="0"/>
                          <a:cs typeface="Calibri" panose="020F0502020204030204" pitchFamily="34" charset="0"/>
                        </a:rPr>
                        <a:t>LHC M&amp;O </a:t>
                      </a:r>
                      <a:r>
                        <a:rPr lang="en-US" sz="1200" u="none" strike="noStrike">
                          <a:effectLst/>
                          <a:latin typeface="Calibri" panose="020F0502020204030204" pitchFamily="34" charset="0"/>
                          <a:cs typeface="Calibri" panose="020F0502020204030204" pitchFamily="34" charset="0"/>
                        </a:rPr>
                        <a:t>commitments are met.</a:t>
                      </a:r>
                      <a:endParaRPr lang="en-US" sz="1200" b="0" i="0" u="none" strike="noStrike">
                        <a:solidFill>
                          <a:srgbClr val="000000"/>
                        </a:solidFill>
                        <a:effectLst/>
                        <a:latin typeface="Calibri" panose="020F0502020204030204" pitchFamily="34" charset="0"/>
                        <a:cs typeface="Calibri" panose="020F0502020204030204" pitchFamily="34" charset="0"/>
                      </a:endParaRPr>
                    </a:p>
                  </a:txBody>
                  <a:tcPr marL="7144" marR="7144" marT="7144" marB="0" anchor="ctr"/>
                </a:tc>
                <a:tc>
                  <a:txBody>
                    <a:bodyPr/>
                    <a:lstStyle/>
                    <a:p>
                      <a:pPr marL="0" marR="0" lvl="0" indent="0" algn="l" defTabSz="912583" rtl="0" eaLnBrk="1" fontAlgn="t" latinLnBrk="0" hangingPunct="1">
                        <a:lnSpc>
                          <a:spcPct val="100000"/>
                        </a:lnSpc>
                        <a:spcBef>
                          <a:spcPct val="0"/>
                        </a:spcBef>
                        <a:spcAft>
                          <a:spcPct val="0"/>
                        </a:spcAft>
                        <a:buClrTx/>
                        <a:buSzTx/>
                        <a:buFontTx/>
                        <a:buNone/>
                        <a:defRPr/>
                      </a:pPr>
                      <a:r>
                        <a:rPr lang="en-US" sz="1200" b="1" u="none" strike="noStrike">
                          <a:effectLst/>
                          <a:latin typeface="Calibri" panose="020F0502020204030204" pitchFamily="34" charset="0"/>
                          <a:cs typeface="Calibri" panose="020F0502020204030204" pitchFamily="34" charset="0"/>
                        </a:rPr>
                        <a:t>LHC M&amp;O </a:t>
                      </a:r>
                      <a:r>
                        <a:rPr lang="en-US" sz="1200" u="none" strike="noStrike">
                          <a:effectLst/>
                          <a:latin typeface="Calibri" panose="020F0502020204030204" pitchFamily="34" charset="0"/>
                          <a:cs typeface="Calibri" panose="020F0502020204030204" pitchFamily="34" charset="0"/>
                        </a:rPr>
                        <a:t>commitments are met.</a:t>
                      </a:r>
                      <a:endParaRPr lang="en-US" sz="1200" b="0" i="0" u="none" strike="noStrike">
                        <a:solidFill>
                          <a:srgbClr val="000000"/>
                        </a:solidFill>
                        <a:effectLst/>
                        <a:latin typeface="Calibri" panose="020F0502020204030204" pitchFamily="34" charset="0"/>
                        <a:cs typeface="Calibri" panose="020F0502020204030204" pitchFamily="34" charset="0"/>
                      </a:endParaRPr>
                    </a:p>
                  </a:txBody>
                  <a:tcPr marL="7144" marR="7144" marT="7144" marB="0" anchor="ctr"/>
                </a:tc>
                <a:extLst>
                  <a:ext uri="{0D108BD9-81ED-4DB2-BD59-A6C34878D82A}">
                    <a16:rowId xmlns:a16="http://schemas.microsoft.com/office/drawing/2014/main" val="2172988970"/>
                  </a:ext>
                </a:extLst>
              </a:tr>
              <a:tr h="380872">
                <a:tc>
                  <a:txBody>
                    <a:bodyPr/>
                    <a:lstStyle/>
                    <a:p>
                      <a:pPr algn="l" fontAlgn="t"/>
                      <a:r>
                        <a:rPr lang="en-US" sz="1200" b="1" u="none" strike="noStrike">
                          <a:effectLst/>
                          <a:latin typeface="Calibri" panose="020F0502020204030204" pitchFamily="34" charset="0"/>
                          <a:cs typeface="Calibri" panose="020F0502020204030204" pitchFamily="34" charset="0"/>
                        </a:rPr>
                        <a:t>FRIB Research </a:t>
                      </a:r>
                      <a:r>
                        <a:rPr lang="en-US" sz="1200" u="none" strike="noStrike">
                          <a:effectLst/>
                          <a:latin typeface="Calibri" panose="020F0502020204030204" pitchFamily="34" charset="0"/>
                          <a:cs typeface="Calibri" panose="020F0502020204030204" pitchFamily="34" charset="0"/>
                        </a:rPr>
                        <a:t>is increased.</a:t>
                      </a:r>
                      <a:endParaRPr lang="en-US" sz="1200" b="0" i="0" u="none" strike="noStrike">
                        <a:solidFill>
                          <a:srgbClr val="000000"/>
                        </a:solidFill>
                        <a:effectLst/>
                        <a:latin typeface="Calibri" panose="020F0502020204030204" pitchFamily="34" charset="0"/>
                        <a:cs typeface="Calibri" panose="020F0502020204030204" pitchFamily="34" charset="0"/>
                      </a:endParaRPr>
                    </a:p>
                  </a:txBody>
                  <a:tcPr marL="7144" marR="7144" marT="7144" marB="0" anchor="ctr"/>
                </a:tc>
                <a:tc>
                  <a:txBody>
                    <a:bodyPr/>
                    <a:lstStyle/>
                    <a:p>
                      <a:pPr algn="l" fontAlgn="t"/>
                      <a:r>
                        <a:rPr lang="en-US" sz="1200" b="1" i="0" u="none" strike="noStrike">
                          <a:solidFill>
                            <a:srgbClr val="000000"/>
                          </a:solidFill>
                          <a:effectLst/>
                          <a:latin typeface="Calibri" panose="020F0502020204030204" pitchFamily="34" charset="0"/>
                          <a:cs typeface="Calibri" panose="020F0502020204030204" pitchFamily="34" charset="0"/>
                        </a:rPr>
                        <a:t>FRIB Research </a:t>
                      </a:r>
                      <a:r>
                        <a:rPr lang="en-US" sz="1200" b="0" i="0" u="none" strike="noStrike">
                          <a:solidFill>
                            <a:srgbClr val="000000"/>
                          </a:solidFill>
                          <a:effectLst/>
                          <a:latin typeface="Calibri" panose="020F0502020204030204" pitchFamily="34" charset="0"/>
                          <a:cs typeface="Calibri" panose="020F0502020204030204" pitchFamily="34" charset="0"/>
                        </a:rPr>
                        <a:t>is increased.</a:t>
                      </a:r>
                    </a:p>
                  </a:txBody>
                  <a:tcPr marL="7144" marR="7144" marT="7144" marB="0" anchor="ctr"/>
                </a:tc>
                <a:tc>
                  <a:txBody>
                    <a:bodyPr/>
                    <a:lstStyle/>
                    <a:p>
                      <a:pPr algn="l" fontAlgn="t"/>
                      <a:r>
                        <a:rPr lang="en-US" sz="1200" b="1" i="0" u="none" strike="noStrike">
                          <a:solidFill>
                            <a:srgbClr val="000000"/>
                          </a:solidFill>
                          <a:effectLst/>
                          <a:latin typeface="Calibri" panose="020F0502020204030204" pitchFamily="34" charset="0"/>
                          <a:cs typeface="Calibri" panose="020F0502020204030204" pitchFamily="34" charset="0"/>
                        </a:rPr>
                        <a:t>FRIB Research </a:t>
                      </a:r>
                      <a:r>
                        <a:rPr lang="en-US" sz="1200" b="0" i="0" u="none" strike="noStrike">
                          <a:solidFill>
                            <a:srgbClr val="000000"/>
                          </a:solidFill>
                          <a:effectLst/>
                          <a:latin typeface="Calibri" panose="020F0502020204030204" pitchFamily="34" charset="0"/>
                          <a:cs typeface="Calibri" panose="020F0502020204030204" pitchFamily="34" charset="0"/>
                        </a:rPr>
                        <a:t>is increased.</a:t>
                      </a:r>
                    </a:p>
                  </a:txBody>
                  <a:tcPr marL="7144" marR="7144" marT="7144" marB="0" anchor="ctr"/>
                </a:tc>
                <a:extLst>
                  <a:ext uri="{0D108BD9-81ED-4DB2-BD59-A6C34878D82A}">
                    <a16:rowId xmlns:a16="http://schemas.microsoft.com/office/drawing/2014/main" val="1934498616"/>
                  </a:ext>
                </a:extLst>
              </a:tr>
              <a:tr h="753798">
                <a:tc>
                  <a:txBody>
                    <a:bodyPr/>
                    <a:lstStyle/>
                    <a:p>
                      <a:pPr algn="l" fontAlgn="t"/>
                      <a:r>
                        <a:rPr lang="en-US" sz="1200" b="1" u="none" strike="noStrike" err="1">
                          <a:effectLst/>
                          <a:latin typeface="Calibri" panose="020F0502020204030204" pitchFamily="34" charset="0"/>
                          <a:cs typeface="Calibri" panose="020F0502020204030204" pitchFamily="34" charset="0"/>
                        </a:rPr>
                        <a:t>nEDM</a:t>
                      </a:r>
                      <a:r>
                        <a:rPr lang="en-US" sz="1200" u="none" strike="noStrike">
                          <a:effectLst/>
                          <a:latin typeface="Calibri" panose="020F0502020204030204" pitchFamily="34" charset="0"/>
                          <a:cs typeface="Calibri" panose="020F0502020204030204" pitchFamily="34" charset="0"/>
                        </a:rPr>
                        <a:t> supported significantly below planned profile.</a:t>
                      </a:r>
                      <a:endParaRPr lang="en-US" sz="1200" b="0" i="0" u="none" strike="noStrike">
                        <a:solidFill>
                          <a:srgbClr val="000000"/>
                        </a:solidFill>
                        <a:effectLst/>
                        <a:latin typeface="Calibri" panose="020F0502020204030204" pitchFamily="34" charset="0"/>
                        <a:cs typeface="Calibri" panose="020F0502020204030204" pitchFamily="34" charset="0"/>
                      </a:endParaRPr>
                    </a:p>
                  </a:txBody>
                  <a:tcPr marL="7144" marR="7144" marT="7144" marB="0" anchor="ctr"/>
                </a:tc>
                <a:tc>
                  <a:txBody>
                    <a:bodyPr/>
                    <a:lstStyle/>
                    <a:p>
                      <a:pPr algn="l" fontAlgn="t"/>
                      <a:r>
                        <a:rPr lang="en-US" sz="1200" b="1" i="0" u="none" strike="noStrike" err="1">
                          <a:solidFill>
                            <a:srgbClr val="000000"/>
                          </a:solidFill>
                          <a:effectLst/>
                          <a:latin typeface="Calibri" panose="020F0502020204030204" pitchFamily="34" charset="0"/>
                          <a:cs typeface="Calibri" panose="020F0502020204030204" pitchFamily="34" charset="0"/>
                        </a:rPr>
                        <a:t>nEDM</a:t>
                      </a:r>
                      <a:r>
                        <a:rPr lang="en-US" sz="1200" b="0" i="0" u="none" strike="noStrike">
                          <a:solidFill>
                            <a:srgbClr val="000000"/>
                          </a:solidFill>
                          <a:effectLst/>
                          <a:latin typeface="Calibri" panose="020F0502020204030204" pitchFamily="34" charset="0"/>
                          <a:cs typeface="Calibri" panose="020F0502020204030204" pitchFamily="34" charset="0"/>
                        </a:rPr>
                        <a:t> is supported below the planned profile at $1M for the GPP effort for minor construction. </a:t>
                      </a:r>
                    </a:p>
                  </a:txBody>
                  <a:tcPr marL="7144" marR="7144" marT="7144" marB="0" anchor="ctr"/>
                </a:tc>
                <a:tc>
                  <a:txBody>
                    <a:bodyPr/>
                    <a:lstStyle/>
                    <a:p>
                      <a:pPr algn="l" fontAlgn="t"/>
                      <a:r>
                        <a:rPr lang="en-US" sz="1200" b="1" i="0" u="none" strike="noStrike" err="1">
                          <a:solidFill>
                            <a:srgbClr val="000000"/>
                          </a:solidFill>
                          <a:effectLst/>
                          <a:latin typeface="Calibri" panose="020F0502020204030204" pitchFamily="34" charset="0"/>
                          <a:cs typeface="Calibri" panose="020F0502020204030204" pitchFamily="34" charset="0"/>
                        </a:rPr>
                        <a:t>nEDM</a:t>
                      </a:r>
                      <a:r>
                        <a:rPr lang="en-US" sz="1200" b="0" i="0" u="none" strike="noStrike">
                          <a:solidFill>
                            <a:srgbClr val="000000"/>
                          </a:solidFill>
                          <a:effectLst/>
                          <a:latin typeface="Calibri" panose="020F0502020204030204" pitchFamily="34" charset="0"/>
                          <a:cs typeface="Calibri" panose="020F0502020204030204" pitchFamily="34" charset="0"/>
                        </a:rPr>
                        <a:t> is supported below the planned profile at $1M for the GPP effort for minor construction. </a:t>
                      </a:r>
                    </a:p>
                  </a:txBody>
                  <a:tcPr marL="7144" marR="7144" marT="7144" marB="0" anchor="ctr"/>
                </a:tc>
                <a:extLst>
                  <a:ext uri="{0D108BD9-81ED-4DB2-BD59-A6C34878D82A}">
                    <a16:rowId xmlns:a16="http://schemas.microsoft.com/office/drawing/2014/main" val="2691744638"/>
                  </a:ext>
                </a:extLst>
              </a:tr>
              <a:tr h="380872">
                <a:tc>
                  <a:txBody>
                    <a:bodyPr/>
                    <a:lstStyle/>
                    <a:p>
                      <a:pPr algn="l" fontAlgn="t"/>
                      <a:r>
                        <a:rPr lang="en-US" sz="1200" b="1" u="none" strike="noStrike" err="1">
                          <a:effectLst/>
                          <a:latin typeface="Calibri" panose="020F0502020204030204" pitchFamily="34" charset="0"/>
                          <a:cs typeface="Calibri" panose="020F0502020204030204" pitchFamily="34" charset="0"/>
                        </a:rPr>
                        <a:t>SciDAC</a:t>
                      </a:r>
                      <a:r>
                        <a:rPr lang="en-US" sz="1200" u="none" strike="noStrike">
                          <a:effectLst/>
                          <a:latin typeface="Calibri" panose="020F0502020204030204" pitchFamily="34" charset="0"/>
                          <a:cs typeface="Calibri" panose="020F0502020204030204" pitchFamily="34" charset="0"/>
                        </a:rPr>
                        <a:t> funding is increased to support SciDAC-5 (+$600k).</a:t>
                      </a:r>
                      <a:endParaRPr lang="en-US" sz="1200" b="0" i="0" u="none" strike="noStrike">
                        <a:solidFill>
                          <a:srgbClr val="000000"/>
                        </a:solidFill>
                        <a:effectLst/>
                        <a:latin typeface="Calibri" panose="020F0502020204030204" pitchFamily="34" charset="0"/>
                        <a:cs typeface="Calibri" panose="020F0502020204030204" pitchFamily="34" charset="0"/>
                      </a:endParaRPr>
                    </a:p>
                  </a:txBody>
                  <a:tcPr marL="7144" marR="7144" marT="7144" marB="0" anchor="ctr"/>
                </a:tc>
                <a:tc>
                  <a:txBody>
                    <a:bodyPr/>
                    <a:lstStyle/>
                    <a:p>
                      <a:pPr algn="l" fontAlgn="t"/>
                      <a:r>
                        <a:rPr lang="en-US" sz="1200" b="1" i="0" u="none" strike="noStrike" err="1">
                          <a:solidFill>
                            <a:srgbClr val="000000"/>
                          </a:solidFill>
                          <a:effectLst/>
                          <a:latin typeface="Calibri" panose="020F0502020204030204" pitchFamily="34" charset="0"/>
                          <a:cs typeface="Calibri" panose="020F0502020204030204" pitchFamily="34" charset="0"/>
                        </a:rPr>
                        <a:t>SciDAC</a:t>
                      </a:r>
                      <a:r>
                        <a:rPr lang="en-US" sz="1200" b="0" i="0" u="none" strike="noStrike">
                          <a:solidFill>
                            <a:srgbClr val="000000"/>
                          </a:solidFill>
                          <a:effectLst/>
                          <a:latin typeface="Calibri" panose="020F0502020204030204" pitchFamily="34" charset="0"/>
                          <a:cs typeface="Calibri" panose="020F0502020204030204" pitchFamily="34" charset="0"/>
                        </a:rPr>
                        <a:t> is modestly reduced by from the FY22 Enacted.</a:t>
                      </a:r>
                    </a:p>
                  </a:txBody>
                  <a:tcPr marL="7144" marR="7144" marT="7144" marB="0" anchor="ctr"/>
                </a:tc>
                <a:tc>
                  <a:txBody>
                    <a:bodyPr/>
                    <a:lstStyle/>
                    <a:p>
                      <a:pPr algn="l" fontAlgn="t"/>
                      <a:r>
                        <a:rPr lang="en-US" sz="1200" b="1" i="0" u="none" strike="noStrike" err="1">
                          <a:solidFill>
                            <a:srgbClr val="000000"/>
                          </a:solidFill>
                          <a:effectLst/>
                          <a:latin typeface="Calibri" panose="020F0502020204030204" pitchFamily="34" charset="0"/>
                          <a:cs typeface="Calibri" panose="020F0502020204030204" pitchFamily="34" charset="0"/>
                        </a:rPr>
                        <a:t>SciDAC</a:t>
                      </a:r>
                      <a:r>
                        <a:rPr lang="en-US" sz="1200" b="0" i="0" u="none" strike="noStrike">
                          <a:solidFill>
                            <a:srgbClr val="000000"/>
                          </a:solidFill>
                          <a:effectLst/>
                          <a:latin typeface="Calibri" panose="020F0502020204030204" pitchFamily="34" charset="0"/>
                          <a:cs typeface="Calibri" panose="020F0502020204030204" pitchFamily="34" charset="0"/>
                        </a:rPr>
                        <a:t> is modestly increased from the FY23 Request to support SciDAC-5 activities.</a:t>
                      </a:r>
                    </a:p>
                  </a:txBody>
                  <a:tcPr marL="7144" marR="7144" marT="7144" marB="0" anchor="ctr"/>
                </a:tc>
                <a:extLst>
                  <a:ext uri="{0D108BD9-81ED-4DB2-BD59-A6C34878D82A}">
                    <a16:rowId xmlns:a16="http://schemas.microsoft.com/office/drawing/2014/main" val="1058359321"/>
                  </a:ext>
                </a:extLst>
              </a:tr>
              <a:tr h="567335">
                <a:tc>
                  <a:txBody>
                    <a:bodyPr/>
                    <a:lstStyle/>
                    <a:p>
                      <a:pPr algn="l" fontAlgn="t"/>
                      <a:r>
                        <a:rPr lang="en-US" sz="1200" b="1" u="none" strike="noStrike">
                          <a:effectLst/>
                          <a:latin typeface="Calibri" panose="020F0502020204030204" pitchFamily="34" charset="0"/>
                          <a:cs typeface="Calibri" panose="020F0502020204030204" pitchFamily="34" charset="0"/>
                        </a:rPr>
                        <a:t>Nuclear Data </a:t>
                      </a:r>
                      <a:r>
                        <a:rPr lang="en-US" sz="1200" u="none" strike="noStrike">
                          <a:effectLst/>
                          <a:latin typeface="Calibri" panose="020F0502020204030204" pitchFamily="34" charset="0"/>
                          <a:cs typeface="Calibri" panose="020F0502020204030204" pitchFamily="34" charset="0"/>
                        </a:rPr>
                        <a:t>increased $2.8M from FY21 Enacted to support the expansion of experimental efforts.</a:t>
                      </a:r>
                      <a:endParaRPr lang="en-US" sz="1200" b="1" i="0" u="none" strike="noStrike">
                        <a:solidFill>
                          <a:srgbClr val="000000"/>
                        </a:solidFill>
                        <a:effectLst/>
                        <a:latin typeface="Calibri" panose="020F0502020204030204" pitchFamily="34" charset="0"/>
                        <a:cs typeface="Calibri" panose="020F0502020204030204" pitchFamily="34" charset="0"/>
                      </a:endParaRPr>
                    </a:p>
                  </a:txBody>
                  <a:tcPr marL="7144" marR="7144" marT="7144" marB="0" anchor="ctr"/>
                </a:tc>
                <a:tc>
                  <a:txBody>
                    <a:bodyPr/>
                    <a:lstStyle/>
                    <a:p>
                      <a:pPr algn="l" fontAlgn="t"/>
                      <a:r>
                        <a:rPr lang="en-US" sz="1200" b="1" i="0" u="none" strike="noStrike">
                          <a:solidFill>
                            <a:srgbClr val="000000"/>
                          </a:solidFill>
                          <a:effectLst/>
                          <a:latin typeface="Calibri" panose="020F0502020204030204" pitchFamily="34" charset="0"/>
                          <a:cs typeface="Calibri" panose="020F0502020204030204" pitchFamily="34" charset="0"/>
                        </a:rPr>
                        <a:t>Nuclear Data </a:t>
                      </a:r>
                      <a:r>
                        <a:rPr lang="en-US" sz="1200" b="0" i="0" u="none" strike="noStrike">
                          <a:solidFill>
                            <a:srgbClr val="000000"/>
                          </a:solidFill>
                          <a:effectLst/>
                          <a:latin typeface="Calibri" panose="020F0502020204030204" pitchFamily="34" charset="0"/>
                          <a:cs typeface="Calibri" panose="020F0502020204030204" pitchFamily="34" charset="0"/>
                        </a:rPr>
                        <a:t> is flat with the FY22 Enacted level.</a:t>
                      </a:r>
                      <a:endParaRPr lang="en-US" sz="1200" b="1" i="0" u="none" strike="noStrike">
                        <a:solidFill>
                          <a:srgbClr val="000000"/>
                        </a:solidFill>
                        <a:effectLst/>
                        <a:latin typeface="Calibri" panose="020F0502020204030204" pitchFamily="34" charset="0"/>
                        <a:cs typeface="Calibri" panose="020F0502020204030204" pitchFamily="34" charset="0"/>
                      </a:endParaRPr>
                    </a:p>
                  </a:txBody>
                  <a:tcPr marL="7144" marR="7144" marT="7144" marB="0" anchor="ctr"/>
                </a:tc>
                <a:tc>
                  <a:txBody>
                    <a:bodyPr/>
                    <a:lstStyle/>
                    <a:p>
                      <a:pPr algn="l" fontAlgn="t"/>
                      <a:r>
                        <a:rPr lang="en-US" sz="1200" b="1" i="0" u="none" strike="noStrike">
                          <a:solidFill>
                            <a:srgbClr val="000000"/>
                          </a:solidFill>
                          <a:effectLst/>
                          <a:latin typeface="Calibri" panose="020F0502020204030204" pitchFamily="34" charset="0"/>
                          <a:cs typeface="Calibri" panose="020F0502020204030204" pitchFamily="34" charset="0"/>
                        </a:rPr>
                        <a:t>Nuclear Data </a:t>
                      </a:r>
                      <a:r>
                        <a:rPr lang="en-US" sz="1200" b="0" i="0" u="none" strike="noStrike">
                          <a:solidFill>
                            <a:srgbClr val="000000"/>
                          </a:solidFill>
                          <a:effectLst/>
                          <a:latin typeface="Calibri" panose="020F0502020204030204" pitchFamily="34" charset="0"/>
                          <a:cs typeface="Calibri" panose="020F0502020204030204" pitchFamily="34" charset="0"/>
                        </a:rPr>
                        <a:t>is modestly increased above the FY23 Enacted level.</a:t>
                      </a:r>
                      <a:endParaRPr lang="en-US" sz="1200" b="1" i="0" u="none" strike="noStrike">
                        <a:solidFill>
                          <a:srgbClr val="000000"/>
                        </a:solidFill>
                        <a:effectLst/>
                        <a:latin typeface="Calibri" panose="020F0502020204030204" pitchFamily="34" charset="0"/>
                        <a:cs typeface="Calibri" panose="020F0502020204030204" pitchFamily="34" charset="0"/>
                      </a:endParaRPr>
                    </a:p>
                  </a:txBody>
                  <a:tcPr marL="7144" marR="7144" marT="7144" marB="0" anchor="ctr"/>
                </a:tc>
                <a:extLst>
                  <a:ext uri="{0D108BD9-81ED-4DB2-BD59-A6C34878D82A}">
                    <a16:rowId xmlns:a16="http://schemas.microsoft.com/office/drawing/2014/main" val="3667204551"/>
                  </a:ext>
                </a:extLst>
              </a:tr>
              <a:tr h="380872">
                <a:tc>
                  <a:txBody>
                    <a:bodyPr/>
                    <a:lstStyle/>
                    <a:p>
                      <a:pPr algn="l" fontAlgn="t"/>
                      <a:r>
                        <a:rPr lang="en-US" sz="1200" b="1" u="none" strike="noStrike">
                          <a:effectLst/>
                          <a:latin typeface="Calibri" panose="020F0502020204030204" pitchFamily="34" charset="0"/>
                          <a:cs typeface="Calibri" panose="020F0502020204030204" pitchFamily="34" charset="0"/>
                        </a:rPr>
                        <a:t>Accelerator R&amp;D </a:t>
                      </a:r>
                      <a:r>
                        <a:rPr lang="en-US" sz="1200" u="none" strike="noStrike">
                          <a:effectLst/>
                          <a:latin typeface="Calibri" panose="020F0502020204030204" pitchFamily="34" charset="0"/>
                          <a:cs typeface="Calibri" panose="020F0502020204030204" pitchFamily="34" charset="0"/>
                        </a:rPr>
                        <a:t>held flat with the FY21 Enacted level.</a:t>
                      </a:r>
                      <a:endParaRPr lang="en-US" sz="1200" b="0" u="none" strike="noStrike">
                        <a:effectLst/>
                        <a:latin typeface="Calibri" panose="020F0502020204030204" pitchFamily="34" charset="0"/>
                        <a:cs typeface="Calibri" panose="020F0502020204030204" pitchFamily="34" charset="0"/>
                      </a:endParaRPr>
                    </a:p>
                  </a:txBody>
                  <a:tcPr marL="7144" marR="7144" marT="7144" marB="0" anchor="ctr"/>
                </a:tc>
                <a:tc>
                  <a:txBody>
                    <a:bodyPr/>
                    <a:lstStyle/>
                    <a:p>
                      <a:pPr algn="l" fontAlgn="t"/>
                      <a:r>
                        <a:rPr lang="en-US" sz="1200" b="1" u="none" strike="noStrike">
                          <a:effectLst/>
                          <a:latin typeface="Calibri" panose="020F0502020204030204" pitchFamily="34" charset="0"/>
                          <a:cs typeface="Calibri" panose="020F0502020204030204" pitchFamily="34" charset="0"/>
                        </a:rPr>
                        <a:t>Accelerator R&amp;D </a:t>
                      </a:r>
                      <a:r>
                        <a:rPr lang="en-US" sz="1200" b="0" u="none" strike="noStrike">
                          <a:effectLst/>
                          <a:latin typeface="Calibri" panose="020F0502020204030204" pitchFamily="34" charset="0"/>
                          <a:cs typeface="Calibri" panose="020F0502020204030204" pitchFamily="34" charset="0"/>
                        </a:rPr>
                        <a:t>is </a:t>
                      </a:r>
                      <a:r>
                        <a:rPr lang="en-US" sz="1200" b="0" i="0" u="none" strike="noStrike">
                          <a:solidFill>
                            <a:srgbClr val="000000"/>
                          </a:solidFill>
                          <a:effectLst/>
                          <a:latin typeface="Calibri" panose="020F0502020204030204" pitchFamily="34" charset="0"/>
                          <a:cs typeface="Calibri" panose="020F0502020204030204" pitchFamily="34" charset="0"/>
                        </a:rPr>
                        <a:t>reduced by 4.5% from the FY22 Enacted.</a:t>
                      </a:r>
                      <a:endParaRPr lang="en-US" sz="1200" b="0" u="none" strike="noStrike">
                        <a:effectLst/>
                        <a:latin typeface="Calibri" panose="020F0502020204030204" pitchFamily="34" charset="0"/>
                        <a:cs typeface="Calibri" panose="020F0502020204030204" pitchFamily="34" charset="0"/>
                      </a:endParaRPr>
                    </a:p>
                  </a:txBody>
                  <a:tcPr marL="7144" marR="7144" marT="7144" marB="0" anchor="ctr"/>
                </a:tc>
                <a:tc>
                  <a:txBody>
                    <a:bodyPr/>
                    <a:lstStyle/>
                    <a:p>
                      <a:pPr algn="l" fontAlgn="t"/>
                      <a:r>
                        <a:rPr lang="en-US" sz="1200" b="1" u="none" strike="noStrike">
                          <a:effectLst/>
                          <a:latin typeface="Calibri" panose="020F0502020204030204" pitchFamily="34" charset="0"/>
                          <a:cs typeface="Calibri" panose="020F0502020204030204" pitchFamily="34" charset="0"/>
                        </a:rPr>
                        <a:t>Accelerator R&amp;D </a:t>
                      </a:r>
                      <a:r>
                        <a:rPr lang="en-US" sz="1200" b="0" u="none" strike="noStrike">
                          <a:effectLst/>
                          <a:latin typeface="Calibri" panose="020F0502020204030204" pitchFamily="34" charset="0"/>
                          <a:cs typeface="Calibri" panose="020F0502020204030204" pitchFamily="34" charset="0"/>
                        </a:rPr>
                        <a:t>is </a:t>
                      </a:r>
                      <a:r>
                        <a:rPr lang="en-US" sz="1200" b="0" i="0" u="none" strike="noStrike">
                          <a:solidFill>
                            <a:srgbClr val="000000"/>
                          </a:solidFill>
                          <a:effectLst/>
                          <a:latin typeface="Calibri" panose="020F0502020204030204" pitchFamily="34" charset="0"/>
                          <a:cs typeface="Calibri" panose="020F0502020204030204" pitchFamily="34" charset="0"/>
                        </a:rPr>
                        <a:t>flat with the FY23 Enacted.</a:t>
                      </a:r>
                      <a:endParaRPr lang="en-US" sz="1200" b="0" u="none" strike="noStrike">
                        <a:effectLst/>
                        <a:latin typeface="Calibri" panose="020F0502020204030204" pitchFamily="34" charset="0"/>
                        <a:cs typeface="Calibri" panose="020F0502020204030204" pitchFamily="34" charset="0"/>
                      </a:endParaRPr>
                    </a:p>
                  </a:txBody>
                  <a:tcPr marL="7144" marR="7144" marT="7144" marB="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02320865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title"/>
          </p:nvPr>
        </p:nvSpPr>
        <p:spPr>
          <a:xfrm flipH="1">
            <a:off x="1524000" y="0"/>
            <a:ext cx="0" cy="0"/>
          </a:xfrm>
        </p:spPr>
        <p:txBody>
          <a:bodyPr>
            <a:normAutofit fontScale="90000"/>
          </a:bodyP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a:pPr>
              <a:defRPr/>
            </a:pPr>
            <a:endParaRPr lang="en-US"/>
          </a:p>
          <a:p>
            <a:pPr>
              <a:defRPr/>
            </a:pPr>
            <a:endParaRPr lang="en-US"/>
          </a:p>
        </p:txBody>
      </p:sp>
      <p:graphicFrame>
        <p:nvGraphicFramePr>
          <p:cNvPr id="6" name="Table 5">
            <a:extLst>
              <a:ext uri="{FF2B5EF4-FFF2-40B4-BE49-F238E27FC236}">
                <a16:creationId xmlns:a16="http://schemas.microsoft.com/office/drawing/2014/main" id="{2E6D65E2-9E89-4D20-BF4F-BD410E8AAFB5}"/>
              </a:ext>
            </a:extLst>
          </p:cNvPr>
          <p:cNvGraphicFramePr>
            <a:graphicFrameLocks noGrp="1"/>
          </p:cNvGraphicFramePr>
          <p:nvPr/>
        </p:nvGraphicFramePr>
        <p:xfrm>
          <a:off x="716280" y="1630078"/>
          <a:ext cx="10812781" cy="3447950"/>
        </p:xfrm>
        <a:graphic>
          <a:graphicData uri="http://schemas.openxmlformats.org/drawingml/2006/table">
            <a:tbl>
              <a:tblPr>
                <a:tableStyleId>{35758FB7-9AC5-4552-8A53-C91805E547FA}</a:tableStyleId>
              </a:tblPr>
              <a:tblGrid>
                <a:gridCol w="3628149">
                  <a:extLst>
                    <a:ext uri="{9D8B030D-6E8A-4147-A177-3AD203B41FA5}">
                      <a16:colId xmlns:a16="http://schemas.microsoft.com/office/drawing/2014/main" val="1680398467"/>
                    </a:ext>
                  </a:extLst>
                </a:gridCol>
                <a:gridCol w="3592316">
                  <a:extLst>
                    <a:ext uri="{9D8B030D-6E8A-4147-A177-3AD203B41FA5}">
                      <a16:colId xmlns:a16="http://schemas.microsoft.com/office/drawing/2014/main" val="3148816253"/>
                    </a:ext>
                  </a:extLst>
                </a:gridCol>
                <a:gridCol w="3592316">
                  <a:extLst>
                    <a:ext uri="{9D8B030D-6E8A-4147-A177-3AD203B41FA5}">
                      <a16:colId xmlns:a16="http://schemas.microsoft.com/office/drawing/2014/main" val="998902416"/>
                    </a:ext>
                  </a:extLst>
                </a:gridCol>
              </a:tblGrid>
              <a:tr h="199745">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FY 2022 Enacted</a:t>
                      </a:r>
                    </a:p>
                  </a:txBody>
                  <a:tcPr marL="6799" marR="6799" marT="6799" marB="0" anchor="ctr"/>
                </a:tc>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FY 2023 Enacted</a:t>
                      </a:r>
                    </a:p>
                  </a:txBody>
                  <a:tcPr marL="6799" marR="6799" marT="6799" marB="0" anchor="ctr"/>
                </a:tc>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FY 2024 PR</a:t>
                      </a:r>
                    </a:p>
                  </a:txBody>
                  <a:tcPr marL="6799" marR="6799" marT="6799" marB="0" anchor="ctr"/>
                </a:tc>
                <a:extLst>
                  <a:ext uri="{0D108BD9-81ED-4DB2-BD59-A6C34878D82A}">
                    <a16:rowId xmlns:a16="http://schemas.microsoft.com/office/drawing/2014/main" val="2462201681"/>
                  </a:ext>
                </a:extLst>
              </a:tr>
              <a:tr h="222027">
                <a:tc>
                  <a:txBody>
                    <a:bodyPr/>
                    <a:lstStyle/>
                    <a:p>
                      <a:pPr algn="l" fontAlgn="b"/>
                      <a:r>
                        <a:rPr lang="en-US" sz="1200" b="1" u="none" strike="noStrike">
                          <a:effectLst/>
                          <a:latin typeface="Calibri" panose="020F0502020204030204" pitchFamily="34" charset="0"/>
                          <a:cs typeface="Calibri" panose="020F0502020204030204" pitchFamily="34" charset="0"/>
                        </a:rPr>
                        <a:t>QIS increased to</a:t>
                      </a:r>
                      <a:r>
                        <a:rPr lang="en-US" sz="1200" u="none" strike="noStrike">
                          <a:effectLst/>
                          <a:latin typeface="Calibri" panose="020F0502020204030204" pitchFamily="34" charset="0"/>
                          <a:cs typeface="Calibri" panose="020F0502020204030204" pitchFamily="34" charset="0"/>
                        </a:rPr>
                        <a:t> $10.9M.</a:t>
                      </a:r>
                      <a:endParaRPr lang="en-US" sz="1200" b="0" i="0" u="none" strike="noStrike">
                        <a:solidFill>
                          <a:srgbClr val="000000"/>
                        </a:solidFill>
                        <a:effectLst/>
                        <a:latin typeface="Calibri" panose="020F0502020204030204" pitchFamily="34" charset="0"/>
                        <a:cs typeface="Calibri" panose="020F0502020204030204" pitchFamily="34" charset="0"/>
                      </a:endParaRPr>
                    </a:p>
                  </a:txBody>
                  <a:tcPr marL="6799" marR="6799" marT="6799" marB="0" anchor="ctr"/>
                </a:tc>
                <a:tc>
                  <a:txBody>
                    <a:bodyPr/>
                    <a:lstStyle/>
                    <a:p>
                      <a:pPr algn="l" fontAlgn="b"/>
                      <a:r>
                        <a:rPr lang="en-US" sz="1200" b="1" i="0" u="none" strike="noStrike">
                          <a:solidFill>
                            <a:srgbClr val="000000"/>
                          </a:solidFill>
                          <a:effectLst/>
                          <a:latin typeface="Calibri" panose="020F0502020204030204" pitchFamily="34" charset="0"/>
                          <a:cs typeface="Calibri" panose="020F0502020204030204" pitchFamily="34" charset="0"/>
                        </a:rPr>
                        <a:t>QIS</a:t>
                      </a:r>
                      <a:r>
                        <a:rPr lang="en-US" sz="1200" b="0" i="0" u="none" strike="noStrike">
                          <a:solidFill>
                            <a:srgbClr val="000000"/>
                          </a:solidFill>
                          <a:effectLst/>
                          <a:latin typeface="Calibri" panose="020F0502020204030204" pitchFamily="34" charset="0"/>
                          <a:cs typeface="Calibri" panose="020F0502020204030204" pitchFamily="34" charset="0"/>
                        </a:rPr>
                        <a:t> is flat with FY22 Enacted.</a:t>
                      </a:r>
                    </a:p>
                  </a:txBody>
                  <a:tcPr marL="6799" marR="6799" marT="6799" marB="0" anchor="ctr"/>
                </a:tc>
                <a:tc>
                  <a:txBody>
                    <a:bodyPr/>
                    <a:lstStyle/>
                    <a:p>
                      <a:pPr algn="l" fontAlgn="b"/>
                      <a:r>
                        <a:rPr lang="en-US" sz="1200" b="1" i="0" u="none" strike="noStrike">
                          <a:solidFill>
                            <a:srgbClr val="000000"/>
                          </a:solidFill>
                          <a:effectLst/>
                          <a:latin typeface="Calibri" panose="020F0502020204030204" pitchFamily="34" charset="0"/>
                          <a:cs typeface="Calibri" panose="020F0502020204030204" pitchFamily="34" charset="0"/>
                        </a:rPr>
                        <a:t>QIS</a:t>
                      </a:r>
                      <a:r>
                        <a:rPr lang="en-US" sz="1200" b="0" i="0" u="none" strike="noStrike">
                          <a:solidFill>
                            <a:srgbClr val="000000"/>
                          </a:solidFill>
                          <a:effectLst/>
                          <a:latin typeface="Calibri" panose="020F0502020204030204" pitchFamily="34" charset="0"/>
                          <a:cs typeface="Calibri" panose="020F0502020204030204" pitchFamily="34" charset="0"/>
                        </a:rPr>
                        <a:t> is flat with FY23 Enacted ($10.9M).</a:t>
                      </a:r>
                    </a:p>
                  </a:txBody>
                  <a:tcPr marL="6799" marR="6799" marT="6799" marB="0" anchor="ctr"/>
                </a:tc>
                <a:extLst>
                  <a:ext uri="{0D108BD9-81ED-4DB2-BD59-A6C34878D82A}">
                    <a16:rowId xmlns:a16="http://schemas.microsoft.com/office/drawing/2014/main" val="2776027941"/>
                  </a:ext>
                </a:extLst>
              </a:tr>
              <a:tr h="358242">
                <a:tc>
                  <a:txBody>
                    <a:bodyPr/>
                    <a:lstStyle/>
                    <a:p>
                      <a:pPr algn="l" fontAlgn="t"/>
                      <a:r>
                        <a:rPr lang="en-US" sz="1200" b="1" u="none" strike="noStrike">
                          <a:effectLst/>
                          <a:latin typeface="Calibri" panose="020F0502020204030204" pitchFamily="34" charset="0"/>
                          <a:cs typeface="Calibri" panose="020F0502020204030204" pitchFamily="34" charset="0"/>
                        </a:rPr>
                        <a:t>AI/ML Initiative support flat </a:t>
                      </a:r>
                      <a:r>
                        <a:rPr lang="en-US" sz="1200" b="0" u="none" strike="noStrike">
                          <a:effectLst/>
                          <a:latin typeface="Calibri" panose="020F0502020204030204" pitchFamily="34" charset="0"/>
                          <a:cs typeface="Calibri" panose="020F0502020204030204" pitchFamily="34" charset="0"/>
                        </a:rPr>
                        <a:t>with FY21 Enacted ($4M).</a:t>
                      </a:r>
                    </a:p>
                  </a:txBody>
                  <a:tcPr marL="7144" marR="7144" marT="7144" marB="0" anchor="ctr"/>
                </a:tc>
                <a:tc>
                  <a:txBody>
                    <a:bodyPr/>
                    <a:lstStyle/>
                    <a:p>
                      <a:pPr algn="l" fontAlgn="t"/>
                      <a:r>
                        <a:rPr lang="en-US" sz="1200" b="1" u="none" strike="noStrike">
                          <a:effectLst/>
                          <a:latin typeface="Calibri" panose="020F0502020204030204" pitchFamily="34" charset="0"/>
                          <a:cs typeface="Calibri" panose="020F0502020204030204" pitchFamily="34" charset="0"/>
                        </a:rPr>
                        <a:t>AI/ML </a:t>
                      </a:r>
                      <a:r>
                        <a:rPr lang="en-US" sz="1200" b="0" u="none" strike="noStrike">
                          <a:effectLst/>
                          <a:latin typeface="Calibri" panose="020F0502020204030204" pitchFamily="34" charset="0"/>
                          <a:cs typeface="Calibri" panose="020F0502020204030204" pitchFamily="34" charset="0"/>
                        </a:rPr>
                        <a:t>is increased to $8M (+$4M)</a:t>
                      </a:r>
                    </a:p>
                  </a:txBody>
                  <a:tcPr marL="7144" marR="7144" marT="7144" marB="0" anchor="ctr"/>
                </a:tc>
                <a:tc>
                  <a:txBody>
                    <a:bodyPr/>
                    <a:lstStyle/>
                    <a:p>
                      <a:pPr algn="l" fontAlgn="t"/>
                      <a:r>
                        <a:rPr lang="en-US" sz="1200" b="1" u="none" strike="noStrike">
                          <a:effectLst/>
                          <a:latin typeface="Calibri" panose="020F0502020204030204" pitchFamily="34" charset="0"/>
                          <a:cs typeface="Calibri" panose="020F0502020204030204" pitchFamily="34" charset="0"/>
                        </a:rPr>
                        <a:t>AI/ML </a:t>
                      </a:r>
                      <a:r>
                        <a:rPr lang="en-US" sz="1200" b="0" u="none" strike="noStrike">
                          <a:effectLst/>
                          <a:latin typeface="Calibri" panose="020F0502020204030204" pitchFamily="34" charset="0"/>
                          <a:cs typeface="Calibri" panose="020F0502020204030204" pitchFamily="34" charset="0"/>
                        </a:rPr>
                        <a:t>is flat with the FY23 Enacted ($8M).</a:t>
                      </a:r>
                    </a:p>
                  </a:txBody>
                  <a:tcPr marL="7144" marR="7144" marT="7144" marB="0" anchor="ctr"/>
                </a:tc>
                <a:extLst>
                  <a:ext uri="{0D108BD9-81ED-4DB2-BD59-A6C34878D82A}">
                    <a16:rowId xmlns:a16="http://schemas.microsoft.com/office/drawing/2014/main" val="789284103"/>
                  </a:ext>
                </a:extLst>
              </a:tr>
              <a:tr h="1455969">
                <a:tc>
                  <a:txBody>
                    <a:bodyPr/>
                    <a:lstStyle/>
                    <a:p>
                      <a:pPr algn="l" fontAlgn="t"/>
                      <a:r>
                        <a:rPr lang="en-US" sz="1200" b="1" i="0" u="none" strike="noStrike">
                          <a:solidFill>
                            <a:srgbClr val="000000"/>
                          </a:solidFill>
                          <a:effectLst/>
                          <a:latin typeface="Calibri" panose="020F0502020204030204" pitchFamily="34" charset="0"/>
                          <a:cs typeface="Calibri" panose="020F0502020204030204" pitchFamily="34" charset="0"/>
                        </a:rPr>
                        <a:t>Three new initiatives are supported:</a:t>
                      </a:r>
                    </a:p>
                    <a:p>
                      <a:pPr marL="285750" indent="-285750" algn="l" fontAlgn="t">
                        <a:buFont typeface="Arial" pitchFamily="34" charset="0"/>
                        <a:buChar char="•"/>
                      </a:pPr>
                      <a:r>
                        <a:rPr lang="en-US" sz="1200">
                          <a:latin typeface="Calibri" panose="020F0502020204030204" pitchFamily="34" charset="0"/>
                          <a:cs typeface="Calibri" panose="020F0502020204030204" pitchFamily="34" charset="0"/>
                        </a:rPr>
                        <a:t>Reaching a New Energy Sciences Workforce (RENEW) - $3M</a:t>
                      </a:r>
                    </a:p>
                    <a:p>
                      <a:pPr marL="285750" indent="-285750" algn="l" fontAlgn="t">
                        <a:buFont typeface="Arial" pitchFamily="34" charset="0"/>
                        <a:buChar char="•"/>
                      </a:pPr>
                      <a:r>
                        <a:rPr lang="en-US" sz="1200">
                          <a:latin typeface="Calibri" panose="020F0502020204030204" pitchFamily="34" charset="0"/>
                          <a:cs typeface="Calibri" panose="020F0502020204030204" pitchFamily="34" charset="0"/>
                        </a:rPr>
                        <a:t>Accelerator Science and Technology - $1M</a:t>
                      </a:r>
                    </a:p>
                    <a:p>
                      <a:pPr marL="285750" indent="-285750" algn="l" fontAlgn="t">
                        <a:buFont typeface="Arial" pitchFamily="34" charset="0"/>
                        <a:buChar char="•"/>
                      </a:pPr>
                      <a:r>
                        <a:rPr lang="en-US" sz="1200">
                          <a:latin typeface="Calibri" panose="020F0502020204030204" pitchFamily="34" charset="0"/>
                          <a:cs typeface="Calibri" panose="020F0502020204030204" pitchFamily="34" charset="0"/>
                        </a:rPr>
                        <a:t>Microelectronics - $518k</a:t>
                      </a:r>
                    </a:p>
                  </a:txBody>
                  <a:tcPr marL="6799" marR="6799" marT="6799" marB="0" anchor="ctr"/>
                </a:tc>
                <a:tc>
                  <a:txBody>
                    <a:bodyPr/>
                    <a:lstStyle/>
                    <a:p>
                      <a:pPr marL="0" indent="0" algn="l" fontAlgn="t">
                        <a:buFont typeface="Arial" pitchFamily="34" charset="0"/>
                        <a:buNone/>
                      </a:pPr>
                      <a:r>
                        <a:rPr lang="en-US" sz="1200" b="1">
                          <a:latin typeface="Calibri" panose="020F0502020204030204" pitchFamily="34" charset="0"/>
                          <a:cs typeface="Calibri" panose="020F0502020204030204" pitchFamily="34" charset="0"/>
                        </a:rPr>
                        <a:t>Two of the FY22 Enacted new initiatives</a:t>
                      </a:r>
                      <a:r>
                        <a:rPr lang="en-US" sz="1200">
                          <a:latin typeface="Calibri" panose="020F0502020204030204" pitchFamily="34" charset="0"/>
                          <a:cs typeface="Calibri" panose="020F0502020204030204" pitchFamily="34" charset="0"/>
                        </a:rPr>
                        <a:t> are supported in FY 2023:</a:t>
                      </a:r>
                    </a:p>
                    <a:p>
                      <a:pPr marL="285750" indent="-285750" algn="l" fontAlgn="t">
                        <a:buFont typeface="Arial" pitchFamily="34" charset="0"/>
                        <a:buChar char="•"/>
                      </a:pPr>
                      <a:r>
                        <a:rPr lang="en-US" sz="1200">
                          <a:latin typeface="Calibri" panose="020F0502020204030204" pitchFamily="34" charset="0"/>
                          <a:cs typeface="Calibri" panose="020F0502020204030204" pitchFamily="34" charset="0"/>
                        </a:rPr>
                        <a:t>Reaching a New Energy Sciences Workforce (RENEW) - $6M (+$3M)</a:t>
                      </a:r>
                    </a:p>
                    <a:p>
                      <a:pPr marL="285750" indent="-285750" algn="l" fontAlgn="t">
                        <a:buFont typeface="Arial" pitchFamily="34" charset="0"/>
                        <a:buChar char="•"/>
                      </a:pPr>
                      <a:r>
                        <a:rPr lang="en-US" sz="1200">
                          <a:latin typeface="Calibri" panose="020F0502020204030204" pitchFamily="34" charset="0"/>
                          <a:cs typeface="Calibri" panose="020F0502020204030204" pitchFamily="34" charset="0"/>
                        </a:rPr>
                        <a:t>Microelectronics - $518k</a:t>
                      </a:r>
                    </a:p>
                    <a:p>
                      <a:pPr marL="285750" indent="-285750" algn="l" fontAlgn="t">
                        <a:buFont typeface="Arial" pitchFamily="34" charset="0"/>
                        <a:buChar char="•"/>
                      </a:pPr>
                      <a:r>
                        <a:rPr lang="en-US" sz="1200">
                          <a:latin typeface="Calibri" panose="020F0502020204030204" pitchFamily="34" charset="0"/>
                          <a:cs typeface="Calibri" panose="020F0502020204030204" pitchFamily="34" charset="0"/>
                        </a:rPr>
                        <a:t>Accelerator Science and Technology Initiative is paused</a:t>
                      </a:r>
                    </a:p>
                  </a:txBody>
                  <a:tcPr marL="6799" marR="6799" marT="6799" marB="0" anchor="ctr"/>
                </a:tc>
                <a:tc>
                  <a:txBody>
                    <a:bodyPr/>
                    <a:lstStyle/>
                    <a:p>
                      <a:pPr marL="0" indent="0" algn="l" fontAlgn="t">
                        <a:buFont typeface="Arial" pitchFamily="34" charset="0"/>
                        <a:buNone/>
                      </a:pPr>
                      <a:r>
                        <a:rPr lang="en-US" sz="1200" b="1">
                          <a:latin typeface="Calibri" panose="020F0502020204030204" pitchFamily="34" charset="0"/>
                          <a:cs typeface="Calibri" panose="020F0502020204030204" pitchFamily="34" charset="0"/>
                        </a:rPr>
                        <a:t>Initiatives </a:t>
                      </a:r>
                      <a:r>
                        <a:rPr lang="en-US" sz="1200">
                          <a:latin typeface="Calibri" panose="020F0502020204030204" pitchFamily="34" charset="0"/>
                          <a:cs typeface="Calibri" panose="020F0502020204030204" pitchFamily="34" charset="0"/>
                        </a:rPr>
                        <a:t>are continued in FY 2024:</a:t>
                      </a:r>
                    </a:p>
                    <a:p>
                      <a:pPr marL="283464" indent="-283464" algn="l" fontAlgn="t">
                        <a:buFont typeface="Arial" pitchFamily="34" charset="0"/>
                        <a:buChar char="•"/>
                      </a:pPr>
                      <a:r>
                        <a:rPr lang="en-US" sz="1200" b="0" u="none" strike="noStrike">
                          <a:effectLst/>
                          <a:latin typeface="Calibri" panose="020F0502020204030204" pitchFamily="34" charset="0"/>
                          <a:cs typeface="Calibri" panose="020F0502020204030204" pitchFamily="34" charset="0"/>
                        </a:rPr>
                        <a:t>Accelerate Innovations in Emerging   Technologies - $4M</a:t>
                      </a:r>
                    </a:p>
                    <a:p>
                      <a:pPr marL="285750" indent="-285750" algn="l" fontAlgn="t">
                        <a:buFont typeface="Arial" pitchFamily="34" charset="0"/>
                        <a:buChar char="•"/>
                      </a:pPr>
                      <a:r>
                        <a:rPr lang="en-US" sz="1200">
                          <a:latin typeface="Calibri" panose="020F0502020204030204" pitchFamily="34" charset="0"/>
                          <a:cs typeface="Calibri" panose="020F0502020204030204" pitchFamily="34" charset="0"/>
                        </a:rPr>
                        <a:t>Microelectronics - $518k</a:t>
                      </a:r>
                    </a:p>
                    <a:p>
                      <a:pPr marL="285750" indent="-285750" algn="l" fontAlgn="t">
                        <a:buFont typeface="Arial" pitchFamily="34" charset="0"/>
                        <a:buChar char="•"/>
                      </a:pPr>
                      <a:r>
                        <a:rPr lang="en-US" sz="1200">
                          <a:latin typeface="Calibri" panose="020F0502020204030204" pitchFamily="34" charset="0"/>
                          <a:cs typeface="Calibri" panose="020F0502020204030204" pitchFamily="34" charset="0"/>
                        </a:rPr>
                        <a:t>Accelerator Science and Technology Initiative is paused</a:t>
                      </a:r>
                    </a:p>
                  </a:txBody>
                  <a:tcPr marL="6799" marR="6799" marT="6799" marB="0" anchor="ctr"/>
                </a:tc>
                <a:extLst>
                  <a:ext uri="{0D108BD9-81ED-4DB2-BD59-A6C34878D82A}">
                    <a16:rowId xmlns:a16="http://schemas.microsoft.com/office/drawing/2014/main" val="1632653196"/>
                  </a:ext>
                </a:extLst>
              </a:tr>
              <a:tr h="1211967">
                <a:tc>
                  <a:txBody>
                    <a:bodyPr/>
                    <a:lstStyle/>
                    <a:p>
                      <a:pPr marL="171450" indent="-171450" algn="l" fontAlgn="t">
                        <a:buFontTx/>
                        <a:buChar char="-"/>
                      </a:pPr>
                      <a:endParaRPr lang="en-US" sz="1200" u="none" strike="noStrike">
                        <a:effectLst/>
                        <a:latin typeface="Calibri" panose="020F0502020204030204" pitchFamily="34" charset="0"/>
                        <a:cs typeface="Calibri" panose="020F0502020204030204" pitchFamily="34" charset="0"/>
                      </a:endParaRPr>
                    </a:p>
                  </a:txBody>
                  <a:tcPr marL="6799" marR="6799" marT="6799" marB="0" anchor="ctr"/>
                </a:tc>
                <a:tc>
                  <a:txBody>
                    <a:bodyPr/>
                    <a:lstStyle/>
                    <a:p>
                      <a:pPr marL="0" indent="0" algn="l" fontAlgn="t">
                        <a:buFontTx/>
                        <a:buNone/>
                      </a:pPr>
                      <a:r>
                        <a:rPr lang="en-US" sz="1200" b="1" u="none" strike="noStrike">
                          <a:effectLst/>
                          <a:latin typeface="Calibri" panose="020F0502020204030204" pitchFamily="34" charset="0"/>
                          <a:cs typeface="Calibri" panose="020F0502020204030204" pitchFamily="34" charset="0"/>
                        </a:rPr>
                        <a:t>Two new cross cutting initiatives are supported:</a:t>
                      </a:r>
                    </a:p>
                    <a:p>
                      <a:pPr marL="283464" indent="-283464" algn="l" fontAlgn="t">
                        <a:buFont typeface="Arial" pitchFamily="34" charset="0"/>
                        <a:buChar char="•"/>
                      </a:pPr>
                      <a:r>
                        <a:rPr lang="en-US" sz="1200" b="0" u="none" strike="noStrike">
                          <a:effectLst/>
                          <a:latin typeface="Calibri" panose="020F0502020204030204" pitchFamily="34" charset="0"/>
                          <a:cs typeface="Calibri" panose="020F0502020204030204" pitchFamily="34" charset="0"/>
                        </a:rPr>
                        <a:t>Funding to Accelerated, Inclusive      Research (FAIR) - $2M</a:t>
                      </a:r>
                    </a:p>
                    <a:p>
                      <a:pPr marL="283464" indent="-283464" algn="l" fontAlgn="t">
                        <a:buFont typeface="Arial" pitchFamily="34" charset="0"/>
                        <a:buChar char="•"/>
                      </a:pPr>
                      <a:r>
                        <a:rPr lang="en-US" sz="1200" b="0" u="none" strike="noStrike">
                          <a:effectLst/>
                          <a:latin typeface="Calibri" panose="020F0502020204030204" pitchFamily="34" charset="0"/>
                          <a:cs typeface="Calibri" panose="020F0502020204030204" pitchFamily="34" charset="0"/>
                        </a:rPr>
                        <a:t>Accelerate Innovations in Emerging   Technologies - $4M</a:t>
                      </a:r>
                    </a:p>
                  </a:txBody>
                  <a:tcPr marL="6799" marR="6799" marT="6799" marB="0" anchor="ctr"/>
                </a:tc>
                <a:tc>
                  <a:txBody>
                    <a:bodyPr/>
                    <a:lstStyle/>
                    <a:p>
                      <a:pPr marL="0" indent="0" algn="l" fontAlgn="t">
                        <a:buFontTx/>
                        <a:buNone/>
                      </a:pPr>
                      <a:r>
                        <a:rPr lang="en-US" sz="1200" b="1" u="none" strike="noStrike">
                          <a:effectLst/>
                          <a:latin typeface="Calibri" panose="020F0502020204030204" pitchFamily="34" charset="0"/>
                          <a:cs typeface="Calibri" panose="020F0502020204030204" pitchFamily="34" charset="0"/>
                        </a:rPr>
                        <a:t>The FAIR and RENEW initiatives are increased:</a:t>
                      </a:r>
                      <a:endParaRPr lang="en-US" sz="1200" b="0" u="none" strike="noStrike">
                        <a:effectLst/>
                        <a:latin typeface="Calibri" panose="020F0502020204030204" pitchFamily="34" charset="0"/>
                        <a:cs typeface="Calibri" panose="020F0502020204030204" pitchFamily="34" charset="0"/>
                      </a:endParaRPr>
                    </a:p>
                    <a:p>
                      <a:pPr marL="285750" indent="-285750" algn="l" fontAlgn="t">
                        <a:buFont typeface="Arial" pitchFamily="34" charset="0"/>
                        <a:buChar char="•"/>
                      </a:pPr>
                      <a:r>
                        <a:rPr lang="en-US" sz="1200">
                          <a:latin typeface="Calibri" panose="020F0502020204030204" pitchFamily="34" charset="0"/>
                          <a:cs typeface="Calibri" panose="020F0502020204030204" pitchFamily="34" charset="0"/>
                        </a:rPr>
                        <a:t>Reaching a New Energy Sciences Workforce (RENEW) - $11.5M (+$5.5M)</a:t>
                      </a:r>
                    </a:p>
                    <a:p>
                      <a:pPr marL="285750" indent="-285750" algn="l" fontAlgn="t">
                        <a:buFont typeface="Arial" pitchFamily="34" charset="0"/>
                        <a:buChar char="•"/>
                      </a:pPr>
                      <a:r>
                        <a:rPr lang="en-US" sz="1200" b="0" u="none" strike="noStrike">
                          <a:effectLst/>
                          <a:latin typeface="Calibri" panose="020F0502020204030204" pitchFamily="34" charset="0"/>
                          <a:cs typeface="Calibri" panose="020F0502020204030204" pitchFamily="34" charset="0"/>
                        </a:rPr>
                        <a:t>Funding to Accelerated, Inclusive Research (FAIR) - $5M (+$3M)</a:t>
                      </a:r>
                    </a:p>
                    <a:p>
                      <a:pPr marL="0" indent="0" algn="l" fontAlgn="t">
                        <a:buFont typeface="Arial" pitchFamily="34" charset="0"/>
                        <a:buNone/>
                      </a:pPr>
                      <a:endParaRPr lang="en-US" sz="1200" b="0" u="none" strike="noStrike">
                        <a:effectLst/>
                        <a:latin typeface="Calibri" panose="020F0502020204030204" pitchFamily="34" charset="0"/>
                        <a:cs typeface="Calibri" panose="020F0502020204030204" pitchFamily="34" charset="0"/>
                      </a:endParaRPr>
                    </a:p>
                  </a:txBody>
                  <a:tcPr marL="6799" marR="6799" marT="6799" marB="0" anchor="ctr"/>
                </a:tc>
                <a:extLst>
                  <a:ext uri="{0D108BD9-81ED-4DB2-BD59-A6C34878D82A}">
                    <a16:rowId xmlns:a16="http://schemas.microsoft.com/office/drawing/2014/main" val="1493755028"/>
                  </a:ext>
                </a:extLst>
              </a:tr>
            </a:tbl>
          </a:graphicData>
        </a:graphic>
      </p:graphicFrame>
      <p:sp>
        <p:nvSpPr>
          <p:cNvPr id="7" name="TextBox 6">
            <a:extLst>
              <a:ext uri="{FF2B5EF4-FFF2-40B4-BE49-F238E27FC236}">
                <a16:creationId xmlns:a16="http://schemas.microsoft.com/office/drawing/2014/main" id="{FC10176B-51BB-4B80-8F4B-3798A8A46EAB}"/>
              </a:ext>
            </a:extLst>
          </p:cNvPr>
          <p:cNvSpPr txBox="1"/>
          <p:nvPr/>
        </p:nvSpPr>
        <p:spPr>
          <a:xfrm>
            <a:off x="492582" y="1057093"/>
            <a:ext cx="2564371" cy="369332"/>
          </a:xfrm>
          <a:prstGeom prst="rect">
            <a:avLst/>
          </a:prstGeom>
          <a:noFill/>
        </p:spPr>
        <p:txBody>
          <a:bodyPr wrap="square" rtlCol="0">
            <a:spAutoFit/>
          </a:bodyPr>
          <a:lstStyle/>
          <a:p>
            <a:r>
              <a:rPr lang="en-US"/>
              <a:t>Initiatives</a:t>
            </a:r>
          </a:p>
        </p:txBody>
      </p:sp>
      <p:sp>
        <p:nvSpPr>
          <p:cNvPr id="8" name="Title 1">
            <a:extLst>
              <a:ext uri="{FF2B5EF4-FFF2-40B4-BE49-F238E27FC236}">
                <a16:creationId xmlns:a16="http://schemas.microsoft.com/office/drawing/2014/main" id="{73284669-D131-471E-AAA1-A08B82C70292}"/>
              </a:ext>
            </a:extLst>
          </p:cNvPr>
          <p:cNvSpPr txBox="1"/>
          <p:nvPr/>
        </p:nvSpPr>
        <p:spPr>
          <a:xfrm>
            <a:off x="1591220" y="365760"/>
            <a:ext cx="9009559" cy="4876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r>
              <a:rPr lang="en-US" sz="2800">
                <a:solidFill>
                  <a:schemeClr val="bg1"/>
                </a:solidFill>
                <a:latin typeface="Calibri" panose="020F0502020204030204" pitchFamily="34" charset="0"/>
                <a:cs typeface="Calibri" panose="020F0502020204030204" pitchFamily="34" charset="0"/>
              </a:rPr>
              <a:t>Summary of 2024 PR Changes Relative to FY 2023 Enacted</a:t>
            </a:r>
          </a:p>
        </p:txBody>
      </p:sp>
    </p:spTree>
    <p:extLst>
      <p:ext uri="{BB962C8B-B14F-4D97-AF65-F5344CB8AC3E}">
        <p14:creationId xmlns:p14="http://schemas.microsoft.com/office/powerpoint/2010/main" val="29183010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title"/>
          </p:nvPr>
        </p:nvSpPr>
        <p:spPr>
          <a:xfrm flipH="1">
            <a:off x="1524000" y="0"/>
            <a:ext cx="0" cy="0"/>
          </a:xfrm>
        </p:spPr>
        <p:txBody>
          <a:bodyPr>
            <a:normAutofit fontScale="90000"/>
          </a:bodyP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a:pPr>
              <a:defRPr/>
            </a:pPr>
            <a:endParaRPr lang="en-US"/>
          </a:p>
          <a:p>
            <a:pPr>
              <a:defRPr/>
            </a:pPr>
            <a:endParaRPr lang="en-US"/>
          </a:p>
        </p:txBody>
      </p:sp>
      <p:graphicFrame>
        <p:nvGraphicFramePr>
          <p:cNvPr id="6" name="Table 5">
            <a:extLst>
              <a:ext uri="{FF2B5EF4-FFF2-40B4-BE49-F238E27FC236}">
                <a16:creationId xmlns:a16="http://schemas.microsoft.com/office/drawing/2014/main" id="{2E6D65E2-9E89-4D20-BF4F-BD410E8AAFB5}"/>
              </a:ext>
            </a:extLst>
          </p:cNvPr>
          <p:cNvGraphicFramePr>
            <a:graphicFrameLocks noGrp="1"/>
          </p:cNvGraphicFramePr>
          <p:nvPr>
            <p:extLst>
              <p:ext uri="{D42A27DB-BD31-4B8C-83A1-F6EECF244321}">
                <p14:modId xmlns:p14="http://schemas.microsoft.com/office/powerpoint/2010/main" val="1065625087"/>
              </p:ext>
            </p:extLst>
          </p:nvPr>
        </p:nvGraphicFramePr>
        <p:xfrm>
          <a:off x="678180" y="1457365"/>
          <a:ext cx="11044098" cy="4193783"/>
        </p:xfrm>
        <a:graphic>
          <a:graphicData uri="http://schemas.openxmlformats.org/drawingml/2006/table">
            <a:tbl>
              <a:tblPr>
                <a:tableStyleId>{35758FB7-9AC5-4552-8A53-C91805E547FA}</a:tableStyleId>
              </a:tblPr>
              <a:tblGrid>
                <a:gridCol w="3705766">
                  <a:extLst>
                    <a:ext uri="{9D8B030D-6E8A-4147-A177-3AD203B41FA5}">
                      <a16:colId xmlns:a16="http://schemas.microsoft.com/office/drawing/2014/main" val="1680398467"/>
                    </a:ext>
                  </a:extLst>
                </a:gridCol>
                <a:gridCol w="3669166">
                  <a:extLst>
                    <a:ext uri="{9D8B030D-6E8A-4147-A177-3AD203B41FA5}">
                      <a16:colId xmlns:a16="http://schemas.microsoft.com/office/drawing/2014/main" val="3148816253"/>
                    </a:ext>
                  </a:extLst>
                </a:gridCol>
                <a:gridCol w="3669166">
                  <a:extLst>
                    <a:ext uri="{9D8B030D-6E8A-4147-A177-3AD203B41FA5}">
                      <a16:colId xmlns:a16="http://schemas.microsoft.com/office/drawing/2014/main" val="998902416"/>
                    </a:ext>
                  </a:extLst>
                </a:gridCol>
              </a:tblGrid>
              <a:tr h="315804">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FY 2022 Enacted</a:t>
                      </a:r>
                    </a:p>
                  </a:txBody>
                  <a:tcPr marL="6799" marR="6799" marT="6799" marB="0" anchor="ctr"/>
                </a:tc>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FY 2023 Enacted</a:t>
                      </a:r>
                    </a:p>
                  </a:txBody>
                  <a:tcPr marL="6799" marR="6799" marT="6799" marB="0" anchor="ctr"/>
                </a:tc>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FY 2024 PR</a:t>
                      </a:r>
                    </a:p>
                  </a:txBody>
                  <a:tcPr marL="6799" marR="6799" marT="6799" marB="0" anchor="ctr"/>
                </a:tc>
                <a:extLst>
                  <a:ext uri="{0D108BD9-81ED-4DB2-BD59-A6C34878D82A}">
                    <a16:rowId xmlns:a16="http://schemas.microsoft.com/office/drawing/2014/main" val="2462201681"/>
                  </a:ext>
                </a:extLst>
              </a:tr>
              <a:tr h="1200042">
                <a:tc>
                  <a:txBody>
                    <a:bodyPr/>
                    <a:lstStyle/>
                    <a:p>
                      <a:pPr algn="l" fontAlgn="t"/>
                      <a:r>
                        <a:rPr lang="en-US" sz="1200" b="1" u="none" strike="noStrike">
                          <a:effectLst/>
                          <a:latin typeface="Calibri" panose="020F0502020204030204" pitchFamily="34" charset="0"/>
                          <a:cs typeface="Calibri" panose="020F0502020204030204" pitchFamily="34" charset="0"/>
                        </a:rPr>
                        <a:t>Facility operations supported at &gt;90% of optimal.</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RHIC</a:t>
                      </a:r>
                      <a:r>
                        <a:rPr lang="en-US" sz="1200" u="none" strike="noStrike">
                          <a:effectLst/>
                          <a:latin typeface="Calibri" panose="020F0502020204030204" pitchFamily="34" charset="0"/>
                          <a:cs typeface="Calibri" panose="020F0502020204030204" pitchFamily="34" charset="0"/>
                        </a:rPr>
                        <a:t> operates 20 weeks (90 % maximum)</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CEBAF</a:t>
                      </a:r>
                      <a:r>
                        <a:rPr lang="en-US" sz="1200" u="none" strike="noStrike">
                          <a:effectLst/>
                          <a:latin typeface="Calibri" panose="020F0502020204030204" pitchFamily="34" charset="0"/>
                          <a:cs typeface="Calibri" panose="020F0502020204030204" pitchFamily="34" charset="0"/>
                        </a:rPr>
                        <a:t> operates 31 weeks (90 % optimal)</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ATLAS</a:t>
                      </a:r>
                      <a:r>
                        <a:rPr lang="en-US" sz="1200" u="none" strike="noStrike">
                          <a:effectLst/>
                          <a:latin typeface="Calibri" panose="020F0502020204030204" pitchFamily="34" charset="0"/>
                          <a:cs typeface="Calibri" panose="020F0502020204030204" pitchFamily="34" charset="0"/>
                        </a:rPr>
                        <a:t> operates 39 weeks (93 % optimal)</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FRIB</a:t>
                      </a:r>
                      <a:r>
                        <a:rPr lang="en-US" sz="1200" u="none" strike="noStrike">
                          <a:effectLst/>
                          <a:latin typeface="Calibri" panose="020F0502020204030204" pitchFamily="34" charset="0"/>
                          <a:cs typeface="Calibri" panose="020F0502020204030204" pitchFamily="34" charset="0"/>
                        </a:rPr>
                        <a:t> operates 12 weeks (100% of optimal)</a:t>
                      </a:r>
                    </a:p>
                  </a:txBody>
                  <a:tcPr marL="6799" marR="6799" marT="6799" marB="0" anchor="ctr"/>
                </a:tc>
                <a:tc>
                  <a:txBody>
                    <a:bodyPr/>
                    <a:lstStyle/>
                    <a:p>
                      <a:pPr algn="l" fontAlgn="t"/>
                      <a:r>
                        <a:rPr lang="en-US" sz="1200" b="1" u="none" strike="noStrike">
                          <a:effectLst/>
                          <a:latin typeface="Calibri" panose="020F0502020204030204" pitchFamily="34" charset="0"/>
                          <a:cs typeface="Calibri" panose="020F0502020204030204" pitchFamily="34" charset="0"/>
                        </a:rPr>
                        <a:t>All NP user facilities operate at &gt;90% of optimal in FY 2023.</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RHIC</a:t>
                      </a:r>
                      <a:r>
                        <a:rPr lang="en-US" sz="1200" u="none" strike="noStrike">
                          <a:effectLst/>
                          <a:latin typeface="Calibri" panose="020F0502020204030204" pitchFamily="34" charset="0"/>
                          <a:cs typeface="Calibri" panose="020F0502020204030204" pitchFamily="34" charset="0"/>
                        </a:rPr>
                        <a:t> operates 25 weeks (96 % optimal)</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CEBAF</a:t>
                      </a:r>
                      <a:r>
                        <a:rPr lang="en-US" sz="1200" u="none" strike="noStrike">
                          <a:effectLst/>
                          <a:latin typeface="Calibri" panose="020F0502020204030204" pitchFamily="34" charset="0"/>
                          <a:cs typeface="Calibri" panose="020F0502020204030204" pitchFamily="34" charset="0"/>
                        </a:rPr>
                        <a:t> operates 33 weeks (96 % optimal)</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ATLAS</a:t>
                      </a:r>
                      <a:r>
                        <a:rPr lang="en-US" sz="1200" u="none" strike="noStrike">
                          <a:effectLst/>
                          <a:latin typeface="Calibri" panose="020F0502020204030204" pitchFamily="34" charset="0"/>
                          <a:cs typeface="Calibri" panose="020F0502020204030204" pitchFamily="34" charset="0"/>
                        </a:rPr>
                        <a:t> operates 40 weeks (96 % optimal)</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FRIB</a:t>
                      </a:r>
                      <a:r>
                        <a:rPr lang="en-US" sz="1200" u="none" strike="noStrike">
                          <a:effectLst/>
                          <a:latin typeface="Calibri" panose="020F0502020204030204" pitchFamily="34" charset="0"/>
                          <a:cs typeface="Calibri" panose="020F0502020204030204" pitchFamily="34" charset="0"/>
                        </a:rPr>
                        <a:t> operates 26 weeks (99% of optimal)</a:t>
                      </a:r>
                    </a:p>
                  </a:txBody>
                  <a:tcPr marL="6799" marR="6799" marT="6799" marB="0" anchor="ctr"/>
                </a:tc>
                <a:tc>
                  <a:txBody>
                    <a:bodyPr/>
                    <a:lstStyle/>
                    <a:p>
                      <a:pPr algn="l" fontAlgn="t"/>
                      <a:r>
                        <a:rPr lang="en-US" sz="1200" b="1" u="none" strike="noStrike">
                          <a:effectLst/>
                          <a:latin typeface="Calibri" panose="020F0502020204030204" pitchFamily="34" charset="0"/>
                          <a:cs typeface="Calibri" panose="020F0502020204030204" pitchFamily="34" charset="0"/>
                        </a:rPr>
                        <a:t>All NP user facilities operate at roughly 90% of optimal funding in FY 2024.</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RHIC</a:t>
                      </a:r>
                      <a:r>
                        <a:rPr lang="en-US" sz="1200" u="none" strike="noStrike">
                          <a:effectLst/>
                          <a:latin typeface="Calibri" panose="020F0502020204030204" pitchFamily="34" charset="0"/>
                          <a:cs typeface="Calibri" panose="020F0502020204030204" pitchFamily="34" charset="0"/>
                        </a:rPr>
                        <a:t> operates 20 weeks (94 % optimal funding)</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CEBAF</a:t>
                      </a:r>
                      <a:r>
                        <a:rPr lang="en-US" sz="1200" u="none" strike="noStrike">
                          <a:effectLst/>
                          <a:latin typeface="Calibri" panose="020F0502020204030204" pitchFamily="34" charset="0"/>
                          <a:cs typeface="Calibri" panose="020F0502020204030204" pitchFamily="34" charset="0"/>
                        </a:rPr>
                        <a:t> operates 27 weeks (88 % optimal funding)</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ATLAS</a:t>
                      </a:r>
                      <a:r>
                        <a:rPr lang="en-US" sz="1200" u="none" strike="noStrike">
                          <a:effectLst/>
                          <a:latin typeface="Calibri" panose="020F0502020204030204" pitchFamily="34" charset="0"/>
                          <a:cs typeface="Calibri" panose="020F0502020204030204" pitchFamily="34" charset="0"/>
                        </a:rPr>
                        <a:t> operates 39 weeks (94 % optimal funding)</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FRIB</a:t>
                      </a:r>
                      <a:r>
                        <a:rPr lang="en-US" sz="1200" u="none" strike="noStrike">
                          <a:effectLst/>
                          <a:latin typeface="Calibri" panose="020F0502020204030204" pitchFamily="34" charset="0"/>
                          <a:cs typeface="Calibri" panose="020F0502020204030204" pitchFamily="34" charset="0"/>
                        </a:rPr>
                        <a:t> operates 24 weeks (91% of optimal funding)</a:t>
                      </a:r>
                    </a:p>
                  </a:txBody>
                  <a:tcPr marL="6799" marR="6799" marT="6799" marB="0" anchor="ctr"/>
                </a:tc>
                <a:extLst>
                  <a:ext uri="{0D108BD9-81ED-4DB2-BD59-A6C34878D82A}">
                    <a16:rowId xmlns:a16="http://schemas.microsoft.com/office/drawing/2014/main" val="1179223151"/>
                  </a:ext>
                </a:extLst>
              </a:tr>
              <a:tr h="604049">
                <a:tc>
                  <a:txBody>
                    <a:bodyPr/>
                    <a:lstStyle/>
                    <a:p>
                      <a:pPr algn="l" fontAlgn="t"/>
                      <a:r>
                        <a:rPr lang="en-US" sz="1200" b="1" u="none" strike="noStrike">
                          <a:effectLst/>
                          <a:latin typeface="Calibri" panose="020F0502020204030204" pitchFamily="34" charset="0"/>
                          <a:cs typeface="Calibri" panose="020F0502020204030204" pitchFamily="34" charset="0"/>
                        </a:rPr>
                        <a:t>FRIB Operations increased, </a:t>
                      </a:r>
                      <a:r>
                        <a:rPr lang="en-US" sz="1200" b="0" u="none" strike="noStrike">
                          <a:effectLst/>
                          <a:latin typeface="Calibri" panose="020F0502020204030204" pitchFamily="34" charset="0"/>
                          <a:cs typeface="Calibri" panose="020F0502020204030204" pitchFamily="34" charset="0"/>
                        </a:rPr>
                        <a:t>but still slightly </a:t>
                      </a:r>
                      <a:r>
                        <a:rPr lang="en-US" sz="1200" u="none" strike="noStrike">
                          <a:effectLst/>
                          <a:latin typeface="Calibri" panose="020F0502020204030204" pitchFamily="34" charset="0"/>
                          <a:cs typeface="Calibri" panose="020F0502020204030204" pitchFamily="34" charset="0"/>
                        </a:rPr>
                        <a:t>below planned levels</a:t>
                      </a:r>
                      <a:r>
                        <a:rPr lang="en-US" sz="1200" u="none" strike="noStrike" baseline="0">
                          <a:effectLst/>
                          <a:latin typeface="Calibri" panose="020F0502020204030204" pitchFamily="34" charset="0"/>
                          <a:cs typeface="Calibri" panose="020F0502020204030204" pitchFamily="34" charset="0"/>
                        </a:rPr>
                        <a:t> ($77M in PR vs $82M planned)</a:t>
                      </a:r>
                      <a:endParaRPr lang="en-US" sz="1200" b="1" i="0" u="none" strike="noStrike">
                        <a:solidFill>
                          <a:srgbClr val="000000"/>
                        </a:solidFill>
                        <a:effectLst/>
                        <a:latin typeface="Calibri" panose="020F0502020204030204" pitchFamily="34" charset="0"/>
                        <a:cs typeface="Calibri" panose="020F0502020204030204" pitchFamily="34" charset="0"/>
                      </a:endParaRPr>
                    </a:p>
                  </a:txBody>
                  <a:tcPr marL="6799" marR="6799" marT="6799" marB="0" anchor="ctr"/>
                </a:tc>
                <a:tc>
                  <a:txBody>
                    <a:bodyPr/>
                    <a:lstStyle/>
                    <a:p>
                      <a:pPr marL="0" marR="0" lvl="0" indent="0" algn="l" defTabSz="912583" rtl="0" eaLnBrk="1" fontAlgn="t" latinLnBrk="0" hangingPunct="1">
                        <a:lnSpc>
                          <a:spcPct val="100000"/>
                        </a:lnSpc>
                        <a:spcBef>
                          <a:spcPct val="0"/>
                        </a:spcBef>
                        <a:spcAft>
                          <a:spcPct val="0"/>
                        </a:spcAft>
                        <a:buClrTx/>
                        <a:buSzTx/>
                        <a:buFontTx/>
                        <a:buNone/>
                        <a:defRPr/>
                      </a:pPr>
                      <a:r>
                        <a:rPr lang="en-US" sz="1200" b="1" u="none" strike="noStrike">
                          <a:effectLst/>
                          <a:latin typeface="Calibri" panose="020F0502020204030204" pitchFamily="34" charset="0"/>
                          <a:cs typeface="Calibri" panose="020F0502020204030204" pitchFamily="34" charset="0"/>
                        </a:rPr>
                        <a:t>FRIB Operations increased </a:t>
                      </a:r>
                      <a:r>
                        <a:rPr lang="en-US" sz="1200" b="0" u="none" strike="noStrike">
                          <a:effectLst/>
                          <a:latin typeface="Calibri" panose="020F0502020204030204" pitchFamily="34" charset="0"/>
                          <a:cs typeface="Calibri" panose="020F0502020204030204" pitchFamily="34" charset="0"/>
                        </a:rPr>
                        <a:t>to near optimal level.</a:t>
                      </a:r>
                      <a:endParaRPr lang="en-US" sz="1200" b="1" i="0" u="none" strike="noStrike">
                        <a:solidFill>
                          <a:srgbClr val="000000"/>
                        </a:solidFill>
                        <a:effectLst/>
                        <a:latin typeface="Calibri" panose="020F0502020204030204" pitchFamily="34" charset="0"/>
                        <a:cs typeface="Calibri" panose="020F0502020204030204" pitchFamily="34" charset="0"/>
                      </a:endParaRPr>
                    </a:p>
                  </a:txBody>
                  <a:tcPr marL="6799" marR="6799" marT="6799" marB="0" anchor="ctr"/>
                </a:tc>
                <a:tc>
                  <a:txBody>
                    <a:bodyPr/>
                    <a:lstStyle/>
                    <a:p>
                      <a:pPr marL="0" marR="0" lvl="0" indent="0" algn="l" defTabSz="912583" rtl="0" eaLnBrk="1" fontAlgn="t" latinLnBrk="0" hangingPunct="1">
                        <a:lnSpc>
                          <a:spcPct val="100000"/>
                        </a:lnSpc>
                        <a:spcBef>
                          <a:spcPct val="0"/>
                        </a:spcBef>
                        <a:spcAft>
                          <a:spcPct val="0"/>
                        </a:spcAft>
                        <a:buClrTx/>
                        <a:buSzTx/>
                        <a:buFontTx/>
                        <a:buNone/>
                        <a:defRPr/>
                      </a:pPr>
                      <a:r>
                        <a:rPr lang="en-US" sz="1200" b="1" u="none" strike="noStrike">
                          <a:effectLst/>
                          <a:latin typeface="Calibri" panose="020F0502020204030204" pitchFamily="34" charset="0"/>
                          <a:cs typeface="Calibri" panose="020F0502020204030204" pitchFamily="34" charset="0"/>
                        </a:rPr>
                        <a:t>FRIB Operations slightly reduced, </a:t>
                      </a:r>
                      <a:r>
                        <a:rPr lang="en-US" sz="1200" b="0" u="none" strike="noStrike">
                          <a:effectLst/>
                          <a:latin typeface="Calibri" panose="020F0502020204030204" pitchFamily="34" charset="0"/>
                          <a:cs typeface="Calibri" panose="020F0502020204030204" pitchFamily="34" charset="0"/>
                        </a:rPr>
                        <a:t>and </a:t>
                      </a:r>
                      <a:r>
                        <a:rPr lang="en-US" sz="1200" u="none" strike="noStrike">
                          <a:effectLst/>
                          <a:latin typeface="Calibri" panose="020F0502020204030204" pitchFamily="34" charset="0"/>
                          <a:cs typeface="Calibri" panose="020F0502020204030204" pitchFamily="34" charset="0"/>
                        </a:rPr>
                        <a:t>below optimal levels</a:t>
                      </a:r>
                      <a:r>
                        <a:rPr lang="en-US" sz="1200" u="none" strike="noStrike" baseline="0">
                          <a:effectLst/>
                          <a:latin typeface="Calibri" panose="020F0502020204030204" pitchFamily="34" charset="0"/>
                          <a:cs typeface="Calibri" panose="020F0502020204030204" pitchFamily="34" charset="0"/>
                        </a:rPr>
                        <a:t> ($96.2M in Request vs $102.4M optimal)</a:t>
                      </a:r>
                      <a:endParaRPr lang="en-US" sz="1200" b="1" i="0" u="none" strike="noStrike">
                        <a:solidFill>
                          <a:srgbClr val="000000"/>
                        </a:solidFill>
                        <a:effectLst/>
                        <a:latin typeface="Calibri" panose="020F0502020204030204" pitchFamily="34" charset="0"/>
                        <a:cs typeface="Calibri" panose="020F0502020204030204" pitchFamily="34" charset="0"/>
                      </a:endParaRPr>
                    </a:p>
                  </a:txBody>
                  <a:tcPr marL="6799" marR="6799" marT="6799" marB="0" anchor="ctr"/>
                </a:tc>
                <a:extLst>
                  <a:ext uri="{0D108BD9-81ED-4DB2-BD59-A6C34878D82A}">
                    <a16:rowId xmlns:a16="http://schemas.microsoft.com/office/drawing/2014/main" val="728626828"/>
                  </a:ext>
                </a:extLst>
              </a:tr>
              <a:tr h="604049">
                <a:tc>
                  <a:txBody>
                    <a:bodyPr/>
                    <a:lstStyle/>
                    <a:p>
                      <a:pPr algn="l" fontAlgn="t"/>
                      <a:r>
                        <a:rPr lang="en-US" sz="1200" b="1" u="none" strike="noStrike">
                          <a:effectLst/>
                          <a:latin typeface="Calibri" panose="020F0502020204030204" pitchFamily="34" charset="0"/>
                          <a:cs typeface="Calibri" panose="020F0502020204030204" pitchFamily="34" charset="0"/>
                        </a:rPr>
                        <a:t>EIC construction </a:t>
                      </a:r>
                      <a:r>
                        <a:rPr lang="en-US" sz="1200" u="none" strike="noStrike">
                          <a:effectLst/>
                          <a:latin typeface="Calibri" panose="020F0502020204030204" pitchFamily="34" charset="0"/>
                          <a:cs typeface="Calibri" panose="020F0502020204030204" pitchFamily="34" charset="0"/>
                        </a:rPr>
                        <a:t>at TEC of $20M and OPC of $24.8M in annual appropriation, and TEC of $128.24M and OPC of $10M in the Inflation Reduction Act. </a:t>
                      </a:r>
                      <a:endParaRPr lang="en-US" sz="1200" b="1" i="0" u="none" strike="noStrike">
                        <a:solidFill>
                          <a:srgbClr val="000000"/>
                        </a:solidFill>
                        <a:effectLst/>
                        <a:latin typeface="Calibri" panose="020F0502020204030204" pitchFamily="34" charset="0"/>
                        <a:cs typeface="Calibri" panose="020F0502020204030204" pitchFamily="34" charset="0"/>
                      </a:endParaRPr>
                    </a:p>
                  </a:txBody>
                  <a:tcPr marL="6799" marR="6799" marT="6799" marB="0" anchor="ctr"/>
                </a:tc>
                <a:tc>
                  <a:txBody>
                    <a:bodyPr/>
                    <a:lstStyle/>
                    <a:p>
                      <a:pPr marL="0" marR="0" lvl="0" indent="0" algn="l" defTabSz="912583" rtl="0" eaLnBrk="1" fontAlgn="t" latinLnBrk="0" hangingPunct="1">
                        <a:lnSpc>
                          <a:spcPct val="100000"/>
                        </a:lnSpc>
                        <a:spcBef>
                          <a:spcPct val="0"/>
                        </a:spcBef>
                        <a:spcAft>
                          <a:spcPct val="0"/>
                        </a:spcAft>
                        <a:buClrTx/>
                        <a:buSzTx/>
                        <a:buFontTx/>
                        <a:buNone/>
                        <a:defRPr/>
                      </a:pPr>
                      <a:r>
                        <a:rPr lang="en-US" sz="1200" b="1" u="none" strike="noStrike">
                          <a:effectLst/>
                          <a:latin typeface="Calibri" panose="020F0502020204030204" pitchFamily="34" charset="0"/>
                          <a:cs typeface="Calibri" panose="020F0502020204030204" pitchFamily="34" charset="0"/>
                        </a:rPr>
                        <a:t>EIC construction </a:t>
                      </a:r>
                      <a:r>
                        <a:rPr lang="en-US" sz="1200" u="none" strike="noStrike">
                          <a:effectLst/>
                          <a:latin typeface="Calibri" panose="020F0502020204030204" pitchFamily="34" charset="0"/>
                          <a:cs typeface="Calibri" panose="020F0502020204030204" pitchFamily="34" charset="0"/>
                        </a:rPr>
                        <a:t>at TEC of $50M and OPC of $20M</a:t>
                      </a:r>
                      <a:endParaRPr lang="en-US" sz="1200" b="1" i="0" u="none" strike="noStrike">
                        <a:solidFill>
                          <a:srgbClr val="000000"/>
                        </a:solidFill>
                        <a:effectLst/>
                        <a:latin typeface="Calibri" panose="020F0502020204030204" pitchFamily="34" charset="0"/>
                        <a:cs typeface="Calibri" panose="020F0502020204030204" pitchFamily="34" charset="0"/>
                      </a:endParaRPr>
                    </a:p>
                  </a:txBody>
                  <a:tcPr marL="6799" marR="6799" marT="6799" marB="0" anchor="ctr"/>
                </a:tc>
                <a:tc>
                  <a:txBody>
                    <a:bodyPr/>
                    <a:lstStyle/>
                    <a:p>
                      <a:pPr marL="0" marR="0" lvl="0" indent="0" algn="l" defTabSz="912583" rtl="0" eaLnBrk="1" fontAlgn="t" latinLnBrk="0" hangingPunct="1">
                        <a:lnSpc>
                          <a:spcPct val="100000"/>
                        </a:lnSpc>
                        <a:spcBef>
                          <a:spcPct val="0"/>
                        </a:spcBef>
                        <a:spcAft>
                          <a:spcPct val="0"/>
                        </a:spcAft>
                        <a:buClrTx/>
                        <a:buSzTx/>
                        <a:buFontTx/>
                        <a:buNone/>
                        <a:defRPr/>
                      </a:pPr>
                      <a:r>
                        <a:rPr lang="en-US" sz="1200" b="1" u="none" strike="noStrike">
                          <a:effectLst/>
                          <a:latin typeface="Calibri" panose="020F0502020204030204" pitchFamily="34" charset="0"/>
                          <a:cs typeface="Calibri" panose="020F0502020204030204" pitchFamily="34" charset="0"/>
                        </a:rPr>
                        <a:t>EIC construction </a:t>
                      </a:r>
                      <a:r>
                        <a:rPr lang="en-US" sz="1200" u="none" strike="noStrike">
                          <a:effectLst/>
                          <a:latin typeface="Calibri" panose="020F0502020204030204" pitchFamily="34" charset="0"/>
                          <a:cs typeface="Calibri" panose="020F0502020204030204" pitchFamily="34" charset="0"/>
                        </a:rPr>
                        <a:t>at TEC of $95M and OPC of $2.9M</a:t>
                      </a:r>
                      <a:endParaRPr lang="en-US" sz="1200" b="1" i="0" u="none" strike="noStrike">
                        <a:solidFill>
                          <a:srgbClr val="000000"/>
                        </a:solidFill>
                        <a:effectLst/>
                        <a:latin typeface="Calibri" panose="020F0502020204030204" pitchFamily="34" charset="0"/>
                        <a:cs typeface="Calibri" panose="020F0502020204030204" pitchFamily="34" charset="0"/>
                      </a:endParaRPr>
                    </a:p>
                  </a:txBody>
                  <a:tcPr marL="6799" marR="6799" marT="6799" marB="0" anchor="ctr"/>
                </a:tc>
                <a:extLst>
                  <a:ext uri="{0D108BD9-81ED-4DB2-BD59-A6C34878D82A}">
                    <a16:rowId xmlns:a16="http://schemas.microsoft.com/office/drawing/2014/main" val="1214786355"/>
                  </a:ext>
                </a:extLst>
              </a:tr>
              <a:tr h="1398705">
                <a:tc>
                  <a:txBody>
                    <a:bodyPr/>
                    <a:lstStyle/>
                    <a:p>
                      <a:pPr marL="0" marR="0" lvl="0" indent="0" algn="l" defTabSz="914400" rtl="0" eaLnBrk="1" fontAlgn="t" latinLnBrk="0" hangingPunct="1">
                        <a:lnSpc>
                          <a:spcPct val="100000"/>
                        </a:lnSpc>
                        <a:spcBef>
                          <a:spcPct val="0"/>
                        </a:spcBef>
                        <a:spcAft>
                          <a:spcPct val="0"/>
                        </a:spcAft>
                        <a:buClrTx/>
                        <a:buSzTx/>
                        <a:buFontTx/>
                        <a:buNone/>
                        <a:defRPr/>
                      </a:pPr>
                      <a:r>
                        <a:rPr lang="en-US" sz="1200" b="1" u="none" strike="noStrike">
                          <a:effectLst/>
                          <a:latin typeface="Calibri" panose="020F0502020204030204" pitchFamily="34" charset="0"/>
                          <a:cs typeface="Calibri" panose="020F0502020204030204" pitchFamily="34" charset="0"/>
                        </a:rPr>
                        <a:t>Ongoing Major Items of Equipment are supported with both the annual appropriation and Inflation Reduction Act funds:</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GRETA</a:t>
                      </a:r>
                      <a:r>
                        <a:rPr lang="en-US" sz="1200" u="none" strike="noStrike">
                          <a:effectLst/>
                          <a:latin typeface="Calibri" panose="020F0502020204030204" pitchFamily="34" charset="0"/>
                          <a:cs typeface="Calibri" panose="020F0502020204030204" pitchFamily="34" charset="0"/>
                        </a:rPr>
                        <a:t> above baseline</a:t>
                      </a:r>
                      <a:r>
                        <a:rPr lang="en-US" sz="1200" u="none" strike="noStrike" baseline="0">
                          <a:effectLst/>
                          <a:latin typeface="Calibri" panose="020F0502020204030204" pitchFamily="34" charset="0"/>
                          <a:cs typeface="Calibri" panose="020F0502020204030204" pitchFamily="34" charset="0"/>
                        </a:rPr>
                        <a:t> level</a:t>
                      </a:r>
                      <a:r>
                        <a:rPr lang="en-US" sz="1200" u="none" strike="noStrike">
                          <a:effectLst/>
                          <a:latin typeface="Calibri" panose="020F0502020204030204" pitchFamily="34" charset="0"/>
                          <a:cs typeface="Calibri" panose="020F0502020204030204" pitchFamily="34" charset="0"/>
                        </a:rPr>
                        <a:t> ($16.7M)</a:t>
                      </a:r>
                    </a:p>
                    <a:p>
                      <a:pPr marL="171450" indent="-171450" algn="l" fontAlgn="t">
                        <a:buFontTx/>
                        <a:buChar char="-"/>
                      </a:pPr>
                      <a:r>
                        <a:rPr lang="en-US" sz="1200" b="1" u="none" strike="noStrike" err="1">
                          <a:effectLst/>
                          <a:latin typeface="Calibri" panose="020F0502020204030204" pitchFamily="34" charset="0"/>
                          <a:cs typeface="Calibri" panose="020F0502020204030204" pitchFamily="34" charset="0"/>
                        </a:rPr>
                        <a:t>sPHENIX</a:t>
                      </a:r>
                      <a:r>
                        <a:rPr lang="en-US" sz="1200" u="none" strike="noStrike">
                          <a:effectLst/>
                          <a:latin typeface="Calibri" panose="020F0502020204030204" pitchFamily="34" charset="0"/>
                          <a:cs typeface="Calibri" panose="020F0502020204030204" pitchFamily="34" charset="0"/>
                        </a:rPr>
                        <a:t> at baseline level in final year ($0.2M)</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MOLLER</a:t>
                      </a:r>
                      <a:r>
                        <a:rPr lang="en-US" sz="1200" u="none" strike="noStrike">
                          <a:effectLst/>
                          <a:latin typeface="Calibri" panose="020F0502020204030204" pitchFamily="34" charset="0"/>
                          <a:cs typeface="Calibri" panose="020F0502020204030204" pitchFamily="34" charset="0"/>
                        </a:rPr>
                        <a:t> above planned level ($36.2M)</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TSNLDBD</a:t>
                      </a:r>
                      <a:r>
                        <a:rPr lang="en-US" sz="1200" u="none" strike="noStrike">
                          <a:effectLst/>
                          <a:latin typeface="Calibri" panose="020F0502020204030204" pitchFamily="34" charset="0"/>
                          <a:cs typeface="Calibri" panose="020F0502020204030204" pitchFamily="34" charset="0"/>
                        </a:rPr>
                        <a:t> at $8.4M</a:t>
                      </a:r>
                    </a:p>
                    <a:p>
                      <a:pPr marL="171450" indent="-171450" algn="l" fontAlgn="t">
                        <a:buFontTx/>
                        <a:buChar char="-"/>
                      </a:pPr>
                      <a:r>
                        <a:rPr lang="en-US" sz="1200" b="1" i="0" u="none" strike="noStrike">
                          <a:solidFill>
                            <a:srgbClr val="000000"/>
                          </a:solidFill>
                          <a:effectLst/>
                          <a:latin typeface="Calibri" panose="020F0502020204030204" pitchFamily="34" charset="0"/>
                          <a:cs typeface="Calibri" panose="020F0502020204030204" pitchFamily="34" charset="0"/>
                        </a:rPr>
                        <a:t>HRS </a:t>
                      </a:r>
                      <a:r>
                        <a:rPr lang="en-US" sz="1200" b="0" i="0" u="none" strike="noStrike">
                          <a:solidFill>
                            <a:srgbClr val="000000"/>
                          </a:solidFill>
                          <a:effectLst/>
                          <a:latin typeface="Calibri" panose="020F0502020204030204" pitchFamily="34" charset="0"/>
                          <a:cs typeface="Calibri" panose="020F0502020204030204" pitchFamily="34" charset="0"/>
                        </a:rPr>
                        <a:t>at $34.84M</a:t>
                      </a:r>
                    </a:p>
                  </a:txBody>
                  <a:tcPr marL="6799" marR="6799" marT="6799" marB="0" anchor="ctr"/>
                </a:tc>
                <a:tc>
                  <a:txBody>
                    <a:bodyPr/>
                    <a:lstStyle/>
                    <a:p>
                      <a:pPr marL="0" marR="0" lvl="0" indent="0" algn="l" defTabSz="914400" rtl="0" eaLnBrk="1" fontAlgn="t" latinLnBrk="0" hangingPunct="1">
                        <a:lnSpc>
                          <a:spcPct val="100000"/>
                        </a:lnSpc>
                        <a:spcBef>
                          <a:spcPct val="0"/>
                        </a:spcBef>
                        <a:spcAft>
                          <a:spcPct val="0"/>
                        </a:spcAft>
                        <a:buClrTx/>
                        <a:buSzTx/>
                        <a:buFontTx/>
                        <a:buNone/>
                        <a:defRPr/>
                      </a:pPr>
                      <a:r>
                        <a:rPr lang="en-US" sz="1200" b="1" u="none" strike="noStrike">
                          <a:effectLst/>
                          <a:latin typeface="Calibri" panose="020F0502020204030204" pitchFamily="34" charset="0"/>
                          <a:cs typeface="Calibri" panose="020F0502020204030204" pitchFamily="34" charset="0"/>
                        </a:rPr>
                        <a:t>Ongoing Major Items of Equipment:</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GRETA</a:t>
                      </a:r>
                      <a:r>
                        <a:rPr lang="en-US" sz="1200" u="none" strike="noStrike">
                          <a:effectLst/>
                          <a:latin typeface="Calibri" panose="020F0502020204030204" pitchFamily="34" charset="0"/>
                          <a:cs typeface="Calibri" panose="020F0502020204030204" pitchFamily="34" charset="0"/>
                        </a:rPr>
                        <a:t> at optimal level, providing the project with the final year of funding ($15.5M)</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MOLLER</a:t>
                      </a:r>
                      <a:r>
                        <a:rPr lang="en-US" sz="1200" u="none" strike="noStrike">
                          <a:effectLst/>
                          <a:latin typeface="Calibri" panose="020F0502020204030204" pitchFamily="34" charset="0"/>
                          <a:cs typeface="Calibri" panose="020F0502020204030204" pitchFamily="34" charset="0"/>
                        </a:rPr>
                        <a:t> receives the final $4M of planned TEC funding</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TSNLDBD</a:t>
                      </a:r>
                      <a:r>
                        <a:rPr lang="en-US" sz="1200" u="none" strike="noStrike">
                          <a:effectLst/>
                          <a:latin typeface="Calibri" panose="020F0502020204030204" pitchFamily="34" charset="0"/>
                          <a:cs typeface="Calibri" panose="020F0502020204030204" pitchFamily="34" charset="0"/>
                        </a:rPr>
                        <a:t> at $1.44M TEC</a:t>
                      </a:r>
                    </a:p>
                    <a:p>
                      <a:pPr marL="171450" indent="-171450" algn="l" fontAlgn="t">
                        <a:buFontTx/>
                        <a:buChar char="-"/>
                      </a:pPr>
                      <a:r>
                        <a:rPr lang="en-US" sz="1200" b="1" i="0" u="none" strike="noStrike">
                          <a:solidFill>
                            <a:srgbClr val="000000"/>
                          </a:solidFill>
                          <a:effectLst/>
                          <a:latin typeface="Calibri" panose="020F0502020204030204" pitchFamily="34" charset="0"/>
                          <a:cs typeface="Calibri" panose="020F0502020204030204" pitchFamily="34" charset="0"/>
                        </a:rPr>
                        <a:t>HRS </a:t>
                      </a:r>
                      <a:r>
                        <a:rPr lang="en-US" sz="1200" b="0" i="0" u="none" strike="noStrike">
                          <a:solidFill>
                            <a:srgbClr val="000000"/>
                          </a:solidFill>
                          <a:effectLst/>
                          <a:latin typeface="Calibri" panose="020F0502020204030204" pitchFamily="34" charset="0"/>
                          <a:cs typeface="Calibri" panose="020F0502020204030204" pitchFamily="34" charset="0"/>
                        </a:rPr>
                        <a:t>at $3M TEC</a:t>
                      </a:r>
                    </a:p>
                  </a:txBody>
                  <a:tcPr marL="6799" marR="6799" marT="6799" marB="0" anchor="ctr"/>
                </a:tc>
                <a:tc>
                  <a:txBody>
                    <a:bodyPr/>
                    <a:lstStyle/>
                    <a:p>
                      <a:pPr marL="0" marR="0" lvl="0" indent="0" algn="l" defTabSz="914400" rtl="0" eaLnBrk="1" fontAlgn="t" latinLnBrk="0" hangingPunct="1">
                        <a:lnSpc>
                          <a:spcPct val="100000"/>
                        </a:lnSpc>
                        <a:spcBef>
                          <a:spcPct val="0"/>
                        </a:spcBef>
                        <a:spcAft>
                          <a:spcPct val="0"/>
                        </a:spcAft>
                        <a:buClrTx/>
                        <a:buSzTx/>
                        <a:buFontTx/>
                        <a:buNone/>
                        <a:defRPr/>
                      </a:pPr>
                      <a:r>
                        <a:rPr lang="en-US" sz="1200" b="1" u="none" strike="noStrike">
                          <a:effectLst/>
                          <a:latin typeface="Calibri" panose="020F0502020204030204" pitchFamily="34" charset="0"/>
                          <a:cs typeface="Calibri" panose="020F0502020204030204" pitchFamily="34" charset="0"/>
                        </a:rPr>
                        <a:t>Ongoing Major Items of Equipment:</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GRETA</a:t>
                      </a:r>
                      <a:r>
                        <a:rPr lang="en-US" sz="1200" u="none" strike="noStrike">
                          <a:effectLst/>
                          <a:latin typeface="Calibri" panose="020F0502020204030204" pitchFamily="34" charset="0"/>
                          <a:cs typeface="Calibri" panose="020F0502020204030204" pitchFamily="34" charset="0"/>
                        </a:rPr>
                        <a:t> and </a:t>
                      </a:r>
                      <a:r>
                        <a:rPr lang="en-US" sz="1200" b="1" u="none" strike="noStrike">
                          <a:effectLst/>
                          <a:latin typeface="Calibri" panose="020F0502020204030204" pitchFamily="34" charset="0"/>
                          <a:cs typeface="Calibri" panose="020F0502020204030204" pitchFamily="34" charset="0"/>
                        </a:rPr>
                        <a:t>MOLLER </a:t>
                      </a:r>
                      <a:r>
                        <a:rPr lang="en-US" sz="1200" u="none" strike="noStrike">
                          <a:effectLst/>
                          <a:latin typeface="Calibri" panose="020F0502020204030204" pitchFamily="34" charset="0"/>
                          <a:cs typeface="Calibri" panose="020F0502020204030204" pitchFamily="34" charset="0"/>
                        </a:rPr>
                        <a:t>at received full TPC amount in FY 23 Request. Progress continues, but no new funding requested in FY24.</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TSNLDBD</a:t>
                      </a:r>
                      <a:r>
                        <a:rPr lang="en-US" sz="1200" u="none" strike="noStrike">
                          <a:effectLst/>
                          <a:latin typeface="Calibri" panose="020F0502020204030204" pitchFamily="34" charset="0"/>
                          <a:cs typeface="Calibri" panose="020F0502020204030204" pitchFamily="34" charset="0"/>
                        </a:rPr>
                        <a:t> at $3M TEC</a:t>
                      </a:r>
                    </a:p>
                    <a:p>
                      <a:pPr marL="171450" indent="-171450" algn="l" fontAlgn="t">
                        <a:buFontTx/>
                        <a:buChar char="-"/>
                      </a:pPr>
                      <a:r>
                        <a:rPr lang="en-US" sz="1200" b="1" i="0" u="none" strike="noStrike">
                          <a:solidFill>
                            <a:srgbClr val="000000"/>
                          </a:solidFill>
                          <a:effectLst/>
                          <a:latin typeface="Calibri" panose="020F0502020204030204" pitchFamily="34" charset="0"/>
                          <a:cs typeface="Calibri" panose="020F0502020204030204" pitchFamily="34" charset="0"/>
                        </a:rPr>
                        <a:t>HRS </a:t>
                      </a:r>
                      <a:r>
                        <a:rPr lang="en-US" sz="1200" b="0" i="0" u="none" strike="noStrike">
                          <a:solidFill>
                            <a:srgbClr val="000000"/>
                          </a:solidFill>
                          <a:effectLst/>
                          <a:latin typeface="Calibri" panose="020F0502020204030204" pitchFamily="34" charset="0"/>
                          <a:cs typeface="Calibri" panose="020F0502020204030204" pitchFamily="34" charset="0"/>
                        </a:rPr>
                        <a:t>at $6.3M TEC</a:t>
                      </a:r>
                    </a:p>
                  </a:txBody>
                  <a:tcPr marL="6799" marR="6799" marT="6799" marB="0" anchor="ctr"/>
                </a:tc>
                <a:extLst>
                  <a:ext uri="{0D108BD9-81ED-4DB2-BD59-A6C34878D82A}">
                    <a16:rowId xmlns:a16="http://schemas.microsoft.com/office/drawing/2014/main" val="694235186"/>
                  </a:ext>
                </a:extLst>
              </a:tr>
            </a:tbl>
          </a:graphicData>
        </a:graphic>
      </p:graphicFrame>
      <p:sp>
        <p:nvSpPr>
          <p:cNvPr id="7" name="TextBox 6">
            <a:extLst>
              <a:ext uri="{FF2B5EF4-FFF2-40B4-BE49-F238E27FC236}">
                <a16:creationId xmlns:a16="http://schemas.microsoft.com/office/drawing/2014/main" id="{25F445CD-A98D-4B1E-9A70-EF3FD8C068F5}"/>
              </a:ext>
            </a:extLst>
          </p:cNvPr>
          <p:cNvSpPr txBox="1"/>
          <p:nvPr/>
        </p:nvSpPr>
        <p:spPr>
          <a:xfrm>
            <a:off x="469722" y="1088033"/>
            <a:ext cx="3478771" cy="369332"/>
          </a:xfrm>
          <a:prstGeom prst="rect">
            <a:avLst/>
          </a:prstGeom>
          <a:noFill/>
        </p:spPr>
        <p:txBody>
          <a:bodyPr wrap="square" rtlCol="0">
            <a:spAutoFit/>
          </a:bodyPr>
          <a:lstStyle/>
          <a:p>
            <a:r>
              <a:rPr lang="en-US"/>
              <a:t>Facility Operations and Projects</a:t>
            </a:r>
          </a:p>
        </p:txBody>
      </p:sp>
      <p:sp>
        <p:nvSpPr>
          <p:cNvPr id="11" name="Title 1">
            <a:extLst>
              <a:ext uri="{FF2B5EF4-FFF2-40B4-BE49-F238E27FC236}">
                <a16:creationId xmlns:a16="http://schemas.microsoft.com/office/drawing/2014/main" id="{63E0D8D0-2439-F1C0-1D8F-C60BC86165C4}"/>
              </a:ext>
            </a:extLst>
          </p:cNvPr>
          <p:cNvSpPr txBox="1"/>
          <p:nvPr/>
        </p:nvSpPr>
        <p:spPr>
          <a:xfrm>
            <a:off x="1591220" y="365760"/>
            <a:ext cx="9009559" cy="4876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r>
              <a:rPr lang="en-US" sz="2800">
                <a:solidFill>
                  <a:schemeClr val="bg1"/>
                </a:solidFill>
                <a:latin typeface="Calibri" panose="020F0502020204030204" pitchFamily="34" charset="0"/>
                <a:cs typeface="Calibri" panose="020F0502020204030204" pitchFamily="34" charset="0"/>
              </a:rPr>
              <a:t>Summary of 2024 PR Changes Relative to FY 2023 Enacted</a:t>
            </a:r>
          </a:p>
        </p:txBody>
      </p:sp>
    </p:spTree>
    <p:extLst>
      <p:ext uri="{BB962C8B-B14F-4D97-AF65-F5344CB8AC3E}">
        <p14:creationId xmlns:p14="http://schemas.microsoft.com/office/powerpoint/2010/main" val="217118825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208A7-865D-A5D7-F537-A80208A2A6C3}"/>
              </a:ext>
            </a:extLst>
          </p:cNvPr>
          <p:cNvSpPr>
            <a:spLocks noGrp="1"/>
          </p:cNvSpPr>
          <p:nvPr>
            <p:ph type="title"/>
          </p:nvPr>
        </p:nvSpPr>
        <p:spPr/>
        <p:txBody>
          <a:bodyPr/>
          <a:lstStyle/>
          <a:p>
            <a:r>
              <a:rPr lang="en-US"/>
              <a:t>NP - Research Initiatives</a:t>
            </a:r>
          </a:p>
        </p:txBody>
      </p:sp>
      <p:pic>
        <p:nvPicPr>
          <p:cNvPr id="5" name="Picture 4">
            <a:extLst>
              <a:ext uri="{FF2B5EF4-FFF2-40B4-BE49-F238E27FC236}">
                <a16:creationId xmlns:a16="http://schemas.microsoft.com/office/drawing/2014/main" id="{495EF129-F57A-92A3-F0E9-834DC8C2819E}"/>
              </a:ext>
            </a:extLst>
          </p:cNvPr>
          <p:cNvPicPr>
            <a:picLocks noGrp="1" noRot="1" noChangeAspect="1" noMove="1" noResize="1" noEditPoints="1" noAdjustHandles="1" noChangeArrowheads="1" noChangeShapeType="1" noCrop="1"/>
          </p:cNvPicPr>
          <p:nvPr>
            <p:custDataLst>
              <p:custData r:id="rId1"/>
              <p:tags r:id="rId2"/>
            </p:custDataLst>
          </p:nvPr>
        </p:nvPicPr>
        <p:blipFill>
          <a:blip r:embed="rId4"/>
          <a:stretch>
            <a:fillRect/>
          </a:stretch>
        </p:blipFill>
        <p:spPr>
          <a:xfrm>
            <a:off x="225779" y="1446439"/>
            <a:ext cx="11707621" cy="2924083"/>
          </a:xfrm>
          <a:prstGeom prst="rect">
            <a:avLst/>
          </a:prstGeom>
        </p:spPr>
      </p:pic>
    </p:spTree>
    <p:extLst>
      <p:ext uri="{BB962C8B-B14F-4D97-AF65-F5344CB8AC3E}">
        <p14:creationId xmlns:p14="http://schemas.microsoft.com/office/powerpoint/2010/main" val="318810799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D9E327-855F-88B9-07E3-B40D089538AF}"/>
              </a:ext>
            </a:extLst>
          </p:cNvPr>
          <p:cNvSpPr txBox="1"/>
          <p:nvPr/>
        </p:nvSpPr>
        <p:spPr>
          <a:xfrm>
            <a:off x="751489" y="1093077"/>
            <a:ext cx="11524594" cy="6288901"/>
          </a:xfrm>
          <a:prstGeom prst="rect">
            <a:avLst/>
          </a:prstGeom>
          <a:noFill/>
        </p:spPr>
        <p:txBody>
          <a:bodyPr wrap="square" rtlCol="0">
            <a:spAutoFit/>
          </a:bodyPr>
          <a:lstStyle/>
          <a:p>
            <a:pPr marL="342900" indent="-342900">
              <a:buClr>
                <a:schemeClr val="accent1"/>
              </a:buClr>
              <a:buFont typeface="Wingdings" pitchFamily="2" charset="2"/>
              <a:buChar char="ü"/>
            </a:pPr>
            <a:r>
              <a:rPr lang="en-US"/>
              <a:t>Discovery that ionizing radiation reduces coherence time for entangled quantum states</a:t>
            </a:r>
          </a:p>
          <a:p>
            <a:pPr marL="742950" lvl="1" indent="-285750">
              <a:buFont typeface="Wingdings" pitchFamily="2" charset="2"/>
              <a:buChar char="Ø"/>
            </a:pPr>
            <a:r>
              <a:rPr lang="en-US"/>
              <a:t> Need new quantum materials or/and underground Quantum Computing</a:t>
            </a:r>
          </a:p>
          <a:p>
            <a:pPr marL="742950" lvl="1" indent="-285750">
              <a:buFont typeface="Wingdings" pitchFamily="2" charset="2"/>
              <a:buChar char="q"/>
            </a:pPr>
            <a:endParaRPr lang="en-US" sz="1600"/>
          </a:p>
          <a:p>
            <a:pPr marL="342900" indent="-342900">
              <a:buClr>
                <a:schemeClr val="accent1"/>
              </a:buClr>
              <a:buFont typeface="Wingdings" pitchFamily="2" charset="2"/>
              <a:buChar char="ü"/>
            </a:pPr>
            <a:r>
              <a:rPr lang="en-US"/>
              <a:t>First known observation of the Breit-Wheeler two-photon process at RHIC</a:t>
            </a:r>
          </a:p>
          <a:p>
            <a:pPr marL="800100" lvl="1" indent="-342900">
              <a:buFont typeface="Wingdings" pitchFamily="2" charset="2"/>
              <a:buChar char="Ø"/>
            </a:pPr>
            <a:r>
              <a:rPr lang="en-US"/>
              <a:t>Confirmation of Quantum Electro-Dynamic (QED) process; possibility of e</a:t>
            </a:r>
            <a:r>
              <a:rPr lang="en-US" baseline="30000" err="1"/>
              <a:t>+</a:t>
            </a:r>
            <a:r>
              <a:rPr lang="en-US" err="1"/>
              <a:t>e</a:t>
            </a:r>
            <a:r>
              <a:rPr lang="en-US" baseline="30000"/>
              <a:t>-</a:t>
            </a:r>
            <a:r>
              <a:rPr lang="en-US"/>
              <a:t> pair production via lasers</a:t>
            </a:r>
          </a:p>
          <a:p>
            <a:pPr lvl="1"/>
            <a:endParaRPr lang="en-US" sz="1600"/>
          </a:p>
          <a:p>
            <a:pPr marL="342900" indent="-342900">
              <a:buClr>
                <a:schemeClr val="accent1"/>
              </a:buClr>
              <a:buFont typeface="Wingdings" pitchFamily="2" charset="2"/>
              <a:buChar char="ü"/>
            </a:pPr>
            <a:r>
              <a:rPr lang="en-US"/>
              <a:t>Discovery that heavy nuclei have a neutron skin (CEBAF)</a:t>
            </a:r>
          </a:p>
          <a:p>
            <a:pPr marL="800100" lvl="1" indent="-342900">
              <a:buFont typeface="Wingdings" pitchFamily="2" charset="2"/>
              <a:buChar char="Ø"/>
            </a:pPr>
            <a:r>
              <a:rPr lang="en-US"/>
              <a:t>New constraints on neutron star radii and their equation of state</a:t>
            </a:r>
          </a:p>
          <a:p>
            <a:pPr lvl="1"/>
            <a:endParaRPr lang="en-US" sz="1600"/>
          </a:p>
          <a:p>
            <a:pPr marL="342900" indent="-342900">
              <a:buClr>
                <a:schemeClr val="accent1"/>
              </a:buClr>
              <a:buFont typeface="Wingdings" pitchFamily="2" charset="2"/>
              <a:buChar char="ü"/>
            </a:pPr>
            <a:r>
              <a:rPr lang="en-US"/>
              <a:t>Implementation of dynamical fermions and the real pion mass in Lattice QCD</a:t>
            </a:r>
          </a:p>
          <a:p>
            <a:pPr marL="800100" lvl="1" indent="-342900">
              <a:buFont typeface="Wingdings" pitchFamily="2" charset="2"/>
              <a:buChar char="Ø"/>
            </a:pPr>
            <a:r>
              <a:rPr lang="en-US"/>
              <a:t>Major advance in fidelity of Lattice Quantum Chromodynamics calculations</a:t>
            </a:r>
          </a:p>
          <a:p>
            <a:pPr lvl="1"/>
            <a:endParaRPr lang="en-US" sz="1600"/>
          </a:p>
          <a:p>
            <a:pPr marL="342900" indent="-342900">
              <a:buClr>
                <a:schemeClr val="accent1"/>
              </a:buClr>
              <a:buFont typeface="Wingdings" pitchFamily="2" charset="2"/>
              <a:buChar char="ü"/>
            </a:pPr>
            <a:r>
              <a:rPr lang="en-US"/>
              <a:t>Initiation of the FRIB science program</a:t>
            </a:r>
          </a:p>
          <a:p>
            <a:pPr marL="800100" lvl="1" indent="-342900">
              <a:buFont typeface="Wingdings" pitchFamily="2" charset="2"/>
              <a:buChar char="Ø"/>
            </a:pPr>
            <a:r>
              <a:rPr lang="en-US"/>
              <a:t>Opening a new frontier to understand heavy element</a:t>
            </a:r>
          </a:p>
          <a:p>
            <a:pPr lvl="1"/>
            <a:r>
              <a:rPr lang="en-US"/>
              <a:t>      production in cosmos</a:t>
            </a:r>
          </a:p>
          <a:p>
            <a:pPr lvl="1"/>
            <a:endParaRPr lang="en-US" sz="1600"/>
          </a:p>
          <a:p>
            <a:pPr marL="342900" indent="-342900">
              <a:buClr>
                <a:schemeClr val="accent1"/>
              </a:buClr>
              <a:buFont typeface="Wingdings" pitchFamily="2" charset="2"/>
              <a:buChar char="ü"/>
            </a:pPr>
            <a:r>
              <a:rPr lang="en-US"/>
              <a:t>Integration of AI technology at CEBAF to make it more fault tolerant</a:t>
            </a:r>
          </a:p>
          <a:p>
            <a:pPr marL="800100" lvl="1" indent="-342900">
              <a:buFont typeface="Wingdings" pitchFamily="2" charset="2"/>
              <a:buChar char="Ø"/>
            </a:pPr>
            <a:r>
              <a:rPr lang="en-US"/>
              <a:t>Test-bed for use of Artificial Intelligence in accelerator control and optimization</a:t>
            </a:r>
          </a:p>
          <a:p>
            <a:endParaRPr lang="en-US"/>
          </a:p>
          <a:p>
            <a:pPr marL="342900" indent="-342900">
              <a:buFont typeface="Wingdings" pitchFamily="2" charset="2"/>
              <a:buChar char="q"/>
            </a:pPr>
            <a:endParaRPr lang="en-US"/>
          </a:p>
          <a:p>
            <a:pPr marL="342900" indent="-342900">
              <a:spcAft>
                <a:spcPts val="2000"/>
              </a:spcAft>
              <a:buFont typeface="Wingdings" pitchFamily="2" charset="2"/>
              <a:buChar char="q"/>
            </a:pPr>
            <a:endParaRPr lang="en-US"/>
          </a:p>
          <a:p>
            <a:pPr marL="342900" indent="-342900">
              <a:spcAft>
                <a:spcPts val="2000"/>
              </a:spcAft>
              <a:buFont typeface="Wingdings" pitchFamily="2" charset="2"/>
              <a:buChar char="q"/>
            </a:pPr>
            <a:endParaRPr lang="en-US"/>
          </a:p>
        </p:txBody>
      </p:sp>
      <p:sp>
        <p:nvSpPr>
          <p:cNvPr id="5" name="Title 1">
            <a:extLst>
              <a:ext uri="{FF2B5EF4-FFF2-40B4-BE49-F238E27FC236}">
                <a16:creationId xmlns:a16="http://schemas.microsoft.com/office/drawing/2014/main" id="{5787C9F8-F774-7583-300C-BE8961CDCC9E}"/>
              </a:ext>
            </a:extLst>
          </p:cNvPr>
          <p:cNvSpPr>
            <a:spLocks noGrp="1"/>
          </p:cNvSpPr>
          <p:nvPr>
            <p:ph type="title"/>
          </p:nvPr>
        </p:nvSpPr>
        <p:spPr/>
        <p:txBody>
          <a:bodyPr/>
          <a:lstStyle/>
          <a:p>
            <a:r>
              <a:rPr lang="en-US"/>
              <a:t>Recent Impactful Accomplishments</a:t>
            </a:r>
          </a:p>
        </p:txBody>
      </p:sp>
      <p:pic>
        <p:nvPicPr>
          <p:cNvPr id="6" name="Picture 5" descr="Graphical user interface, diagram&#10;&#10;Description automatically generated">
            <a:extLst>
              <a:ext uri="{FF2B5EF4-FFF2-40B4-BE49-F238E27FC236}">
                <a16:creationId xmlns:a16="http://schemas.microsoft.com/office/drawing/2014/main" id="{18F4E00E-1FEE-412E-45F7-5B816DF923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3343" y="885564"/>
            <a:ext cx="1374160" cy="1374160"/>
          </a:xfrm>
          <a:prstGeom prst="rect">
            <a:avLst/>
          </a:prstGeom>
        </p:spPr>
      </p:pic>
      <p:pic>
        <p:nvPicPr>
          <p:cNvPr id="7" name="Picture 6" descr="A picture containing star, outdoor object, light, lit&#10;&#10;Description automatically generated">
            <a:extLst>
              <a:ext uri="{FF2B5EF4-FFF2-40B4-BE49-F238E27FC236}">
                <a16:creationId xmlns:a16="http://schemas.microsoft.com/office/drawing/2014/main" id="{BC7AFF85-98C0-28AF-5E37-94B00CBCC1D8}"/>
              </a:ext>
            </a:extLst>
          </p:cNvPr>
          <p:cNvPicPr>
            <a:picLocks noChangeAspect="1"/>
          </p:cNvPicPr>
          <p:nvPr/>
        </p:nvPicPr>
        <p:blipFill>
          <a:blip r:embed="rId3">
            <a:extLst>
              <a:ext uri="{28A0092B-C50C-407E-A947-70E740481C1C}">
                <a14:useLocalDpi xmlns:a14="http://schemas.microsoft.com/office/drawing/2010/main" val="0"/>
              </a:ext>
            </a:extLst>
          </a:blip>
          <a:srcRect l="22230" t="503" r="17448"/>
          <a:stretch>
            <a:fillRect/>
          </a:stretch>
        </p:blipFill>
        <p:spPr>
          <a:xfrm>
            <a:off x="10151083" y="2545107"/>
            <a:ext cx="1518352" cy="1669609"/>
          </a:xfrm>
          <a:prstGeom prst="rect">
            <a:avLst/>
          </a:prstGeom>
        </p:spPr>
      </p:pic>
      <p:sp>
        <p:nvSpPr>
          <p:cNvPr id="8" name="object 4">
            <a:extLst>
              <a:ext uri="{FF2B5EF4-FFF2-40B4-BE49-F238E27FC236}">
                <a16:creationId xmlns:a16="http://schemas.microsoft.com/office/drawing/2014/main" id="{CF278D7F-DAD8-078C-E2B3-49B69D476323}"/>
              </a:ext>
            </a:extLst>
          </p:cNvPr>
          <p:cNvSpPr/>
          <p:nvPr/>
        </p:nvSpPr>
        <p:spPr>
          <a:xfrm>
            <a:off x="8523890" y="4330262"/>
            <a:ext cx="3145545" cy="1336485"/>
          </a:xfrm>
          <a:prstGeom prst="rect">
            <a:avLst/>
          </a:prstGeom>
          <a:blipFill>
            <a:blip r:embed="rId4"/>
            <a:stretch>
              <a:fillRect/>
            </a:stretch>
          </a:blipFill>
        </p:spPr>
        <p:txBody>
          <a:bodyPr wrap="square" lIns="0" tIns="0" rIns="0" bIns="0" rtlCol="0"/>
          <a:lstStyle/>
          <a:p>
            <a:endParaRPr sz="1329"/>
          </a:p>
        </p:txBody>
      </p:sp>
    </p:spTree>
    <p:extLst>
      <p:ext uri="{BB962C8B-B14F-4D97-AF65-F5344CB8AC3E}">
        <p14:creationId xmlns:p14="http://schemas.microsoft.com/office/powerpoint/2010/main" val="284239387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itle 4"/>
          <p:cNvSpPr txBox="1"/>
          <p:nvPr/>
        </p:nvSpPr>
        <p:spPr bwMode="auto">
          <a:xfrm>
            <a:off x="1028504" y="130908"/>
            <a:ext cx="10574867" cy="1025525"/>
          </a:xfrm>
          <a:prstGeom prst="rect">
            <a:avLst/>
          </a:prstGeom>
          <a:noFill/>
          <a:ln w="9525">
            <a:noFill/>
            <a:miter lim="800000"/>
          </a:ln>
        </p:spPr>
        <p:txBody>
          <a:bodyPr anchor="ctr"/>
          <a:lstStyle/>
          <a:p>
            <a:pPr>
              <a:defRPr/>
            </a:pPr>
            <a:r>
              <a:rPr lang="en-US" sz="2800">
                <a:solidFill>
                  <a:schemeClr val="bg1"/>
                </a:solidFill>
                <a:latin typeface="Arial" pitchFamily="34" charset="0"/>
                <a:cs typeface="Arial" pitchFamily="34" charset="0"/>
              </a:rPr>
              <a:t> The Four World-Leading National User Facilities NP Stewards</a:t>
            </a:r>
          </a:p>
          <a:p>
            <a:pPr algn="ctr">
              <a:defRPr/>
            </a:pPr>
            <a:endParaRPr lang="en-US" sz="2800">
              <a:solidFill>
                <a:schemeClr val="bg1"/>
              </a:solidFill>
              <a:latin typeface="Arial" pitchFamily="34" charset="0"/>
              <a:cs typeface="Arial" pitchFamily="34" charset="0"/>
            </a:endParaRPr>
          </a:p>
        </p:txBody>
      </p:sp>
      <p:sp>
        <p:nvSpPr>
          <p:cNvPr id="3077" name="Text Box 222"/>
          <p:cNvSpPr txBox="1">
            <a:spLocks noChangeArrowheads="1"/>
          </p:cNvSpPr>
          <p:nvPr/>
        </p:nvSpPr>
        <p:spPr bwMode="auto">
          <a:xfrm>
            <a:off x="2886075" y="1752601"/>
            <a:ext cx="1030288" cy="366713"/>
          </a:xfrm>
          <a:prstGeom prst="rect">
            <a:avLst/>
          </a:prstGeom>
          <a:noFill/>
          <a:ln w="9525">
            <a:noFill/>
            <a:miter lim="800000"/>
          </a:ln>
        </p:spPr>
        <p:txBody>
          <a:bodyPr wrap="none">
            <a:spAutoFit/>
          </a:bodyPr>
          <a:lstStyle/>
          <a:p>
            <a:r>
              <a:rPr lang="en-US" b="0">
                <a:solidFill>
                  <a:schemeClr val="bg1"/>
                </a:solidFill>
                <a:latin typeface="Arial Narrow" pitchFamily="34" charset="0"/>
              </a:rPr>
              <a:t>ALS 1993</a:t>
            </a:r>
          </a:p>
        </p:txBody>
      </p:sp>
      <p:sp>
        <p:nvSpPr>
          <p:cNvPr id="3078" name="Text Box 228"/>
          <p:cNvSpPr txBox="1">
            <a:spLocks noChangeArrowheads="1"/>
          </p:cNvSpPr>
          <p:nvPr/>
        </p:nvSpPr>
        <p:spPr bwMode="auto">
          <a:xfrm>
            <a:off x="3641725" y="5294313"/>
            <a:ext cx="184150" cy="366712"/>
          </a:xfrm>
          <a:prstGeom prst="rect">
            <a:avLst/>
          </a:prstGeom>
          <a:noFill/>
          <a:ln w="9525">
            <a:noFill/>
            <a:miter lim="800000"/>
          </a:ln>
        </p:spPr>
        <p:txBody>
          <a:bodyPr wrap="none">
            <a:spAutoFit/>
          </a:bodyPr>
          <a:lstStyle/>
          <a:p>
            <a:pPr>
              <a:buFont typeface="Arial"/>
              <a:buNone/>
            </a:pPr>
            <a:endParaRPr lang="en-US" b="0"/>
          </a:p>
        </p:txBody>
      </p:sp>
      <p:sp>
        <p:nvSpPr>
          <p:cNvPr id="3083" name="Text Box 370"/>
          <p:cNvSpPr txBox="1">
            <a:spLocks noChangeArrowheads="1"/>
          </p:cNvSpPr>
          <p:nvPr/>
        </p:nvSpPr>
        <p:spPr bwMode="auto">
          <a:xfrm>
            <a:off x="8594726" y="5065714"/>
            <a:ext cx="981075" cy="376237"/>
          </a:xfrm>
          <a:prstGeom prst="rect">
            <a:avLst/>
          </a:prstGeom>
          <a:noFill/>
          <a:ln w="9525">
            <a:solidFill>
              <a:schemeClr val="bg1"/>
            </a:solidFill>
            <a:miter lim="800000"/>
          </a:ln>
        </p:spPr>
        <p:txBody>
          <a:bodyPr wrap="none">
            <a:spAutoFit/>
          </a:bodyPr>
          <a:lstStyle/>
          <a:p>
            <a:r>
              <a:rPr lang="en-US">
                <a:solidFill>
                  <a:schemeClr val="bg1"/>
                </a:solidFill>
              </a:rPr>
              <a:t>CEBAF</a:t>
            </a:r>
          </a:p>
        </p:txBody>
      </p:sp>
      <p:pic>
        <p:nvPicPr>
          <p:cNvPr id="3087" name="Picture 374" descr="gammasphere"/>
          <p:cNvPicPr>
            <a:picLocks noChangeAspect="1" noChangeArrowheads="1"/>
          </p:cNvPicPr>
          <p:nvPr/>
        </p:nvPicPr>
        <p:blipFill>
          <a:blip r:embed="rId3"/>
          <a:stretch>
            <a:fillRect/>
          </a:stretch>
        </p:blipFill>
        <p:spPr bwMode="auto">
          <a:xfrm>
            <a:off x="1749941" y="3386412"/>
            <a:ext cx="3476471" cy="2347914"/>
          </a:xfrm>
          <a:prstGeom prst="rect">
            <a:avLst/>
          </a:prstGeom>
          <a:solidFill>
            <a:schemeClr val="tx1"/>
          </a:solidFill>
          <a:ln w="6350">
            <a:solidFill>
              <a:schemeClr val="bg1"/>
            </a:solidFill>
            <a:miter lim="800000"/>
          </a:ln>
        </p:spPr>
      </p:pic>
      <p:sp>
        <p:nvSpPr>
          <p:cNvPr id="21" name="TextBox 20">
            <a:extLst>
              <a:ext uri="{FF2B5EF4-FFF2-40B4-BE49-F238E27FC236}">
                <a16:creationId xmlns:a16="http://schemas.microsoft.com/office/drawing/2014/main" id="{A4EA78A0-5440-2545-9055-C3829FEEC159}"/>
              </a:ext>
            </a:extLst>
          </p:cNvPr>
          <p:cNvSpPr txBox="1"/>
          <p:nvPr/>
        </p:nvSpPr>
        <p:spPr>
          <a:xfrm>
            <a:off x="1676292" y="5752409"/>
            <a:ext cx="3623770" cy="338554"/>
          </a:xfrm>
          <a:prstGeom prst="rect">
            <a:avLst/>
          </a:prstGeom>
          <a:solidFill>
            <a:srgbClr val="106636"/>
          </a:solidFill>
          <a:ln w="6350">
            <a:solidFill>
              <a:schemeClr val="bg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i="1">
                <a:solidFill>
                  <a:schemeClr val="bg1"/>
                </a:solidFill>
                <a:latin typeface="Arial" pitchFamily="34" charset="0"/>
                <a:cs typeface="Arial" pitchFamily="34" charset="0"/>
              </a:defRPr>
            </a:lvl1pPr>
          </a:lstStyle>
          <a:p>
            <a:r>
              <a:rPr lang="en-US" sz="1600"/>
              <a:t>Argonne Tandem Linac System</a:t>
            </a:r>
          </a:p>
        </p:txBody>
      </p:sp>
      <p:pic>
        <p:nvPicPr>
          <p:cNvPr id="19" name="Picture 367" descr="aerial">
            <a:extLst>
              <a:ext uri="{FF2B5EF4-FFF2-40B4-BE49-F238E27FC236}">
                <a16:creationId xmlns:a16="http://schemas.microsoft.com/office/drawing/2014/main" id="{4EFB060F-3B25-4B2C-8E8B-E590D5B18FEB}"/>
              </a:ext>
            </a:extLst>
          </p:cNvPr>
          <p:cNvPicPr>
            <a:picLocks noChangeAspect="1" noChangeArrowheads="1"/>
          </p:cNvPicPr>
          <p:nvPr/>
        </p:nvPicPr>
        <p:blipFill>
          <a:blip r:embed="rId4"/>
          <a:srcRect l="17962" r="13064" b="40571"/>
          <a:stretch>
            <a:fillRect/>
          </a:stretch>
        </p:blipFill>
        <p:spPr bwMode="auto">
          <a:xfrm>
            <a:off x="1512958" y="903894"/>
            <a:ext cx="3950436" cy="2395045"/>
          </a:xfrm>
          <a:prstGeom prst="rect">
            <a:avLst/>
          </a:prstGeom>
          <a:noFill/>
          <a:ln w="9525">
            <a:solidFill>
              <a:schemeClr val="bg1"/>
            </a:solidFill>
            <a:miter lim="800000"/>
          </a:ln>
        </p:spPr>
      </p:pic>
      <p:sp>
        <p:nvSpPr>
          <p:cNvPr id="20" name="TextBox 19">
            <a:extLst>
              <a:ext uri="{FF2B5EF4-FFF2-40B4-BE49-F238E27FC236}">
                <a16:creationId xmlns:a16="http://schemas.microsoft.com/office/drawing/2014/main" id="{5FB55CB6-945E-41F9-AADE-F13E6520682B}"/>
              </a:ext>
            </a:extLst>
          </p:cNvPr>
          <p:cNvSpPr txBox="1"/>
          <p:nvPr/>
        </p:nvSpPr>
        <p:spPr>
          <a:xfrm>
            <a:off x="1676291" y="2918994"/>
            <a:ext cx="3623770" cy="338554"/>
          </a:xfrm>
          <a:prstGeom prst="rect">
            <a:avLst/>
          </a:prstGeom>
          <a:solidFill>
            <a:srgbClr val="146737"/>
          </a:solidFill>
          <a:ln w="6350">
            <a:solidFill>
              <a:schemeClr val="bg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i="1">
                <a:solidFill>
                  <a:schemeClr val="bg1"/>
                </a:solidFill>
                <a:latin typeface="Arial" pitchFamily="34" charset="0"/>
                <a:cs typeface="Arial" pitchFamily="34" charset="0"/>
              </a:defRPr>
            </a:lvl1pPr>
          </a:lstStyle>
          <a:p>
            <a:r>
              <a:rPr lang="en-US" sz="1600"/>
              <a:t>Relativistic Heavy Ion Collider</a:t>
            </a:r>
          </a:p>
        </p:txBody>
      </p:sp>
      <p:pic>
        <p:nvPicPr>
          <p:cNvPr id="22" name="Picture 368" descr="JLAB">
            <a:extLst>
              <a:ext uri="{FF2B5EF4-FFF2-40B4-BE49-F238E27FC236}">
                <a16:creationId xmlns:a16="http://schemas.microsoft.com/office/drawing/2014/main" id="{CB5E88D4-B11C-4F2E-85AC-83B167493EDE}"/>
              </a:ext>
            </a:extLst>
          </p:cNvPr>
          <p:cNvPicPr>
            <a:picLocks noChangeAspect="1" noChangeArrowheads="1"/>
          </p:cNvPicPr>
          <p:nvPr/>
        </p:nvPicPr>
        <p:blipFill>
          <a:blip r:embed="rId5"/>
          <a:srcRect l="6518" t="17914" r="5478" b="5262"/>
          <a:stretch>
            <a:fillRect/>
          </a:stretch>
        </p:blipFill>
        <p:spPr bwMode="auto">
          <a:xfrm>
            <a:off x="6322977" y="852011"/>
            <a:ext cx="3417535" cy="2426232"/>
          </a:xfrm>
          <a:prstGeom prst="rect">
            <a:avLst/>
          </a:prstGeom>
          <a:noFill/>
          <a:ln w="9525">
            <a:solidFill>
              <a:schemeClr val="bg1"/>
            </a:solidFill>
            <a:miter lim="800000"/>
          </a:ln>
        </p:spPr>
      </p:pic>
      <p:sp>
        <p:nvSpPr>
          <p:cNvPr id="23" name="TextBox 22">
            <a:extLst>
              <a:ext uri="{FF2B5EF4-FFF2-40B4-BE49-F238E27FC236}">
                <a16:creationId xmlns:a16="http://schemas.microsoft.com/office/drawing/2014/main" id="{43840C72-D88B-4960-8F76-3E80C9C304DB}"/>
              </a:ext>
            </a:extLst>
          </p:cNvPr>
          <p:cNvSpPr txBox="1"/>
          <p:nvPr/>
        </p:nvSpPr>
        <p:spPr>
          <a:xfrm>
            <a:off x="5982759" y="2939689"/>
            <a:ext cx="4381499" cy="338554"/>
          </a:xfrm>
          <a:prstGeom prst="rect">
            <a:avLst/>
          </a:prstGeom>
          <a:solidFill>
            <a:srgbClr val="146737"/>
          </a:solidFill>
          <a:ln w="6350">
            <a:solidFill>
              <a:schemeClr val="bg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i="1">
                <a:solidFill>
                  <a:schemeClr val="bg1"/>
                </a:solidFill>
                <a:latin typeface="Arial" pitchFamily="34" charset="0"/>
                <a:cs typeface="Arial" pitchFamily="34" charset="0"/>
              </a:defRPr>
            </a:lvl1pPr>
          </a:lstStyle>
          <a:p>
            <a:r>
              <a:rPr lang="en-US" sz="1600"/>
              <a:t>Continuous Electron Beam Accelerator Facility</a:t>
            </a:r>
          </a:p>
        </p:txBody>
      </p:sp>
      <p:pic>
        <p:nvPicPr>
          <p:cNvPr id="42" name="Picture 41">
            <a:extLst>
              <a:ext uri="{FF2B5EF4-FFF2-40B4-BE49-F238E27FC236}">
                <a16:creationId xmlns:a16="http://schemas.microsoft.com/office/drawing/2014/main" id="{CDD71A3D-8E22-48C7-9FCB-16B6E1B3E3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6308" y="3386412"/>
            <a:ext cx="3440981" cy="2332985"/>
          </a:xfrm>
          <a:prstGeom prst="rect">
            <a:avLst/>
          </a:prstGeom>
          <a:ln>
            <a:solidFill>
              <a:schemeClr val="tx1"/>
            </a:solidFill>
          </a:ln>
        </p:spPr>
      </p:pic>
      <p:sp>
        <p:nvSpPr>
          <p:cNvPr id="43" name="TextBox 42">
            <a:extLst>
              <a:ext uri="{FF2B5EF4-FFF2-40B4-BE49-F238E27FC236}">
                <a16:creationId xmlns:a16="http://schemas.microsoft.com/office/drawing/2014/main" id="{D036E11F-EA17-48A6-B799-565825A5AB88}"/>
              </a:ext>
            </a:extLst>
          </p:cNvPr>
          <p:cNvSpPr txBox="1"/>
          <p:nvPr/>
        </p:nvSpPr>
        <p:spPr>
          <a:xfrm>
            <a:off x="6315938" y="5784812"/>
            <a:ext cx="3623770" cy="338554"/>
          </a:xfrm>
          <a:prstGeom prst="rect">
            <a:avLst/>
          </a:prstGeom>
          <a:solidFill>
            <a:srgbClr val="106636"/>
          </a:solidFill>
          <a:ln w="6350">
            <a:solidFill>
              <a:schemeClr val="bg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i="1">
                <a:solidFill>
                  <a:schemeClr val="bg1"/>
                </a:solidFill>
                <a:latin typeface="Arial" pitchFamily="34" charset="0"/>
                <a:cs typeface="Arial" pitchFamily="34" charset="0"/>
              </a:defRPr>
            </a:lvl1pPr>
          </a:lstStyle>
          <a:p>
            <a:r>
              <a:rPr lang="en-US" sz="1600"/>
              <a:t>Facility for Rare Isotope Beams</a:t>
            </a:r>
          </a:p>
        </p:txBody>
      </p:sp>
      <p:sp>
        <p:nvSpPr>
          <p:cNvPr id="3" name="TextBox 2">
            <a:extLst>
              <a:ext uri="{FF2B5EF4-FFF2-40B4-BE49-F238E27FC236}">
                <a16:creationId xmlns:a16="http://schemas.microsoft.com/office/drawing/2014/main" id="{5A26ECBD-1187-D378-3BDD-0D55FBAC37AF}"/>
              </a:ext>
            </a:extLst>
          </p:cNvPr>
          <p:cNvSpPr txBox="1"/>
          <p:nvPr/>
        </p:nvSpPr>
        <p:spPr>
          <a:xfrm flipH="1">
            <a:off x="4475653" y="6192475"/>
            <a:ext cx="7462346" cy="400110"/>
          </a:xfrm>
          <a:prstGeom prst="rect">
            <a:avLst/>
          </a:prstGeom>
          <a:noFill/>
        </p:spPr>
        <p:txBody>
          <a:bodyPr wrap="square" rtlCol="0">
            <a:spAutoFit/>
          </a:bodyPr>
          <a:lstStyle/>
          <a:p>
            <a:r>
              <a:rPr lang="en-US" sz="2000"/>
              <a:t>Are “Microscopes” with Complementary Resolving Power</a:t>
            </a:r>
          </a:p>
        </p:txBody>
      </p:sp>
      <p:sp>
        <p:nvSpPr>
          <p:cNvPr id="4" name="Slide Number Placeholder 3">
            <a:extLst>
              <a:ext uri="{FF2B5EF4-FFF2-40B4-BE49-F238E27FC236}">
                <a16:creationId xmlns:a16="http://schemas.microsoft.com/office/drawing/2014/main" id="{8D3FCC2F-8A7E-A0A4-EB60-B30E45277636}"/>
              </a:ext>
            </a:extLst>
          </p:cNvPr>
          <p:cNvSpPr>
            <a:spLocks noGrp="1"/>
          </p:cNvSpPr>
          <p:nvPr>
            <p:ph type="sldNum" sz="quarter" idx="4294967295"/>
          </p:nvPr>
        </p:nvSpPr>
        <p:spPr/>
        <p:txBody>
          <a:bodyPr/>
          <a:lstStyle/>
          <a:p>
            <a:pPr>
              <a:defRPr/>
            </a:pPr>
            <a:fld id="{1F8A97BA-DB9B-4291-87AE-AF89EA7F18B7}" type="slidenum">
              <a:rPr lang="en-US" smtClean="0"/>
              <a:pPr>
                <a:defRPr/>
              </a:pPr>
              <a:t>16</a:t>
            </a:fld>
            <a:endParaRPr lang="en-US"/>
          </a:p>
        </p:txBody>
      </p:sp>
    </p:spTree>
    <p:extLst>
      <p:ext uri="{BB962C8B-B14F-4D97-AF65-F5344CB8AC3E}">
        <p14:creationId xmlns:p14="http://schemas.microsoft.com/office/powerpoint/2010/main" val="128022922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itle 4"/>
          <p:cNvSpPr txBox="1"/>
          <p:nvPr/>
        </p:nvSpPr>
        <p:spPr bwMode="auto">
          <a:xfrm>
            <a:off x="630620" y="224179"/>
            <a:ext cx="10571853" cy="1025525"/>
          </a:xfrm>
          <a:prstGeom prst="rect">
            <a:avLst/>
          </a:prstGeom>
          <a:noFill/>
          <a:ln w="9525">
            <a:noFill/>
            <a:miter lim="800000"/>
          </a:ln>
        </p:spPr>
        <p:txBody>
          <a:bodyPr anchor="ctr"/>
          <a:lstStyle/>
          <a:p>
            <a:pPr algn="ctr">
              <a:defRPr/>
            </a:pPr>
            <a:endParaRPr lang="en-US" sz="2800">
              <a:solidFill>
                <a:schemeClr val="bg1"/>
              </a:solidFill>
              <a:latin typeface="Arial" pitchFamily="34" charset="0"/>
              <a:cs typeface="Arial" pitchFamily="34" charset="0"/>
            </a:endParaRPr>
          </a:p>
        </p:txBody>
      </p:sp>
      <p:sp>
        <p:nvSpPr>
          <p:cNvPr id="3077" name="Text Box 222"/>
          <p:cNvSpPr txBox="1">
            <a:spLocks noChangeArrowheads="1"/>
          </p:cNvSpPr>
          <p:nvPr/>
        </p:nvSpPr>
        <p:spPr bwMode="auto">
          <a:xfrm>
            <a:off x="2886075" y="1752601"/>
            <a:ext cx="1030288" cy="366713"/>
          </a:xfrm>
          <a:prstGeom prst="rect">
            <a:avLst/>
          </a:prstGeom>
          <a:noFill/>
          <a:ln w="9525">
            <a:noFill/>
            <a:miter lim="800000"/>
          </a:ln>
        </p:spPr>
        <p:txBody>
          <a:bodyPr wrap="none">
            <a:spAutoFit/>
          </a:bodyPr>
          <a:lstStyle/>
          <a:p>
            <a:r>
              <a:rPr lang="en-US" b="0">
                <a:solidFill>
                  <a:schemeClr val="bg1"/>
                </a:solidFill>
                <a:latin typeface="Arial Narrow" pitchFamily="34" charset="0"/>
              </a:rPr>
              <a:t>ALS 1993</a:t>
            </a:r>
          </a:p>
        </p:txBody>
      </p:sp>
      <p:sp>
        <p:nvSpPr>
          <p:cNvPr id="3078" name="Text Box 228"/>
          <p:cNvSpPr txBox="1">
            <a:spLocks noChangeArrowheads="1"/>
          </p:cNvSpPr>
          <p:nvPr/>
        </p:nvSpPr>
        <p:spPr bwMode="auto">
          <a:xfrm>
            <a:off x="3641725" y="5294313"/>
            <a:ext cx="184150" cy="366712"/>
          </a:xfrm>
          <a:prstGeom prst="rect">
            <a:avLst/>
          </a:prstGeom>
          <a:noFill/>
          <a:ln w="9525">
            <a:noFill/>
            <a:miter lim="800000"/>
          </a:ln>
        </p:spPr>
        <p:txBody>
          <a:bodyPr wrap="none">
            <a:spAutoFit/>
          </a:bodyPr>
          <a:lstStyle/>
          <a:p>
            <a:pPr>
              <a:buFont typeface="Arial"/>
              <a:buNone/>
            </a:pPr>
            <a:endParaRPr lang="en-US" b="0"/>
          </a:p>
        </p:txBody>
      </p:sp>
      <p:sp>
        <p:nvSpPr>
          <p:cNvPr id="3083" name="Text Box 370"/>
          <p:cNvSpPr txBox="1">
            <a:spLocks noChangeArrowheads="1"/>
          </p:cNvSpPr>
          <p:nvPr/>
        </p:nvSpPr>
        <p:spPr bwMode="auto">
          <a:xfrm>
            <a:off x="8594726" y="5065714"/>
            <a:ext cx="981075" cy="376237"/>
          </a:xfrm>
          <a:prstGeom prst="rect">
            <a:avLst/>
          </a:prstGeom>
          <a:noFill/>
          <a:ln w="9525">
            <a:solidFill>
              <a:schemeClr val="bg1"/>
            </a:solidFill>
            <a:miter lim="800000"/>
          </a:ln>
        </p:spPr>
        <p:txBody>
          <a:bodyPr wrap="none">
            <a:spAutoFit/>
          </a:bodyPr>
          <a:lstStyle/>
          <a:p>
            <a:r>
              <a:rPr lang="en-US">
                <a:solidFill>
                  <a:schemeClr val="bg1"/>
                </a:solidFill>
              </a:rPr>
              <a:t>CEBAF</a:t>
            </a:r>
          </a:p>
        </p:txBody>
      </p:sp>
      <p:pic>
        <p:nvPicPr>
          <p:cNvPr id="42" name="Picture 41">
            <a:extLst>
              <a:ext uri="{FF2B5EF4-FFF2-40B4-BE49-F238E27FC236}">
                <a16:creationId xmlns:a16="http://schemas.microsoft.com/office/drawing/2014/main" id="{CDD71A3D-8E22-48C7-9FCB-16B6E1B3E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26" y="1031926"/>
            <a:ext cx="4710771" cy="2581081"/>
          </a:xfrm>
          <a:prstGeom prst="rect">
            <a:avLst/>
          </a:prstGeom>
          <a:ln>
            <a:solidFill>
              <a:schemeClr val="tx1"/>
            </a:solidFill>
          </a:ln>
        </p:spPr>
      </p:pic>
      <p:sp>
        <p:nvSpPr>
          <p:cNvPr id="43" name="TextBox 42">
            <a:extLst>
              <a:ext uri="{FF2B5EF4-FFF2-40B4-BE49-F238E27FC236}">
                <a16:creationId xmlns:a16="http://schemas.microsoft.com/office/drawing/2014/main" id="{D036E11F-EA17-48A6-B799-565825A5AB88}"/>
              </a:ext>
            </a:extLst>
          </p:cNvPr>
          <p:cNvSpPr txBox="1"/>
          <p:nvPr/>
        </p:nvSpPr>
        <p:spPr>
          <a:xfrm>
            <a:off x="1828796" y="3232280"/>
            <a:ext cx="3623770" cy="338554"/>
          </a:xfrm>
          <a:prstGeom prst="rect">
            <a:avLst/>
          </a:prstGeom>
          <a:solidFill>
            <a:srgbClr val="106636"/>
          </a:solidFill>
          <a:ln w="6350">
            <a:solidFill>
              <a:schemeClr val="bg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i="1">
                <a:solidFill>
                  <a:schemeClr val="bg1"/>
                </a:solidFill>
                <a:latin typeface="Arial" pitchFamily="34" charset="0"/>
                <a:cs typeface="Arial" pitchFamily="34" charset="0"/>
              </a:defRPr>
            </a:lvl1pPr>
          </a:lstStyle>
          <a:p>
            <a:r>
              <a:rPr lang="en-US" sz="1600"/>
              <a:t>Facility for Rare Isotope Beams</a:t>
            </a:r>
          </a:p>
        </p:txBody>
      </p:sp>
      <p:graphicFrame>
        <p:nvGraphicFramePr>
          <p:cNvPr id="15" name="Table 14">
            <a:extLst>
              <a:ext uri="{FF2B5EF4-FFF2-40B4-BE49-F238E27FC236}">
                <a16:creationId xmlns:a16="http://schemas.microsoft.com/office/drawing/2014/main" id="{F426E59A-9B71-4AE4-9399-0C7187B1E6A2}"/>
              </a:ext>
            </a:extLst>
          </p:cNvPr>
          <p:cNvGraphicFramePr>
            <a:graphicFrameLocks noGrp="1"/>
          </p:cNvGraphicFramePr>
          <p:nvPr>
            <p:extLst>
              <p:ext uri="{D42A27DB-BD31-4B8C-83A1-F6EECF244321}">
                <p14:modId xmlns:p14="http://schemas.microsoft.com/office/powerpoint/2010/main" val="2028552161"/>
              </p:ext>
            </p:extLst>
          </p:nvPr>
        </p:nvGraphicFramePr>
        <p:xfrm>
          <a:off x="688426" y="3894902"/>
          <a:ext cx="10815147" cy="831071"/>
        </p:xfrm>
        <a:graphic>
          <a:graphicData uri="http://schemas.openxmlformats.org/drawingml/2006/table">
            <a:tbl>
              <a:tblPr firstRow="1">
                <a:tableStyleId>{69012ECD-51FC-41F1-AA8D-1B2483CD663E}</a:tableStyleId>
              </a:tblPr>
              <a:tblGrid>
                <a:gridCol w="1911109">
                  <a:extLst>
                    <a:ext uri="{9D8B030D-6E8A-4147-A177-3AD203B41FA5}">
                      <a16:colId xmlns:a16="http://schemas.microsoft.com/office/drawing/2014/main" val="20000"/>
                    </a:ext>
                  </a:extLst>
                </a:gridCol>
                <a:gridCol w="977273">
                  <a:extLst>
                    <a:ext uri="{9D8B030D-6E8A-4147-A177-3AD203B41FA5}">
                      <a16:colId xmlns:a16="http://schemas.microsoft.com/office/drawing/2014/main" val="20001"/>
                    </a:ext>
                  </a:extLst>
                </a:gridCol>
                <a:gridCol w="977273">
                  <a:extLst>
                    <a:ext uri="{9D8B030D-6E8A-4147-A177-3AD203B41FA5}">
                      <a16:colId xmlns:a16="http://schemas.microsoft.com/office/drawing/2014/main" val="20002"/>
                    </a:ext>
                  </a:extLst>
                </a:gridCol>
                <a:gridCol w="977273">
                  <a:extLst>
                    <a:ext uri="{9D8B030D-6E8A-4147-A177-3AD203B41FA5}">
                      <a16:colId xmlns:a16="http://schemas.microsoft.com/office/drawing/2014/main" val="20003"/>
                    </a:ext>
                  </a:extLst>
                </a:gridCol>
                <a:gridCol w="977273">
                  <a:extLst>
                    <a:ext uri="{9D8B030D-6E8A-4147-A177-3AD203B41FA5}">
                      <a16:colId xmlns:a16="http://schemas.microsoft.com/office/drawing/2014/main" val="20004"/>
                    </a:ext>
                  </a:extLst>
                </a:gridCol>
                <a:gridCol w="977273">
                  <a:extLst>
                    <a:ext uri="{9D8B030D-6E8A-4147-A177-3AD203B41FA5}">
                      <a16:colId xmlns:a16="http://schemas.microsoft.com/office/drawing/2014/main" val="20005"/>
                    </a:ext>
                  </a:extLst>
                </a:gridCol>
                <a:gridCol w="977273">
                  <a:extLst>
                    <a:ext uri="{9D8B030D-6E8A-4147-A177-3AD203B41FA5}">
                      <a16:colId xmlns:a16="http://schemas.microsoft.com/office/drawing/2014/main" val="20006"/>
                    </a:ext>
                  </a:extLst>
                </a:gridCol>
                <a:gridCol w="1085854">
                  <a:extLst>
                    <a:ext uri="{9D8B030D-6E8A-4147-A177-3AD203B41FA5}">
                      <a16:colId xmlns:a16="http://schemas.microsoft.com/office/drawing/2014/main" val="20007"/>
                    </a:ext>
                  </a:extLst>
                </a:gridCol>
                <a:gridCol w="977273">
                  <a:extLst>
                    <a:ext uri="{9D8B030D-6E8A-4147-A177-3AD203B41FA5}">
                      <a16:colId xmlns:a16="http://schemas.microsoft.com/office/drawing/2014/main" val="20008"/>
                    </a:ext>
                  </a:extLst>
                </a:gridCol>
                <a:gridCol w="977273">
                  <a:extLst>
                    <a:ext uri="{9D8B030D-6E8A-4147-A177-3AD203B41FA5}">
                      <a16:colId xmlns:a16="http://schemas.microsoft.com/office/drawing/2014/main" val="20009"/>
                    </a:ext>
                  </a:extLst>
                </a:gridCol>
              </a:tblGrid>
              <a:tr h="376628">
                <a:tc>
                  <a:txBody>
                    <a:bodyPr/>
                    <a:lstStyle/>
                    <a:p>
                      <a:pPr algn="l" fontAlgn="b"/>
                      <a:endParaRPr lang="en-US" sz="1400" b="0" i="0" u="none" strike="noStrike">
                        <a:effectLst/>
                        <a:latin typeface="Arial" pitchFamily="34" charset="0"/>
                        <a:cs typeface="Arial" pitchFamily="34" charset="0"/>
                      </a:endParaRPr>
                    </a:p>
                  </a:txBody>
                  <a:tcPr marL="45720" marR="45720" anchor="ctr"/>
                </a:tc>
                <a:tc>
                  <a:txBody>
                    <a:bodyPr/>
                    <a:lstStyle/>
                    <a:p>
                      <a:pPr algn="ctr" fontAlgn="b"/>
                      <a:r>
                        <a:rPr lang="en-US" sz="1400" b="1" u="none" strike="noStrike">
                          <a:effectLst/>
                        </a:rPr>
                        <a:t>PYs</a:t>
                      </a:r>
                      <a:endParaRPr lang="en-US" sz="1400" b="1" i="0" u="none" strike="noStrike">
                        <a:effectLst/>
                        <a:latin typeface="Arial" pitchFamily="34" charset="0"/>
                        <a:cs typeface="Arial" pitchFamily="34" charset="0"/>
                      </a:endParaRPr>
                    </a:p>
                  </a:txBody>
                  <a:tcPr marL="45720" marR="45720" anchor="ctr"/>
                </a:tc>
                <a:tc>
                  <a:txBody>
                    <a:bodyPr/>
                    <a:lstStyle/>
                    <a:p>
                      <a:pPr algn="ctr" fontAlgn="ctr"/>
                      <a:r>
                        <a:rPr lang="en-US" sz="1400" b="1" u="none" strike="noStrike">
                          <a:effectLst/>
                        </a:rPr>
                        <a:t>FY 2017 </a:t>
                      </a:r>
                      <a:endParaRPr lang="en-US" sz="1400" b="1" i="0" u="none" strike="noStrike">
                        <a:effectLst/>
                        <a:latin typeface="Arial" pitchFamily="34" charset="0"/>
                        <a:cs typeface="Arial" pitchFamily="34" charset="0"/>
                      </a:endParaRPr>
                    </a:p>
                  </a:txBody>
                  <a:tcPr marL="45720" marR="45720" anchor="ctr"/>
                </a:tc>
                <a:tc>
                  <a:txBody>
                    <a:bodyPr/>
                    <a:lstStyle/>
                    <a:p>
                      <a:pPr algn="ctr" fontAlgn="ctr"/>
                      <a:r>
                        <a:rPr lang="en-US" sz="1400" b="1" u="none" strike="noStrike">
                          <a:effectLst/>
                        </a:rPr>
                        <a:t>FY 2018 </a:t>
                      </a:r>
                      <a:endParaRPr lang="en-US" sz="1400" b="1" i="0" u="none" strike="noStrike">
                        <a:effectLst/>
                        <a:latin typeface="Arial" pitchFamily="34" charset="0"/>
                        <a:cs typeface="Arial" pitchFamily="34" charset="0"/>
                      </a:endParaRPr>
                    </a:p>
                  </a:txBody>
                  <a:tcPr marL="45720" marR="45720" anchor="ctr"/>
                </a:tc>
                <a:tc>
                  <a:txBody>
                    <a:bodyPr/>
                    <a:lstStyle/>
                    <a:p>
                      <a:pPr algn="ctr" fontAlgn="ctr"/>
                      <a:r>
                        <a:rPr lang="en-US" sz="1400" b="1" u="none" strike="noStrike">
                          <a:effectLst/>
                        </a:rPr>
                        <a:t>FY 2019</a:t>
                      </a:r>
                      <a:endParaRPr lang="en-US" sz="1400" b="1" i="0" u="none" strike="noStrike">
                        <a:effectLst/>
                        <a:latin typeface="Arial" pitchFamily="34" charset="0"/>
                        <a:cs typeface="Arial" pitchFamily="34" charset="0"/>
                      </a:endParaRPr>
                    </a:p>
                  </a:txBody>
                  <a:tcPr marL="45720" marR="45720" anchor="ctr"/>
                </a:tc>
                <a:tc>
                  <a:txBody>
                    <a:bodyPr/>
                    <a:lstStyle/>
                    <a:p>
                      <a:pPr algn="ctr" fontAlgn="ctr"/>
                      <a:r>
                        <a:rPr lang="en-US" sz="1400" b="1" u="none" strike="noStrike">
                          <a:effectLst/>
                        </a:rPr>
                        <a:t>FY 2020</a:t>
                      </a:r>
                      <a:endParaRPr lang="en-US" sz="1400" b="1" i="0" u="none" strike="noStrike">
                        <a:effectLst/>
                        <a:latin typeface="Arial" pitchFamily="34" charset="0"/>
                        <a:cs typeface="Arial" pitchFamily="34" charset="0"/>
                      </a:endParaRPr>
                    </a:p>
                  </a:txBody>
                  <a:tcPr marL="45720" marR="45720" anchor="ctr"/>
                </a:tc>
                <a:tc>
                  <a:txBody>
                    <a:bodyPr/>
                    <a:lstStyle/>
                    <a:p>
                      <a:pPr algn="ctr" fontAlgn="ctr"/>
                      <a:r>
                        <a:rPr lang="en-US" sz="1400" b="1" u="none" strike="noStrike">
                          <a:effectLst/>
                        </a:rPr>
                        <a:t>FY 2021</a:t>
                      </a:r>
                      <a:endParaRPr lang="en-US" sz="1400" b="1" i="0" u="none" strike="noStrike">
                        <a:effectLst/>
                        <a:latin typeface="Arial" pitchFamily="34" charset="0"/>
                        <a:cs typeface="Arial" pitchFamily="34" charset="0"/>
                      </a:endParaRPr>
                    </a:p>
                  </a:txBody>
                  <a:tcPr marL="45720" marR="45720" anchor="ctr"/>
                </a:tc>
                <a:tc>
                  <a:txBody>
                    <a:bodyPr/>
                    <a:lstStyle/>
                    <a:p>
                      <a:pPr algn="ctr" fontAlgn="ctr"/>
                      <a:r>
                        <a:rPr lang="en-US" sz="1400" b="1" u="none" strike="noStrike">
                          <a:effectLst/>
                        </a:rPr>
                        <a:t>DOE Total</a:t>
                      </a:r>
                      <a:endParaRPr lang="en-US" sz="1400" b="1" i="0" u="none" strike="noStrike">
                        <a:effectLst/>
                        <a:latin typeface="Arial" pitchFamily="34" charset="0"/>
                        <a:cs typeface="Arial" pitchFamily="34" charset="0"/>
                      </a:endParaRPr>
                    </a:p>
                  </a:txBody>
                  <a:tcPr marL="45720" marR="45720" anchor="ctr"/>
                </a:tc>
                <a:tc>
                  <a:txBody>
                    <a:bodyPr/>
                    <a:lstStyle/>
                    <a:p>
                      <a:pPr algn="ctr" fontAlgn="ctr"/>
                      <a:r>
                        <a:rPr lang="en-US" sz="1400" b="1" i="1" u="none" strike="noStrike">
                          <a:solidFill>
                            <a:schemeClr val="bg1"/>
                          </a:solidFill>
                          <a:effectLst/>
                        </a:rPr>
                        <a:t>MSU</a:t>
                      </a:r>
                      <a:endParaRPr lang="en-US" sz="1400" b="1" i="1" u="none" strike="noStrike">
                        <a:solidFill>
                          <a:schemeClr val="bg1"/>
                        </a:solidFill>
                        <a:effectLst/>
                        <a:latin typeface="Arial" pitchFamily="34" charset="0"/>
                        <a:cs typeface="Arial" pitchFamily="34" charset="0"/>
                      </a:endParaRPr>
                    </a:p>
                  </a:txBody>
                  <a:tcPr marL="45720" marR="45720" anchor="ctr"/>
                </a:tc>
                <a:tc>
                  <a:txBody>
                    <a:bodyPr/>
                    <a:lstStyle/>
                    <a:p>
                      <a:pPr algn="ctr" fontAlgn="ctr"/>
                      <a:r>
                        <a:rPr lang="en-US" sz="1400" b="1" i="1" u="none" strike="noStrike">
                          <a:solidFill>
                            <a:schemeClr val="bg1"/>
                          </a:solidFill>
                          <a:effectLst/>
                        </a:rPr>
                        <a:t>TOTAL</a:t>
                      </a:r>
                      <a:endParaRPr lang="en-US" sz="1400" b="1" i="1" u="none" strike="noStrike">
                        <a:solidFill>
                          <a:schemeClr val="bg1"/>
                        </a:solidFill>
                        <a:effectLst/>
                        <a:latin typeface="Arial" pitchFamily="34" charset="0"/>
                        <a:cs typeface="Arial" pitchFamily="34" charset="0"/>
                      </a:endParaRPr>
                    </a:p>
                  </a:txBody>
                  <a:tcPr marL="45720" marR="45720" anchor="ctr"/>
                </a:tc>
                <a:extLst>
                  <a:ext uri="{0D108BD9-81ED-4DB2-BD59-A6C34878D82A}">
                    <a16:rowId xmlns:a16="http://schemas.microsoft.com/office/drawing/2014/main" val="10000"/>
                  </a:ext>
                </a:extLst>
              </a:tr>
              <a:tr h="454443">
                <a:tc>
                  <a:txBody>
                    <a:bodyPr/>
                    <a:lstStyle/>
                    <a:p>
                      <a:pPr algn="l" fontAlgn="b"/>
                      <a:r>
                        <a:rPr lang="en-US" sz="1400" b="0" u="none" strike="noStrike">
                          <a:solidFill>
                            <a:schemeClr val="tx1"/>
                          </a:solidFill>
                          <a:effectLst/>
                        </a:rPr>
                        <a:t>FRIB Funding Profile</a:t>
                      </a:r>
                      <a:endParaRPr lang="en-US" sz="1400" b="0" i="0" u="none" strike="noStrike">
                        <a:solidFill>
                          <a:schemeClr val="tx1"/>
                        </a:solidFill>
                        <a:effectLst/>
                        <a:latin typeface="Arial" pitchFamily="34" charset="0"/>
                        <a:cs typeface="Arial" pitchFamily="34" charset="0"/>
                      </a:endParaRPr>
                    </a:p>
                  </a:txBody>
                  <a:tcPr marL="45720" marR="45720" anchor="ctr"/>
                </a:tc>
                <a:tc>
                  <a:txBody>
                    <a:bodyPr/>
                    <a:lstStyle/>
                    <a:p>
                      <a:pPr algn="r" fontAlgn="b"/>
                      <a:r>
                        <a:rPr lang="en-US" sz="1400" b="0" u="none" strike="noStrike">
                          <a:effectLst/>
                        </a:rPr>
                        <a:t>318,000</a:t>
                      </a:r>
                      <a:endParaRPr lang="en-US" sz="1400" b="0" i="0" u="none" strike="noStrike">
                        <a:effectLst/>
                        <a:latin typeface="Arial" pitchFamily="34" charset="0"/>
                        <a:cs typeface="Arial" pitchFamily="34" charset="0"/>
                      </a:endParaRPr>
                    </a:p>
                  </a:txBody>
                  <a:tcPr marL="45720" marR="45720" anchor="ctr"/>
                </a:tc>
                <a:tc>
                  <a:txBody>
                    <a:bodyPr/>
                    <a:lstStyle/>
                    <a:p>
                      <a:pPr algn="r" fontAlgn="b"/>
                      <a:r>
                        <a:rPr lang="en-US" sz="1400" b="0" u="none" strike="noStrike">
                          <a:effectLst/>
                        </a:rPr>
                        <a:t>100,000</a:t>
                      </a:r>
                      <a:endParaRPr lang="en-US" sz="1400" b="0" i="0" u="none" strike="noStrike">
                        <a:effectLst/>
                        <a:latin typeface="Arial" pitchFamily="34" charset="0"/>
                        <a:cs typeface="Arial" pitchFamily="34" charset="0"/>
                      </a:endParaRPr>
                    </a:p>
                  </a:txBody>
                  <a:tcPr marL="45720" marR="45720" anchor="ctr"/>
                </a:tc>
                <a:tc>
                  <a:txBody>
                    <a:bodyPr/>
                    <a:lstStyle/>
                    <a:p>
                      <a:pPr algn="r" fontAlgn="b"/>
                      <a:r>
                        <a:rPr lang="en-US" sz="1400" b="0" u="none" strike="noStrike">
                          <a:effectLst/>
                        </a:rPr>
                        <a:t>97,200</a:t>
                      </a:r>
                      <a:endParaRPr lang="en-US" sz="1400" b="0" i="0" u="none" strike="noStrike">
                        <a:effectLst/>
                        <a:latin typeface="Arial" pitchFamily="34" charset="0"/>
                        <a:cs typeface="Arial" pitchFamily="34" charset="0"/>
                      </a:endParaRPr>
                    </a:p>
                  </a:txBody>
                  <a:tcPr marL="45720" marR="45720" anchor="ctr"/>
                </a:tc>
                <a:tc>
                  <a:txBody>
                    <a:bodyPr/>
                    <a:lstStyle/>
                    <a:p>
                      <a:pPr algn="r" fontAlgn="b"/>
                      <a:r>
                        <a:rPr lang="en-US" sz="1400" b="0" u="none" strike="noStrike">
                          <a:effectLst/>
                        </a:rPr>
                        <a:t>75,000</a:t>
                      </a:r>
                      <a:endParaRPr lang="en-US" sz="1400" b="0" i="0" u="none" strike="noStrike">
                        <a:effectLst/>
                        <a:latin typeface="Arial" pitchFamily="34" charset="0"/>
                        <a:cs typeface="Arial" pitchFamily="34" charset="0"/>
                      </a:endParaRPr>
                    </a:p>
                  </a:txBody>
                  <a:tcPr marL="45720" marR="45720" anchor="ctr"/>
                </a:tc>
                <a:tc>
                  <a:txBody>
                    <a:bodyPr/>
                    <a:lstStyle/>
                    <a:p>
                      <a:pPr algn="r" fontAlgn="b"/>
                      <a:r>
                        <a:rPr lang="en-US" sz="1400" b="0" u="none" strike="noStrike">
                          <a:effectLst/>
                        </a:rPr>
                        <a:t>40,000</a:t>
                      </a:r>
                      <a:endParaRPr lang="en-US" sz="1400" b="0" i="0" u="none" strike="noStrike">
                        <a:effectLst/>
                        <a:latin typeface="Arial" pitchFamily="34" charset="0"/>
                        <a:cs typeface="Arial" pitchFamily="34" charset="0"/>
                      </a:endParaRPr>
                    </a:p>
                  </a:txBody>
                  <a:tcPr marL="45720" marR="45720" anchor="ctr"/>
                </a:tc>
                <a:tc>
                  <a:txBody>
                    <a:bodyPr/>
                    <a:lstStyle/>
                    <a:p>
                      <a:pPr algn="r" fontAlgn="b"/>
                      <a:r>
                        <a:rPr lang="en-US" sz="1400" b="0" u="none" strike="noStrike">
                          <a:effectLst/>
                        </a:rPr>
                        <a:t>5,300</a:t>
                      </a:r>
                      <a:endParaRPr lang="en-US" sz="1400" b="0" i="0" u="none" strike="noStrike">
                        <a:effectLst/>
                        <a:latin typeface="Arial" pitchFamily="34" charset="0"/>
                        <a:cs typeface="Arial" pitchFamily="34" charset="0"/>
                      </a:endParaRPr>
                    </a:p>
                  </a:txBody>
                  <a:tcPr marL="45720" marR="45720" anchor="ctr"/>
                </a:tc>
                <a:tc>
                  <a:txBody>
                    <a:bodyPr/>
                    <a:lstStyle/>
                    <a:p>
                      <a:pPr algn="r" fontAlgn="b"/>
                      <a:r>
                        <a:rPr lang="en-US" sz="1400" b="0" u="none" strike="noStrike">
                          <a:effectLst/>
                        </a:rPr>
                        <a:t>635,500</a:t>
                      </a:r>
                      <a:endParaRPr lang="en-US" sz="1400" b="0" i="0" u="none" strike="noStrike">
                        <a:effectLst/>
                        <a:latin typeface="Arial" pitchFamily="34" charset="0"/>
                        <a:cs typeface="Arial" pitchFamily="34" charset="0"/>
                      </a:endParaRPr>
                    </a:p>
                  </a:txBody>
                  <a:tcPr marL="45720" marR="45720" anchor="ctr"/>
                </a:tc>
                <a:tc>
                  <a:txBody>
                    <a:bodyPr/>
                    <a:lstStyle/>
                    <a:p>
                      <a:pPr algn="r" fontAlgn="b"/>
                      <a:r>
                        <a:rPr lang="en-US" sz="1400" b="0" i="1" u="none" strike="noStrike">
                          <a:solidFill>
                            <a:schemeClr val="tx1"/>
                          </a:solidFill>
                          <a:effectLst/>
                        </a:rPr>
                        <a:t>94,500</a:t>
                      </a:r>
                      <a:endParaRPr lang="en-US" sz="1400" b="0" i="1" u="none" strike="noStrike">
                        <a:solidFill>
                          <a:schemeClr val="tx1"/>
                        </a:solidFill>
                        <a:effectLst/>
                        <a:latin typeface="Arial" pitchFamily="34" charset="0"/>
                        <a:cs typeface="Arial" pitchFamily="34" charset="0"/>
                      </a:endParaRPr>
                    </a:p>
                  </a:txBody>
                  <a:tcPr marL="45720" marR="45720" anchor="ctr"/>
                </a:tc>
                <a:tc>
                  <a:txBody>
                    <a:bodyPr/>
                    <a:lstStyle/>
                    <a:p>
                      <a:pPr algn="r" fontAlgn="b"/>
                      <a:r>
                        <a:rPr lang="en-US" sz="1400" b="0" i="1" u="none" strike="noStrike">
                          <a:solidFill>
                            <a:schemeClr val="tx1"/>
                          </a:solidFill>
                          <a:effectLst/>
                        </a:rPr>
                        <a:t>730,000</a:t>
                      </a:r>
                      <a:endParaRPr lang="en-US" sz="1400" b="0" i="1" u="none" strike="noStrike">
                        <a:solidFill>
                          <a:schemeClr val="tx1"/>
                        </a:solidFill>
                        <a:effectLst/>
                        <a:latin typeface="Arial" pitchFamily="34" charset="0"/>
                        <a:cs typeface="Arial" pitchFamily="34" charset="0"/>
                      </a:endParaRPr>
                    </a:p>
                  </a:txBody>
                  <a:tcPr marL="45720" marR="45720" anchor="ctr"/>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FAEF5C31-5E1A-40BE-AAEA-C455F15D0A0E}"/>
              </a:ext>
            </a:extLst>
          </p:cNvPr>
          <p:cNvSpPr txBox="1"/>
          <p:nvPr/>
        </p:nvSpPr>
        <p:spPr>
          <a:xfrm flipH="1">
            <a:off x="6127528" y="1103287"/>
            <a:ext cx="5074945" cy="2564805"/>
          </a:xfrm>
          <a:prstGeom prst="rect">
            <a:avLst/>
          </a:prstGeom>
          <a:noFill/>
        </p:spPr>
        <p:txBody>
          <a:bodyPr wrap="square" rtlCol="0">
            <a:spAutoFit/>
          </a:bodyPr>
          <a:lstStyle/>
          <a:p>
            <a:pPr marL="285750" indent="-285750">
              <a:spcBef>
                <a:spcPts val="1000"/>
              </a:spcBef>
              <a:buFont typeface="Arial" pitchFamily="34" charset="0"/>
              <a:buChar char="•"/>
            </a:pPr>
            <a:r>
              <a:rPr lang="en-US"/>
              <a:t>FRIB construction started in 2013 and finished in 2022, on cost and ahead of schedule</a:t>
            </a:r>
          </a:p>
          <a:p>
            <a:pPr marL="285750" indent="-285750">
              <a:spcBef>
                <a:spcPts val="1000"/>
              </a:spcBef>
              <a:buFont typeface="Arial" pitchFamily="34" charset="0"/>
              <a:buChar char="•"/>
            </a:pPr>
            <a:r>
              <a:rPr lang="en-US"/>
              <a:t>FRIB was constructed by DOE ($635M) and Michigan State University ($94.5M) under a unique Cooperative Agreement</a:t>
            </a:r>
          </a:p>
          <a:p>
            <a:pPr marL="285750" indent="-285750">
              <a:spcBef>
                <a:spcPts val="1000"/>
              </a:spcBef>
              <a:buFont typeface="Arial" pitchFamily="34" charset="0"/>
              <a:buChar char="•"/>
            </a:pPr>
            <a:r>
              <a:rPr lang="en-US"/>
              <a:t>Now complete, FRIB provides access to 80% of all isotopes predicted to exist in nature</a:t>
            </a:r>
          </a:p>
        </p:txBody>
      </p:sp>
      <p:sp>
        <p:nvSpPr>
          <p:cNvPr id="3" name="TextBox 2">
            <a:extLst>
              <a:ext uri="{FF2B5EF4-FFF2-40B4-BE49-F238E27FC236}">
                <a16:creationId xmlns:a16="http://schemas.microsoft.com/office/drawing/2014/main" id="{5315906C-F7A9-4DF2-9BD8-FBF914C849B2}"/>
              </a:ext>
            </a:extLst>
          </p:cNvPr>
          <p:cNvSpPr txBox="1"/>
          <p:nvPr/>
        </p:nvSpPr>
        <p:spPr>
          <a:xfrm>
            <a:off x="268011" y="4781058"/>
            <a:ext cx="11719034" cy="1328569"/>
          </a:xfrm>
          <a:prstGeom prst="rect">
            <a:avLst/>
          </a:prstGeom>
          <a:noFill/>
        </p:spPr>
        <p:txBody>
          <a:bodyPr wrap="square" rtlCol="0">
            <a:spAutoFit/>
          </a:bodyPr>
          <a:lstStyle/>
          <a:p>
            <a:pPr marL="285750" indent="-285750">
              <a:spcAft>
                <a:spcPts val="1000"/>
              </a:spcAft>
              <a:buFont typeface="Arial" pitchFamily="34" charset="0"/>
              <a:buChar char="•"/>
            </a:pPr>
            <a:r>
              <a:rPr lang="en-US"/>
              <a:t>Secretary Granholm and MSU President Stanley “Cut the Ribbon” declaring FRIB open for scientific research on May 2, 2022 </a:t>
            </a:r>
          </a:p>
          <a:p>
            <a:pPr marL="285750" indent="-285750">
              <a:spcAft>
                <a:spcPts val="1000"/>
              </a:spcAft>
              <a:buFont typeface="Arial" pitchFamily="34" charset="0"/>
              <a:buChar char="•"/>
            </a:pPr>
            <a:r>
              <a:rPr lang="en-US"/>
              <a:t>On May 19, 2022, first scientific results on isotopes never-before produced in sufficient quantity for scientific study are awaiting publication</a:t>
            </a:r>
          </a:p>
        </p:txBody>
      </p:sp>
      <p:sp>
        <p:nvSpPr>
          <p:cNvPr id="8" name="Title 7">
            <a:extLst>
              <a:ext uri="{FF2B5EF4-FFF2-40B4-BE49-F238E27FC236}">
                <a16:creationId xmlns:a16="http://schemas.microsoft.com/office/drawing/2014/main" id="{9AFB29E1-0703-317A-105C-20D937F8FDB4}"/>
              </a:ext>
            </a:extLst>
          </p:cNvPr>
          <p:cNvSpPr>
            <a:spLocks noGrp="1"/>
          </p:cNvSpPr>
          <p:nvPr>
            <p:ph type="title"/>
          </p:nvPr>
        </p:nvSpPr>
        <p:spPr/>
        <p:txBody>
          <a:bodyPr>
            <a:noAutofit/>
          </a:bodyPr>
          <a:lstStyle/>
          <a:p>
            <a:pPr algn="ctr"/>
            <a:r>
              <a:rPr lang="en-US" sz="2800"/>
              <a:t>The Newest SC User Facility: </a:t>
            </a:r>
            <a:br>
              <a:rPr lang="en-US" sz="2800"/>
            </a:br>
            <a:r>
              <a:rPr lang="en-US" sz="2800"/>
              <a:t>the Facility for Rare Isotope Beams</a:t>
            </a:r>
          </a:p>
        </p:txBody>
      </p:sp>
    </p:spTree>
    <p:extLst>
      <p:ext uri="{BB962C8B-B14F-4D97-AF65-F5344CB8AC3E}">
        <p14:creationId xmlns:p14="http://schemas.microsoft.com/office/powerpoint/2010/main" val="105093460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FE14D-4F36-4C11-89F5-C7B4F4682676}"/>
              </a:ext>
            </a:extLst>
          </p:cNvPr>
          <p:cNvSpPr>
            <a:spLocks noGrp="1"/>
          </p:cNvSpPr>
          <p:nvPr>
            <p:ph type="title"/>
          </p:nvPr>
        </p:nvSpPr>
        <p:spPr/>
        <p:txBody>
          <a:bodyPr>
            <a:normAutofit/>
          </a:bodyPr>
          <a:lstStyle/>
          <a:p>
            <a:r>
              <a:rPr lang="en-US" sz="2400" b="0"/>
              <a:t>NP Highlight: The Opening of a New Horizon </a:t>
            </a:r>
            <a:r>
              <a:rPr lang="en-US" sz="2400"/>
              <a:t>for</a:t>
            </a:r>
            <a:r>
              <a:rPr lang="en-US" sz="2400" b="0"/>
              <a:t> Scientific Discovery </a:t>
            </a:r>
          </a:p>
        </p:txBody>
      </p:sp>
      <p:pic>
        <p:nvPicPr>
          <p:cNvPr id="4" name="Picture 3" descr="A group of people standing on a stage in front of a screen&#10;&#10;Description automatically generated with medium confidence">
            <a:extLst>
              <a:ext uri="{FF2B5EF4-FFF2-40B4-BE49-F238E27FC236}">
                <a16:creationId xmlns:a16="http://schemas.microsoft.com/office/drawing/2014/main" id="{915016A2-DF77-F656-C044-49F5729F0E42}"/>
              </a:ext>
            </a:extLst>
          </p:cNvPr>
          <p:cNvPicPr>
            <a:picLocks noChangeAspect="1"/>
          </p:cNvPicPr>
          <p:nvPr/>
        </p:nvPicPr>
        <p:blipFill>
          <a:blip r:embed="rId2">
            <a:extLst>
              <a:ext uri="{28A0092B-C50C-407E-A947-70E740481C1C}">
                <a14:useLocalDpi xmlns:a14="http://schemas.microsoft.com/office/drawing/2010/main" val="0"/>
              </a:ext>
            </a:extLst>
          </a:blip>
          <a:srcRect l="13490" t="51065" r="30603" b="9677"/>
          <a:stretch>
            <a:fillRect/>
          </a:stretch>
        </p:blipFill>
        <p:spPr>
          <a:xfrm>
            <a:off x="900769" y="3513382"/>
            <a:ext cx="5422730" cy="2541813"/>
          </a:xfrm>
          <a:prstGeom prst="rect">
            <a:avLst/>
          </a:prstGeom>
        </p:spPr>
      </p:pic>
      <p:pic>
        <p:nvPicPr>
          <p:cNvPr id="9" name="Picture 8" descr="A person standing at a podium&#10;&#10;Description automatically generated with medium confidence">
            <a:extLst>
              <a:ext uri="{FF2B5EF4-FFF2-40B4-BE49-F238E27FC236}">
                <a16:creationId xmlns:a16="http://schemas.microsoft.com/office/drawing/2014/main" id="{88765BC6-4AEB-9B4F-B331-63ED18D60DF3}"/>
              </a:ext>
            </a:extLst>
          </p:cNvPr>
          <p:cNvPicPr>
            <a:picLocks noChangeAspect="1"/>
          </p:cNvPicPr>
          <p:nvPr/>
        </p:nvPicPr>
        <p:blipFill>
          <a:blip r:embed="rId3">
            <a:extLst>
              <a:ext uri="{28A0092B-C50C-407E-A947-70E740481C1C}">
                <a14:useLocalDpi xmlns:a14="http://schemas.microsoft.com/office/drawing/2010/main" val="0"/>
              </a:ext>
            </a:extLst>
          </a:blip>
          <a:srcRect l="21494" t="4211" r="27041" b="21756"/>
          <a:stretch>
            <a:fillRect/>
          </a:stretch>
        </p:blipFill>
        <p:spPr>
          <a:xfrm>
            <a:off x="641016" y="977831"/>
            <a:ext cx="2354151" cy="2366788"/>
          </a:xfrm>
          <a:prstGeom prst="rect">
            <a:avLst/>
          </a:prstGeom>
        </p:spPr>
      </p:pic>
      <p:pic>
        <p:nvPicPr>
          <p:cNvPr id="14" name="Picture 13" descr="A few business people talking&#10;&#10;Description automatically generated with low confidence">
            <a:extLst>
              <a:ext uri="{FF2B5EF4-FFF2-40B4-BE49-F238E27FC236}">
                <a16:creationId xmlns:a16="http://schemas.microsoft.com/office/drawing/2014/main" id="{CCEF8964-355E-ED51-9DEA-2F89141BDB48}"/>
              </a:ext>
            </a:extLst>
          </p:cNvPr>
          <p:cNvPicPr>
            <a:picLocks noChangeAspect="1"/>
          </p:cNvPicPr>
          <p:nvPr/>
        </p:nvPicPr>
        <p:blipFill>
          <a:blip r:embed="rId4">
            <a:extLst>
              <a:ext uri="{28A0092B-C50C-407E-A947-70E740481C1C}">
                <a14:useLocalDpi xmlns:a14="http://schemas.microsoft.com/office/drawing/2010/main" val="0"/>
              </a:ext>
            </a:extLst>
          </a:blip>
          <a:srcRect l="8440" t="11367" r="7578" b="9593"/>
          <a:stretch>
            <a:fillRect/>
          </a:stretch>
        </p:blipFill>
        <p:spPr>
          <a:xfrm>
            <a:off x="2596796" y="1957529"/>
            <a:ext cx="3271707" cy="2055303"/>
          </a:xfrm>
          <a:prstGeom prst="rect">
            <a:avLst/>
          </a:prstGeom>
        </p:spPr>
      </p:pic>
      <p:grpSp>
        <p:nvGrpSpPr>
          <p:cNvPr id="17" name="Group 16">
            <a:extLst>
              <a:ext uri="{FF2B5EF4-FFF2-40B4-BE49-F238E27FC236}">
                <a16:creationId xmlns:a16="http://schemas.microsoft.com/office/drawing/2014/main" id="{67005586-322C-AD4C-27AB-0CD2DAB78DF9}"/>
              </a:ext>
            </a:extLst>
          </p:cNvPr>
          <p:cNvGrpSpPr/>
          <p:nvPr/>
        </p:nvGrpSpPr>
        <p:grpSpPr>
          <a:xfrm>
            <a:off x="6628581" y="925480"/>
            <a:ext cx="4483887" cy="2800552"/>
            <a:chOff x="132996" y="-2592119"/>
            <a:chExt cx="12047368" cy="8987823"/>
          </a:xfrm>
        </p:grpSpPr>
        <p:pic>
          <p:nvPicPr>
            <p:cNvPr id="18" name="Picture 17">
              <a:extLst>
                <a:ext uri="{FF2B5EF4-FFF2-40B4-BE49-F238E27FC236}">
                  <a16:creationId xmlns:a16="http://schemas.microsoft.com/office/drawing/2014/main" id="{914E250B-3AC1-8313-2440-DDBD5D46FDE3}"/>
                </a:ext>
              </a:extLst>
            </p:cNvPr>
            <p:cNvPicPr>
              <a:picLocks noChangeAspect="1"/>
            </p:cNvPicPr>
            <p:nvPr/>
          </p:nvPicPr>
          <p:blipFill>
            <a:blip r:embed="rId5"/>
            <a:stretch>
              <a:fillRect/>
            </a:stretch>
          </p:blipFill>
          <p:spPr>
            <a:xfrm>
              <a:off x="8794047" y="114720"/>
              <a:ext cx="3306114" cy="3306114"/>
            </a:xfrm>
            <a:prstGeom prst="rect">
              <a:avLst/>
            </a:prstGeom>
          </p:spPr>
        </p:pic>
        <p:pic>
          <p:nvPicPr>
            <p:cNvPr id="19" name="Picture 2" descr="A group of researchers work on a project in the Data U monitoring area at the Facility for Rare Isotope Beams at Michigan State University, Friday, May 6, 2022.">
              <a:extLst>
                <a:ext uri="{FF2B5EF4-FFF2-40B4-BE49-F238E27FC236}">
                  <a16:creationId xmlns:a16="http://schemas.microsoft.com/office/drawing/2014/main" id="{9BE3582E-DC57-ABC2-B046-6401307921EA}"/>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658580" y="3701005"/>
              <a:ext cx="3521784" cy="26946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arlotta Porzio, foreground, of the Lawrence Berkeley National Laboratory, works with fellow Lawrence Berkeley researcher Heather Crawford, left, as Sean Liddick, associate professor of chemistry and FRIB's director of experimental science looks on, Friday, May 6, 2022, at the Data U monitoring area at the Facility for Rare Isotope Beams at Michigan State University.">
              <a:extLst>
                <a:ext uri="{FF2B5EF4-FFF2-40B4-BE49-F238E27FC236}">
                  <a16:creationId xmlns:a16="http://schemas.microsoft.com/office/drawing/2014/main" id="{A09CFFB9-DA0D-9843-6F7E-539547965CD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07594" y="1735486"/>
              <a:ext cx="6286500" cy="40100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Vandana Tripathi, right, an assistant professor of physics at Florida State University, works with Mississippi State University grad student Timilehin Ogunbeky on a project in the Data U monitoring area at the Facility for Rare Isotope Beams at Michigan State University, Friday, May 6, 2022.">
              <a:extLst>
                <a:ext uri="{FF2B5EF4-FFF2-40B4-BE49-F238E27FC236}">
                  <a16:creationId xmlns:a16="http://schemas.microsoft.com/office/drawing/2014/main" id="{0A63DCE6-7660-34F5-8DDF-AC2B029B179A}"/>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32996" y="867047"/>
              <a:ext cx="4275789" cy="277926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5CFC0CA-846A-72F7-CF7D-3F26772273A0}"/>
                </a:ext>
              </a:extLst>
            </p:cNvPr>
            <p:cNvSpPr txBox="1"/>
            <p:nvPr/>
          </p:nvSpPr>
          <p:spPr>
            <a:xfrm>
              <a:off x="1382458" y="-2592119"/>
              <a:ext cx="9064644" cy="4444870"/>
            </a:xfrm>
            <a:prstGeom prst="rect">
              <a:avLst/>
            </a:prstGeom>
            <a:solidFill>
              <a:schemeClr val="bg1"/>
            </a:solidFill>
          </p:spPr>
          <p:txBody>
            <a:bodyPr wrap="square" rtlCol="0">
              <a:spAutoFit/>
            </a:bodyPr>
            <a:lstStyle/>
            <a:p>
              <a:pPr algn="ctr"/>
              <a:r>
                <a:rPr lang="en-US" sz="1200" b="1">
                  <a:latin typeface="+mj-lt"/>
                </a:rPr>
                <a:t>FRIB Experiment E21062</a:t>
              </a:r>
            </a:p>
            <a:p>
              <a:pPr algn="ctr"/>
              <a:r>
                <a:rPr lang="en-US" sz="1200" b="1">
                  <a:latin typeface="+mj-lt"/>
                </a:rPr>
                <a:t>Spokespersons:</a:t>
              </a:r>
              <a:r>
                <a:rPr lang="en-US" sz="1200">
                  <a:latin typeface="+mj-lt"/>
                </a:rPr>
                <a:t>  </a:t>
              </a:r>
              <a:r>
                <a:rPr lang="en-US" sz="1200" i="1">
                  <a:latin typeface="+mj-lt"/>
                </a:rPr>
                <a:t>J. Allmond (ORNL), H. Crawford (LBNL), B. Crider (Mississippi State University), R. Grzywacz (University of Tennessee Knoxville) and V. Tripathi (Florida State University)</a:t>
              </a:r>
            </a:p>
          </p:txBody>
        </p:sp>
      </p:grpSp>
      <p:sp>
        <p:nvSpPr>
          <p:cNvPr id="23" name="TextBox 22">
            <a:extLst>
              <a:ext uri="{FF2B5EF4-FFF2-40B4-BE49-F238E27FC236}">
                <a16:creationId xmlns:a16="http://schemas.microsoft.com/office/drawing/2014/main" id="{1A627971-290A-D907-56DC-CBE0447CF73D}"/>
              </a:ext>
            </a:extLst>
          </p:cNvPr>
          <p:cNvSpPr txBox="1"/>
          <p:nvPr/>
        </p:nvSpPr>
        <p:spPr>
          <a:xfrm>
            <a:off x="3743347" y="1552027"/>
            <a:ext cx="1454244" cy="369332"/>
          </a:xfrm>
          <a:prstGeom prst="rect">
            <a:avLst/>
          </a:prstGeom>
          <a:noFill/>
        </p:spPr>
        <p:txBody>
          <a:bodyPr wrap="none" rtlCol="0">
            <a:spAutoFit/>
          </a:bodyPr>
          <a:lstStyle/>
          <a:p>
            <a:r>
              <a:rPr lang="en-US"/>
              <a:t>May 2, 2022</a:t>
            </a:r>
          </a:p>
        </p:txBody>
      </p:sp>
      <p:sp>
        <p:nvSpPr>
          <p:cNvPr id="15" name="TextBox 14">
            <a:extLst>
              <a:ext uri="{FF2B5EF4-FFF2-40B4-BE49-F238E27FC236}">
                <a16:creationId xmlns:a16="http://schemas.microsoft.com/office/drawing/2014/main" id="{95B34AB8-CD32-37B3-512B-685DC1803F44}"/>
              </a:ext>
            </a:extLst>
          </p:cNvPr>
          <p:cNvSpPr txBox="1"/>
          <p:nvPr/>
        </p:nvSpPr>
        <p:spPr>
          <a:xfrm>
            <a:off x="8151844" y="3588318"/>
            <a:ext cx="1582484" cy="369332"/>
          </a:xfrm>
          <a:prstGeom prst="rect">
            <a:avLst/>
          </a:prstGeom>
          <a:noFill/>
        </p:spPr>
        <p:txBody>
          <a:bodyPr wrap="none" rtlCol="0">
            <a:spAutoFit/>
          </a:bodyPr>
          <a:lstStyle/>
          <a:p>
            <a:r>
              <a:rPr lang="en-US"/>
              <a:t>May 19, 2022</a:t>
            </a:r>
          </a:p>
        </p:txBody>
      </p:sp>
      <p:sp>
        <p:nvSpPr>
          <p:cNvPr id="3" name="TextBox 2">
            <a:extLst>
              <a:ext uri="{FF2B5EF4-FFF2-40B4-BE49-F238E27FC236}">
                <a16:creationId xmlns:a16="http://schemas.microsoft.com/office/drawing/2014/main" id="{D870860B-435C-A6E6-E932-11592D3A5F15}"/>
              </a:ext>
            </a:extLst>
          </p:cNvPr>
          <p:cNvSpPr txBox="1"/>
          <p:nvPr/>
        </p:nvSpPr>
        <p:spPr>
          <a:xfrm>
            <a:off x="3300249" y="1034854"/>
            <a:ext cx="2582292" cy="523220"/>
          </a:xfrm>
          <a:prstGeom prst="rect">
            <a:avLst/>
          </a:prstGeom>
          <a:noFill/>
        </p:spPr>
        <p:txBody>
          <a:bodyPr wrap="square" rtlCol="0">
            <a:spAutoFit/>
          </a:bodyPr>
          <a:lstStyle/>
          <a:p>
            <a:r>
              <a:rPr lang="en-US" sz="1400"/>
              <a:t>Secretary Granholm at the FRIB Ribbon Cutting</a:t>
            </a:r>
          </a:p>
        </p:txBody>
      </p:sp>
      <p:grpSp>
        <p:nvGrpSpPr>
          <p:cNvPr id="8" name="Group 7">
            <a:extLst>
              <a:ext uri="{FF2B5EF4-FFF2-40B4-BE49-F238E27FC236}">
                <a16:creationId xmlns:a16="http://schemas.microsoft.com/office/drawing/2014/main" id="{7D92A63E-7AAD-2B61-CBCC-5CBAC2D9E52E}"/>
              </a:ext>
            </a:extLst>
          </p:cNvPr>
          <p:cNvGrpSpPr/>
          <p:nvPr/>
        </p:nvGrpSpPr>
        <p:grpSpPr>
          <a:xfrm>
            <a:off x="7178567" y="3883822"/>
            <a:ext cx="4060473" cy="2580238"/>
            <a:chOff x="7110154" y="3890044"/>
            <a:chExt cx="3762650" cy="2318046"/>
          </a:xfrm>
        </p:grpSpPr>
        <p:pic>
          <p:nvPicPr>
            <p:cNvPr id="24" name="Picture 23">
              <a:extLst>
                <a:ext uri="{FF2B5EF4-FFF2-40B4-BE49-F238E27FC236}">
                  <a16:creationId xmlns:a16="http://schemas.microsoft.com/office/drawing/2014/main" id="{ABE35CCF-5946-043B-756F-4E36D92FB74D}"/>
                </a:ext>
              </a:extLst>
            </p:cNvPr>
            <p:cNvPicPr>
              <a:picLocks noChangeAspect="1"/>
            </p:cNvPicPr>
            <p:nvPr/>
          </p:nvPicPr>
          <p:blipFill>
            <a:blip r:embed="rId9"/>
            <a:srcRect t="8784"/>
            <a:stretch>
              <a:fillRect/>
            </a:stretch>
          </p:blipFill>
          <p:spPr>
            <a:xfrm>
              <a:off x="7110154" y="3890044"/>
              <a:ext cx="2970299" cy="2318046"/>
            </a:xfrm>
            <a:prstGeom prst="rect">
              <a:avLst/>
            </a:prstGeom>
          </p:spPr>
        </p:pic>
        <p:sp>
          <p:nvSpPr>
            <p:cNvPr id="5" name="TextBox 4">
              <a:extLst>
                <a:ext uri="{FF2B5EF4-FFF2-40B4-BE49-F238E27FC236}">
                  <a16:creationId xmlns:a16="http://schemas.microsoft.com/office/drawing/2014/main" id="{B03C2DC2-9E98-CA96-2DC3-B44189DC15AF}"/>
                </a:ext>
              </a:extLst>
            </p:cNvPr>
            <p:cNvSpPr txBox="1"/>
            <p:nvPr/>
          </p:nvSpPr>
          <p:spPr>
            <a:xfrm>
              <a:off x="9557515" y="4208741"/>
              <a:ext cx="1315289" cy="1824911"/>
            </a:xfrm>
            <a:prstGeom prst="rect">
              <a:avLst/>
            </a:prstGeom>
            <a:solidFill>
              <a:schemeClr val="bg1"/>
            </a:solidFill>
          </p:spPr>
          <p:txBody>
            <a:bodyPr wrap="square" rtlCol="0">
              <a:spAutoFit/>
            </a:bodyPr>
            <a:lstStyle/>
            <a:p>
              <a:r>
                <a:rPr lang="en-US" sz="1400">
                  <a:solidFill>
                    <a:srgbClr val="FF0000"/>
                  </a:solidFill>
                </a:rPr>
                <a:t>The “never-been-done–before” line.: isotopes to the right of this line have never before been available for study</a:t>
              </a:r>
            </a:p>
          </p:txBody>
        </p:sp>
        <p:cxnSp>
          <p:nvCxnSpPr>
            <p:cNvPr id="7" name="Straight Arrow Connector 6">
              <a:extLst>
                <a:ext uri="{FF2B5EF4-FFF2-40B4-BE49-F238E27FC236}">
                  <a16:creationId xmlns:a16="http://schemas.microsoft.com/office/drawing/2014/main" id="{A6F92975-49FB-73BA-8FC9-5DCF7AA7C699}"/>
                </a:ext>
              </a:extLst>
            </p:cNvPr>
            <p:cNvCxnSpPr/>
            <p:nvPr/>
          </p:nvCxnSpPr>
          <p:spPr>
            <a:xfrm flipH="1" flipV="1">
              <a:off x="9024136" y="4359020"/>
              <a:ext cx="465707" cy="821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77C77249-75E1-EFCE-AC91-7F0D3596C446}"/>
              </a:ext>
            </a:extLst>
          </p:cNvPr>
          <p:cNvSpPr txBox="1"/>
          <p:nvPr/>
        </p:nvSpPr>
        <p:spPr>
          <a:xfrm>
            <a:off x="4456512" y="6299867"/>
            <a:ext cx="6312947" cy="400110"/>
          </a:xfrm>
          <a:prstGeom prst="rect">
            <a:avLst/>
          </a:prstGeom>
          <a:noFill/>
        </p:spPr>
        <p:txBody>
          <a:bodyPr wrap="none" rtlCol="0">
            <a:spAutoFit/>
          </a:bodyPr>
          <a:lstStyle/>
          <a:p>
            <a:r>
              <a:rPr lang="en-US" sz="2000"/>
              <a:t>Multiple papers with first FRIB science now published </a:t>
            </a:r>
          </a:p>
        </p:txBody>
      </p:sp>
    </p:spTree>
    <p:extLst>
      <p:ext uri="{BB962C8B-B14F-4D97-AF65-F5344CB8AC3E}">
        <p14:creationId xmlns:p14="http://schemas.microsoft.com/office/powerpoint/2010/main" val="324305172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30AF8C-6B4E-4485-8247-39B0E8B956B6}"/>
              </a:ext>
            </a:extLst>
          </p:cNvPr>
          <p:cNvSpPr>
            <a:spLocks noGrp="1"/>
          </p:cNvSpPr>
          <p:nvPr>
            <p:ph idx="1"/>
          </p:nvPr>
        </p:nvSpPr>
        <p:spPr>
          <a:xfrm>
            <a:off x="5067300" y="6311900"/>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t>19</a:t>
            </a:fld>
            <a:endParaRPr lang="en-US"/>
          </a:p>
        </p:txBody>
      </p:sp>
      <p:sp>
        <p:nvSpPr>
          <p:cNvPr id="5" name="Title 1">
            <a:extLst>
              <a:ext uri="{FF2B5EF4-FFF2-40B4-BE49-F238E27FC236}">
                <a16:creationId xmlns:a16="http://schemas.microsoft.com/office/drawing/2014/main" id="{A9973959-D02C-4F35-9D60-7602702C9205}"/>
              </a:ext>
            </a:extLst>
          </p:cNvPr>
          <p:cNvSpPr>
            <a:spLocks noGrp="1"/>
          </p:cNvSpPr>
          <p:nvPr>
            <p:ph type="title"/>
          </p:nvPr>
        </p:nvSpPr>
        <p:spPr>
          <a:xfrm>
            <a:off x="651642" y="-199277"/>
            <a:ext cx="11251458" cy="1325563"/>
          </a:xfrm>
        </p:spPr>
        <p:txBody>
          <a:bodyPr>
            <a:normAutofit/>
          </a:bodyPr>
          <a:lstStyle/>
          <a:p>
            <a:r>
              <a:rPr lang="en-US" sz="2400"/>
              <a:t>Constructing Capability to Maintain World Leadership Throughout The Century: the Electron-Ion Collider</a:t>
            </a:r>
          </a:p>
        </p:txBody>
      </p:sp>
      <p:pic>
        <p:nvPicPr>
          <p:cNvPr id="6" name="Picture 5">
            <a:extLst>
              <a:ext uri="{FF2B5EF4-FFF2-40B4-BE49-F238E27FC236}">
                <a16:creationId xmlns:a16="http://schemas.microsoft.com/office/drawing/2014/main" id="{4708BFA0-BDD7-434E-BB69-E03F0DE598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2365" y="789633"/>
            <a:ext cx="4961457" cy="5561264"/>
          </a:xfrm>
          <a:prstGeom prst="rect">
            <a:avLst/>
          </a:prstGeom>
        </p:spPr>
      </p:pic>
      <p:pic>
        <p:nvPicPr>
          <p:cNvPr id="7" name="Picture 6">
            <a:extLst>
              <a:ext uri="{FF2B5EF4-FFF2-40B4-BE49-F238E27FC236}">
                <a16:creationId xmlns:a16="http://schemas.microsoft.com/office/drawing/2014/main" id="{8C802617-5624-4BD5-916B-9AAD51D6A60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33422" y="2495792"/>
            <a:ext cx="4220235" cy="2784662"/>
          </a:xfrm>
          <a:prstGeom prst="rect">
            <a:avLst/>
          </a:prstGeom>
        </p:spPr>
      </p:pic>
      <p:sp>
        <p:nvSpPr>
          <p:cNvPr id="2" name="TextBox 1">
            <a:extLst>
              <a:ext uri="{FF2B5EF4-FFF2-40B4-BE49-F238E27FC236}">
                <a16:creationId xmlns:a16="http://schemas.microsoft.com/office/drawing/2014/main" id="{5B766F59-FA18-4138-53F2-3FCC8EB5994D}"/>
              </a:ext>
            </a:extLst>
          </p:cNvPr>
          <p:cNvSpPr txBox="1"/>
          <p:nvPr/>
        </p:nvSpPr>
        <p:spPr>
          <a:xfrm>
            <a:off x="3403094" y="3146457"/>
            <a:ext cx="879566" cy="646331"/>
          </a:xfrm>
          <a:prstGeom prst="rect">
            <a:avLst/>
          </a:prstGeom>
          <a:solidFill>
            <a:schemeClr val="bg1"/>
          </a:solidFill>
        </p:spPr>
        <p:txBody>
          <a:bodyPr wrap="square" rtlCol="0">
            <a:spAutoFit/>
          </a:bodyPr>
          <a:lstStyle/>
          <a:p>
            <a:r>
              <a:rPr lang="en-US" sz="1200">
                <a:solidFill>
                  <a:schemeClr val="accent2"/>
                </a:solidFill>
              </a:rPr>
              <a:t>Project Detector Location</a:t>
            </a:r>
          </a:p>
        </p:txBody>
      </p:sp>
      <p:sp>
        <p:nvSpPr>
          <p:cNvPr id="3" name="TextBox 2">
            <a:extLst>
              <a:ext uri="{FF2B5EF4-FFF2-40B4-BE49-F238E27FC236}">
                <a16:creationId xmlns:a16="http://schemas.microsoft.com/office/drawing/2014/main" id="{53F704A4-8891-8618-A86C-DBB203EED877}"/>
              </a:ext>
            </a:extLst>
          </p:cNvPr>
          <p:cNvSpPr txBox="1"/>
          <p:nvPr/>
        </p:nvSpPr>
        <p:spPr>
          <a:xfrm flipH="1">
            <a:off x="4353113" y="5318849"/>
            <a:ext cx="7620440" cy="1569660"/>
          </a:xfrm>
          <a:prstGeom prst="rect">
            <a:avLst/>
          </a:prstGeom>
          <a:noFill/>
        </p:spPr>
        <p:txBody>
          <a:bodyPr wrap="square" rtlCol="0">
            <a:spAutoFit/>
          </a:bodyPr>
          <a:lstStyle/>
          <a:p>
            <a:r>
              <a:rPr lang="en-US" sz="2400"/>
              <a:t>The EIC will be the most advanced accelerator in the world and the only new collider built for decades. It will keep US capability in accelerators physics number one</a:t>
            </a:r>
          </a:p>
          <a:p>
            <a:endParaRPr lang="en-US" sz="2400"/>
          </a:p>
        </p:txBody>
      </p:sp>
      <p:sp>
        <p:nvSpPr>
          <p:cNvPr id="9" name="TextBox 8">
            <a:extLst>
              <a:ext uri="{FF2B5EF4-FFF2-40B4-BE49-F238E27FC236}">
                <a16:creationId xmlns:a16="http://schemas.microsoft.com/office/drawing/2014/main" id="{5EB46A9B-1067-77E2-A506-5FB1C927DA56}"/>
              </a:ext>
            </a:extLst>
          </p:cNvPr>
          <p:cNvSpPr txBox="1"/>
          <p:nvPr/>
        </p:nvSpPr>
        <p:spPr>
          <a:xfrm flipH="1">
            <a:off x="6096000" y="869112"/>
            <a:ext cx="5861653" cy="1579920"/>
          </a:xfrm>
          <a:prstGeom prst="rect">
            <a:avLst/>
          </a:prstGeom>
          <a:noFill/>
        </p:spPr>
        <p:txBody>
          <a:bodyPr wrap="square" rtlCol="0">
            <a:spAutoFit/>
          </a:bodyPr>
          <a:lstStyle/>
          <a:p>
            <a:pPr>
              <a:spcAft>
                <a:spcPct val="0"/>
              </a:spcAft>
            </a:pPr>
            <a:r>
              <a:rPr lang="en-US" sz="2000">
                <a:solidFill>
                  <a:srgbClr val="FF0000"/>
                </a:solidFill>
              </a:rPr>
              <a:t>                 </a:t>
            </a:r>
            <a:r>
              <a:rPr lang="en-US" sz="2000" u="sng">
                <a:solidFill>
                  <a:srgbClr val="FF0000"/>
                </a:solidFill>
              </a:rPr>
              <a:t>   Recent Progress</a:t>
            </a:r>
          </a:p>
          <a:p>
            <a:pPr>
              <a:spcAft>
                <a:spcPts val="1000"/>
              </a:spcAft>
            </a:pPr>
            <a:r>
              <a:rPr lang="en-US" sz="2000">
                <a:solidFill>
                  <a:srgbClr val="FF0000"/>
                </a:solidFill>
              </a:rPr>
              <a:t>Successful OPA Progress Review 1/ 2023</a:t>
            </a:r>
          </a:p>
          <a:p>
            <a:pPr>
              <a:spcAft>
                <a:spcPts val="1000"/>
              </a:spcAft>
            </a:pPr>
            <a:r>
              <a:rPr lang="en-US" sz="2000">
                <a:solidFill>
                  <a:srgbClr val="FF0000"/>
                </a:solidFill>
              </a:rPr>
              <a:t>Significant Project staffing increases via IRA</a:t>
            </a:r>
          </a:p>
          <a:p>
            <a:pPr>
              <a:spcAft>
                <a:spcPts val="1000"/>
              </a:spcAft>
            </a:pPr>
            <a:r>
              <a:rPr lang="en-US" sz="2000">
                <a:solidFill>
                  <a:srgbClr val="FF0000"/>
                </a:solidFill>
              </a:rPr>
              <a:t>Pursuing Long Lead (CD3a) followed by CD-2</a:t>
            </a:r>
          </a:p>
        </p:txBody>
      </p:sp>
    </p:spTree>
    <p:extLst>
      <p:ext uri="{BB962C8B-B14F-4D97-AF65-F5344CB8AC3E}">
        <p14:creationId xmlns:p14="http://schemas.microsoft.com/office/powerpoint/2010/main" val="351030319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569531-EE17-14C0-0667-8111C49023DB}"/>
              </a:ext>
            </a:extLst>
          </p:cNvPr>
          <p:cNvSpPr txBox="1"/>
          <p:nvPr/>
        </p:nvSpPr>
        <p:spPr>
          <a:xfrm>
            <a:off x="649823" y="1043083"/>
            <a:ext cx="11441142" cy="4275521"/>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lIns="68572" tIns="34286" rIns="68572" bIns="34286" rtlCol="0">
            <a:spAutoFit/>
          </a:bodyPr>
          <a:lstStyle/>
          <a:p>
            <a:pPr marL="0" lvl="3">
              <a:spcAft>
                <a:spcPts val="800"/>
              </a:spcAft>
            </a:pPr>
            <a:r>
              <a:rPr lang="en-US" sz="2000" dirty="0">
                <a:latin typeface="Calibri" panose="020F0502020204030204" pitchFamily="34" charset="0"/>
                <a:ea typeface="Calibri" panose="020F0502020204030204" pitchFamily="34" charset="0"/>
              </a:rPr>
              <a:t>Understanding why matter takes on the specific forms observed in nature and how that knowledge can benefit energy, commerce, medicine, and national security, by:</a:t>
            </a:r>
            <a:endParaRPr lang="en-US" sz="2000" dirty="0">
              <a:latin typeface="Calibri" panose="020F0502020204030204" pitchFamily="34" charset="0"/>
              <a:cs typeface="Arial" pitchFamily="34" charset="0"/>
            </a:endParaRPr>
          </a:p>
          <a:p>
            <a:pPr marL="557213" lvl="1" indent="-214313" algn="just">
              <a:spcAft>
                <a:spcPts val="800"/>
              </a:spcAft>
              <a:buFont typeface="Courier New" panose="02070309020205020404" pitchFamily="49" charset="0"/>
              <a:buChar char="o"/>
            </a:pPr>
            <a:r>
              <a:rPr lang="en-US" sz="2000" dirty="0">
                <a:latin typeface="Calibri" panose="020F0502020204030204" pitchFamily="34" charset="0"/>
                <a:ea typeface="Times New Roman" panose="02020603050405020304" pitchFamily="18" charset="0"/>
              </a:rPr>
              <a:t>Mapping the quantum cosmos inside the proton using the future </a:t>
            </a:r>
            <a:r>
              <a:rPr lang="en-US" sz="2000" dirty="0">
                <a:solidFill>
                  <a:srgbClr val="FF0000"/>
                </a:solidFill>
                <a:latin typeface="Calibri" panose="020F0502020204030204" pitchFamily="34" charset="0"/>
                <a:ea typeface="Times New Roman" panose="02020603050405020304" pitchFamily="18" charset="0"/>
              </a:rPr>
              <a:t>Electron-Ion Collider</a:t>
            </a:r>
            <a:endParaRPr lang="en-US" sz="2000" dirty="0">
              <a:latin typeface="Calibri" panose="020F0502020204030204" pitchFamily="34" charset="0"/>
              <a:ea typeface="Times New Roman" panose="02020603050405020304" pitchFamily="18" charset="0"/>
            </a:endParaRPr>
          </a:p>
          <a:p>
            <a:pPr marL="557213" lvl="1" indent="-214313" algn="just">
              <a:spcAft>
                <a:spcPts val="800"/>
              </a:spcAft>
              <a:buFont typeface="Courier New" panose="02070309020205020404" pitchFamily="49" charset="0"/>
              <a:buChar char="o"/>
            </a:pPr>
            <a:r>
              <a:rPr lang="en-US" sz="2000" dirty="0">
                <a:latin typeface="Calibri" panose="020F0502020204030204" pitchFamily="34" charset="0"/>
                <a:ea typeface="Times New Roman" panose="02020603050405020304" pitchFamily="18" charset="0"/>
              </a:rPr>
              <a:t>Discovering the properties of the novel quark-gluon plasma  </a:t>
            </a:r>
            <a:r>
              <a:rPr lang="en-US" sz="2000" dirty="0">
                <a:solidFill>
                  <a:srgbClr val="FF0000"/>
                </a:solidFill>
                <a:latin typeface="Calibri" panose="020F0502020204030204" pitchFamily="34" charset="0"/>
                <a:ea typeface="Times New Roman" panose="02020603050405020304" pitchFamily="18" charset="0"/>
              </a:rPr>
              <a:t>RHIC, LHC</a:t>
            </a:r>
            <a:endParaRPr lang="en-US" sz="2000" dirty="0">
              <a:latin typeface="Times New Roman" panose="02020603050405020304" pitchFamily="18" charset="0"/>
              <a:ea typeface="Times New Roman" panose="02020603050405020304" pitchFamily="18" charset="0"/>
            </a:endParaRPr>
          </a:p>
          <a:p>
            <a:pPr marL="557213" lvl="1" indent="-214313" algn="just">
              <a:spcAft>
                <a:spcPts val="800"/>
              </a:spcAft>
              <a:buFont typeface="Courier New" panose="02070309020205020404" pitchFamily="49" charset="0"/>
              <a:buChar char="o"/>
            </a:pPr>
            <a:r>
              <a:rPr lang="en-US" sz="2000" dirty="0">
                <a:latin typeface="Calibri" panose="020F0502020204030204" pitchFamily="34" charset="0"/>
                <a:ea typeface="Times New Roman" panose="02020603050405020304" pitchFamily="18" charset="0"/>
              </a:rPr>
              <a:t>Exploring the mechanism underlying the confinement of quarks and gluons via </a:t>
            </a:r>
            <a:r>
              <a:rPr lang="en-US" sz="2000" dirty="0">
                <a:solidFill>
                  <a:srgbClr val="FF0000"/>
                </a:solidFill>
                <a:latin typeface="Calibri" panose="020F0502020204030204" pitchFamily="34" charset="0"/>
                <a:ea typeface="Times New Roman" panose="02020603050405020304" pitchFamily="18" charset="0"/>
              </a:rPr>
              <a:t>CEBAF and RHIC</a:t>
            </a:r>
            <a:endParaRPr lang="en-US" sz="2000" dirty="0">
              <a:latin typeface="Times New Roman" panose="02020603050405020304" pitchFamily="18" charset="0"/>
              <a:ea typeface="Times New Roman" panose="02020603050405020304" pitchFamily="18" charset="0"/>
            </a:endParaRPr>
          </a:p>
          <a:p>
            <a:pPr marL="557213" lvl="1" indent="-214313" algn="just">
              <a:spcAft>
                <a:spcPts val="800"/>
              </a:spcAft>
              <a:buFont typeface="Courier New" panose="02070309020205020404" pitchFamily="49" charset="0"/>
              <a:buChar char="o"/>
            </a:pPr>
            <a:r>
              <a:rPr lang="en-US" sz="2000" dirty="0">
                <a:latin typeface="Calibri" panose="020F0502020204030204" pitchFamily="34" charset="0"/>
                <a:ea typeface="Times New Roman" panose="02020603050405020304" pitchFamily="18" charset="0"/>
              </a:rPr>
              <a:t>Searching for new exotic particles and violations of nature’s symmetries at </a:t>
            </a:r>
            <a:r>
              <a:rPr lang="en-US" sz="2000" dirty="0">
                <a:solidFill>
                  <a:srgbClr val="FF0000"/>
                </a:solidFill>
                <a:latin typeface="Calibri" panose="020F0502020204030204" pitchFamily="34" charset="0"/>
                <a:ea typeface="Times New Roman" panose="02020603050405020304" pitchFamily="18" charset="0"/>
              </a:rPr>
              <a:t>CEBAF, FRIB, ATLAS</a:t>
            </a:r>
            <a:endParaRPr lang="en-US" sz="2000" dirty="0">
              <a:solidFill>
                <a:srgbClr val="FF0000"/>
              </a:solidFill>
              <a:latin typeface="Times New Roman" panose="02020603050405020304" pitchFamily="18" charset="0"/>
              <a:ea typeface="Times New Roman" panose="02020603050405020304" pitchFamily="18" charset="0"/>
            </a:endParaRPr>
          </a:p>
          <a:p>
            <a:pPr marL="557213" lvl="1" indent="-214313" algn="just">
              <a:spcAft>
                <a:spcPts val="800"/>
              </a:spcAft>
              <a:buFont typeface="Courier New" panose="02070309020205020404" pitchFamily="49" charset="0"/>
              <a:buChar char="o"/>
            </a:pPr>
            <a:r>
              <a:rPr lang="en-US" sz="2000" dirty="0">
                <a:latin typeface="Calibri" panose="020F0502020204030204" pitchFamily="34" charset="0"/>
                <a:ea typeface="Times New Roman" panose="02020603050405020304" pitchFamily="18" charset="0"/>
              </a:rPr>
              <a:t>Determining the limits of nuclear existence and how are heavy elements made via </a:t>
            </a:r>
            <a:r>
              <a:rPr lang="en-US" sz="2000" dirty="0">
                <a:solidFill>
                  <a:srgbClr val="FF0000"/>
                </a:solidFill>
                <a:latin typeface="Calibri" panose="020F0502020204030204" pitchFamily="34" charset="0"/>
                <a:ea typeface="Times New Roman" panose="02020603050405020304" pitchFamily="18" charset="0"/>
              </a:rPr>
              <a:t>FRIB and ATLAS</a:t>
            </a:r>
            <a:endParaRPr lang="en-US" sz="2000" dirty="0">
              <a:latin typeface="Times New Roman" panose="02020603050405020304" pitchFamily="18" charset="0"/>
              <a:ea typeface="Times New Roman" panose="02020603050405020304" pitchFamily="18" charset="0"/>
            </a:endParaRPr>
          </a:p>
          <a:p>
            <a:pPr marL="557213" lvl="1" indent="-214313" algn="just">
              <a:spcAft>
                <a:spcPts val="800"/>
              </a:spcAft>
              <a:buFont typeface="Courier New" panose="02070309020205020404" pitchFamily="49" charset="0"/>
              <a:buChar char="o"/>
            </a:pPr>
            <a:r>
              <a:rPr lang="en-US" sz="2000" dirty="0">
                <a:latin typeface="Calibri" panose="020F0502020204030204" pitchFamily="34" charset="0"/>
                <a:ea typeface="Times New Roman" panose="02020603050405020304" pitchFamily="18" charset="0"/>
              </a:rPr>
              <a:t>Discovering if the neutrino its own anti-particle or if the neutron’s precise properties point to new physics via </a:t>
            </a:r>
            <a:r>
              <a:rPr lang="en-US" sz="2000" dirty="0">
                <a:solidFill>
                  <a:srgbClr val="FF0000"/>
                </a:solidFill>
                <a:latin typeface="Calibri" panose="020F0502020204030204" pitchFamily="34" charset="0"/>
                <a:ea typeface="Times New Roman" panose="02020603050405020304" pitchFamily="18" charset="0"/>
              </a:rPr>
              <a:t>Neutrino-less Double Beta Decay and Neutron Electric dipole Moment</a:t>
            </a:r>
            <a:endParaRPr lang="en-US" sz="2000" dirty="0">
              <a:latin typeface="Times New Roman" panose="02020603050405020304" pitchFamily="18" charset="0"/>
              <a:ea typeface="Times New Roman" panose="02020603050405020304" pitchFamily="18" charset="0"/>
            </a:endParaRPr>
          </a:p>
          <a:p>
            <a:pPr marL="557213" lvl="1" indent="-214313" algn="just">
              <a:spcAft>
                <a:spcPts val="800"/>
              </a:spcAft>
              <a:buFont typeface="Courier New" panose="02070309020205020404" pitchFamily="49" charset="0"/>
              <a:buChar char="o"/>
            </a:pPr>
            <a:r>
              <a:rPr lang="en-US" sz="2000" dirty="0">
                <a:latin typeface="Calibri" panose="020F0502020204030204" pitchFamily="34" charset="0"/>
                <a:ea typeface="Times New Roman" panose="02020603050405020304" pitchFamily="18" charset="0"/>
              </a:rPr>
              <a:t>Exploring the strong force in many-body systems via </a:t>
            </a:r>
            <a:r>
              <a:rPr lang="en-US" sz="2000" dirty="0" err="1">
                <a:solidFill>
                  <a:srgbClr val="FF0000"/>
                </a:solidFill>
                <a:latin typeface="Calibri" panose="020F0502020204030204" pitchFamily="34" charset="0"/>
                <a:ea typeface="Times New Roman" panose="02020603050405020304" pitchFamily="18" charset="0"/>
              </a:rPr>
              <a:t>SciDAC</a:t>
            </a:r>
            <a:r>
              <a:rPr lang="en-US" sz="2000" dirty="0">
                <a:solidFill>
                  <a:srgbClr val="FF0000"/>
                </a:solidFill>
                <a:latin typeface="Calibri" panose="020F0502020204030204" pitchFamily="34" charset="0"/>
                <a:ea typeface="Times New Roman" panose="02020603050405020304" pitchFamily="18" charset="0"/>
              </a:rPr>
              <a:t>, Core Research, QIS/QC, AI/ML</a:t>
            </a:r>
            <a:endParaRPr lang="en-US" sz="2000" dirty="0">
              <a:latin typeface="Calibri" panose="020F0502020204030204" pitchFamily="34" charset="0"/>
              <a:ea typeface="Times New Roman" panose="02020603050405020304" pitchFamily="18" charset="0"/>
            </a:endParaRPr>
          </a:p>
          <a:p>
            <a:pPr marL="557213" lvl="1" indent="-214313" algn="just">
              <a:spcAft>
                <a:spcPts val="800"/>
              </a:spcAft>
              <a:buFont typeface="Courier New" panose="02070309020205020404" pitchFamily="49" charset="0"/>
              <a:buChar char="o"/>
            </a:pPr>
            <a:r>
              <a:rPr lang="en-US" sz="2000" dirty="0">
                <a:latin typeface="Calibri" panose="020F0502020204030204" pitchFamily="34" charset="0"/>
                <a:cs typeface="Arial" pitchFamily="34" charset="0"/>
              </a:rPr>
              <a:t>Advancing Nuclear Data for Space, Energy, and Research through </a:t>
            </a:r>
            <a:r>
              <a:rPr lang="en-US" sz="2000" dirty="0">
                <a:solidFill>
                  <a:srgbClr val="FF0000"/>
                </a:solidFill>
                <a:latin typeface="Calibri" panose="020F0502020204030204" pitchFamily="34" charset="0"/>
                <a:cs typeface="Arial" pitchFamily="34" charset="0"/>
              </a:rPr>
              <a:t>Nuclear Data and AI/ML</a:t>
            </a:r>
            <a:endParaRPr lang="en-US" sz="2000" dirty="0">
              <a:cs typeface="Arial" pitchFamily="34" charset="0"/>
            </a:endParaRPr>
          </a:p>
        </p:txBody>
      </p:sp>
      <p:sp>
        <p:nvSpPr>
          <p:cNvPr id="5" name="Title 1">
            <a:extLst>
              <a:ext uri="{FF2B5EF4-FFF2-40B4-BE49-F238E27FC236}">
                <a16:creationId xmlns:a16="http://schemas.microsoft.com/office/drawing/2014/main" id="{6915F97B-B115-1692-4ED4-A14AB7A06330}"/>
              </a:ext>
            </a:extLst>
          </p:cNvPr>
          <p:cNvSpPr>
            <a:spLocks noGrp="1"/>
          </p:cNvSpPr>
          <p:nvPr>
            <p:ph type="title"/>
          </p:nvPr>
        </p:nvSpPr>
        <p:spPr>
          <a:prstGeom prst="rect">
            <a:avLst/>
          </a:prstGeom>
        </p:spPr>
        <p:txBody>
          <a:bodyPr wrap="square">
            <a:spAutoFit/>
          </a:bodyPr>
          <a:lstStyle/>
          <a:p>
            <a:pPr algn="ctr">
              <a:lnSpc>
                <a:spcPct val="90000"/>
              </a:lnSpc>
            </a:pPr>
            <a:r>
              <a:rPr lang="en-US" sz="2400"/>
              <a:t>Nuclear Physics</a:t>
            </a:r>
            <a:br>
              <a:rPr lang="en-US" sz="2400"/>
            </a:br>
            <a:r>
              <a:rPr lang="en-US" sz="2400" b="0"/>
              <a:t>Discovering, exploring, and understanding all forms of nuclear matter</a:t>
            </a:r>
          </a:p>
        </p:txBody>
      </p:sp>
      <p:grpSp>
        <p:nvGrpSpPr>
          <p:cNvPr id="6" name="Group 5">
            <a:extLst>
              <a:ext uri="{FF2B5EF4-FFF2-40B4-BE49-F238E27FC236}">
                <a16:creationId xmlns:a16="http://schemas.microsoft.com/office/drawing/2014/main" id="{9098ECAB-1C18-508E-EF95-7547A7EF6213}"/>
              </a:ext>
            </a:extLst>
          </p:cNvPr>
          <p:cNvGrpSpPr/>
          <p:nvPr/>
        </p:nvGrpSpPr>
        <p:grpSpPr>
          <a:xfrm>
            <a:off x="4484533" y="5483168"/>
            <a:ext cx="7455219" cy="1178814"/>
            <a:chOff x="340394" y="5232571"/>
            <a:chExt cx="8861595" cy="1451158"/>
          </a:xfrm>
        </p:grpSpPr>
        <p:grpSp>
          <p:nvGrpSpPr>
            <p:cNvPr id="7" name="Group 6">
              <a:extLst>
                <a:ext uri="{FF2B5EF4-FFF2-40B4-BE49-F238E27FC236}">
                  <a16:creationId xmlns:a16="http://schemas.microsoft.com/office/drawing/2014/main" id="{129EB5F9-1CFE-6FE0-6379-4C7A937A263C}"/>
                </a:ext>
              </a:extLst>
            </p:cNvPr>
            <p:cNvGrpSpPr/>
            <p:nvPr userDrawn="1"/>
          </p:nvGrpSpPr>
          <p:grpSpPr>
            <a:xfrm>
              <a:off x="340394" y="5257511"/>
              <a:ext cx="8861595" cy="1397636"/>
              <a:chOff x="-429688" y="5210799"/>
              <a:chExt cx="8861595" cy="1397636"/>
            </a:xfrm>
          </p:grpSpPr>
          <p:pic>
            <p:nvPicPr>
              <p:cNvPr id="10" name="Picture 9">
                <a:extLst>
                  <a:ext uri="{FF2B5EF4-FFF2-40B4-BE49-F238E27FC236}">
                    <a16:creationId xmlns:a16="http://schemas.microsoft.com/office/drawing/2014/main" id="{5830C009-3219-28DB-AA29-132E90C8CAAA}"/>
                  </a:ext>
                </a:extLst>
              </p:cNvPr>
              <p:cNvPicPr>
                <a:picLocks noChangeAspect="1"/>
              </p:cNvPicPr>
              <p:nvPr userDrawn="1"/>
            </p:nvPicPr>
            <p:blipFill>
              <a:blip r:embed="rId2">
                <a:extLst>
                  <a:ext uri="{28A0092B-C50C-407E-A947-70E740481C1C}">
                    <a14:useLocalDpi xmlns:a14="http://schemas.microsoft.com/office/drawing/2010/main" val="0"/>
                  </a:ext>
                </a:extLst>
              </a:blip>
              <a:srcRect l="29705" t="1497" r="12829" b="1090"/>
              <a:stretch>
                <a:fillRect/>
              </a:stretch>
            </p:blipFill>
            <p:spPr>
              <a:xfrm>
                <a:off x="-429688" y="5216517"/>
                <a:ext cx="1040524" cy="1374966"/>
              </a:xfrm>
              <a:prstGeom prst="rect">
                <a:avLst/>
              </a:prstGeom>
              <a:ln w="28575">
                <a:solidFill>
                  <a:schemeClr val="tx1"/>
                </a:solidFill>
              </a:ln>
            </p:spPr>
          </p:pic>
          <p:pic>
            <p:nvPicPr>
              <p:cNvPr id="11" name="Picture 10" descr="ATLAS_nj386569f7_online.jpg">
                <a:extLst>
                  <a:ext uri="{FF2B5EF4-FFF2-40B4-BE49-F238E27FC236}">
                    <a16:creationId xmlns:a16="http://schemas.microsoft.com/office/drawing/2014/main" id="{7C6185E0-172C-1C00-535C-DA3708DD8FA3}"/>
                  </a:ext>
                </a:extLst>
              </p:cNvPr>
              <p:cNvPicPr>
                <a:picLocks noChangeAspect="1"/>
              </p:cNvPicPr>
              <p:nvPr userDrawn="1"/>
            </p:nvPicPr>
            <p:blipFill>
              <a:blip r:embed="rId3">
                <a:extLst>
                  <a:ext uri="{28A0092B-C50C-407E-A947-70E740481C1C}">
                    <a14:useLocalDpi xmlns:a14="http://schemas.microsoft.com/office/drawing/2010/main" val="0"/>
                  </a:ext>
                </a:extLst>
              </a:blip>
              <a:srcRect t="608" r="63375" b="1872"/>
              <a:stretch>
                <a:fillRect/>
              </a:stretch>
            </p:blipFill>
            <p:spPr>
              <a:xfrm>
                <a:off x="2182466" y="5229129"/>
                <a:ext cx="1543076" cy="1379306"/>
              </a:xfrm>
              <a:prstGeom prst="rect">
                <a:avLst/>
              </a:prstGeom>
              <a:ln w="28575">
                <a:solidFill>
                  <a:schemeClr val="tx1"/>
                </a:solidFill>
              </a:ln>
            </p:spPr>
          </p:pic>
          <p:pic>
            <p:nvPicPr>
              <p:cNvPr id="12" name="Picture 11">
                <a:extLst>
                  <a:ext uri="{FF2B5EF4-FFF2-40B4-BE49-F238E27FC236}">
                    <a16:creationId xmlns:a16="http://schemas.microsoft.com/office/drawing/2014/main" id="{575DE0CA-EC1A-4A13-C0BC-40AB304026B1}"/>
                  </a:ext>
                </a:extLst>
              </p:cNvPr>
              <p:cNvPicPr>
                <a:picLocks noChangeAspect="1"/>
              </p:cNvPicPr>
              <p:nvPr userDrawn="1"/>
            </p:nvPicPr>
            <p:blipFill>
              <a:blip r:embed="rId4"/>
              <a:srcRect t="8102" r="24571"/>
              <a:stretch>
                <a:fillRect/>
              </a:stretch>
            </p:blipFill>
            <p:spPr>
              <a:xfrm>
                <a:off x="6961025" y="5210800"/>
                <a:ext cx="1470882" cy="1386400"/>
              </a:xfrm>
              <a:prstGeom prst="rect">
                <a:avLst/>
              </a:prstGeom>
              <a:ln w="28575">
                <a:solidFill>
                  <a:schemeClr val="tx1"/>
                </a:solidFill>
              </a:ln>
            </p:spPr>
          </p:pic>
          <p:pic>
            <p:nvPicPr>
              <p:cNvPr id="13" name="Picture 7">
                <a:extLst>
                  <a:ext uri="{FF2B5EF4-FFF2-40B4-BE49-F238E27FC236}">
                    <a16:creationId xmlns:a16="http://schemas.microsoft.com/office/drawing/2014/main" id="{03C55D27-2ABE-6643-9445-0E66350F61CA}"/>
                  </a:ext>
                </a:extLst>
              </p:cNvPr>
              <p:cNvPicPr>
                <a:picLocks noChangeAspect="1" noChangeArrowheads="1"/>
              </p:cNvPicPr>
              <p:nvPr userDrawn="1"/>
            </p:nvPicPr>
            <p:blipFill>
              <a:blip r:embed="rId5"/>
              <a:srcRect r="2756"/>
              <a:stretch>
                <a:fillRect/>
              </a:stretch>
            </p:blipFill>
            <p:spPr bwMode="auto">
              <a:xfrm>
                <a:off x="3697854" y="5210799"/>
                <a:ext cx="1820753" cy="1378511"/>
              </a:xfrm>
              <a:prstGeom prst="rect">
                <a:avLst/>
              </a:prstGeom>
              <a:noFill/>
              <a:ln w="28575">
                <a:solidFill>
                  <a:schemeClr val="tx1"/>
                </a:solidFill>
                <a:miter lim="800000"/>
              </a:ln>
            </p:spPr>
          </p:pic>
        </p:grpSp>
        <p:pic>
          <p:nvPicPr>
            <p:cNvPr id="8" name="Picture 7" descr="A picture containing text, vector graphics&#10;&#10;Description automatically generated">
              <a:extLst>
                <a:ext uri="{FF2B5EF4-FFF2-40B4-BE49-F238E27FC236}">
                  <a16:creationId xmlns:a16="http://schemas.microsoft.com/office/drawing/2014/main" id="{CB56387E-5372-01A4-B078-8B9087B02F76}"/>
                </a:ext>
              </a:extLst>
            </p:cNvPr>
            <p:cNvPicPr>
              <a:picLocks noChangeAspect="1"/>
            </p:cNvPicPr>
            <p:nvPr userDrawn="1"/>
          </p:nvPicPr>
          <p:blipFill>
            <a:blip r:embed="rId6">
              <a:extLst>
                <a:ext uri="{28A0092B-C50C-407E-A947-70E740481C1C}">
                  <a14:useLocalDpi xmlns:a14="http://schemas.microsoft.com/office/drawing/2010/main" val="0"/>
                </a:ext>
              </a:extLst>
            </a:blip>
            <a:srcRect l="8322" r="5094" b="12944"/>
            <a:stretch>
              <a:fillRect/>
            </a:stretch>
          </p:blipFill>
          <p:spPr>
            <a:xfrm>
              <a:off x="6288689" y="5232571"/>
              <a:ext cx="1470882" cy="1420501"/>
            </a:xfrm>
            <a:prstGeom prst="rect">
              <a:avLst/>
            </a:prstGeom>
            <a:ln>
              <a:solidFill>
                <a:schemeClr val="tx1"/>
              </a:solidFill>
            </a:ln>
          </p:spPr>
        </p:pic>
        <p:pic>
          <p:nvPicPr>
            <p:cNvPr id="9" name="Picture 8" descr="A picture containing indoor, electronics, tube, stack&#10;&#10;Description automatically generated">
              <a:extLst>
                <a:ext uri="{FF2B5EF4-FFF2-40B4-BE49-F238E27FC236}">
                  <a16:creationId xmlns:a16="http://schemas.microsoft.com/office/drawing/2014/main" id="{E435B247-9AEB-F2D8-5CD2-A0158C707551}"/>
                </a:ext>
              </a:extLst>
            </p:cNvPr>
            <p:cNvPicPr>
              <a:picLocks noChangeAspect="1"/>
            </p:cNvPicPr>
            <p:nvPr userDrawn="1"/>
          </p:nvPicPr>
          <p:blipFill>
            <a:blip r:embed="rId7">
              <a:extLst>
                <a:ext uri="{28A0092B-C50C-407E-A947-70E740481C1C}">
                  <a14:useLocalDpi xmlns:a14="http://schemas.microsoft.com/office/drawing/2010/main" val="0"/>
                </a:ext>
              </a:extLst>
            </a:blip>
            <a:srcRect l="5632" r="18584"/>
            <a:stretch>
              <a:fillRect/>
            </a:stretch>
          </p:blipFill>
          <p:spPr>
            <a:xfrm>
              <a:off x="1354856" y="5249622"/>
              <a:ext cx="1543076" cy="1434107"/>
            </a:xfrm>
            <a:prstGeom prst="rect">
              <a:avLst/>
            </a:prstGeom>
            <a:ln>
              <a:solidFill>
                <a:schemeClr val="tx1"/>
              </a:solidFill>
            </a:ln>
          </p:spPr>
        </p:pic>
      </p:grpSp>
    </p:spTree>
    <p:extLst>
      <p:ext uri="{BB962C8B-B14F-4D97-AF65-F5344CB8AC3E}">
        <p14:creationId xmlns:p14="http://schemas.microsoft.com/office/powerpoint/2010/main" val="206399086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2057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Calibri" panose="020F0502020204030204" pitchFamily="34" charset="0"/>
            </a:endParaRPr>
          </a:p>
        </p:txBody>
      </p:sp>
      <p:sp>
        <p:nvSpPr>
          <p:cNvPr id="2" name="Slide Number Placeholder 1"/>
          <p:cNvSpPr>
            <a:spLocks noGrp="1"/>
          </p:cNvSpPr>
          <p:nvPr>
            <p:ph type="title"/>
          </p:nvPr>
        </p:nvSpPr>
        <p:spPr>
          <a:xfrm>
            <a:off x="1524000" y="6592568"/>
            <a:ext cx="2057400" cy="260515"/>
          </a:xfrm>
          <a:prstGeom prst="rect">
            <a:avLst/>
          </a:prstGeom>
        </p:spPr>
        <p:txBody>
          <a:bodyPr vert="horz" lIns="91440" tIns="45720" rIns="91440" bIns="45720" rtlCol="0" anchor="ctr"/>
          <a:lstStyle>
            <a:defPPr>
              <a:defRPr lang="en-US"/>
            </a:defPPr>
            <a:lvl1pPr marL="0" algn="l" defTabSz="914400" rtl="0" eaLnBrk="1" fontAlgn="auto" latinLnBrk="0" hangingPunct="1">
              <a:spcBef>
                <a:spcPct val="0"/>
              </a:spcBef>
              <a:spcAft>
                <a:spcPct val="0"/>
              </a:spcAft>
              <a:defRPr sz="1000" kern="1200">
                <a:solidFill>
                  <a:srgbClr val="106636"/>
                </a:solidFill>
                <a:latin typeface="Comic Sans MS"/>
                <a:ea typeface="+mn-ea"/>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t>20</a:t>
            </a:fld>
            <a:endParaRPr lang="en-US"/>
          </a:p>
        </p:txBody>
      </p:sp>
      <p:sp>
        <p:nvSpPr>
          <p:cNvPr id="7" name="TextBox 6">
            <a:extLst>
              <a:ext uri="{FF2B5EF4-FFF2-40B4-BE49-F238E27FC236}">
                <a16:creationId xmlns:a16="http://schemas.microsoft.com/office/drawing/2014/main" id="{B9CD6B24-D5B6-4C6B-A714-CB5FB4EC9FFC}"/>
              </a:ext>
            </a:extLst>
          </p:cNvPr>
          <p:cNvSpPr txBox="1"/>
          <p:nvPr/>
        </p:nvSpPr>
        <p:spPr>
          <a:xfrm flipH="1">
            <a:off x="2552700" y="179850"/>
            <a:ext cx="7129411" cy="584775"/>
          </a:xfrm>
          <a:prstGeom prst="rect">
            <a:avLst/>
          </a:prstGeom>
          <a:noFill/>
        </p:spPr>
        <p:txBody>
          <a:bodyPr wrap="square" rtlCol="0">
            <a:spAutoFit/>
          </a:bodyPr>
          <a:lstStyle/>
          <a:p>
            <a:r>
              <a:rPr lang="en-US" sz="3200">
                <a:solidFill>
                  <a:schemeClr val="bg1"/>
                </a:solidFill>
                <a:latin typeface="Arial" pitchFamily="34" charset="0"/>
                <a:cs typeface="Arial" pitchFamily="34" charset="0"/>
              </a:rPr>
              <a:t>The EIC is International At Its Core</a:t>
            </a:r>
          </a:p>
        </p:txBody>
      </p:sp>
      <p:sp>
        <p:nvSpPr>
          <p:cNvPr id="16" name="Title 1">
            <a:extLst>
              <a:ext uri="{FF2B5EF4-FFF2-40B4-BE49-F238E27FC236}">
                <a16:creationId xmlns:a16="http://schemas.microsoft.com/office/drawing/2014/main" id="{1F932DF8-EC0E-43D2-9C22-88470CCD835F}"/>
              </a:ext>
            </a:extLst>
          </p:cNvPr>
          <p:cNvSpPr txBox="1"/>
          <p:nvPr/>
        </p:nvSpPr>
        <p:spPr>
          <a:xfrm>
            <a:off x="963668" y="1027360"/>
            <a:ext cx="4583187" cy="1935870"/>
          </a:xfrm>
          <a:prstGeom prst="rect">
            <a:avLst/>
          </a:prstGeom>
          <a:ln>
            <a:solidFill>
              <a:schemeClr val="tx1"/>
            </a:solidFill>
          </a:ln>
        </p:spPr>
        <p:txBody>
          <a:bodyPr>
            <a:noAutofit/>
          </a:bodyPr>
          <a:lstStyle>
            <a:lvl1pPr algn="ctr" defTabSz="457200" rtl="0" eaLnBrk="1" latinLnBrk="0" hangingPunct="1">
              <a:spcBef>
                <a:spcPct val="0"/>
              </a:spcBef>
              <a:buNone/>
              <a:defRPr sz="3200" b="1" kern="1200">
                <a:solidFill>
                  <a:schemeClr val="tx1"/>
                </a:solidFill>
                <a:latin typeface="Arial" pitchFamily="34" charset="0"/>
                <a:ea typeface="+mj-ea"/>
                <a:cs typeface="Arial" pitchFamily="34" charset="0"/>
              </a:defRPr>
            </a:lvl1pPr>
          </a:lstStyle>
          <a:p>
            <a:r>
              <a:rPr lang="en-US" altLang="en-US" sz="1800" b="0"/>
              <a:t>EIC Users Group Formed in 2016  </a:t>
            </a:r>
          </a:p>
          <a:p>
            <a:r>
              <a:rPr lang="en-US" altLang="en-US" sz="1800" b="0">
                <a:solidFill>
                  <a:srgbClr val="0000FF"/>
                </a:solidFill>
              </a:rPr>
              <a:t>EICUG.ORG</a:t>
            </a:r>
          </a:p>
          <a:p>
            <a:pPr algn="l"/>
            <a:endParaRPr lang="is-IS" sz="800" b="0">
              <a:solidFill>
                <a:srgbClr val="0432FF"/>
              </a:solidFill>
            </a:endParaRPr>
          </a:p>
          <a:p>
            <a:pPr algn="l"/>
            <a:r>
              <a:rPr lang="is-IS" sz="1800" b="0"/>
              <a:t>Status January 2023:</a:t>
            </a:r>
          </a:p>
          <a:p>
            <a:pPr marL="285750" indent="-285750" algn="l">
              <a:buFont typeface="Arial" pitchFamily="34" charset="0"/>
              <a:buChar char="•"/>
              <a:tabLst>
                <a:tab pos="2740025" algn="r"/>
              </a:tabLst>
            </a:pPr>
            <a:r>
              <a:rPr lang="is-IS" sz="1800" b="0"/>
              <a:t>Collaborators	1379</a:t>
            </a:r>
          </a:p>
          <a:p>
            <a:pPr marL="285750" indent="-285750" algn="l">
              <a:buFont typeface="Arial" pitchFamily="34" charset="0"/>
              <a:buChar char="•"/>
              <a:tabLst>
                <a:tab pos="2740025" algn="r"/>
              </a:tabLst>
            </a:pPr>
            <a:r>
              <a:rPr lang="is-IS" sz="1800" b="0"/>
              <a:t>Institutions	269</a:t>
            </a:r>
          </a:p>
          <a:p>
            <a:pPr marL="285750" indent="-285750" algn="l">
              <a:buFont typeface="Arial" pitchFamily="34" charset="0"/>
              <a:buChar char="•"/>
              <a:tabLst>
                <a:tab pos="2740025" algn="r"/>
              </a:tabLst>
            </a:pPr>
            <a:r>
              <a:rPr lang="is-IS" sz="1800" b="0"/>
              <a:t>Countries	36</a:t>
            </a:r>
            <a:endParaRPr lang="en-US" sz="1800" b="0"/>
          </a:p>
        </p:txBody>
      </p:sp>
      <p:graphicFrame>
        <p:nvGraphicFramePr>
          <p:cNvPr id="11" name="Chart 10">
            <a:extLst>
              <a:ext uri="{FF2B5EF4-FFF2-40B4-BE49-F238E27FC236}">
                <a16:creationId xmlns:a16="http://schemas.microsoft.com/office/drawing/2014/main" id="{EE4D4FA9-EA2C-488E-B484-7700C47016BC}"/>
              </a:ext>
            </a:extLst>
          </p:cNvPr>
          <p:cNvGraphicFramePr/>
          <p:nvPr>
            <p:extLst>
              <p:ext uri="{D42A27DB-BD31-4B8C-83A1-F6EECF244321}">
                <p14:modId xmlns:p14="http://schemas.microsoft.com/office/powerpoint/2010/main" val="1627003510"/>
              </p:ext>
            </p:extLst>
          </p:nvPr>
        </p:nvGraphicFramePr>
        <p:xfrm>
          <a:off x="6438727" y="3142593"/>
          <a:ext cx="4363105" cy="3341719"/>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Chart, pie chart&#10;&#10;Description automatically generated">
            <a:extLst>
              <a:ext uri="{FF2B5EF4-FFF2-40B4-BE49-F238E27FC236}">
                <a16:creationId xmlns:a16="http://schemas.microsoft.com/office/drawing/2014/main" id="{7459E5EF-6AE1-5E4D-A8EE-E94D34F5A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9208" y="970175"/>
            <a:ext cx="3769961" cy="2133004"/>
          </a:xfrm>
          <a:prstGeom prst="rect">
            <a:avLst/>
          </a:prstGeom>
        </p:spPr>
      </p:pic>
      <p:pic>
        <p:nvPicPr>
          <p:cNvPr id="13" name="Picture 12">
            <a:extLst>
              <a:ext uri="{FF2B5EF4-FFF2-40B4-BE49-F238E27FC236}">
                <a16:creationId xmlns:a16="http://schemas.microsoft.com/office/drawing/2014/main" id="{D120E008-2D55-7B49-98A3-8F3F602CB5A9}"/>
              </a:ext>
            </a:extLst>
          </p:cNvPr>
          <p:cNvPicPr>
            <a:picLocks noChangeAspect="1"/>
          </p:cNvPicPr>
          <p:nvPr/>
        </p:nvPicPr>
        <p:blipFill>
          <a:blip r:embed="rId5"/>
          <a:stretch>
            <a:fillRect/>
          </a:stretch>
        </p:blipFill>
        <p:spPr>
          <a:xfrm>
            <a:off x="819807" y="3040070"/>
            <a:ext cx="4933468" cy="3230595"/>
          </a:xfrm>
          <a:prstGeom prst="rect">
            <a:avLst/>
          </a:prstGeom>
        </p:spPr>
      </p:pic>
    </p:spTree>
    <p:extLst>
      <p:ext uri="{BB962C8B-B14F-4D97-AF65-F5344CB8AC3E}">
        <p14:creationId xmlns:p14="http://schemas.microsoft.com/office/powerpoint/2010/main" val="2025898940"/>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C2DDE-845D-EDE0-3FF8-513858535607}"/>
              </a:ext>
            </a:extLst>
          </p:cNvPr>
          <p:cNvSpPr>
            <a:spLocks noGrp="1"/>
          </p:cNvSpPr>
          <p:nvPr>
            <p:ph type="title"/>
          </p:nvPr>
        </p:nvSpPr>
        <p:spPr>
          <a:xfrm>
            <a:off x="-189188" y="476763"/>
            <a:ext cx="12213021" cy="642156"/>
          </a:xfrm>
        </p:spPr>
        <p:txBody>
          <a:bodyPr>
            <a:noAutofit/>
          </a:bodyPr>
          <a:lstStyle/>
          <a:p>
            <a:pPr algn="ctr">
              <a:spcAft>
                <a:spcPts val="4000"/>
              </a:spcAft>
            </a:pPr>
            <a:r>
              <a:rPr lang="en-US" sz="2800" b="0"/>
              <a:t>And the Governance is Being Envisioned Accordingly</a:t>
            </a:r>
            <a:br>
              <a:rPr lang="en-US" sz="2800" b="0"/>
            </a:br>
            <a:br>
              <a:rPr lang="en-US" sz="2800" b="0"/>
            </a:br>
            <a:r>
              <a:rPr lang="en-US" sz="2800" b="0">
                <a:solidFill>
                  <a:schemeClr val="tx1"/>
                </a:solidFill>
              </a:rPr>
              <a:t>The EIC Advisory Board </a:t>
            </a:r>
          </a:p>
        </p:txBody>
      </p:sp>
      <p:sp>
        <p:nvSpPr>
          <p:cNvPr id="4" name="Slide Number Placeholder 3">
            <a:extLst>
              <a:ext uri="{FF2B5EF4-FFF2-40B4-BE49-F238E27FC236}">
                <a16:creationId xmlns:a16="http://schemas.microsoft.com/office/drawing/2014/main" id="{300F1F26-3F09-9663-95AC-CE7FD8AAE56A}"/>
              </a:ext>
            </a:extLst>
          </p:cNvPr>
          <p:cNvSpPr>
            <a:spLocks noGrp="1"/>
          </p:cNvSpPr>
          <p:nvPr>
            <p:ph idx="1"/>
          </p:nvPr>
        </p:nvSpPr>
        <p:spPr>
          <a:xfrm>
            <a:off x="8521212" y="6356352"/>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t>21</a:t>
            </a:fld>
            <a:endParaRPr lang="en-US"/>
          </a:p>
        </p:txBody>
      </p:sp>
      <p:graphicFrame>
        <p:nvGraphicFramePr>
          <p:cNvPr id="5" name="Table 4">
            <a:extLst>
              <a:ext uri="{FF2B5EF4-FFF2-40B4-BE49-F238E27FC236}">
                <a16:creationId xmlns:a16="http://schemas.microsoft.com/office/drawing/2014/main" id="{B60D9F03-2392-41CC-1711-8AC91FE4505E}"/>
              </a:ext>
            </a:extLst>
          </p:cNvPr>
          <p:cNvGraphicFramePr>
            <a:graphicFrameLocks noGrp="1"/>
          </p:cNvGraphicFramePr>
          <p:nvPr>
            <p:extLst>
              <p:ext uri="{D42A27DB-BD31-4B8C-83A1-F6EECF244321}">
                <p14:modId xmlns:p14="http://schemas.microsoft.com/office/powerpoint/2010/main" val="4234095257"/>
              </p:ext>
            </p:extLst>
          </p:nvPr>
        </p:nvGraphicFramePr>
        <p:xfrm>
          <a:off x="2155658" y="1554310"/>
          <a:ext cx="7880684" cy="4150395"/>
        </p:xfrm>
        <a:graphic>
          <a:graphicData uri="http://schemas.openxmlformats.org/drawingml/2006/table">
            <a:tbl>
              <a:tblPr firstRow="1" bandRow="1">
                <a:tableStyleId>{5C22544A-7EE6-4342-B048-85BDC9FD1C3A}</a:tableStyleId>
              </a:tblPr>
              <a:tblGrid>
                <a:gridCol w="3678413">
                  <a:extLst>
                    <a:ext uri="{9D8B030D-6E8A-4147-A177-3AD203B41FA5}">
                      <a16:colId xmlns:a16="http://schemas.microsoft.com/office/drawing/2014/main" val="2035943255"/>
                    </a:ext>
                  </a:extLst>
                </a:gridCol>
                <a:gridCol w="4202271">
                  <a:extLst>
                    <a:ext uri="{9D8B030D-6E8A-4147-A177-3AD203B41FA5}">
                      <a16:colId xmlns:a16="http://schemas.microsoft.com/office/drawing/2014/main" val="573902672"/>
                    </a:ext>
                  </a:extLst>
                </a:gridCol>
              </a:tblGrid>
              <a:tr h="522513">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Name</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Affiliation</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18704536"/>
                  </a:ext>
                </a:extLst>
              </a:tr>
              <a:tr h="396122">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Stuart Henderson, Chair</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TJNAF, USA</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extLst>
                  <a:ext uri="{0D108BD9-81ED-4DB2-BD59-A6C34878D82A}">
                    <a16:rowId xmlns:a16="http://schemas.microsoft.com/office/drawing/2014/main" val="457992940"/>
                  </a:ext>
                </a:extLst>
              </a:tr>
              <a:tr h="396122">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Diego Bettoni</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INFN, Italy</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extLst>
                  <a:ext uri="{0D108BD9-81ED-4DB2-BD59-A6C34878D82A}">
                    <a16:rowId xmlns:a16="http://schemas.microsoft.com/office/drawing/2014/main" val="907389534"/>
                  </a:ext>
                </a:extLst>
              </a:tr>
              <a:tr h="396122">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Paul Kearns</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 ANL, USA</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extLst>
                  <a:ext uri="{0D108BD9-81ED-4DB2-BD59-A6C34878D82A}">
                    <a16:rowId xmlns:a16="http://schemas.microsoft.com/office/drawing/2014/main" val="3598275668"/>
                  </a:ext>
                </a:extLst>
              </a:tr>
              <a:tr h="396122">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Mike Lamont</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CERN, Switzerland</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extLst>
                  <a:ext uri="{0D108BD9-81ED-4DB2-BD59-A6C34878D82A}">
                    <a16:rowId xmlns:a16="http://schemas.microsoft.com/office/drawing/2014/main" val="3441292821"/>
                  </a:ext>
                </a:extLst>
              </a:tr>
              <a:tr h="396122">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Reynald Pain</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IN2P3/CNRS, France</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extLst>
                  <a:ext uri="{0D108BD9-81ED-4DB2-BD59-A6C34878D82A}">
                    <a16:rowId xmlns:a16="http://schemas.microsoft.com/office/drawing/2014/main" val="4107673879"/>
                  </a:ext>
                </a:extLst>
              </a:tr>
              <a:tr h="396122">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Franck Sabatié</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CEA, France</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extLst>
                  <a:ext uri="{0D108BD9-81ED-4DB2-BD59-A6C34878D82A}">
                    <a16:rowId xmlns:a16="http://schemas.microsoft.com/office/drawing/2014/main" val="98219987"/>
                  </a:ext>
                </a:extLst>
              </a:tr>
              <a:tr h="396122">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Nigel Smith</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TRIUMF, Canada</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extLst>
                  <a:ext uri="{0D108BD9-81ED-4DB2-BD59-A6C34878D82A}">
                    <a16:rowId xmlns:a16="http://schemas.microsoft.com/office/drawing/2014/main" val="3226282298"/>
                  </a:ext>
                </a:extLst>
              </a:tr>
              <a:tr h="396122">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Mark Thomson</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STFC, United Kingdom</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extLst>
                  <a:ext uri="{0D108BD9-81ED-4DB2-BD59-A6C34878D82A}">
                    <a16:rowId xmlns:a16="http://schemas.microsoft.com/office/drawing/2014/main" val="114491951"/>
                  </a:ext>
                </a:extLst>
              </a:tr>
              <a:tr h="396122">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Mike Witherell</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LBNL, USA</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extLst>
                  <a:ext uri="{0D108BD9-81ED-4DB2-BD59-A6C34878D82A}">
                    <a16:rowId xmlns:a16="http://schemas.microsoft.com/office/drawing/2014/main" val="971159045"/>
                  </a:ext>
                </a:extLst>
              </a:tr>
            </a:tbl>
          </a:graphicData>
        </a:graphic>
      </p:graphicFrame>
      <p:sp>
        <p:nvSpPr>
          <p:cNvPr id="6" name="TextBox 5">
            <a:extLst>
              <a:ext uri="{FF2B5EF4-FFF2-40B4-BE49-F238E27FC236}">
                <a16:creationId xmlns:a16="http://schemas.microsoft.com/office/drawing/2014/main" id="{E28746CD-BDFA-F39B-0A90-2755BE50891D}"/>
              </a:ext>
            </a:extLst>
          </p:cNvPr>
          <p:cNvSpPr txBox="1"/>
          <p:nvPr/>
        </p:nvSpPr>
        <p:spPr>
          <a:xfrm>
            <a:off x="1849821" y="5763484"/>
            <a:ext cx="9098837" cy="461665"/>
          </a:xfrm>
          <a:prstGeom prst="rect">
            <a:avLst/>
          </a:prstGeom>
          <a:noFill/>
        </p:spPr>
        <p:txBody>
          <a:bodyPr wrap="none" rtlCol="0">
            <a:spAutoFit/>
          </a:bodyPr>
          <a:lstStyle/>
          <a:p>
            <a:r>
              <a:rPr lang="en-US" sz="2400"/>
              <a:t>Laboratory and National Program Leaders from Around the World</a:t>
            </a:r>
          </a:p>
        </p:txBody>
      </p:sp>
    </p:spTree>
    <p:extLst>
      <p:ext uri="{BB962C8B-B14F-4D97-AF65-F5344CB8AC3E}">
        <p14:creationId xmlns:p14="http://schemas.microsoft.com/office/powerpoint/2010/main" val="403545027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1BC5A-4D2A-3FA2-7EE4-C1751A3C5BC1}"/>
              </a:ext>
            </a:extLst>
          </p:cNvPr>
          <p:cNvSpPr>
            <a:spLocks noGrp="1"/>
          </p:cNvSpPr>
          <p:nvPr>
            <p:ph type="title"/>
          </p:nvPr>
        </p:nvSpPr>
        <p:spPr/>
        <p:txBody>
          <a:bodyPr>
            <a:normAutofit fontScale="90000"/>
          </a:bodyPr>
          <a:lstStyle/>
          <a:p>
            <a:r>
              <a:rPr lang="en-US"/>
              <a:t>International Contributions to the Electron-Ion Collider</a:t>
            </a:r>
          </a:p>
        </p:txBody>
      </p:sp>
      <p:sp>
        <p:nvSpPr>
          <p:cNvPr id="3" name="Content Placeholder 2">
            <a:extLst>
              <a:ext uri="{FF2B5EF4-FFF2-40B4-BE49-F238E27FC236}">
                <a16:creationId xmlns:a16="http://schemas.microsoft.com/office/drawing/2014/main" id="{05355432-15A2-2519-6B61-4F7D90BAAEAC}"/>
              </a:ext>
            </a:extLst>
          </p:cNvPr>
          <p:cNvSpPr>
            <a:spLocks noGrp="1"/>
          </p:cNvSpPr>
          <p:nvPr>
            <p:ph idx="1"/>
          </p:nvPr>
        </p:nvSpPr>
        <p:spPr/>
        <p:txBody>
          <a:bodyPr>
            <a:normAutofit/>
          </a:bodyPr>
          <a:lstStyle/>
          <a:p>
            <a:pPr>
              <a:spcAft>
                <a:spcPts val="1200"/>
              </a:spcAft>
            </a:pPr>
            <a:r>
              <a:rPr lang="en-US"/>
              <a:t>The EIC Project is also envisioning international contributions to the EIC detector of approximately $100M, and contributions to the accelerator of approximately $50M</a:t>
            </a:r>
          </a:p>
          <a:p>
            <a:pPr lvl="1">
              <a:spcAft>
                <a:spcPts val="1200"/>
              </a:spcAft>
            </a:pPr>
            <a:r>
              <a:rPr lang="en-US"/>
              <a:t>About half of these contributions have already been notionally identified by international collaborators</a:t>
            </a:r>
          </a:p>
          <a:p>
            <a:pPr>
              <a:spcAft>
                <a:spcPts val="1200"/>
              </a:spcAft>
            </a:pPr>
            <a:r>
              <a:rPr lang="en-US"/>
              <a:t>The body being established to coordinate such contributions in analogy with the way this is handled at CERN is a Resource Review Board (RRB), the first meeting of which will occur next month (April 2023)</a:t>
            </a:r>
          </a:p>
        </p:txBody>
      </p:sp>
    </p:spTree>
    <p:extLst>
      <p:ext uri="{BB962C8B-B14F-4D97-AF65-F5344CB8AC3E}">
        <p14:creationId xmlns:p14="http://schemas.microsoft.com/office/powerpoint/2010/main" val="340571445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4AEED1A-2488-D381-EB3A-B8A4F8B11329}"/>
              </a:ext>
            </a:extLst>
          </p:cNvPr>
          <p:cNvGraphicFramePr>
            <a:graphicFrameLocks noGrp="1"/>
          </p:cNvGraphicFramePr>
          <p:nvPr>
            <p:extLst>
              <p:ext uri="{D42A27DB-BD31-4B8C-83A1-F6EECF244321}">
                <p14:modId xmlns:p14="http://schemas.microsoft.com/office/powerpoint/2010/main" val="1027019947"/>
              </p:ext>
            </p:extLst>
          </p:nvPr>
        </p:nvGraphicFramePr>
        <p:xfrm>
          <a:off x="441432" y="655483"/>
          <a:ext cx="11282805" cy="6183236"/>
        </p:xfrm>
        <a:graphic>
          <a:graphicData uri="http://schemas.openxmlformats.org/drawingml/2006/table">
            <a:tbl>
              <a:tblPr firstRow="1" bandRow="1">
                <a:tableStyleId>{EB344D84-9AFB-497E-A393-DC336BA19D2E}</a:tableStyleId>
              </a:tblPr>
              <a:tblGrid>
                <a:gridCol w="2129752">
                  <a:extLst>
                    <a:ext uri="{9D8B030D-6E8A-4147-A177-3AD203B41FA5}">
                      <a16:colId xmlns:a16="http://schemas.microsoft.com/office/drawing/2014/main" val="509822105"/>
                    </a:ext>
                  </a:extLst>
                </a:gridCol>
                <a:gridCol w="5205743">
                  <a:extLst>
                    <a:ext uri="{9D8B030D-6E8A-4147-A177-3AD203B41FA5}">
                      <a16:colId xmlns:a16="http://schemas.microsoft.com/office/drawing/2014/main" val="2638027031"/>
                    </a:ext>
                  </a:extLst>
                </a:gridCol>
                <a:gridCol w="1729212">
                  <a:extLst>
                    <a:ext uri="{9D8B030D-6E8A-4147-A177-3AD203B41FA5}">
                      <a16:colId xmlns:a16="http://schemas.microsoft.com/office/drawing/2014/main" val="889312097"/>
                    </a:ext>
                  </a:extLst>
                </a:gridCol>
                <a:gridCol w="2218098">
                  <a:extLst>
                    <a:ext uri="{9D8B030D-6E8A-4147-A177-3AD203B41FA5}">
                      <a16:colId xmlns:a16="http://schemas.microsoft.com/office/drawing/2014/main" val="224347489"/>
                    </a:ext>
                  </a:extLst>
                </a:gridCol>
              </a:tblGrid>
              <a:tr h="197334">
                <a:tc>
                  <a:txBody>
                    <a:bodyPr/>
                    <a:lstStyle/>
                    <a:p>
                      <a:pPr algn="l" fontAlgn="b"/>
                      <a:r>
                        <a:rPr lang="en-US" sz="1400" u="none" strike="noStrike">
                          <a:effectLst/>
                        </a:rPr>
                        <a:t>Name </a:t>
                      </a:r>
                      <a:endParaRPr lang="en-US" sz="1400" b="1" i="0" u="none" strike="noStrike">
                        <a:solidFill>
                          <a:srgbClr val="000000"/>
                        </a:solidFill>
                        <a:effectLst/>
                        <a:latin typeface="Calibri" panose="020F0502020204030204" pitchFamily="34" charset="0"/>
                      </a:endParaRPr>
                    </a:p>
                  </a:txBody>
                  <a:tcPr marT="18288" marB="18288" anchor="b"/>
                </a:tc>
                <a:tc>
                  <a:txBody>
                    <a:bodyPr/>
                    <a:lstStyle/>
                    <a:p>
                      <a:pPr algn="l" fontAlgn="b"/>
                      <a:r>
                        <a:rPr lang="en-US" sz="1400" u="none" strike="noStrike">
                          <a:effectLst/>
                        </a:rPr>
                        <a:t>Affiliation</a:t>
                      </a:r>
                      <a:endParaRPr lang="en-US" sz="1400" b="1" i="0" u="none" strike="noStrike">
                        <a:solidFill>
                          <a:srgbClr val="000000"/>
                        </a:solidFill>
                        <a:effectLst/>
                        <a:latin typeface="Calibri" panose="020F0502020204030204" pitchFamily="34" charset="0"/>
                      </a:endParaRPr>
                    </a:p>
                  </a:txBody>
                  <a:tcPr marT="18288" marB="18288" anchor="b"/>
                </a:tc>
                <a:tc>
                  <a:txBody>
                    <a:bodyPr/>
                    <a:lstStyle/>
                    <a:p>
                      <a:pPr algn="ctr" fontAlgn="b"/>
                      <a:r>
                        <a:rPr lang="en-US" sz="1400" u="none" strike="noStrike">
                          <a:effectLst/>
                        </a:rPr>
                        <a:t>Country</a:t>
                      </a:r>
                      <a:endParaRPr lang="en-US" sz="1400" b="1" i="0" u="none" strike="noStrike">
                        <a:solidFill>
                          <a:srgbClr val="000000"/>
                        </a:solidFill>
                        <a:effectLst/>
                        <a:latin typeface="Calibri" panose="020F0502020204030204" pitchFamily="34" charset="0"/>
                      </a:endParaRPr>
                    </a:p>
                  </a:txBody>
                  <a:tcPr marT="18288" marB="18288" anchor="b"/>
                </a:tc>
                <a:tc>
                  <a:txBody>
                    <a:bodyPr/>
                    <a:lstStyle/>
                    <a:p>
                      <a:pPr algn="ctr" fontAlgn="b"/>
                      <a:r>
                        <a:rPr lang="en-US" sz="1400" u="none" strike="noStrike">
                          <a:effectLst/>
                        </a:rPr>
                        <a:t>Funding Agency/PI</a:t>
                      </a:r>
                      <a:endParaRPr lang="en-US" sz="1400" b="1" i="0" u="none" strike="noStrike">
                        <a:solidFill>
                          <a:srgbClr val="000000"/>
                        </a:solidFill>
                        <a:effectLst/>
                        <a:latin typeface="Calibri" panose="020F0502020204030204" pitchFamily="34" charset="0"/>
                      </a:endParaRPr>
                    </a:p>
                  </a:txBody>
                  <a:tcPr marT="18288" marB="18288" anchor="b"/>
                </a:tc>
                <a:extLst>
                  <a:ext uri="{0D108BD9-81ED-4DB2-BD59-A6C34878D82A}">
                    <a16:rowId xmlns:a16="http://schemas.microsoft.com/office/drawing/2014/main" val="2885227035"/>
                  </a:ext>
                </a:extLst>
              </a:tr>
              <a:tr h="356325">
                <a:tc>
                  <a:txBody>
                    <a:bodyPr/>
                    <a:lstStyle/>
                    <a:p>
                      <a:pPr algn="l" fontAlgn="b"/>
                      <a:r>
                        <a:rPr lang="en-US" sz="1400" u="none" strike="noStrike" err="1">
                          <a:effectLst/>
                        </a:rPr>
                        <a:t>Hayotsyan, Sargis</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l" fontAlgn="b"/>
                      <a:r>
                        <a:rPr lang="en-US" sz="1400" u="none" strike="noStrike">
                          <a:effectLst/>
                        </a:rPr>
                        <a:t>State Science Committee of Armenia</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Armenia</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2416036301"/>
                  </a:ext>
                </a:extLst>
              </a:tr>
              <a:tr h="356325">
                <a:tc>
                  <a:txBody>
                    <a:bodyPr/>
                    <a:lstStyle/>
                    <a:p>
                      <a:pPr algn="l" fontAlgn="b"/>
                      <a:r>
                        <a:rPr lang="en-US" sz="1400" u="none" strike="noStrike">
                          <a:effectLst/>
                        </a:rPr>
                        <a:t>Samson, Claire</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l" fontAlgn="b"/>
                      <a:r>
                        <a:rPr lang="en-US" sz="1400" u="none" strike="noStrike">
                          <a:effectLst/>
                        </a:rPr>
                        <a:t>Canada Foundation for Innovation (CFI)</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Canada</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141411344"/>
                  </a:ext>
                </a:extLst>
              </a:tr>
              <a:tr h="356325">
                <a:tc>
                  <a:txBody>
                    <a:bodyPr/>
                    <a:lstStyle/>
                    <a:p>
                      <a:pPr algn="l" fontAlgn="b"/>
                      <a:r>
                        <a:rPr lang="en-US" sz="1400" u="none" strike="noStrike" err="1">
                          <a:effectLst/>
                        </a:rPr>
                        <a:t>Vyšinka ,Marek </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l" fontAlgn="b"/>
                      <a:r>
                        <a:rPr lang="en-US" sz="1400" u="none" strike="noStrike">
                          <a:effectLst/>
                        </a:rPr>
                        <a:t>Ministry of Education, Youth and Sports</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Czech Republic</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946343162"/>
                  </a:ext>
                </a:extLst>
              </a:tr>
              <a:tr h="587109">
                <a:tc>
                  <a:txBody>
                    <a:bodyPr/>
                    <a:lstStyle/>
                    <a:p>
                      <a:pPr algn="l" fontAlgn="t"/>
                      <a:r>
                        <a:rPr lang="en-US" sz="1400" u="none" strike="noStrike">
                          <a:effectLst/>
                        </a:rPr>
                        <a:t>Sabatie, Franck</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l" fontAlgn="t"/>
                      <a:r>
                        <a:rPr lang="fr-FR" sz="1400" u="none" strike="noStrike">
                          <a:effectLst/>
                        </a:rPr>
                        <a:t>Institut de Recherche sur les </a:t>
                      </a:r>
                      <a:br>
                        <a:rPr lang="fr-FR" sz="1400" u="none" strike="noStrike">
                          <a:effectLst/>
                        </a:rPr>
                      </a:br>
                      <a:r>
                        <a:rPr lang="fr-FR" sz="1400" u="none" strike="noStrike">
                          <a:effectLst/>
                        </a:rPr>
                        <a:t>Lois Fondamentales de l’Univers (Irfu-SPhN), CEA-Saclay</a:t>
                      </a:r>
                      <a:endParaRPr lang="fr-FR" sz="1400" b="0" i="0" u="none" strike="noStrike">
                        <a:solidFill>
                          <a:srgbClr val="000000"/>
                        </a:solidFill>
                        <a:effectLst/>
                        <a:latin typeface="Calibri" panose="020F0502020204030204" pitchFamily="34" charset="0"/>
                      </a:endParaRPr>
                    </a:p>
                  </a:txBody>
                  <a:tcPr marT="18288" marB="18288" anchor="ctr"/>
                </a:tc>
                <a:tc>
                  <a:txBody>
                    <a:bodyPr/>
                    <a:lstStyle/>
                    <a:p>
                      <a:pPr algn="ctr" fontAlgn="t"/>
                      <a:r>
                        <a:rPr lang="en-US" sz="1400" u="none" strike="noStrike">
                          <a:effectLst/>
                        </a:rPr>
                        <a:t>France</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t"/>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776413004"/>
                  </a:ext>
                </a:extLst>
              </a:tr>
              <a:tr h="197334">
                <a:tc>
                  <a:txBody>
                    <a:bodyPr/>
                    <a:lstStyle/>
                    <a:p>
                      <a:pPr algn="l" fontAlgn="b"/>
                      <a:r>
                        <a:rPr lang="en-US" sz="1400" u="none" strike="noStrike">
                          <a:effectLst/>
                        </a:rPr>
                        <a:t>Grasso, Marcella</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l" fontAlgn="b"/>
                      <a:r>
                        <a:rPr lang="en-US" sz="1400" u="none" strike="noStrike">
                          <a:effectLst/>
                        </a:rPr>
                        <a:t>IN2P3/CNRS</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France</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535527343"/>
                  </a:ext>
                </a:extLst>
              </a:tr>
              <a:tr h="197334">
                <a:tc>
                  <a:txBody>
                    <a:bodyPr/>
                    <a:lstStyle/>
                    <a:p>
                      <a:pPr algn="l" fontAlgn="b"/>
                      <a:r>
                        <a:rPr lang="en-US" sz="1400" u="none" strike="noStrike" err="1">
                          <a:effectLst/>
                        </a:rPr>
                        <a:t>Lucotte, Arnaud </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l" fontAlgn="b"/>
                      <a:r>
                        <a:rPr lang="en-US" sz="1400" u="none" strike="noStrike">
                          <a:effectLst/>
                        </a:rPr>
                        <a:t>IN2P3/CNRS</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France</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1486896273"/>
                  </a:ext>
                </a:extLst>
              </a:tr>
              <a:tr h="392221">
                <a:tc>
                  <a:txBody>
                    <a:bodyPr/>
                    <a:lstStyle/>
                    <a:p>
                      <a:pPr algn="l" fontAlgn="b"/>
                      <a:r>
                        <a:rPr lang="en-US" sz="1400" u="none" strike="noStrike">
                          <a:effectLst/>
                        </a:rPr>
                        <a:t>Bettoni, Diego</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l" fontAlgn="b"/>
                      <a:r>
                        <a:rPr lang="it-IT" sz="1400" u="none" strike="noStrike">
                          <a:effectLst/>
                        </a:rPr>
                        <a:t>Instituto Nazionale de Fisica Nucleare (INFN)</a:t>
                      </a:r>
                      <a:endParaRPr lang="it-IT"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Italy</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1753605654"/>
                  </a:ext>
                </a:extLst>
              </a:tr>
              <a:tr h="392221">
                <a:tc>
                  <a:txBody>
                    <a:bodyPr/>
                    <a:lstStyle/>
                    <a:p>
                      <a:pPr algn="l" fontAlgn="b"/>
                      <a:r>
                        <a:rPr lang="en-US" sz="1400" u="none" strike="noStrike">
                          <a:effectLst/>
                        </a:rPr>
                        <a:t>Nania, Rosario</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l" fontAlgn="b"/>
                      <a:r>
                        <a:rPr lang="it-IT" sz="1400" u="none" strike="noStrike">
                          <a:effectLst/>
                        </a:rPr>
                        <a:t>Instituto Nazionale de Fisica Nucleare (INFN)</a:t>
                      </a:r>
                      <a:endParaRPr lang="it-IT"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Italy</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1206517076"/>
                  </a:ext>
                </a:extLst>
              </a:tr>
              <a:tr h="587109">
                <a:tc>
                  <a:txBody>
                    <a:bodyPr/>
                    <a:lstStyle/>
                    <a:p>
                      <a:pPr algn="l" fontAlgn="b"/>
                      <a:r>
                        <a:rPr lang="en-US" sz="1400" u="none" strike="noStrike">
                          <a:effectLst/>
                        </a:rPr>
                        <a:t>Moon, Young Kun</a:t>
                      </a:r>
                      <a:endParaRPr lang="en-US" sz="1400" b="0" i="0" u="none" strike="noStrike">
                        <a:solidFill>
                          <a:srgbClr val="FF0000"/>
                        </a:solidFill>
                        <a:effectLst/>
                        <a:latin typeface="Calibri" panose="020F0502020204030204" pitchFamily="34" charset="0"/>
                      </a:endParaRPr>
                    </a:p>
                  </a:txBody>
                  <a:tcPr marT="18288" marB="18288" anchor="ctr"/>
                </a:tc>
                <a:tc>
                  <a:txBody>
                    <a:bodyPr/>
                    <a:lstStyle/>
                    <a:p>
                      <a:pPr algn="l" fontAlgn="b"/>
                      <a:r>
                        <a:rPr lang="en-US" sz="1400" u="none" strike="noStrike">
                          <a:effectLst/>
                        </a:rPr>
                        <a:t>Research Promotion Division at the Ministry of </a:t>
                      </a:r>
                      <a:br>
                        <a:rPr lang="en-US" sz="1400" u="none" strike="noStrike">
                          <a:effectLst/>
                        </a:rPr>
                      </a:br>
                      <a:r>
                        <a:rPr lang="en-US" sz="1400" u="none" strike="noStrike">
                          <a:effectLst/>
                        </a:rPr>
                        <a:t>Science and ICT</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ctr"/>
                      <a:r>
                        <a:rPr lang="en-US" sz="1400" u="none" strike="noStrike">
                          <a:effectLst/>
                        </a:rPr>
                        <a:t>Korea</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4040405912"/>
                  </a:ext>
                </a:extLst>
              </a:tr>
              <a:tr h="781996">
                <a:tc>
                  <a:txBody>
                    <a:bodyPr/>
                    <a:lstStyle/>
                    <a:p>
                      <a:pPr algn="l" fontAlgn="t"/>
                      <a:r>
                        <a:rPr lang="en-US" sz="1400" u="none" strike="noStrike">
                          <a:effectLst/>
                        </a:rPr>
                        <a:t>Gaczyński, Mateusz </a:t>
                      </a:r>
                      <a:endParaRPr lang="en-US" sz="1400" b="0" i="0" u="none" strike="noStrike">
                        <a:solidFill>
                          <a:srgbClr val="FF0000"/>
                        </a:solidFill>
                        <a:effectLst/>
                        <a:latin typeface="Calibri" panose="020F0502020204030204" pitchFamily="34" charset="0"/>
                      </a:endParaRPr>
                    </a:p>
                  </a:txBody>
                  <a:tcPr marT="18288" marB="18288" anchor="ctr"/>
                </a:tc>
                <a:tc>
                  <a:txBody>
                    <a:bodyPr/>
                    <a:lstStyle/>
                    <a:p>
                      <a:pPr algn="l" fontAlgn="t"/>
                      <a:r>
                        <a:rPr lang="en-US" sz="1400" u="none" strike="noStrike">
                          <a:effectLst/>
                        </a:rPr>
                        <a:t>Department of Innovation and Development, </a:t>
                      </a:r>
                      <a:br>
                        <a:rPr lang="en-US" sz="1400" u="none" strike="noStrike">
                          <a:effectLst/>
                        </a:rPr>
                      </a:br>
                      <a:r>
                        <a:rPr lang="en-US" sz="1400" u="none" strike="noStrike">
                          <a:effectLst/>
                        </a:rPr>
                        <a:t>Ministry of Science and Higher Education</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t"/>
                      <a:r>
                        <a:rPr lang="en-US" sz="1400" u="none" strike="noStrike">
                          <a:effectLst/>
                        </a:rPr>
                        <a:t>Poland</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t"/>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1480147993"/>
                  </a:ext>
                </a:extLst>
              </a:tr>
              <a:tr h="197334">
                <a:tc>
                  <a:txBody>
                    <a:bodyPr/>
                    <a:lstStyle/>
                    <a:p>
                      <a:pPr algn="l" fontAlgn="b"/>
                      <a:r>
                        <a:rPr lang="en-US" sz="1400" u="none" strike="noStrike">
                          <a:effectLst/>
                        </a:rPr>
                        <a:t>Ka, Oumar</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l" fontAlgn="b"/>
                      <a:r>
                        <a:rPr lang="en-US" sz="1400" u="none" strike="noStrike">
                          <a:effectLst/>
                        </a:rPr>
                        <a:t>Cheikh Anta Diop University</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Senegal</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N/A</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96528544"/>
                  </a:ext>
                </a:extLst>
              </a:tr>
              <a:tr h="197334">
                <a:tc>
                  <a:txBody>
                    <a:bodyPr/>
                    <a:lstStyle/>
                    <a:p>
                      <a:pPr algn="l" fontAlgn="b"/>
                      <a:r>
                        <a:rPr lang="en-US" sz="1400" u="none" strike="noStrike">
                          <a:effectLst/>
                        </a:rPr>
                        <a:t>Nxomani, Clifford</a:t>
                      </a:r>
                      <a:endParaRPr lang="en-US" sz="1400" b="0" i="0" u="none" strike="noStrike">
                        <a:solidFill>
                          <a:srgbClr val="FF0000"/>
                        </a:solidFill>
                        <a:effectLst/>
                        <a:latin typeface="Calibri" panose="020F0502020204030204" pitchFamily="34" charset="0"/>
                      </a:endParaRPr>
                    </a:p>
                  </a:txBody>
                  <a:tcPr marT="18288" marB="18288" anchor="ctr"/>
                </a:tc>
                <a:tc>
                  <a:txBody>
                    <a:bodyPr/>
                    <a:lstStyle/>
                    <a:p>
                      <a:pPr algn="l" fontAlgn="b"/>
                      <a:r>
                        <a:rPr lang="en-US" sz="1400" u="none" strike="noStrike">
                          <a:effectLst/>
                        </a:rPr>
                        <a:t>National Research Foundation</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South Africa</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2964332624"/>
                  </a:ext>
                </a:extLst>
              </a:tr>
              <a:tr h="392221">
                <a:tc>
                  <a:txBody>
                    <a:bodyPr/>
                    <a:lstStyle/>
                    <a:p>
                      <a:pPr algn="l" fontAlgn="b"/>
                      <a:r>
                        <a:rPr lang="en-US" sz="1400" u="none" strike="noStrike">
                          <a:effectLst/>
                        </a:rPr>
                        <a:t>Blaire, Grahme</a:t>
                      </a:r>
                      <a:endParaRPr lang="en-US" sz="1400" b="0" i="0" u="none" strike="noStrike">
                        <a:solidFill>
                          <a:srgbClr val="FF0000"/>
                        </a:solidFill>
                        <a:effectLst/>
                        <a:latin typeface="Calibri" panose="020F0502020204030204" pitchFamily="34" charset="0"/>
                      </a:endParaRPr>
                    </a:p>
                  </a:txBody>
                  <a:tcPr marT="18288" marB="18288" anchor="ctr"/>
                </a:tc>
                <a:tc>
                  <a:txBody>
                    <a:bodyPr/>
                    <a:lstStyle/>
                    <a:p>
                      <a:pPr algn="l" fontAlgn="b"/>
                      <a:r>
                        <a:rPr lang="en-US" sz="1400" u="none" strike="noStrike">
                          <a:effectLst/>
                        </a:rPr>
                        <a:t>UK Science and Technology Facilities Council (STFC)</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United Kingdom</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3305133074"/>
                  </a:ext>
                </a:extLst>
              </a:tr>
              <a:tr h="392221">
                <a:tc>
                  <a:txBody>
                    <a:bodyPr/>
                    <a:lstStyle/>
                    <a:p>
                      <a:pPr algn="l" fontAlgn="b"/>
                      <a:r>
                        <a:rPr lang="en-US" sz="1400" u="none" strike="noStrike">
                          <a:effectLst/>
                        </a:rPr>
                        <a:t>Hiscock, Jenny</a:t>
                      </a:r>
                      <a:endParaRPr lang="en-US" sz="1400" b="0" i="0" u="none" strike="noStrike">
                        <a:solidFill>
                          <a:srgbClr val="FF0000"/>
                        </a:solidFill>
                        <a:effectLst/>
                        <a:latin typeface="Calibri" panose="020F0502020204030204" pitchFamily="34" charset="0"/>
                      </a:endParaRPr>
                    </a:p>
                  </a:txBody>
                  <a:tcPr marT="18288" marB="18288" anchor="ctr"/>
                </a:tc>
                <a:tc>
                  <a:txBody>
                    <a:bodyPr/>
                    <a:lstStyle/>
                    <a:p>
                      <a:pPr algn="l" fontAlgn="b"/>
                      <a:r>
                        <a:rPr lang="en-US" sz="1400" u="none" strike="noStrike">
                          <a:effectLst/>
                        </a:rPr>
                        <a:t>UK Science and Technology Facilities Council (STFC)</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United Kingdom</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1227310368"/>
                  </a:ext>
                </a:extLst>
              </a:tr>
              <a:tr h="197334">
                <a:tc>
                  <a:txBody>
                    <a:bodyPr/>
                    <a:lstStyle/>
                    <a:p>
                      <a:pPr algn="l" fontAlgn="b"/>
                      <a:r>
                        <a:rPr lang="en-US" sz="1400" u="none" strike="noStrike">
                          <a:effectLst/>
                        </a:rPr>
                        <a:t>Hallman, Timothy</a:t>
                      </a:r>
                      <a:endParaRPr lang="en-US" sz="1400" b="0" i="0" u="none" strike="noStrike">
                        <a:solidFill>
                          <a:srgbClr val="FF0000"/>
                        </a:solidFill>
                        <a:effectLst/>
                        <a:latin typeface="Calibri" panose="020F0502020204030204" pitchFamily="34" charset="0"/>
                      </a:endParaRPr>
                    </a:p>
                  </a:txBody>
                  <a:tcPr marT="18288" marB="18288" anchor="ctr"/>
                </a:tc>
                <a:tc>
                  <a:txBody>
                    <a:bodyPr/>
                    <a:lstStyle/>
                    <a:p>
                      <a:pPr algn="l" fontAlgn="b"/>
                      <a:r>
                        <a:rPr lang="en-US" sz="1400" u="none" strike="noStrike">
                          <a:effectLst/>
                        </a:rPr>
                        <a:t>DOE Office of Nuclear Physics</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United States</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1091313430"/>
                  </a:ext>
                </a:extLst>
              </a:tr>
            </a:tbl>
          </a:graphicData>
        </a:graphic>
      </p:graphicFrame>
      <p:sp>
        <p:nvSpPr>
          <p:cNvPr id="2" name="Title 1">
            <a:extLst>
              <a:ext uri="{FF2B5EF4-FFF2-40B4-BE49-F238E27FC236}">
                <a16:creationId xmlns:a16="http://schemas.microsoft.com/office/drawing/2014/main" id="{16011C2D-F24F-EACB-0AC1-846D493BCA53}"/>
              </a:ext>
            </a:extLst>
          </p:cNvPr>
          <p:cNvSpPr>
            <a:spLocks noGrp="1"/>
          </p:cNvSpPr>
          <p:nvPr>
            <p:ph type="title"/>
          </p:nvPr>
        </p:nvSpPr>
        <p:spPr/>
        <p:txBody>
          <a:bodyPr>
            <a:noAutofit/>
          </a:bodyPr>
          <a:lstStyle/>
          <a:p>
            <a:r>
              <a:rPr lang="en-US" sz="2400"/>
              <a:t>First EIC Resource Review Board To Discuss International Contributions</a:t>
            </a:r>
          </a:p>
        </p:txBody>
      </p:sp>
    </p:spTree>
    <p:extLst>
      <p:ext uri="{BB962C8B-B14F-4D97-AF65-F5344CB8AC3E}">
        <p14:creationId xmlns:p14="http://schemas.microsoft.com/office/powerpoint/2010/main" val="159793613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1" name="TextBox 7"/>
          <p:cNvSpPr txBox="1">
            <a:spLocks noChangeArrowheads="1"/>
          </p:cNvSpPr>
          <p:nvPr/>
        </p:nvSpPr>
        <p:spPr bwMode="auto">
          <a:xfrm>
            <a:off x="6710082" y="2287329"/>
            <a:ext cx="23833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400">
                <a:solidFill>
                  <a:schemeClr val="bg1"/>
                </a:solidFill>
              </a:rPr>
              <a:t>TeO</a:t>
            </a:r>
            <a:r>
              <a:rPr lang="en-US" altLang="en-US" sz="1400" baseline="-25000">
                <a:solidFill>
                  <a:schemeClr val="bg1"/>
                </a:solidFill>
              </a:rPr>
              <a:t>2</a:t>
            </a:r>
            <a:r>
              <a:rPr lang="en-US" altLang="en-US" sz="1400">
                <a:solidFill>
                  <a:schemeClr val="bg1"/>
                </a:solidFill>
              </a:rPr>
              <a:t> Crystals from CUORE</a:t>
            </a:r>
          </a:p>
        </p:txBody>
      </p:sp>
      <p:pic>
        <p:nvPicPr>
          <p:cNvPr id="13" name="Picture 12" descr="Diagram&#10;&#10;Description automatically generated">
            <a:extLst>
              <a:ext uri="{FF2B5EF4-FFF2-40B4-BE49-F238E27FC236}">
                <a16:creationId xmlns:a16="http://schemas.microsoft.com/office/drawing/2014/main" id="{71291B04-8040-455C-A01A-FF5294C47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1255" y="3670197"/>
            <a:ext cx="1771969" cy="2713544"/>
          </a:xfrm>
          <a:prstGeom prst="rect">
            <a:avLst/>
          </a:prstGeom>
        </p:spPr>
      </p:pic>
      <p:pic>
        <p:nvPicPr>
          <p:cNvPr id="15" name="Picture 14" descr="A picture containing indoor, refrigerator, sitting, table&#10;&#10;Description automatically generated">
            <a:extLst>
              <a:ext uri="{FF2B5EF4-FFF2-40B4-BE49-F238E27FC236}">
                <a16:creationId xmlns:a16="http://schemas.microsoft.com/office/drawing/2014/main" id="{EB0ECBFA-067A-421F-9C91-D8166ACB2918}"/>
              </a:ext>
            </a:extLst>
          </p:cNvPr>
          <p:cNvPicPr>
            <a:picLocks noChangeAspect="1"/>
          </p:cNvPicPr>
          <p:nvPr/>
        </p:nvPicPr>
        <p:blipFill>
          <a:blip r:embed="rId3">
            <a:extLst>
              <a:ext uri="{28A0092B-C50C-407E-A947-70E740481C1C}">
                <a14:useLocalDpi xmlns:a14="http://schemas.microsoft.com/office/drawing/2010/main" val="0"/>
              </a:ext>
            </a:extLst>
          </a:blip>
          <a:srcRect l="12808"/>
          <a:stretch>
            <a:fillRect/>
          </a:stretch>
        </p:blipFill>
        <p:spPr>
          <a:xfrm>
            <a:off x="7831352" y="3720473"/>
            <a:ext cx="1912522" cy="2473148"/>
          </a:xfrm>
          <a:prstGeom prst="rect">
            <a:avLst/>
          </a:prstGeom>
        </p:spPr>
      </p:pic>
      <p:pic>
        <p:nvPicPr>
          <p:cNvPr id="16" name="Image" descr="Image">
            <a:extLst>
              <a:ext uri="{FF2B5EF4-FFF2-40B4-BE49-F238E27FC236}">
                <a16:creationId xmlns:a16="http://schemas.microsoft.com/office/drawing/2014/main" id="{2E3C76D3-9D0B-4882-B471-BDA64005E8EE}"/>
              </a:ext>
            </a:extLst>
          </p:cNvPr>
          <p:cNvPicPr>
            <a:picLocks noChangeAspect="1"/>
          </p:cNvPicPr>
          <p:nvPr/>
        </p:nvPicPr>
        <p:blipFill>
          <a:blip r:embed="rId4"/>
          <a:stretch>
            <a:fillRect/>
          </a:stretch>
        </p:blipFill>
        <p:spPr>
          <a:xfrm>
            <a:off x="5588013" y="4314324"/>
            <a:ext cx="2075958" cy="1492867"/>
          </a:xfrm>
          <a:prstGeom prst="rect">
            <a:avLst/>
          </a:prstGeom>
          <a:ln w="12700">
            <a:miter lim="400000"/>
          </a:ln>
        </p:spPr>
      </p:pic>
      <p:sp>
        <p:nvSpPr>
          <p:cNvPr id="3" name="TextBox 2">
            <a:extLst>
              <a:ext uri="{FF2B5EF4-FFF2-40B4-BE49-F238E27FC236}">
                <a16:creationId xmlns:a16="http://schemas.microsoft.com/office/drawing/2014/main" id="{E25A785D-AF8F-49E4-B6F7-E6C79CF28209}"/>
              </a:ext>
            </a:extLst>
          </p:cNvPr>
          <p:cNvSpPr txBox="1"/>
          <p:nvPr/>
        </p:nvSpPr>
        <p:spPr>
          <a:xfrm>
            <a:off x="4500814" y="5835844"/>
            <a:ext cx="3368423" cy="707886"/>
          </a:xfrm>
          <a:prstGeom prst="rect">
            <a:avLst/>
          </a:prstGeom>
          <a:noFill/>
        </p:spPr>
        <p:txBody>
          <a:bodyPr wrap="none" rtlCol="0">
            <a:spAutoFit/>
          </a:bodyPr>
          <a:lstStyle/>
          <a:p>
            <a:r>
              <a:rPr lang="en-US" sz="2000"/>
              <a:t>Potential Partners:</a:t>
            </a:r>
            <a:br>
              <a:rPr lang="en-US" sz="2000"/>
            </a:br>
            <a:r>
              <a:rPr lang="en-US" sz="2000"/>
              <a:t>Italy, Canada, and Germany</a:t>
            </a:r>
          </a:p>
        </p:txBody>
      </p:sp>
      <p:sp>
        <p:nvSpPr>
          <p:cNvPr id="6" name="Title 5">
            <a:extLst>
              <a:ext uri="{FF2B5EF4-FFF2-40B4-BE49-F238E27FC236}">
                <a16:creationId xmlns:a16="http://schemas.microsoft.com/office/drawing/2014/main" id="{E29AEBF2-1CF0-947A-0F2A-95D2171229BD}"/>
              </a:ext>
            </a:extLst>
          </p:cNvPr>
          <p:cNvSpPr>
            <a:spLocks noGrp="1"/>
          </p:cNvSpPr>
          <p:nvPr>
            <p:ph type="title"/>
          </p:nvPr>
        </p:nvSpPr>
        <p:spPr/>
        <p:txBody>
          <a:bodyPr>
            <a:noAutofit/>
          </a:bodyPr>
          <a:lstStyle/>
          <a:p>
            <a:r>
              <a:rPr lang="en-US" sz="2800"/>
              <a:t>Status of The Other Priority of the 2015 Long Range Plan for Nuclear Science: Neutrinoless Double Beta Decay </a:t>
            </a:r>
          </a:p>
        </p:txBody>
      </p:sp>
      <p:sp>
        <p:nvSpPr>
          <p:cNvPr id="7" name="Content Placeholder 6">
            <a:extLst>
              <a:ext uri="{FF2B5EF4-FFF2-40B4-BE49-F238E27FC236}">
                <a16:creationId xmlns:a16="http://schemas.microsoft.com/office/drawing/2014/main" id="{AF21C654-C447-C8B7-C5FF-42B9195DB726}"/>
              </a:ext>
            </a:extLst>
          </p:cNvPr>
          <p:cNvSpPr>
            <a:spLocks noGrp="1"/>
          </p:cNvSpPr>
          <p:nvPr>
            <p:ph sz="half" idx="1"/>
          </p:nvPr>
        </p:nvSpPr>
        <p:spPr/>
        <p:txBody>
          <a:bodyPr/>
          <a:lstStyle/>
          <a:p>
            <a:r>
              <a:rPr lang="en-US"/>
              <a:t>Between IRA funding and NP Program Funding, approximately $12.8 M allocated to the three technologies being explored LEGEND 1000, nEXO, and CUPID since FY 2020.</a:t>
            </a:r>
          </a:p>
          <a:p>
            <a:r>
              <a:rPr lang="en-US"/>
              <a:t>Additional resources provided by international partners</a:t>
            </a:r>
          </a:p>
          <a:p>
            <a:r>
              <a:rPr lang="en-US"/>
              <a:t>Inability to procure isotopes from Russia is having a severe, existential impact</a:t>
            </a:r>
          </a:p>
          <a:p>
            <a:r>
              <a:rPr lang="en-US"/>
              <a:t>The next DBD international summit is April 27, 2023 at SNOLab in Canada.</a:t>
            </a:r>
          </a:p>
          <a:p>
            <a:r>
              <a:rPr lang="en-US"/>
              <a:t>NP is thinking about options to demonstrate a proof-of-principle isotope procurement test</a:t>
            </a:r>
          </a:p>
        </p:txBody>
      </p:sp>
      <p:sp>
        <p:nvSpPr>
          <p:cNvPr id="8" name="Content Placeholder 7">
            <a:extLst>
              <a:ext uri="{FF2B5EF4-FFF2-40B4-BE49-F238E27FC236}">
                <a16:creationId xmlns:a16="http://schemas.microsoft.com/office/drawing/2014/main" id="{C75BAB41-234D-3392-0D0D-2D79F87BE731}"/>
              </a:ext>
            </a:extLst>
          </p:cNvPr>
          <p:cNvSpPr>
            <a:spLocks noGrp="1"/>
          </p:cNvSpPr>
          <p:nvPr>
            <p:ph sz="half" idx="2"/>
          </p:nvPr>
        </p:nvSpPr>
        <p:spPr/>
        <p:txBody>
          <a:bodyPr/>
          <a:lstStyle/>
          <a:p>
            <a:pPr marL="53975" indent="0">
              <a:buNone/>
            </a:pPr>
            <a:r>
              <a:rPr lang="en-US" b="1"/>
              <a:t>Three Proposed Technologies</a:t>
            </a:r>
          </a:p>
          <a:p>
            <a:pPr lvl="1">
              <a:buClrTx/>
              <a:buFont typeface="Courier New" panose="02070309020205020404" pitchFamily="49" charset="0"/>
              <a:buChar char="o"/>
            </a:pPr>
            <a:r>
              <a:rPr lang="en-US"/>
              <a:t>Scintillating bolometry (</a:t>
            </a:r>
            <a:r>
              <a:rPr lang="en-US" b="1"/>
              <a:t>CUPID</a:t>
            </a:r>
            <a:r>
              <a:rPr lang="en-US"/>
              <a:t>, </a:t>
            </a:r>
            <a:r>
              <a:rPr lang="en-US" baseline="30000"/>
              <a:t>100</a:t>
            </a:r>
            <a:r>
              <a:rPr lang="en-US"/>
              <a:t>Mo enriched Li</a:t>
            </a:r>
            <a:r>
              <a:rPr lang="en-US" baseline="-25000"/>
              <a:t>2</a:t>
            </a:r>
            <a:r>
              <a:rPr lang="en-US"/>
              <a:t>Mo</a:t>
            </a:r>
            <a:r>
              <a:rPr lang="en-US" baseline="-25000"/>
              <a:t>4</a:t>
            </a:r>
            <a:r>
              <a:rPr lang="en-US"/>
              <a:t> crystals)</a:t>
            </a:r>
          </a:p>
          <a:p>
            <a:pPr lvl="1">
              <a:buClrTx/>
              <a:buFont typeface="Courier New" panose="02070309020205020404" pitchFamily="49" charset="0"/>
              <a:buChar char="o"/>
            </a:pPr>
            <a:r>
              <a:rPr lang="en-US"/>
              <a:t>Enriched </a:t>
            </a:r>
            <a:r>
              <a:rPr lang="en-US" baseline="30000"/>
              <a:t>76</a:t>
            </a:r>
            <a:r>
              <a:rPr lang="en-US"/>
              <a:t>Ge crystals (</a:t>
            </a:r>
            <a:r>
              <a:rPr lang="en-US" b="1"/>
              <a:t>LEGEND-1000</a:t>
            </a:r>
            <a:r>
              <a:rPr lang="en-US"/>
              <a:t>, drifted charge, point contact detectors)</a:t>
            </a:r>
          </a:p>
          <a:p>
            <a:pPr lvl="1">
              <a:buClrTx/>
              <a:buFont typeface="Courier New" panose="02070309020205020404" pitchFamily="49" charset="0"/>
              <a:buChar char="o"/>
            </a:pPr>
            <a:r>
              <a:rPr lang="en-US"/>
              <a:t>Liquid Xenon TPC (</a:t>
            </a:r>
            <a:r>
              <a:rPr lang="en-US" b="1" err="1"/>
              <a:t>nEXO</a:t>
            </a:r>
            <a:r>
              <a:rPr lang="en-US"/>
              <a:t>, light via SiPM, drifted ionization)</a:t>
            </a:r>
          </a:p>
          <a:p>
            <a:endParaRPr lang="en-US"/>
          </a:p>
        </p:txBody>
      </p:sp>
      <p:sp>
        <p:nvSpPr>
          <p:cNvPr id="9" name="Rectangle 8">
            <a:extLst>
              <a:ext uri="{FF2B5EF4-FFF2-40B4-BE49-F238E27FC236}">
                <a16:creationId xmlns:a16="http://schemas.microsoft.com/office/drawing/2014/main" id="{13F6BEF0-75D8-8960-83BB-BE64ED84889A}"/>
              </a:ext>
            </a:extLst>
          </p:cNvPr>
          <p:cNvSpPr/>
          <p:nvPr/>
        </p:nvSpPr>
        <p:spPr>
          <a:xfrm>
            <a:off x="6337426" y="1277471"/>
            <a:ext cx="5424268" cy="2279865"/>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269090840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24DD771B-43EC-4CFA-84FB-E4EA62D2BC5E}"/>
              </a:ext>
            </a:extLst>
          </p:cNvPr>
          <p:cNvGraphicFramePr>
            <a:graphicFrameLocks noGrp="1"/>
          </p:cNvGraphicFramePr>
          <p:nvPr>
            <p:extLst>
              <p:ext uri="{D42A27DB-BD31-4B8C-83A1-F6EECF244321}">
                <p14:modId xmlns:p14="http://schemas.microsoft.com/office/powerpoint/2010/main" val="4278007971"/>
              </p:ext>
            </p:extLst>
          </p:nvPr>
        </p:nvGraphicFramePr>
        <p:xfrm>
          <a:off x="479834" y="1262362"/>
          <a:ext cx="11434528" cy="4600556"/>
        </p:xfrm>
        <a:graphic>
          <a:graphicData uri="http://schemas.openxmlformats.org/drawingml/2006/table">
            <a:tbl>
              <a:tblPr firstRow="1">
                <a:tableStyleId>{1FECB4D8-DB02-4DC6-A0A2-4F2EBAE1DC90}</a:tableStyleId>
              </a:tblPr>
              <a:tblGrid>
                <a:gridCol w="3887150">
                  <a:extLst>
                    <a:ext uri="{9D8B030D-6E8A-4147-A177-3AD203B41FA5}">
                      <a16:colId xmlns:a16="http://schemas.microsoft.com/office/drawing/2014/main" val="2905741260"/>
                    </a:ext>
                  </a:extLst>
                </a:gridCol>
                <a:gridCol w="851701">
                  <a:extLst>
                    <a:ext uri="{9D8B030D-6E8A-4147-A177-3AD203B41FA5}">
                      <a16:colId xmlns:a16="http://schemas.microsoft.com/office/drawing/2014/main" val="2707680143"/>
                    </a:ext>
                  </a:extLst>
                </a:gridCol>
                <a:gridCol w="733280">
                  <a:extLst>
                    <a:ext uri="{9D8B030D-6E8A-4147-A177-3AD203B41FA5}">
                      <a16:colId xmlns:a16="http://schemas.microsoft.com/office/drawing/2014/main" val="3062889029"/>
                    </a:ext>
                  </a:extLst>
                </a:gridCol>
                <a:gridCol w="1668475">
                  <a:extLst>
                    <a:ext uri="{9D8B030D-6E8A-4147-A177-3AD203B41FA5}">
                      <a16:colId xmlns:a16="http://schemas.microsoft.com/office/drawing/2014/main" val="1625017728"/>
                    </a:ext>
                  </a:extLst>
                </a:gridCol>
                <a:gridCol w="540479">
                  <a:extLst>
                    <a:ext uri="{9D8B030D-6E8A-4147-A177-3AD203B41FA5}">
                      <a16:colId xmlns:a16="http://schemas.microsoft.com/office/drawing/2014/main" val="3956400201"/>
                    </a:ext>
                  </a:extLst>
                </a:gridCol>
                <a:gridCol w="540479">
                  <a:extLst>
                    <a:ext uri="{9D8B030D-6E8A-4147-A177-3AD203B41FA5}">
                      <a16:colId xmlns:a16="http://schemas.microsoft.com/office/drawing/2014/main" val="1361960845"/>
                    </a:ext>
                  </a:extLst>
                </a:gridCol>
                <a:gridCol w="836850">
                  <a:extLst>
                    <a:ext uri="{9D8B030D-6E8A-4147-A177-3AD203B41FA5}">
                      <a16:colId xmlns:a16="http://schemas.microsoft.com/office/drawing/2014/main" val="3186795947"/>
                    </a:ext>
                  </a:extLst>
                </a:gridCol>
                <a:gridCol w="2376114">
                  <a:extLst>
                    <a:ext uri="{9D8B030D-6E8A-4147-A177-3AD203B41FA5}">
                      <a16:colId xmlns:a16="http://schemas.microsoft.com/office/drawing/2014/main" val="233563384"/>
                    </a:ext>
                  </a:extLst>
                </a:gridCol>
              </a:tblGrid>
              <a:tr h="276755">
                <a:tc>
                  <a:txBody>
                    <a:bodyPr/>
                    <a:lstStyle/>
                    <a:p>
                      <a:r>
                        <a:rPr lang="en-US" sz="1100"/>
                        <a:t>Project</a:t>
                      </a:r>
                    </a:p>
                  </a:txBody>
                  <a:tcPr/>
                </a:tc>
                <a:tc>
                  <a:txBody>
                    <a:bodyPr/>
                    <a:lstStyle/>
                    <a:p>
                      <a:r>
                        <a:rPr lang="en-US" sz="1100"/>
                        <a:t>Location</a:t>
                      </a:r>
                    </a:p>
                  </a:txBody>
                  <a:tcPr/>
                </a:tc>
                <a:tc>
                  <a:txBody>
                    <a:bodyPr/>
                    <a:lstStyle/>
                    <a:p>
                      <a:r>
                        <a:rPr lang="en-US" sz="1100"/>
                        <a:t>Status</a:t>
                      </a:r>
                    </a:p>
                  </a:txBody>
                  <a:tcPr/>
                </a:tc>
                <a:tc>
                  <a:txBody>
                    <a:bodyPr/>
                    <a:lstStyle/>
                    <a:p>
                      <a:r>
                        <a:rPr lang="en-US" sz="1100"/>
                        <a:t>Cost</a:t>
                      </a:r>
                    </a:p>
                  </a:txBody>
                  <a:tcPr/>
                </a:tc>
                <a:tc>
                  <a:txBody>
                    <a:bodyPr/>
                    <a:lstStyle/>
                    <a:p>
                      <a:r>
                        <a:rPr lang="en-US" sz="1100"/>
                        <a:t>CPI</a:t>
                      </a:r>
                    </a:p>
                  </a:txBody>
                  <a:tcPr/>
                </a:tc>
                <a:tc>
                  <a:txBody>
                    <a:bodyPr/>
                    <a:lstStyle/>
                    <a:p>
                      <a:r>
                        <a:rPr lang="en-US" sz="1100"/>
                        <a:t>SPI</a:t>
                      </a:r>
                    </a:p>
                  </a:txBody>
                  <a:tcPr/>
                </a:tc>
                <a:tc>
                  <a:txBody>
                    <a:bodyPr/>
                    <a:lstStyle/>
                    <a:p>
                      <a:r>
                        <a:rPr lang="en-US" sz="1100"/>
                        <a:t>CD-4</a:t>
                      </a:r>
                    </a:p>
                  </a:txBody>
                  <a:tcPr/>
                </a:tc>
                <a:tc>
                  <a:txBody>
                    <a:bodyPr/>
                    <a:lstStyle/>
                    <a:p>
                      <a:r>
                        <a:rPr lang="en-US" sz="1100"/>
                        <a:t>Operation cost plan</a:t>
                      </a:r>
                    </a:p>
                  </a:txBody>
                  <a:tcPr/>
                </a:tc>
                <a:extLst>
                  <a:ext uri="{0D108BD9-81ED-4DB2-BD59-A6C34878D82A}">
                    <a16:rowId xmlns:a16="http://schemas.microsoft.com/office/drawing/2014/main" val="328565196"/>
                  </a:ext>
                </a:extLst>
              </a:tr>
              <a:tr h="278665">
                <a:tc gridSpan="8">
                  <a:txBody>
                    <a:bodyPr/>
                    <a:lstStyle/>
                    <a:p>
                      <a:r>
                        <a:rPr lang="en-US" sz="1100" b="1"/>
                        <a:t>Construction Projects</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9181591"/>
                  </a:ext>
                </a:extLst>
              </a:tr>
              <a:tr h="473161">
                <a:tc>
                  <a:txBody>
                    <a:bodyPr/>
                    <a:lstStyle/>
                    <a:p>
                      <a:r>
                        <a:rPr lang="en-US" sz="1100" b="0">
                          <a:solidFill>
                            <a:srgbClr val="0000FF"/>
                          </a:solidFill>
                        </a:rPr>
                        <a:t>Facility for Rare Isotope Beams (FRIB) *</a:t>
                      </a:r>
                    </a:p>
                  </a:txBody>
                  <a:tcPr/>
                </a:tc>
                <a:tc>
                  <a:txBody>
                    <a:bodyPr/>
                    <a:lstStyle/>
                    <a:p>
                      <a:r>
                        <a:rPr lang="en-US" sz="1100" b="0">
                          <a:solidFill>
                            <a:srgbClr val="0000FF"/>
                          </a:solidFill>
                        </a:rPr>
                        <a:t>MSU</a:t>
                      </a:r>
                    </a:p>
                  </a:txBody>
                  <a:tcPr/>
                </a:tc>
                <a:tc>
                  <a:txBody>
                    <a:bodyPr/>
                    <a:lstStyle/>
                    <a:p>
                      <a:r>
                        <a:rPr lang="en-US" sz="1100" b="0">
                          <a:solidFill>
                            <a:srgbClr val="0000FF"/>
                          </a:solidFill>
                        </a:rPr>
                        <a:t>CD-4</a:t>
                      </a:r>
                    </a:p>
                  </a:txBody>
                  <a:tcPr/>
                </a:tc>
                <a:tc>
                  <a:txBody>
                    <a:bodyPr/>
                    <a:lstStyle/>
                    <a:p>
                      <a:r>
                        <a:rPr lang="en-US" sz="1100" b="0">
                          <a:solidFill>
                            <a:srgbClr val="0000FF"/>
                          </a:solidFill>
                        </a:rPr>
                        <a:t>$730M</a:t>
                      </a:r>
                    </a:p>
                  </a:txBody>
                  <a:tcPr/>
                </a:tc>
                <a:tc>
                  <a:txBody>
                    <a:bodyPr/>
                    <a:lstStyle/>
                    <a:p>
                      <a:r>
                        <a:rPr lang="en-US" sz="1100" b="0">
                          <a:solidFill>
                            <a:srgbClr val="0000FF"/>
                          </a:solidFill>
                        </a:rPr>
                        <a:t>1.00</a:t>
                      </a:r>
                    </a:p>
                  </a:txBody>
                  <a:tcPr/>
                </a:tc>
                <a:tc>
                  <a:txBody>
                    <a:bodyPr/>
                    <a:lstStyle/>
                    <a:p>
                      <a:r>
                        <a:rPr lang="en-US" sz="1100" b="0">
                          <a:solidFill>
                            <a:srgbClr val="0000FF"/>
                          </a:solidFill>
                        </a:rPr>
                        <a:t>1.00</a:t>
                      </a:r>
                    </a:p>
                  </a:txBody>
                  <a:tcPr/>
                </a:tc>
                <a:tc>
                  <a:txBody>
                    <a:bodyPr/>
                    <a:lstStyle/>
                    <a:p>
                      <a:r>
                        <a:rPr lang="en-US" sz="1100" b="0">
                          <a:solidFill>
                            <a:srgbClr val="0000FF"/>
                          </a:solidFill>
                        </a:rPr>
                        <a:t>6/2022</a:t>
                      </a:r>
                    </a:p>
                  </a:txBody>
                  <a:tcPr/>
                </a:tc>
                <a:tc>
                  <a:txBody>
                    <a:bodyPr/>
                    <a:lstStyle/>
                    <a:p>
                      <a:r>
                        <a:rPr lang="en-US" sz="1100" b="0">
                          <a:solidFill>
                            <a:srgbClr val="0000FF"/>
                          </a:solidFill>
                        </a:rPr>
                        <a:t>Included in NP budget formulation</a:t>
                      </a:r>
                    </a:p>
                  </a:txBody>
                  <a:tcPr/>
                </a:tc>
                <a:extLst>
                  <a:ext uri="{0D108BD9-81ED-4DB2-BD59-A6C34878D82A}">
                    <a16:rowId xmlns:a16="http://schemas.microsoft.com/office/drawing/2014/main" val="4136043745"/>
                  </a:ext>
                </a:extLst>
              </a:tr>
              <a:tr h="669567">
                <a:tc>
                  <a:txBody>
                    <a:bodyPr/>
                    <a:lstStyle/>
                    <a:p>
                      <a:r>
                        <a:rPr lang="en-US" sz="1100"/>
                        <a:t>Electron-Ion Collider (EIC)</a:t>
                      </a:r>
                    </a:p>
                  </a:txBody>
                  <a:tcPr/>
                </a:tc>
                <a:tc>
                  <a:txBody>
                    <a:bodyPr/>
                    <a:lstStyle/>
                    <a:p>
                      <a:r>
                        <a:rPr lang="en-US" sz="1100"/>
                        <a:t>BNL</a:t>
                      </a:r>
                    </a:p>
                  </a:txBody>
                  <a:tcPr/>
                </a:tc>
                <a:tc>
                  <a:txBody>
                    <a:bodyPr/>
                    <a:lstStyle/>
                    <a:p>
                      <a:r>
                        <a:rPr lang="en-US" sz="1100"/>
                        <a:t>CD-1</a:t>
                      </a:r>
                    </a:p>
                  </a:txBody>
                  <a:tcPr/>
                </a:tc>
                <a:tc>
                  <a:txBody>
                    <a:bodyPr/>
                    <a:lstStyle/>
                    <a:p>
                      <a:r>
                        <a:rPr lang="en-US" altLang="en-US" sz="1100" kern="0"/>
                        <a:t>$1.7B  to $2.8B </a:t>
                      </a:r>
                      <a:endParaRPr lang="en-US" sz="1100"/>
                    </a:p>
                  </a:txBody>
                  <a:tcPr/>
                </a:tc>
                <a:tc>
                  <a:txBody>
                    <a:bodyPr/>
                    <a:lstStyle/>
                    <a:p>
                      <a:endParaRPr lang="en-US" sz="1100"/>
                    </a:p>
                  </a:txBody>
                  <a:tcPr/>
                </a:tc>
                <a:tc>
                  <a:txBody>
                    <a:bodyPr/>
                    <a:lstStyle/>
                    <a:p>
                      <a:endParaRPr lang="en-US" sz="1100"/>
                    </a:p>
                  </a:txBody>
                  <a:tcPr/>
                </a:tc>
                <a:tc>
                  <a:txBody>
                    <a:bodyPr/>
                    <a:lstStyle/>
                    <a:p>
                      <a:r>
                        <a:rPr lang="en-US" sz="1100"/>
                        <a:t>Q4 FY33</a:t>
                      </a:r>
                    </a:p>
                  </a:txBody>
                  <a:tcPr/>
                </a:tc>
                <a:tc>
                  <a:txBody>
                    <a:bodyPr/>
                    <a:lstStyle/>
                    <a:p>
                      <a:r>
                        <a:rPr lang="en-US" sz="1100"/>
                        <a:t>RHIC operations funds redirected to EIC project recovered for EIC operations</a:t>
                      </a:r>
                    </a:p>
                  </a:txBody>
                  <a:tcPr/>
                </a:tc>
                <a:extLst>
                  <a:ext uri="{0D108BD9-81ED-4DB2-BD59-A6C34878D82A}">
                    <a16:rowId xmlns:a16="http://schemas.microsoft.com/office/drawing/2014/main" val="3814202842"/>
                  </a:ext>
                </a:extLst>
              </a:tr>
              <a:tr h="278665">
                <a:tc gridSpan="8">
                  <a:txBody>
                    <a:bodyPr/>
                    <a:lstStyle/>
                    <a:p>
                      <a:r>
                        <a:rPr lang="en-US" sz="1100" b="1"/>
                        <a:t>Major Items of Equipment</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5829091"/>
                  </a:ext>
                </a:extLst>
              </a:tr>
              <a:tr h="669567">
                <a:tc>
                  <a:txBody>
                    <a:bodyPr/>
                    <a:lstStyle/>
                    <a:p>
                      <a:r>
                        <a:rPr lang="en-US" sz="1100" b="0">
                          <a:solidFill>
                            <a:schemeClr val="accent1"/>
                          </a:solidFill>
                        </a:rPr>
                        <a:t>Gamma Ray Energy Tracking Array (GRETA) </a:t>
                      </a:r>
                      <a:r>
                        <a:rPr lang="en-US" sz="1100" b="0" baseline="30000">
                          <a:solidFill>
                            <a:schemeClr val="accent1"/>
                          </a:solidFill>
                        </a:rPr>
                        <a:t>FF</a:t>
                      </a:r>
                    </a:p>
                  </a:txBody>
                  <a:tcPr/>
                </a:tc>
                <a:tc>
                  <a:txBody>
                    <a:bodyPr/>
                    <a:lstStyle/>
                    <a:p>
                      <a:r>
                        <a:rPr lang="en-US" sz="1100" b="0">
                          <a:solidFill>
                            <a:schemeClr val="accent1"/>
                          </a:solidFill>
                        </a:rPr>
                        <a:t>LBNL</a:t>
                      </a:r>
                    </a:p>
                  </a:txBody>
                  <a:tcPr/>
                </a:tc>
                <a:tc>
                  <a:txBody>
                    <a:bodyPr/>
                    <a:lstStyle/>
                    <a:p>
                      <a:r>
                        <a:rPr lang="en-US" sz="1100" b="0">
                          <a:solidFill>
                            <a:schemeClr val="accent1"/>
                          </a:solidFill>
                        </a:rPr>
                        <a:t>CD-2/3</a:t>
                      </a:r>
                    </a:p>
                  </a:txBody>
                  <a:tcPr/>
                </a:tc>
                <a:tc>
                  <a:txBody>
                    <a:bodyPr/>
                    <a:lstStyle/>
                    <a:p>
                      <a:r>
                        <a:rPr lang="en-US" sz="1100" b="0">
                          <a:solidFill>
                            <a:schemeClr val="accent1"/>
                          </a:solidFill>
                        </a:rPr>
                        <a:t>$58.3M</a:t>
                      </a:r>
                    </a:p>
                  </a:txBody>
                  <a:tcPr/>
                </a:tc>
                <a:tc>
                  <a:txBody>
                    <a:bodyPr/>
                    <a:lstStyle/>
                    <a:p>
                      <a:r>
                        <a:rPr lang="en-US" sz="1100" b="0">
                          <a:solidFill>
                            <a:schemeClr val="accent1"/>
                          </a:solidFill>
                        </a:rPr>
                        <a:t>1.00</a:t>
                      </a:r>
                    </a:p>
                  </a:txBody>
                  <a:tcPr/>
                </a:tc>
                <a:tc>
                  <a:txBody>
                    <a:bodyPr/>
                    <a:lstStyle/>
                    <a:p>
                      <a:r>
                        <a:rPr lang="en-US" sz="1100" b="0">
                          <a:solidFill>
                            <a:schemeClr val="accent1"/>
                          </a:solidFill>
                        </a:rPr>
                        <a:t>1.01</a:t>
                      </a:r>
                    </a:p>
                  </a:txBody>
                  <a:tcPr/>
                </a:tc>
                <a:tc>
                  <a:txBody>
                    <a:bodyPr/>
                    <a:lstStyle/>
                    <a:p>
                      <a:r>
                        <a:rPr lang="en-US" sz="1100" b="0">
                          <a:solidFill>
                            <a:schemeClr val="accent1"/>
                          </a:solidFill>
                        </a:rPr>
                        <a:t>4/2028</a:t>
                      </a:r>
                    </a:p>
                  </a:txBody>
                  <a:tcPr/>
                </a:tc>
                <a:tc>
                  <a:txBody>
                    <a:bodyPr/>
                    <a:lstStyle/>
                    <a:p>
                      <a:r>
                        <a:rPr lang="en-US" sz="1100" b="0">
                          <a:solidFill>
                            <a:schemeClr val="accent1"/>
                          </a:solidFill>
                        </a:rPr>
                        <a:t>Mostly covered by host laboratory operations experimental support</a:t>
                      </a:r>
                    </a:p>
                  </a:txBody>
                  <a:tcPr/>
                </a:tc>
                <a:extLst>
                  <a:ext uri="{0D108BD9-81ED-4DB2-BD59-A6C34878D82A}">
                    <a16:rowId xmlns:a16="http://schemas.microsoft.com/office/drawing/2014/main" val="394663028"/>
                  </a:ext>
                </a:extLst>
              </a:tr>
              <a:tr h="473161">
                <a:tc>
                  <a:txBody>
                    <a:bodyPr/>
                    <a:lstStyle/>
                    <a:p>
                      <a:r>
                        <a:rPr lang="en-US" sz="1100" b="0">
                          <a:solidFill>
                            <a:srgbClr val="0000FF"/>
                          </a:solidFill>
                        </a:rPr>
                        <a:t>Super Pioneering High Energy Nuclear Interaction Experiment (sPHENIX) *</a:t>
                      </a:r>
                    </a:p>
                  </a:txBody>
                  <a:tcPr/>
                </a:tc>
                <a:tc>
                  <a:txBody>
                    <a:bodyPr/>
                    <a:lstStyle/>
                    <a:p>
                      <a:r>
                        <a:rPr lang="en-US" sz="1100" b="0">
                          <a:solidFill>
                            <a:srgbClr val="0000FF"/>
                          </a:solidFill>
                        </a:rPr>
                        <a:t>BNL</a:t>
                      </a:r>
                    </a:p>
                  </a:txBody>
                  <a:tcPr/>
                </a:tc>
                <a:tc>
                  <a:txBody>
                    <a:bodyPr/>
                    <a:lstStyle/>
                    <a:p>
                      <a:r>
                        <a:rPr lang="en-US" sz="1100" b="0">
                          <a:solidFill>
                            <a:srgbClr val="0000FF"/>
                          </a:solidFill>
                        </a:rPr>
                        <a:t>PD-4</a:t>
                      </a:r>
                    </a:p>
                  </a:txBody>
                  <a:tcPr/>
                </a:tc>
                <a:tc>
                  <a:txBody>
                    <a:bodyPr/>
                    <a:lstStyle/>
                    <a:p>
                      <a:r>
                        <a:rPr lang="en-US" sz="1100" b="0">
                          <a:solidFill>
                            <a:srgbClr val="0000FF"/>
                          </a:solidFill>
                        </a:rPr>
                        <a:t>$26.5M</a:t>
                      </a:r>
                    </a:p>
                  </a:txBody>
                  <a:tcPr/>
                </a:tc>
                <a:tc>
                  <a:txBody>
                    <a:bodyPr/>
                    <a:lstStyle/>
                    <a:p>
                      <a:r>
                        <a:rPr lang="en-US" sz="1100" b="0">
                          <a:solidFill>
                            <a:srgbClr val="0000FF"/>
                          </a:solidFill>
                        </a:rPr>
                        <a:t>1.00</a:t>
                      </a:r>
                    </a:p>
                  </a:txBody>
                  <a:tcPr/>
                </a:tc>
                <a:tc>
                  <a:txBody>
                    <a:bodyPr/>
                    <a:lstStyle/>
                    <a:p>
                      <a:r>
                        <a:rPr lang="en-US" sz="1100" b="0">
                          <a:solidFill>
                            <a:srgbClr val="0000FF"/>
                          </a:solidFill>
                        </a:rPr>
                        <a:t>1.00</a:t>
                      </a:r>
                    </a:p>
                  </a:txBody>
                  <a:tcPr/>
                </a:tc>
                <a:tc>
                  <a:txBody>
                    <a:bodyPr/>
                    <a:lstStyle/>
                    <a:p>
                      <a:r>
                        <a:rPr lang="en-US" sz="1100" b="0">
                          <a:solidFill>
                            <a:srgbClr val="0000FF"/>
                          </a:solidFill>
                        </a:rPr>
                        <a:t>12/2022</a:t>
                      </a:r>
                    </a:p>
                  </a:txBody>
                  <a:tcPr/>
                </a:tc>
                <a:tc>
                  <a:txBody>
                    <a:bodyPr/>
                    <a:lstStyle/>
                    <a:p>
                      <a:r>
                        <a:rPr lang="en-US" sz="1100" b="0">
                          <a:solidFill>
                            <a:srgbClr val="0000FF"/>
                          </a:solidFill>
                        </a:rPr>
                        <a:t>Covered by RHIC operations experimental support</a:t>
                      </a:r>
                    </a:p>
                  </a:txBody>
                  <a:tcPr/>
                </a:tc>
                <a:extLst>
                  <a:ext uri="{0D108BD9-81ED-4DB2-BD59-A6C34878D82A}">
                    <a16:rowId xmlns:a16="http://schemas.microsoft.com/office/drawing/2014/main" val="3296006199"/>
                  </a:ext>
                </a:extLst>
              </a:tr>
              <a:tr h="538419">
                <a:tc>
                  <a:txBody>
                    <a:bodyPr/>
                    <a:lstStyle/>
                    <a:p>
                      <a:r>
                        <a:rPr lang="en-US" sz="1100" b="0">
                          <a:solidFill>
                            <a:schemeClr val="accent1"/>
                          </a:solidFill>
                        </a:rPr>
                        <a:t>Measurement of Lepton-Lepton Electroweak Reactions (MOLLER) </a:t>
                      </a:r>
                      <a:r>
                        <a:rPr lang="en-US" sz="1100" b="0" baseline="30000">
                          <a:solidFill>
                            <a:schemeClr val="accent1"/>
                          </a:solidFill>
                        </a:rPr>
                        <a:t>FF</a:t>
                      </a:r>
                      <a:endParaRPr lang="en-US" sz="1100" b="0">
                        <a:solidFill>
                          <a:schemeClr val="accent1"/>
                        </a:solidFill>
                      </a:endParaRPr>
                    </a:p>
                  </a:txBody>
                  <a:tcPr/>
                </a:tc>
                <a:tc>
                  <a:txBody>
                    <a:bodyPr/>
                    <a:lstStyle/>
                    <a:p>
                      <a:r>
                        <a:rPr lang="en-US" sz="1100" b="0">
                          <a:solidFill>
                            <a:schemeClr val="accent1"/>
                          </a:solidFill>
                        </a:rPr>
                        <a:t>TJNAF</a:t>
                      </a:r>
                    </a:p>
                  </a:txBody>
                  <a:tcPr/>
                </a:tc>
                <a:tc>
                  <a:txBody>
                    <a:bodyPr/>
                    <a:lstStyle/>
                    <a:p>
                      <a:r>
                        <a:rPr lang="en-US" sz="1100" b="0">
                          <a:solidFill>
                            <a:schemeClr val="accent1"/>
                          </a:solidFill>
                        </a:rPr>
                        <a:t>CD-1</a:t>
                      </a:r>
                    </a:p>
                  </a:txBody>
                  <a:tcPr/>
                </a:tc>
                <a:tc>
                  <a:txBody>
                    <a:bodyPr/>
                    <a:lstStyle/>
                    <a:p>
                      <a:r>
                        <a:rPr lang="en-US" sz="1100" b="0">
                          <a:solidFill>
                            <a:schemeClr val="accent1"/>
                          </a:solidFill>
                        </a:rPr>
                        <a:t>$45.8M to $56.6M</a:t>
                      </a:r>
                    </a:p>
                  </a:txBody>
                  <a:tcPr/>
                </a:tc>
                <a:tc>
                  <a:txBody>
                    <a:bodyPr/>
                    <a:lstStyle/>
                    <a:p>
                      <a:endParaRPr lang="en-US" sz="1100" b="0">
                        <a:solidFill>
                          <a:schemeClr val="accent1"/>
                        </a:solidFill>
                      </a:endParaRPr>
                    </a:p>
                  </a:txBody>
                  <a:tcPr/>
                </a:tc>
                <a:tc>
                  <a:txBody>
                    <a:bodyPr/>
                    <a:lstStyle/>
                    <a:p>
                      <a:endParaRPr lang="en-US" sz="1100" b="0">
                        <a:solidFill>
                          <a:schemeClr val="accent1"/>
                        </a:solidFill>
                      </a:endParaRPr>
                    </a:p>
                  </a:txBody>
                  <a:tcPr/>
                </a:tc>
                <a:tc>
                  <a:txBody>
                    <a:bodyPr/>
                    <a:lstStyle/>
                    <a:p>
                      <a:r>
                        <a:rPr lang="en-US" sz="1100" b="0">
                          <a:solidFill>
                            <a:schemeClr val="accent1"/>
                          </a:solidFill>
                        </a:rPr>
                        <a:t>Q4 FY27</a:t>
                      </a:r>
                    </a:p>
                  </a:txBody>
                  <a:tcPr/>
                </a:tc>
                <a:tc>
                  <a:txBody>
                    <a:bodyPr/>
                    <a:lstStyle/>
                    <a:p>
                      <a:r>
                        <a:rPr lang="en-US" sz="1100" b="0">
                          <a:solidFill>
                            <a:schemeClr val="accent1"/>
                          </a:solidFill>
                        </a:rPr>
                        <a:t>Covered by TJNAF operations experimental support </a:t>
                      </a:r>
                    </a:p>
                  </a:txBody>
                  <a:tcPr/>
                </a:tc>
                <a:extLst>
                  <a:ext uri="{0D108BD9-81ED-4DB2-BD59-A6C34878D82A}">
                    <a16:rowId xmlns:a16="http://schemas.microsoft.com/office/drawing/2014/main" val="3310245066"/>
                  </a:ext>
                </a:extLst>
              </a:tr>
              <a:tr h="473161">
                <a:tc>
                  <a:txBody>
                    <a:bodyPr/>
                    <a:lstStyle/>
                    <a:p>
                      <a:r>
                        <a:rPr lang="en-US" sz="1100" i="1">
                          <a:solidFill>
                            <a:srgbClr val="7030A0"/>
                          </a:solidFill>
                        </a:rPr>
                        <a:t>High Rigidity Spectrometer (HRS)</a:t>
                      </a:r>
                    </a:p>
                  </a:txBody>
                  <a:tcPr/>
                </a:tc>
                <a:tc>
                  <a:txBody>
                    <a:bodyPr/>
                    <a:lstStyle/>
                    <a:p>
                      <a:r>
                        <a:rPr lang="en-US" sz="1100" i="1">
                          <a:solidFill>
                            <a:srgbClr val="7030A0"/>
                          </a:solidFill>
                        </a:rPr>
                        <a:t>MSU</a:t>
                      </a:r>
                    </a:p>
                  </a:txBody>
                  <a:tcPr/>
                </a:tc>
                <a:tc>
                  <a:txBody>
                    <a:bodyPr/>
                    <a:lstStyle/>
                    <a:p>
                      <a:r>
                        <a:rPr lang="en-US" sz="1100" i="1">
                          <a:solidFill>
                            <a:srgbClr val="7030A0"/>
                          </a:solidFill>
                        </a:rPr>
                        <a:t>CD-1</a:t>
                      </a:r>
                    </a:p>
                  </a:txBody>
                  <a:tcPr/>
                </a:tc>
                <a:tc>
                  <a:txBody>
                    <a:bodyPr/>
                    <a:lstStyle/>
                    <a:p>
                      <a:r>
                        <a:rPr lang="en-US" sz="1100" i="1">
                          <a:solidFill>
                            <a:srgbClr val="7030A0"/>
                          </a:solidFill>
                        </a:rPr>
                        <a:t>$85.0M to $111.4M</a:t>
                      </a:r>
                    </a:p>
                  </a:txBody>
                  <a:tcPr/>
                </a:tc>
                <a:tc>
                  <a:txBody>
                    <a:bodyPr/>
                    <a:lstStyle/>
                    <a:p>
                      <a:endParaRPr lang="en-US" sz="1100" i="1">
                        <a:solidFill>
                          <a:srgbClr val="7030A0"/>
                        </a:solidFill>
                      </a:endParaRPr>
                    </a:p>
                  </a:txBody>
                  <a:tcPr/>
                </a:tc>
                <a:tc>
                  <a:txBody>
                    <a:bodyPr/>
                    <a:lstStyle/>
                    <a:p>
                      <a:endParaRPr lang="en-US" sz="1100" i="1">
                        <a:solidFill>
                          <a:srgbClr val="7030A0"/>
                        </a:solidFill>
                      </a:endParaRPr>
                    </a:p>
                  </a:txBody>
                  <a:tcPr/>
                </a:tc>
                <a:tc>
                  <a:txBody>
                    <a:bodyPr/>
                    <a:lstStyle/>
                    <a:p>
                      <a:r>
                        <a:rPr lang="en-US" sz="1100" i="1">
                          <a:solidFill>
                            <a:srgbClr val="7030A0"/>
                          </a:solidFill>
                        </a:rPr>
                        <a:t>Q2 FY29</a:t>
                      </a:r>
                    </a:p>
                  </a:txBody>
                  <a:tcPr/>
                </a:tc>
                <a:tc>
                  <a:txBody>
                    <a:bodyPr/>
                    <a:lstStyle/>
                    <a:p>
                      <a:r>
                        <a:rPr lang="en-US" sz="1100" i="1">
                          <a:solidFill>
                            <a:srgbClr val="7030A0"/>
                          </a:solidFill>
                        </a:rPr>
                        <a:t>Covered by FRIB operations experimental support</a:t>
                      </a:r>
                    </a:p>
                  </a:txBody>
                  <a:tcPr/>
                </a:tc>
                <a:extLst>
                  <a:ext uri="{0D108BD9-81ED-4DB2-BD59-A6C34878D82A}">
                    <a16:rowId xmlns:a16="http://schemas.microsoft.com/office/drawing/2014/main" val="888310365"/>
                  </a:ext>
                </a:extLst>
              </a:tr>
              <a:tr h="469435">
                <a:tc>
                  <a:txBody>
                    <a:bodyPr/>
                    <a:lstStyle/>
                    <a:p>
                      <a:r>
                        <a:rPr lang="en-US" sz="1100"/>
                        <a:t>Ton Scale Neutrinoless Double Beta Decay </a:t>
                      </a:r>
                      <a:br>
                        <a:rPr lang="en-US" sz="1100"/>
                      </a:br>
                      <a:r>
                        <a:rPr lang="en-US" sz="1100"/>
                        <a:t>(TS-NLDBD)</a:t>
                      </a:r>
                    </a:p>
                  </a:txBody>
                  <a:tcPr/>
                </a:tc>
                <a:tc>
                  <a:txBody>
                    <a:bodyPr/>
                    <a:lstStyle/>
                    <a:p>
                      <a:r>
                        <a:rPr lang="en-US" sz="1100"/>
                        <a:t>TBD</a:t>
                      </a:r>
                    </a:p>
                  </a:txBody>
                  <a:tcPr/>
                </a:tc>
                <a:tc>
                  <a:txBody>
                    <a:bodyPr/>
                    <a:lstStyle/>
                    <a:p>
                      <a:r>
                        <a:rPr lang="en-US" sz="1100"/>
                        <a:t>CD-0</a:t>
                      </a:r>
                    </a:p>
                  </a:txBody>
                  <a:tcPr/>
                </a:tc>
                <a:tc>
                  <a:txBody>
                    <a:bodyPr/>
                    <a:lstStyle/>
                    <a:p>
                      <a:r>
                        <a:rPr lang="en-US" sz="1100"/>
                        <a:t>$215M to $250M</a:t>
                      </a:r>
                    </a:p>
                  </a:txBody>
                  <a:tcPr/>
                </a:tc>
                <a:tc>
                  <a:txBody>
                    <a:bodyPr/>
                    <a:lstStyle/>
                    <a:p>
                      <a:endParaRPr lang="en-US" sz="1100"/>
                    </a:p>
                  </a:txBody>
                  <a:tcPr/>
                </a:tc>
                <a:tc>
                  <a:txBody>
                    <a:bodyPr/>
                    <a:lstStyle/>
                    <a:p>
                      <a:endParaRPr lang="en-US" sz="1100"/>
                    </a:p>
                  </a:txBody>
                  <a:tcPr/>
                </a:tc>
                <a:tc>
                  <a:txBody>
                    <a:bodyPr/>
                    <a:lstStyle/>
                    <a:p>
                      <a:r>
                        <a:rPr lang="en-US" sz="1100"/>
                        <a:t>TBD</a:t>
                      </a:r>
                    </a:p>
                  </a:txBody>
                  <a:tcPr/>
                </a:tc>
                <a:tc>
                  <a:txBody>
                    <a:bodyPr/>
                    <a:lstStyle/>
                    <a:p>
                      <a:r>
                        <a:rPr lang="en-US" sz="1100"/>
                        <a:t>TBD</a:t>
                      </a:r>
                    </a:p>
                  </a:txBody>
                  <a:tcPr/>
                </a:tc>
                <a:extLst>
                  <a:ext uri="{0D108BD9-81ED-4DB2-BD59-A6C34878D82A}">
                    <a16:rowId xmlns:a16="http://schemas.microsoft.com/office/drawing/2014/main" val="3546665172"/>
                  </a:ext>
                </a:extLst>
              </a:tr>
            </a:tbl>
          </a:graphicData>
        </a:graphic>
      </p:graphicFrame>
      <p:sp>
        <p:nvSpPr>
          <p:cNvPr id="5" name="TextBox 4">
            <a:extLst>
              <a:ext uri="{FF2B5EF4-FFF2-40B4-BE49-F238E27FC236}">
                <a16:creationId xmlns:a16="http://schemas.microsoft.com/office/drawing/2014/main" id="{62719D10-DD84-4B62-9CC1-A72D0C6A353F}"/>
              </a:ext>
            </a:extLst>
          </p:cNvPr>
          <p:cNvSpPr txBox="1"/>
          <p:nvPr/>
        </p:nvSpPr>
        <p:spPr>
          <a:xfrm>
            <a:off x="1742739" y="5862918"/>
            <a:ext cx="9502435" cy="338554"/>
          </a:xfrm>
          <a:prstGeom prst="rect">
            <a:avLst/>
          </a:prstGeom>
          <a:noFill/>
        </p:spPr>
        <p:txBody>
          <a:bodyPr wrap="square" rtlCol="0">
            <a:spAutoFit/>
          </a:bodyPr>
          <a:lstStyle/>
          <a:p>
            <a:r>
              <a:rPr lang="en-US" sz="1600">
                <a:solidFill>
                  <a:srgbClr val="0000FF"/>
                </a:solidFill>
              </a:rPr>
              <a:t>Blue (*) indicates “Completed”, </a:t>
            </a:r>
            <a:r>
              <a:rPr lang="en-US" sz="1600">
                <a:solidFill>
                  <a:schemeClr val="accent1"/>
                </a:solidFill>
              </a:rPr>
              <a:t>green (</a:t>
            </a:r>
            <a:r>
              <a:rPr lang="en-US" sz="1600" baseline="30000">
                <a:solidFill>
                  <a:schemeClr val="accent1"/>
                </a:solidFill>
              </a:rPr>
              <a:t>FF</a:t>
            </a:r>
            <a:r>
              <a:rPr lang="en-US" sz="1600">
                <a:solidFill>
                  <a:schemeClr val="accent1"/>
                </a:solidFill>
              </a:rPr>
              <a:t>) “Fully Funded”,</a:t>
            </a:r>
            <a:r>
              <a:rPr lang="en-US" sz="1600">
                <a:solidFill>
                  <a:srgbClr val="CC0099"/>
                </a:solidFill>
              </a:rPr>
              <a:t> </a:t>
            </a:r>
            <a:r>
              <a:rPr lang="en-US" sz="1600" i="1">
                <a:solidFill>
                  <a:srgbClr val="7030A0"/>
                </a:solidFill>
              </a:rPr>
              <a:t>and purple italic “Substantially Funded”</a:t>
            </a:r>
          </a:p>
        </p:txBody>
      </p:sp>
      <p:sp>
        <p:nvSpPr>
          <p:cNvPr id="2" name="TextBox 1">
            <a:extLst>
              <a:ext uri="{FF2B5EF4-FFF2-40B4-BE49-F238E27FC236}">
                <a16:creationId xmlns:a16="http://schemas.microsoft.com/office/drawing/2014/main" id="{F19D296F-3C73-2AA0-32DA-B416816DE08E}"/>
              </a:ext>
            </a:extLst>
          </p:cNvPr>
          <p:cNvSpPr txBox="1"/>
          <p:nvPr/>
        </p:nvSpPr>
        <p:spPr>
          <a:xfrm>
            <a:off x="4485939" y="6282154"/>
            <a:ext cx="5446000" cy="338554"/>
          </a:xfrm>
          <a:prstGeom prst="rect">
            <a:avLst/>
          </a:prstGeom>
          <a:noFill/>
        </p:spPr>
        <p:txBody>
          <a:bodyPr wrap="square" rtlCol="0">
            <a:spAutoFit/>
          </a:bodyPr>
          <a:lstStyle/>
          <a:p>
            <a:r>
              <a:rPr lang="en-US" sz="1600"/>
              <a:t>Smaller NP Projects are being “cleared off the books”</a:t>
            </a:r>
          </a:p>
        </p:txBody>
      </p:sp>
      <p:sp>
        <p:nvSpPr>
          <p:cNvPr id="6" name="Title 5">
            <a:extLst>
              <a:ext uri="{FF2B5EF4-FFF2-40B4-BE49-F238E27FC236}">
                <a16:creationId xmlns:a16="http://schemas.microsoft.com/office/drawing/2014/main" id="{E4C86623-63C8-E49F-9A9E-179D9C9E5D64}"/>
              </a:ext>
            </a:extLst>
          </p:cNvPr>
          <p:cNvSpPr>
            <a:spLocks noGrp="1"/>
          </p:cNvSpPr>
          <p:nvPr>
            <p:ph type="title"/>
          </p:nvPr>
        </p:nvSpPr>
        <p:spPr/>
        <p:txBody>
          <a:bodyPr/>
          <a:lstStyle/>
          <a:p>
            <a:r>
              <a:rPr lang="en-US"/>
              <a:t>Snapshot of the Status of NP Projects</a:t>
            </a:r>
          </a:p>
        </p:txBody>
      </p:sp>
    </p:spTree>
    <p:extLst>
      <p:ext uri="{BB962C8B-B14F-4D97-AF65-F5344CB8AC3E}">
        <p14:creationId xmlns:p14="http://schemas.microsoft.com/office/powerpoint/2010/main" val="247272355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748B1-5C93-9105-6B99-720B89DE49B6}"/>
              </a:ext>
            </a:extLst>
          </p:cNvPr>
          <p:cNvSpPr>
            <a:spLocks noGrp="1"/>
          </p:cNvSpPr>
          <p:nvPr>
            <p:ph type="title"/>
          </p:nvPr>
        </p:nvSpPr>
        <p:spPr/>
        <p:txBody>
          <a:bodyPr/>
          <a:lstStyle/>
          <a:p>
            <a:r>
              <a:rPr lang="en-US"/>
              <a:t>NP Outlook</a:t>
            </a:r>
          </a:p>
        </p:txBody>
      </p:sp>
      <p:sp>
        <p:nvSpPr>
          <p:cNvPr id="3" name="Content Placeholder 2">
            <a:extLst>
              <a:ext uri="{FF2B5EF4-FFF2-40B4-BE49-F238E27FC236}">
                <a16:creationId xmlns:a16="http://schemas.microsoft.com/office/drawing/2014/main" id="{DC2C2501-6379-DEA3-F6DA-D01D9A2AD3CD}"/>
              </a:ext>
            </a:extLst>
          </p:cNvPr>
          <p:cNvSpPr>
            <a:spLocks noGrp="1"/>
          </p:cNvSpPr>
          <p:nvPr>
            <p:ph idx="1"/>
          </p:nvPr>
        </p:nvSpPr>
        <p:spPr/>
        <p:txBody>
          <a:bodyPr>
            <a:normAutofit fontScale="70000" lnSpcReduction="20000"/>
          </a:bodyPr>
          <a:lstStyle/>
          <a:p>
            <a:pPr>
              <a:spcAft>
                <a:spcPts val="1200"/>
              </a:spcAft>
            </a:pPr>
            <a:r>
              <a:rPr lang="en-US"/>
              <a:t>In FY 2024, NP continues stewardship of a world-leading program in nuclear physics that delivers new science, operates unique leadership user facilities, supports and enhances a diverse workforce, and delivers impactful applications</a:t>
            </a:r>
          </a:p>
          <a:p>
            <a:pPr>
              <a:spcAft>
                <a:spcPts val="1200"/>
              </a:spcAft>
            </a:pPr>
            <a:r>
              <a:rPr lang="en-US"/>
              <a:t>The EIC Project is making steady progress, towards CD3a (Long Lead Procurement), and the next DOE gateway CD-2 (Approve Performance Baseline). Although not yet baselined, increased support from annual appropriations is essential to enable timely progress and a smooth transition of workforce from the Relativistic Heavy Ion Collider in FY 2025. </a:t>
            </a:r>
          </a:p>
          <a:p>
            <a:pPr>
              <a:spcAft>
                <a:spcPts val="1200"/>
              </a:spcAft>
            </a:pPr>
            <a:r>
              <a:rPr lang="en-US"/>
              <a:t>The FY 2024 Request is greatly appreciated, allowing NP National User Facilities to operate at or above 90% of optimal funding</a:t>
            </a:r>
          </a:p>
          <a:p>
            <a:pPr>
              <a:spcAft>
                <a:spcPts val="1200"/>
              </a:spcAft>
            </a:pPr>
            <a:r>
              <a:rPr lang="en-US"/>
              <a:t>NP Research funding allows for a compelling program of science but continues to be constrained due to the priority of increased funding for FRIB Operations and EIC construction</a:t>
            </a:r>
          </a:p>
        </p:txBody>
      </p:sp>
    </p:spTree>
    <p:extLst>
      <p:ext uri="{BB962C8B-B14F-4D97-AF65-F5344CB8AC3E}">
        <p14:creationId xmlns:p14="http://schemas.microsoft.com/office/powerpoint/2010/main" val="299313843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7938BE-3329-CB2D-A830-65FB13D3AAA7}"/>
              </a:ext>
            </a:extLst>
          </p:cNvPr>
          <p:cNvSpPr txBox="1"/>
          <p:nvPr/>
        </p:nvSpPr>
        <p:spPr>
          <a:xfrm flipH="1">
            <a:off x="3374545" y="2934356"/>
            <a:ext cx="5903018" cy="707886"/>
          </a:xfrm>
          <a:prstGeom prst="rect">
            <a:avLst/>
          </a:prstGeom>
          <a:noFill/>
        </p:spPr>
        <p:txBody>
          <a:bodyPr wrap="square" rtlCol="0">
            <a:spAutoFit/>
          </a:bodyPr>
          <a:lstStyle/>
          <a:p>
            <a:r>
              <a:rPr lang="en-US" sz="4000"/>
              <a:t>Additional Information</a:t>
            </a:r>
          </a:p>
        </p:txBody>
      </p:sp>
    </p:spTree>
    <p:extLst>
      <p:ext uri="{BB962C8B-B14F-4D97-AF65-F5344CB8AC3E}">
        <p14:creationId xmlns:p14="http://schemas.microsoft.com/office/powerpoint/2010/main" val="423483080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AEF803-D42F-44EF-A078-1302C1FD316A}"/>
              </a:ext>
            </a:extLst>
          </p:cNvPr>
          <p:cNvGrpSpPr/>
          <p:nvPr/>
        </p:nvGrpSpPr>
        <p:grpSpPr>
          <a:xfrm>
            <a:off x="3754787" y="1105906"/>
            <a:ext cx="5494769" cy="5247655"/>
            <a:chOff x="2956002" y="897693"/>
            <a:chExt cx="5494769" cy="5247655"/>
          </a:xfrm>
        </p:grpSpPr>
        <p:pic>
          <p:nvPicPr>
            <p:cNvPr id="5" name="Picture 4" descr="bigbang_eras.jpg">
              <a:extLst>
                <a:ext uri="{FF2B5EF4-FFF2-40B4-BE49-F238E27FC236}">
                  <a16:creationId xmlns:a16="http://schemas.microsoft.com/office/drawing/2014/main" id="{D11BB44D-DF27-CC76-5C12-07BAE702F3B8}"/>
                </a:ext>
              </a:extLst>
            </p:cNvPr>
            <p:cNvPicPr>
              <a:picLocks noChangeAspect="1"/>
            </p:cNvPicPr>
            <p:nvPr/>
          </p:nvPicPr>
          <p:blipFill>
            <a:blip r:embed="rId2"/>
            <a:stretch>
              <a:fillRect/>
            </a:stretch>
          </p:blipFill>
          <p:spPr>
            <a:xfrm>
              <a:off x="3008243" y="957123"/>
              <a:ext cx="5062330" cy="5188225"/>
            </a:xfrm>
            <a:prstGeom prst="rect">
              <a:avLst/>
            </a:prstGeom>
          </p:spPr>
        </p:pic>
        <p:sp>
          <p:nvSpPr>
            <p:cNvPr id="6" name="TextBox 5">
              <a:extLst>
                <a:ext uri="{FF2B5EF4-FFF2-40B4-BE49-F238E27FC236}">
                  <a16:creationId xmlns:a16="http://schemas.microsoft.com/office/drawing/2014/main" id="{60122640-FA19-6647-9DA5-933035600D26}"/>
                </a:ext>
              </a:extLst>
            </p:cNvPr>
            <p:cNvSpPr txBox="1"/>
            <p:nvPr/>
          </p:nvSpPr>
          <p:spPr>
            <a:xfrm rot="16428785" flipV="1">
              <a:off x="4733152" y="2861788"/>
              <a:ext cx="4480967" cy="724809"/>
            </a:xfrm>
            <a:prstGeom prst="rect">
              <a:avLst/>
            </a:prstGeom>
            <a:solidFill>
              <a:schemeClr val="bg1"/>
            </a:solidFill>
          </p:spPr>
          <p:txBody>
            <a:bodyPr wrap="square" rtlCol="0">
              <a:spAutoFit/>
            </a:bodyPr>
            <a:lstStyle/>
            <a:p>
              <a:endParaRPr lang="en-US"/>
            </a:p>
          </p:txBody>
        </p:sp>
        <p:sp>
          <p:nvSpPr>
            <p:cNvPr id="7" name="TextBox 6">
              <a:extLst>
                <a:ext uri="{FF2B5EF4-FFF2-40B4-BE49-F238E27FC236}">
                  <a16:creationId xmlns:a16="http://schemas.microsoft.com/office/drawing/2014/main" id="{06F9D410-12FB-1118-DB70-2161C5CBCFE5}"/>
                </a:ext>
              </a:extLst>
            </p:cNvPr>
            <p:cNvSpPr txBox="1"/>
            <p:nvPr/>
          </p:nvSpPr>
          <p:spPr>
            <a:xfrm rot="16428785" flipV="1">
              <a:off x="5847883" y="2873867"/>
              <a:ext cx="4480967" cy="724809"/>
            </a:xfrm>
            <a:prstGeom prst="rect">
              <a:avLst/>
            </a:prstGeom>
            <a:solidFill>
              <a:schemeClr val="bg1"/>
            </a:solidFill>
          </p:spPr>
          <p:txBody>
            <a:bodyPr wrap="square" rtlCol="0">
              <a:spAutoFit/>
            </a:bodyPr>
            <a:lstStyle/>
            <a:p>
              <a:endParaRPr lang="en-US"/>
            </a:p>
          </p:txBody>
        </p:sp>
        <p:sp>
          <p:nvSpPr>
            <p:cNvPr id="8" name="TextBox 7">
              <a:extLst>
                <a:ext uri="{FF2B5EF4-FFF2-40B4-BE49-F238E27FC236}">
                  <a16:creationId xmlns:a16="http://schemas.microsoft.com/office/drawing/2014/main" id="{CA6570F6-886A-91BE-C989-DA1790E5D11D}"/>
                </a:ext>
              </a:extLst>
            </p:cNvPr>
            <p:cNvSpPr txBox="1"/>
            <p:nvPr/>
          </p:nvSpPr>
          <p:spPr>
            <a:xfrm rot="16428785" flipV="1">
              <a:off x="1077923" y="2775772"/>
              <a:ext cx="4480967" cy="724809"/>
            </a:xfrm>
            <a:prstGeom prst="rect">
              <a:avLst/>
            </a:prstGeom>
            <a:solidFill>
              <a:schemeClr val="bg1"/>
            </a:solidFill>
          </p:spPr>
          <p:txBody>
            <a:bodyPr wrap="square" rtlCol="0">
              <a:spAutoFit/>
            </a:bodyPr>
            <a:lstStyle/>
            <a:p>
              <a:endParaRPr lang="en-US"/>
            </a:p>
          </p:txBody>
        </p:sp>
        <p:sp>
          <p:nvSpPr>
            <p:cNvPr id="9" name="TextBox 8">
              <a:extLst>
                <a:ext uri="{FF2B5EF4-FFF2-40B4-BE49-F238E27FC236}">
                  <a16:creationId xmlns:a16="http://schemas.microsoft.com/office/drawing/2014/main" id="{78834C56-5D6E-A018-46C8-3FD7CF8C1E63}"/>
                </a:ext>
              </a:extLst>
            </p:cNvPr>
            <p:cNvSpPr txBox="1"/>
            <p:nvPr/>
          </p:nvSpPr>
          <p:spPr>
            <a:xfrm rot="15542889" flipV="1">
              <a:off x="1446527" y="3029856"/>
              <a:ext cx="4480967" cy="724809"/>
            </a:xfrm>
            <a:prstGeom prst="rect">
              <a:avLst/>
            </a:prstGeom>
            <a:solidFill>
              <a:schemeClr val="bg1"/>
            </a:solidFill>
          </p:spPr>
          <p:txBody>
            <a:bodyPr wrap="square" rtlCol="0">
              <a:spAutoFit/>
            </a:bodyPr>
            <a:lstStyle/>
            <a:p>
              <a:endParaRPr lang="en-US"/>
            </a:p>
          </p:txBody>
        </p:sp>
      </p:grpSp>
      <p:sp>
        <p:nvSpPr>
          <p:cNvPr id="10" name="TextBox 9">
            <a:extLst>
              <a:ext uri="{FF2B5EF4-FFF2-40B4-BE49-F238E27FC236}">
                <a16:creationId xmlns:a16="http://schemas.microsoft.com/office/drawing/2014/main" id="{26C5B731-3C14-F6B1-C79F-7FC4246CF39F}"/>
              </a:ext>
            </a:extLst>
          </p:cNvPr>
          <p:cNvSpPr txBox="1"/>
          <p:nvPr/>
        </p:nvSpPr>
        <p:spPr>
          <a:xfrm rot="16428785" flipV="1">
            <a:off x="6074933" y="2993506"/>
            <a:ext cx="4480967" cy="724809"/>
          </a:xfrm>
          <a:prstGeom prst="rect">
            <a:avLst/>
          </a:prstGeom>
          <a:solidFill>
            <a:schemeClr val="bg1"/>
          </a:solidFill>
        </p:spPr>
        <p:txBody>
          <a:bodyPr wrap="square" rtlCol="0">
            <a:spAutoFit/>
          </a:bodyPr>
          <a:lstStyle/>
          <a:p>
            <a:endParaRPr lang="en-US"/>
          </a:p>
        </p:txBody>
      </p:sp>
      <p:sp>
        <p:nvSpPr>
          <p:cNvPr id="11" name="TextBox 10">
            <a:extLst>
              <a:ext uri="{FF2B5EF4-FFF2-40B4-BE49-F238E27FC236}">
                <a16:creationId xmlns:a16="http://schemas.microsoft.com/office/drawing/2014/main" id="{9393B449-0BF7-294C-6D72-2CFEA4A75FEE}"/>
              </a:ext>
            </a:extLst>
          </p:cNvPr>
          <p:cNvSpPr txBox="1"/>
          <p:nvPr/>
        </p:nvSpPr>
        <p:spPr>
          <a:xfrm rot="16956350" flipV="1">
            <a:off x="5551950" y="2900559"/>
            <a:ext cx="4249881" cy="724809"/>
          </a:xfrm>
          <a:prstGeom prst="rect">
            <a:avLst/>
          </a:prstGeom>
          <a:solidFill>
            <a:schemeClr val="bg1"/>
          </a:solidFill>
        </p:spPr>
        <p:txBody>
          <a:bodyPr wrap="square" rtlCol="0">
            <a:spAutoFit/>
          </a:bodyPr>
          <a:lstStyle/>
          <a:p>
            <a:endParaRPr lang="en-US"/>
          </a:p>
        </p:txBody>
      </p:sp>
      <p:sp>
        <p:nvSpPr>
          <p:cNvPr id="12" name="TextBox 11">
            <a:extLst>
              <a:ext uri="{FF2B5EF4-FFF2-40B4-BE49-F238E27FC236}">
                <a16:creationId xmlns:a16="http://schemas.microsoft.com/office/drawing/2014/main" id="{45081237-DBCE-E30E-1912-3ACAB50F3D2F}"/>
              </a:ext>
            </a:extLst>
          </p:cNvPr>
          <p:cNvSpPr txBox="1"/>
          <p:nvPr/>
        </p:nvSpPr>
        <p:spPr>
          <a:xfrm rot="16428785" flipV="1">
            <a:off x="5465978" y="2902473"/>
            <a:ext cx="4480967" cy="724809"/>
          </a:xfrm>
          <a:prstGeom prst="rect">
            <a:avLst/>
          </a:prstGeom>
          <a:solidFill>
            <a:schemeClr val="bg1"/>
          </a:solidFill>
        </p:spPr>
        <p:txBody>
          <a:bodyPr wrap="square" rtlCol="0">
            <a:spAutoFit/>
          </a:bodyPr>
          <a:lstStyle/>
          <a:p>
            <a:endParaRPr lang="en-US"/>
          </a:p>
        </p:txBody>
      </p:sp>
      <p:grpSp>
        <p:nvGrpSpPr>
          <p:cNvPr id="13" name="Group 12">
            <a:extLst>
              <a:ext uri="{FF2B5EF4-FFF2-40B4-BE49-F238E27FC236}">
                <a16:creationId xmlns:a16="http://schemas.microsoft.com/office/drawing/2014/main" id="{3B6B9637-9767-3516-FF8C-E1B652F5FC67}"/>
              </a:ext>
            </a:extLst>
          </p:cNvPr>
          <p:cNvGrpSpPr/>
          <p:nvPr/>
        </p:nvGrpSpPr>
        <p:grpSpPr>
          <a:xfrm>
            <a:off x="850564" y="988997"/>
            <a:ext cx="10794898" cy="5432189"/>
            <a:chOff x="180064" y="755373"/>
            <a:chExt cx="10794898" cy="5432189"/>
          </a:xfrm>
        </p:grpSpPr>
        <p:sp>
          <p:nvSpPr>
            <p:cNvPr id="14" name="TextBox 13">
              <a:extLst>
                <a:ext uri="{FF2B5EF4-FFF2-40B4-BE49-F238E27FC236}">
                  <a16:creationId xmlns:a16="http://schemas.microsoft.com/office/drawing/2014/main" id="{AC6A1CE9-52BD-6DD1-9CB6-AD4802375C99}"/>
                </a:ext>
              </a:extLst>
            </p:cNvPr>
            <p:cNvSpPr txBox="1"/>
            <p:nvPr/>
          </p:nvSpPr>
          <p:spPr>
            <a:xfrm>
              <a:off x="4028661" y="755373"/>
              <a:ext cx="2464136" cy="338554"/>
            </a:xfrm>
            <a:prstGeom prst="rect">
              <a:avLst/>
            </a:prstGeom>
            <a:noFill/>
          </p:spPr>
          <p:txBody>
            <a:bodyPr wrap="none" rtlCol="0">
              <a:spAutoFit/>
            </a:bodyPr>
            <a:lstStyle/>
            <a:p>
              <a:r>
                <a:rPr lang="en-US" sz="1600"/>
                <a:t>Evolution of the Universe</a:t>
              </a:r>
            </a:p>
          </p:txBody>
        </p:sp>
        <p:sp>
          <p:nvSpPr>
            <p:cNvPr id="15" name="TextBox 14">
              <a:extLst>
                <a:ext uri="{FF2B5EF4-FFF2-40B4-BE49-F238E27FC236}">
                  <a16:creationId xmlns:a16="http://schemas.microsoft.com/office/drawing/2014/main" id="{6FE573DD-D4AE-B413-CEBE-7E7771F382E8}"/>
                </a:ext>
              </a:extLst>
            </p:cNvPr>
            <p:cNvSpPr txBox="1"/>
            <p:nvPr/>
          </p:nvSpPr>
          <p:spPr>
            <a:xfrm>
              <a:off x="819654" y="2240281"/>
              <a:ext cx="1197764" cy="923330"/>
            </a:xfrm>
            <a:prstGeom prst="rect">
              <a:avLst/>
            </a:prstGeom>
            <a:noFill/>
          </p:spPr>
          <p:txBody>
            <a:bodyPr wrap="none" rtlCol="0">
              <a:spAutoFit/>
            </a:bodyPr>
            <a:lstStyle/>
            <a:p>
              <a:r>
                <a:rPr lang="en-US">
                  <a:solidFill>
                    <a:srgbClr val="FF0000"/>
                  </a:solidFill>
                  <a:latin typeface="Arial" pitchFamily="34" charset="0"/>
                  <a:cs typeface="Arial" pitchFamily="34" charset="0"/>
                </a:rPr>
                <a:t>NP </a:t>
              </a:r>
            </a:p>
            <a:p>
              <a:r>
                <a:rPr lang="en-US">
                  <a:solidFill>
                    <a:srgbClr val="FF0000"/>
                  </a:solidFill>
                  <a:latin typeface="Arial" pitchFamily="34" charset="0"/>
                  <a:cs typeface="Arial" pitchFamily="34" charset="0"/>
                </a:rPr>
                <a:t>Discovery</a:t>
              </a:r>
            </a:p>
            <a:p>
              <a:r>
                <a:rPr lang="en-US">
                  <a:solidFill>
                    <a:srgbClr val="FF0000"/>
                  </a:solidFill>
                  <a:latin typeface="Arial" pitchFamily="34" charset="0"/>
                  <a:cs typeface="Arial" pitchFamily="34" charset="0"/>
                </a:rPr>
                <a:t>Horizon</a:t>
              </a:r>
            </a:p>
          </p:txBody>
        </p:sp>
        <p:cxnSp>
          <p:nvCxnSpPr>
            <p:cNvPr id="16" name="Straight Arrow Connector 15">
              <a:extLst>
                <a:ext uri="{FF2B5EF4-FFF2-40B4-BE49-F238E27FC236}">
                  <a16:creationId xmlns:a16="http://schemas.microsoft.com/office/drawing/2014/main" id="{1167F208-B175-A017-AA78-2530724416E1}"/>
                </a:ext>
              </a:extLst>
            </p:cNvPr>
            <p:cNvCxnSpPr/>
            <p:nvPr/>
          </p:nvCxnSpPr>
          <p:spPr>
            <a:xfrm>
              <a:off x="2335383" y="1060174"/>
              <a:ext cx="14152" cy="3870752"/>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C3F00C-6428-55A3-534B-37EA082AB483}"/>
                </a:ext>
              </a:extLst>
            </p:cNvPr>
            <p:cNvCxnSpPr/>
            <p:nvPr/>
          </p:nvCxnSpPr>
          <p:spPr>
            <a:xfrm>
              <a:off x="987695" y="4930926"/>
              <a:ext cx="151349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BEBBC66-AF53-3941-92AE-3FF433DE0EF2}"/>
                </a:ext>
              </a:extLst>
            </p:cNvPr>
            <p:cNvSpPr txBox="1"/>
            <p:nvPr/>
          </p:nvSpPr>
          <p:spPr>
            <a:xfrm>
              <a:off x="180064" y="5479676"/>
              <a:ext cx="10794898" cy="707886"/>
            </a:xfrm>
            <a:prstGeom prst="rect">
              <a:avLst/>
            </a:prstGeom>
            <a:solidFill>
              <a:schemeClr val="bg1"/>
            </a:solidFill>
          </p:spPr>
          <p:txBody>
            <a:bodyPr wrap="square" rtlCol="0">
              <a:spAutoFit/>
            </a:bodyPr>
            <a:lstStyle/>
            <a:p>
              <a:r>
                <a:rPr lang="en-US" sz="2000">
                  <a:latin typeface="Arial" pitchFamily="34" charset="0"/>
                  <a:cs typeface="Arial" pitchFamily="34" charset="0"/>
                </a:rPr>
                <a:t>The vast range of time (</a:t>
              </a:r>
              <a:r>
                <a:rPr lang="en-US" sz="2000">
                  <a:latin typeface="Arial" pitchFamily="34" charset="0"/>
                  <a:cs typeface="Arial" pitchFamily="34" charset="0"/>
                  <a:sym typeface="Symbol" panose="05050102010706020507" pitchFamily="18" charset="2"/>
                </a:rPr>
                <a:t></a:t>
              </a:r>
              <a:r>
                <a:rPr lang="en-US" sz="2000">
                  <a:latin typeface="Arial" pitchFamily="34" charset="0"/>
                  <a:cs typeface="Arial" pitchFamily="34" charset="0"/>
                </a:rPr>
                <a:t>sec to 13.8B years) and physical scales (quarks to galaxies) requires “microscopes” of varying, complementary resolving “powers”</a:t>
              </a:r>
            </a:p>
          </p:txBody>
        </p:sp>
        <p:sp>
          <p:nvSpPr>
            <p:cNvPr id="19" name="TextBox 18">
              <a:extLst>
                <a:ext uri="{FF2B5EF4-FFF2-40B4-BE49-F238E27FC236}">
                  <a16:creationId xmlns:a16="http://schemas.microsoft.com/office/drawing/2014/main" id="{6CA1E31B-6496-64BD-2D2B-D6B44B0B6626}"/>
                </a:ext>
              </a:extLst>
            </p:cNvPr>
            <p:cNvSpPr txBox="1"/>
            <p:nvPr/>
          </p:nvSpPr>
          <p:spPr>
            <a:xfrm>
              <a:off x="689896" y="870971"/>
              <a:ext cx="1197764" cy="646331"/>
            </a:xfrm>
            <a:prstGeom prst="rect">
              <a:avLst/>
            </a:prstGeom>
            <a:noFill/>
          </p:spPr>
          <p:txBody>
            <a:bodyPr wrap="square" rtlCol="0">
              <a:spAutoFit/>
            </a:bodyPr>
            <a:lstStyle/>
            <a:p>
              <a:r>
                <a:rPr lang="en-US"/>
                <a:t>Present Day</a:t>
              </a:r>
            </a:p>
          </p:txBody>
        </p:sp>
        <p:sp>
          <p:nvSpPr>
            <p:cNvPr id="20" name="TextBox 19">
              <a:extLst>
                <a:ext uri="{FF2B5EF4-FFF2-40B4-BE49-F238E27FC236}">
                  <a16:creationId xmlns:a16="http://schemas.microsoft.com/office/drawing/2014/main" id="{95BABD59-F859-7C5A-8C34-473FDC4F8995}"/>
                </a:ext>
              </a:extLst>
            </p:cNvPr>
            <p:cNvSpPr txBox="1"/>
            <p:nvPr/>
          </p:nvSpPr>
          <p:spPr>
            <a:xfrm>
              <a:off x="2897585" y="1627466"/>
              <a:ext cx="1199728" cy="369332"/>
            </a:xfrm>
            <a:prstGeom prst="rect">
              <a:avLst/>
            </a:prstGeom>
            <a:noFill/>
          </p:spPr>
          <p:txBody>
            <a:bodyPr wrap="square" rtlCol="0">
              <a:spAutoFit/>
            </a:bodyPr>
            <a:lstStyle/>
            <a:p>
              <a:r>
                <a:rPr lang="en-US"/>
                <a:t>Galaxies</a:t>
              </a:r>
            </a:p>
          </p:txBody>
        </p:sp>
        <p:sp>
          <p:nvSpPr>
            <p:cNvPr id="21" name="TextBox 20">
              <a:extLst>
                <a:ext uri="{FF2B5EF4-FFF2-40B4-BE49-F238E27FC236}">
                  <a16:creationId xmlns:a16="http://schemas.microsoft.com/office/drawing/2014/main" id="{E5E495D9-00AB-4587-F3CF-DB879DFDEDF7}"/>
                </a:ext>
              </a:extLst>
            </p:cNvPr>
            <p:cNvSpPr txBox="1"/>
            <p:nvPr/>
          </p:nvSpPr>
          <p:spPr>
            <a:xfrm>
              <a:off x="3006313" y="3201344"/>
              <a:ext cx="1199728" cy="369332"/>
            </a:xfrm>
            <a:prstGeom prst="rect">
              <a:avLst/>
            </a:prstGeom>
            <a:noFill/>
          </p:spPr>
          <p:txBody>
            <a:bodyPr wrap="square" rtlCol="0">
              <a:spAutoFit/>
            </a:bodyPr>
            <a:lstStyle/>
            <a:p>
              <a:r>
                <a:rPr lang="en-US"/>
                <a:t>Nuclei</a:t>
              </a:r>
            </a:p>
          </p:txBody>
        </p:sp>
        <p:sp>
          <p:nvSpPr>
            <p:cNvPr id="22" name="TextBox 21">
              <a:extLst>
                <a:ext uri="{FF2B5EF4-FFF2-40B4-BE49-F238E27FC236}">
                  <a16:creationId xmlns:a16="http://schemas.microsoft.com/office/drawing/2014/main" id="{9850A106-F1BE-8A71-A99E-B85B86D2A577}"/>
                </a:ext>
              </a:extLst>
            </p:cNvPr>
            <p:cNvSpPr txBox="1"/>
            <p:nvPr/>
          </p:nvSpPr>
          <p:spPr>
            <a:xfrm>
              <a:off x="6452219" y="3760009"/>
              <a:ext cx="1765862" cy="646331"/>
            </a:xfrm>
            <a:prstGeom prst="rect">
              <a:avLst/>
            </a:prstGeom>
            <a:noFill/>
          </p:spPr>
          <p:txBody>
            <a:bodyPr wrap="square" rtlCol="0">
              <a:spAutoFit/>
            </a:bodyPr>
            <a:lstStyle/>
            <a:p>
              <a:r>
                <a:rPr lang="en-US" err="1"/>
                <a:t>Nucleo-Synthesis</a:t>
              </a:r>
              <a:endParaRPr lang="en-US"/>
            </a:p>
          </p:txBody>
        </p:sp>
        <p:sp>
          <p:nvSpPr>
            <p:cNvPr id="23" name="TextBox 22">
              <a:extLst>
                <a:ext uri="{FF2B5EF4-FFF2-40B4-BE49-F238E27FC236}">
                  <a16:creationId xmlns:a16="http://schemas.microsoft.com/office/drawing/2014/main" id="{7DFEDC00-3582-29EB-ED9A-530241D5B1BB}"/>
                </a:ext>
              </a:extLst>
            </p:cNvPr>
            <p:cNvSpPr txBox="1"/>
            <p:nvPr/>
          </p:nvSpPr>
          <p:spPr>
            <a:xfrm>
              <a:off x="3017058" y="4174982"/>
              <a:ext cx="1199728" cy="369332"/>
            </a:xfrm>
            <a:prstGeom prst="rect">
              <a:avLst/>
            </a:prstGeom>
            <a:noFill/>
          </p:spPr>
          <p:txBody>
            <a:bodyPr wrap="square" rtlCol="0">
              <a:spAutoFit/>
            </a:bodyPr>
            <a:lstStyle/>
            <a:p>
              <a:r>
                <a:rPr lang="en-US"/>
                <a:t>Particles</a:t>
              </a:r>
            </a:p>
          </p:txBody>
        </p:sp>
        <p:sp>
          <p:nvSpPr>
            <p:cNvPr id="24" name="TextBox 23">
              <a:extLst>
                <a:ext uri="{FF2B5EF4-FFF2-40B4-BE49-F238E27FC236}">
                  <a16:creationId xmlns:a16="http://schemas.microsoft.com/office/drawing/2014/main" id="{545138C4-5A96-2D94-4A6C-B71A8A1BF447}"/>
                </a:ext>
              </a:extLst>
            </p:cNvPr>
            <p:cNvSpPr txBox="1"/>
            <p:nvPr/>
          </p:nvSpPr>
          <p:spPr>
            <a:xfrm>
              <a:off x="6758202" y="2543994"/>
              <a:ext cx="1199728" cy="369332"/>
            </a:xfrm>
            <a:prstGeom prst="rect">
              <a:avLst/>
            </a:prstGeom>
            <a:noFill/>
          </p:spPr>
          <p:txBody>
            <a:bodyPr wrap="square" rtlCol="0">
              <a:spAutoFit/>
            </a:bodyPr>
            <a:lstStyle/>
            <a:p>
              <a:r>
                <a:rPr lang="en-US"/>
                <a:t>Atoms</a:t>
              </a:r>
            </a:p>
          </p:txBody>
        </p:sp>
        <p:sp>
          <p:nvSpPr>
            <p:cNvPr id="25" name="TextBox 24">
              <a:extLst>
                <a:ext uri="{FF2B5EF4-FFF2-40B4-BE49-F238E27FC236}">
                  <a16:creationId xmlns:a16="http://schemas.microsoft.com/office/drawing/2014/main" id="{257EB628-19C8-838A-4E9E-B113425D51B0}"/>
                </a:ext>
              </a:extLst>
            </p:cNvPr>
            <p:cNvSpPr txBox="1"/>
            <p:nvPr/>
          </p:nvSpPr>
          <p:spPr>
            <a:xfrm>
              <a:off x="6854480" y="1254311"/>
              <a:ext cx="1199728" cy="369332"/>
            </a:xfrm>
            <a:prstGeom prst="rect">
              <a:avLst/>
            </a:prstGeom>
            <a:noFill/>
          </p:spPr>
          <p:txBody>
            <a:bodyPr wrap="square" rtlCol="0">
              <a:spAutoFit/>
            </a:bodyPr>
            <a:lstStyle/>
            <a:p>
              <a:r>
                <a:rPr lang="en-US"/>
                <a:t>Present</a:t>
              </a:r>
            </a:p>
          </p:txBody>
        </p:sp>
      </p:grpSp>
      <p:sp>
        <p:nvSpPr>
          <p:cNvPr id="2" name="Title 1">
            <a:extLst>
              <a:ext uri="{FF2B5EF4-FFF2-40B4-BE49-F238E27FC236}">
                <a16:creationId xmlns:a16="http://schemas.microsoft.com/office/drawing/2014/main" id="{A7CC3054-953F-98B1-41A3-5EB1B9E0E8F4}"/>
              </a:ext>
            </a:extLst>
          </p:cNvPr>
          <p:cNvSpPr>
            <a:spLocks noGrp="1"/>
          </p:cNvSpPr>
          <p:nvPr>
            <p:ph type="title"/>
          </p:nvPr>
        </p:nvSpPr>
        <p:spPr/>
        <p:txBody>
          <a:bodyPr>
            <a:normAutofit fontScale="90000"/>
          </a:bodyPr>
          <a:lstStyle/>
          <a:p>
            <a:r>
              <a:rPr lang="en-US"/>
              <a:t>The Reason Complementary Capabilities are Required</a:t>
            </a:r>
          </a:p>
        </p:txBody>
      </p:sp>
    </p:spTree>
    <p:extLst>
      <p:ext uri="{BB962C8B-B14F-4D97-AF65-F5344CB8AC3E}">
        <p14:creationId xmlns:p14="http://schemas.microsoft.com/office/powerpoint/2010/main" val="35927820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31C15F-C34A-41BC-ABDD-75462249CC18}"/>
              </a:ext>
            </a:extLst>
          </p:cNvPr>
          <p:cNvSpPr>
            <a:spLocks noGrp="1" noChangeArrowheads="1"/>
          </p:cNvSpPr>
          <p:nvPr>
            <p:ph type="title"/>
          </p:nvPr>
        </p:nvSpPr>
        <p:spPr/>
        <p:txBody>
          <a:bodyPr>
            <a:noAutofit/>
          </a:bodyPr>
          <a:lstStyle/>
          <a:p>
            <a:r>
              <a:rPr lang="en-US" sz="2700"/>
              <a:t>NP is the Federal Steward of U.S. Nuclear Physics Research</a:t>
            </a:r>
          </a:p>
        </p:txBody>
      </p:sp>
      <p:sp>
        <p:nvSpPr>
          <p:cNvPr id="5" name="Text Box 8">
            <a:extLst>
              <a:ext uri="{FF2B5EF4-FFF2-40B4-BE49-F238E27FC236}">
                <a16:creationId xmlns:a16="http://schemas.microsoft.com/office/drawing/2014/main" id="{23606B64-7014-EE72-F151-4D1EB1483300}"/>
              </a:ext>
            </a:extLst>
          </p:cNvPr>
          <p:cNvSpPr txBox="1">
            <a:spLocks noChangeArrowheads="1"/>
          </p:cNvSpPr>
          <p:nvPr/>
        </p:nvSpPr>
        <p:spPr bwMode="auto">
          <a:xfrm>
            <a:off x="1438229" y="1037486"/>
            <a:ext cx="8838523" cy="707886"/>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2000">
                <a:solidFill>
                  <a:schemeClr val="bg1"/>
                </a:solidFill>
                <a:latin typeface="Arial" pitchFamily="34" charset="0"/>
                <a:cs typeface="Arial" pitchFamily="34" charset="0"/>
              </a:rPr>
              <a:t>NP</a:t>
            </a:r>
            <a:r>
              <a:rPr lang="en-US" sz="2000" i="0">
                <a:solidFill>
                  <a:schemeClr val="bg1"/>
                </a:solidFill>
                <a:latin typeface="Arial" pitchFamily="34" charset="0"/>
                <a:cs typeface="Arial" pitchFamily="34" charset="0"/>
              </a:rPr>
              <a:t> supports ~ 95% of the nation’s investment in basic research in  nuclear physics in the U.S. </a:t>
            </a:r>
          </a:p>
        </p:txBody>
      </p:sp>
      <p:sp>
        <p:nvSpPr>
          <p:cNvPr id="6" name="TextBox 5">
            <a:extLst>
              <a:ext uri="{FF2B5EF4-FFF2-40B4-BE49-F238E27FC236}">
                <a16:creationId xmlns:a16="http://schemas.microsoft.com/office/drawing/2014/main" id="{2A2F07A9-D145-E070-FE66-656E2463040B}"/>
              </a:ext>
            </a:extLst>
          </p:cNvPr>
          <p:cNvSpPr txBox="1"/>
          <p:nvPr/>
        </p:nvSpPr>
        <p:spPr>
          <a:xfrm>
            <a:off x="1525737" y="1733229"/>
            <a:ext cx="8978815" cy="400110"/>
          </a:xfrm>
          <a:prstGeom prst="rect">
            <a:avLst/>
          </a:prstGeom>
          <a:noFill/>
        </p:spPr>
        <p:txBody>
          <a:bodyPr wrap="square" rtlCol="0">
            <a:spAutoFit/>
          </a:bodyPr>
          <a:lstStyle/>
          <a:p>
            <a:pPr marL="274320" indent="-274320" defTabSz="819150">
              <a:spcAft>
                <a:spcPts val="600"/>
              </a:spcAft>
              <a:tabLst>
                <a:tab pos="2667000" algn="l"/>
              </a:tabLst>
            </a:pPr>
            <a:r>
              <a:rPr lang="en-US" sz="2000" b="1">
                <a:latin typeface="Arial" pitchFamily="34" charset="0"/>
                <a:cs typeface="Arial" pitchFamily="34" charset="0"/>
              </a:rPr>
              <a:t>It is responsible for Strategic Planning, Funding, and Implementation</a:t>
            </a:r>
          </a:p>
        </p:txBody>
      </p:sp>
      <p:sp>
        <p:nvSpPr>
          <p:cNvPr id="7" name="Rectangle 4">
            <a:extLst>
              <a:ext uri="{FF2B5EF4-FFF2-40B4-BE49-F238E27FC236}">
                <a16:creationId xmlns:a16="http://schemas.microsoft.com/office/drawing/2014/main" id="{F992C975-AC27-B3F7-3FB8-7286A7C6068E}"/>
              </a:ext>
            </a:extLst>
          </p:cNvPr>
          <p:cNvSpPr>
            <a:spLocks noChangeArrowheads="1"/>
          </p:cNvSpPr>
          <p:nvPr/>
        </p:nvSpPr>
        <p:spPr bwMode="auto">
          <a:xfrm>
            <a:off x="775960" y="2740705"/>
            <a:ext cx="4812000" cy="2031303"/>
          </a:xfrm>
          <a:prstGeom prst="rect">
            <a:avLst/>
          </a:prstGeom>
          <a:solidFill>
            <a:schemeClr val="tx2">
              <a:lumMod val="20000"/>
              <a:lumOff val="80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lIns="91418" tIns="45709" rIns="91418" bIns="45709">
            <a:spAutoFit/>
          </a:bodyPr>
          <a:lstStyle/>
          <a:p>
            <a:pPr marL="274320" indent="-274320" defTabSz="819150" eaLnBrk="1" hangingPunct="1">
              <a:buFont typeface="Wingdings" pitchFamily="2" charset="2"/>
              <a:buNone/>
              <a:tabLst>
                <a:tab pos="2667000" algn="l"/>
              </a:tabLst>
            </a:pPr>
            <a:r>
              <a:rPr lang="en-US" b="1" i="0">
                <a:latin typeface="Arial" pitchFamily="34" charset="0"/>
                <a:cs typeface="Arial" pitchFamily="34" charset="0"/>
              </a:rPr>
              <a:t>Goals and Deliverables:</a:t>
            </a:r>
            <a:endParaRPr lang="en-US" i="0">
              <a:latin typeface="Arial" pitchFamily="34" charset="0"/>
              <a:cs typeface="Arial" pitchFamily="34" charset="0"/>
            </a:endParaRPr>
          </a:p>
          <a:p>
            <a:pPr marL="731520" lvl="1" indent="-274320" defTabSz="819150">
              <a:buFont typeface="Wingdings" pitchFamily="2" charset="2"/>
              <a:buChar char="§"/>
              <a:tabLst>
                <a:tab pos="2667000" algn="l"/>
              </a:tabLst>
            </a:pPr>
            <a:r>
              <a:rPr lang="en-US">
                <a:latin typeface="Arial" pitchFamily="34" charset="0"/>
                <a:cs typeface="Arial" pitchFamily="34" charset="0"/>
              </a:rPr>
              <a:t>Knowledge</a:t>
            </a:r>
          </a:p>
          <a:p>
            <a:pPr marL="731520" lvl="1" indent="-274320" defTabSz="819150">
              <a:buFont typeface="Wingdings" pitchFamily="2" charset="2"/>
              <a:buChar char="§"/>
              <a:tabLst>
                <a:tab pos="2667000" algn="l"/>
              </a:tabLst>
            </a:pPr>
            <a:r>
              <a:rPr lang="en-US">
                <a:latin typeface="Arial" pitchFamily="34" charset="0"/>
                <a:cs typeface="Arial" pitchFamily="34" charset="0"/>
              </a:rPr>
              <a:t>L</a:t>
            </a:r>
            <a:r>
              <a:rPr lang="en-US" i="0">
                <a:latin typeface="Arial" pitchFamily="34" charset="0"/>
                <a:cs typeface="Arial" pitchFamily="34" charset="0"/>
              </a:rPr>
              <a:t>eadership class facilities </a:t>
            </a:r>
          </a:p>
          <a:p>
            <a:pPr marL="731520" lvl="1" indent="-274320" defTabSz="819150">
              <a:buFont typeface="Wingdings" pitchFamily="2" charset="2"/>
              <a:buChar char="§"/>
              <a:tabLst>
                <a:tab pos="2667000" algn="l"/>
              </a:tabLst>
            </a:pPr>
            <a:r>
              <a:rPr lang="en-US">
                <a:latin typeface="Arial" pitchFamily="34" charset="0"/>
                <a:cs typeface="Arial" pitchFamily="34" charset="0"/>
              </a:rPr>
              <a:t>New</a:t>
            </a:r>
            <a:r>
              <a:rPr lang="en-US" i="0">
                <a:latin typeface="Arial" pitchFamily="34" charset="0"/>
                <a:cs typeface="Arial" pitchFamily="34" charset="0"/>
              </a:rPr>
              <a:t> technology</a:t>
            </a:r>
          </a:p>
          <a:p>
            <a:pPr marL="731520" lvl="1" indent="-274320" defTabSz="819150">
              <a:buFont typeface="Wingdings" pitchFamily="2" charset="2"/>
              <a:buChar char="§"/>
              <a:tabLst>
                <a:tab pos="2667000" algn="l"/>
              </a:tabLst>
            </a:pPr>
            <a:r>
              <a:rPr lang="en-US">
                <a:latin typeface="Arial" pitchFamily="34" charset="0"/>
                <a:cs typeface="Arial" pitchFamily="34" charset="0"/>
              </a:rPr>
              <a:t>A highly-trained, diverse workforce capable of supporting DOE &amp; other missions</a:t>
            </a:r>
            <a:endParaRPr lang="en-US" i="0">
              <a:latin typeface="Arial" pitchFamily="34" charset="0"/>
              <a:cs typeface="Arial" pitchFamily="34" charset="0"/>
            </a:endParaRPr>
          </a:p>
        </p:txBody>
      </p:sp>
      <p:pic>
        <p:nvPicPr>
          <p:cNvPr id="8" name="Chart 3">
            <a:extLst>
              <a:ext uri="{FF2B5EF4-FFF2-40B4-BE49-F238E27FC236}">
                <a16:creationId xmlns:a16="http://schemas.microsoft.com/office/drawing/2014/main" id="{80688A68-8B66-49CA-F9C4-C43A6B82D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453" t="16765" r="21292" b="6903"/>
          <a:stretch>
            <a:fillRect/>
          </a:stretch>
        </p:blipFill>
        <p:spPr bwMode="auto">
          <a:xfrm>
            <a:off x="7391611" y="2478341"/>
            <a:ext cx="3171285" cy="312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3ADE186-9F0D-4EA9-99EF-F001EAC001F6}"/>
              </a:ext>
            </a:extLst>
          </p:cNvPr>
          <p:cNvSpPr txBox="1"/>
          <p:nvPr/>
        </p:nvSpPr>
        <p:spPr>
          <a:xfrm>
            <a:off x="390634" y="5581833"/>
            <a:ext cx="11622472" cy="923330"/>
          </a:xfrm>
          <a:prstGeom prst="rect">
            <a:avLst/>
          </a:prstGeom>
          <a:noFill/>
        </p:spPr>
        <p:txBody>
          <a:bodyPr wrap="square" rtlCol="0">
            <a:spAutoFit/>
          </a:bodyPr>
          <a:lstStyle/>
          <a:p>
            <a:r>
              <a:rPr lang="en-US">
                <a:solidFill>
                  <a:srgbClr val="0000FF"/>
                </a:solidFill>
                <a:latin typeface="Arial" pitchFamily="34" charset="0"/>
                <a:cs typeface="Arial" pitchFamily="34" charset="0"/>
              </a:rPr>
              <a:t>U.S. science, commerce, medicine, defense —all benefit, in part, from a stable level of sustained competence, capability, capacity, and leadership in nuclear physics; NP is the U.S. steward responsible for reliably delivering that benefit.</a:t>
            </a:r>
          </a:p>
        </p:txBody>
      </p:sp>
      <p:sp>
        <p:nvSpPr>
          <p:cNvPr id="10" name="TextBox 9">
            <a:extLst>
              <a:ext uri="{FF2B5EF4-FFF2-40B4-BE49-F238E27FC236}">
                <a16:creationId xmlns:a16="http://schemas.microsoft.com/office/drawing/2014/main" id="{31CAD8BF-6B87-DBF3-F0EC-7A35FD38D9D0}"/>
              </a:ext>
            </a:extLst>
          </p:cNvPr>
          <p:cNvSpPr txBox="1"/>
          <p:nvPr/>
        </p:nvSpPr>
        <p:spPr>
          <a:xfrm>
            <a:off x="7917511" y="2158386"/>
            <a:ext cx="2645385" cy="338554"/>
          </a:xfrm>
          <a:prstGeom prst="rect">
            <a:avLst/>
          </a:prstGeom>
          <a:solidFill>
            <a:schemeClr val="bg1"/>
          </a:solidFill>
        </p:spPr>
        <p:txBody>
          <a:bodyPr wrap="square" rtlCol="0">
            <a:spAutoFit/>
          </a:bodyPr>
          <a:lstStyle/>
          <a:p>
            <a:r>
              <a:rPr lang="en-US" sz="1600"/>
              <a:t>Where NP PHDs go</a:t>
            </a:r>
          </a:p>
        </p:txBody>
      </p:sp>
    </p:spTree>
    <p:extLst>
      <p:ext uri="{BB962C8B-B14F-4D97-AF65-F5344CB8AC3E}">
        <p14:creationId xmlns:p14="http://schemas.microsoft.com/office/powerpoint/2010/main" val="370029028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F3EFBC-4CC0-2EBB-3B0F-D94739339FBD}"/>
              </a:ext>
            </a:extLst>
          </p:cNvPr>
          <p:cNvSpPr txBox="1"/>
          <p:nvPr/>
        </p:nvSpPr>
        <p:spPr>
          <a:xfrm>
            <a:off x="444064" y="797885"/>
            <a:ext cx="7844623" cy="4165243"/>
          </a:xfrm>
          <a:prstGeom prst="rect">
            <a:avLst/>
          </a:prstGeom>
          <a:noFill/>
          <a:ln>
            <a:noFill/>
          </a:ln>
        </p:spPr>
        <p:txBody>
          <a:bodyPr wrap="square" rtlCol="0">
            <a:spAutoFit/>
          </a:bodyPr>
          <a:lstStyle/>
          <a:p>
            <a:pPr>
              <a:spcBef>
                <a:spcPct val="0"/>
              </a:spcBef>
              <a:spcAft>
                <a:spcPts val="2000"/>
              </a:spcAft>
            </a:pPr>
            <a:endParaRPr lang="en-US">
              <a:latin typeface="Arial" pitchFamily="34" charset="0"/>
              <a:cs typeface="Arial" pitchFamily="34" charset="0"/>
            </a:endParaRPr>
          </a:p>
          <a:p>
            <a:pPr marL="280988" indent="-280988">
              <a:spcAft>
                <a:spcPts val="2000"/>
              </a:spcAft>
              <a:buFont typeface="+mj-lt"/>
              <a:buAutoNum type="arabicPeriod"/>
            </a:pPr>
            <a:r>
              <a:rPr lang="en-US">
                <a:latin typeface="Arial" pitchFamily="34" charset="0"/>
                <a:cs typeface="Arial" pitchFamily="34" charset="0"/>
                <a:sym typeface="Symbol" panose="05050102010706020507" pitchFamily="18" charset="2"/>
              </a:rPr>
              <a:t>Operate and get science out from the Relativistic Heavy Ion Collider (RHIC),the Continuous Electron Beam Accelerator Facility (CEBAF),  the Argonne Tandem Linac Accelerator System (ATLAS) and the Facility for Rare Isotope Beams (FRIB)</a:t>
            </a:r>
          </a:p>
          <a:p>
            <a:pPr marL="280988" indent="-280988">
              <a:spcBef>
                <a:spcPct val="0"/>
              </a:spcBef>
              <a:spcAft>
                <a:spcPts val="2000"/>
              </a:spcAft>
              <a:buFont typeface="+mj-lt"/>
              <a:buAutoNum type="arabicPeriod"/>
            </a:pPr>
            <a:r>
              <a:rPr lang="en-US">
                <a:latin typeface="Arial" pitchFamily="34" charset="0"/>
                <a:cs typeface="Arial" pitchFamily="34" charset="0"/>
              </a:rPr>
              <a:t>Make progress on a U.S.-led ton-scale neutrino-less double beta decay experiment.</a:t>
            </a:r>
          </a:p>
          <a:p>
            <a:pPr marL="280988" indent="-280988">
              <a:spcBef>
                <a:spcPct val="0"/>
              </a:spcBef>
              <a:spcAft>
                <a:spcPts val="2000"/>
              </a:spcAft>
              <a:buFont typeface="+mj-lt"/>
              <a:buAutoNum type="arabicPeriod"/>
            </a:pPr>
            <a:r>
              <a:rPr lang="en-US">
                <a:latin typeface="Arial" pitchFamily="34" charset="0"/>
                <a:cs typeface="Arial" pitchFamily="34" charset="0"/>
              </a:rPr>
              <a:t>Start construction of a high-energy high-luminosity polarized electron-ion collider (EIC) </a:t>
            </a:r>
          </a:p>
          <a:p>
            <a:pPr marL="280988" indent="-280988">
              <a:spcBef>
                <a:spcPct val="0"/>
              </a:spcBef>
              <a:spcAft>
                <a:spcPts val="2000"/>
              </a:spcAft>
              <a:buFont typeface="+mj-lt"/>
              <a:buAutoNum type="arabicPeriod"/>
            </a:pPr>
            <a:r>
              <a:rPr lang="en-US">
                <a:latin typeface="Arial" pitchFamily="34" charset="0"/>
                <a:cs typeface="Arial" pitchFamily="34" charset="0"/>
              </a:rPr>
              <a:t>Implement smaller scale instrumentation to take advantage of facility capabilities</a:t>
            </a:r>
          </a:p>
        </p:txBody>
      </p:sp>
      <p:pic>
        <p:nvPicPr>
          <p:cNvPr id="4" name="Picture 2">
            <a:extLst>
              <a:ext uri="{FF2B5EF4-FFF2-40B4-BE49-F238E27FC236}">
                <a16:creationId xmlns:a16="http://schemas.microsoft.com/office/drawing/2014/main" id="{7F0B6005-FEF3-20C5-6072-FDC5C99CE616}"/>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8579446" y="1166456"/>
            <a:ext cx="3168490" cy="4090323"/>
          </a:xfrm>
          <a:prstGeom prst="rect">
            <a:avLst/>
          </a:prstGeom>
          <a:noFill/>
          <a:ln w="9525">
            <a:solidFill>
              <a:schemeClr val="tx1"/>
            </a:solidFill>
            <a:miter lim="800000"/>
          </a:ln>
          <a:extLst>
            <a:ext uri="{909E8E84-426E-40DD-AFC4-6F175D3DCCD1}">
              <a14:hiddenFill xmlns:a14="http://schemas.microsoft.com/office/drawing/2010/main">
                <a:solidFill>
                  <a:schemeClr val="accent1"/>
                </a:solidFill>
              </a14:hiddenFill>
            </a:ext>
          </a:extLst>
        </p:spPr>
      </p:pic>
      <p:sp>
        <p:nvSpPr>
          <p:cNvPr id="5" name="Title 1">
            <a:extLst>
              <a:ext uri="{FF2B5EF4-FFF2-40B4-BE49-F238E27FC236}">
                <a16:creationId xmlns:a16="http://schemas.microsoft.com/office/drawing/2014/main" id="{A3CF0498-9C38-766A-7CD7-03CCAD9EBF52}"/>
              </a:ext>
            </a:extLst>
          </p:cNvPr>
          <p:cNvSpPr txBox="1"/>
          <p:nvPr/>
        </p:nvSpPr>
        <p:spPr>
          <a:xfrm>
            <a:off x="430858" y="50909"/>
            <a:ext cx="9144000" cy="74697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kern="1200">
                <a:solidFill>
                  <a:schemeClr val="bg1"/>
                </a:solidFill>
                <a:latin typeface="+mj-lt"/>
                <a:ea typeface="+mj-ea"/>
                <a:cs typeface="+mj-cs"/>
              </a:defRPr>
            </a:lvl1pPr>
          </a:lstStyle>
          <a:p>
            <a:pPr fontAlgn="auto">
              <a:spcAft>
                <a:spcPct val="0"/>
              </a:spcAft>
            </a:pPr>
            <a:r>
              <a:rPr lang="en-US"/>
              <a:t>The High-Level NP Work Plan</a:t>
            </a:r>
          </a:p>
        </p:txBody>
      </p:sp>
      <p:sp>
        <p:nvSpPr>
          <p:cNvPr id="6" name="TextBox 5">
            <a:extLst>
              <a:ext uri="{FF2B5EF4-FFF2-40B4-BE49-F238E27FC236}">
                <a16:creationId xmlns:a16="http://schemas.microsoft.com/office/drawing/2014/main" id="{3F7ED2C8-E83E-2C49-9870-5FF4893793FE}"/>
              </a:ext>
            </a:extLst>
          </p:cNvPr>
          <p:cNvSpPr txBox="1"/>
          <p:nvPr/>
        </p:nvSpPr>
        <p:spPr>
          <a:xfrm>
            <a:off x="430858" y="5366446"/>
            <a:ext cx="11582248" cy="1015663"/>
          </a:xfrm>
          <a:prstGeom prst="rect">
            <a:avLst/>
          </a:prstGeom>
          <a:noFill/>
        </p:spPr>
        <p:txBody>
          <a:bodyPr wrap="square" rtlCol="0">
            <a:spAutoFit/>
          </a:bodyPr>
          <a:lstStyle/>
          <a:p>
            <a:r>
              <a:rPr lang="en-US" sz="2000">
                <a:latin typeface="Arial" pitchFamily="34" charset="0"/>
                <a:cs typeface="Arial" pitchFamily="34" charset="0"/>
              </a:rPr>
              <a:t>The work plan centers on NP’s mission to u</a:t>
            </a:r>
            <a:r>
              <a:rPr lang="en-US" sz="2000">
                <a:latin typeface="Arial" pitchFamily="34" charset="0"/>
                <a:ea typeface="Calibri" panose="020F0502020204030204" pitchFamily="34" charset="0"/>
                <a:cs typeface="Arial" pitchFamily="34" charset="0"/>
              </a:rPr>
              <a:t>nderstand all forms of nuclear matter to benefit energy, commerce, medicine, and national security. A new Long Range Plan is in development by NSAC.</a:t>
            </a:r>
            <a:endParaRPr lang="en-US" sz="2000">
              <a:latin typeface="Arial" pitchFamily="34" charset="0"/>
              <a:cs typeface="Arial" pitchFamily="34" charset="0"/>
            </a:endParaRPr>
          </a:p>
          <a:p>
            <a:r>
              <a:rPr lang="en-US" sz="2000">
                <a:latin typeface="Arial" pitchFamily="34" charset="0"/>
                <a:cs typeface="Arial" pitchFamily="34" charset="0"/>
              </a:rPr>
              <a:t> </a:t>
            </a:r>
          </a:p>
        </p:txBody>
      </p:sp>
    </p:spTree>
    <p:extLst>
      <p:ext uri="{BB962C8B-B14F-4D97-AF65-F5344CB8AC3E}">
        <p14:creationId xmlns:p14="http://schemas.microsoft.com/office/powerpoint/2010/main" val="233910763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4D5EB2-EDD3-A930-2059-D647D1B0EB52}"/>
              </a:ext>
            </a:extLst>
          </p:cNvPr>
          <p:cNvSpPr>
            <a:spLocks noGrp="1"/>
          </p:cNvSpPr>
          <p:nvPr>
            <p:ph type="title"/>
          </p:nvPr>
        </p:nvSpPr>
        <p:spPr/>
        <p:txBody>
          <a:bodyPr/>
          <a:lstStyle/>
          <a:p>
            <a:fld id="{59601B0B-8B7B-4745-95CB-702215A6BAEB}" type="EPRCSVariable:&lt;ReportPackage&gt;&lt;Variable id=&quot;b109d9d2-3451-4049-80d7-dd8a1971dadc&quot; usageType=&quot;Value&quot; /&gt;&lt;/ReportPackage&gt;">
              <a:rPr lang="en-US" noProof="0" smtClean="0">
                <a:effectLst/>
              </a:rPr>
              <a:t>NP</a:t>
            </a:fld>
            <a:r>
              <a:rPr lang="en-US" noProof="0"/>
              <a:t> </a:t>
            </a:r>
            <a:r>
              <a:rPr lang="en-US"/>
              <a:t>- </a:t>
            </a:r>
            <a:fld id="{9B29DE99-3821-48C3-AC17-DC1A11EADE05}" type="EPRCSVariable:&lt;ReportPackage&gt;&lt;Variable id=&quot;1fa98088-c8e7-449e-a7f6-3137fd0d70f5&quot; usageType=&quot;Value&quot; /&gt;&lt;/ReportPackage&gt;">
              <a:rPr lang="en-US" noProof="0" smtClean="0">
                <a:effectLst/>
              </a:rPr>
              <a:t>FY 2024</a:t>
            </a:fld>
            <a:r>
              <a:rPr lang="en-US"/>
              <a:t> </a:t>
            </a:r>
            <a:fld id="{DF05E330-8D05-4B97-85E7-59D0E5E40453}" type="EPRCSVariable:&lt;ReportPackage&gt;&lt;Variable id=&quot;f630fd93-8335-4ff5-bed5-0a0bed69c970&quot; usageType=&quot;Value&quot; /&gt;&lt;/ReportPackage&gt;">
              <a:rPr lang="en-US" noProof="0" smtClean="0">
                <a:effectLst/>
              </a:rPr>
              <a:t>President's Request</a:t>
            </a:fld>
            <a:r>
              <a:rPr lang="en-US" noProof="0"/>
              <a:t> </a:t>
            </a:r>
            <a:endParaRPr lang="en-US"/>
          </a:p>
        </p:txBody>
      </p:sp>
      <p:sp>
        <p:nvSpPr>
          <p:cNvPr id="4" name="Content Placeholder 3">
            <a:extLst>
              <a:ext uri="{FF2B5EF4-FFF2-40B4-BE49-F238E27FC236}">
                <a16:creationId xmlns:a16="http://schemas.microsoft.com/office/drawing/2014/main" id="{AEDA815F-2C3E-9BD2-0C8D-A019A11E1BC3}"/>
              </a:ext>
            </a:extLst>
          </p:cNvPr>
          <p:cNvSpPr>
            <a:spLocks noGrp="1"/>
          </p:cNvSpPr>
          <p:nvPr>
            <p:ph idx="1"/>
          </p:nvPr>
        </p:nvSpPr>
        <p:spPr>
          <a:xfrm>
            <a:off x="623035" y="5337191"/>
            <a:ext cx="11390071" cy="779361"/>
          </a:xfrm>
        </p:spPr>
        <p:txBody>
          <a:bodyPr>
            <a:normAutofit fontScale="55000" lnSpcReduction="20000"/>
          </a:bodyPr>
          <a:lstStyle/>
          <a:p>
            <a:r>
              <a:rPr lang="en-US"/>
              <a:t>The FY 2024 Request for $811.4 million supports high priority efforts and capabilities in fundamental nuclear physics research; operations, maintenance, and upgrades of scientific user facilities; and projects</a:t>
            </a:r>
          </a:p>
        </p:txBody>
      </p:sp>
      <p:pic>
        <p:nvPicPr>
          <p:cNvPr id="5" name="Picture 4">
            <a:extLst>
              <a:ext uri="{FF2B5EF4-FFF2-40B4-BE49-F238E27FC236}">
                <a16:creationId xmlns:a16="http://schemas.microsoft.com/office/drawing/2014/main" id="{B7F9F8C7-8050-3C6D-5C46-1B8B086D7571}"/>
              </a:ext>
            </a:extLst>
          </p:cNvPr>
          <p:cNvPicPr>
            <a:picLocks noGrp="1" noRot="1" noChangeAspect="1" noMove="1" noResize="1" noEditPoints="1" noAdjustHandles="1" noChangeArrowheads="1" noChangeShapeType="1" noCrop="1"/>
          </p:cNvPicPr>
          <p:nvPr>
            <p:custDataLst>
              <p:custData r:id="rId1"/>
              <p:tags r:id="rId2"/>
            </p:custDataLst>
          </p:nvPr>
        </p:nvPicPr>
        <p:blipFill>
          <a:blip r:embed="rId4"/>
          <a:stretch>
            <a:fillRect/>
          </a:stretch>
        </p:blipFill>
        <p:spPr>
          <a:xfrm>
            <a:off x="468572" y="1125578"/>
            <a:ext cx="11254855" cy="3988563"/>
          </a:xfrm>
          <a:prstGeom prst="rect">
            <a:avLst/>
          </a:prstGeom>
        </p:spPr>
      </p:pic>
    </p:spTree>
    <p:extLst>
      <p:ext uri="{BB962C8B-B14F-4D97-AF65-F5344CB8AC3E}">
        <p14:creationId xmlns:p14="http://schemas.microsoft.com/office/powerpoint/2010/main" val="296644525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D66BF-3F1E-30A3-0B72-2F16F68EAF74}"/>
              </a:ext>
            </a:extLst>
          </p:cNvPr>
          <p:cNvSpPr>
            <a:spLocks noGrp="1"/>
          </p:cNvSpPr>
          <p:nvPr>
            <p:ph type="title"/>
          </p:nvPr>
        </p:nvSpPr>
        <p:spPr/>
        <p:txBody>
          <a:bodyPr/>
          <a:lstStyle/>
          <a:p>
            <a:r>
              <a:rPr lang="en-US"/>
              <a:t>The Nuclear Physics Program Supports…</a:t>
            </a:r>
          </a:p>
        </p:txBody>
      </p:sp>
      <p:sp>
        <p:nvSpPr>
          <p:cNvPr id="3" name="Content Placeholder 2">
            <a:extLst>
              <a:ext uri="{FF2B5EF4-FFF2-40B4-BE49-F238E27FC236}">
                <a16:creationId xmlns:a16="http://schemas.microsoft.com/office/drawing/2014/main" id="{B57FAC56-2D10-C30B-56E4-DBFD785C67C4}"/>
              </a:ext>
            </a:extLst>
          </p:cNvPr>
          <p:cNvSpPr>
            <a:spLocks noGrp="1"/>
          </p:cNvSpPr>
          <p:nvPr>
            <p:ph idx="1"/>
          </p:nvPr>
        </p:nvSpPr>
        <p:spPr/>
        <p:txBody>
          <a:bodyPr>
            <a:normAutofit fontScale="70000" lnSpcReduction="20000"/>
          </a:bodyPr>
          <a:lstStyle/>
          <a:p>
            <a:r>
              <a:rPr lang="en-US"/>
              <a:t>Ground-breaking research and discoveries</a:t>
            </a:r>
          </a:p>
          <a:p>
            <a:pPr lvl="1"/>
            <a:r>
              <a:rPr lang="en-US"/>
              <a:t>E.g., First observation of the direction production of matter/anti-matter from an intense electro-magnetic field; discovery that natural radiation frustrates quantum coherence time essential for quantum computing</a:t>
            </a:r>
          </a:p>
          <a:p>
            <a:r>
              <a:rPr lang="en-US"/>
              <a:t>Safe and highly efficient operation of four world-leading national user facilities with complimentary capabilities to maintain U.S. leadership in Nuclear Physics</a:t>
            </a:r>
          </a:p>
          <a:p>
            <a:r>
              <a:rPr lang="en-US"/>
              <a:t>The construction of new tools (e.g. the Electron-Ion Collider) to maintain U.S. dominance in nuclear physics and a trained nuclear/accelerator physics workforce through the century</a:t>
            </a:r>
          </a:p>
          <a:p>
            <a:r>
              <a:rPr lang="en-US"/>
              <a:t>Pioneering programs in RENEW, FAIR, EPSCOR to ensure the future NP workforce is fully capable of leveraging the entirety of diverse intellectual capital in the United States</a:t>
            </a:r>
          </a:p>
          <a:p>
            <a:r>
              <a:rPr lang="en-US"/>
              <a:t>Applications critical for national needs through Nuclear Data, ACCELERATE, QIS, AI/ML, and Microelectronics</a:t>
            </a:r>
          </a:p>
        </p:txBody>
      </p:sp>
    </p:spTree>
    <p:extLst>
      <p:ext uri="{BB962C8B-B14F-4D97-AF65-F5344CB8AC3E}">
        <p14:creationId xmlns:p14="http://schemas.microsoft.com/office/powerpoint/2010/main" val="363376637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1EE204-EA37-DA73-9978-26922FDA2797}"/>
              </a:ext>
            </a:extLst>
          </p:cNvPr>
          <p:cNvSpPr>
            <a:spLocks noGrp="1"/>
          </p:cNvSpPr>
          <p:nvPr>
            <p:ph type="title"/>
          </p:nvPr>
        </p:nvSpPr>
        <p:spPr/>
        <p:txBody>
          <a:bodyPr/>
          <a:lstStyle/>
          <a:p>
            <a:fld id="{0FF626FC-8FA9-45D4-A462-BD210603E2D0}" type="EPRCSVariable:&lt;ReportPackage&gt;&lt;Variable id=&quot;1fa98088-c8e7-449e-a7f6-3137fd0d70f5&quot; usageType=&quot;Value&quot; /&gt;&lt;/ReportPackage&gt;">
              <a:rPr lang="en-US" noProof="0" smtClean="0">
                <a:effectLst/>
              </a:rPr>
              <a:t>FY 2024</a:t>
            </a:fld>
            <a:r>
              <a:rPr lang="en-US" noProof="0"/>
              <a:t> </a:t>
            </a:r>
            <a:fld id="{681F6C5B-77A7-4CAB-BBE5-647121954295}" type="EPRCSVariable:&lt;ReportPackage&gt;&lt;Variable id=&quot;f630fd93-8335-4ff5-bed5-0a0bed69c970&quot; usageType=&quot;Value&quot; /&gt;&lt;/ReportPackage&gt;">
              <a:rPr lang="en-US" noProof="0" smtClean="0">
                <a:effectLst/>
              </a:rPr>
              <a:t>President's Request</a:t>
            </a:fld>
            <a:r>
              <a:rPr lang="en-US" noProof="0"/>
              <a:t> </a:t>
            </a:r>
            <a:fld id="{170A0D67-72BB-425C-9830-FE28E5E3A96F}" type="EPRCSVariable:&lt;ReportPackage&gt;&lt;Variable id=&quot;5c1d0ff8-cdfc-4149-9eb0-8e05c1c32422&quot; usageType=&quot;Value&quot; /&gt;&lt;/ReportPackage&gt;">
              <a:rPr lang="en-US" noProof="0" smtClean="0">
                <a:effectLst/>
              </a:rPr>
              <a:t>Highlights</a:t>
            </a:fld>
            <a:r>
              <a:rPr lang="en-US" noProof="0"/>
              <a:t> - </a:t>
            </a:r>
            <a:fld id="{69297325-05C5-456B-AEAD-3B2888AB8700}" type="EPRCSVariable:&lt;ReportPackage&gt;&lt;Variable id=&quot;b109d9d2-3451-4049-80d7-dd8a1971dadc&quot; usageType=&quot;Value&quot; /&gt;&lt;/ReportPackage&gt;">
              <a:rPr lang="en-US" noProof="0" smtClean="0">
                <a:effectLst/>
              </a:rPr>
              <a:t>NP</a:t>
            </a:fld>
            <a:r>
              <a:rPr lang="en-US" noProof="0"/>
              <a:t> </a:t>
            </a:r>
            <a:endParaRPr lang="en-US"/>
          </a:p>
        </p:txBody>
      </p:sp>
      <p:sp>
        <p:nvSpPr>
          <p:cNvPr id="6" name="Content Placeholder 2">
            <a:extLst>
              <a:ext uri="{FF2B5EF4-FFF2-40B4-BE49-F238E27FC236}">
                <a16:creationId xmlns:a16="http://schemas.microsoft.com/office/drawing/2014/main" id="{DECBCBE8-362B-D474-E512-3D84781D7126}"/>
              </a:ext>
            </a:extLst>
          </p:cNvPr>
          <p:cNvSpPr>
            <a:spLocks noGrp="1"/>
          </p:cNvSpPr>
          <p:nvPr>
            <p:ph idx="1"/>
          </p:nvPr>
        </p:nvSpPr>
        <p:spPr/>
        <p:txBody>
          <a:bodyPr>
            <a:normAutofit fontScale="55000" lnSpcReduction="20000"/>
          </a:bodyPr>
          <a:lstStyle/>
          <a:p>
            <a:r>
              <a:rPr lang="en-US"/>
              <a:t>FRIB begins its third year of science research studying atomic number nuclei near the limit for nuclear existence, and initiating a world leading campaign of fundamental symmetries measurements</a:t>
            </a:r>
          </a:p>
          <a:p>
            <a:r>
              <a:rPr lang="en-US"/>
              <a:t>NP User Facilities (RHIC, CEBAF, ATLAS, and FRIB) are all at or above 90% optimal budget</a:t>
            </a:r>
          </a:p>
          <a:p>
            <a:r>
              <a:rPr lang="en-US"/>
              <a:t>The Electron-Ion Collider vets a list of CD3a long lead procurements and makes finalizes preparations for CD-2 Review, Approve Performance Baseline. EIC A/E design is begun subject to funding.</a:t>
            </a:r>
          </a:p>
          <a:p>
            <a:r>
              <a:rPr lang="en-US" err="1"/>
              <a:t>sPHENIX continues science research at RHIC to determine the novel properties of the quark-gluon plasma</a:t>
            </a:r>
          </a:p>
          <a:p>
            <a:r>
              <a:rPr lang="en-US"/>
              <a:t>LEGEND-200 continues initial search for new physics via the slowest rare decay ever attempted</a:t>
            </a:r>
          </a:p>
          <a:p>
            <a:r>
              <a:rPr lang="en-US"/>
              <a:t>A ton-scale neutrino-less double beta decay experiment finalizes preparation for a CD-1 review, “Approve Alternatives Selection and Cost Range”</a:t>
            </a:r>
          </a:p>
          <a:p>
            <a:r>
              <a:rPr lang="en-US"/>
              <a:t>The Gamma Ray Energy Tracking Array (GRETA) MIE and MOLLER are fully funded at the FY 2023 Request, and construction continues in accordance with their technically driven schedules </a:t>
            </a:r>
          </a:p>
          <a:p>
            <a:r>
              <a:rPr lang="en-US"/>
              <a:t>The High Rigidity Spectrometer for FRIB continues construction</a:t>
            </a:r>
          </a:p>
          <a:p>
            <a:r>
              <a:rPr lang="en-US"/>
              <a:t>NP investment in the AI/ML cross-cutting research continues and RENEW and EPSCOR investment increases</a:t>
            </a:r>
          </a:p>
          <a:p>
            <a:r>
              <a:rPr lang="en-US"/>
              <a:t>NP makes highly impactful awards in the new cross-cutting initiatives in Funding for Accelerated Inclusive Research (FAIR) and Accelerate Innovations in Emerging Technologies (Accelerate) </a:t>
            </a:r>
          </a:p>
        </p:txBody>
      </p:sp>
    </p:spTree>
    <p:extLst>
      <p:ext uri="{BB962C8B-B14F-4D97-AF65-F5344CB8AC3E}">
        <p14:creationId xmlns:p14="http://schemas.microsoft.com/office/powerpoint/2010/main" val="288239369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5F802-BCF5-9A1A-8861-2499FAB09213}"/>
              </a:ext>
            </a:extLst>
          </p:cNvPr>
          <p:cNvSpPr>
            <a:spLocks noGrp="1"/>
          </p:cNvSpPr>
          <p:nvPr>
            <p:ph type="title"/>
          </p:nvPr>
        </p:nvSpPr>
        <p:spPr/>
        <p:txBody>
          <a:bodyPr/>
          <a:lstStyle/>
          <a:p>
            <a:r>
              <a:rPr lang="en-US"/>
              <a:t>  Planned </a:t>
            </a:r>
            <a:fld id="{F3377069-4B90-4747-935E-4C8FD76375AE}" type="EPRCSVariable:&lt;ReportPackage&gt;&lt;Variable id=&quot;1fa98088-c8e7-449e-a7f6-3137fd0d70f5&quot; usageType=&quot;Value&quot; /&gt;&lt;/ReportPackage&gt;">
              <a:rPr kumimoji="0" lang="en-US" sz="3600" b="0" i="0" u="none" strike="noStrike" kern="1200" cap="none" spc="0" normalizeH="0" baseline="0" noProof="0" smtClean="0">
                <a:ln>
                  <a:noFill/>
                </a:ln>
                <a:solidFill>
                  <a:prstClr val="white"/>
                </a:solidFill>
                <a:effectLst/>
                <a:uLnTx/>
                <a:uFillTx/>
                <a:latin typeface="Verdana"/>
                <a:cs typeface="Arial"/>
              </a:rPr>
              <a:pPr marL="0" marR="0" lvl="0" indent="0" algn="l" defTabSz="685800" rtl="0" eaLnBrk="1" fontAlgn="auto" latinLnBrk="0" hangingPunct="1">
                <a:lnSpc>
                  <a:spcPct val="90000"/>
                </a:lnSpc>
                <a:spcBef>
                  <a:spcPct val="0"/>
                </a:spcBef>
                <a:spcAft>
                  <a:spcPct val="0"/>
                </a:spcAft>
                <a:buClrTx/>
                <a:buSzTx/>
                <a:buFontTx/>
                <a:buNone/>
                <a:defRPr/>
              </a:pPr>
              <a:t>FY 2024</a:t>
            </a:fld>
            <a:r>
              <a:rPr kumimoji="0" lang="en-US" sz="3600" b="0" i="0" u="none" strike="noStrike" kern="1200" cap="none" spc="0" normalizeH="0" baseline="0" noProof="0">
                <a:ln>
                  <a:noFill/>
                </a:ln>
                <a:solidFill>
                  <a:prstClr val="white"/>
                </a:solidFill>
                <a:effectLst/>
                <a:uLnTx/>
                <a:uFillTx/>
                <a:latin typeface="Verdana"/>
                <a:cs typeface="Arial"/>
              </a:rPr>
              <a:t> </a:t>
            </a:r>
            <a:r>
              <a:rPr lang="en-US"/>
              <a:t>NP Research Horizons</a:t>
            </a:r>
          </a:p>
        </p:txBody>
      </p:sp>
      <p:sp>
        <p:nvSpPr>
          <p:cNvPr id="3" name="Content Placeholder 2">
            <a:extLst>
              <a:ext uri="{FF2B5EF4-FFF2-40B4-BE49-F238E27FC236}">
                <a16:creationId xmlns:a16="http://schemas.microsoft.com/office/drawing/2014/main" id="{89C766AC-CA57-A86E-6953-FD4927CA32EF}"/>
              </a:ext>
            </a:extLst>
          </p:cNvPr>
          <p:cNvSpPr>
            <a:spLocks noGrp="1"/>
          </p:cNvSpPr>
          <p:nvPr>
            <p:ph idx="1"/>
          </p:nvPr>
        </p:nvSpPr>
        <p:spPr>
          <a:xfrm>
            <a:off x="525518" y="902528"/>
            <a:ext cx="11855669" cy="5221425"/>
          </a:xfrm>
        </p:spPr>
        <p:txBody>
          <a:bodyPr>
            <a:normAutofit fontScale="92500" lnSpcReduction="20000"/>
          </a:bodyPr>
          <a:lstStyle/>
          <a:p>
            <a:r>
              <a:rPr lang="en-US" sz="2400" dirty="0">
                <a:latin typeface="Calibri" panose="020F0502020204030204" pitchFamily="34" charset="0"/>
                <a:cs typeface="Calibri" panose="020F0502020204030204" pitchFamily="34" charset="0"/>
              </a:rPr>
              <a:t>Search for anomalous atomic electric-dipole moments at FRIB as a signal of new physics using laser trapped isotopes</a:t>
            </a:r>
          </a:p>
          <a:p>
            <a:r>
              <a:rPr lang="en-US" sz="2400" dirty="0">
                <a:latin typeface="Calibri" panose="020F0502020204030204" pitchFamily="34" charset="0"/>
                <a:cs typeface="Calibri" panose="020F0502020204030204" pitchFamily="34" charset="0"/>
              </a:rPr>
              <a:t>Search for anomalous parity violation in electron scattering as a signal of new physics using MOLLER at JLAB</a:t>
            </a:r>
          </a:p>
          <a:p>
            <a:r>
              <a:rPr lang="en-US" sz="2400" dirty="0">
                <a:latin typeface="Calibri" panose="020F0502020204030204" pitchFamily="34" charset="0"/>
                <a:cs typeface="Calibri" panose="020F0502020204030204" pitchFamily="34" charset="0"/>
              </a:rPr>
              <a:t>Search for the next superheavy nucleus (A = 120) at the LBNL 88 inch cyclotron</a:t>
            </a:r>
          </a:p>
          <a:p>
            <a:r>
              <a:rPr lang="en-US" sz="2400" dirty="0">
                <a:latin typeface="Calibri" panose="020F0502020204030204" pitchFamily="34" charset="0"/>
                <a:cs typeface="Calibri" panose="020F0502020204030204" pitchFamily="34" charset="0"/>
              </a:rPr>
              <a:t>Understanding the equation of state of the quark-gluon plasma using </a:t>
            </a:r>
            <a:r>
              <a:rPr lang="en-US" sz="2400" dirty="0" err="1">
                <a:latin typeface="Calibri" panose="020F0502020204030204" pitchFamily="34" charset="0"/>
                <a:cs typeface="Calibri" panose="020F0502020204030204" pitchFamily="34" charset="0"/>
              </a:rPr>
              <a:t>sPHENIX</a:t>
            </a:r>
            <a:r>
              <a:rPr lang="en-US" sz="2400" dirty="0">
                <a:latin typeface="Calibri" panose="020F0502020204030204" pitchFamily="34" charset="0"/>
                <a:cs typeface="Calibri" panose="020F0502020204030204" pitchFamily="34" charset="0"/>
              </a:rPr>
              <a:t> at RHIC</a:t>
            </a:r>
          </a:p>
          <a:p>
            <a:r>
              <a:rPr lang="en-US" sz="2400" dirty="0">
                <a:latin typeface="Calibri" panose="020F0502020204030204" pitchFamily="34" charset="0"/>
                <a:cs typeface="Calibri" panose="020F0502020204030204" pitchFamily="34" charset="0"/>
              </a:rPr>
              <a:t>Expanding the boundary of present knowledge of how heavy elements are produced in the cosmos via never-before-produced heavy neutron-rich nuclei at FRIB</a:t>
            </a:r>
          </a:p>
          <a:p>
            <a:r>
              <a:rPr lang="en-US" sz="2400" dirty="0">
                <a:latin typeface="Calibri" panose="020F0502020204030204" pitchFamily="34" charset="0"/>
                <a:cs typeface="Calibri" panose="020F0502020204030204" pitchFamily="34" charset="0"/>
              </a:rPr>
              <a:t>Discovering ways to suppress the effects of natural radiation on quantum coherence times</a:t>
            </a:r>
          </a:p>
          <a:p>
            <a:r>
              <a:rPr lang="en-US" sz="2400" dirty="0">
                <a:latin typeface="Calibri" panose="020F0502020204030204" pitchFamily="34" charset="0"/>
                <a:cs typeface="Calibri" panose="020F0502020204030204" pitchFamily="34" charset="0"/>
              </a:rPr>
              <a:t>Quantum step improvement in rare search capability via AI/ML pattern recognition software</a:t>
            </a:r>
          </a:p>
          <a:p>
            <a:r>
              <a:rPr lang="en-US" sz="2400" dirty="0">
                <a:latin typeface="Calibri" panose="020F0502020204030204" pitchFamily="34" charset="0"/>
                <a:cs typeface="Calibri" panose="020F0502020204030204" pitchFamily="34" charset="0"/>
              </a:rPr>
              <a:t>Significantly advancing imaging technology for the physical sciences.</a:t>
            </a:r>
          </a:p>
          <a:p>
            <a:r>
              <a:rPr lang="en-US" sz="2400" dirty="0">
                <a:latin typeface="Calibri" panose="020F0502020204030204" pitchFamily="34" charset="0"/>
                <a:cs typeface="Calibri" panose="020F0502020204030204" pitchFamily="34" charset="0"/>
              </a:rPr>
              <a:t>Reducing the limit on the neutrino mass by a factor of 5.</a:t>
            </a:r>
          </a:p>
          <a:p>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761719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71E77C-44F9-A7A3-9545-DDEE012F424C}"/>
              </a:ext>
            </a:extLst>
          </p:cNvPr>
          <p:cNvPicPr>
            <a:picLocks noChangeAspect="1"/>
          </p:cNvPicPr>
          <p:nvPr/>
        </p:nvPicPr>
        <p:blipFill>
          <a:blip r:embed="rId2"/>
          <a:stretch>
            <a:fillRect/>
          </a:stretch>
        </p:blipFill>
        <p:spPr>
          <a:xfrm>
            <a:off x="6288727" y="1017333"/>
            <a:ext cx="5430307" cy="3931005"/>
          </a:xfrm>
          <a:prstGeom prst="rect">
            <a:avLst/>
          </a:prstGeom>
        </p:spPr>
      </p:pic>
      <p:sp>
        <p:nvSpPr>
          <p:cNvPr id="4" name="TextBox 3">
            <a:extLst>
              <a:ext uri="{FF2B5EF4-FFF2-40B4-BE49-F238E27FC236}">
                <a16:creationId xmlns:a16="http://schemas.microsoft.com/office/drawing/2014/main" id="{1CB396DF-6C06-D054-8B83-BC1F6B3C3832}"/>
              </a:ext>
            </a:extLst>
          </p:cNvPr>
          <p:cNvSpPr txBox="1"/>
          <p:nvPr/>
        </p:nvSpPr>
        <p:spPr>
          <a:xfrm>
            <a:off x="472965" y="5949580"/>
            <a:ext cx="11246069" cy="70788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a:solidFill>
                  <a:schemeClr val="bg1"/>
                </a:solidFill>
              </a:rPr>
              <a:t>Of the funds awarded, </a:t>
            </a:r>
            <a:r>
              <a:rPr lang="en-US" sz="2000">
                <a:solidFill>
                  <a:schemeClr val="bg1"/>
                </a:solidFill>
                <a:sym typeface="Symbol" panose="05050102010706020507" pitchFamily="18" charset="2"/>
              </a:rPr>
              <a:t> 70</a:t>
            </a:r>
            <a:r>
              <a:rPr lang="en-US" sz="2000">
                <a:solidFill>
                  <a:schemeClr val="bg1"/>
                </a:solidFill>
              </a:rPr>
              <a:t>% went to MSIs, MSI faculty, or MSI students. About 50% of trainees awarded continued on to Graduate Programs in Science or Engineering</a:t>
            </a:r>
          </a:p>
        </p:txBody>
      </p:sp>
      <p:sp>
        <p:nvSpPr>
          <p:cNvPr id="7" name="Title 2">
            <a:extLst>
              <a:ext uri="{FF2B5EF4-FFF2-40B4-BE49-F238E27FC236}">
                <a16:creationId xmlns:a16="http://schemas.microsoft.com/office/drawing/2014/main" id="{7DF1A458-F356-2759-9964-FCE624DB7E19}"/>
              </a:ext>
            </a:extLst>
          </p:cNvPr>
          <p:cNvSpPr txBox="1"/>
          <p:nvPr/>
        </p:nvSpPr>
        <p:spPr bwMode="auto">
          <a:xfrm>
            <a:off x="-767256" y="1038384"/>
            <a:ext cx="12486290" cy="642156"/>
          </a:xfrm>
          <a:prstGeom prst="rect">
            <a:avLst/>
          </a:prstGeom>
          <a:noFill/>
          <a:ln w="9525">
            <a:noFill/>
            <a:miter lim="800000"/>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b="1" i="0" kern="1200" baseline="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a:cs typeface="Arial"/>
              </a:defRPr>
            </a:lvl2pPr>
            <a:lvl3pPr algn="ctr" rtl="0" eaLnBrk="0" fontAlgn="base" hangingPunct="0">
              <a:spcBef>
                <a:spcPct val="0"/>
              </a:spcBef>
              <a:spcAft>
                <a:spcPct val="0"/>
              </a:spcAft>
              <a:defRPr sz="2400">
                <a:solidFill>
                  <a:srgbClr val="106636"/>
                </a:solidFill>
                <a:latin typeface="Arial"/>
                <a:cs typeface="Arial"/>
              </a:defRPr>
            </a:lvl3pPr>
            <a:lvl4pPr algn="ctr" rtl="0" eaLnBrk="0" fontAlgn="base" hangingPunct="0">
              <a:spcBef>
                <a:spcPct val="0"/>
              </a:spcBef>
              <a:spcAft>
                <a:spcPct val="0"/>
              </a:spcAft>
              <a:defRPr sz="2400">
                <a:solidFill>
                  <a:srgbClr val="106636"/>
                </a:solidFill>
                <a:latin typeface="Arial"/>
                <a:cs typeface="Arial"/>
              </a:defRPr>
            </a:lvl4pPr>
            <a:lvl5pPr algn="ctr" rtl="0" eaLnBrk="0" fontAlgn="base" hangingPunct="0">
              <a:spcBef>
                <a:spcPct val="0"/>
              </a:spcBef>
              <a:spcAft>
                <a:spcPct val="0"/>
              </a:spcAft>
              <a:defRPr sz="2400">
                <a:solidFill>
                  <a:srgbClr val="106636"/>
                </a:solidFill>
                <a:latin typeface="Arial"/>
                <a:cs typeface="Arial"/>
              </a:defRPr>
            </a:lvl5pPr>
            <a:lvl6pPr marL="457200" algn="ctr" rtl="0" fontAlgn="base">
              <a:spcBef>
                <a:spcPct val="0"/>
              </a:spcBef>
              <a:spcAft>
                <a:spcPct val="0"/>
              </a:spcAft>
              <a:defRPr sz="2400">
                <a:solidFill>
                  <a:srgbClr val="106636"/>
                </a:solidFill>
                <a:latin typeface="Arial"/>
                <a:cs typeface="Arial"/>
              </a:defRPr>
            </a:lvl6pPr>
            <a:lvl7pPr marL="914400" algn="ctr" rtl="0" fontAlgn="base">
              <a:spcBef>
                <a:spcPct val="0"/>
              </a:spcBef>
              <a:spcAft>
                <a:spcPct val="0"/>
              </a:spcAft>
              <a:defRPr sz="2400">
                <a:solidFill>
                  <a:srgbClr val="106636"/>
                </a:solidFill>
                <a:latin typeface="Arial"/>
                <a:cs typeface="Arial"/>
              </a:defRPr>
            </a:lvl7pPr>
            <a:lvl8pPr marL="1371600" algn="ctr" rtl="0" fontAlgn="base">
              <a:spcBef>
                <a:spcPct val="0"/>
              </a:spcBef>
              <a:spcAft>
                <a:spcPct val="0"/>
              </a:spcAft>
              <a:defRPr sz="2400">
                <a:solidFill>
                  <a:srgbClr val="106636"/>
                </a:solidFill>
                <a:latin typeface="Arial"/>
                <a:cs typeface="Arial"/>
              </a:defRPr>
            </a:lvl8pPr>
            <a:lvl9pPr marL="1828800" algn="ctr" rtl="0" fontAlgn="base">
              <a:spcBef>
                <a:spcPct val="0"/>
              </a:spcBef>
              <a:spcAft>
                <a:spcPct val="0"/>
              </a:spcAft>
              <a:defRPr sz="2400">
                <a:solidFill>
                  <a:srgbClr val="106636"/>
                </a:solidFill>
                <a:latin typeface="Arial"/>
                <a:cs typeface="Arial"/>
              </a:defRPr>
            </a:lvl9pPr>
          </a:lstStyle>
          <a:p>
            <a:endParaRPr lang="en-US" b="0">
              <a:solidFill>
                <a:schemeClr val="bg1"/>
              </a:solidFill>
            </a:endParaRPr>
          </a:p>
        </p:txBody>
      </p:sp>
      <p:sp>
        <p:nvSpPr>
          <p:cNvPr id="12" name="TextBox 11">
            <a:extLst>
              <a:ext uri="{FF2B5EF4-FFF2-40B4-BE49-F238E27FC236}">
                <a16:creationId xmlns:a16="http://schemas.microsoft.com/office/drawing/2014/main" id="{BC494F15-1C49-4519-91BB-41811334F66B}"/>
              </a:ext>
            </a:extLst>
          </p:cNvPr>
          <p:cNvSpPr txBox="1"/>
          <p:nvPr/>
        </p:nvSpPr>
        <p:spPr>
          <a:xfrm flipH="1">
            <a:off x="6226982" y="4878909"/>
            <a:ext cx="5775832" cy="1200329"/>
          </a:xfrm>
          <a:prstGeom prst="rect">
            <a:avLst/>
          </a:prstGeom>
          <a:noFill/>
        </p:spPr>
        <p:txBody>
          <a:bodyPr wrap="square" rtlCol="0">
            <a:spAutoFit/>
          </a:bodyPr>
          <a:lstStyle/>
          <a:p>
            <a:r>
              <a:rPr lang="en-US">
                <a:solidFill>
                  <a:schemeClr val="tx1"/>
                </a:solidFill>
                <a:latin typeface="+mj-lt"/>
              </a:rPr>
              <a:t>Other institutions on the map are involved in the traineeship program as recruitment sites (38), Co-Is (9), and/or hosts (7).</a:t>
            </a:r>
          </a:p>
          <a:p>
            <a:endParaRPr lang="en-US"/>
          </a:p>
        </p:txBody>
      </p:sp>
      <p:sp>
        <p:nvSpPr>
          <p:cNvPr id="3" name="Title 2">
            <a:extLst>
              <a:ext uri="{FF2B5EF4-FFF2-40B4-BE49-F238E27FC236}">
                <a16:creationId xmlns:a16="http://schemas.microsoft.com/office/drawing/2014/main" id="{BADEF6A9-DB24-02C7-6780-AF2F94C063C0}"/>
              </a:ext>
            </a:extLst>
          </p:cNvPr>
          <p:cNvSpPr>
            <a:spLocks noGrp="1"/>
          </p:cNvSpPr>
          <p:nvPr>
            <p:ph type="title"/>
          </p:nvPr>
        </p:nvSpPr>
        <p:spPr/>
        <p:txBody>
          <a:bodyPr>
            <a:noAutofit/>
          </a:bodyPr>
          <a:lstStyle/>
          <a:p>
            <a:r>
              <a:rPr lang="en-US" sz="2800"/>
              <a:t>NP Helped Pioneer An Early Initiative As Part of SC’s Development of RENEW</a:t>
            </a:r>
          </a:p>
        </p:txBody>
      </p:sp>
      <p:sp>
        <p:nvSpPr>
          <p:cNvPr id="8" name="Content Placeholder 7">
            <a:extLst>
              <a:ext uri="{FF2B5EF4-FFF2-40B4-BE49-F238E27FC236}">
                <a16:creationId xmlns:a16="http://schemas.microsoft.com/office/drawing/2014/main" id="{8AA63227-5DBE-BB63-58C7-8891A99BCA79}"/>
              </a:ext>
            </a:extLst>
          </p:cNvPr>
          <p:cNvSpPr>
            <a:spLocks noGrp="1"/>
          </p:cNvSpPr>
          <p:nvPr>
            <p:ph idx="1"/>
          </p:nvPr>
        </p:nvSpPr>
        <p:spPr>
          <a:xfrm>
            <a:off x="623035" y="1017333"/>
            <a:ext cx="5341985" cy="4802284"/>
          </a:xfrm>
        </p:spPr>
        <p:txBody>
          <a:bodyPr>
            <a:normAutofit fontScale="77500" lnSpcReduction="20000"/>
          </a:bodyPr>
          <a:lstStyle/>
          <a:p>
            <a:r>
              <a:rPr lang="en-US"/>
              <a:t>110 NP traineeship award recipients include: </a:t>
            </a:r>
          </a:p>
          <a:p>
            <a:pPr lvl="1"/>
            <a:r>
              <a:rPr lang="en-US"/>
              <a:t>18 MSIs,</a:t>
            </a:r>
          </a:p>
          <a:p>
            <a:pPr lvl="1"/>
            <a:r>
              <a:rPr lang="en-US"/>
              <a:t>10 other colleges/universities, </a:t>
            </a:r>
          </a:p>
          <a:p>
            <a:pPr lvl="1"/>
            <a:r>
              <a:rPr lang="en-US"/>
              <a:t>5 DOE laboratories</a:t>
            </a:r>
          </a:p>
          <a:p>
            <a:r>
              <a:rPr lang="en-US"/>
              <a:t>MSI award recipients include: </a:t>
            </a:r>
          </a:p>
          <a:p>
            <a:pPr lvl="1"/>
            <a:r>
              <a:rPr lang="en-US"/>
              <a:t>9 Hispanic Serving Institutions (HSIs), </a:t>
            </a:r>
          </a:p>
          <a:p>
            <a:pPr lvl="1"/>
            <a:r>
              <a:rPr lang="en-US"/>
              <a:t>8 HBCUs, </a:t>
            </a:r>
          </a:p>
          <a:p>
            <a:pPr lvl="1"/>
            <a:r>
              <a:rPr lang="en-US"/>
              <a:t>5 Asian/Native American, and Pacific Islander Serving Institutions (AANAPISI), </a:t>
            </a:r>
          </a:p>
          <a:p>
            <a:pPr lvl="1"/>
            <a:r>
              <a:rPr lang="en-US"/>
              <a:t>1 Predominantly Black Institution (PBI)</a:t>
            </a:r>
          </a:p>
          <a:p>
            <a:endParaRPr lang="en-US"/>
          </a:p>
        </p:txBody>
      </p:sp>
      <p:sp>
        <p:nvSpPr>
          <p:cNvPr id="9" name="Slide Number Placeholder 8">
            <a:extLst>
              <a:ext uri="{FF2B5EF4-FFF2-40B4-BE49-F238E27FC236}">
                <a16:creationId xmlns:a16="http://schemas.microsoft.com/office/drawing/2014/main" id="{3756D994-6F27-9693-2F8C-0CA9DD410D6D}"/>
              </a:ext>
            </a:extLst>
          </p:cNvPr>
          <p:cNvSpPr>
            <a:spLocks noGrp="1"/>
          </p:cNvSpPr>
          <p:nvPr>
            <p:ph type="sldNum" sz="quarter" idx="4294967295"/>
          </p:nvPr>
        </p:nvSpPr>
        <p:spPr/>
        <p:txBody>
          <a:bodyPr/>
          <a:lstStyle/>
          <a:p>
            <a:pPr>
              <a:defRPr/>
            </a:pPr>
            <a:fld id="{1F8A97BA-DB9B-4291-87AE-AF89EA7F18B7}" type="slidenum">
              <a:rPr lang="en-US" smtClean="0"/>
              <a:pPr>
                <a:defRPr/>
              </a:pPr>
              <a:t>9</a:t>
            </a:fld>
            <a:endParaRPr lang="en-US"/>
          </a:p>
        </p:txBody>
      </p:sp>
    </p:spTree>
    <p:extLst>
      <p:ext uri="{BB962C8B-B14F-4D97-AF65-F5344CB8AC3E}">
        <p14:creationId xmlns:p14="http://schemas.microsoft.com/office/powerpoint/2010/main" val="388717464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4.1 unknown"/>
  <p:tag name="AS_RELEASE_DATE" val="2020.01.31"/>
  <p:tag name="AS_TITLE" val="Aspose.Slides for Java"/>
  <p:tag name="AS_VERSION" val="20.1"/>
  <p:tag name="EPRCS_DOCLET_DEFINITION_ID" val="8bae8546-0145-44a0-a8be-1409a2148547"/>
  <p:tag name="EPRCS_REPORT_PACKAGE_DEFINITION_ID" val="93a44517-ccad-4dcf-ac51-32497ffb8725"/>
</p:tagLst>
</file>

<file path=ppt/tags/tag2.xml><?xml version="1.0" encoding="utf-8"?>
<p:tagLst xmlns:a="http://schemas.openxmlformats.org/drawingml/2006/main" xmlns:r="http://schemas.openxmlformats.org/officeDocument/2006/relationships" xmlns:p="http://schemas.openxmlformats.org/presentationml/2006/main">
  <p:tag name="CUSTOMERID" val="{E3510231-FB2D-418E-A942-79580CDCF4E9}"/>
</p:tagLst>
</file>

<file path=ppt/tags/tag3.xml><?xml version="1.0" encoding="utf-8"?>
<p:tagLst xmlns:a="http://schemas.openxmlformats.org/drawingml/2006/main" xmlns:r="http://schemas.openxmlformats.org/officeDocument/2006/relationships" xmlns:p="http://schemas.openxmlformats.org/presentationml/2006/main">
  <p:tag name="CUSTOMERID" val="{5052D61A-876E-492F-916D-7EEA9C1D21AB}"/>
</p:tagLst>
</file>

<file path=ppt/theme/theme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E SC Theme - Green v14 (16x9)">
  <a:themeElements>
    <a:clrScheme name="DOE SC Colors">
      <a:dk1>
        <a:sysClr val="windowText" lastClr="000000"/>
      </a:dk1>
      <a:lt1>
        <a:sysClr val="window" lastClr="FFFFFF"/>
      </a:lt1>
      <a:dk2>
        <a:srgbClr val="0F3F66"/>
      </a:dk2>
      <a:lt2>
        <a:srgbClr val="EEECE1"/>
      </a:lt2>
      <a:accent1>
        <a:srgbClr val="0F6636"/>
      </a:accent1>
      <a:accent2>
        <a:srgbClr val="F3C727"/>
      </a:accent2>
      <a:accent3>
        <a:srgbClr val="4F81BD"/>
      </a:accent3>
      <a:accent4>
        <a:srgbClr val="C0504D"/>
      </a:accent4>
      <a:accent5>
        <a:srgbClr val="9BBB59"/>
      </a:accent5>
      <a:accent6>
        <a:srgbClr val="8064A2"/>
      </a:accent6>
      <a:hlink>
        <a:srgbClr val="0000FF"/>
      </a:hlink>
      <a:folHlink>
        <a:srgbClr val="800080"/>
      </a:folHlink>
    </a:clrScheme>
    <a:fontScheme name="Verdana">
      <a:majorFont>
        <a:latin typeface="Verdana"/>
        <a:ea typeface="Arial"/>
        <a:cs typeface="Arial"/>
      </a:majorFont>
      <a:minorFont>
        <a:latin typeface="Verdana"/>
        <a:ea typeface="Arial"/>
        <a:cs typeface="Arial"/>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DOE SC Theme - Green v14 (16x9)" id="{18C2515D-800F-4279-AF0B-25A1C3264C62}" vid="{1B256108-87E5-4023-855B-BC450543830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ReportPackage>
  <EmbeddedContent id="eda486dc-a842-45cd-94f4-c92c057930b6" lastModified="1678456018835"/>
</ReportPackage>
</file>

<file path=customXml/item2.xml><?xml version="1.0" encoding="utf-8"?>
<ReportPackage>
  <EmbeddedContent id="ddf448d5-8ee1-46ae-bca9-a30ab5f95e24" lastModified="1678424243512"/>
</ReportPackage>
</file>

<file path=customXml/itemProps1.xml><?xml version="1.0" encoding="utf-8"?>
<ds:datastoreItem xmlns:ds="http://schemas.openxmlformats.org/officeDocument/2006/customXml" ds:itemID="{E3510231-FB2D-418E-A942-79580CDCF4E9}">
  <ds:schemaRefs/>
</ds:datastoreItem>
</file>

<file path=customXml/itemProps2.xml><?xml version="1.0" encoding="utf-8"?>
<ds:datastoreItem xmlns:ds="http://schemas.openxmlformats.org/officeDocument/2006/customXml" ds:itemID="{5052D61A-876E-492F-916D-7EEA9C1D21AB}">
  <ds:schemaRefs/>
</ds:datastoreItem>
</file>

<file path=docProps/app.xml><?xml version="1.0" encoding="utf-8"?>
<Properties xmlns="http://schemas.openxmlformats.org/officeDocument/2006/extended-properties" xmlns:vt="http://schemas.openxmlformats.org/officeDocument/2006/docPropsVTypes">
  <TotalTime>7604</TotalTime>
  <Words>3712</Words>
  <Application>Microsoft Office PowerPoint</Application>
  <PresentationFormat>Widescreen</PresentationFormat>
  <Paragraphs>466</Paragraphs>
  <Slides>28</Slides>
  <Notes>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Arial</vt:lpstr>
      <vt:lpstr>Arial Narrow</vt:lpstr>
      <vt:lpstr>Calibri</vt:lpstr>
      <vt:lpstr>Comic Sans MS</vt:lpstr>
      <vt:lpstr>Corbel</vt:lpstr>
      <vt:lpstr>Courier New</vt:lpstr>
      <vt:lpstr>Times New Roman</vt:lpstr>
      <vt:lpstr>Verdana</vt:lpstr>
      <vt:lpstr>Wingdings</vt:lpstr>
      <vt:lpstr>Wingdings 3</vt:lpstr>
      <vt:lpstr>14_Office Theme</vt:lpstr>
      <vt:lpstr>DOE SC Theme - Green v14 (16x9)</vt:lpstr>
      <vt:lpstr>PowerPoint Presentation</vt:lpstr>
      <vt:lpstr>Nuclear Physics Discovering, exploring, and understanding all forms of nuclear matter</vt:lpstr>
      <vt:lpstr>NP is the Federal Steward of U.S. Nuclear Physics Research</vt:lpstr>
      <vt:lpstr>PowerPoint Presentation</vt:lpstr>
      <vt:lpstr>NP - FY 2024 President's Request </vt:lpstr>
      <vt:lpstr>The Nuclear Physics Program Supports…</vt:lpstr>
      <vt:lpstr>FY 2024 President's Request Highlights - NP </vt:lpstr>
      <vt:lpstr>  Planned FY 2024 NP Research Horizons</vt:lpstr>
      <vt:lpstr>NP Helped Pioneer An Early Initiative As Part of SC’s Development of RENEW</vt:lpstr>
      <vt:lpstr>NP Broader Impacts &amp; Applications For Other Missions:  Nuclear Data</vt:lpstr>
      <vt:lpstr>Summary of 2024 PR Changes Relative to FY 2023 Enacted</vt:lpstr>
      <vt:lpstr> </vt:lpstr>
      <vt:lpstr> </vt:lpstr>
      <vt:lpstr>NP - Research Initiatives</vt:lpstr>
      <vt:lpstr>Recent Impactful Accomplishments</vt:lpstr>
      <vt:lpstr>PowerPoint Presentation</vt:lpstr>
      <vt:lpstr>The Newest SC User Facility:  the Facility for Rare Isotope Beams</vt:lpstr>
      <vt:lpstr>NP Highlight: The Opening of a New Horizon for Scientific Discovery </vt:lpstr>
      <vt:lpstr>Constructing Capability to Maintain World Leadership Throughout The Century: the Electron-Ion Collider</vt:lpstr>
      <vt:lpstr>20</vt:lpstr>
      <vt:lpstr>And the Governance is Being Envisioned Accordingly  The EIC Advisory Board </vt:lpstr>
      <vt:lpstr>International Contributions to the Electron-Ion Collider</vt:lpstr>
      <vt:lpstr>First EIC Resource Review Board To Discuss International Contributions</vt:lpstr>
      <vt:lpstr>Status of The Other Priority of the 2015 Long Range Plan for Nuclear Science: Neutrinoless Double Beta Decay </vt:lpstr>
      <vt:lpstr>Snapshot of the Status of NP Projects</vt:lpstr>
      <vt:lpstr>NP Outlook</vt:lpstr>
      <vt:lpstr>PowerPoint Presentation</vt:lpstr>
      <vt:lpstr>The Reason Complementary Capabilities are Required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Science Update</dc:title>
  <dc:creator>Kung, Harriet</dc:creator>
  <cp:lastModifiedBy>Hallman, Timothy</cp:lastModifiedBy>
  <cp:revision>390</cp:revision>
  <cp:lastPrinted>2021-01-25T15:25:04Z</cp:lastPrinted>
  <dcterms:created xsi:type="dcterms:W3CDTF">2020-04-15T21:20:35Z</dcterms:created>
  <dcterms:modified xsi:type="dcterms:W3CDTF">2023-04-12T14:51:14Z</dcterms:modified>
</cp:coreProperties>
</file>