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mpg" ContentType="video/m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6.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17.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72.tif" ContentType="image/tif"/>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7" r:id="rId2"/>
    <p:sldId id="285" r:id="rId3"/>
    <p:sldId id="491" r:id="rId4"/>
    <p:sldId id="274" r:id="rId5"/>
    <p:sldId id="440" r:id="rId6"/>
    <p:sldId id="281" r:id="rId7"/>
    <p:sldId id="476" r:id="rId8"/>
    <p:sldId id="329" r:id="rId9"/>
    <p:sldId id="272" r:id="rId10"/>
    <p:sldId id="262" r:id="rId11"/>
    <p:sldId id="510" r:id="rId12"/>
    <p:sldId id="267" r:id="rId13"/>
    <p:sldId id="418" r:id="rId14"/>
    <p:sldId id="502" r:id="rId15"/>
    <p:sldId id="501" r:id="rId16"/>
    <p:sldId id="321" r:id="rId17"/>
    <p:sldId id="504" r:id="rId18"/>
    <p:sldId id="512" r:id="rId19"/>
    <p:sldId id="513" r:id="rId20"/>
    <p:sldId id="488" r:id="rId21"/>
    <p:sldId id="484" r:id="rId22"/>
    <p:sldId id="505" r:id="rId23"/>
    <p:sldId id="419" r:id="rId24"/>
    <p:sldId id="480" r:id="rId25"/>
    <p:sldId id="256" r:id="rId26"/>
    <p:sldId id="259" r:id="rId27"/>
    <p:sldId id="481" r:id="rId28"/>
    <p:sldId id="499" r:id="rId29"/>
    <p:sldId id="266" r:id="rId30"/>
    <p:sldId id="486" r:id="rId31"/>
    <p:sldId id="483" r:id="rId32"/>
    <p:sldId id="411" r:id="rId33"/>
    <p:sldId id="432" r:id="rId34"/>
    <p:sldId id="465" r:id="rId35"/>
    <p:sldId id="466" r:id="rId36"/>
    <p:sldId id="507" r:id="rId37"/>
    <p:sldId id="471" r:id="rId38"/>
    <p:sldId id="508" r:id="rId39"/>
    <p:sldId id="468" r:id="rId40"/>
    <p:sldId id="496" r:id="rId41"/>
    <p:sldId id="467" r:id="rId42"/>
    <p:sldId id="369" r:id="rId43"/>
    <p:sldId id="503" r:id="rId44"/>
    <p:sldId id="498" r:id="rId45"/>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F70FF"/>
    <a:srgbClr val="3A6DBF"/>
    <a:srgbClr val="003BA6"/>
    <a:srgbClr val="C0504D"/>
    <a:srgbClr val="A9679C"/>
    <a:srgbClr val="006558"/>
    <a:srgbClr val="9D00FF"/>
    <a:srgbClr val="AF00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59"/>
    <p:restoredTop sz="73741" autoAdjust="0"/>
  </p:normalViewPr>
  <p:slideViewPr>
    <p:cSldViewPr snapToGrid="0" snapToObjects="1">
      <p:cViewPr>
        <p:scale>
          <a:sx n="77" d="100"/>
          <a:sy n="77" d="100"/>
        </p:scale>
        <p:origin x="624" y="81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6T19:01:03.332"/>
    </inkml:context>
    <inkml:brush xml:id="br0">
      <inkml:brushProperty name="width" value="0.1" units="cm"/>
      <inkml:brushProperty name="height" value="0.1" units="cm"/>
      <inkml:brushProperty name="color" value="#6F70FF"/>
    </inkml:brush>
  </inkml:definitions>
  <inkml:trace contextRef="#ctx0" brushRef="#br0">7 49 24575,'0'-10'0,"-2"4"0,1 3 0,-1 14 0,0 18 0,2 44 0,1-25 0,-1 1 0,1 3 0,0-2 0,1-6 0,1-5 0,1 5 0,-1-18 0,-1-14 0,-2-2 0,0-13 0,0-15 0,0-22 0,0-18 0,-2-11 0,0 7 0,0 11 0,-1 24 0,3 9 0,0 11 0,0-6 0,0 6 0,0-5 0,0 6 0,0-3 0,0-5 0,0-4 0,0-4 0,0-3 0,0 9 0,0 0 0,0 14 0,0-1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5T04:59:27.915"/>
    </inkml:context>
    <inkml:brush xml:id="br0">
      <inkml:brushProperty name="width" value="0.1" units="cm"/>
      <inkml:brushProperty name="height" value="0.1" units="cm"/>
      <inkml:brushProperty name="color" value="#6F70FF"/>
    </inkml:brush>
  </inkml:definitions>
  <inkml:trace contextRef="#ctx0" brushRef="#br0">0 148 24575,'4'7'0,"0"-1"0,1 0 0,0 1 0,-2-2 0,3 3 0,-2-4 0,-1 2 0,0-3 0,0 1 0,0 0 0,0 0 0,1-1 0,1 2 0,-2-1 0,2 0 0,-1 0 0,-1-2 0,0 0 0,-1 0 0,1 0 0,-1 0 0,1 1 0,0 0 0,-1-1 0,1 0 0,0 0 0,0 1 0,0 0 0,-1 0 0,0 1 0,1-1 0,-1 1 0,0 0 0,-1-1 0,0 0 0,0-1 0,-1 0 0,0 0 0,0 1 0,0-1 0,1 0 0,-1 0 0,1 1 0,0 0 0,-1-1 0,0-1 0,0 2 0,1-2 0,0 1 0,1-1 0,-1 2 0,1-1 0,-1 0 0,0-1 0,0 2 0,-1-2 0,0 1 0,1 0 0,0-1 0,1 1 0,-2 0 0,2 0 0,-2 0 0,1 0 0,0 0 0,0 1 0,-1-2 0,0 1 0,0 1 0,0-1 0,0 0 0,0 0 0,0 1 0,0-1 0,0-1 0,1 1 0,0-1 0,0 1 0,-1 0 0,0 0 0,0-1 0,0-5 0,0 1 0,0-7 0,0 5 0,0-1 0,0 3 0,0 0 0,0 0 0,0 0 0,0 0 0,0 0 0,0 1 0,0 0 0,0 0 0,0 0 0,0 1 0,0-1 0,0 0 0,0 0 0,0-1 0,0 1 0,0-1 0,0 0 0,0 1 0,0-1 0,0 0 0,0-2 0,0 2 0,0-2 0,0 1 0,0-2 0,0 1 0,0 0 0,0 0 0,0 0 0,0 0 0,0 0 0,0 0 0,0-1 0,0 0 0,0-1 0,0 1 0,1-1 0,1 0 0,-2 3 0,0-1 0,0 2 0,0-1 0,0-1 0,0 1 0,0-1 0,0 1 0,0 0 0,0-1 0,0-1 0,0 1 0,0 0 0,2 0 0,-1-1 0,1 1 0,-2 2 0,1-1 0,0 1 0,0 0 0,0 0 0,-1 0 0,0 1 0,0 1 0,0 4 0,0 0 0,0 1 0,0-3 0,0-6 0,0 0 0,0-3 0,-1 2 0,0-1 0,0 0 0,1-2 0,0-1 0,-1 0 0,0 1 0,0 0 0,1 0 0,0 2 0,0 2 0,-1 1 0,1 3 0,-1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6T02:20:45.319"/>
    </inkml:context>
    <inkml:brush xml:id="br0">
      <inkml:brushProperty name="width" value="0.2" units="cm"/>
      <inkml:brushProperty name="height" value="0.2" units="cm"/>
      <inkml:brushProperty name="color" value="#6F70FF"/>
    </inkml:brush>
  </inkml:definitions>
  <inkml:trace contextRef="#ctx0" brushRef="#br0">237 1 24575,'-13'1'0,"-2"1"0,9 0 0,-8 6 0,9-4 0,-11 5 0,11-5 0,-8 4 0,3-2 0,-3 1 0,-3 3 0,0 0 0,0-1 0,2 1 0,4-2 0,1-2 0,1-2 0,2-1 0,0 0 0,3 0 0,1 0 0,0 1 0,0 0 0,-3 1 0,1-1 0,-1 2 0,4-6 0,-1 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6T02:20:48.202"/>
    </inkml:context>
    <inkml:brush xml:id="br0">
      <inkml:brushProperty name="width" value="0.2" units="cm"/>
      <inkml:brushProperty name="height" value="0.2" units="cm"/>
      <inkml:brushProperty name="color" value="#6F70FF"/>
    </inkml:brush>
  </inkml:definitions>
  <inkml:trace contextRef="#ctx0" brushRef="#br0">1 1 24575,'0'18'0,"0"5"0,0 0 0,0 4 0,0 0 0,0-3 0,0-2 0,0-1 0,0-2 0,0 0 0,0 1 0,0 2 0,0 0 0,1 1 0,1-3 0,0-2 0,0-2 0,-1-3 0,-1-1 0,0-1 0,0-2 0,0-2 0,0-4 0,0-2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6T02:20:49.902"/>
    </inkml:context>
    <inkml:brush xml:id="br0">
      <inkml:brushProperty name="width" value="0.2" units="cm"/>
      <inkml:brushProperty name="height" value="0.2" units="cm"/>
      <inkml:brushProperty name="color" value="#6F70FF"/>
    </inkml:brush>
  </inkml:definitions>
  <inkml:trace contextRef="#ctx0" brushRef="#br0">1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6T02:20:52.602"/>
    </inkml:context>
    <inkml:brush xml:id="br0">
      <inkml:brushProperty name="width" value="0.2" units="cm"/>
      <inkml:brushProperty name="height" value="0.2" units="cm"/>
      <inkml:brushProperty name="color" value="#6F70FF"/>
    </inkml:brush>
  </inkml:definitions>
  <inkml:trace contextRef="#ctx0" brushRef="#br0">0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6T02:29:00.363"/>
    </inkml:context>
    <inkml:brush xml:id="br0">
      <inkml:brushProperty name="width" value="0.2" units="cm"/>
      <inkml:brushProperty name="height" value="0.2" units="cm"/>
      <inkml:brushProperty name="color" value="#6F70FF"/>
    </inkml:brush>
  </inkml:definitions>
  <inkml:trace contextRef="#ctx0" brushRef="#br0">354 1 24575,'28'0'0,"-3"0"0,-6 0 0,-2 0 0,-6 0 0,-3 0 0,-5 0 0,0 2 0,3 0 0,5 3 0,9 3 0,9 1 0,6 3 0,-2-4 0,-6-1 0,-7-4 0,-7-1 0,-6 0 0,-2 0 0,-3-1 0,3 1 0,3-1 0,7 3 0,5 3 0,5 3 0,-1-1 0,-4-1 0,-4-2 0,-7-3 0,-3-2 0,-1-1 0,5 0 0,4 0 0,3 0 0,2 0 0,-3 0 0,-8 2 0,-3-1 0,-5 2 0,0 4 0,0-3 0,0 4 0,0-2 0,0 0 0,0 0 0,0-1 0,0 0 0,-4-3 0,1-1 0,-3-1 0,0 0 0,3 0 0,-3 0 0,0 0 0,0 0 0,-2 0 0,0 0 0,0 0 0,2 0 0,1 0 0,1 0 0,16 0 0,-8 0 0,13 0 0,-13 0 0,1 0 0,0 0 0,-1 0 0,-1 0 0,4 0 0,-2 0 0,3 0 0,-1 0 0,1 2 0,2 2 0,2 2 0,-3-2 0,0 1 0,-6-4 0,3 1 0,-3 0 0,1-1 0,-14-1 0,-5 0 0,-20 0 0,-10 0 0,-20 0 0,24 1 0,-2-2 0,-6 1 0,-1 0 0,-3-2 0,2 1 0,1-1 0,1 0 0,7 0 0,2-1 0,-24 0 0,18-1 0,16 2 0,11-1 0,9 2 0,3 1 0,4 0 0,-1 0 0,-3 0 0,-6 0 0,-5 0 0,-6 0 0,-2 0 0,1 0 0,1 0 0,12 0 0,2-2 0,8 1 0,0-2 0,2-3 0,0 2 0,0-2 0,0 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5T02:13:17.933"/>
    </inkml:context>
    <inkml:brush xml:id="br0">
      <inkml:brushProperty name="width" value="0.1" units="cm"/>
      <inkml:brushProperty name="height" value="0.1" units="cm"/>
      <inkml:brushProperty name="color" value="#6F70FF"/>
    </inkml:brush>
  </inkml:definitions>
  <inkml:trace contextRef="#ctx0" brushRef="#br0">1 1 24575,'25'0'0,"3"0"0,3 2 0,1 1 0,-2 3 0,-1 3 0,-1-2 0,-1-1 0,-1 0 0,-3-2 0,-3 0 0,-2 0 0,-2 0 0,-1 0 0,2-1 0,-2 0 0,1-2 0,0 1 0,0 1 0,-1-1 0,1 2 0,0-1 0,0 1 0,-1 0 0,2 0 0,1 1 0,3-1 0,-1 1 0,2 0 0,-2 0 0,0 0 0,1 1 0,-3-2 0,0 2 0,-3-3 0,1 1 0,0 1 0,0-1 0,-1 1 0,1-2 0,0 2 0,0-1 0,4 0 0,3 1 0,5-1 0,1 0 0,-3 0 0,-5-1 0,-3 1 0,-2 1 0,0-1 0,-2 0 0,0 0 0,-1-2 0,1 2 0,1-1 0,1 0 0,1-2 0,-1 1 0,2-1 0,2 1 0,1 1 0,0-1 0,0 0 0,1 0 0,4 0 0,-1-2 0,3 1 0,-4 2 0,-2-1 0,-2-1 0,-2-1 0,-2 0 0,0 2 0,-1 0 0,-2 0 0,-4 0 0,-2-1 0,-2 0 0,-1 1 0,-1 1 0,-1 0 0,-1 0 0,-1 0 0,-1 0 0,-3-1 0,-6-2 0,-8 0 0,-6 0 0,-3 0 0,0-3 0,0-5 0,2-3 0,2-1 0,0 2 0,0 1 0,-1 0 0,-7 0 0,-3-3 0,-4 0 0,0 0 0,4 3 0,3 3 0,7-1 0,0 2 0,4-1 0,2 0 0,0 0 0,2 0 0,1 0 0,0 1 0,2 1 0,1 0 0,-1-1 0,1 1 0,0 0 0,-1 2 0,1-2 0,0 2 0,0 0 0,0 0 0,0 2 0,-2 0 0,1 0 0,-2 0 0,1 0 0,-3 0 0,8 0 0,-3 0 0,7 0 0,-1 0 0,1 0 0,2 0 0,1-1 0,0 0 0,2-3 0,0 1 0,1 0 0,1 2 0,2 1 0,3 0 0,0 0 0,2 0 0,-3 0 0,0 0 0,-2 0 0,-2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5T02:14:02.588"/>
    </inkml:context>
    <inkml:brush xml:id="br0">
      <inkml:brushProperty name="width" value="0.1" units="cm"/>
      <inkml:brushProperty name="height" value="0.1" units="cm"/>
      <inkml:brushProperty name="color" value="#6F70FF"/>
    </inkml:brush>
  </inkml:definitions>
  <inkml:trace contextRef="#ctx0" brushRef="#br0">0 1 24575,'29'21'0,"5"4"0,7 2 0,-5 0 0,-5-4 0,-7-3 0,-4-2 0,-2-3 0,0-3 0,-5-2 0,-1-2 0,-1 0 0,0 0 0,-1 1 0,2-2 0,0 1 0,0-1 0,0 0 0,0-1 0,0-1 0,-2 0 0,-2 0 0,1 0 0,-1 0 0,-1-1 0,0 0 0,0-1 0,0 0 0,1 1 0,-3 0 0,3 0 0,-1 1 0,-1-3 0,1 3 0,-3-2 0,3 1 0,0 3 0,-1-4 0,-1 2 0,-1-1 0,0 0 0,2 1 0,-2 0 0,3 0 0,-4-1 0,4 1 0,-4-3 0,2 2 0,-1-1 0,0 3 0,1-2 0,-1 1 0,0 0 0,1-1 0,-3 1 0,4 0 0,0 0 0,-4-2 0,5 2 0,-5-1 0,2 0 0,-1 2 0,1-1 0,1 1 0,-1 1 0,0-2 0,0 2 0,-1-3 0,1 3 0,1-4 0,-1 3 0,0-2 0,0 1 0,-1 0 0,0 0 0,1 1 0,1 0 0,-1 3 0,-2-4 0,1 2 0,-3-3 0,0 1 0,0 0 0,0 1 0,0-1 0,-2-1 0,-2-3 0,-5-3 0,-4-4 0,-1-7 0,0-4 0,6-2 0,1 0 0,1 0 0,1 0 0,-2 1 0,2 2 0,-3-2 0,3 6 0,-3-3 0,3 9 0,-2-2 0,0 0 0,0-1 0,-1 0 0,-2 1 0,1-1 0,-3-1 0,-2-2 0,-1 0 0,-2 1 0,0 2 0,1 3 0,1 3 0,0 1 0,-1 2 0,1 0 0,2 1 0,2 2 0,4 3 0,0 4 0,2 1 0,2 1 0,2-2 0,1-2 0,0-1 0,0 2 0,0 1 0,1 0 0,5 0 0,4-3 0,2 1 0,2-2 0,1 0 0,-4-3 0,4 1 0,-5-2 0,1 1 0,0-2 0,-4 0 0,3 0 0,-4 2 0,3-1 0,-1-1 0,-1-1 0,1 1 0,-1 1 0,-1 1 0,-2 0 0,0 0 0,-1 0 0,1 0 0,1 0 0,2 0 0,-1 0 0,-1 3 0,-1-1 0,1 0 0,1 0 0,-1 1 0,-1 1 0,1 2 0,-1-3 0,1 4 0,-2-3 0,1 5 0,-1-5 0,1 3 0,0-3 0,1-1 0,-1 3 0,1-4 0,-2 5 0,0-7 0,1 4 0,-1-4 0,2 2 0,-1-1 0,1 1 0,-1 1 0,2-3 0,1 3 0,-1-2 0,1 1 0,-4 0 0,3-1 0,-3-1 0,3 1 0,-1-1 0,0 1 0,0 0 0,-1 1 0,1-1 0,1 2 0,-2-1 0,1-1 0,1 2 0,0 0 0,-1 0 0,1 0 0,0 1 0,1 0 0,0 1 0,1 0 0,-2 0 0,1 0 0,0 1 0,0 0 0,2 0 0,-1 0 0,-1 1 0,0-2 0,-1 2 0,1-2 0,0 0 0,-1-1 0,2-1 0,-1 0 0,0 2 0,-1 1 0,-1-1 0,1-1 0,-1-1 0,0 0 0,-1-1 0,-2-1 0,0 0 0,1 1 0,-1 0 0,1 1 0,0-2 0,1 2 0,-1-2 0,0 2 0,0-3 0,-2 2 0,2-1 0,-1 3 0,0-3 0,0 2 0,-2-3 0,0 2 0,0-1 0,1 2 0,0-1 0,2 0 0,-2 2 0,1 0 0,-2 2 0,0-3 0,0 3 0,0-2 0,0 4 0,0-2 0,0 2 0,0-3 0,0 3 0,0 1 0,0 0 0,0-2 0,2 1 0,0-4 0,0 1 0,-2-3 0,0-1 0,2 1 0,0-1 0,0-1 0,-1 2 0,-1-1 0,2-1 0,0 1 0,-1 0 0,2 1 0,-1 0 0,0 1 0,1-2 0,-1 1 0,0 1 0,0-1 0,-2-1 0,2-1 0,-1 3 0,3-3 0,0 3 0,-3-2 0,2 0 0,-1 0 0,0 0 0,0-1 0,-2 1 0,2-2 0,-1 1 0,1 2 0,0-2 0,-2 2 0,0 0 0,0 2 0,0 2 0,0 4 0,0 10 0,3 7 0,3 6 0,2 0 0,1-5 0,-2-4 0,-3 0 0,0-3 0,2 2 0,-1-1 0,-1 3 0,0 1 0,0 2 0,-1 1 0,3-1 0,-2 0 0,1-6 0,-2-1 0,0-3 0,0-3 0,-1 0 0,2-3 0,-1 1 0,-1 0 0,0 0 0,-1-1 0,1 1 0,0 2 0,0 0 0,-1 2 0,0 1 0,1-3 0,1 0 0,-2-3 0,0-4 0,1-5 0,1-3 0,1-3 0,0 0 0,0 0 0,2 0 0,0 0 0,-1 0 0,0 0 0,-1-2 0,-1 0 0,1-2 0,-2-1 0,0 1 0,-2-1 0,0 1 0,0 0 0,0-1 0,0 2 0,0-1 0,0 0 0,0 0 0,0 1 0,0 0 0,0 0 0,0-1 0,0 1 0,0-1 0,0 0 0,0 1 0,0 0 0,0-1 0,0 1 0,0-1 0,0 0 0,1 1 0,1 0 0,0-1 0,0 0 0,-2 0 0,0 1 0,0-1 0,0 0 0,0 0 0,0 1 0,0 0 0,0 0 0,0-1 0,0-1 0,0-1 0,0-3 0,0 2 0,0 0 0,-2 2 0,0-1 0,0 1 0,-2-1 0,2 3 0,-1-2 0,-1 1 0,0 1 0,0 0 0,2-2 0,-2 1 0,2 3 0,1 5 0,0 7 0,1 3 0,0 3 0,0-1 0,0 1 0,2-1 0,0 0 0,0 0 0,-1-1 0,0 0 0,1 0 0,1-2 0,3 1 0,-1 1 0,0 0 0,1 1 0,2 1 0,2 3 0,1 2 0,0 2 0,-2-2 0,-2-5 0,-1-2 0,-2-5 0,-1-2 0,-1-4 0,-2-3 0,-3-5 0,-4-9 0,-5-8 0,-4-3 0,0 0 0,4 3 0,0 0 0,6 10 0,0-5 0,3 7 0,0-3 0,-1 1 0,2 3 0,-1 0 0,-1 2 0,-4-3 0,4 3 0,-2-1 0,4 5 0,0-1 0,-1 1 0,0-1 0,0-1 0,-1 1 0,-1 0 0,0 0 0,-1 0 0,-2-3 0,1 0 0,-3-4 0,5 5 0,-3-2 0,2 2 0,0 1 0,1 0 0,0 1 0,1 2 0,1 1 0,2 5 0,4 2 0,0 2 0,3 0 0,1-1 0,1 2 0,-1-4 0,1 3 0,-2-2 0,1 2 0,-2 0 0,-1-1 0,4 2 0,-5-4 0,5 1 0,-7-4 0,3 1 0,-2 2 0,2-1 0,1 1 0,1 0 0,0 0 0,0 0 0,1 3 0,-3-2 0,3 2 0,-1-1 0,3 4 0,1 2 0,1 2 0,1 0 0,1-1 0,-2 1 0,2-2 0,-3 1 0,0-3 0,-3 0 0,1 0 0,1-1 0,-2-2 0,-2-2 0,0-1 0,-2-3 0,-2 1 0,3 0 0,-2-2 0,4 1 0,-4-2 0,-1-1 0,-1-3 0,0-1 0,0-2 0,0 2 0,0-2 0,0 1 0,0 0 0,0 0 0,0-1 0,0 3 0,0 0 0,0-1 0,0 1 0,0-1 0,0 1 0,0-1 0,0 1 0,0-1 0,0 1 0,0-1 0,0 0 0,0 1 0,0 0 0,0 0 0,0-2 0,0 2 0,0-1 0,0 1 0,0-1 0,0 0 0,0 0 0,-1-2 0,-1 1 0,0-1 0,1-1 0,0-2 0,1 0 0,-2-3 0,0-4 0,0 5 0,0-5 0,2 8 0,0-3 0,0 0 0,-1 2 0,-1-5 0,-1 7 0,2-4 0,1 4 0,0-4 0,0 0 0,0-1 0,-2-1 0,-1 2 0,1 1 0,1 0 0,1 0 0,0 0 0,0-1 0,-1-1 0,-1 1 0,0-1 0,0-1 0,1 1 0,1 1 0,-2 0 0,0 3 0,0-2 0,0 4 0,2-2 0,0 3 0,0 0 0,0-1 0,0 1 0,0 1 0,0-2 0,0 1 0,0 1 0,0-1 0,0 2 0,0-1 0,-2 1 0,-1 2 0,2 3 0,-1 6 0,2 4 0,0 5 0,0 1 0,0 3 0,0-1 0,0-1 0,0-1 0,0-2 0,0-1 0,0 1 0,0-2 0,0-1 0,0-1 0,0-2 0,0 0 0,0 0 0,0-1 0,0-1 0,0 0 0,0-2 0,0 0 0,0 0 0,0-2 0,0 1 0,0-1 0,0-1 0,0 0 0,0 0 0,0 1 0,0-1 0,0 0 0,0 2 0,-3 0 0,-2 1 0,-1 2 0,-1 0 0,2 0 0,-2 0 0,0 1 0,-3 2 0,0 0 0,-2 3 0,5-4 0,-3 4 0,3-5 0,-2 3 0,-2 2 0,3-3 0,-1-1 0,1-1 0,2-5 0,-2 0 0,2-4 0,-1 0 0,0 0 0,-1 0 0,0 0 0,-2-3 0,-1-6 0,-2-8 0,0-5 0,-1-4 0,2 2 0,3 2 0,-1 1 0,2 3 0,-1 1 0,0 1 0,-3 2 0,0 0 0,-4 0 0,-3 0 0,-1-1 0,-1 3 0,3 2 0,1 2 0,6 3 0,3 2 0,3 2 0,3 2 0,1 3 0,2 3 0,4 2 0,1 3 0,5 1 0,1 0 0,0-3 0,1-2 0,-1 0 0,0 0 0,-1 0 0,-1 0 0,2 0 0,2 2 0,2 3 0,4 1 0,1 3 0,-1-3 0,-2-1 0,-2-4 0,-3-2 0,-4 0 0,-1-5 0,-1 2 0,1-4 0,0 1 0,0 1 0,0 0 0,-2 1 0,0-1 0,1 0 0,-1 0 0,2-2 0,-2 0 0,0 0 0,-2 0 0,1 0 0,-1 0 0,-2-1 0,-1-2 0,-1 0 0,2-2 0,0 1 0,3-3 0,2 0 0,0 1 0,0-1 0,-4 1 0,0 1 0,-3 0 0,0 0 0,0 0 0,0 1 0,0-1 0,0 1 0,0 1 0,0 0 0,0-1 0,0 0 0,0 0 0,0-1 0,0 0 0,0 0 0,0 0 0,0 1 0,0 1 0,0 0 0,0-1 0,0 0 0,0 0 0,0 1 0,0 0 0,0-1 0,0 1 0,0-1 0,0 0 0,0-1 0,0 1 0,0-2 0,0 1 0,0-2 0,0-2 0,0 0 0,0 0 0,0-1 0,0 0 0,0 0 0,0 2 0,0-1 0,0 4 0,0-2 0,0 0 0,0 1 0,0-1 0,0-1 0,0 2 0,0 0 0,0-1 0,0 1 0,0-1 0,0 1 0,0 1 0,0-1 0,0 1 0,0 1 0,0 0 0,0 0 0,0 1 0,0-2 0,0 1 0,0-1 0,0-2 0,0 4 0,0-4 0,0 3 0,0 0 0,0-1 0,0 0 0,0 0 0,0 1 0,0-1 0,0 1 0,0 0 0,0 0 0,0 1 0,0 0 0,0 0 0,0-1 0,0-1 0,0-1 0,0 1 0,0 0 0,0 1 0,0-1 0,0 0 0,0-1 0,0 2 0,0-1 0,0-1 0,0-1 0,0 0 0,0-1 0,0-2 0,0-5 0,0 6 0,0-4 0,0 6 0,0-2 0,0-1 0,0 0 0,0-1 0,0 0 0,0 1 0,0 0 0,0 2 0,0 3 0,0 0 0,0 1 0,0 3 0,0 9 0,0 4 0,0 2 0,0 1 0,0-4 0,0 4 0,0 3 0,0 2 0,1 4 0,3 0 0,3 2 0,2-1 0,3-2 0,-1-3 0,0-3 0,-3-2 0,0-3 0,-2-3 0,-3-6 0,-1-8 0,-1-7 0,-6-9 0,-2-5 0,-3-2 0,0 5 0,3 6 0,0 5 0,3 3 0,-2 2 0,1 1 0,0 0 0,0 1 0,-2 1 0,-2-1 0,-1 0 0,-2 1 0,-1-2 0,-1 0 0,-1 2 0,-1 1 0,-2 1 0,0 2 0,0 0 0,0 0 0,3 0 0,3 0 0,4 0 0,2 0 0,2 0 0,1-3 0,5-6 0,8-7 0,5-9 0,4-2 0,0-4 0,-1-1 0,-1 1 0,-1 1 0,-3 7 0,-5 6 0,-2 6 0,-1 3 0,-1 1 0,-2 4 0,0-2 0,-2 4 0,0 9 0,0 13 0,-2 13 0,0 7 0,-3-1 0,1-4 0,1-5 0,1-5 0,2-1 0,0-2 0,0-2 0,0-1 0,0-3 0,0-3 0,0-1 0,0-2 0,0 1 0,0 1 0,0-5 0,0 3 0,0-7 0,0 1 0,0-1 0,0 0 0,0 1 0,0-2 0,3 0 0,2 0 0,1 0 0,1-1 0,2-1 0,-2-1 0,1 0 0,-1 0 0,1-3 0,0-9 0,-2-12 0,-2-9 0,-2-5 0,-2 5 0,0 8 0,0 6 0,0 3 0,0 2 0,-1 1 0,-1 2 0,-3 2 0,-4-3 0,1 5 0,-2-5 0,1 3 0,-5-4 0,4 2 0,-6-2 0,5 4 0,-4-3 0,-1-3 0,0-3 0,0-2 0,-1-3 0,2-3 0,1-1 0,0-4 0,2-3 0,0-1 0,2 2 0,0 3 0,2 4 0,2 5 0,4 2 0,-1 8 0,2 0 0,-1 1 0,-1 1 0,1-4 0,0 2 0,0-3 0,0-2 0,1-2 0,1 3 0,0-1 0,0 2 0,-2 0 0,0-1 0,-1 1 0,-1 0 0,0 4 0,-2 2 0,0 0 0,-3 3 0,0 1 0,-3 2 0,-1 1 0,-4 1 0,6 0 0,-3-1 0,5-1 0,-2-1 0,0-2 0,0-1 0,1-2 0,0 1 0,1-1 0,0-1 0,0 0 0,2 0 0,0 1 0,3 1 0,-1-2 0,-1 0 0,-1 0 0,-2 0 0,-1-1 0,4 3 0,0-3 0,4 4 0,-1-3 0,2-1 0,-1-1 0,2-2 0,0 0 0,0 1 0,0 1 0,0 0 0,0 8 0,0-2 0,0 7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5T02:14:20.318"/>
    </inkml:context>
    <inkml:brush xml:id="br0">
      <inkml:brushProperty name="width" value="0.1" units="cm"/>
      <inkml:brushProperty name="height" value="0.1" units="cm"/>
      <inkml:brushProperty name="color" value="#6F70FF"/>
    </inkml:brush>
  </inkml:definitions>
  <inkml:trace contextRef="#ctx0" brushRef="#br0">7 49 24575,'0'-10'0,"-2"4"0,1 3 0,-1 14 0,0 17 0,2 45 0,1-26 0,-1 2 0,1 3 0,0-3 0,1-5 0,1-5 0,1 4 0,-1-16 0,-1-16 0,-2-1 0,0-13 0,0-15 0,0-21 0,0-19 0,-2-10 0,0 6 0,0 11 0,-1 24 0,3 9 0,0 11 0,0-5 0,0 5 0,0-5 0,0 7 0,0-5 0,0-4 0,0-4 0,0-3 0,0-4 0,0 9 0,0 0 0,0 14 0,0-1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5T02:14:22.233"/>
    </inkml:context>
    <inkml:brush xml:id="br0">
      <inkml:brushProperty name="width" value="0.1" units="cm"/>
      <inkml:brushProperty name="height" value="0.1" units="cm"/>
      <inkml:brushProperty name="color" value="#6F70FF"/>
    </inkml:brush>
  </inkml:definitions>
  <inkml:trace contextRef="#ctx0" brushRef="#br0">1 192 24575,'0'-42'0,"0"1"0,0 4 0,0 7 0,0 9 0,0 9 0,0 6 0,0 4 0,0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6T19:01:03.333"/>
    </inkml:context>
    <inkml:brush xml:id="br0">
      <inkml:brushProperty name="width" value="0.1" units="cm"/>
      <inkml:brushProperty name="height" value="0.1" units="cm"/>
      <inkml:brushProperty name="color" value="#6F70FF"/>
    </inkml:brush>
  </inkml:definitions>
  <inkml:trace contextRef="#ctx0" brushRef="#br0">1 193 24575,'0'-42'0,"0"1"0,0 3 0,0 8 0,0 9 0,0 9 0,0 6 0,0 4 0,0 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5T02:14:28.469"/>
    </inkml:context>
    <inkml:brush xml:id="br0">
      <inkml:brushProperty name="width" value="0.1" units="cm"/>
      <inkml:brushProperty name="height" value="0.1" units="cm"/>
      <inkml:brushProperty name="color" value="#6F70FF"/>
    </inkml:brush>
  </inkml:definitions>
  <inkml:trace contextRef="#ctx0" brushRef="#br0">210 40 24575,'-9'8'0,"-2"1"0,-2 3 0,-3 1 0,-4-1 0,-3-2 0,-2 0 0,-3-3 0,2 0 0,2-3 0,15-3 0,4 0 0,28-5 0,7-1 0,24-6 0,3 0 0,1-1 0,-5 3 0,-11 2 0,-12 2 0,-9 1 0,-4 1 0,-1-1 0,-1 0 0,1-3 0,-7 2 0,0-2 0,-7 3 0,4-4 0,1-1 0,-2 1 0,-1 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5T02:14:30.700"/>
    </inkml:context>
    <inkml:brush xml:id="br0">
      <inkml:brushProperty name="width" value="0.1" units="cm"/>
      <inkml:brushProperty name="height" value="0.1" units="cm"/>
      <inkml:brushProperty name="color" value="#6F70FF"/>
    </inkml:brush>
  </inkml:definitions>
  <inkml:trace contextRef="#ctx0" brushRef="#br0">588 75 24575,'-2'-3'0,"8"0"0,8 3 0,9 0 0,4 0 0,-2 0 0,-1 0 0,-2 0 0,-4 0 0,-1 0 0,-1 0 0,-7 0 0,1-2 0,-9 1 0,2-3 0,0 0 0,2 2 0,4-2 0,7 0 0,11-2 0,15-3 0,12 0 0,6-1 0,-4 3 0,-11 3 0,-14 2 0,-12 2 0,-8 2 0,-9 1 0,-10 4 0,-7 3 0,-9 0 0,-9 1 0,-12-1 0,-10 2 0,-13 3 0,31-9 0,0 1 0,-36 6 0,8-3 0,12-1 0,12-5 0,11-2 0,8-2 0,8 2 0,5 2 0,1 3 0,-2 7 0,-5 13 0,-12 13 0,-12 16 0,15-23 0,-2 0 0,-1 0 0,-1 0 0,1-3 0,0-2 0,-21 16 0,3-14 0,6-8 0,4-5 0,1-4 0,7-4 0,4-4 0,5-2 0,6 0 0,5 0 0,3 0 0,3 0 0,1 1 0,0-2 0,0-1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5T02:14:50.614"/>
    </inkml:context>
    <inkml:brush xml:id="br0">
      <inkml:brushProperty name="width" value="0.1" units="cm"/>
      <inkml:brushProperty name="height" value="0.1" units="cm"/>
      <inkml:brushProperty name="color" value="#6F70FF"/>
    </inkml:brush>
  </inkml:definitions>
  <inkml:trace contextRef="#ctx0" brushRef="#br0">1 407 24575,'11'-3'0,"-1"2"0,4-2 0,-5 3 0,9-4 0,-4 4 0,-1-7 0,0 6 0,-6-2 0,0-1 0,0 4 0,1-3 0,2 3 0,-2-3 0,3 2 0,-4-3 0,0 1 0,4-1 0,-2 0 0,5 0 0,-6 1 0,6 2 0,-2-2 0,4 0 0,0 2 0,-5-6 0,0 6 0,-4-5 0,1 5 0,-2-2 0,2 3 0,-1-3 0,0 2 0,4-6 0,1 6 0,0-6 0,2 6 0,-6-2 0,0 0 0,-2 3 0,-2-4 0,3 4 0,0 0 0,0 0 0,1 0 0,-5-3 0,3 2 0,-1-5 0,-4 5 0,-3-2 0,-8 3 0,-2 0 0,-4 0 0,-7 0 0,10 0 0,-5 0 0,10 0 0,1 0 0,0 0 0,-4 0 0,3 0 0,-3 0 0,4 3 0,-1-2 0,1 2 0,0-3 0,0 0 0,0 0 0,3 3 0,-3-2 0,3 2 0,-3-3 0,3 3 0,-3-2 0,4 2 0,2-3 0,5-3 0,8-2 0,0-2 0,14-5 0,-7 3 0,13-3 0,-7 4 0,-4 0 0,-2 0 0,1-1 0,-10 8 0,4-2 0,-10 3 0,4-1 0,-2-2 0,2-1 0,-1 4 0,0-6 0,0 5 0,0-6 0,0 6 0,0-2 0,0 0 0,0 3 0,-10-4 0,-7 4 0,-6 0 0,-8 4 0,-5 0 0,2 1 0,0-1 0,6-1 0,9-2 0,-2 6 0,6-6 0,-3 2 0,0-3 0,3 4 0,-3-3 0,3 5 0,1-3 0,-4 2 0,3-2 0,-6-3 0,5 3 0,-6-2 0,3 2 0,-3 0 0,3-2 0,1 3 0,4-4 0,0 3 0,-1-2 0,5 5 0,-4-6 0,3 7 0,-3-6 0,-1 5 0,1-5 0,4 5 0,-4-5 0,3 2 0,0 0 0,4-2 0,7-4 0,1 1 0,6-8 0,1 2 0,-2 3 0,0-5 0,-2 10 0,-2-6 0,1 4 0,-3-1 0,-3 0 0,2 2 0,-2-2 0,4 0 0,-2 2 0,2-5 0,-1 5 0,0-3 0,0 1 0,0 3 0,0-7 0,1 6 0,-2-2 0,2 3 0,-1-3 0,-1 2 0,2-2 0,-1 3 0,0-3 0,0 2 0,0-2 0,-3 0 0,2 2 0,-1-3 0,1 1 0,2 3 0,-1-3 0,0-1 0,0 3 0,0-2 0,0 3 0,0 0 0,-3-3 0,2 2 0,-2-2 0,4 3 0,-2-3 0,2 2 0,-1-2 0,4 3 0,-4-3 0,5 1 0,-6-1 0,2 0 0,-1 3 0,0-3 0,0 3 0,0-4 0,0 3 0,1-2 0,-2 3 0,2-3 0,-1 2 0,-1-2 0,2 3 0,-1 0 0,4 0 0,-3 0 0,3-3 0,-4 2 0,0-2 0,0 3 0,0 0 0,0-4 0,0 3 0,0-2 0,1 3 0,-2 0 0,2 0 0,-1 0 0,0 0 0,0 0 0,0 0 0,0 0 0,0 0 0,0 0 0,0-3 0,1 3 0,-2-4 0,2 4 0,-1 0 0,3 0 0,-2 0 0,2 0 0,-2 0 0,-2 0 0,2 0 0,-1 0 0,-1 4 0,2-4 0,2 3 0,-1-3 0,2 0 0,-4 0 0,0 0 0,0 0 0,0 0 0,-3 3 0,2-2 0,2 2 0,4 1 0,0-3 0,2 5 0,-6-4 0,7 1 0,-4 1 0,5-4 0,-4 7 0,2-6 0,-5 2 0,2 0 0,-4-2 0,-1 2 0,2-3 0,-1 0 0,-3 3 0,2-2 0,-2 2 0,3-3 0,0 0 0,1 3 0,-2-2 0,2 2 0,-1-3 0,0 0 0,-3 4 0,2-4 0,-2 3 0,3-3 0,0 0 0,0 0 0,-3 3 0,3-2 0,-3 2 0,2-3 0,2 0 0,-1 4 0,0-3 0,0 2 0,0-3 0,0 0 0,1 3 0,-2-3 0,1 3 0,1-3 0,-5 3 0,4-1 0,-3 1 0,3-3 0,-3 3 0,2-2 0,-2 2 0,3-3 0,0 0 0,-3 3 0,3-3 0,-4 4 0,5-4 0,-1 0 0,-4 3 0,4-2 0,-3 5 0,3-5 0,0 5 0,0-5 0,0 5 0,0-1 0,1-2 0,-2 0 0,2 0 0,-1-2 0,-4 6 0,4-6 0,-3 2 0,0 0 0,2-3 0,-2 3 0,0 1 0,-1 0 0,-3 3 0,0 0 0,-3 3 0,-1-2 0,0 3 0,-2-8 0,5 3 0,-6-5 0,6 6 0,-2-3 0,0-1 0,3-3 0,3-10 0,-2 1 0,9-9 0,-6 7 0,0-1 0,3 4 0,-6 2 0,-5 5 0,-9 1 0,-13 9 0,4 0 0,-12 4 0,7 0 0,-4-3 0,5 5 0,2-6 0,11 3 0,1-11 0,12-2 0,7-6 0,2-4 0,6 2 0,-3-6 0,3 6 0,1-6 0,-5 7 0,4-3 0,-10 3 0,5 4 0,-6-2 0,4 5 0,-5-6 0,3 7 0,-5 0 0,2 3 0,1 1 0,-3 3 0,2-3 0,-3 2 0,0 2 0,3-1 0,-3 0 0,3 0 0,5-6 0,-4-2 0,4-7 0,-1 1 0,-4-1 0,9 1-6784,-5 0 6784,8-4 0,-10 3 0,5-4 0,-6 9 0,0-4 0,-1 9 0,-3 3 6784,-3 7-6784,2 0 0,-7 2 0,4 1 0,-4 1 0,4-1 0,-3-7 0,9-8 0,2-7 0,4-5 0,7 4 0,-10-2 0,12 2 0,-15 0 0,12 1 0,-13 0 0,5 6 0,-6 1 0,0 8 0,0 4 0,-7 0 0,5-2 0,-1 2 0,3-5 0,0 4 0,0-4 0,3-6 0,6-2 0,2-10 0,2-1 0,1-1 0,-9 3 0,6 2 0,-18 11 0,8-1 0,-11 12 0,5-2 0,1 0 0,-2 2 0,4-6 0,-4 4 0,6-6 0,-7-2 0,6 3 0,9-21 0,-3 11 0,10-19 0,-8 14 0,1-7 0,-1 7 0,-3-3 0,2 4 0,-4 0 0,4 3 0,-6 4 0,0 4 0,-4 7 0,0-4 0,0 8 0,1-7 0,3 3 0,-4-4 0,4 0 0,0-6 0,4-5 0,-1-4 0,4-2 0,-2 2 0,1 4 0,-6 4 0,0 4 0,0 7 0,-7-3 0,6 3 0,-5-7 0,12-1 0,-4-9 0,9 4 0,-4-7 0,-4 11 0,1-1 0,-4 5 0,0 2 0,-4-4 0,7-1 0,-6 0 0,6 1 0,-3 3 0,0 0 0,0 0 0,-3-3 0,0 0 0,-5-4 0,1 0 0,0 0 0,3-4 0,-3 3 0,4-2 0,-5 3 0,1-3 0,0 2 0,-1-2 0,2 3 0,-2 0 0,1 0 0,3-3 0,-2 2 0,1-2 0,-1 3 0,-2 0 0,1 0 0,0-4 0,-1 3 0,1-2 0,0 3 0,0 0 0,3-3 0,-3 3 0,3-3 0,1-1 0,-4 3 0,3-5 0,-3 5 0,3-5 0,-3 5 0,6-6 0,-5 6 0,2-2 0,-3 3 0,6 0 0,5 3 0,4-2 0,-1 6 0,-1-6 0,-2 2 0,3-3 0,-3 3 0,3-3 0,-3 3 0,2-3 0,2 4 0,-1-3 0,0 2 0,0-3 0,0 0 0,0 0 0,1 0 0,-2 0 0,1 0 0,1 0 0,-5-3 0,0-2 0,-3-5 0,0 2 0,-3-2 0,3 2 0,-7 2 0,6-2 0,-5 4 0,5-2 0,-5 2 0,2-4 0,-4 1 0,2 0 0,-2 0 0,-3-4 0,0 2 0,-2-5 0,-2 5 0,7-2 0,-7 3 0,7 1 0,-3 2 0,7-1 0,-3 5 0,4-5 0,-5 5 0,1-6 0,0 6 0,3-5 0,-3 6 0,4-7 0,-9 6 0,4-2 0,-6-1 0,6 4 0,-4-4 0,5 4 0,-4-3 0,3 2 0,-3-3 0,4 4 0,0 0 0,-1 0 0,-2 0 0,1 0 0,-6-3 0,7 2 0,-2-3 0,-2 4 0,4 0 0,-2 0 0,2 0 0,1 0 0,0 0 0,-1 0 0,-3 0 0,4 0 0,-5 0 0,5 0 0,0 0 0,0 0 0,0 0 0,-1-3 0,1 2 0,0-2 0,-4 3 0,3 0 0,-7 0 0,7 0 0,-3 0 0,3 0 0,2 0 0,-6 0 0,0 0 0,-3-3 0,-1 2 0,5-3 0,-4 4 0,3 0 0,-9 0 0,5 0 0,-8 0 0,7 0 0,-7 0 0,7 0 0,-3 0 0,8 0 0,1 0 0,4 0 0,-1 0 0,2 0 0,-2 0 0,1 0 0,0 0 0,3-3 0,4-4 0,14-16 0,-1 8 0,9-10 0,-3 13 0,-7 0 0,2 5 0,-7 1 0,0 5 0,1-2 0,-2 3 0,1 0 0,1 0 0,2 0 0,-2 0 0,7 0 0,-3 0 0,3 0 0,1 0 0,-4 0 0,-1 0 0,-4 0 0,0 0 0,0 0 0,-3 3 0,2-2 0,-2 2 0,3-3 0,0 0 0,-2 3 0,1-2 0,-3 2 0,5-3 0,-1 3 0,0-2 0,0 5 0,4-5 0,-3 6 0,3-7 0,-1 6 0,-1-1 0,6 2 0,-8-3 0,8 4 0,-7-8 0,3 7 0,-1-3 0,-1 0 0,2 2 0,-4-4 0,0 1 0,-3 0 0,2-2 0,-2 5 0,3-6 0,0 4 0,0-1 0,0-2 0,1 2 0,-5 0 0,4-2 0,-3 2 0,3 0 0,0-2 0,0 2 0,-3 0 0,6-2 0,-5 6 0,14-3 0,-10 3 0,10-3 0,-7 0 0,-1-1 0,0-2 0,-4 2 0,1-3 0,-2 0 0,2 0 0,-1 0 0,0 3 0,0-2 0,6 2 0,-4 0 0,4-2 0,-5 2 0,-2-3 0,2 0 0,-1 0 0,0 0 0,4 0 0,-3-3 0,2-1 0,-2 0 0,-1 1 0,-3-1 0,2 3 0,-2-2 0,0 6 0,2-2 0,-2 6 0,1-3 0,-2 3 0,-3 0 0,-4 0 0,0-3 0,-3 2 0,0-2 0,-1 3 0,2 0 0,1 1 0,-1-2 0,2 2 0,0-1 0,-2-4 0,4 4 0,-4-6 0,3 5 0,-5-5 0,1 5 0,0-5 0,2 5 0,-1-5 0,2 6 0,0-4 0,-2 1 0,5 3 0,-2-3 0,3 2 0,3-1 0,-3 1 0,7-5 0,-3 2 0,3 0 0,0-2 0,1 2 0,2-3 0,-2 0 0,7 0 0,-7 0 0,2 0 0,-2 0 0,2 3 0,2-1 0,0 1 0,3-3 0,-3 0 0,0 3 0,-2-3 0,-2 4 0,-2-4 0,-1-4 0,-2 1 0,0-1 0,-2-3 0,2 3 0,0 0 0,-3-2 0,7 5 0,-3-6 0,0 4 0,2-1 0,-5-3 0,2 3 0,0 0 0,-2-2 0,3 1 0,-4-1 0,0-2 0,0 1 0,0 0 0,0-1 0,0 2 0,0-2 0,-4 1 0,3 0 0,-2-1 0,3 2 0,-3-2 0,2 1 0,-2 0 0,0 2 0,2-1 0,-2 3 0,-1-2 0,3-1 0,-5 2 0,2-3 0,-3-1 0,0-3 0,-5 3 0,3-7 0,-5 7 0,5-7 0,-2 6 0,3-2 0,2 7 0,1-2 0,-1 5 0,2-5 0,-3 4 0,-1-1 0,1 3 0,3 3 0,1 2 0,3 2 0,-4 4 0,4-4 0,-4 5 0,4-6 0,0 2 0,0-1 0,4 0 0,-4 0 0,6-3 0,-5 2 0,5-5 0,-4 5 0,4-5 0,-6 6 0,6-7 0,-1 6 0,2-2 0,0 1 0,-3 1 0,2-6 0,-2 7 0,3-6 0,-3 5 0,3-5 0,-4 5 0,4-2 0,1 0 0,-5 2 0,3-5 0,-4 5 0,4-2 0,-2 4 0,-1-2 0,4-2 0,-6 3 0,5-3 0,-5 2 0,5-1 0,-5 1 0,5-5 0,-1 2 0,-2 0 0,3-2 0,-5 5 0,6-5 0,-3 2 0,-1 1 0,4-4 0,-6 6 0,5-5 0,-5 5 0,5-4 0,-5 4 0,5-6 0,-5 6 0,2-1 0,0 2 0,1 0 0,0 0 0,2-3 0,-5 2 0,3-2 0,-1 0 0,-3 3 0,6-7 0,-5 6 0,3-2 0,-4 4 0,0-2 0,0 2 0,0-1 0,0 0 0,-4-3 0,0-1 0,1 0 0,-4-2 0,3 2 0,-3-3 0,-1 0 0,1 0 0,-4 0 0,3-3 0,-3 2 0,4-2 0,-1 3 0,2 0 0,-2 0 0,1 0 0,0 0 0,-1 0 0,2 0 0,-2 0 0,1 0 0,0 0 0,-1 0 0,2 0 0,-2 0 0,1 0 0,0 0 0,-1 0 0,2-3 0,-2 2 0,1-3 0,0 4 0,-1 0 0,2 0 0,-2 0 0,1 0 0,0 0 0,-1 0 0,1 0 0,0 0 0,0 0 0,0 0 0,-1 0 0,1 0 0,0 0 0,0 0 0,0 0 0,-1 0 0,5 0 0,-1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5T02:14:11.250"/>
    </inkml:context>
    <inkml:brush xml:id="br0">
      <inkml:brushProperty name="width" value="0.1" units="cm"/>
      <inkml:brushProperty name="height" value="0.1" units="cm"/>
      <inkml:brushProperty name="color" value="#6F70FF"/>
    </inkml:brush>
  </inkml:definitions>
  <inkml:trace contextRef="#ctx0" brushRef="#br0">1 0 24575,'18'11'0,"11"6"0,14 8 0,7 6 0,-1 1 0,-8 0 0,-7-4 0,-5-3 0,-1-2 0,-2-2 0,-1-2 0,-3 0 0,-3-3 0,-1-1 0,0 2 0,5-1 0,2 1 0,2 2 0,-1-1 0,-3 1 0,-3-1 0,-2-2 0,-2 0 0,0-1 0,-2 3 0,-1 0 0,-3 0 0,-1 2 0,-3-1 0,0-1 0,0 0 0,-2 0 0,0-6 0,-3 3 0,-1-8 0,0 1 0,-6-1 0,-11-2 0,-16-3 0,-13-4 0,-4-7 0,1-5 0,2-7 0,3-1 0,1 0 0,0 0 0,2 2 0,2-2 0,2 1 0,3-1 0,3 1 0,6 1 0,0-1 0,11 9 0,2-3 0,7 8 0,0-2 0,1-2 0,2 1 0,0 1 0,2 2 0,0 2 0,0 0 0,1 3 0,4 0 0,2 3 0,7 4 0,7 4 0,6 5 0,9 4 0,6 1 0,9 5 0,6 2 0,2 0 0,-2 0 0,-9-3 0,-8-3 0,-9-1 0,-7-3 0,-4-2 0,-3-2 0,-4-1 0,-2 3 0,-4-7 0,-1 5 0,-4-5 0,-1 1 0,-1 1 0,0-2 0,-2-3 0,-6-1 0,-9-3 0,-10 0 0,-4-6 0,-4-8 0,-1-9 0,-1-8 0,-1-5 0,2 0 0,3-1 0,3 2 0,3 2 0,3 1 0,3 1 0,5 5 0,4 6 0,6 2 0,2 8 0,2-1 0,2 5 0,0 0 0,0-2 0,0 2 0,1 1 0,3 1 0,3 0 0,3 1 0,2-2 0,1 1 0,1 3 0,-6 0 0,3 1 0,-3 0 0,1 0 0,2 2 0,1 1 0,1 5 0,6 4 0,7 3 0,4 4 0,5 2 0,-2 0 0,-2 0 0,-1 0 0,0 2 0,-3-2 0,-5 0 0,-4-4 0,-1 0 0,-3-2 0,-1-1 0,-2-1 0,-1 1 0,0 1 0,0 3 0,0 2 0,2 4 0,-1 2 0,-1-3 0,-4-4 0,-3-2 0,0-1 0,-5-3 0,-3-4 0,-8-4 0,-9-5 0,-5-9 0,-2-9 0,3-10 0,2-5 0,1 0 0,2 0 0,-3-1 0,2-3 0,0 1 0,5 3 0,5 2 0,5 5 0,4 5 0,2 3 0,1 3 0,0-1 0,0-3 0,0 7 0,0-2 0,0 6 0,0-2 0,0 1 0,0 1 0,0 2 0,0-1 0,-1 0 0,-5 1 0,-7 0 0,-8 1 0,-5 0 0,-5 2 0,0 0 0,4 3 0,3 0 0,5 0 0,4 2 0,3 4 0,2 4 0,3 3 0,2 4 0,1 2 0,2 4 0,1 1 0,1 3 0,0-3 0,0-3 0,3-3 0,5 0 0,5 3 0,5 4 0,6 5 0,6 1 0,2-3 0,0-7 0,-3-8 0,-2-6 0,-5-5 0,-1-2 0,-1 0 0,1-4 0,0-5 0,-3-6 0,0-6 0,-6-2 0,-5-2 0,-4 1 0,-3 1 0,0 3 0,0 2 0,-1 1 0,-2 1 0,-6-2 0,-6-2 0,-5-4 0,-5 0 0,-2 0 0,-2 3 0,-2 4 0,-5 5 0,2 5 0,-1 5 0,4 2 0,8 4 0,5 4 0,9 8 0,3 6 0,5 5 0,1 2 0,0-3 0,0 0 0,1-5 0,5-3 0,7 3 0,8 0 0,8 3 0,4-1 0,2-1 0,0-7 0,0-5 0,-4-5 0,-3-5 0,-5 0 0,-4-3 0,-1-7 0,-2-7 0,-4-7 0,-2-2 0,-5 1 0,-2 3 0,-3 4 0,0 4 0,0 4 0,-1 4 0,-7 1 0,-12 4 0,-10 1 0,-6 1 0,2 3 0,7 5 0,7 4 0,8 1 0,6 0 0,3-2 0,2 0 0,1 1 0,0 0 0,0 3 0,0-7 0,0 3 0,0-5 0,0 2 0,0-2 0,2-3 0,3-2 0,0-3 0,5-8 0,-2-15 0,1-16 0,-3-11 0,-3-1 0,-3 8 0,-2 6 0,-4 7 0,-4 4 0,-5-1 0,0 2 0,1 2 0,1 5 0,1 3 0,-2 2 0,1 0 0,0 2 0,2 3 0,4 0 0,2 3 0,3 4 0,7 7 0,1 2 0,8 6 0,-2-1 0,1 2 0,4-2 0,0 1 0,6 2 0,5 2 0,7 3 0,2 0 0,-2-1 0,-5-2 0,-8-3 0,-4-1 0,-4-3 0,-2-2 0,0 0 0,-2 0 0,1 1 0,2 1 0,0 2 0,0 0 0,-1 0 0,0 2 0,0-2 0,-1 0 0,-1-1 0,-4-1 0,0 1 0,-1-2 0,-1 1 0,0-1 0,-2-1 0,0 3 0,-2-3 0,0 4 0,0-5 0,0 1 0,0 0 0,0-2 0,0-1 0,0-1 0,0 0 0,0 0 0,0 0 0,0 1 0,0 0 0,0-2 0,-2 1 0,0-2 0,-3-2 0,-5 0 0,-5 0 0,5-2 0,-7-4 0,8-3 0,-3-3 0,0-1 0,0 0 0,0 1 0,2 2 0,0 1 0,3 0 0,2 4 0,1-3 0,1 3 0,-1-4 0,2-2 0,1 0 0,-1-1 0,2 0 0,0 1 0,0 1 0,0 0 0,1 4 0,5-2 0,-2 7 0,5-1 0,-3 2 0,0 0 0,0 0 0,-2 4 0,2 1 0,0 5 0,2 1 0,1 3 0,-3-4 0,3 2 0,-6-3 0,3 0 0,-3 1 0,0-1 0,-2-1 0,1-1 0,0-2 0,0-1 0,0-1 0,-2 1 0,0 0 0,0-1 0,0-1 0,0-1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5T02:13:33.199"/>
    </inkml:context>
    <inkml:brush xml:id="br0">
      <inkml:brushProperty name="width" value="0.1" units="cm"/>
      <inkml:brushProperty name="height" value="0.1" units="cm"/>
      <inkml:brushProperty name="color" value="#6F70FF"/>
    </inkml:brush>
  </inkml:definitions>
  <inkml:trace contextRef="#ctx0" brushRef="#br0">0 0 24575,'8'5'0,"1"3"0,3-2 0,-1 1 0,1 0 0,-2-1 0,-1-1 0,0 0 0,0-1 0,-3 2 0,0-3 0,-1 3 0,-1-2 0,0 1 0,0-1 0,0 0 0,0-1 0,-2 1 0,4 0 0,-6 1 0,5-2 0,-4 0 0,2-3 0,-2-3 0,-1-5 0,0 3 0,0-5 0,0 5 0,0-1 0,0 1 0,-1 2 0,-1 1 0,-2 0 0,0 0 0,-1 0 0,0 1 0,0-2 0,0 3 0,0 0 0,1 0 0,1 0 0,-3-1 0,0-2 0,-2-4 0,4 3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6T19:01:03.334"/>
    </inkml:context>
    <inkml:brush xml:id="br0">
      <inkml:brushProperty name="width" value="0.1" units="cm"/>
      <inkml:brushProperty name="height" value="0.1" units="cm"/>
      <inkml:brushProperty name="color" value="#6F70FF"/>
    </inkml:brush>
  </inkml:definitions>
  <inkml:trace contextRef="#ctx0" brushRef="#br0">212 40 24575,'-9'8'0,"-2"1"0,-2 4 0,-4 0 0,-3-1 0,-3-2 0,-3-1 0,-1-1 0,0-1 0,3-4 0,15-1 0,4-1 0,28-5 0,8-1 0,22-6 0,6 0 0,-1-1 0,-5 3 0,-11 2 0,-11 2 0,-10 1 0,-4 0 0,-1 1 0,0-1 0,0-4 0,-7 3 0,0-2 0,-7 3 0,4-4 0,1-1 0,-3 1 0,1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6T19:01:03.335"/>
    </inkml:context>
    <inkml:brush xml:id="br0">
      <inkml:brushProperty name="width" value="0.1" units="cm"/>
      <inkml:brushProperty name="height" value="0.1" units="cm"/>
      <inkml:brushProperty name="color" value="#6F70FF"/>
    </inkml:brush>
  </inkml:definitions>
  <inkml:trace contextRef="#ctx0" brushRef="#br0">592 76 24575,'-1'-4'0,"7"1"0,9 3 0,7 0 0,5 0 0,-1 0 0,-2 0 0,-2 0 0,-4 0 0,-1 0 0,-1 0 0,-6 0 0,0-1 0,-9-1 0,1-1 0,2-1 0,1 2 0,4-2 0,6-1 0,13-1 0,14-3 0,13 0 0,6-1 0,-5 3 0,-11 3 0,-13 2 0,-13 2 0,-9 2 0,-7 1 0,-11 4 0,-7 3 0,-10 0 0,-8 1 0,-12-1 0,-11 3 0,-13 1 0,32-7 0,0 0 0,-36 6 0,7-3 0,12-2 0,13-3 0,11-3 0,7-2 0,10 2 0,3 2 0,3 3 0,-3 8 0,-6 11 0,-11 15 0,-12 16 0,14-24 0,-1 0 0,-1 0 0,-1 0 0,1-3 0,0-1 0,-21 15 0,2-14 0,7-7 0,3-7 0,2-2 0,7-5 0,3-5 0,6 0 0,6-2 0,5 2 0,3-1 0,3 0 0,1 1 0,0-3 0,0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6T19:01:03.336"/>
    </inkml:context>
    <inkml:brush xml:id="br0">
      <inkml:brushProperty name="width" value="0.1" units="cm"/>
      <inkml:brushProperty name="height" value="0.1" units="cm"/>
      <inkml:brushProperty name="color" value="#6F70FF"/>
    </inkml:brush>
  </inkml:definitions>
  <inkml:trace contextRef="#ctx0" brushRef="#br0">1 555 24575,'13'-4'0,"-2"3"0,5-3 0,-6 4 0,10-5 0,-4 4 0,-1-8 0,0 7 0,-8-2 0,2-1 0,-2 4 0,2-3 0,3 4 0,-2-4 0,2 3 0,-4-4 0,0 1 0,4-2 0,-2 1 0,6-1 0,-7 2 0,8 3 0,-4-3 0,5-1 0,0 4 0,-6-9 0,1 9 0,-5-8 0,0 8 0,0-3 0,1 4 0,-1-4 0,0 3 0,4-8 0,1 7 0,1-7 0,2 8 0,-7-3 0,0 0 0,-3 3 0,0-5 0,2 6 0,0 0 0,0 0 0,1 0 0,-5-4 0,2 3 0,0-7 0,-6 7 0,-1-4 0,-11 5 0,-2 0 0,-3 0 0,-10 0 0,12 0 0,-5 0 0,12 0 0,-1 0 0,1 0 0,-4 0 0,3 0 0,-4 0 0,4 4 0,1-2 0,0 2 0,0-4 0,0 0 0,0 0 0,4 4 0,-4-3 0,4 3 0,-5-4 0,5 5 0,-3-4 0,2 4 0,4-5 0,7-5 0,6-2 0,2-3 0,15-5 0,-8 3 0,17-4 0,-11 3 0,-3 2 0,-2 0 0,2 0 0,-13 9 0,5-2 0,-12 4 0,4-1 0,0-3 0,0-1 0,0 4 0,0-8 0,0 8 0,1-8 0,-1 8 0,0-3 0,0 0 0,0 3 0,-12-4 0,-7 5 0,-8 0 0,-8 5 0,-5 1 0,1 1 0,-1-2 0,9-1 0,10-3 0,-3 10 0,7-10 0,-4 3 0,0-4 0,4 5 0,-4-4 0,5 7 0,0-3 0,-4 1 0,2-2 0,-6-4 0,7 4 0,-9-3 0,5 3 0,-5 1 0,4-4 0,3 5 0,2-6 0,2 5 0,-2-4 0,5 7 0,-4-7 0,4 8 0,-5-8 0,0 7 0,2-7 0,3 8 0,-4-8 0,4 3 0,-1 0 0,5-3 0,8-5 0,1 2 0,7-12 0,1 4 0,-2 3 0,0-6 0,-2 12 0,-4-9 0,3 8 0,-5-2 0,-2 0 0,2 3 0,-3-3 0,5-1 0,-1 4 0,1-7 0,-2 7 0,2-4 0,-2 1 0,2 3 0,-2-8 0,2 8 0,-2-3 0,2 4 0,-2-5 0,1 4 0,0-4 0,1 5 0,-1-4 0,0 3 0,0-3 0,-3 0 0,1 3 0,-1-4 0,3 1 0,0 3 0,0-3 0,1-1 0,-2 4 0,1-3 0,0 4 0,1 0 0,-4-4 0,1 3 0,-1-4 0,3 5 0,0-4 0,0 3 0,0-4 0,4 5 0,-3-4 0,4 2 0,-6-3 0,2 1 0,-1 3 0,0-3 0,0 4 0,1-5 0,-2 4 0,2-3 0,-2 4 0,2-4 0,-2 3 0,1-4 0,0 5 0,0 0 0,5 0 0,-3 0 0,2-4 0,-4 3 0,0-3 0,-1 4 0,2 0 0,-2-5 0,2 4 0,-2-4 0,2 5 0,-2 0 0,3 0 0,-3 0 0,2 0 0,-2 0 0,2 0 0,-2 0 0,1 0 0,0 0 0,0-4 0,0 3 0,0-4 0,0 5 0,0 0 0,5 0 0,-5 0 0,4 0 0,-4 0 0,0 0 0,0 0 0,0 0 0,0 5 0,0-4 0,4 3 0,-3-4 0,5 0 0,-7 0 0,2 0 0,-2 0 0,1 0 0,-3 5 0,2-4 0,1 3 0,6 1 0,-1-4 0,4 8 0,-8-7 0,8 2 0,-4 1 0,5-4 0,-5 8 0,3-8 0,-6 3 0,3 1 0,-5-4 0,-1 3 0,2-4 0,-2 0 0,-2 6 0,2-5 0,-3 3 0,5-4 0,-2 0 0,2 4 0,-2-3 0,2 3 0,-1-4 0,1 0 0,-5 5 0,3-4 0,-3 3 0,4-4 0,0 0 0,1 0 0,-5 4 0,3-3 0,-2 3 0,2-4 0,2 0 0,-2 5 0,2-4 0,-2 3 0,3-4 0,-3 0 0,2 4 0,-2-3 0,1 3 0,0-4 0,-4 4 0,4-2 0,-4 3 0,4-5 0,-3 4 0,2-3 0,-3 3 0,4-4 0,0 0 0,-3 4 0,3-3 0,-4 4 0,4-5 0,0 0 0,-4 4 0,4-3 0,-4 7 0,4-7 0,0 8 0,0-8 0,0 7 0,0-2 0,0 1 0,1-3 0,-1 0 0,0-3 0,-4 8 0,3-8 0,-2 3 0,-1 0 0,3-3 0,-2 3 0,-1 1 0,-1 0 0,-3 4 0,0 2 0,-3 2 0,-1-2 0,-1 3 0,-2-9 0,6 3 0,-7-7 0,8 9 0,-4-5 0,1 0 0,2-5 0,4-14 0,-1 1 0,9-11 0,-6 9 0,-1-1 0,4 5 0,-7 3 0,-5 7 0,-11 1 0,-14 12 0,3 0 0,-12 6 0,8-1 0,-6-4 0,7 9 0,1-9 0,14 2 0,-1-13 0,15-3 0,10-9 0,-1-6 0,8 3 0,-4-7 0,5 9 0,0-9 0,-6 8 0,6-3 0,-13 5 0,7 4 0,-8-2 0,5 7 0,-5-8 0,3 8 0,-7 1 0,4 5 0,0 0 0,-3 4 0,2-4 0,-3 4 0,0 1 0,4-1 0,-3 2 0,2-2 0,5-8 0,-3-2 0,4-9 0,-2-1 0,-1 1 0,6 0-6784,-3 1 6784,8-6 0,-12 4 0,6-6 0,-6 12 0,-1-4 0,-1 12 0,-3 3 6784,-3 10-6784,2 2 0,-7 1 0,3 1 0,-4 3 0,4-3 0,-3-10 0,11-10 0,1-9 0,5-7 0,8 5 0,-12-3 0,15 3 0,-18 1 0,14 0 0,-15 1 0,6 8 0,-6 1 0,-1 10 0,-1 6 0,-7 0 0,6-1 0,-1 0 0,3-5 0,0 5 0,0-6 0,3-7 0,7-4 0,3-13 0,1-1 0,2-1 0,-10 2 0,6 5 0,-20 14 0,10-2 0,-14 18 0,7-4 0,0 0 0,-2 4 0,6-9 0,-6 5 0,6-7 0,-7-4 0,7 4 0,10-27 0,-3 13 0,11-25 0,-9 19 0,1-9 0,-2 9 0,-2-4 0,2 5 0,-5 0 0,4 5 0,-5 5 0,-1 5 0,-5 11 0,1-6 0,0 10 0,0-10 0,4 5 0,-5-5 0,5 0 0,0-9 0,5-7 0,-1-5 0,3-3 0,-2 4 0,2 5 0,-6 5 0,-1 5 0,-1 10 0,-6-4 0,6 4 0,-6-9 0,14-2 0,-6-13 0,13 7 0,-6-11 0,-4 16 0,0-2 0,-4 8 0,0 2 0,-4-6 0,6-1 0,-4 0 0,5 2 0,-3 3 0,0 2 0,0-2 0,-3-4 0,-1 0 0,-5-5 0,1 0 0,-1 0 0,5-5 0,-4 4 0,4-3 0,-4 4 0,-1-4 0,2 3 0,-2-4 0,2 5 0,-2 0 0,1 0 0,4-5 0,-3 4 0,1-3 0,-2 4 0,0 0 0,-1 0 0,2-5 0,-2 4 0,1-3 0,0 4 0,0 0 0,4-4 0,-4 3 0,4-3 0,0-1 0,-4 4 0,4-7 0,-6 7 0,6-9 0,-3 9 0,6-9 0,-6 9 0,2-3 0,-3 4 0,8 0 0,4 4 0,4-3 0,1 9 0,-3-9 0,-1 3 0,4-4 0,-5 5 0,4-4 0,-4 3 0,4-4 0,0 5 0,0-4 0,0 3 0,0-4 0,0 0 0,0 0 0,0 0 0,0 0 0,-1 0 0,3 0 0,-6-4 0,-1-2 0,-3-9 0,0 4 0,-3-3 0,2 4 0,-7 1 0,7-1 0,-6 5 0,6-4 0,-6 3 0,2-4 0,-3 0 0,0 1 0,0-1 0,-5-4 0,0 0 0,-1-5 0,-3 7 0,7-3 0,-6 4 0,7 1 0,-4 4 0,9-2 0,-4 7 0,4-8 0,-4 8 0,0-8 0,0 8 0,3-7 0,-2 7 0,3-9 0,-10 9 0,5-3 0,-7-2 0,6 5 0,-2-4 0,3 5 0,-3-4 0,3 3 0,-4-4 0,5 5 0,0 0 0,-1 0 0,-3 0 0,3 0 0,-8-5 0,8 4 0,-3-4 0,-1 5 0,3 0 0,-2 0 0,4 0 0,0 0 0,0 0 0,-1 0 0,-3 0 0,3 0 0,-3 0 0,3 0 0,2 0 0,-3 0 0,3 0 0,-2-4 0,1 3 0,0-3 0,-4 4 0,2 0 0,-7 0 0,9 0 0,-5 0 0,5 0 0,-1 0 0,-3 0 0,-2 0 0,-4-5 0,1 4 0,4-5 0,-4 6 0,3 0 0,-9 0 0,4 0 0,-8 0 0,8 0 0,-9 0 0,10 0 0,-5 0 0,9 0 0,2 0 0,4 0 0,0 0 0,-1 0 0,1 0 0,-1 0 0,2 0 0,2-4 0,5-6 0,16-20 0,-1 9 0,10-13 0,-4 18 0,-7-1 0,2 7 0,-8 2 0,0 7 0,0-3 0,0 4 0,0 0 0,1 0 0,3 0 0,-3 0 0,8 0 0,-5 0 0,6 0 0,0 0 0,-4 0 0,-2 0 0,-3 0 0,-2 0 0,2 0 0,-5 4 0,3-3 0,-3 3 0,4-4 0,0 0 0,-3 4 0,2-3 0,-3 3 0,5-4 0,-1 5 0,0-4 0,0 8 0,4-8 0,-3 8 0,4-8 0,-2 7 0,-1-2 0,7 4 0,-8-4 0,8 4 0,-8-9 0,3 9 0,0-5 0,-3 1 0,4 2 0,-6-6 0,2 2 0,-5 0 0,3-3 0,-1 7 0,1-7 0,1 4 0,0-1 0,0-3 0,0 3 0,-3 0 0,2-3 0,-3 5 0,4-2 0,0-3 0,0 3 0,-4 0 0,8-3 0,-7 8 0,18-3 0,-13 3 0,11-3 0,-7 0 0,-2-2 0,1-3 0,-5 4 0,1-5 0,-2 0 0,2 0 0,-1 0 0,0 4 0,0-3 0,7 4 0,-5-1 0,4-3 0,-5 3 0,-2-4 0,3 0 0,-3 0 0,2 0 0,2 0 0,-1-4 0,2-2 0,-4 1 0,0 1 0,-3-2 0,1 5 0,-1-3 0,0 8 0,2-3 0,-3 9 0,2-5 0,-3 5 0,-3-1 0,-4 0 0,-1-3 0,-4 2 0,2-3 0,-2 6 0,2-2 0,2 1 0,-2-1 0,2 1 0,1-1 0,-3-4 0,5 6 0,-5-10 0,3 7 0,-4-7 0,-1 8 0,2-8 0,2 7 0,-3-7 0,3 8 0,1-4 0,-3 0 0,6 5 0,-3-5 0,4 4 0,3-3 0,-2 2 0,7-7 0,-4 3 0,4 0 0,1-2 0,-1 2 0,4-4 0,-3 0 0,7 0 0,-6 0 0,1 0 0,-2 0 0,3 4 0,2-2 0,0 2 0,2-4 0,-3 0 0,1 4 0,-2-3 0,-4 5 0,0-6 0,-3-6 0,-2 1 0,0 0 0,-2-4 0,3 4 0,0-1 0,-3-2 0,6 7 0,-2-8 0,-1 4 0,3 0 0,-6-5 0,3 5 0,-1-1 0,-2-2 0,3 2 0,-4-3 0,0-1 0,0 0 0,0-1 0,0 1 0,0 1 0,0-1 0,-4 0 0,3 1 0,-2-2 0,3 2 0,-4-1 0,3 0 0,-3 1 0,1 3 0,2-2 0,-2 2 0,-2 0 0,4-3 0,-5 3 0,0-3 0,-2-1 0,0-5 0,-5 3 0,3-8 0,-6 9 0,6-9 0,-3 8 0,5-3 0,0 9 0,3-3 0,-3 8 0,3-7 0,-2 6 0,-2-2 0,1 4 0,4 4 0,0 2 0,4 3 0,-4 7 0,3-6 0,-3 6 0,4-7 0,0 1 0,0-1 0,4 1 0,-3-1 0,6-4 0,-6 5 0,5-9 0,-4 7 0,5-7 0,-6 8 0,5-8 0,-1 7 0,3-3 0,1 1 0,-4 3 0,1-8 0,-1 9 0,3-9 0,-4 7 0,4-7 0,-4 8 0,4-4 0,0 0 0,-4 3 0,3-6 0,-5 6 0,4-3 0,-1 6 0,-1-2 0,4-4 0,-8 4 0,8-4 0,-7 4 0,6-3 0,-6 2 0,6-7 0,-2 3 0,-1 3 0,3-6 0,-6 7 0,7-7 0,-4 3 0,0 1 0,4-4 0,-8 7 0,7-7 0,-6 7 0,7-6 0,-8 6 0,7-7 0,-6 7 0,2-1 0,1 2 0,1 1 0,-1-1 0,4-4 0,-7 4 0,3-4 0,-1 0 0,-2 5 0,6-9 0,-6 7 0,3-2 0,-4 4 0,0-1 0,0 1 0,0-1 0,0 2 0,-4-6 0,-1-1 0,1 0 0,-3-3 0,2 4 0,-4-5 0,1 0 0,0 0 0,-5 0 0,4-5 0,-3 4 0,4-3 0,-1 4 0,2 0 0,-2 0 0,2 0 0,-3 0 0,2 0 0,0 0 0,0 0 0,0 0 0,0 0 0,-1 0 0,2 0 0,-2 0 0,1 0 0,0 0 0,0 0 0,0-4 0,-1 3 0,1-4 0,0 5 0,-1 0 0,2 0 0,-2 0 0,1 0 0,0 0 0,0 0 0,0 0 0,0 0 0,-1 0 0,1 0 0,0 0 0,-1 0 0,2 0 0,-2 0 0,1 0 0,0 0 0,4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6T02:20:40.319"/>
    </inkml:context>
    <inkml:brush xml:id="br0">
      <inkml:brushProperty name="width" value="0.2" units="cm"/>
      <inkml:brushProperty name="height" value="0.2" units="cm"/>
      <inkml:brushProperty name="color" value="#6F70FF"/>
    </inkml:brush>
  </inkml:definitions>
  <inkml:trace contextRef="#ctx0" brushRef="#br0">0 109 24575,'28'0'0,"-9"0"0,2-1 0,-8 0 0,4-3 0,-1 0 0,-1-2 0,-1 0 0,1 2 0,2-1 0,2 1 0,3-3 0,1 0 0,1 0 0,-1 0 0,-2 1 0,-2 0 0,0 1 0,-1 1 0,0 0 0,-2 1 0,0 1 0,-2 0 0,-1 0 0,-1-1 0,-2 2 0,0 0 0,0-1 0,-4 0 0,2 0 0,-5 2 0,1 0 0,1 0 0,-1 2 0,-1 1 0,-1 1 0,-2 1 0,0 4 0,1-6 0,4 5 0,3-1 0,0-1 0,1 3 0,-4-4 0,1 2 0,1-3 0,-2 1 0,-1-2 0,0 0 0,1 2 0,1-1 0,0 2 0,1-2 0,0 1 0,-1-1 0,0 0 0,-1-1 0,0-1 0,-2 0 0,3 1 0,-3 0 0,3 1 0,-2 0 0,1-1 0,-1-2 0,1 2 0,-3-2 0,5 1 0,-4 0 0,5-1 0,-3 1 0,-1-1 0,0 0 0,2-1 0,2 0 0,-3 2 0,3 0 0,-3 1 0,2 2 0,-1-2 0,-2 0 0,1-1 0,-2-1 0,0 1 0,1-1 0,-1 1 0,2-2 0,0 2 0,-2-1 0,2 2 0,-1 0 0,-13-2 0,4 2 0,-9-3 0,7 0 0,2 0 0,1 0 0,-1 0 0,1 0 0,-1 0 0,-2 0 0,1 0 0,-2 0 0,-2 0 0,2 0 0,-2 0 0,3-1 0,-1-1 0,1-1 0,0 0 0,0 1 0,1-1 0,-1 1 0,0-2 0,0 1 0,1 0 0,-1-1 0,0 1 0,0-1 0,-1-1 0,0 1 0,1-2 0,0 1 0,2 1 0,-1 0 0,-1 0 0,2 1 0,-2-1 0,4 1 0,0 0 0,0 0 0,3-1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5T04:59:27.917"/>
    </inkml:context>
    <inkml:brush xml:id="br0">
      <inkml:brushProperty name="width" value="0.1" units="cm"/>
      <inkml:brushProperty name="height" value="0.1" units="cm"/>
      <inkml:brushProperty name="color" value="#6F70FF"/>
    </inkml:brush>
  </inkml:definitions>
  <inkml:trace contextRef="#ctx0" brushRef="#br0">126 317 24575,'0'4'0,"0"0"0,0-2 0,0 0 0,0 1 0,0 0 0,0 0 0,0 3 0,0 5 0,0 2 0,0 1 0,0-1 0,0-2 0,0-3 0,0-3 0,0 0 0,0-1 0,0 1 0,-1 1 0,0 3 0,-1 1 0,0 5 0,-2 2 0,-1 0 0,1 0 0,-2-2 0,2-2 0,-1-2 0,0 1 0,0-2 0,0 1 0,-1-2 0,2 0 0,0-1 0,2-4 0,0-1 0,2-2 0,-1-2 0,0 0 0,0-2 0,0-4 0,0-3 0,0-3 0,1-3 0,0-1 0,0 0 0,0 2 0,0-1 0,0 2 0,0 0 0,0 2 0,0 2 0,0-1 0,0 1 0,0-2 0,0-1 0,0-1 0,0 2 0,0 1 0,0 2 0,0 1 0,0 1 0,0 0 0,0 1 0,0-1 0,0 2 0,0 0 0,0 1 0,0-2 0,0 0 0,0 0 0,1-1 0,0 1 0,0 0 0,-1 0 0,0-1 0,1 1 0,0 0 0,0 0 0,-1-1 0,0 1 0,0 0 0,0 3 0,0 0 0,0 0 0,0 0 0,0 0 0,0 0 0,0-1 0,0 1 0,0-1 0,0 1 0,0-1 0,0 1 0,0 0 0,0 0 0,0-1 0,-1 0 0,-1 0 0,0-2 0,-1 0 0,-1-3 0,2 4 0,-2-2 0,4 4 0,-2-3 0,1 3 0,0-1 0,-1-1 0,1 2 0,-1-2 0,-1 1 0,0-1 0,0 1 0,0-2 0,0 1 0,0 0 0,3 0 0,-2-2 0,2 3 0,-1 0 0,1 1 0,-1 0 0,0-1 0,0 1 0,0-2 0,1 3 0,0-2 0,0 1 0,-1-1 0,0 0 0,1 0 0,-1 0 0,1 1 0,-1-1 0,0 2 0,0 0 0,1 0 0,-1 1 0,1-1 0,0 1 0,0-2 0,0 2 0,0-2 0,0 2 0,0 4 0,0-1 0,0 5 0,0-2 0,1 2 0,0 1 0,3 1 0,2 3 0,2 2 0,-1 2 0,1-1 0,-2 0 0,0 0 0,-1-3 0,-2-2 0,1-2 0,-1 0 0,-1-1 0,1 2 0,-1-1 0,0-1 0,1 0 0,-1 1 0,1-1 0,1 1 0,-1 1 0,0-2 0,0 1 0,0 0 0,-1 0 0,-1 0 0,0-1 0,0 0 0,0-1 0,-1-1 0,1 0 0,-1 0 0,0 0 0,0 1 0,0 2 0,0-4 0,0 4 0,0-5 0,0 3 0,0-1 0,1 2 0,0 4 0,2 1 0,0 0 0,-1-1 0,1-1 0,-1-2 0,0 0 0,0-2 0,-1 0 0,2-1 0,-1 1 0,0 0 0,0-1 0,-2 1 0,1-1 0,0 1 0,0 0 0,1 0 0,-1 0 0,2 3 0,-2 0 0,1 0 0,0 1 0,-1-1 0,1 0 0,0-1 0,-1 0 0,0 0 0,-1-2 0,1-1 0,0 1 0,0-2 0,0 1 0,0-1 0,0 1 0,2 1 0,-2 0 0,1 2 0,-2-1 0,2-1 0,-1 0 0,0-1 0,0-1 0,0-1 0,-1-1 0,1 0 0,-1 0 0,0-2 0,0-3 0,0 0 0,0-4 0,-1 3 0,-1-3 0,1 4 0,-2-2 0,2 3 0,-1 0 0,2-1 0,-1 1 0,-1 1 0,0-2 0,0 2 0,0-1 0,1 1 0,-1 0 0,0 1 0,0 0 0,-1 0 0,0 0 0,-1 0 0,0 0 0,1 0 0,0 0 0,0-1 0,2 1 0,1-2 0,4 1 0,0 1 0,5 0 0,-5 0 0,2 1 0,-5 1 0,-1-1 0,0 1 0,0 1 0,-1-1 0,-2 1 0,-2-1 0,0 1 0,1-1 0,2-1 0,1 0 0,0-1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5T04:59:27.918"/>
    </inkml:context>
    <inkml:brush xml:id="br0">
      <inkml:brushProperty name="width" value="0.1" units="cm"/>
      <inkml:brushProperty name="height" value="0.1" units="cm"/>
      <inkml:brushProperty name="color" value="#6F70FF"/>
    </inkml:brush>
  </inkml:definitions>
  <inkml:trace contextRef="#ctx0" brushRef="#br0">0 0 24575,'5'4'0,"1"0"0,0 2 0,-1 1 0,-2-2 0,1-1 0,-2 0 0,1 0 0,-1-1 0,1 1 0,-1 0 0,1-1 0,0 0 0,0 1 0,0-1 0,0 1 0,1 0 0,-1 0 0,2 1 0,-2-2 0,2 1 0,-3-1 0,3 3 0,-3-3 0,2 1 0,-3-2 0,1 1 0,-1-2 0,0 0 0,0 0 0,-1-1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5T04:59:27.916"/>
    </inkml:context>
    <inkml:brush xml:id="br0">
      <inkml:brushProperty name="width" value="0.1" units="cm"/>
      <inkml:brushProperty name="height" value="0.1" units="cm"/>
      <inkml:brushProperty name="color" value="#6F70FF"/>
    </inkml:brush>
  </inkml:definitions>
  <inkml:trace contextRef="#ctx0" brushRef="#br0">173 142 24575,'-6'-3'0,"-2"-3"0,-1 0 0,0-1 0,2 2 0,0 2 0,3-1 0,-2 2 0,3-1 0,-1 1 0,0 0 0,2 1 0,-2-1 0,1 1 0,-1 0 0,0-2 0,1 0 0,-1 1 0,0 0 0,1-1 0,0 1 0,-1-1 0,1 0 0,-1 0 0,0 0 0,0-1 0,0-1 0,-1-1 0,0 1 0,1-1 0,-2 0 0,1 1 0,1-1 0,-1 1 0,1-1 0,1 2 0,0 1 0,0 0 0,2 1 0,0 1 0,4 2 0,2 0 0,2 2 0,0 0 0,0 1 0,-1-1 0,1 1 0,0-1 0,0-1 0,-1 1 0,0-1 0,1 0 0,0 1 0,0 0 0,-1-1 0,0 1 0,0 0 0,0-1 0,-3 0 0,2 2 0,-3-2 0,2 1 0,-1-1 0,-1 0 0,2 1 0,-2-1 0,1 0 0,1 1 0,0-1 0,1 1 0,-1-1 0,0 1 0,0 0 0,-2 0 0,-1-1 0,0-1 0,-1 2 0,-1-1 0,-1-1 0,-1 0 0,-3-1 0,-2 0 0,-1-2 0,0 0 0,2-2 0,-1 1 0,1 0 0,1 1 0,-1 2 0,0-2 0,1 1 0,0-1 0,0 0 0,0 0 0,-1 1 0,2-1 0,-2 1 0,3-1 0,0-1 0,0 1 0,1 1 0,0-2 0,0 1 0,0-1 0,0 1 0,0-1 0,1 1 0,0-1 0,0 1 0,2 1 0,3 2 0,1 2 0,4 1 0,-2 0 0,1 0 0,-1 1 0,0-2 0,-1 0 0,1 1 0,-2 0 0,1 0 0,-1 0 0,1 1 0,-1 1 0,0-1 0,0 0 0,-1 0 0,0-1 0,0 0 0,-1-1 0,-1 0 0,2 1 0,-2-2 0,1 1 0,-1-1 0,1 1 0,-1 0 0,1-1 0,-2 1 0,1 0 0,0-1 0,-1 0 0,1 1 0,0-1 0,0 1 0,-1 0 0,0 0 0,1-1 0,-1 2 0,1-3 0,0 3 0,0-1 0,0 0 0,1 1 0,-2-1 0,2 0 0,-1 0 0,1 0 0,-1 1 0,0 0 0,1 0 0,0-1 0,-1 2 0,2 0 0,-1-1 0,-1 0 0,0-1 0,0 3 0,0-3 0,1 4 0,-1-5 0,0 4 0,0-4 0,0 0 0,-1 1 0,0-1 0,0 0 0,0 0 0,0 0 0,0-1 0,0 0 0,-2-1 0,-2-2 0,-2-4 0,0-3 0,-1 0 0,0-2 0,3 4 0,0 0 0,-1 2 0,1 0 0,0 1 0,-1-1 0,0 0 0,2 0 0,-2-1 0,1 2 0,1 0 0,0 1 0,0 0 0,0 0 0,0-1 0,1 1 0,0-1 0,-1 0 0,1 1 0,-1-1 0,-1 1 0,2-2 0,-1 1 0,0-1 0,1 0 0,-2 0 0,2 1 0,-1-1 0,2 1 0,0-1 0,0 2 0,1 1 0,1 1 0,1 0 0,0 1 0,3 0 0,-1 1 0,-1 3 0,1 1 0,0 1 0,0 0 0,2 1 0,0 4 0,1 1 0,1 3 0,1 0 0,-1-2 0,-1-2 0,-1-1 0,0-2 0,-3-1 0,0-2 0,0 1 0,-2-2 0,1 1 0,0-2 0,-1 0 0,-1 0 0,2-1 0,-1-1 0,0 2 0,0-1 0,0 0 0,-1 1 0,0-1 0,0 1 0,1-2 0,1 1 0,-2-1 0,0 0 0,0 0 0,1 1 0,0-1 0,0-1 0,-1 1 0,0 1 0,0-1 0,0 1 0,0 0 0,0-1 0,0 2 0,0-2 0,0 1 0,2 0 0,-1-1 0,0 1 0,-1-1 0,0 1 0,1 0 0,0 0 0,0 0 0,-1-1 0,0 1 0,0-1 0,2 1 0,-2-1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D8B167-8289-EE45-8F2A-9B1DF4EECFF5}" type="datetimeFigureOut">
              <a:rPr lang="it-IT" smtClean="0"/>
              <a:t>11/04/23</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509D20-EC66-D845-889D-EED6580ABFC9}" type="slidenum">
              <a:rPr lang="it-IT" smtClean="0"/>
              <a:t>‹#›</a:t>
            </a:fld>
            <a:endParaRPr lang="it-IT"/>
          </a:p>
        </p:txBody>
      </p:sp>
    </p:spTree>
    <p:extLst>
      <p:ext uri="{BB962C8B-B14F-4D97-AF65-F5344CB8AC3E}">
        <p14:creationId xmlns:p14="http://schemas.microsoft.com/office/powerpoint/2010/main" val="41967636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p:txBody>
      </p:sp>
      <p:sp>
        <p:nvSpPr>
          <p:cNvPr id="4" name="Segnaposto numero diapositiva 3"/>
          <p:cNvSpPr>
            <a:spLocks noGrp="1"/>
          </p:cNvSpPr>
          <p:nvPr>
            <p:ph type="sldNum" sz="quarter" idx="10"/>
          </p:nvPr>
        </p:nvSpPr>
        <p:spPr/>
        <p:txBody>
          <a:bodyPr/>
          <a:lstStyle/>
          <a:p>
            <a:fld id="{FF509D20-EC66-D845-889D-EED6580ABFC9}" type="slidenum">
              <a:rPr lang="it-IT" smtClean="0"/>
              <a:t>1</a:t>
            </a:fld>
            <a:endParaRPr lang="it-IT"/>
          </a:p>
        </p:txBody>
      </p:sp>
    </p:spTree>
    <p:extLst>
      <p:ext uri="{BB962C8B-B14F-4D97-AF65-F5344CB8AC3E}">
        <p14:creationId xmlns:p14="http://schemas.microsoft.com/office/powerpoint/2010/main" val="3686653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CFE7DC-53B8-4A6F-B273-13A703DD5AE7}" type="slidenum">
              <a:rPr lang="en-US" smtClean="0"/>
              <a:t>17</a:t>
            </a:fld>
            <a:endParaRPr lang="en-US"/>
          </a:p>
        </p:txBody>
      </p:sp>
    </p:spTree>
    <p:extLst>
      <p:ext uri="{BB962C8B-B14F-4D97-AF65-F5344CB8AC3E}">
        <p14:creationId xmlns:p14="http://schemas.microsoft.com/office/powerpoint/2010/main" val="2337286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509D20-EC66-D845-889D-EED6580ABFC9}" type="slidenum">
              <a:rPr lang="it-IT" smtClean="0"/>
              <a:t>21</a:t>
            </a:fld>
            <a:endParaRPr lang="it-IT"/>
          </a:p>
        </p:txBody>
      </p:sp>
    </p:spTree>
    <p:extLst>
      <p:ext uri="{BB962C8B-B14F-4D97-AF65-F5344CB8AC3E}">
        <p14:creationId xmlns:p14="http://schemas.microsoft.com/office/powerpoint/2010/main" val="372039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would start with a very simple example of phase transition: boiling of water. At 1atm and 100c density of water rapidly changes from liquid to gas phase. However, at 218 atm and 374 c, there is no rapid change of density and water and vapor coexists. This is called the critical point of the liquid-gas phase transition of water. This phenomena can be observed in many different materials, and the density and temperatures of these materials, at the critical point, can be scaled with certain exponents to make them collapse with each other. These exponents indicate the universal properties of the phase transition. This example is in a classical system, however, such universal behavior this can be generalized to a broader range of quantum systems. In this work, we probe such behavior in an </a:t>
            </a:r>
            <a:r>
              <a:rPr lang="en-US" sz="1200" kern="1200" dirty="0" err="1">
                <a:solidFill>
                  <a:schemeClr val="tx1"/>
                </a:solidFill>
                <a:effectLst/>
                <a:latin typeface="+mn-lt"/>
                <a:ea typeface="+mn-ea"/>
                <a:cs typeface="+mn-cs"/>
              </a:rPr>
              <a:t>Ising</a:t>
            </a:r>
            <a:r>
              <a:rPr lang="en-US" sz="1200" kern="1200" dirty="0">
                <a:solidFill>
                  <a:schemeClr val="tx1"/>
                </a:solidFill>
                <a:effectLst/>
                <a:latin typeface="+mn-lt"/>
                <a:ea typeface="+mn-ea"/>
                <a:cs typeface="+mn-cs"/>
              </a:rPr>
              <a:t> type model.</a:t>
            </a:r>
            <a:r>
              <a:rPr lang="en-US" dirty="0">
                <a:effectLst/>
              </a:rPr>
              <a:t> </a:t>
            </a:r>
            <a:endParaRPr lang="en-US" dirty="0"/>
          </a:p>
        </p:txBody>
      </p:sp>
      <p:sp>
        <p:nvSpPr>
          <p:cNvPr id="4" name="Slide Number Placeholder 3"/>
          <p:cNvSpPr>
            <a:spLocks noGrp="1"/>
          </p:cNvSpPr>
          <p:nvPr>
            <p:ph type="sldNum" sz="quarter" idx="5"/>
          </p:nvPr>
        </p:nvSpPr>
        <p:spPr/>
        <p:txBody>
          <a:bodyPr/>
          <a:lstStyle/>
          <a:p>
            <a:fld id="{4A293541-C992-4143-B025-456AC01F568E}" type="slidenum">
              <a:rPr lang="en-US" smtClean="0"/>
              <a:t>24</a:t>
            </a:fld>
            <a:endParaRPr lang="en-US"/>
          </a:p>
        </p:txBody>
      </p:sp>
    </p:spTree>
    <p:extLst>
      <p:ext uri="{BB962C8B-B14F-4D97-AF65-F5344CB8AC3E}">
        <p14:creationId xmlns:p14="http://schemas.microsoft.com/office/powerpoint/2010/main" val="2344837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 I have introduced the quantum simulator, I would next introduce the model that we simulate. We are going to probe nonequilibrium phenomena in the Lipkin-</a:t>
            </a:r>
            <a:r>
              <a:rPr lang="en-US" sz="1200" kern="1200" dirty="0" err="1">
                <a:solidFill>
                  <a:schemeClr val="tx1"/>
                </a:solidFill>
                <a:effectLst/>
                <a:latin typeface="+mn-lt"/>
                <a:ea typeface="+mn-ea"/>
                <a:cs typeface="+mn-cs"/>
              </a:rPr>
              <a:t>Meshkov</a:t>
            </a:r>
            <a:r>
              <a:rPr lang="en-US" sz="1200" kern="1200" dirty="0">
                <a:solidFill>
                  <a:schemeClr val="tx1"/>
                </a:solidFill>
                <a:effectLst/>
                <a:latin typeface="+mn-lt"/>
                <a:ea typeface="+mn-ea"/>
                <a:cs typeface="+mn-cs"/>
              </a:rPr>
              <a:t>-Glick (LMG model), which has both XX and YY interaction with a transverse magnetic field. The order parameter of the phase transition is in plane magnetization, and we would focus on the fluctuation of the total magnetization and how it scales both in amplitude and dynamics. Here is the phase diagram with the critical boundary shown in dash. If we focus on the one of the axes, we have </a:t>
            </a:r>
            <a:r>
              <a:rPr lang="en-US" sz="1200" kern="1200" dirty="0" err="1">
                <a:solidFill>
                  <a:schemeClr val="tx1"/>
                </a:solidFill>
                <a:effectLst/>
                <a:latin typeface="+mn-lt"/>
                <a:ea typeface="+mn-ea"/>
                <a:cs typeface="+mn-cs"/>
              </a:rPr>
              <a:t>Jx</a:t>
            </a:r>
            <a:r>
              <a:rPr lang="en-US" sz="1200" kern="1200" dirty="0">
                <a:solidFill>
                  <a:schemeClr val="tx1"/>
                </a:solidFill>
                <a:effectLst/>
                <a:latin typeface="+mn-lt"/>
                <a:ea typeface="+mn-ea"/>
                <a:cs typeface="+mn-cs"/>
              </a:rPr>
              <a:t> and Jy, and along these axes we recover the usual </a:t>
            </a:r>
            <a:r>
              <a:rPr lang="en-US" sz="1200" kern="1200" dirty="0" err="1">
                <a:solidFill>
                  <a:schemeClr val="tx1"/>
                </a:solidFill>
                <a:effectLst/>
                <a:latin typeface="+mn-lt"/>
                <a:ea typeface="+mn-ea"/>
                <a:cs typeface="+mn-cs"/>
              </a:rPr>
              <a:t>ising</a:t>
            </a:r>
            <a:r>
              <a:rPr lang="en-US" sz="1200" kern="1200" dirty="0">
                <a:solidFill>
                  <a:schemeClr val="tx1"/>
                </a:solidFill>
                <a:effectLst/>
                <a:latin typeface="+mn-lt"/>
                <a:ea typeface="+mn-ea"/>
                <a:cs typeface="+mn-cs"/>
              </a:rPr>
              <a:t> model. Our </a:t>
            </a:r>
            <a:r>
              <a:rPr lang="en-US" sz="1200" kern="1200" dirty="0" err="1">
                <a:solidFill>
                  <a:schemeClr val="tx1"/>
                </a:solidFill>
                <a:effectLst/>
                <a:latin typeface="+mn-lt"/>
                <a:ea typeface="+mn-ea"/>
                <a:cs typeface="+mn-cs"/>
              </a:rPr>
              <a:t>collborators</a:t>
            </a:r>
            <a:r>
              <a:rPr lang="en-US" sz="1200" kern="1200" dirty="0">
                <a:solidFill>
                  <a:schemeClr val="tx1"/>
                </a:solidFill>
                <a:effectLst/>
                <a:latin typeface="+mn-lt"/>
                <a:ea typeface="+mn-ea"/>
                <a:cs typeface="+mn-cs"/>
              </a:rPr>
              <a:t> have identified three different types of quenches to the critical point, type1: where we prepare in a disordered phase and quench to the critical point, and the other two types are prepared in a critical state and then quenched to the critical point. </a:t>
            </a:r>
          </a:p>
        </p:txBody>
      </p:sp>
      <p:sp>
        <p:nvSpPr>
          <p:cNvPr id="4" name="Slide Number Placeholder 3"/>
          <p:cNvSpPr>
            <a:spLocks noGrp="1"/>
          </p:cNvSpPr>
          <p:nvPr>
            <p:ph type="sldNum" sz="quarter" idx="5"/>
          </p:nvPr>
        </p:nvSpPr>
        <p:spPr/>
        <p:txBody>
          <a:bodyPr/>
          <a:lstStyle/>
          <a:p>
            <a:fld id="{4A293541-C992-4143-B025-456AC01F568E}" type="slidenum">
              <a:rPr lang="en-US" smtClean="0"/>
              <a:t>25</a:t>
            </a:fld>
            <a:endParaRPr lang="en-US"/>
          </a:p>
        </p:txBody>
      </p:sp>
    </p:spTree>
    <p:extLst>
      <p:ext uri="{BB962C8B-B14F-4D97-AF65-F5344CB8AC3E}">
        <p14:creationId xmlns:p14="http://schemas.microsoft.com/office/powerpoint/2010/main" val="2186322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Depending on the type of quench, the fluctuations scale with different exponent, which are characteristic of classical, quantum and nonequilibrium phase transition. Here we want to observe the nonequilibrium phenomena, but it is hard since we have to prepare a critical state and then evolve the quench dynamics, this would be limited by finite coherence time. </a:t>
            </a:r>
          </a:p>
        </p:txBody>
      </p:sp>
      <p:sp>
        <p:nvSpPr>
          <p:cNvPr id="4" name="Slide Number Placeholder 3"/>
          <p:cNvSpPr>
            <a:spLocks noGrp="1"/>
          </p:cNvSpPr>
          <p:nvPr>
            <p:ph type="sldNum" sz="quarter" idx="5"/>
          </p:nvPr>
        </p:nvSpPr>
        <p:spPr/>
        <p:txBody>
          <a:bodyPr/>
          <a:lstStyle/>
          <a:p>
            <a:fld id="{4A293541-C992-4143-B025-456AC01F568E}" type="slidenum">
              <a:rPr lang="en-US" smtClean="0"/>
              <a:t>26</a:t>
            </a:fld>
            <a:endParaRPr lang="en-US"/>
          </a:p>
        </p:txBody>
      </p:sp>
    </p:spTree>
    <p:extLst>
      <p:ext uri="{BB962C8B-B14F-4D97-AF65-F5344CB8AC3E}">
        <p14:creationId xmlns:p14="http://schemas.microsoft.com/office/powerpoint/2010/main" val="3870742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Instead, we take a different approach, where we first quench to a critical point and then apply a second quench to another critical point. And then observe how the fluctuations grow with system size. </a:t>
            </a:r>
            <a:endParaRPr lang="en-US" dirty="0"/>
          </a:p>
        </p:txBody>
      </p:sp>
      <p:sp>
        <p:nvSpPr>
          <p:cNvPr id="4" name="Slide Number Placeholder 3"/>
          <p:cNvSpPr>
            <a:spLocks noGrp="1"/>
          </p:cNvSpPr>
          <p:nvPr>
            <p:ph type="sldNum" sz="quarter" idx="5"/>
          </p:nvPr>
        </p:nvSpPr>
        <p:spPr/>
        <p:txBody>
          <a:bodyPr/>
          <a:lstStyle/>
          <a:p>
            <a:fld id="{4A293541-C992-4143-B025-456AC01F568E}" type="slidenum">
              <a:rPr lang="en-US" smtClean="0"/>
              <a:t>27</a:t>
            </a:fld>
            <a:endParaRPr lang="en-US"/>
          </a:p>
        </p:txBody>
      </p:sp>
    </p:spTree>
    <p:extLst>
      <p:ext uri="{BB962C8B-B14F-4D97-AF65-F5344CB8AC3E}">
        <p14:creationId xmlns:p14="http://schemas.microsoft.com/office/powerpoint/2010/main" val="2084288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first perform a single quench, where we prepare in disordered state and apply the XX Hamiltonian and measure the fluctuation of total spin along X. We do this for different magnetic fields around the predicted critical value. This is what the fluctuations look like for 10 ion system. Note that the fluctuations get smaller and faster as B is increased.</a:t>
            </a:r>
            <a:r>
              <a:rPr lang="en-US" dirty="0">
                <a:effectLst/>
              </a:rPr>
              <a:t> </a:t>
            </a:r>
            <a:endParaRPr lang="en-US" dirty="0"/>
          </a:p>
        </p:txBody>
      </p:sp>
      <p:sp>
        <p:nvSpPr>
          <p:cNvPr id="4" name="Slide Number Placeholder 3"/>
          <p:cNvSpPr>
            <a:spLocks noGrp="1"/>
          </p:cNvSpPr>
          <p:nvPr>
            <p:ph type="sldNum" sz="quarter" idx="5"/>
          </p:nvPr>
        </p:nvSpPr>
        <p:spPr/>
        <p:txBody>
          <a:bodyPr/>
          <a:lstStyle/>
          <a:p>
            <a:fld id="{4A293541-C992-4143-B025-456AC01F568E}" type="slidenum">
              <a:rPr lang="en-US" smtClean="0"/>
              <a:t>28</a:t>
            </a:fld>
            <a:endParaRPr lang="en-US"/>
          </a:p>
        </p:txBody>
      </p:sp>
    </p:spTree>
    <p:extLst>
      <p:ext uri="{BB962C8B-B14F-4D97-AF65-F5344CB8AC3E}">
        <p14:creationId xmlns:p14="http://schemas.microsoft.com/office/powerpoint/2010/main" val="182847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we have identified one critical point, we then do a second quench. So we evolve the type1 quench until the fluctuations are maximized, then we apply a second </a:t>
            </a:r>
            <a:r>
              <a:rPr lang="en-US" sz="1200" kern="1200" dirty="0" err="1">
                <a:solidFill>
                  <a:schemeClr val="tx1"/>
                </a:solidFill>
                <a:effectLst/>
                <a:latin typeface="+mn-lt"/>
                <a:ea typeface="+mn-ea"/>
                <a:cs typeface="+mn-cs"/>
              </a:rPr>
              <a:t>YY+Bz</a:t>
            </a:r>
            <a:r>
              <a:rPr lang="en-US" sz="1200" kern="1200" dirty="0">
                <a:solidFill>
                  <a:schemeClr val="tx1"/>
                </a:solidFill>
                <a:effectLst/>
                <a:latin typeface="+mn-lt"/>
                <a:ea typeface="+mn-ea"/>
                <a:cs typeface="+mn-cs"/>
              </a:rPr>
              <a:t> Hamiltonian, and measure total spin along Y. </a:t>
            </a:r>
            <a:endParaRPr lang="en-US" dirty="0"/>
          </a:p>
        </p:txBody>
      </p:sp>
      <p:sp>
        <p:nvSpPr>
          <p:cNvPr id="4" name="Slide Number Placeholder 3"/>
          <p:cNvSpPr>
            <a:spLocks noGrp="1"/>
          </p:cNvSpPr>
          <p:nvPr>
            <p:ph type="sldNum" sz="quarter" idx="5"/>
          </p:nvPr>
        </p:nvSpPr>
        <p:spPr/>
        <p:txBody>
          <a:bodyPr/>
          <a:lstStyle/>
          <a:p>
            <a:fld id="{4A293541-C992-4143-B025-456AC01F568E}" type="slidenum">
              <a:rPr lang="en-US" smtClean="0"/>
              <a:t>29</a:t>
            </a:fld>
            <a:endParaRPr lang="en-US"/>
          </a:p>
        </p:txBody>
      </p:sp>
    </p:spTree>
    <p:extLst>
      <p:ext uri="{BB962C8B-B14F-4D97-AF65-F5344CB8AC3E}">
        <p14:creationId xmlns:p14="http://schemas.microsoft.com/office/powerpoint/2010/main" val="1652834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Similarly, we now have critical fluctuations after double quench and we scale them with predicted exponents. As you can see the amplitude collapse doesn’t work as good, however, the dynamic scaling still seem to work quite nicely.  mainly because In the double quench scheme, we have to evolve the system for longer and we suffer more from decoherence with larger system sizes. All of the collapse that I have mentioned is “by eye”. We are currently developing techniques to quantify such collapses and possibly get better estimates of </a:t>
            </a:r>
            <a:r>
              <a:rPr lang="en-US" sz="1200" kern="1200">
                <a:solidFill>
                  <a:schemeClr val="tx1"/>
                </a:solidFill>
                <a:effectLst/>
                <a:latin typeface="+mn-lt"/>
                <a:ea typeface="+mn-ea"/>
                <a:cs typeface="+mn-cs"/>
              </a:rPr>
              <a:t>the exponents.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A293541-C992-4143-B025-456AC01F568E}" type="slidenum">
              <a:rPr lang="en-US" smtClean="0"/>
              <a:t>30</a:t>
            </a:fld>
            <a:endParaRPr lang="en-US"/>
          </a:p>
        </p:txBody>
      </p:sp>
    </p:spTree>
    <p:extLst>
      <p:ext uri="{BB962C8B-B14F-4D97-AF65-F5344CB8AC3E}">
        <p14:creationId xmlns:p14="http://schemas.microsoft.com/office/powerpoint/2010/main" val="4164899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conclude I would like to point out that one can keep doing such quenches and can still observe distinct nonequilibrium exponents. </a:t>
            </a:r>
          </a:p>
          <a:p>
            <a:endParaRPr lang="en-US" dirty="0"/>
          </a:p>
        </p:txBody>
      </p:sp>
      <p:sp>
        <p:nvSpPr>
          <p:cNvPr id="4" name="Slide Number Placeholder 3"/>
          <p:cNvSpPr>
            <a:spLocks noGrp="1"/>
          </p:cNvSpPr>
          <p:nvPr>
            <p:ph type="sldNum" sz="quarter" idx="5"/>
          </p:nvPr>
        </p:nvSpPr>
        <p:spPr/>
        <p:txBody>
          <a:bodyPr/>
          <a:lstStyle/>
          <a:p>
            <a:fld id="{4A293541-C992-4143-B025-456AC01F568E}" type="slidenum">
              <a:rPr lang="en-US" smtClean="0"/>
              <a:t>31</a:t>
            </a:fld>
            <a:endParaRPr lang="en-US"/>
          </a:p>
        </p:txBody>
      </p:sp>
    </p:spTree>
    <p:extLst>
      <p:ext uri="{BB962C8B-B14F-4D97-AF65-F5344CB8AC3E}">
        <p14:creationId xmlns:p14="http://schemas.microsoft.com/office/powerpoint/2010/main" val="1955998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baseline="0" dirty="0"/>
          </a:p>
          <a:p>
            <a:endParaRPr lang="it-IT" dirty="0"/>
          </a:p>
        </p:txBody>
      </p:sp>
      <p:sp>
        <p:nvSpPr>
          <p:cNvPr id="4" name="Segnaposto numero diapositiva 3"/>
          <p:cNvSpPr>
            <a:spLocks noGrp="1"/>
          </p:cNvSpPr>
          <p:nvPr>
            <p:ph type="sldNum" sz="quarter" idx="10"/>
          </p:nvPr>
        </p:nvSpPr>
        <p:spPr/>
        <p:txBody>
          <a:bodyPr/>
          <a:lstStyle/>
          <a:p>
            <a:fld id="{05CCA4B1-5ECE-8343-A120-DFD4C6A3BEF6}" type="slidenum">
              <a:rPr lang="it-IT" smtClean="0"/>
              <a:t>2</a:t>
            </a:fld>
            <a:endParaRPr lang="it-IT"/>
          </a:p>
        </p:txBody>
      </p:sp>
    </p:spTree>
    <p:extLst>
      <p:ext uri="{BB962C8B-B14F-4D97-AF65-F5344CB8AC3E}">
        <p14:creationId xmlns:p14="http://schemas.microsoft.com/office/powerpoint/2010/main" val="1275344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 dirty="0"/>
          </a:p>
        </p:txBody>
      </p:sp>
      <p:sp>
        <p:nvSpPr>
          <p:cNvPr id="4" name="Segnaposto numero diapositiva 3"/>
          <p:cNvSpPr>
            <a:spLocks noGrp="1"/>
          </p:cNvSpPr>
          <p:nvPr>
            <p:ph type="sldNum" sz="quarter" idx="10"/>
          </p:nvPr>
        </p:nvSpPr>
        <p:spPr/>
        <p:txBody>
          <a:bodyPr/>
          <a:lstStyle/>
          <a:p>
            <a:fld id="{FF509D20-EC66-D845-889D-EED6580ABFC9}" type="slidenum">
              <a:rPr lang="it-IT" smtClean="0"/>
              <a:t>33</a:t>
            </a:fld>
            <a:endParaRPr lang="it-IT"/>
          </a:p>
        </p:txBody>
      </p:sp>
    </p:spTree>
    <p:extLst>
      <p:ext uri="{BB962C8B-B14F-4D97-AF65-F5344CB8AC3E}">
        <p14:creationId xmlns:p14="http://schemas.microsoft.com/office/powerpoint/2010/main" val="3310093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 Question: in this model long range interactions with local dissipation, can we observe a Dissipative phase transition? Can we observe a MIPT? And What is the interplay between them?</a:t>
            </a:r>
          </a:p>
        </p:txBody>
      </p:sp>
      <p:sp>
        <p:nvSpPr>
          <p:cNvPr id="4" name="Slide Number Placeholder 3"/>
          <p:cNvSpPr>
            <a:spLocks noGrp="1"/>
          </p:cNvSpPr>
          <p:nvPr>
            <p:ph type="sldNum" sz="quarter" idx="5"/>
          </p:nvPr>
        </p:nvSpPr>
        <p:spPr/>
        <p:txBody>
          <a:bodyPr/>
          <a:lstStyle/>
          <a:p>
            <a:fld id="{FF509D20-EC66-D845-889D-EED6580ABFC9}" type="slidenum">
              <a:rPr lang="it-IT" smtClean="0"/>
              <a:t>35</a:t>
            </a:fld>
            <a:endParaRPr lang="it-IT"/>
          </a:p>
        </p:txBody>
      </p:sp>
    </p:spTree>
    <p:extLst>
      <p:ext uri="{BB962C8B-B14F-4D97-AF65-F5344CB8AC3E}">
        <p14:creationId xmlns:p14="http://schemas.microsoft.com/office/powerpoint/2010/main" val="2864147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Optical pumping </a:t>
            </a:r>
          </a:p>
        </p:txBody>
      </p:sp>
      <p:sp>
        <p:nvSpPr>
          <p:cNvPr id="4" name="Slide Number Placeholder 3"/>
          <p:cNvSpPr>
            <a:spLocks noGrp="1"/>
          </p:cNvSpPr>
          <p:nvPr>
            <p:ph type="sldNum" sz="quarter" idx="5"/>
          </p:nvPr>
        </p:nvSpPr>
        <p:spPr/>
        <p:txBody>
          <a:bodyPr/>
          <a:lstStyle/>
          <a:p>
            <a:fld id="{FF509D20-EC66-D845-889D-EED6580ABFC9}" type="slidenum">
              <a:rPr lang="it-IT" smtClean="0"/>
              <a:t>37</a:t>
            </a:fld>
            <a:endParaRPr lang="it-IT"/>
          </a:p>
        </p:txBody>
      </p:sp>
    </p:spTree>
    <p:extLst>
      <p:ext uri="{BB962C8B-B14F-4D97-AF65-F5344CB8AC3E}">
        <p14:creationId xmlns:p14="http://schemas.microsoft.com/office/powerpoint/2010/main" val="405020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Fig. 12 c), d) show the coefficient </a:t>
            </a:r>
            <a:r>
              <a:rPr lang="en-US" sz="1200" kern="1200" dirty="0" err="1">
                <a:solidFill>
                  <a:schemeClr val="tx1"/>
                </a:solidFill>
                <a:effectLst/>
                <a:latin typeface="+mn-lt"/>
                <a:ea typeface="+mn-ea"/>
                <a:cs typeface="+mn-cs"/>
              </a:rPr>
              <a:t>a∞q</a:t>
            </a:r>
            <a:r>
              <a:rPr lang="en-US" sz="1200" kern="1200" dirty="0">
                <a:solidFill>
                  <a:schemeClr val="tx1"/>
                </a:solidFill>
                <a:effectLst/>
                <a:latin typeface="+mn-lt"/>
                <a:ea typeface="+mn-ea"/>
                <a:cs typeface="+mn-cs"/>
              </a:rPr>
              <a:t> calculated for participation entropies with q = 1, 2, 3 in the Z basis using data before the resetting (the results in the X</a:t>
            </a:r>
            <a:br>
              <a:rPr lang="en-US" dirty="0"/>
            </a:br>
            <a:r>
              <a:rPr lang="en-US" sz="1200" kern="1200" dirty="0">
                <a:solidFill>
                  <a:schemeClr val="tx1"/>
                </a:solidFill>
                <a:effectLst/>
                <a:latin typeface="+mn-lt"/>
                <a:ea typeface="+mn-ea"/>
                <a:cs typeface="+mn-cs"/>
              </a:rPr>
              <a:t>basis are analogous). The coefficients </a:t>
            </a:r>
            <a:r>
              <a:rPr lang="en-US" sz="1200" kern="1200" dirty="0" err="1">
                <a:solidFill>
                  <a:schemeClr val="tx1"/>
                </a:solidFill>
                <a:effectLst/>
                <a:latin typeface="+mn-lt"/>
                <a:ea typeface="+mn-ea"/>
                <a:cs typeface="+mn-cs"/>
              </a:rPr>
              <a:t>a∞q</a:t>
            </a:r>
            <a:r>
              <a:rPr lang="en-US" sz="1200" kern="1200" dirty="0">
                <a:solidFill>
                  <a:schemeClr val="tx1"/>
                </a:solidFill>
                <a:effectLst/>
                <a:latin typeface="+mn-lt"/>
                <a:ea typeface="+mn-ea"/>
                <a:cs typeface="+mn-cs"/>
              </a:rPr>
              <a:t> are vanishing in the purifying regime at large p in the model with </a:t>
            </a:r>
            <a:r>
              <a:rPr lang="el-GR" sz="1200" kern="1200" dirty="0">
                <a:solidFill>
                  <a:schemeClr val="tx1"/>
                </a:solidFill>
                <a:effectLst/>
                <a:latin typeface="+mn-lt"/>
                <a:ea typeface="+mn-ea"/>
                <a:cs typeface="+mn-cs"/>
              </a:rPr>
              <a:t>α = 0.5, </a:t>
            </a:r>
            <a:r>
              <a:rPr lang="en-US" sz="1200" kern="1200" dirty="0">
                <a:solidFill>
                  <a:schemeClr val="tx1"/>
                </a:solidFill>
                <a:effectLst/>
                <a:latin typeface="+mn-lt"/>
                <a:ea typeface="+mn-ea"/>
                <a:cs typeface="+mn-cs"/>
              </a:rPr>
              <a:t>showing that the state is indeed localized in</a:t>
            </a:r>
            <a:br>
              <a:rPr lang="en-US" dirty="0"/>
            </a:br>
            <a:r>
              <a:rPr lang="en-US" sz="1200" kern="1200" dirty="0">
                <a:solidFill>
                  <a:schemeClr val="tx1"/>
                </a:solidFill>
                <a:effectLst/>
                <a:latin typeface="+mn-lt"/>
                <a:ea typeface="+mn-ea"/>
                <a:cs typeface="+mn-cs"/>
              </a:rPr>
              <a:t>the Z basis. For smaller values of p at </a:t>
            </a:r>
            <a:r>
              <a:rPr lang="el-GR" sz="1200" kern="1200" dirty="0">
                <a:solidFill>
                  <a:schemeClr val="tx1"/>
                </a:solidFill>
                <a:effectLst/>
                <a:latin typeface="+mn-lt"/>
                <a:ea typeface="+mn-ea"/>
                <a:cs typeface="+mn-cs"/>
              </a:rPr>
              <a:t>α = 0.5, </a:t>
            </a:r>
            <a:r>
              <a:rPr lang="en-US" sz="1200" kern="1200" dirty="0">
                <a:solidFill>
                  <a:schemeClr val="tx1"/>
                </a:solidFill>
                <a:effectLst/>
                <a:latin typeface="+mn-lt"/>
                <a:ea typeface="+mn-ea"/>
                <a:cs typeface="+mn-cs"/>
              </a:rPr>
              <a:t>as well as for the entire interval of resetting probabilities for</a:t>
            </a:r>
            <a:br>
              <a:rPr lang="en-US" dirty="0"/>
            </a:br>
            <a:r>
              <a:rPr lang="el-GR" sz="1200" kern="1200" dirty="0">
                <a:solidFill>
                  <a:schemeClr val="tx1"/>
                </a:solidFill>
                <a:effectLst/>
                <a:latin typeface="+mn-lt"/>
                <a:ea typeface="+mn-ea"/>
                <a:cs typeface="+mn-cs"/>
              </a:rPr>
              <a:t>α = 2, </a:t>
            </a:r>
            <a:r>
              <a:rPr lang="en-US" sz="1200" kern="1200" dirty="0">
                <a:solidFill>
                  <a:schemeClr val="tx1"/>
                </a:solidFill>
                <a:effectLst/>
                <a:latin typeface="+mn-lt"/>
                <a:ea typeface="+mn-ea"/>
                <a:cs typeface="+mn-cs"/>
              </a:rPr>
              <a:t>we observe that the values of </a:t>
            </a:r>
            <a:r>
              <a:rPr lang="en-US" sz="1200" kern="1200" dirty="0" err="1">
                <a:solidFill>
                  <a:schemeClr val="tx1"/>
                </a:solidFill>
                <a:effectLst/>
                <a:latin typeface="+mn-lt"/>
                <a:ea typeface="+mn-ea"/>
                <a:cs typeface="+mn-cs"/>
              </a:rPr>
              <a:t>a∞q</a:t>
            </a:r>
            <a:r>
              <a:rPr lang="en-US" sz="1200" kern="1200" dirty="0">
                <a:solidFill>
                  <a:schemeClr val="tx1"/>
                </a:solidFill>
                <a:effectLst/>
                <a:latin typeface="+mn-lt"/>
                <a:ea typeface="+mn-ea"/>
                <a:cs typeface="+mn-cs"/>
              </a:rPr>
              <a:t> lie between 0 and ln 2 and are not-equal to each other. This suggests that the steady states in the kicked Ising model</a:t>
            </a:r>
            <a:br>
              <a:rPr lang="en-US" dirty="0"/>
            </a:br>
            <a:r>
              <a:rPr lang="en-US" sz="1200" kern="1200" dirty="0">
                <a:solidFill>
                  <a:schemeClr val="tx1"/>
                </a:solidFill>
                <a:effectLst/>
                <a:latin typeface="+mn-lt"/>
                <a:ea typeface="+mn-ea"/>
                <a:cs typeface="+mn-cs"/>
              </a:rPr>
              <a:t>with resetting are either fully localized in the Hilbert space or possess a multi-fractal structure for p &gt; pc. The situation is less clear cut in the volume-law phase.</a:t>
            </a:r>
            <a:br>
              <a:rPr lang="en-US" dirty="0"/>
            </a:br>
            <a:r>
              <a:rPr lang="en-US" sz="1200" kern="1200" dirty="0">
                <a:solidFill>
                  <a:schemeClr val="tx1"/>
                </a:solidFill>
                <a:effectLst/>
                <a:latin typeface="+mn-lt"/>
                <a:ea typeface="+mn-ea"/>
                <a:cs typeface="+mn-cs"/>
              </a:rPr>
              <a:t>For p &lt; pc the coefficients </a:t>
            </a:r>
            <a:r>
              <a:rPr lang="en-US" sz="1200" kern="1200" dirty="0" err="1">
                <a:solidFill>
                  <a:schemeClr val="tx1"/>
                </a:solidFill>
                <a:effectLst/>
                <a:latin typeface="+mn-lt"/>
                <a:ea typeface="+mn-ea"/>
                <a:cs typeface="+mn-cs"/>
              </a:rPr>
              <a:t>a∞q</a:t>
            </a:r>
            <a:r>
              <a:rPr lang="en-US" sz="1200" kern="1200" dirty="0">
                <a:solidFill>
                  <a:schemeClr val="tx1"/>
                </a:solidFill>
                <a:effectLst/>
                <a:latin typeface="+mn-lt"/>
                <a:ea typeface="+mn-ea"/>
                <a:cs typeface="+mn-cs"/>
              </a:rPr>
              <a:t> are quite close to ln 2 for </a:t>
            </a:r>
            <a:r>
              <a:rPr lang="el-GR" sz="1200" kern="1200" dirty="0">
                <a:solidFill>
                  <a:schemeClr val="tx1"/>
                </a:solidFill>
                <a:effectLst/>
                <a:latin typeface="+mn-lt"/>
                <a:ea typeface="+mn-ea"/>
                <a:cs typeface="+mn-cs"/>
              </a:rPr>
              <a:t>α = 2 </a:t>
            </a:r>
            <a:r>
              <a:rPr lang="en-US" sz="1200" kern="1200" dirty="0">
                <a:solidFill>
                  <a:schemeClr val="tx1"/>
                </a:solidFill>
                <a:effectLst/>
                <a:latin typeface="+mn-lt"/>
                <a:ea typeface="+mn-ea"/>
                <a:cs typeface="+mn-cs"/>
              </a:rPr>
              <a:t>and it is unclear whether the wave function becomes fully delocalized over the Hilbert space in</a:t>
            </a:r>
            <a:br>
              <a:rPr lang="en-US" dirty="0"/>
            </a:br>
            <a:r>
              <a:rPr lang="en-US" sz="1200" kern="1200" dirty="0">
                <a:solidFill>
                  <a:schemeClr val="tx1"/>
                </a:solidFill>
                <a:effectLst/>
                <a:latin typeface="+mn-lt"/>
                <a:ea typeface="+mn-ea"/>
                <a:cs typeface="+mn-cs"/>
              </a:rPr>
              <a:t>the thermodynamic limit. In contrast, for p &lt; pc the coefficients </a:t>
            </a:r>
            <a:r>
              <a:rPr lang="en-US" sz="1200" kern="1200" dirty="0" err="1">
                <a:solidFill>
                  <a:schemeClr val="tx1"/>
                </a:solidFill>
                <a:effectLst/>
                <a:latin typeface="+mn-lt"/>
                <a:ea typeface="+mn-ea"/>
                <a:cs typeface="+mn-cs"/>
              </a:rPr>
              <a:t>a∞q</a:t>
            </a:r>
            <a:r>
              <a:rPr lang="en-US" sz="1200" kern="1200" dirty="0">
                <a:solidFill>
                  <a:schemeClr val="tx1"/>
                </a:solidFill>
                <a:effectLst/>
                <a:latin typeface="+mn-lt"/>
                <a:ea typeface="+mn-ea"/>
                <a:cs typeface="+mn-cs"/>
              </a:rPr>
              <a:t> are significantly smaller that ln 2 for</a:t>
            </a:r>
            <a:br>
              <a:rPr lang="en-US" dirty="0"/>
            </a:br>
            <a:r>
              <a:rPr lang="el-GR" sz="1200" kern="1200" dirty="0">
                <a:solidFill>
                  <a:schemeClr val="tx1"/>
                </a:solidFill>
                <a:effectLst/>
                <a:latin typeface="+mn-lt"/>
                <a:ea typeface="+mn-ea"/>
                <a:cs typeface="+mn-cs"/>
              </a:rPr>
              <a:t>α = 0.5 </a:t>
            </a:r>
            <a:r>
              <a:rPr lang="en-US" sz="1200" kern="1200" dirty="0">
                <a:solidFill>
                  <a:schemeClr val="tx1"/>
                </a:solidFill>
                <a:effectLst/>
                <a:latin typeface="+mn-lt"/>
                <a:ea typeface="+mn-ea"/>
                <a:cs typeface="+mn-cs"/>
              </a:rPr>
              <a:t>which is a signature of the long-range order in the kicked Ising model with resetting.</a:t>
            </a:r>
          </a:p>
          <a:p>
            <a:endParaRPr lang="en-US" sz="1200" kern="1200" dirty="0">
              <a:solidFill>
                <a:schemeClr val="tx1"/>
              </a:solidFill>
              <a:effectLst/>
              <a:latin typeface="+mn-lt"/>
              <a:ea typeface="+mn-ea"/>
              <a:cs typeface="+mn-cs"/>
            </a:endParaRPr>
          </a:p>
          <a:p>
            <a:r>
              <a:rPr lang="en-US" sz="1200" b="1" i="0" u="sng" kern="1200" cap="none" baseline="0" dirty="0">
                <a:solidFill>
                  <a:schemeClr val="tx1"/>
                </a:solidFill>
                <a:effectLst/>
                <a:latin typeface="+mj-lt"/>
                <a:ea typeface="+mn-ea"/>
                <a:cs typeface="+mn-cs"/>
              </a:rPr>
              <a:t>Bottom line</a:t>
            </a:r>
            <a:r>
              <a:rPr lang="en-US" sz="1200" kern="1200" dirty="0">
                <a:solidFill>
                  <a:schemeClr val="tx1"/>
                </a:solidFill>
                <a:effectLst/>
                <a:latin typeface="+mn-lt"/>
                <a:ea typeface="+mn-ea"/>
                <a:cs typeface="+mn-cs"/>
              </a:rPr>
              <a:t>: in the volume law at alpha=2, wavefunction seems delocalized because all values approach log2. In the case of alpha=0.5 the wavefunction is likely to be more localized (or maybe multifractal?) because values further below log2.</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long-range order present in the system at alpha = 0.5 puts certain constraints on the wave function and prevents full delocalization of</a:t>
            </a:r>
          </a:p>
          <a:p>
            <a:r>
              <a:rPr lang="en-US" sz="1200" kern="1200" dirty="0">
                <a:solidFill>
                  <a:schemeClr val="tx1"/>
                </a:solidFill>
                <a:effectLst/>
                <a:latin typeface="+mn-lt"/>
                <a:ea typeface="+mn-ea"/>
                <a:cs typeface="+mn-cs"/>
              </a:rPr>
              <a:t>the wave function over the whole Hilbert space. Such mechanism is expected to be absent for alpha=2, when there is no long-range order in the system.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Interestingly, the process of decrease of $a^{\</a:t>
            </a:r>
            <a:r>
              <a:rPr lang="en-US" sz="1200" kern="1200" dirty="0" err="1">
                <a:solidFill>
                  <a:schemeClr val="tx1"/>
                </a:solidFill>
                <a:effectLst/>
                <a:latin typeface="+mn-lt"/>
                <a:ea typeface="+mn-ea"/>
                <a:cs typeface="+mn-cs"/>
              </a:rPr>
              <a:t>infty</a:t>
            </a:r>
            <a:r>
              <a:rPr lang="en-US" sz="1200" kern="1200" dirty="0">
                <a:solidFill>
                  <a:schemeClr val="tx1"/>
                </a:solidFill>
                <a:effectLst/>
                <a:latin typeface="+mn-lt"/>
                <a:ea typeface="+mn-ea"/>
                <a:cs typeface="+mn-cs"/>
              </a:rPr>
              <a:t>}_{q=1}$ with $p$ does not occur in the same way for $\alpha=0.5$ and for $\alpha=2$. For the latter case, the difference between $a^{\</a:t>
            </a:r>
            <a:r>
              <a:rPr lang="en-US" sz="1200" kern="1200" dirty="0" err="1">
                <a:solidFill>
                  <a:schemeClr val="tx1"/>
                </a:solidFill>
                <a:effectLst/>
                <a:latin typeface="+mn-lt"/>
                <a:ea typeface="+mn-ea"/>
                <a:cs typeface="+mn-cs"/>
              </a:rPr>
              <a:t>infty</a:t>
            </a:r>
            <a:r>
              <a:rPr lang="en-US" sz="1200" kern="1200" dirty="0">
                <a:solidFill>
                  <a:schemeClr val="tx1"/>
                </a:solidFill>
                <a:effectLst/>
                <a:latin typeface="+mn-lt"/>
                <a:ea typeface="+mn-ea"/>
                <a:cs typeface="+mn-cs"/>
              </a:rPr>
              <a:t>}_{q=1}$ before and after the resetting is increasing with $p$. A single cycle of the unitary time evolution noticeably delocalizes the state even at large $p$ resulting in $a^{\</a:t>
            </a:r>
            <a:r>
              <a:rPr lang="en-US" sz="1200" kern="1200" dirty="0" err="1">
                <a:solidFill>
                  <a:schemeClr val="tx1"/>
                </a:solidFill>
                <a:effectLst/>
                <a:latin typeface="+mn-lt"/>
                <a:ea typeface="+mn-ea"/>
                <a:cs typeface="+mn-cs"/>
              </a:rPr>
              <a:t>infty</a:t>
            </a:r>
            <a:r>
              <a:rPr lang="en-US" sz="1200" kern="1200" dirty="0">
                <a:solidFill>
                  <a:schemeClr val="tx1"/>
                </a:solidFill>
                <a:effectLst/>
                <a:latin typeface="+mn-lt"/>
                <a:ea typeface="+mn-ea"/>
                <a:cs typeface="+mn-cs"/>
              </a:rPr>
              <a:t>}_{q=1}$ to be significantly above $0$.</a:t>
            </a:r>
          </a:p>
          <a:p>
            <a:pPr marL="0" marR="0" lvl="0" indent="0" algn="l" defTabSz="45718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In contrast</a:t>
            </a:r>
            <a:r>
              <a:rPr lang="en-US" sz="1200" kern="1200" dirty="0">
                <a:solidFill>
                  <a:schemeClr val="tx1"/>
                </a:solidFill>
                <a:effectLst/>
                <a:latin typeface="+mn-lt"/>
                <a:ea typeface="+mn-ea"/>
                <a:cs typeface="+mn-cs"/>
              </a:rPr>
              <a:t>, for the longer-range of interactions ($\alpha=0.5$) the difference between scaling of participation entropy before and after the resetting starts to diminish around $p\approx0.5$, and, in the regime of large $p$, $a^{\</a:t>
            </a:r>
            <a:r>
              <a:rPr lang="en-US" sz="1200" kern="1200" dirty="0" err="1">
                <a:solidFill>
                  <a:schemeClr val="tx1"/>
                </a:solidFill>
                <a:effectLst/>
                <a:latin typeface="+mn-lt"/>
                <a:ea typeface="+mn-ea"/>
                <a:cs typeface="+mn-cs"/>
              </a:rPr>
              <a:t>infty</a:t>
            </a:r>
            <a:r>
              <a:rPr lang="en-US" sz="1200" kern="1200" dirty="0">
                <a:solidFill>
                  <a:schemeClr val="tx1"/>
                </a:solidFill>
                <a:effectLst/>
                <a:latin typeface="+mn-lt"/>
                <a:ea typeface="+mn-ea"/>
                <a:cs typeface="+mn-cs"/>
              </a:rPr>
              <a:t>}_{q=1}\</a:t>
            </a:r>
            <a:r>
              <a:rPr lang="en-US" sz="1200" kern="1200" dirty="0" err="1">
                <a:solidFill>
                  <a:schemeClr val="tx1"/>
                </a:solidFill>
                <a:effectLst/>
                <a:latin typeface="+mn-lt"/>
                <a:ea typeface="+mn-ea"/>
                <a:cs typeface="+mn-cs"/>
              </a:rPr>
              <a:t>approx</a:t>
            </a:r>
            <a:r>
              <a:rPr lang="en-US" sz="1200" kern="1200" dirty="0">
                <a:solidFill>
                  <a:schemeClr val="tx1"/>
                </a:solidFill>
                <a:effectLst/>
                <a:latin typeface="+mn-lt"/>
                <a:ea typeface="+mn-ea"/>
                <a:cs typeface="+mn-cs"/>
              </a:rPr>
              <a:t> 0$ </a:t>
            </a:r>
            <a:r>
              <a:rPr lang="en-US" sz="1200" b="1" u="sng" kern="1200" dirty="0">
                <a:solidFill>
                  <a:schemeClr val="tx1"/>
                </a:solidFill>
                <a:effectLst/>
                <a:latin typeface="+mn-lt"/>
                <a:ea typeface="+mn-ea"/>
                <a:cs typeface="+mn-cs"/>
              </a:rPr>
              <a:t>both </a:t>
            </a:r>
            <a:r>
              <a:rPr lang="en-US" sz="1200" kern="1200" dirty="0">
                <a:solidFill>
                  <a:schemeClr val="tx1"/>
                </a:solidFill>
                <a:effectLst/>
                <a:latin typeface="+mn-lt"/>
                <a:ea typeface="+mn-ea"/>
                <a:cs typeface="+mn-cs"/>
              </a:rPr>
              <a:t>for the wave function before and after the resetting.</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F509D20-EC66-D845-889D-EED6580ABFC9}" type="slidenum">
              <a:rPr lang="it-IT" smtClean="0"/>
              <a:t>40</a:t>
            </a:fld>
            <a:endParaRPr lang="it-IT"/>
          </a:p>
        </p:txBody>
      </p:sp>
    </p:spTree>
    <p:extLst>
      <p:ext uri="{BB962C8B-B14F-4D97-AF65-F5344CB8AC3E}">
        <p14:creationId xmlns:p14="http://schemas.microsoft.com/office/powerpoint/2010/main" val="2634727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 dirty="0"/>
          </a:p>
        </p:txBody>
      </p:sp>
      <p:sp>
        <p:nvSpPr>
          <p:cNvPr id="4" name="Segnaposto numero diapositiva 3"/>
          <p:cNvSpPr>
            <a:spLocks noGrp="1"/>
          </p:cNvSpPr>
          <p:nvPr>
            <p:ph type="sldNum" sz="quarter" idx="10"/>
          </p:nvPr>
        </p:nvSpPr>
        <p:spPr/>
        <p:txBody>
          <a:bodyPr/>
          <a:lstStyle/>
          <a:p>
            <a:fld id="{FF509D20-EC66-D845-889D-EED6580ABFC9}" type="slidenum">
              <a:rPr lang="it-IT" smtClean="0"/>
              <a:t>7</a:t>
            </a:fld>
            <a:endParaRPr lang="it-IT"/>
          </a:p>
        </p:txBody>
      </p:sp>
    </p:spTree>
    <p:extLst>
      <p:ext uri="{BB962C8B-B14F-4D97-AF65-F5344CB8AC3E}">
        <p14:creationId xmlns:p14="http://schemas.microsoft.com/office/powerpoint/2010/main" val="1605443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While</a:t>
            </a:r>
            <a:r>
              <a:rPr lang="it-IT" dirty="0"/>
              <a:t> </a:t>
            </a:r>
            <a:r>
              <a:rPr lang="it-IT" dirty="0" err="1"/>
              <a:t>following</a:t>
            </a:r>
            <a:r>
              <a:rPr lang="it-IT" baseline="0" dirty="0"/>
              <a:t> </a:t>
            </a:r>
            <a:r>
              <a:rPr lang="it-IT" dirty="0" err="1"/>
              <a:t>naturally</a:t>
            </a:r>
            <a:r>
              <a:rPr lang="it-IT" dirty="0"/>
              <a:t> in </a:t>
            </a:r>
            <a:r>
              <a:rPr lang="it-IT" dirty="0" err="1"/>
              <a:t>Lagrangian</a:t>
            </a:r>
            <a:r>
              <a:rPr lang="it-IT" dirty="0"/>
              <a:t> </a:t>
            </a:r>
            <a:r>
              <a:rPr lang="it-IT" dirty="0" err="1"/>
              <a:t>dynamics</a:t>
            </a:r>
            <a:r>
              <a:rPr lang="it-IT" dirty="0"/>
              <a:t>, the </a:t>
            </a:r>
            <a:r>
              <a:rPr lang="it-IT" dirty="0" err="1"/>
              <a:t>Gauss’s</a:t>
            </a:r>
            <a:r>
              <a:rPr lang="it-IT" dirty="0"/>
              <a:t> Law</a:t>
            </a:r>
            <a:r>
              <a:rPr lang="it-IT" baseline="0" dirty="0"/>
              <a:t> </a:t>
            </a:r>
            <a:r>
              <a:rPr lang="it-IT" dirty="0" err="1"/>
              <a:t>constraint</a:t>
            </a:r>
            <a:r>
              <a:rPr lang="it-IT" dirty="0"/>
              <a:t> </a:t>
            </a:r>
            <a:r>
              <a:rPr lang="it-IT" dirty="0" err="1"/>
              <a:t>relating</a:t>
            </a:r>
            <a:r>
              <a:rPr lang="it-IT" dirty="0"/>
              <a:t> the </a:t>
            </a:r>
            <a:r>
              <a:rPr lang="it-IT" dirty="0" err="1"/>
              <a:t>electric</a:t>
            </a:r>
            <a:r>
              <a:rPr lang="it-IT" dirty="0"/>
              <a:t> </a:t>
            </a:r>
            <a:r>
              <a:rPr lang="it-IT" dirty="0" err="1"/>
              <a:t>flux</a:t>
            </a:r>
            <a:r>
              <a:rPr lang="it-IT" dirty="0"/>
              <a:t> </a:t>
            </a:r>
            <a:r>
              <a:rPr lang="it-IT" dirty="0" err="1"/>
              <a:t>entering</a:t>
            </a:r>
            <a:r>
              <a:rPr lang="it-IT" dirty="0"/>
              <a:t> and </a:t>
            </a:r>
            <a:r>
              <a:rPr lang="it-IT" dirty="0" err="1"/>
              <a:t>leaving</a:t>
            </a:r>
            <a:r>
              <a:rPr lang="it-IT" baseline="0" dirty="0"/>
              <a:t> </a:t>
            </a:r>
            <a:r>
              <a:rPr lang="it-IT" dirty="0"/>
              <a:t>a </a:t>
            </a:r>
            <a:r>
              <a:rPr lang="it-IT" dirty="0" err="1"/>
              <a:t>closed</a:t>
            </a:r>
            <a:r>
              <a:rPr lang="it-IT" dirty="0"/>
              <a:t> </a:t>
            </a:r>
            <a:r>
              <a:rPr lang="it-IT" dirty="0" err="1"/>
              <a:t>surface</a:t>
            </a:r>
            <a:r>
              <a:rPr lang="it-IT" dirty="0"/>
              <a:t> to the </a:t>
            </a:r>
            <a:r>
              <a:rPr lang="it-IT" dirty="0" err="1"/>
              <a:t>electric</a:t>
            </a:r>
            <a:r>
              <a:rPr lang="it-IT" dirty="0"/>
              <a:t> </a:t>
            </a:r>
            <a:r>
              <a:rPr lang="it-IT" dirty="0" err="1"/>
              <a:t>charge</a:t>
            </a:r>
            <a:r>
              <a:rPr lang="it-IT" dirty="0"/>
              <a:t> </a:t>
            </a:r>
            <a:r>
              <a:rPr lang="it-IT" dirty="0" err="1"/>
              <a:t>contained</a:t>
            </a:r>
            <a:r>
              <a:rPr lang="it-IT" dirty="0"/>
              <a:t> in </a:t>
            </a:r>
            <a:r>
              <a:rPr lang="it-IT" dirty="0" err="1"/>
              <a:t>that</a:t>
            </a:r>
            <a:r>
              <a:rPr lang="it-IT" baseline="0" dirty="0"/>
              <a:t> </a:t>
            </a:r>
            <a:r>
              <a:rPr lang="it-IT" dirty="0" err="1"/>
              <a:t>surface</a:t>
            </a:r>
            <a:r>
              <a:rPr lang="it-IT" dirty="0"/>
              <a:t> </a:t>
            </a:r>
            <a:r>
              <a:rPr lang="it-IT" dirty="0" err="1"/>
              <a:t>is</a:t>
            </a:r>
            <a:r>
              <a:rPr lang="it-IT" dirty="0"/>
              <a:t> </a:t>
            </a:r>
            <a:r>
              <a:rPr lang="it-IT" dirty="0" err="1"/>
              <a:t>imposed</a:t>
            </a:r>
            <a:r>
              <a:rPr lang="it-IT" dirty="0"/>
              <a:t> “by </a:t>
            </a:r>
            <a:r>
              <a:rPr lang="it-IT" dirty="0" err="1"/>
              <a:t>hand</a:t>
            </a:r>
            <a:r>
              <a:rPr lang="it-IT" dirty="0"/>
              <a:t>” in the </a:t>
            </a:r>
            <a:r>
              <a:rPr lang="it-IT" dirty="0" err="1"/>
              <a:t>Hamiltonian</a:t>
            </a:r>
            <a:r>
              <a:rPr lang="it-IT" dirty="0"/>
              <a:t> </a:t>
            </a:r>
            <a:r>
              <a:rPr lang="it-IT" dirty="0" err="1"/>
              <a:t>formulation</a:t>
            </a:r>
            <a:r>
              <a:rPr lang="it-IT" dirty="0"/>
              <a:t>.</a:t>
            </a:r>
            <a:r>
              <a:rPr lang="it-IT" baseline="0" dirty="0"/>
              <a:t> </a:t>
            </a:r>
            <a:r>
              <a:rPr lang="it-IT" dirty="0" err="1"/>
              <a:t>Approaching</a:t>
            </a:r>
            <a:r>
              <a:rPr lang="it-IT" dirty="0"/>
              <a:t> the strong </a:t>
            </a:r>
            <a:r>
              <a:rPr lang="it-IT" dirty="0" err="1"/>
              <a:t>coupling</a:t>
            </a:r>
            <a:r>
              <a:rPr lang="it-IT" dirty="0"/>
              <a:t> </a:t>
            </a:r>
            <a:r>
              <a:rPr lang="it-IT" dirty="0" err="1"/>
              <a:t>limit</a:t>
            </a:r>
            <a:r>
              <a:rPr lang="it-IT" dirty="0"/>
              <a:t>, in </a:t>
            </a:r>
            <a:r>
              <a:rPr lang="it-IT" dirty="0" err="1"/>
              <a:t>which</a:t>
            </a:r>
            <a:r>
              <a:rPr lang="it-IT" baseline="0" dirty="0"/>
              <a:t> </a:t>
            </a:r>
            <a:r>
              <a:rPr lang="it-IT" dirty="0"/>
              <a:t>x → 0, the </a:t>
            </a:r>
            <a:r>
              <a:rPr lang="it-IT" dirty="0" err="1"/>
              <a:t>vacuum</a:t>
            </a:r>
            <a:r>
              <a:rPr lang="it-IT" dirty="0"/>
              <a:t> of the </a:t>
            </a:r>
            <a:r>
              <a:rPr lang="it-IT" dirty="0" err="1"/>
              <a:t>theory</a:t>
            </a:r>
            <a:r>
              <a:rPr lang="it-IT" dirty="0"/>
              <a:t> </a:t>
            </a:r>
            <a:r>
              <a:rPr lang="it-IT" dirty="0" err="1"/>
              <a:t>is</a:t>
            </a:r>
            <a:r>
              <a:rPr lang="it-IT" dirty="0"/>
              <a:t> </a:t>
            </a:r>
            <a:r>
              <a:rPr lang="it-IT" dirty="0" err="1"/>
              <a:t>perturbatively</a:t>
            </a:r>
            <a:r>
              <a:rPr lang="it-IT" dirty="0"/>
              <a:t> </a:t>
            </a:r>
            <a:r>
              <a:rPr lang="it-IT" dirty="0" err="1"/>
              <a:t>close</a:t>
            </a:r>
            <a:r>
              <a:rPr lang="it-IT" baseline="0" dirty="0"/>
              <a:t> </a:t>
            </a:r>
            <a:r>
              <a:rPr lang="it-IT" dirty="0"/>
              <a:t>to an anti-</a:t>
            </a:r>
            <a:r>
              <a:rPr lang="it-IT" dirty="0" err="1"/>
              <a:t>ferromagnetic</a:t>
            </a:r>
            <a:r>
              <a:rPr lang="it-IT" dirty="0"/>
              <a:t> </a:t>
            </a:r>
            <a:r>
              <a:rPr lang="it-IT" dirty="0" err="1"/>
              <a:t>phase</a:t>
            </a:r>
            <a:r>
              <a:rPr lang="it-IT" dirty="0"/>
              <a:t> with the e− and e+ </a:t>
            </a:r>
            <a:r>
              <a:rPr lang="it-IT" dirty="0" err="1"/>
              <a:t>qubits</a:t>
            </a:r>
            <a:r>
              <a:rPr lang="it-IT" baseline="0" dirty="0"/>
              <a:t> </a:t>
            </a:r>
            <a:r>
              <a:rPr lang="it-IT" dirty="0"/>
              <a:t>anti-</a:t>
            </a:r>
            <a:r>
              <a:rPr lang="it-IT" dirty="0" err="1"/>
              <a:t>aligned</a:t>
            </a:r>
            <a:r>
              <a:rPr lang="it-IT" dirty="0"/>
              <a:t>, </a:t>
            </a:r>
            <a:r>
              <a:rPr lang="it-IT" dirty="0" err="1"/>
              <a:t>without</a:t>
            </a:r>
            <a:r>
              <a:rPr lang="it-IT" dirty="0"/>
              <a:t> </a:t>
            </a:r>
            <a:r>
              <a:rPr lang="it-IT" dirty="0" err="1"/>
              <a:t>energy</a:t>
            </a:r>
            <a:r>
              <a:rPr lang="it-IT" dirty="0"/>
              <a:t> in the </a:t>
            </a:r>
            <a:r>
              <a:rPr lang="it-IT" dirty="0" err="1"/>
              <a:t>electric</a:t>
            </a:r>
            <a:r>
              <a:rPr lang="it-IT" dirty="0"/>
              <a:t> </a:t>
            </a:r>
            <a:r>
              <a:rPr lang="it-IT" dirty="0" err="1"/>
              <a:t>field</a:t>
            </a:r>
            <a:r>
              <a:rPr lang="it-IT" dirty="0"/>
              <a:t>.</a:t>
            </a:r>
          </a:p>
          <a:p>
            <a:endParaRPr lang="it-IT" dirty="0"/>
          </a:p>
          <a:p>
            <a:r>
              <a:rPr lang="it-IT" dirty="0"/>
              <a:t>The </a:t>
            </a:r>
            <a:r>
              <a:rPr lang="it-IT" dirty="0" err="1"/>
              <a:t>Hamiltonian</a:t>
            </a:r>
            <a:r>
              <a:rPr lang="it-IT" dirty="0"/>
              <a:t> </a:t>
            </a:r>
            <a:r>
              <a:rPr lang="it-IT" dirty="0" err="1"/>
              <a:t>is</a:t>
            </a:r>
            <a:r>
              <a:rPr lang="it-IT" dirty="0"/>
              <a:t> gauss law </a:t>
            </a:r>
            <a:r>
              <a:rPr lang="it-IT" dirty="0" err="1"/>
              <a:t>preserving</a:t>
            </a:r>
            <a:r>
              <a:rPr lang="it-IT" dirty="0"/>
              <a:t>.</a:t>
            </a:r>
          </a:p>
          <a:p>
            <a:endParaRPr lang="it-IT" dirty="0"/>
          </a:p>
          <a:p>
            <a:endParaRPr lang="it-IT" dirty="0"/>
          </a:p>
          <a:p>
            <a:r>
              <a:rPr lang="it-IT" dirty="0" err="1"/>
              <a:t>Say</a:t>
            </a:r>
            <a:r>
              <a:rPr lang="it-IT" dirty="0"/>
              <a:t> </a:t>
            </a:r>
            <a:r>
              <a:rPr lang="it-IT" dirty="0" err="1"/>
              <a:t>three</a:t>
            </a:r>
            <a:r>
              <a:rPr lang="it-IT" dirty="0"/>
              <a:t> </a:t>
            </a:r>
            <a:r>
              <a:rPr lang="it-IT" dirty="0" err="1"/>
              <a:t>fields</a:t>
            </a:r>
            <a:r>
              <a:rPr lang="it-IT" dirty="0"/>
              <a:t> </a:t>
            </a:r>
            <a:r>
              <a:rPr lang="it-IT" dirty="0" err="1"/>
              <a:t>not</a:t>
            </a:r>
            <a:r>
              <a:rPr lang="it-IT" dirty="0"/>
              <a:t> </a:t>
            </a:r>
            <a:r>
              <a:rPr lang="it-IT" dirty="0" err="1"/>
              <a:t>three</a:t>
            </a:r>
            <a:r>
              <a:rPr lang="it-IT" dirty="0"/>
              <a:t> body. </a:t>
            </a:r>
          </a:p>
        </p:txBody>
      </p:sp>
      <p:sp>
        <p:nvSpPr>
          <p:cNvPr id="4" name="Segnaposto numero diapositiva 3"/>
          <p:cNvSpPr>
            <a:spLocks noGrp="1"/>
          </p:cNvSpPr>
          <p:nvPr>
            <p:ph type="sldNum" sz="quarter" idx="10"/>
          </p:nvPr>
        </p:nvSpPr>
        <p:spPr/>
        <p:txBody>
          <a:bodyPr/>
          <a:lstStyle/>
          <a:p>
            <a:fld id="{05CCA4B1-5ECE-8343-A120-DFD4C6A3BEF6}" type="slidenum">
              <a:rPr lang="it-IT" smtClean="0"/>
              <a:t>9</a:t>
            </a:fld>
            <a:endParaRPr lang="it-IT"/>
          </a:p>
        </p:txBody>
      </p:sp>
    </p:spTree>
    <p:extLst>
      <p:ext uri="{BB962C8B-B14F-4D97-AF65-F5344CB8AC3E}">
        <p14:creationId xmlns:p14="http://schemas.microsoft.com/office/powerpoint/2010/main" val="3734534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5CCA4B1-5ECE-8343-A120-DFD4C6A3BEF6}" type="slidenum">
              <a:rPr lang="it-IT" smtClean="0"/>
              <a:t>10</a:t>
            </a:fld>
            <a:endParaRPr lang="it-IT"/>
          </a:p>
        </p:txBody>
      </p:sp>
    </p:spTree>
    <p:extLst>
      <p:ext uri="{BB962C8B-B14F-4D97-AF65-F5344CB8AC3E}">
        <p14:creationId xmlns:p14="http://schemas.microsoft.com/office/powerpoint/2010/main" val="1083465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5CCA4B1-5ECE-8343-A120-DFD4C6A3BEF6}" type="slidenum">
              <a:rPr lang="it-IT" smtClean="0"/>
              <a:t>12</a:t>
            </a:fld>
            <a:endParaRPr lang="it-IT"/>
          </a:p>
        </p:txBody>
      </p:sp>
    </p:spTree>
    <p:extLst>
      <p:ext uri="{BB962C8B-B14F-4D97-AF65-F5344CB8AC3E}">
        <p14:creationId xmlns:p14="http://schemas.microsoft.com/office/powerpoint/2010/main" val="475618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5CCA4B1-5ECE-8343-A120-DFD4C6A3BEF6}" type="slidenum">
              <a:rPr lang="it-IT" smtClean="0"/>
              <a:t>13</a:t>
            </a:fld>
            <a:endParaRPr lang="it-IT"/>
          </a:p>
        </p:txBody>
      </p:sp>
    </p:spTree>
    <p:extLst>
      <p:ext uri="{BB962C8B-B14F-4D97-AF65-F5344CB8AC3E}">
        <p14:creationId xmlns:p14="http://schemas.microsoft.com/office/powerpoint/2010/main" val="2939237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CFE7DC-53B8-4A6F-B273-13A703DD5AE7}" type="slidenum">
              <a:rPr lang="en-US" smtClean="0"/>
              <a:t>15</a:t>
            </a:fld>
            <a:endParaRPr lang="en-US"/>
          </a:p>
        </p:txBody>
      </p:sp>
    </p:spTree>
    <p:extLst>
      <p:ext uri="{BB962C8B-B14F-4D97-AF65-F5344CB8AC3E}">
        <p14:creationId xmlns:p14="http://schemas.microsoft.com/office/powerpoint/2010/main" val="4137163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CFE7DC-53B8-4A6F-B273-13A703DD5AE7}" type="slidenum">
              <a:rPr lang="en-US" smtClean="0"/>
              <a:t>16</a:t>
            </a:fld>
            <a:endParaRPr lang="en-US"/>
          </a:p>
        </p:txBody>
      </p:sp>
    </p:spTree>
    <p:extLst>
      <p:ext uri="{BB962C8B-B14F-4D97-AF65-F5344CB8AC3E}">
        <p14:creationId xmlns:p14="http://schemas.microsoft.com/office/powerpoint/2010/main" val="937796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21"/>
            <a:ext cx="7772400" cy="1102519"/>
          </a:xfrm>
        </p:spPr>
        <p:txBody>
          <a:bodyPr/>
          <a:lstStyle/>
          <a:p>
            <a:r>
              <a:rPr lang="it-IT"/>
              <a:t>Fare clic per modificare stile</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7E48E23-1FBD-0140-A638-67B98E7CB646}" type="datetimeFigureOut">
              <a:rPr lang="it-IT" smtClean="0"/>
              <a:t>11/04/23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709F55-5CE8-ED42-993C-17615F91A476}" type="slidenum">
              <a:rPr lang="it-IT" smtClean="0"/>
              <a:t>‹#›</a:t>
            </a:fld>
            <a:endParaRPr lang="it-IT"/>
          </a:p>
        </p:txBody>
      </p:sp>
    </p:spTree>
    <p:extLst>
      <p:ext uri="{BB962C8B-B14F-4D97-AF65-F5344CB8AC3E}">
        <p14:creationId xmlns:p14="http://schemas.microsoft.com/office/powerpoint/2010/main" val="3613050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7E48E23-1FBD-0140-A638-67B98E7CB646}" type="datetimeFigureOut">
              <a:rPr lang="it-IT" smtClean="0"/>
              <a:t>11/04/23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709F55-5CE8-ED42-993C-17615F91A476}" type="slidenum">
              <a:rPr lang="it-IT" smtClean="0"/>
              <a:t>‹#›</a:t>
            </a:fld>
            <a:endParaRPr lang="it-IT"/>
          </a:p>
        </p:txBody>
      </p:sp>
    </p:spTree>
    <p:extLst>
      <p:ext uri="{BB962C8B-B14F-4D97-AF65-F5344CB8AC3E}">
        <p14:creationId xmlns:p14="http://schemas.microsoft.com/office/powerpoint/2010/main" val="366992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4783"/>
            <a:ext cx="2057400" cy="329088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54783"/>
            <a:ext cx="6019800" cy="329088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7E48E23-1FBD-0140-A638-67B98E7CB646}" type="datetimeFigureOut">
              <a:rPr lang="it-IT" smtClean="0"/>
              <a:t>11/04/23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709F55-5CE8-ED42-993C-17615F91A476}" type="slidenum">
              <a:rPr lang="it-IT" smtClean="0"/>
              <a:t>‹#›</a:t>
            </a:fld>
            <a:endParaRPr lang="it-IT"/>
          </a:p>
        </p:txBody>
      </p:sp>
    </p:spTree>
    <p:extLst>
      <p:ext uri="{BB962C8B-B14F-4D97-AF65-F5344CB8AC3E}">
        <p14:creationId xmlns:p14="http://schemas.microsoft.com/office/powerpoint/2010/main" val="70273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7E48E23-1FBD-0140-A638-67B98E7CB646}" type="datetimeFigureOut">
              <a:rPr lang="it-IT" smtClean="0"/>
              <a:t>11/04/23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709F55-5CE8-ED42-993C-17615F91A476}" type="slidenum">
              <a:rPr lang="it-IT" smtClean="0"/>
              <a:t>‹#›</a:t>
            </a:fld>
            <a:endParaRPr lang="it-IT"/>
          </a:p>
        </p:txBody>
      </p:sp>
    </p:spTree>
    <p:extLst>
      <p:ext uri="{BB962C8B-B14F-4D97-AF65-F5344CB8AC3E}">
        <p14:creationId xmlns:p14="http://schemas.microsoft.com/office/powerpoint/2010/main" val="2352144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7E48E23-1FBD-0140-A638-67B98E7CB646}" type="datetimeFigureOut">
              <a:rPr lang="it-IT" smtClean="0"/>
              <a:t>11/04/23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709F55-5CE8-ED42-993C-17615F91A476}" type="slidenum">
              <a:rPr lang="it-IT" smtClean="0"/>
              <a:t>‹#›</a:t>
            </a:fld>
            <a:endParaRPr lang="it-IT"/>
          </a:p>
        </p:txBody>
      </p:sp>
    </p:spTree>
    <p:extLst>
      <p:ext uri="{BB962C8B-B14F-4D97-AF65-F5344CB8AC3E}">
        <p14:creationId xmlns:p14="http://schemas.microsoft.com/office/powerpoint/2010/main" val="1220885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7E48E23-1FBD-0140-A638-67B98E7CB646}" type="datetimeFigureOut">
              <a:rPr lang="it-IT" smtClean="0"/>
              <a:t>11/04/23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C709F55-5CE8-ED42-993C-17615F91A476}" type="slidenum">
              <a:rPr lang="it-IT" smtClean="0"/>
              <a:t>‹#›</a:t>
            </a:fld>
            <a:endParaRPr lang="it-IT"/>
          </a:p>
        </p:txBody>
      </p:sp>
    </p:spTree>
    <p:extLst>
      <p:ext uri="{BB962C8B-B14F-4D97-AF65-F5344CB8AC3E}">
        <p14:creationId xmlns:p14="http://schemas.microsoft.com/office/powerpoint/2010/main" val="309323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7E48E23-1FBD-0140-A638-67B98E7CB646}" type="datetimeFigureOut">
              <a:rPr lang="it-IT" smtClean="0"/>
              <a:t>11/04/23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C709F55-5CE8-ED42-993C-17615F91A476}" type="slidenum">
              <a:rPr lang="it-IT" smtClean="0"/>
              <a:t>‹#›</a:t>
            </a:fld>
            <a:endParaRPr lang="it-IT"/>
          </a:p>
        </p:txBody>
      </p:sp>
    </p:spTree>
    <p:extLst>
      <p:ext uri="{BB962C8B-B14F-4D97-AF65-F5344CB8AC3E}">
        <p14:creationId xmlns:p14="http://schemas.microsoft.com/office/powerpoint/2010/main" val="185316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7E48E23-1FBD-0140-A638-67B98E7CB646}" type="datetimeFigureOut">
              <a:rPr lang="it-IT" smtClean="0"/>
              <a:t>11/04/23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C709F55-5CE8-ED42-993C-17615F91A476}" type="slidenum">
              <a:rPr lang="it-IT" smtClean="0"/>
              <a:t>‹#›</a:t>
            </a:fld>
            <a:endParaRPr lang="it-IT"/>
          </a:p>
        </p:txBody>
      </p:sp>
    </p:spTree>
    <p:extLst>
      <p:ext uri="{BB962C8B-B14F-4D97-AF65-F5344CB8AC3E}">
        <p14:creationId xmlns:p14="http://schemas.microsoft.com/office/powerpoint/2010/main" val="177982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7E48E23-1FBD-0140-A638-67B98E7CB646}" type="datetimeFigureOut">
              <a:rPr lang="it-IT" smtClean="0"/>
              <a:t>11/04/23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C709F55-5CE8-ED42-993C-17615F91A476}" type="slidenum">
              <a:rPr lang="it-IT" smtClean="0"/>
              <a:t>‹#›</a:t>
            </a:fld>
            <a:endParaRPr lang="it-IT"/>
          </a:p>
        </p:txBody>
      </p:sp>
    </p:spTree>
    <p:extLst>
      <p:ext uri="{BB962C8B-B14F-4D97-AF65-F5344CB8AC3E}">
        <p14:creationId xmlns:p14="http://schemas.microsoft.com/office/powerpoint/2010/main" val="4235321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5" y="204787"/>
            <a:ext cx="3008313" cy="871538"/>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7E48E23-1FBD-0140-A638-67B98E7CB646}" type="datetimeFigureOut">
              <a:rPr lang="it-IT" smtClean="0"/>
              <a:t>11/04/23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C709F55-5CE8-ED42-993C-17615F91A476}" type="slidenum">
              <a:rPr lang="it-IT" smtClean="0"/>
              <a:t>‹#›</a:t>
            </a:fld>
            <a:endParaRPr lang="it-IT"/>
          </a:p>
        </p:txBody>
      </p:sp>
    </p:spTree>
    <p:extLst>
      <p:ext uri="{BB962C8B-B14F-4D97-AF65-F5344CB8AC3E}">
        <p14:creationId xmlns:p14="http://schemas.microsoft.com/office/powerpoint/2010/main" val="4007517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1"/>
            <a:ext cx="5486400" cy="425054"/>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7E48E23-1FBD-0140-A638-67B98E7CB646}" type="datetimeFigureOut">
              <a:rPr lang="it-IT" smtClean="0"/>
              <a:t>11/04/23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C709F55-5CE8-ED42-993C-17615F91A476}" type="slidenum">
              <a:rPr lang="it-IT" smtClean="0"/>
              <a:t>‹#›</a:t>
            </a:fld>
            <a:endParaRPr lang="it-IT"/>
          </a:p>
        </p:txBody>
      </p:sp>
    </p:spTree>
    <p:extLst>
      <p:ext uri="{BB962C8B-B14F-4D97-AF65-F5344CB8AC3E}">
        <p14:creationId xmlns:p14="http://schemas.microsoft.com/office/powerpoint/2010/main" val="56185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7E48E23-1FBD-0140-A638-67B98E7CB646}" type="datetimeFigureOut">
              <a:rPr lang="it-IT" smtClean="0"/>
              <a:t>11/04/23</a:t>
            </a:fld>
            <a:endParaRPr lang="it-IT"/>
          </a:p>
        </p:txBody>
      </p:sp>
      <p:sp>
        <p:nvSpPr>
          <p:cNvPr id="5" name="Segnaposto piè di pagina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C709F55-5CE8-ED42-993C-17615F91A476}" type="slidenum">
              <a:rPr lang="it-IT" smtClean="0"/>
              <a:t>‹#›</a:t>
            </a:fld>
            <a:endParaRPr lang="it-IT"/>
          </a:p>
        </p:txBody>
      </p:sp>
    </p:spTree>
    <p:extLst>
      <p:ext uri="{BB962C8B-B14F-4D97-AF65-F5344CB8AC3E}">
        <p14:creationId xmlns:p14="http://schemas.microsoft.com/office/powerpoint/2010/main" val="3969506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1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0.emf"/><Relationship Id="rId3" Type="http://schemas.openxmlformats.org/officeDocument/2006/relationships/image" Target="../media/image55.jpg"/><Relationship Id="rId7" Type="http://schemas.openxmlformats.org/officeDocument/2006/relationships/image" Target="../media/image59.jpg"/><Relationship Id="rId12" Type="http://schemas.openxmlformats.org/officeDocument/2006/relationships/image" Target="../media/image26.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oleObject" Target="../embeddings/oleObject4.bin"/><Relationship Id="rId5" Type="http://schemas.openxmlformats.org/officeDocument/2006/relationships/image" Target="../media/image57.jpg"/><Relationship Id="rId10" Type="http://schemas.openxmlformats.org/officeDocument/2006/relationships/image" Target="../media/image62.jpg"/><Relationship Id="rId4" Type="http://schemas.openxmlformats.org/officeDocument/2006/relationships/image" Target="../media/image56.jpg"/><Relationship Id="rId9" Type="http://schemas.openxmlformats.org/officeDocument/2006/relationships/image" Target="../media/image61.jpg"/></Relationships>
</file>

<file path=ppt/slides/_rels/slide1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57.jpg"/><Relationship Id="rId4" Type="http://schemas.openxmlformats.org/officeDocument/2006/relationships/image" Target="../media/image56.jp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emf"/><Relationship Id="rId18" Type="http://schemas.openxmlformats.org/officeDocument/2006/relationships/image" Target="../media/image92.emf"/><Relationship Id="rId3" Type="http://schemas.openxmlformats.org/officeDocument/2006/relationships/image" Target="../media/image77.png"/><Relationship Id="rId21" Type="http://schemas.openxmlformats.org/officeDocument/2006/relationships/image" Target="../media/image95.emf"/><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emf"/><Relationship Id="rId2" Type="http://schemas.openxmlformats.org/officeDocument/2006/relationships/notesSlide" Target="../notesSlides/notesSlide10.xml"/><Relationship Id="rId16" Type="http://schemas.openxmlformats.org/officeDocument/2006/relationships/image" Target="../media/image90.emf"/><Relationship Id="rId20" Type="http://schemas.openxmlformats.org/officeDocument/2006/relationships/image" Target="../media/image94.emf"/><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emf"/><Relationship Id="rId23" Type="http://schemas.openxmlformats.org/officeDocument/2006/relationships/image" Target="../media/image97.emf"/><Relationship Id="rId10" Type="http://schemas.openxmlformats.org/officeDocument/2006/relationships/image" Target="../media/image84.png"/><Relationship Id="rId19" Type="http://schemas.openxmlformats.org/officeDocument/2006/relationships/image" Target="../media/image93.emf"/><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emf"/><Relationship Id="rId22" Type="http://schemas.openxmlformats.org/officeDocument/2006/relationships/image" Target="../media/image96.emf"/></Relationships>
</file>

<file path=ppt/slides/_rels/slide1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emf"/><Relationship Id="rId7" Type="http://schemas.openxmlformats.org/officeDocument/2006/relationships/image" Target="../media/image59.jp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emf"/><Relationship Id="rId4" Type="http://schemas.openxmlformats.org/officeDocument/2006/relationships/image" Target="../media/image100.emf"/></Relationships>
</file>

<file path=ppt/slides/_rels/slide19.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5.emf"/><Relationship Id="rId7" Type="http://schemas.openxmlformats.org/officeDocument/2006/relationships/image" Target="../media/image108.emf"/><Relationship Id="rId2" Type="http://schemas.openxmlformats.org/officeDocument/2006/relationships/image" Target="../media/image104.emf"/><Relationship Id="rId1" Type="http://schemas.openxmlformats.org/officeDocument/2006/relationships/slideLayout" Target="../slideLayouts/slideLayout2.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arxiv.org/abs/2107.05669"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2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7.emf"/><Relationship Id="rId5" Type="http://schemas.openxmlformats.org/officeDocument/2006/relationships/image" Target="../media/image116.png"/><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8" Type="http://schemas.openxmlformats.org/officeDocument/2006/relationships/image" Target="../media/image125.jpg"/><Relationship Id="rId3" Type="http://schemas.openxmlformats.org/officeDocument/2006/relationships/image" Target="../media/image121.jpeg"/><Relationship Id="rId7" Type="http://schemas.openxmlformats.org/officeDocument/2006/relationships/image" Target="../media/image58.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jpeg"/><Relationship Id="rId10" Type="http://schemas.openxmlformats.org/officeDocument/2006/relationships/image" Target="../media/image127.png"/><Relationship Id="rId4" Type="http://schemas.openxmlformats.org/officeDocument/2006/relationships/image" Target="../media/image122.tif"/><Relationship Id="rId9" Type="http://schemas.openxmlformats.org/officeDocument/2006/relationships/image" Target="../media/image126.jpeg"/></Relationships>
</file>

<file path=ppt/slides/_rels/slide23.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9.png"/><Relationship Id="rId7" Type="http://schemas.openxmlformats.org/officeDocument/2006/relationships/image" Target="../media/image132.pn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131.jpeg"/><Relationship Id="rId4" Type="http://schemas.openxmlformats.org/officeDocument/2006/relationships/image" Target="../media/image130.png"/><Relationship Id="rId9" Type="http://schemas.openxmlformats.org/officeDocument/2006/relationships/image" Target="../media/image134.png"/></Relationships>
</file>

<file path=ppt/slides/_rels/slide24.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25.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26.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27.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customXml" Target="../ink/ink5.xml"/><Relationship Id="rId3" Type="http://schemas.openxmlformats.org/officeDocument/2006/relationships/image" Target="../media/image142.png"/><Relationship Id="rId21" Type="http://schemas.openxmlformats.org/officeDocument/2006/relationships/image" Target="../media/image144.png"/><Relationship Id="rId12" Type="http://schemas.openxmlformats.org/officeDocument/2006/relationships/customXml" Target="../ink/ink2.xml"/><Relationship Id="rId17" Type="http://schemas.openxmlformats.org/officeDocument/2006/relationships/image" Target="../media/image580.png"/><Relationship Id="rId2" Type="http://schemas.openxmlformats.org/officeDocument/2006/relationships/notesSlide" Target="../notesSlides/notesSlide15.xml"/><Relationship Id="rId16" Type="http://schemas.openxmlformats.org/officeDocument/2006/relationships/customXml" Target="../ink/ink4.xml"/><Relationship Id="rId20" Type="http://schemas.openxmlformats.org/officeDocument/2006/relationships/image" Target="../media/image143.png"/><Relationship Id="rId1" Type="http://schemas.openxmlformats.org/officeDocument/2006/relationships/slideLayout" Target="../slideLayouts/slideLayout2.xml"/><Relationship Id="rId11" Type="http://schemas.openxmlformats.org/officeDocument/2006/relationships/image" Target="../media/image55.png"/><Relationship Id="rId24" Type="http://schemas.openxmlformats.org/officeDocument/2006/relationships/image" Target="../media/image147.png"/><Relationship Id="rId15" Type="http://schemas.openxmlformats.org/officeDocument/2006/relationships/image" Target="../media/image57.png"/><Relationship Id="rId23" Type="http://schemas.openxmlformats.org/officeDocument/2006/relationships/image" Target="../media/image145.png"/><Relationship Id="rId19" Type="http://schemas.openxmlformats.org/officeDocument/2006/relationships/image" Target="../media/image1130.png"/><Relationship Id="rId4"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image" Target="../media/image146.png"/></Relationships>
</file>

<file path=ppt/slides/_rels/slide28.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image" Target="NULL"/><Relationship Id="rId18" Type="http://schemas.openxmlformats.org/officeDocument/2006/relationships/image" Target="../media/image144.png"/><Relationship Id="rId26" Type="http://schemas.openxmlformats.org/officeDocument/2006/relationships/image" Target="../media/image370.png"/><Relationship Id="rId3" Type="http://schemas.openxmlformats.org/officeDocument/2006/relationships/image" Target="../media/image148.png"/><Relationship Id="rId21" Type="http://schemas.openxmlformats.org/officeDocument/2006/relationships/customXml" Target="../ink/ink11.xml"/><Relationship Id="rId12" Type="http://schemas.openxmlformats.org/officeDocument/2006/relationships/customXml" Target="../ink/ink8.xml"/><Relationship Id="rId17" Type="http://schemas.openxmlformats.org/officeDocument/2006/relationships/image" Target="NULL"/><Relationship Id="rId25" Type="http://schemas.openxmlformats.org/officeDocument/2006/relationships/customXml" Target="../ink/ink13.xml"/><Relationship Id="rId2" Type="http://schemas.openxmlformats.org/officeDocument/2006/relationships/notesSlide" Target="../notesSlides/notesSlide16.xml"/><Relationship Id="rId16" Type="http://schemas.openxmlformats.org/officeDocument/2006/relationships/customXml" Target="../ink/ink10.xml"/><Relationship Id="rId20" Type="http://schemas.openxmlformats.org/officeDocument/2006/relationships/image" Target="../media/image145.png"/><Relationship Id="rId29"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customXml" Target="../ink/ink6.xml"/><Relationship Id="rId11" Type="http://schemas.openxmlformats.org/officeDocument/2006/relationships/image" Target="NULL"/><Relationship Id="rId24" Type="http://schemas.openxmlformats.org/officeDocument/2006/relationships/image" Target="../media/image360.png"/><Relationship Id="rId5" Type="http://schemas.openxmlformats.org/officeDocument/2006/relationships/image" Target="../media/image150.png"/><Relationship Id="rId15" Type="http://schemas.openxmlformats.org/officeDocument/2006/relationships/image" Target="NULL"/><Relationship Id="rId23" Type="http://schemas.openxmlformats.org/officeDocument/2006/relationships/customXml" Target="../ink/ink12.xml"/><Relationship Id="rId28" Type="http://schemas.openxmlformats.org/officeDocument/2006/relationships/customXml" Target="../ink/ink15.xml"/><Relationship Id="rId10" Type="http://schemas.openxmlformats.org/officeDocument/2006/relationships/customXml" Target="../ink/ink7.xml"/><Relationship Id="rId19" Type="http://schemas.openxmlformats.org/officeDocument/2006/relationships/image" Target="../media/image143.png"/><Relationship Id="rId31" Type="http://schemas.openxmlformats.org/officeDocument/2006/relationships/image" Target="../media/image120.png"/><Relationship Id="rId4" Type="http://schemas.openxmlformats.org/officeDocument/2006/relationships/image" Target="../media/image149.png"/><Relationship Id="rId9" Type="http://schemas.openxmlformats.org/officeDocument/2006/relationships/image" Target="../media/image142.png"/><Relationship Id="rId14" Type="http://schemas.openxmlformats.org/officeDocument/2006/relationships/customXml" Target="../ink/ink9.xml"/><Relationship Id="rId22" Type="http://schemas.openxmlformats.org/officeDocument/2006/relationships/image" Target="../media/image350.png"/><Relationship Id="rId27" Type="http://schemas.openxmlformats.org/officeDocument/2006/relationships/customXml" Target="../ink/ink14.xml"/><Relationship Id="rId30" Type="http://schemas.openxmlformats.org/officeDocument/2006/relationships/image" Target="../media/image151.png"/></Relationships>
</file>

<file path=ppt/slides/_rels/slide29.xml.rels><?xml version="1.0" encoding="UTF-8" standalone="yes"?>
<Relationships xmlns="http://schemas.openxmlformats.org/package/2006/relationships"><Relationship Id="rId8" Type="http://schemas.openxmlformats.org/officeDocument/2006/relationships/customXml" Target="../ink/ink17.xml"/><Relationship Id="rId13" Type="http://schemas.openxmlformats.org/officeDocument/2006/relationships/image" Target="../media/image56.png"/><Relationship Id="rId18" Type="http://schemas.openxmlformats.org/officeDocument/2006/relationships/customXml" Target="../ink/ink22.xml"/><Relationship Id="rId26" Type="http://schemas.openxmlformats.org/officeDocument/2006/relationships/image" Target="../media/image148.png"/><Relationship Id="rId3" Type="http://schemas.openxmlformats.org/officeDocument/2006/relationships/image" Target="../media/image152.png"/><Relationship Id="rId21" Type="http://schemas.openxmlformats.org/officeDocument/2006/relationships/image" Target="../media/image600.png"/><Relationship Id="rId7" Type="http://schemas.openxmlformats.org/officeDocument/2006/relationships/image" Target="../media/image530.png"/><Relationship Id="rId12" Type="http://schemas.openxmlformats.org/officeDocument/2006/relationships/customXml" Target="../ink/ink19.xml"/><Relationship Id="rId17" Type="http://schemas.openxmlformats.org/officeDocument/2006/relationships/image" Target="../media/image580.png"/><Relationship Id="rId25" Type="http://schemas.openxmlformats.org/officeDocument/2006/relationships/image" Target="../media/image144.png"/><Relationship Id="rId2" Type="http://schemas.openxmlformats.org/officeDocument/2006/relationships/notesSlide" Target="../notesSlides/notesSlide17.xml"/><Relationship Id="rId16" Type="http://schemas.openxmlformats.org/officeDocument/2006/relationships/customXml" Target="../ink/ink21.xml"/><Relationship Id="rId20" Type="http://schemas.openxmlformats.org/officeDocument/2006/relationships/customXml" Target="../ink/ink23.xml"/><Relationship Id="rId29"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customXml" Target="../ink/ink16.xml"/><Relationship Id="rId11" Type="http://schemas.openxmlformats.org/officeDocument/2006/relationships/image" Target="../media/image55.png"/><Relationship Id="rId24" Type="http://schemas.openxmlformats.org/officeDocument/2006/relationships/image" Target="../media/image143.png"/><Relationship Id="rId5" Type="http://schemas.openxmlformats.org/officeDocument/2006/relationships/image" Target="../media/image142.png"/><Relationship Id="rId15" Type="http://schemas.openxmlformats.org/officeDocument/2006/relationships/image" Target="../media/image57.png"/><Relationship Id="rId23" Type="http://schemas.openxmlformats.org/officeDocument/2006/relationships/image" Target="../media/image380.png"/><Relationship Id="rId28" Type="http://schemas.openxmlformats.org/officeDocument/2006/relationships/image" Target="../media/image149.png"/><Relationship Id="rId10" Type="http://schemas.openxmlformats.org/officeDocument/2006/relationships/customXml" Target="../ink/ink18.xml"/><Relationship Id="rId19" Type="http://schemas.openxmlformats.org/officeDocument/2006/relationships/image" Target="../media/image590.png"/><Relationship Id="rId4" Type="http://schemas.openxmlformats.org/officeDocument/2006/relationships/image" Target="../media/image153.png"/><Relationship Id="rId9" Type="http://schemas.openxmlformats.org/officeDocument/2006/relationships/image" Target="../media/image540.png"/><Relationship Id="rId14" Type="http://schemas.openxmlformats.org/officeDocument/2006/relationships/customXml" Target="../ink/ink20.xml"/><Relationship Id="rId22" Type="http://schemas.openxmlformats.org/officeDocument/2006/relationships/customXml" Target="../ink/ink24.xml"/><Relationship Id="rId27" Type="http://schemas.openxmlformats.org/officeDocument/2006/relationships/image" Target="../media/image15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g"/><Relationship Id="rId7" Type="http://schemas.openxmlformats.org/officeDocument/2006/relationships/image" Target="../media/image5.emf"/><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emf"/><Relationship Id="rId5" Type="http://schemas.openxmlformats.org/officeDocument/2006/relationships/slideLayout" Target="../slideLayouts/slideLayout2.xml"/><Relationship Id="rId4" Type="http://schemas.openxmlformats.org/officeDocument/2006/relationships/video" Target="../media/media2.mp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3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32.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25.jpg"/><Relationship Id="rId18" Type="http://schemas.openxmlformats.org/officeDocument/2006/relationships/image" Target="../media/image171.jpe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58.png"/><Relationship Id="rId17" Type="http://schemas.openxmlformats.org/officeDocument/2006/relationships/image" Target="../media/image170.jpeg"/><Relationship Id="rId2" Type="http://schemas.openxmlformats.org/officeDocument/2006/relationships/image" Target="../media/image159.png"/><Relationship Id="rId16" Type="http://schemas.openxmlformats.org/officeDocument/2006/relationships/image" Target="../media/image126.jpeg"/><Relationship Id="rId20"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image" Target="../media/image163.gif"/><Relationship Id="rId11" Type="http://schemas.openxmlformats.org/officeDocument/2006/relationships/image" Target="../media/image168.jpeg"/><Relationship Id="rId5" Type="http://schemas.openxmlformats.org/officeDocument/2006/relationships/image" Target="../media/image162.png"/><Relationship Id="rId15" Type="http://schemas.openxmlformats.org/officeDocument/2006/relationships/image" Target="../media/image127.png"/><Relationship Id="rId10" Type="http://schemas.openxmlformats.org/officeDocument/2006/relationships/image" Target="../media/image167.png"/><Relationship Id="rId19" Type="http://schemas.openxmlformats.org/officeDocument/2006/relationships/image" Target="../media/image172.tif"/><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69.jpeg"/></Relationships>
</file>

<file path=ppt/slides/_rels/slide33.xml.rels><?xml version="1.0" encoding="UTF-8" standalone="yes"?>
<Relationships xmlns="http://schemas.openxmlformats.org/package/2006/relationships"><Relationship Id="rId8" Type="http://schemas.openxmlformats.org/officeDocument/2006/relationships/image" Target="../media/image179.emf"/><Relationship Id="rId3" Type="http://schemas.openxmlformats.org/officeDocument/2006/relationships/image" Target="../media/image174.JPG"/><Relationship Id="rId7" Type="http://schemas.openxmlformats.org/officeDocument/2006/relationships/image" Target="../media/image178.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7.emf"/><Relationship Id="rId11" Type="http://schemas.openxmlformats.org/officeDocument/2006/relationships/image" Target="../media/image1.JPG"/><Relationship Id="rId5" Type="http://schemas.openxmlformats.org/officeDocument/2006/relationships/image" Target="../media/image176.emf"/><Relationship Id="rId10" Type="http://schemas.openxmlformats.org/officeDocument/2006/relationships/image" Target="../media/image181.emf"/><Relationship Id="rId4" Type="http://schemas.openxmlformats.org/officeDocument/2006/relationships/image" Target="../media/image175.png"/><Relationship Id="rId9" Type="http://schemas.openxmlformats.org/officeDocument/2006/relationships/image" Target="../media/image180.emf"/></Relationships>
</file>

<file path=ppt/slides/_rels/slide34.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emf"/><Relationship Id="rId7" Type="http://schemas.openxmlformats.org/officeDocument/2006/relationships/image" Target="../media/image187.emf"/><Relationship Id="rId2" Type="http://schemas.openxmlformats.org/officeDocument/2006/relationships/image" Target="../media/image182.emf"/><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emf"/><Relationship Id="rId4" Type="http://schemas.openxmlformats.org/officeDocument/2006/relationships/image" Target="../media/image184.emf"/></Relationships>
</file>

<file path=ppt/slides/_rels/slide35.xml.rels><?xml version="1.0" encoding="UTF-8" standalone="yes"?>
<Relationships xmlns="http://schemas.openxmlformats.org/package/2006/relationships"><Relationship Id="rId8" Type="http://schemas.openxmlformats.org/officeDocument/2006/relationships/image" Target="../media/image194.emf"/><Relationship Id="rId13" Type="http://schemas.openxmlformats.org/officeDocument/2006/relationships/hyperlink" Target="https://arxiv.org/abs/2107.05669" TargetMode="External"/><Relationship Id="rId3" Type="http://schemas.openxmlformats.org/officeDocument/2006/relationships/image" Target="../media/image189.emf"/><Relationship Id="rId7" Type="http://schemas.openxmlformats.org/officeDocument/2006/relationships/image" Target="../media/image193.emf"/><Relationship Id="rId12" Type="http://schemas.openxmlformats.org/officeDocument/2006/relationships/image" Target="../media/image187.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2.emf"/><Relationship Id="rId11" Type="http://schemas.openxmlformats.org/officeDocument/2006/relationships/image" Target="../media/image197.emf"/><Relationship Id="rId5" Type="http://schemas.openxmlformats.org/officeDocument/2006/relationships/image" Target="../media/image191.emf"/><Relationship Id="rId10" Type="http://schemas.openxmlformats.org/officeDocument/2006/relationships/image" Target="../media/image196.emf"/><Relationship Id="rId4" Type="http://schemas.openxmlformats.org/officeDocument/2006/relationships/image" Target="../media/image190.emf"/><Relationship Id="rId9" Type="http://schemas.openxmlformats.org/officeDocument/2006/relationships/image" Target="../media/image195.emf"/></Relationships>
</file>

<file path=ppt/slides/_rels/slide36.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image" Target="../media/image198.emf"/><Relationship Id="rId1" Type="http://schemas.openxmlformats.org/officeDocument/2006/relationships/slideLayout" Target="../slideLayouts/slideLayout2.xml"/><Relationship Id="rId5" Type="http://schemas.openxmlformats.org/officeDocument/2006/relationships/image" Target="../media/image201.emf"/><Relationship Id="rId4" Type="http://schemas.openxmlformats.org/officeDocument/2006/relationships/image" Target="../media/image200.emf"/></Relationships>
</file>

<file path=ppt/slides/_rels/slide37.xml.rels><?xml version="1.0" encoding="UTF-8" standalone="yes"?>
<Relationships xmlns="http://schemas.openxmlformats.org/package/2006/relationships"><Relationship Id="rId3" Type="http://schemas.openxmlformats.org/officeDocument/2006/relationships/image" Target="../media/image202.emf"/><Relationship Id="rId7" Type="http://schemas.openxmlformats.org/officeDocument/2006/relationships/image" Target="../media/image198.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arxiv.org/abs/2107.05669" TargetMode="External"/><Relationship Id="rId5" Type="http://schemas.openxmlformats.org/officeDocument/2006/relationships/image" Target="../media/image1030.png"/><Relationship Id="rId4" Type="http://schemas.openxmlformats.org/officeDocument/2006/relationships/image" Target="../media/image203.emf"/></Relationships>
</file>

<file path=ppt/slides/_rels/slide38.xml.rels><?xml version="1.0" encoding="UTF-8" standalone="yes"?>
<Relationships xmlns="http://schemas.openxmlformats.org/package/2006/relationships"><Relationship Id="rId8" Type="http://schemas.openxmlformats.org/officeDocument/2006/relationships/image" Target="../media/image205.jpg"/><Relationship Id="rId3" Type="http://schemas.openxmlformats.org/officeDocument/2006/relationships/image" Target="../media/image130.png"/><Relationship Id="rId7" Type="http://schemas.openxmlformats.org/officeDocument/2006/relationships/image" Target="../media/image204.png"/><Relationship Id="rId12" Type="http://schemas.openxmlformats.org/officeDocument/2006/relationships/image" Target="../media/image128.jpe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208.jpeg"/><Relationship Id="rId5" Type="http://schemas.openxmlformats.org/officeDocument/2006/relationships/image" Target="../media/image1.JPG"/><Relationship Id="rId10" Type="http://schemas.openxmlformats.org/officeDocument/2006/relationships/image" Target="../media/image207.jpg"/><Relationship Id="rId4" Type="http://schemas.openxmlformats.org/officeDocument/2006/relationships/image" Target="../media/image131.jpeg"/><Relationship Id="rId9" Type="http://schemas.openxmlformats.org/officeDocument/2006/relationships/image" Target="../media/image206.png"/></Relationships>
</file>

<file path=ppt/slides/_rels/slide39.xml.rels><?xml version="1.0" encoding="UTF-8" standalone="yes"?>
<Relationships xmlns="http://schemas.openxmlformats.org/package/2006/relationships"><Relationship Id="rId3" Type="http://schemas.openxmlformats.org/officeDocument/2006/relationships/image" Target="../media/image990.png"/><Relationship Id="rId2" Type="http://schemas.openxmlformats.org/officeDocument/2006/relationships/image" Target="../media/image209.emf"/><Relationship Id="rId1" Type="http://schemas.openxmlformats.org/officeDocument/2006/relationships/slideLayout" Target="../slideLayouts/slideLayout2.xml"/><Relationship Id="rId6" Type="http://schemas.openxmlformats.org/officeDocument/2006/relationships/image" Target="../media/image198.emf"/><Relationship Id="rId5" Type="http://schemas.openxmlformats.org/officeDocument/2006/relationships/image" Target="../media/image210.emf"/><Relationship Id="rId4" Type="http://schemas.openxmlformats.org/officeDocument/2006/relationships/image" Target="../media/image890.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4.jpg"/><Relationship Id="rId5" Type="http://schemas.openxmlformats.org/officeDocument/2006/relationships/image" Target="../media/image213.emf"/><Relationship Id="rId4" Type="http://schemas.openxmlformats.org/officeDocument/2006/relationships/image" Target="../media/image212.jpg"/></Relationships>
</file>

<file path=ppt/slides/_rels/slide41.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800.png"/><Relationship Id="rId4" Type="http://schemas.openxmlformats.org/officeDocument/2006/relationships/image" Target="../media/image199.emf"/></Relationships>
</file>

<file path=ppt/slides/_rels/slide4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8.emf"/></Relationships>
</file>

<file path=ppt/slides/_rels/slide44.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emf"/><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20.emf"/><Relationship Id="rId17" Type="http://schemas.openxmlformats.org/officeDocument/2006/relationships/image" Target="../media/image25.emf"/><Relationship Id="rId2" Type="http://schemas.openxmlformats.org/officeDocument/2006/relationships/image" Target="../media/image10.png"/><Relationship Id="rId16"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emf"/><Relationship Id="rId15" Type="http://schemas.openxmlformats.org/officeDocument/2006/relationships/image" Target="../media/image23.emf"/><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emf"/><Relationship Id="rId14" Type="http://schemas.openxmlformats.org/officeDocument/2006/relationships/image" Target="../media/image22.emf"/></Relationships>
</file>

<file path=ppt/slides/_rels/slide6.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6.wmf"/><Relationship Id="rId7" Type="http://schemas.openxmlformats.org/officeDocument/2006/relationships/oleObject" Target="../embeddings/oleObject2.bin"/><Relationship Id="rId12" Type="http://schemas.openxmlformats.org/officeDocument/2006/relationships/image" Target="../media/image32.e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10.png"/><Relationship Id="rId10" Type="http://schemas.openxmlformats.org/officeDocument/2006/relationships/image" Target="../media/image30.emf"/><Relationship Id="rId4" Type="http://schemas.openxmlformats.org/officeDocument/2006/relationships/image" Target="../media/image27.emf"/><Relationship Id="rId9"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emf"/><Relationship Id="rId7"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emf"/></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9.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2053669" y="4590402"/>
            <a:ext cx="5109821" cy="584776"/>
          </a:xfrm>
          <a:prstGeom prst="rect">
            <a:avLst/>
          </a:prstGeom>
        </p:spPr>
        <p:txBody>
          <a:bodyPr wrap="square">
            <a:spAutoFit/>
          </a:bodyPr>
          <a:lstStyle/>
          <a:p>
            <a:pPr algn="ctr"/>
            <a:r>
              <a:rPr lang="en-US" sz="3200" dirty="0">
                <a:solidFill>
                  <a:srgbClr val="000000"/>
                </a:solidFill>
                <a:latin typeface="+mj-lt"/>
                <a:cs typeface="Helvetica"/>
              </a:rPr>
              <a:t>Guido Pagano</a:t>
            </a:r>
          </a:p>
        </p:txBody>
      </p:sp>
      <p:sp>
        <p:nvSpPr>
          <p:cNvPr id="9" name="Rettangolo 8"/>
          <p:cNvSpPr/>
          <p:nvPr/>
        </p:nvSpPr>
        <p:spPr>
          <a:xfrm>
            <a:off x="7166783" y="4667933"/>
            <a:ext cx="1997085" cy="430887"/>
          </a:xfrm>
          <a:prstGeom prst="rect">
            <a:avLst/>
          </a:prstGeom>
        </p:spPr>
        <p:txBody>
          <a:bodyPr wrap="none">
            <a:spAutoFit/>
          </a:bodyPr>
          <a:lstStyle/>
          <a:p>
            <a:pPr algn="ctr"/>
            <a:r>
              <a:rPr lang="en-US" sz="2200" dirty="0">
                <a:latin typeface="+mj-lt"/>
                <a:cs typeface="Helvetica"/>
              </a:rPr>
              <a:t>14</a:t>
            </a:r>
            <a:r>
              <a:rPr lang="en-US" sz="2200" baseline="30000" dirty="0">
                <a:latin typeface="+mj-lt"/>
                <a:cs typeface="Helvetica"/>
              </a:rPr>
              <a:t>th</a:t>
            </a:r>
            <a:r>
              <a:rPr lang="en-US" sz="2200" dirty="0">
                <a:latin typeface="+mj-lt"/>
                <a:cs typeface="Helvetica"/>
              </a:rPr>
              <a:t> April 2023</a:t>
            </a:r>
          </a:p>
        </p:txBody>
      </p:sp>
      <p:sp>
        <p:nvSpPr>
          <p:cNvPr id="12" name="Title 1"/>
          <p:cNvSpPr txBox="1">
            <a:spLocks/>
          </p:cNvSpPr>
          <p:nvPr/>
        </p:nvSpPr>
        <p:spPr>
          <a:xfrm>
            <a:off x="62060" y="-16042"/>
            <a:ext cx="9051961"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a:t>Towards Trapped-Ion Analog Simulation of Lattice Gauge Theories</a:t>
            </a:r>
          </a:p>
        </p:txBody>
      </p:sp>
      <p:sp>
        <p:nvSpPr>
          <p:cNvPr id="3" name="Rettangolo 2"/>
          <p:cNvSpPr/>
          <p:nvPr/>
        </p:nvSpPr>
        <p:spPr>
          <a:xfrm>
            <a:off x="-405955" y="4712613"/>
            <a:ext cx="3589213" cy="430887"/>
          </a:xfrm>
          <a:prstGeom prst="rect">
            <a:avLst/>
          </a:prstGeom>
        </p:spPr>
        <p:txBody>
          <a:bodyPr wrap="square">
            <a:spAutoFit/>
          </a:bodyPr>
          <a:lstStyle/>
          <a:p>
            <a:pPr algn="ctr"/>
            <a:r>
              <a:rPr lang="en-US" sz="2200" dirty="0">
                <a:cs typeface="Helvetica"/>
              </a:rPr>
              <a:t>GHP Workshop 2023</a:t>
            </a:r>
            <a:endParaRPr lang="en-US" sz="2400" dirty="0">
              <a:effectLst/>
            </a:endParaRPr>
          </a:p>
        </p:txBody>
      </p:sp>
      <p:pic>
        <p:nvPicPr>
          <p:cNvPr id="11" name="Immagine 12" descr="IMG_4512.JPG">
            <a:extLst>
              <a:ext uri="{FF2B5EF4-FFF2-40B4-BE49-F238E27FC236}">
                <a16:creationId xmlns:a16="http://schemas.microsoft.com/office/drawing/2014/main" id="{1DE5DC53-5F53-3D4B-A0E8-9545EBC70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3258" y="3214243"/>
            <a:ext cx="2777482" cy="1093328"/>
          </a:xfrm>
          <a:prstGeom prst="rect">
            <a:avLst/>
          </a:prstGeom>
        </p:spPr>
      </p:pic>
      <p:pic>
        <p:nvPicPr>
          <p:cNvPr id="14" name="Immagine 5" descr="77ions.pdf">
            <a:extLst>
              <a:ext uri="{FF2B5EF4-FFF2-40B4-BE49-F238E27FC236}">
                <a16:creationId xmlns:a16="http://schemas.microsoft.com/office/drawing/2014/main" id="{4C2EB373-6F75-3A48-9AD7-6248B9FC656C}"/>
              </a:ext>
            </a:extLst>
          </p:cNvPr>
          <p:cNvPicPr>
            <a:picLocks noChangeAspect="1"/>
          </p:cNvPicPr>
          <p:nvPr/>
        </p:nvPicPr>
        <p:blipFill rotWithShape="1">
          <a:blip r:embed="rId4">
            <a:extLst>
              <a:ext uri="{28A0092B-C50C-407E-A947-70E740481C1C}">
                <a14:useLocalDpi xmlns:a14="http://schemas.microsoft.com/office/drawing/2010/main" val="0"/>
              </a:ext>
            </a:extLst>
          </a:blip>
          <a:srcRect l="52183" t="4137" r="39323" b="4457"/>
          <a:stretch/>
        </p:blipFill>
        <p:spPr>
          <a:xfrm rot="5400000">
            <a:off x="4164946" y="-1886194"/>
            <a:ext cx="824840" cy="8726561"/>
          </a:xfrm>
          <a:prstGeom prst="rect">
            <a:avLst/>
          </a:prstGeom>
        </p:spPr>
      </p:pic>
    </p:spTree>
    <p:extLst>
      <p:ext uri="{BB962C8B-B14F-4D97-AF65-F5344CB8AC3E}">
        <p14:creationId xmlns:p14="http://schemas.microsoft.com/office/powerpoint/2010/main" val="422293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arrotondato 18"/>
          <p:cNvSpPr/>
          <p:nvPr/>
        </p:nvSpPr>
        <p:spPr>
          <a:xfrm>
            <a:off x="99068" y="688713"/>
            <a:ext cx="5473284" cy="718790"/>
          </a:xfrm>
          <a:prstGeom prst="roundRect">
            <a:avLst/>
          </a:prstGeom>
          <a:solidFill>
            <a:srgbClr val="7033FF">
              <a:alpha val="9000"/>
            </a:srgbClr>
          </a:solidFill>
          <a:ln w="19050" cmpd="sng">
            <a:solidFill>
              <a:srgbClr val="70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j-lt"/>
              <a:cs typeface="Helvetica"/>
            </a:endParaRPr>
          </a:p>
        </p:txBody>
      </p:sp>
      <p:sp>
        <p:nvSpPr>
          <p:cNvPr id="10" name="Rettangolo 9"/>
          <p:cNvSpPr/>
          <p:nvPr/>
        </p:nvSpPr>
        <p:spPr>
          <a:xfrm>
            <a:off x="761092" y="-88282"/>
            <a:ext cx="7739819" cy="584776"/>
          </a:xfrm>
          <a:prstGeom prst="rect">
            <a:avLst/>
          </a:prstGeom>
        </p:spPr>
        <p:txBody>
          <a:bodyPr wrap="none">
            <a:spAutoFit/>
          </a:bodyPr>
          <a:lstStyle/>
          <a:p>
            <a:r>
              <a:rPr lang="en-US" sz="3200" dirty="0">
                <a:latin typeface="+mj-lt"/>
                <a:cs typeface="Helvetica"/>
              </a:rPr>
              <a:t>1+1D Schwinger model with trapped ions</a:t>
            </a:r>
          </a:p>
        </p:txBody>
      </p:sp>
      <p:grpSp>
        <p:nvGrpSpPr>
          <p:cNvPr id="24" name="Gruppo 23"/>
          <p:cNvGrpSpPr/>
          <p:nvPr/>
        </p:nvGrpSpPr>
        <p:grpSpPr>
          <a:xfrm>
            <a:off x="3617610" y="1574808"/>
            <a:ext cx="1766460" cy="679624"/>
            <a:chOff x="3554640" y="2047173"/>
            <a:chExt cx="1766460" cy="679624"/>
          </a:xfrm>
        </p:grpSpPr>
        <p:sp>
          <p:nvSpPr>
            <p:cNvPr id="21" name="Rettangolo arrotondato 20"/>
            <p:cNvSpPr/>
            <p:nvPr/>
          </p:nvSpPr>
          <p:spPr>
            <a:xfrm>
              <a:off x="3554640" y="2047173"/>
              <a:ext cx="1766460" cy="679624"/>
            </a:xfrm>
            <a:prstGeom prst="roundRect">
              <a:avLst/>
            </a:prstGeom>
            <a:solidFill>
              <a:srgbClr val="008000">
                <a:alpha val="9000"/>
              </a:srgbClr>
            </a:solid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600" dirty="0">
                <a:solidFill>
                  <a:srgbClr val="000000"/>
                </a:solidFill>
                <a:latin typeface="+mj-lt"/>
                <a:cs typeface="Helvetica"/>
              </a:endParaRPr>
            </a:p>
          </p:txBody>
        </p:sp>
        <p:pic>
          <p:nvPicPr>
            <p:cNvPr id="11" name="Immagine 10" descr="sigma^-_n_right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459" y="2149939"/>
              <a:ext cx="1635795" cy="521368"/>
            </a:xfrm>
            <a:prstGeom prst="rect">
              <a:avLst/>
            </a:prstGeom>
          </p:spPr>
        </p:pic>
      </p:grpSp>
      <p:grpSp>
        <p:nvGrpSpPr>
          <p:cNvPr id="23" name="Gruppo 22"/>
          <p:cNvGrpSpPr/>
          <p:nvPr/>
        </p:nvGrpSpPr>
        <p:grpSpPr>
          <a:xfrm>
            <a:off x="111893" y="1568561"/>
            <a:ext cx="2994708" cy="673205"/>
            <a:chOff x="227338" y="2019932"/>
            <a:chExt cx="2994708" cy="673205"/>
          </a:xfrm>
        </p:grpSpPr>
        <p:sp>
          <p:nvSpPr>
            <p:cNvPr id="22" name="Rettangolo arrotondato 21"/>
            <p:cNvSpPr/>
            <p:nvPr/>
          </p:nvSpPr>
          <p:spPr>
            <a:xfrm>
              <a:off x="227338" y="2019932"/>
              <a:ext cx="2994708" cy="673205"/>
            </a:xfrm>
            <a:prstGeom prst="roundRect">
              <a:avLst/>
            </a:prstGeom>
            <a:solidFill>
              <a:srgbClr val="008000">
                <a:alpha val="9000"/>
              </a:srgbClr>
            </a:solid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600" dirty="0">
                <a:solidFill>
                  <a:srgbClr val="000000"/>
                </a:solidFill>
                <a:latin typeface="+mj-lt"/>
                <a:cs typeface="Helvetica"/>
              </a:endParaRPr>
            </a:p>
          </p:txBody>
        </p:sp>
        <p:pic>
          <p:nvPicPr>
            <p:cNvPr id="12" name="Immagine 11" descr="L_n-L_n-1_=_frac.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945" y="2102777"/>
              <a:ext cx="2874045" cy="482266"/>
            </a:xfrm>
            <a:prstGeom prst="rect">
              <a:avLst/>
            </a:prstGeom>
          </p:spPr>
        </p:pic>
      </p:grpSp>
      <p:sp>
        <p:nvSpPr>
          <p:cNvPr id="25" name="Up Arrow 195"/>
          <p:cNvSpPr/>
          <p:nvPr/>
        </p:nvSpPr>
        <p:spPr>
          <a:xfrm rot="10800000">
            <a:off x="3148579" y="1436935"/>
            <a:ext cx="381459" cy="980804"/>
          </a:xfrm>
          <a:prstGeom prst="upArrow">
            <a:avLst/>
          </a:prstGeom>
          <a:solidFill>
            <a:srgbClr val="7033FF"/>
          </a:solidFill>
          <a:ln>
            <a:solidFill>
              <a:srgbClr val="70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pic>
        <p:nvPicPr>
          <p:cNvPr id="26" name="Immagine 25" descr="H=_w_sum_n_sigm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601" y="835711"/>
            <a:ext cx="5161550" cy="463578"/>
          </a:xfrm>
          <a:prstGeom prst="rect">
            <a:avLst/>
          </a:prstGeom>
        </p:spPr>
      </p:pic>
      <p:sp>
        <p:nvSpPr>
          <p:cNvPr id="30" name="Rettangolo arrotondato 29"/>
          <p:cNvSpPr/>
          <p:nvPr/>
        </p:nvSpPr>
        <p:spPr>
          <a:xfrm>
            <a:off x="5866076" y="704814"/>
            <a:ext cx="2477661" cy="661640"/>
          </a:xfrm>
          <a:prstGeom prst="roundRect">
            <a:avLst/>
          </a:prstGeom>
          <a:solidFill>
            <a:srgbClr val="008000">
              <a:alpha val="9000"/>
            </a:srgbClr>
          </a:solid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00"/>
                </a:solidFill>
                <a:latin typeface="+mj-lt"/>
                <a:cs typeface="Helvetica"/>
              </a:rPr>
              <a:t>Implementation</a:t>
            </a:r>
            <a:r>
              <a:rPr lang="it-IT" sz="1600" dirty="0">
                <a:solidFill>
                  <a:srgbClr val="000000"/>
                </a:solidFill>
                <a:latin typeface="+mj-lt"/>
                <a:cs typeface="Helvetica"/>
              </a:rPr>
              <a:t> with long range interactions </a:t>
            </a:r>
          </a:p>
        </p:txBody>
      </p:sp>
      <p:grpSp>
        <p:nvGrpSpPr>
          <p:cNvPr id="38" name="Gruppo 37"/>
          <p:cNvGrpSpPr>
            <a:grpSpLocks noChangeAspect="1"/>
          </p:cNvGrpSpPr>
          <p:nvPr/>
        </p:nvGrpSpPr>
        <p:grpSpPr>
          <a:xfrm>
            <a:off x="108253" y="2479816"/>
            <a:ext cx="5323855" cy="653445"/>
            <a:chOff x="440275" y="2971993"/>
            <a:chExt cx="5856240" cy="718790"/>
          </a:xfrm>
        </p:grpSpPr>
        <p:sp>
          <p:nvSpPr>
            <p:cNvPr id="27" name="Rettangolo arrotondato 26"/>
            <p:cNvSpPr/>
            <p:nvPr/>
          </p:nvSpPr>
          <p:spPr>
            <a:xfrm>
              <a:off x="440275" y="2971993"/>
              <a:ext cx="5856240" cy="718790"/>
            </a:xfrm>
            <a:prstGeom prst="roundRect">
              <a:avLst/>
            </a:prstGeom>
            <a:solidFill>
              <a:srgbClr val="7033FF">
                <a:alpha val="9000"/>
              </a:srgbClr>
            </a:solidFill>
            <a:ln w="19050" cmpd="sng">
              <a:solidFill>
                <a:srgbClr val="70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j-lt"/>
                <a:cs typeface="Helvetica"/>
              </a:endParaRPr>
            </a:p>
          </p:txBody>
        </p:sp>
        <p:pic>
          <p:nvPicPr>
            <p:cNvPr id="32" name="Immagine 31" descr="H=_w_sum_n=1^N-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274" y="3001984"/>
              <a:ext cx="5677705" cy="646002"/>
            </a:xfrm>
            <a:prstGeom prst="rect">
              <a:avLst/>
            </a:prstGeom>
          </p:spPr>
        </p:pic>
      </p:grpSp>
      <p:grpSp>
        <p:nvGrpSpPr>
          <p:cNvPr id="37" name="Gruppo 36"/>
          <p:cNvGrpSpPr>
            <a:grpSpLocks noChangeAspect="1"/>
          </p:cNvGrpSpPr>
          <p:nvPr/>
        </p:nvGrpSpPr>
        <p:grpSpPr>
          <a:xfrm>
            <a:off x="5739041" y="1892539"/>
            <a:ext cx="3120758" cy="2791024"/>
            <a:chOff x="6737959" y="2224457"/>
            <a:chExt cx="2046579" cy="1830341"/>
          </a:xfrm>
        </p:grpSpPr>
        <p:pic>
          <p:nvPicPr>
            <p:cNvPr id="13" name="Immagine 12" descr="Real-time dynamics of lattice gauge theories with a few-qubit quantum computer.pdf"/>
            <p:cNvPicPr>
              <a:picLocks noChangeAspect="1"/>
            </p:cNvPicPr>
            <p:nvPr/>
          </p:nvPicPr>
          <p:blipFill rotWithShape="1">
            <a:blip r:embed="rId7">
              <a:extLst>
                <a:ext uri="{28A0092B-C50C-407E-A947-70E740481C1C}">
                  <a14:useLocalDpi xmlns:a14="http://schemas.microsoft.com/office/drawing/2010/main" val="0"/>
                </a:ext>
              </a:extLst>
            </a:blip>
            <a:srcRect l="13617" t="17384" r="70113" b="71193"/>
            <a:stretch/>
          </p:blipFill>
          <p:spPr>
            <a:xfrm>
              <a:off x="6737959" y="2224457"/>
              <a:ext cx="1983607" cy="1830341"/>
            </a:xfrm>
            <a:prstGeom prst="rect">
              <a:avLst/>
            </a:prstGeom>
          </p:spPr>
        </p:pic>
        <p:sp>
          <p:nvSpPr>
            <p:cNvPr id="34" name="Rettangolo 33"/>
            <p:cNvSpPr/>
            <p:nvPr/>
          </p:nvSpPr>
          <p:spPr>
            <a:xfrm>
              <a:off x="6811426" y="3491341"/>
              <a:ext cx="188915" cy="4408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mj-lt"/>
              </a:endParaRPr>
            </a:p>
          </p:txBody>
        </p:sp>
        <p:sp>
          <p:nvSpPr>
            <p:cNvPr id="35" name="Rettangolo 34"/>
            <p:cNvSpPr/>
            <p:nvPr/>
          </p:nvSpPr>
          <p:spPr>
            <a:xfrm>
              <a:off x="8595623" y="2552115"/>
              <a:ext cx="188915" cy="4408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mj-lt"/>
              </a:endParaRPr>
            </a:p>
          </p:txBody>
        </p:sp>
      </p:grpSp>
      <p:sp>
        <p:nvSpPr>
          <p:cNvPr id="39" name="Ovale 38"/>
          <p:cNvSpPr/>
          <p:nvPr/>
        </p:nvSpPr>
        <p:spPr>
          <a:xfrm>
            <a:off x="3758639" y="2344262"/>
            <a:ext cx="1813713" cy="916526"/>
          </a:xfrm>
          <a:prstGeom prst="ellipse">
            <a:avLst/>
          </a:prstGeom>
          <a:solidFill>
            <a:srgbClr val="008000">
              <a:alpha val="14000"/>
            </a:srgbClr>
          </a:solidFill>
          <a:ln w="19050" cmpd="sng">
            <a:solidFill>
              <a:srgbClr val="008000"/>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latin typeface="+mj-lt"/>
            </a:endParaRPr>
          </a:p>
        </p:txBody>
      </p:sp>
      <p:sp>
        <p:nvSpPr>
          <p:cNvPr id="41" name="CasellaDiTesto 40"/>
          <p:cNvSpPr txBox="1"/>
          <p:nvPr/>
        </p:nvSpPr>
        <p:spPr>
          <a:xfrm>
            <a:off x="524765" y="3113830"/>
            <a:ext cx="1761646" cy="923330"/>
          </a:xfrm>
          <a:prstGeom prst="rect">
            <a:avLst/>
          </a:prstGeom>
          <a:noFill/>
        </p:spPr>
        <p:txBody>
          <a:bodyPr wrap="square" rtlCol="0">
            <a:spAutoFit/>
          </a:bodyPr>
          <a:lstStyle/>
          <a:p>
            <a:pPr algn="ctr"/>
            <a:r>
              <a:rPr lang="it-IT" dirty="0" err="1">
                <a:latin typeface="+mj-lt"/>
              </a:rPr>
              <a:t>Particle-antiparticle</a:t>
            </a:r>
            <a:r>
              <a:rPr lang="it-IT" dirty="0">
                <a:latin typeface="+mj-lt"/>
              </a:rPr>
              <a:t> </a:t>
            </a:r>
            <a:r>
              <a:rPr lang="it-IT" dirty="0" err="1">
                <a:latin typeface="+mj-lt"/>
              </a:rPr>
              <a:t>hopping</a:t>
            </a:r>
            <a:endParaRPr lang="it-IT" dirty="0">
              <a:latin typeface="+mj-lt"/>
            </a:endParaRPr>
          </a:p>
        </p:txBody>
      </p:sp>
      <p:sp>
        <p:nvSpPr>
          <p:cNvPr id="42" name="CasellaDiTesto 41"/>
          <p:cNvSpPr txBox="1"/>
          <p:nvPr/>
        </p:nvSpPr>
        <p:spPr>
          <a:xfrm>
            <a:off x="2225532" y="3145321"/>
            <a:ext cx="1761646" cy="646331"/>
          </a:xfrm>
          <a:prstGeom prst="rect">
            <a:avLst/>
          </a:prstGeom>
          <a:noFill/>
        </p:spPr>
        <p:txBody>
          <a:bodyPr wrap="square" rtlCol="0">
            <a:spAutoFit/>
          </a:bodyPr>
          <a:lstStyle/>
          <a:p>
            <a:pPr algn="ctr"/>
            <a:r>
              <a:rPr lang="it-IT" dirty="0">
                <a:latin typeface="+mj-lt"/>
              </a:rPr>
              <a:t>Mass</a:t>
            </a:r>
          </a:p>
          <a:p>
            <a:pPr algn="ctr"/>
            <a:r>
              <a:rPr lang="it-IT" dirty="0" err="1">
                <a:latin typeface="+mj-lt"/>
              </a:rPr>
              <a:t>term</a:t>
            </a:r>
            <a:endParaRPr lang="it-IT" dirty="0">
              <a:latin typeface="+mj-lt"/>
            </a:endParaRPr>
          </a:p>
        </p:txBody>
      </p:sp>
      <p:sp>
        <p:nvSpPr>
          <p:cNvPr id="43" name="CasellaDiTesto 42"/>
          <p:cNvSpPr txBox="1"/>
          <p:nvPr/>
        </p:nvSpPr>
        <p:spPr>
          <a:xfrm>
            <a:off x="3779221" y="3272967"/>
            <a:ext cx="1761646" cy="369332"/>
          </a:xfrm>
          <a:prstGeom prst="rect">
            <a:avLst/>
          </a:prstGeom>
          <a:noFill/>
        </p:spPr>
        <p:txBody>
          <a:bodyPr wrap="square" rtlCol="0">
            <a:spAutoFit/>
          </a:bodyPr>
          <a:lstStyle/>
          <a:p>
            <a:pPr algn="ctr"/>
            <a:r>
              <a:rPr lang="it-IT" dirty="0" err="1">
                <a:latin typeface="+mj-lt"/>
              </a:rPr>
              <a:t>Gauge</a:t>
            </a:r>
            <a:r>
              <a:rPr lang="it-IT" dirty="0">
                <a:latin typeface="+mj-lt"/>
              </a:rPr>
              <a:t> </a:t>
            </a:r>
            <a:r>
              <a:rPr lang="it-IT" dirty="0" err="1">
                <a:latin typeface="+mj-lt"/>
              </a:rPr>
              <a:t>field</a:t>
            </a:r>
            <a:endParaRPr lang="it-IT" dirty="0">
              <a:latin typeface="+mj-lt"/>
            </a:endParaRPr>
          </a:p>
        </p:txBody>
      </p:sp>
      <p:sp>
        <p:nvSpPr>
          <p:cNvPr id="2" name="AutoShape 6">
            <a:extLst>
              <a:ext uri="{FF2B5EF4-FFF2-40B4-BE49-F238E27FC236}">
                <a16:creationId xmlns:a16="http://schemas.microsoft.com/office/drawing/2014/main" id="{CE71AE38-0F97-938A-3A8A-CB617F6FA29E}"/>
              </a:ext>
            </a:extLst>
          </p:cNvPr>
          <p:cNvSpPr>
            <a:spLocks/>
          </p:cNvSpPr>
          <p:nvPr/>
        </p:nvSpPr>
        <p:spPr bwMode="auto">
          <a:xfrm>
            <a:off x="171450" y="48065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sp>
        <p:nvSpPr>
          <p:cNvPr id="3" name="Rettangolo 17">
            <a:extLst>
              <a:ext uri="{FF2B5EF4-FFF2-40B4-BE49-F238E27FC236}">
                <a16:creationId xmlns:a16="http://schemas.microsoft.com/office/drawing/2014/main" id="{F965C8FE-B545-2067-3017-A1368F325318}"/>
              </a:ext>
            </a:extLst>
          </p:cNvPr>
          <p:cNvSpPr/>
          <p:nvPr/>
        </p:nvSpPr>
        <p:spPr>
          <a:xfrm>
            <a:off x="5672364" y="4496638"/>
            <a:ext cx="3472425" cy="523220"/>
          </a:xfrm>
          <a:prstGeom prst="rect">
            <a:avLst/>
          </a:prstGeom>
        </p:spPr>
        <p:txBody>
          <a:bodyPr wrap="none">
            <a:spAutoFit/>
          </a:bodyPr>
          <a:lstStyle/>
          <a:p>
            <a:r>
              <a:rPr lang="en-US" sz="1400" dirty="0">
                <a:latin typeface="+mj-lt"/>
                <a:cs typeface="Helvetica"/>
              </a:rPr>
              <a:t>E. Martinez, et al., </a:t>
            </a:r>
            <a:r>
              <a:rPr lang="it-IT" sz="1400" b="1" dirty="0">
                <a:latin typeface="+mj-lt"/>
                <a:cs typeface="Helvetica"/>
              </a:rPr>
              <a:t>Nature</a:t>
            </a:r>
            <a:r>
              <a:rPr lang="it-IT" sz="1400" dirty="0">
                <a:latin typeface="+mj-lt"/>
                <a:cs typeface="Helvetica"/>
              </a:rPr>
              <a:t> 534, 516 (2016)</a:t>
            </a:r>
          </a:p>
          <a:p>
            <a:r>
              <a:rPr lang="it-IT" sz="1400" dirty="0">
                <a:latin typeface="+mj-lt"/>
                <a:cs typeface="Helvetica"/>
              </a:rPr>
              <a:t>C. </a:t>
            </a:r>
            <a:r>
              <a:rPr lang="it-IT" sz="1400" dirty="0" err="1">
                <a:latin typeface="+mj-lt"/>
                <a:cs typeface="Helvetica"/>
              </a:rPr>
              <a:t>Mushik</a:t>
            </a:r>
            <a:r>
              <a:rPr lang="it-IT" sz="1400" dirty="0">
                <a:latin typeface="+mj-lt"/>
                <a:cs typeface="Helvetica"/>
              </a:rPr>
              <a:t>, et al., </a:t>
            </a:r>
            <a:r>
              <a:rPr lang="it-IT" sz="1400" b="1" dirty="0">
                <a:latin typeface="+mj-lt"/>
                <a:cs typeface="Helvetica"/>
              </a:rPr>
              <a:t>NJP</a:t>
            </a:r>
            <a:r>
              <a:rPr lang="it-IT" sz="1400" dirty="0">
                <a:latin typeface="+mj-lt"/>
                <a:cs typeface="Helvetica"/>
              </a:rPr>
              <a:t> 19, </a:t>
            </a:r>
            <a:r>
              <a:rPr lang="en-US" sz="1400" b="0" i="0" u="none" strike="noStrike" dirty="0">
                <a:solidFill>
                  <a:srgbClr val="333333"/>
                </a:solidFill>
                <a:effectLst/>
                <a:latin typeface="Palatino Linotype" panose="02040502050505030304" pitchFamily="18" charset="0"/>
              </a:rPr>
              <a:t>103020 (2017)</a:t>
            </a:r>
            <a:endParaRPr lang="it-IT" sz="1400" dirty="0">
              <a:latin typeface="Palatino Linotype" panose="02040502050505030304" pitchFamily="18" charset="0"/>
              <a:cs typeface="Helvetica"/>
            </a:endParaRPr>
          </a:p>
        </p:txBody>
      </p:sp>
    </p:spTree>
    <p:extLst>
      <p:ext uri="{BB962C8B-B14F-4D97-AF65-F5344CB8AC3E}">
        <p14:creationId xmlns:p14="http://schemas.microsoft.com/office/powerpoint/2010/main" val="400150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9" grpId="0" animBg="1"/>
      <p:bldP spid="41" grpId="0"/>
      <p:bldP spid="42" grpId="0"/>
      <p:bldP spid="43"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9">
            <a:extLst>
              <a:ext uri="{FF2B5EF4-FFF2-40B4-BE49-F238E27FC236}">
                <a16:creationId xmlns:a16="http://schemas.microsoft.com/office/drawing/2014/main" id="{E4B629E3-CDAC-B398-6B7C-89192B388BFE}"/>
              </a:ext>
            </a:extLst>
          </p:cNvPr>
          <p:cNvSpPr/>
          <p:nvPr/>
        </p:nvSpPr>
        <p:spPr>
          <a:xfrm>
            <a:off x="761092" y="-88282"/>
            <a:ext cx="7600157" cy="584775"/>
          </a:xfrm>
          <a:prstGeom prst="rect">
            <a:avLst/>
          </a:prstGeom>
        </p:spPr>
        <p:txBody>
          <a:bodyPr wrap="none">
            <a:spAutoFit/>
          </a:bodyPr>
          <a:lstStyle/>
          <a:p>
            <a:r>
              <a:rPr lang="en-US" sz="3200" dirty="0">
                <a:latin typeface="+mj-lt"/>
                <a:cs typeface="Helvetica"/>
              </a:rPr>
              <a:t>1+1D Schwinger model: digital approach</a:t>
            </a:r>
          </a:p>
        </p:txBody>
      </p:sp>
      <p:sp>
        <p:nvSpPr>
          <p:cNvPr id="6" name="AutoShape 6">
            <a:extLst>
              <a:ext uri="{FF2B5EF4-FFF2-40B4-BE49-F238E27FC236}">
                <a16:creationId xmlns:a16="http://schemas.microsoft.com/office/drawing/2014/main" id="{A5CBE1E3-25B4-A42F-F2DF-BDD58D55FF62}"/>
              </a:ext>
            </a:extLst>
          </p:cNvPr>
          <p:cNvSpPr>
            <a:spLocks/>
          </p:cNvSpPr>
          <p:nvPr/>
        </p:nvSpPr>
        <p:spPr bwMode="auto">
          <a:xfrm>
            <a:off x="171450" y="48065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pic>
        <p:nvPicPr>
          <p:cNvPr id="14" name="Picture 13">
            <a:extLst>
              <a:ext uri="{FF2B5EF4-FFF2-40B4-BE49-F238E27FC236}">
                <a16:creationId xmlns:a16="http://schemas.microsoft.com/office/drawing/2014/main" id="{EC0EABE9-D233-D099-CB5A-17F0DC91EDA6}"/>
              </a:ext>
            </a:extLst>
          </p:cNvPr>
          <p:cNvPicPr>
            <a:picLocks noChangeAspect="1"/>
          </p:cNvPicPr>
          <p:nvPr/>
        </p:nvPicPr>
        <p:blipFill>
          <a:blip r:embed="rId2"/>
          <a:stretch>
            <a:fillRect/>
          </a:stretch>
        </p:blipFill>
        <p:spPr>
          <a:xfrm>
            <a:off x="1492834" y="589670"/>
            <a:ext cx="6593537" cy="1837173"/>
          </a:xfrm>
          <a:prstGeom prst="rect">
            <a:avLst/>
          </a:prstGeom>
        </p:spPr>
      </p:pic>
      <p:sp>
        <p:nvSpPr>
          <p:cNvPr id="7" name="Rettangolo 17">
            <a:extLst>
              <a:ext uri="{FF2B5EF4-FFF2-40B4-BE49-F238E27FC236}">
                <a16:creationId xmlns:a16="http://schemas.microsoft.com/office/drawing/2014/main" id="{F4C2764B-1C5F-0AE4-F44B-4530B487428E}"/>
              </a:ext>
            </a:extLst>
          </p:cNvPr>
          <p:cNvSpPr/>
          <p:nvPr/>
        </p:nvSpPr>
        <p:spPr>
          <a:xfrm>
            <a:off x="16042" y="4772190"/>
            <a:ext cx="3002745" cy="276999"/>
          </a:xfrm>
          <a:prstGeom prst="rect">
            <a:avLst/>
          </a:prstGeom>
        </p:spPr>
        <p:txBody>
          <a:bodyPr wrap="none">
            <a:spAutoFit/>
          </a:bodyPr>
          <a:lstStyle/>
          <a:p>
            <a:r>
              <a:rPr lang="en-US" sz="1200" dirty="0">
                <a:latin typeface="+mj-lt"/>
                <a:cs typeface="Helvetica"/>
              </a:rPr>
              <a:t> E. Martinez, et al., </a:t>
            </a:r>
            <a:r>
              <a:rPr lang="it-IT" sz="1200" b="1" dirty="0">
                <a:latin typeface="+mj-lt"/>
                <a:cs typeface="Helvetica"/>
              </a:rPr>
              <a:t>Nature</a:t>
            </a:r>
            <a:r>
              <a:rPr lang="it-IT" sz="1200" dirty="0">
                <a:latin typeface="+mj-lt"/>
                <a:cs typeface="Helvetica"/>
              </a:rPr>
              <a:t> 534, 516 (2016)</a:t>
            </a:r>
          </a:p>
        </p:txBody>
      </p:sp>
      <p:pic>
        <p:nvPicPr>
          <p:cNvPr id="8" name="Immagine 39" descr="Real-time dynamics of lattice gauge theories with a few-qubit quantum computer.pdf">
            <a:extLst>
              <a:ext uri="{FF2B5EF4-FFF2-40B4-BE49-F238E27FC236}">
                <a16:creationId xmlns:a16="http://schemas.microsoft.com/office/drawing/2014/main" id="{FAA52EB8-6C43-7BBE-A9B3-14D0095A3D97}"/>
              </a:ext>
            </a:extLst>
          </p:cNvPr>
          <p:cNvPicPr>
            <a:picLocks noChangeAspect="1"/>
          </p:cNvPicPr>
          <p:nvPr/>
        </p:nvPicPr>
        <p:blipFill rotWithShape="1">
          <a:blip r:embed="rId3">
            <a:extLst>
              <a:ext uri="{28A0092B-C50C-407E-A947-70E740481C1C}">
                <a14:useLocalDpi xmlns:a14="http://schemas.microsoft.com/office/drawing/2010/main" val="0"/>
              </a:ext>
            </a:extLst>
          </a:blip>
          <a:srcRect l="4100" t="5884" r="52036" b="70523"/>
          <a:stretch/>
        </p:blipFill>
        <p:spPr>
          <a:xfrm>
            <a:off x="80210" y="2613056"/>
            <a:ext cx="3095620" cy="2188251"/>
          </a:xfrm>
          <a:prstGeom prst="rect">
            <a:avLst/>
          </a:prstGeom>
        </p:spPr>
      </p:pic>
      <p:sp>
        <p:nvSpPr>
          <p:cNvPr id="10" name="Rounded Rectangle 9">
            <a:extLst>
              <a:ext uri="{FF2B5EF4-FFF2-40B4-BE49-F238E27FC236}">
                <a16:creationId xmlns:a16="http://schemas.microsoft.com/office/drawing/2014/main" id="{9B71611F-FFEA-FDD8-9FCE-19A0C32D7AFB}"/>
              </a:ext>
            </a:extLst>
          </p:cNvPr>
          <p:cNvSpPr/>
          <p:nvPr/>
        </p:nvSpPr>
        <p:spPr>
          <a:xfrm>
            <a:off x="26895" y="2571750"/>
            <a:ext cx="3031474" cy="2503391"/>
          </a:xfrm>
          <a:prstGeom prst="roundRect">
            <a:avLst>
              <a:gd name="adj" fmla="val 12370"/>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ttangolo 17">
            <a:extLst>
              <a:ext uri="{FF2B5EF4-FFF2-40B4-BE49-F238E27FC236}">
                <a16:creationId xmlns:a16="http://schemas.microsoft.com/office/drawing/2014/main" id="{399A57F9-2636-AC72-CCC1-CCDFC1CAADE0}"/>
              </a:ext>
            </a:extLst>
          </p:cNvPr>
          <p:cNvSpPr/>
          <p:nvPr/>
        </p:nvSpPr>
        <p:spPr>
          <a:xfrm>
            <a:off x="4631001" y="4798142"/>
            <a:ext cx="2929007" cy="276999"/>
          </a:xfrm>
          <a:prstGeom prst="rect">
            <a:avLst/>
          </a:prstGeom>
        </p:spPr>
        <p:txBody>
          <a:bodyPr wrap="none">
            <a:spAutoFit/>
          </a:bodyPr>
          <a:lstStyle/>
          <a:p>
            <a:r>
              <a:rPr lang="en-US" sz="1200" dirty="0">
                <a:latin typeface="+mj-lt"/>
                <a:cs typeface="Helvetica"/>
              </a:rPr>
              <a:t> N. Nhung, et al., </a:t>
            </a:r>
            <a:r>
              <a:rPr lang="it-IT" sz="1200" b="1" dirty="0">
                <a:latin typeface="+mj-lt"/>
                <a:cs typeface="Helvetica"/>
              </a:rPr>
              <a:t>PRXQ</a:t>
            </a:r>
            <a:r>
              <a:rPr lang="it-IT" sz="1200" dirty="0">
                <a:latin typeface="+mj-lt"/>
                <a:cs typeface="Helvetica"/>
              </a:rPr>
              <a:t> </a:t>
            </a:r>
            <a:r>
              <a:rPr lang="en-US" sz="1200" dirty="0">
                <a:effectLst/>
                <a:latin typeface="Times New Roman" panose="02020603050405020304" pitchFamily="18" charset="0"/>
              </a:rPr>
              <a:t>3, 020324 (2022)</a:t>
            </a:r>
            <a:endParaRPr lang="it-IT" sz="1200" dirty="0">
              <a:latin typeface="+mj-lt"/>
              <a:cs typeface="Helvetica"/>
            </a:endParaRPr>
          </a:p>
        </p:txBody>
      </p:sp>
      <p:pic>
        <p:nvPicPr>
          <p:cNvPr id="15" name="Picture 14">
            <a:extLst>
              <a:ext uri="{FF2B5EF4-FFF2-40B4-BE49-F238E27FC236}">
                <a16:creationId xmlns:a16="http://schemas.microsoft.com/office/drawing/2014/main" id="{DCBB217E-8092-0DBD-8C39-7040137213F2}"/>
              </a:ext>
            </a:extLst>
          </p:cNvPr>
          <p:cNvPicPr>
            <a:picLocks noChangeAspect="1"/>
          </p:cNvPicPr>
          <p:nvPr/>
        </p:nvPicPr>
        <p:blipFill rotWithShape="1">
          <a:blip r:embed="rId4"/>
          <a:srcRect l="3445" t="89030" r="-3445" b="5480"/>
          <a:stretch/>
        </p:blipFill>
        <p:spPr>
          <a:xfrm>
            <a:off x="3300958" y="4501066"/>
            <a:ext cx="3065101" cy="169302"/>
          </a:xfrm>
          <a:prstGeom prst="rect">
            <a:avLst/>
          </a:prstGeom>
        </p:spPr>
      </p:pic>
      <p:pic>
        <p:nvPicPr>
          <p:cNvPr id="16" name="Picture 15">
            <a:extLst>
              <a:ext uri="{FF2B5EF4-FFF2-40B4-BE49-F238E27FC236}">
                <a16:creationId xmlns:a16="http://schemas.microsoft.com/office/drawing/2014/main" id="{6D4B77F1-1AE9-743A-13F7-6A3E0E87B166}"/>
              </a:ext>
            </a:extLst>
          </p:cNvPr>
          <p:cNvPicPr>
            <a:picLocks noChangeAspect="1"/>
          </p:cNvPicPr>
          <p:nvPr/>
        </p:nvPicPr>
        <p:blipFill rotWithShape="1">
          <a:blip r:embed="rId4"/>
          <a:srcRect l="3445" t="95709" r="-3445" b="-651"/>
          <a:stretch/>
        </p:blipFill>
        <p:spPr>
          <a:xfrm>
            <a:off x="3317000" y="4610085"/>
            <a:ext cx="3065101" cy="152400"/>
          </a:xfrm>
          <a:prstGeom prst="rect">
            <a:avLst/>
          </a:prstGeom>
        </p:spPr>
      </p:pic>
      <p:grpSp>
        <p:nvGrpSpPr>
          <p:cNvPr id="26" name="Group 25">
            <a:extLst>
              <a:ext uri="{FF2B5EF4-FFF2-40B4-BE49-F238E27FC236}">
                <a16:creationId xmlns:a16="http://schemas.microsoft.com/office/drawing/2014/main" id="{945F8724-CFB6-1B7E-FAE2-15CC077E0721}"/>
              </a:ext>
            </a:extLst>
          </p:cNvPr>
          <p:cNvGrpSpPr/>
          <p:nvPr/>
        </p:nvGrpSpPr>
        <p:grpSpPr>
          <a:xfrm>
            <a:off x="3189988" y="2678430"/>
            <a:ext cx="3065101" cy="1879785"/>
            <a:chOff x="3300478" y="691965"/>
            <a:chExt cx="3065101" cy="1879785"/>
          </a:xfrm>
        </p:grpSpPr>
        <p:pic>
          <p:nvPicPr>
            <p:cNvPr id="9" name="Picture 8">
              <a:extLst>
                <a:ext uri="{FF2B5EF4-FFF2-40B4-BE49-F238E27FC236}">
                  <a16:creationId xmlns:a16="http://schemas.microsoft.com/office/drawing/2014/main" id="{F748FC91-63B7-9646-F3F0-84AC63E6931C}"/>
                </a:ext>
              </a:extLst>
            </p:cNvPr>
            <p:cNvPicPr>
              <a:picLocks noChangeAspect="1"/>
            </p:cNvPicPr>
            <p:nvPr/>
          </p:nvPicPr>
          <p:blipFill rotWithShape="1">
            <a:blip r:embed="rId4"/>
            <a:srcRect b="39039"/>
            <a:stretch/>
          </p:blipFill>
          <p:spPr>
            <a:xfrm>
              <a:off x="3300478" y="691965"/>
              <a:ext cx="3065101" cy="1879785"/>
            </a:xfrm>
            <a:prstGeom prst="rect">
              <a:avLst/>
            </a:prstGeom>
          </p:spPr>
        </p:pic>
        <p:sp>
          <p:nvSpPr>
            <p:cNvPr id="23" name="Rectangle 22">
              <a:extLst>
                <a:ext uri="{FF2B5EF4-FFF2-40B4-BE49-F238E27FC236}">
                  <a16:creationId xmlns:a16="http://schemas.microsoft.com/office/drawing/2014/main" id="{416C9172-EC07-4F23-86FA-53E6907D3032}"/>
                </a:ext>
              </a:extLst>
            </p:cNvPr>
            <p:cNvSpPr/>
            <p:nvPr/>
          </p:nvSpPr>
          <p:spPr>
            <a:xfrm>
              <a:off x="3354246" y="908050"/>
              <a:ext cx="225195" cy="205032"/>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2195F45B-4804-4323-5A9E-D0B5F3782752}"/>
              </a:ext>
            </a:extLst>
          </p:cNvPr>
          <p:cNvGrpSpPr/>
          <p:nvPr/>
        </p:nvGrpSpPr>
        <p:grpSpPr>
          <a:xfrm>
            <a:off x="6211217" y="2775180"/>
            <a:ext cx="2917327" cy="1980198"/>
            <a:chOff x="6321707" y="788715"/>
            <a:chExt cx="2917327" cy="1980198"/>
          </a:xfrm>
        </p:grpSpPr>
        <p:grpSp>
          <p:nvGrpSpPr>
            <p:cNvPr id="22" name="Group 21">
              <a:extLst>
                <a:ext uri="{FF2B5EF4-FFF2-40B4-BE49-F238E27FC236}">
                  <a16:creationId xmlns:a16="http://schemas.microsoft.com/office/drawing/2014/main" id="{7F038B5B-D21E-B841-2B83-7D1CAB07C806}"/>
                </a:ext>
              </a:extLst>
            </p:cNvPr>
            <p:cNvGrpSpPr>
              <a:grpSpLocks noChangeAspect="1"/>
            </p:cNvGrpSpPr>
            <p:nvPr/>
          </p:nvGrpSpPr>
          <p:grpSpPr>
            <a:xfrm>
              <a:off x="6321707" y="788715"/>
              <a:ext cx="2917327" cy="1980198"/>
              <a:chOff x="2039546" y="0"/>
              <a:chExt cx="5168223" cy="3508042"/>
            </a:xfrm>
          </p:grpSpPr>
          <p:pic>
            <p:nvPicPr>
              <p:cNvPr id="18" name="Picture 17">
                <a:extLst>
                  <a:ext uri="{FF2B5EF4-FFF2-40B4-BE49-F238E27FC236}">
                    <a16:creationId xmlns:a16="http://schemas.microsoft.com/office/drawing/2014/main" id="{F8F000B5-70B5-95DF-2C05-5AB8DD6BF10F}"/>
                  </a:ext>
                </a:extLst>
              </p:cNvPr>
              <p:cNvPicPr>
                <a:picLocks noChangeAspect="1"/>
              </p:cNvPicPr>
              <p:nvPr/>
            </p:nvPicPr>
            <p:blipFill rotWithShape="1">
              <a:blip r:embed="rId5"/>
              <a:srcRect t="1" b="40170"/>
              <a:stretch/>
            </p:blipFill>
            <p:spPr>
              <a:xfrm>
                <a:off x="2039546" y="0"/>
                <a:ext cx="5064907" cy="3077308"/>
              </a:xfrm>
              <a:prstGeom prst="rect">
                <a:avLst/>
              </a:prstGeom>
            </p:spPr>
          </p:pic>
          <p:pic>
            <p:nvPicPr>
              <p:cNvPr id="19" name="Picture 18">
                <a:extLst>
                  <a:ext uri="{FF2B5EF4-FFF2-40B4-BE49-F238E27FC236}">
                    <a16:creationId xmlns:a16="http://schemas.microsoft.com/office/drawing/2014/main" id="{F98311EB-2847-4E30-62D9-DCADA99F57A0}"/>
                  </a:ext>
                </a:extLst>
              </p:cNvPr>
              <p:cNvPicPr>
                <a:picLocks noChangeAspect="1"/>
              </p:cNvPicPr>
              <p:nvPr/>
            </p:nvPicPr>
            <p:blipFill rotWithShape="1">
              <a:blip r:embed="rId5"/>
              <a:srcRect l="1948" t="90085" r="-1948" b="6416"/>
              <a:stretch/>
            </p:blipFill>
            <p:spPr>
              <a:xfrm>
                <a:off x="2142862" y="3051509"/>
                <a:ext cx="5064907" cy="179964"/>
              </a:xfrm>
              <a:prstGeom prst="rect">
                <a:avLst/>
              </a:prstGeom>
            </p:spPr>
          </p:pic>
          <p:pic>
            <p:nvPicPr>
              <p:cNvPr id="21" name="Picture 20">
                <a:extLst>
                  <a:ext uri="{FF2B5EF4-FFF2-40B4-BE49-F238E27FC236}">
                    <a16:creationId xmlns:a16="http://schemas.microsoft.com/office/drawing/2014/main" id="{CF64CA37-4677-53F7-E548-2A51358FD1BB}"/>
                  </a:ext>
                </a:extLst>
              </p:cNvPr>
              <p:cNvPicPr>
                <a:picLocks noChangeAspect="1"/>
              </p:cNvPicPr>
              <p:nvPr/>
            </p:nvPicPr>
            <p:blipFill rotWithShape="1">
              <a:blip r:embed="rId5"/>
              <a:srcRect l="1948" t="96688" r="-1948" b="-2074"/>
              <a:stretch/>
            </p:blipFill>
            <p:spPr>
              <a:xfrm>
                <a:off x="2142862" y="3231043"/>
                <a:ext cx="5064907" cy="276999"/>
              </a:xfrm>
              <a:prstGeom prst="rect">
                <a:avLst/>
              </a:prstGeom>
            </p:spPr>
          </p:pic>
        </p:grpSp>
        <p:sp>
          <p:nvSpPr>
            <p:cNvPr id="24" name="Rectangle 23">
              <a:extLst>
                <a:ext uri="{FF2B5EF4-FFF2-40B4-BE49-F238E27FC236}">
                  <a16:creationId xmlns:a16="http://schemas.microsoft.com/office/drawing/2014/main" id="{C9E840FD-8671-53D2-F4A2-16A3801DB97A}"/>
                </a:ext>
              </a:extLst>
            </p:cNvPr>
            <p:cNvSpPr/>
            <p:nvPr/>
          </p:nvSpPr>
          <p:spPr>
            <a:xfrm>
              <a:off x="6372545" y="916968"/>
              <a:ext cx="225195" cy="205032"/>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8" name="Rounded Rectangle 27">
            <a:extLst>
              <a:ext uri="{FF2B5EF4-FFF2-40B4-BE49-F238E27FC236}">
                <a16:creationId xmlns:a16="http://schemas.microsoft.com/office/drawing/2014/main" id="{5974CBC8-966C-B993-F78A-E97334D45EF1}"/>
              </a:ext>
            </a:extLst>
          </p:cNvPr>
          <p:cNvSpPr/>
          <p:nvPr/>
        </p:nvSpPr>
        <p:spPr>
          <a:xfrm>
            <a:off x="3256040" y="2570228"/>
            <a:ext cx="5807750" cy="2503392"/>
          </a:xfrm>
          <a:prstGeom prst="roundRect">
            <a:avLst>
              <a:gd name="adj" fmla="val 11654"/>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AF1BC363-76EE-D17E-436A-7B55F5D15FF7}"/>
              </a:ext>
            </a:extLst>
          </p:cNvPr>
          <p:cNvSpPr txBox="1"/>
          <p:nvPr/>
        </p:nvSpPr>
        <p:spPr>
          <a:xfrm>
            <a:off x="1430911" y="2540816"/>
            <a:ext cx="559769" cy="338554"/>
          </a:xfrm>
          <a:prstGeom prst="rect">
            <a:avLst/>
          </a:prstGeom>
          <a:noFill/>
        </p:spPr>
        <p:txBody>
          <a:bodyPr wrap="none" rtlCol="0">
            <a:spAutoFit/>
          </a:bodyPr>
          <a:lstStyle/>
          <a:p>
            <a:r>
              <a:rPr lang="en-US" sz="1600" dirty="0"/>
              <a:t>N=4</a:t>
            </a:r>
          </a:p>
        </p:txBody>
      </p:sp>
      <p:sp>
        <p:nvSpPr>
          <p:cNvPr id="30" name="Rectangle 29">
            <a:extLst>
              <a:ext uri="{FF2B5EF4-FFF2-40B4-BE49-F238E27FC236}">
                <a16:creationId xmlns:a16="http://schemas.microsoft.com/office/drawing/2014/main" id="{CB8C8C4D-0C7B-4B97-6435-56E1463E08A4}"/>
              </a:ext>
            </a:extLst>
          </p:cNvPr>
          <p:cNvSpPr/>
          <p:nvPr/>
        </p:nvSpPr>
        <p:spPr>
          <a:xfrm>
            <a:off x="224590" y="2751117"/>
            <a:ext cx="132634" cy="119335"/>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384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Oval 166">
            <a:extLst>
              <a:ext uri="{FF2B5EF4-FFF2-40B4-BE49-F238E27FC236}">
                <a16:creationId xmlns:a16="http://schemas.microsoft.com/office/drawing/2014/main" id="{47C20B68-54EE-FD4B-B6D6-92E25290D43C}"/>
              </a:ext>
            </a:extLst>
          </p:cNvPr>
          <p:cNvSpPr/>
          <p:nvPr/>
        </p:nvSpPr>
        <p:spPr>
          <a:xfrm>
            <a:off x="88729" y="1240670"/>
            <a:ext cx="2459319" cy="282289"/>
          </a:xfrm>
          <a:prstGeom prst="ellipse">
            <a:avLst/>
          </a:prstGeom>
          <a:solidFill>
            <a:srgbClr val="00B05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8B44512B-AEE1-4341-AB12-558FD0F7ED55}"/>
              </a:ext>
            </a:extLst>
          </p:cNvPr>
          <p:cNvSpPr/>
          <p:nvPr/>
        </p:nvSpPr>
        <p:spPr>
          <a:xfrm>
            <a:off x="3995480" y="1227927"/>
            <a:ext cx="1106718" cy="282289"/>
          </a:xfrm>
          <a:prstGeom prst="ellipse">
            <a:avLst/>
          </a:prstGeom>
          <a:solidFill>
            <a:srgbClr val="F79646">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ttangolo 2"/>
          <p:cNvSpPr/>
          <p:nvPr/>
        </p:nvSpPr>
        <p:spPr>
          <a:xfrm>
            <a:off x="126855" y="-77347"/>
            <a:ext cx="8845691" cy="584775"/>
          </a:xfrm>
          <a:prstGeom prst="rect">
            <a:avLst/>
          </a:prstGeom>
        </p:spPr>
        <p:txBody>
          <a:bodyPr wrap="none">
            <a:spAutoFit/>
          </a:bodyPr>
          <a:lstStyle/>
          <a:p>
            <a:r>
              <a:rPr lang="en-US" sz="3200" dirty="0">
                <a:latin typeface="+mj-lt"/>
                <a:cs typeface="Helvetica"/>
              </a:rPr>
              <a:t>Analog proposal for the 1+1D Schwinger model</a:t>
            </a:r>
          </a:p>
        </p:txBody>
      </p:sp>
      <p:grpSp>
        <p:nvGrpSpPr>
          <p:cNvPr id="24" name="Group 23">
            <a:extLst>
              <a:ext uri="{FF2B5EF4-FFF2-40B4-BE49-F238E27FC236}">
                <a16:creationId xmlns:a16="http://schemas.microsoft.com/office/drawing/2014/main" id="{281A7D19-366B-D541-A844-2D825D06D21A}"/>
              </a:ext>
            </a:extLst>
          </p:cNvPr>
          <p:cNvGrpSpPr>
            <a:grpSpLocks noChangeAspect="1"/>
          </p:cNvGrpSpPr>
          <p:nvPr/>
        </p:nvGrpSpPr>
        <p:grpSpPr>
          <a:xfrm>
            <a:off x="6390119" y="1961150"/>
            <a:ext cx="1263489" cy="1249639"/>
            <a:chOff x="7608958" y="608267"/>
            <a:chExt cx="1364476" cy="1349519"/>
          </a:xfrm>
        </p:grpSpPr>
        <p:pic>
          <p:nvPicPr>
            <p:cNvPr id="2" name="Immagine 1" descr="37829417_2474641945883143_481898968448499712_n.jpg"/>
            <p:cNvPicPr>
              <a:picLocks noChangeAspect="1"/>
            </p:cNvPicPr>
            <p:nvPr/>
          </p:nvPicPr>
          <p:blipFill rotWithShape="1">
            <a:blip r:embed="rId3">
              <a:extLst>
                <a:ext uri="{28A0092B-C50C-407E-A947-70E740481C1C}">
                  <a14:useLocalDpi xmlns:a14="http://schemas.microsoft.com/office/drawing/2010/main" val="0"/>
                </a:ext>
              </a:extLst>
            </a:blip>
            <a:srcRect l="19644" r="13489" b="34145"/>
            <a:stretch/>
          </p:blipFill>
          <p:spPr>
            <a:xfrm>
              <a:off x="7803151" y="608267"/>
              <a:ext cx="1040003" cy="1024277"/>
            </a:xfrm>
            <a:prstGeom prst="rect">
              <a:avLst/>
            </a:prstGeom>
          </p:spPr>
        </p:pic>
        <p:sp>
          <p:nvSpPr>
            <p:cNvPr id="7" name="CasellaDiTesto 6"/>
            <p:cNvSpPr txBox="1"/>
            <p:nvPr/>
          </p:nvSpPr>
          <p:spPr>
            <a:xfrm>
              <a:off x="7608958" y="1588454"/>
              <a:ext cx="1364476" cy="369332"/>
            </a:xfrm>
            <a:prstGeom prst="rect">
              <a:avLst/>
            </a:prstGeom>
            <a:noFill/>
          </p:spPr>
          <p:txBody>
            <a:bodyPr wrap="none" rtlCol="0">
              <a:spAutoFit/>
            </a:bodyPr>
            <a:lstStyle/>
            <a:p>
              <a:r>
                <a:rPr lang="it-IT" dirty="0">
                  <a:latin typeface="+mj-lt"/>
                  <a:cs typeface="Helvetica"/>
                </a:rPr>
                <a:t>A. N. Shaw</a:t>
              </a:r>
            </a:p>
          </p:txBody>
        </p:sp>
      </p:grpSp>
      <p:grpSp>
        <p:nvGrpSpPr>
          <p:cNvPr id="25" name="Group 24">
            <a:extLst>
              <a:ext uri="{FF2B5EF4-FFF2-40B4-BE49-F238E27FC236}">
                <a16:creationId xmlns:a16="http://schemas.microsoft.com/office/drawing/2014/main" id="{0179EABD-0FAE-854F-BCC3-1E2F666469D6}"/>
              </a:ext>
            </a:extLst>
          </p:cNvPr>
          <p:cNvGrpSpPr>
            <a:grpSpLocks noChangeAspect="1"/>
          </p:cNvGrpSpPr>
          <p:nvPr/>
        </p:nvGrpSpPr>
        <p:grpSpPr>
          <a:xfrm>
            <a:off x="6581243" y="619961"/>
            <a:ext cx="893345" cy="1226472"/>
            <a:chOff x="6410434" y="2166778"/>
            <a:chExt cx="893345" cy="1226472"/>
          </a:xfrm>
        </p:grpSpPr>
        <p:pic>
          <p:nvPicPr>
            <p:cNvPr id="10" name="Immagine 9" descr="Alirez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524" y="2166778"/>
              <a:ext cx="890255" cy="890255"/>
            </a:xfrm>
            <a:prstGeom prst="rect">
              <a:avLst/>
            </a:prstGeom>
          </p:spPr>
        </p:pic>
        <p:sp>
          <p:nvSpPr>
            <p:cNvPr id="16" name="CasellaDiTesto 15"/>
            <p:cNvSpPr txBox="1"/>
            <p:nvPr/>
          </p:nvSpPr>
          <p:spPr>
            <a:xfrm>
              <a:off x="6410434" y="3023918"/>
              <a:ext cx="864652" cy="369332"/>
            </a:xfrm>
            <a:prstGeom prst="rect">
              <a:avLst/>
            </a:prstGeom>
            <a:noFill/>
          </p:spPr>
          <p:txBody>
            <a:bodyPr wrap="none" rtlCol="0">
              <a:spAutoFit/>
            </a:bodyPr>
            <a:lstStyle/>
            <a:p>
              <a:r>
                <a:rPr lang="it-IT" dirty="0">
                  <a:latin typeface="+mj-lt"/>
                  <a:cs typeface="Helvetica"/>
                </a:rPr>
                <a:t>A. </a:t>
              </a:r>
              <a:r>
                <a:rPr lang="it-IT" dirty="0" err="1">
                  <a:latin typeface="+mj-lt"/>
                  <a:cs typeface="Helvetica"/>
                </a:rPr>
                <a:t>Seif</a:t>
              </a:r>
              <a:endParaRPr lang="it-IT" dirty="0">
                <a:latin typeface="+mj-lt"/>
                <a:cs typeface="Helvetica"/>
              </a:endParaRPr>
            </a:p>
          </p:txBody>
        </p:sp>
      </p:grpSp>
      <p:grpSp>
        <p:nvGrpSpPr>
          <p:cNvPr id="26" name="Group 25">
            <a:extLst>
              <a:ext uri="{FF2B5EF4-FFF2-40B4-BE49-F238E27FC236}">
                <a16:creationId xmlns:a16="http://schemas.microsoft.com/office/drawing/2014/main" id="{39482771-AE0A-5546-8E44-8824DE52BE05}"/>
              </a:ext>
            </a:extLst>
          </p:cNvPr>
          <p:cNvGrpSpPr>
            <a:grpSpLocks noChangeAspect="1"/>
          </p:cNvGrpSpPr>
          <p:nvPr/>
        </p:nvGrpSpPr>
        <p:grpSpPr>
          <a:xfrm>
            <a:off x="7704800" y="593769"/>
            <a:ext cx="1099033" cy="1256314"/>
            <a:chOff x="7792849" y="2033259"/>
            <a:chExt cx="1195910" cy="1367055"/>
          </a:xfrm>
        </p:grpSpPr>
        <p:pic>
          <p:nvPicPr>
            <p:cNvPr id="11" name="Immagine 10" descr="Mohamm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3041" y="2033259"/>
              <a:ext cx="1035524" cy="1035523"/>
            </a:xfrm>
            <a:prstGeom prst="rect">
              <a:avLst/>
            </a:prstGeom>
          </p:spPr>
        </p:pic>
        <p:sp>
          <p:nvSpPr>
            <p:cNvPr id="17" name="CasellaDiTesto 16"/>
            <p:cNvSpPr txBox="1"/>
            <p:nvPr/>
          </p:nvSpPr>
          <p:spPr>
            <a:xfrm>
              <a:off x="7792849" y="3030982"/>
              <a:ext cx="1195910" cy="369332"/>
            </a:xfrm>
            <a:prstGeom prst="rect">
              <a:avLst/>
            </a:prstGeom>
            <a:noFill/>
          </p:spPr>
          <p:txBody>
            <a:bodyPr wrap="none" rtlCol="0">
              <a:spAutoFit/>
            </a:bodyPr>
            <a:lstStyle/>
            <a:p>
              <a:r>
                <a:rPr lang="it-IT" dirty="0">
                  <a:latin typeface="+mj-lt"/>
                  <a:cs typeface="Helvetica"/>
                </a:rPr>
                <a:t>M. </a:t>
              </a:r>
              <a:r>
                <a:rPr lang="it-IT" dirty="0" err="1">
                  <a:latin typeface="+mj-lt"/>
                  <a:cs typeface="Helvetica"/>
                </a:rPr>
                <a:t>Hafezi</a:t>
              </a:r>
              <a:endParaRPr lang="it-IT" dirty="0">
                <a:latin typeface="+mj-lt"/>
                <a:cs typeface="Helvetica"/>
              </a:endParaRPr>
            </a:p>
          </p:txBody>
        </p:sp>
      </p:grpSp>
      <p:grpSp>
        <p:nvGrpSpPr>
          <p:cNvPr id="27" name="Group 26">
            <a:extLst>
              <a:ext uri="{FF2B5EF4-FFF2-40B4-BE49-F238E27FC236}">
                <a16:creationId xmlns:a16="http://schemas.microsoft.com/office/drawing/2014/main" id="{463443C7-0FBD-564D-87B7-A771A5A18F53}"/>
              </a:ext>
            </a:extLst>
          </p:cNvPr>
          <p:cNvGrpSpPr>
            <a:grpSpLocks noChangeAspect="1"/>
          </p:cNvGrpSpPr>
          <p:nvPr/>
        </p:nvGrpSpPr>
        <p:grpSpPr>
          <a:xfrm>
            <a:off x="7768318" y="1928594"/>
            <a:ext cx="1110552" cy="1234954"/>
            <a:chOff x="7805379" y="3383595"/>
            <a:chExt cx="1270187" cy="1412473"/>
          </a:xfrm>
        </p:grpSpPr>
        <p:pic>
          <p:nvPicPr>
            <p:cNvPr id="20" name="Immagine 19" descr="Chris.png"/>
            <p:cNvPicPr>
              <a:picLocks noChangeAspect="1"/>
            </p:cNvPicPr>
            <p:nvPr/>
          </p:nvPicPr>
          <p:blipFill rotWithShape="1">
            <a:blip r:embed="rId6">
              <a:extLst>
                <a:ext uri="{28A0092B-C50C-407E-A947-70E740481C1C}">
                  <a14:useLocalDpi xmlns:a14="http://schemas.microsoft.com/office/drawing/2010/main" val="0"/>
                </a:ext>
              </a:extLst>
            </a:blip>
            <a:srcRect l="17804" r="18912" b="37051"/>
            <a:stretch/>
          </p:blipFill>
          <p:spPr>
            <a:xfrm>
              <a:off x="7925192" y="3383595"/>
              <a:ext cx="1128072" cy="1122104"/>
            </a:xfrm>
            <a:prstGeom prst="rect">
              <a:avLst/>
            </a:prstGeom>
          </p:spPr>
        </p:pic>
        <p:sp>
          <p:nvSpPr>
            <p:cNvPr id="21" name="CasellaDiTesto 20"/>
            <p:cNvSpPr txBox="1"/>
            <p:nvPr/>
          </p:nvSpPr>
          <p:spPr>
            <a:xfrm>
              <a:off x="7805379" y="4426735"/>
              <a:ext cx="1270187" cy="369333"/>
            </a:xfrm>
            <a:prstGeom prst="rect">
              <a:avLst/>
            </a:prstGeom>
            <a:noFill/>
          </p:spPr>
          <p:txBody>
            <a:bodyPr wrap="none" rtlCol="0">
              <a:spAutoFit/>
            </a:bodyPr>
            <a:lstStyle/>
            <a:p>
              <a:r>
                <a:rPr lang="it-IT" dirty="0">
                  <a:latin typeface="+mj-lt"/>
                  <a:cs typeface="Helvetica"/>
                </a:rPr>
                <a:t>C. Monroe</a:t>
              </a:r>
            </a:p>
          </p:txBody>
        </p:sp>
      </p:grpSp>
      <p:grpSp>
        <p:nvGrpSpPr>
          <p:cNvPr id="4" name="Group 3">
            <a:extLst>
              <a:ext uri="{FF2B5EF4-FFF2-40B4-BE49-F238E27FC236}">
                <a16:creationId xmlns:a16="http://schemas.microsoft.com/office/drawing/2014/main" id="{25594254-4A2E-F344-A315-707FE36FB1AF}"/>
              </a:ext>
            </a:extLst>
          </p:cNvPr>
          <p:cNvGrpSpPr/>
          <p:nvPr/>
        </p:nvGrpSpPr>
        <p:grpSpPr>
          <a:xfrm>
            <a:off x="5197937" y="512061"/>
            <a:ext cx="1151061" cy="1255131"/>
            <a:chOff x="6189022" y="601834"/>
            <a:chExt cx="1347958" cy="1398991"/>
          </a:xfrm>
        </p:grpSpPr>
        <p:sp>
          <p:nvSpPr>
            <p:cNvPr id="6" name="CasellaDiTesto 5"/>
            <p:cNvSpPr txBox="1"/>
            <p:nvPr/>
          </p:nvSpPr>
          <p:spPr>
            <a:xfrm>
              <a:off x="6189022" y="1631493"/>
              <a:ext cx="1347958" cy="369332"/>
            </a:xfrm>
            <a:prstGeom prst="rect">
              <a:avLst/>
            </a:prstGeom>
            <a:noFill/>
          </p:spPr>
          <p:txBody>
            <a:bodyPr wrap="none" rtlCol="0">
              <a:spAutoFit/>
            </a:bodyPr>
            <a:lstStyle/>
            <a:p>
              <a:r>
                <a:rPr lang="it-IT" dirty="0" err="1">
                  <a:latin typeface="+mj-lt"/>
                  <a:cs typeface="Helvetica"/>
                </a:rPr>
                <a:t>Z</a:t>
              </a:r>
              <a:r>
                <a:rPr lang="it-IT" dirty="0">
                  <a:latin typeface="+mj-lt"/>
                  <a:cs typeface="Helvetica"/>
                </a:rPr>
                <a:t>. </a:t>
              </a:r>
              <a:r>
                <a:rPr lang="it-IT" dirty="0" err="1">
                  <a:latin typeface="+mj-lt"/>
                  <a:cs typeface="Helvetica"/>
                </a:rPr>
                <a:t>Davoudi</a:t>
              </a:r>
              <a:endParaRPr lang="it-IT" dirty="0">
                <a:latin typeface="+mj-lt"/>
                <a:cs typeface="Helvetica"/>
              </a:endParaRPr>
            </a:p>
          </p:txBody>
        </p:sp>
        <p:pic>
          <p:nvPicPr>
            <p:cNvPr id="22" name="Picture 21" descr="A person posing for the camera&#10;&#10;Description automatically generated">
              <a:extLst>
                <a:ext uri="{FF2B5EF4-FFF2-40B4-BE49-F238E27FC236}">
                  <a16:creationId xmlns:a16="http://schemas.microsoft.com/office/drawing/2014/main" id="{BD158347-D618-4D46-9BAB-D0A6878F4485}"/>
                </a:ext>
              </a:extLst>
            </p:cNvPr>
            <p:cNvPicPr>
              <a:picLocks noChangeAspect="1"/>
            </p:cNvPicPr>
            <p:nvPr/>
          </p:nvPicPr>
          <p:blipFill rotWithShape="1">
            <a:blip r:embed="rId7">
              <a:extLst>
                <a:ext uri="{28A0092B-C50C-407E-A947-70E740481C1C}">
                  <a14:useLocalDpi xmlns:a14="http://schemas.microsoft.com/office/drawing/2010/main" val="0"/>
                </a:ext>
              </a:extLst>
            </a:blip>
            <a:srcRect b="31601"/>
            <a:stretch/>
          </p:blipFill>
          <p:spPr>
            <a:xfrm>
              <a:off x="6410434" y="601834"/>
              <a:ext cx="1040004" cy="1067018"/>
            </a:xfrm>
            <a:prstGeom prst="rect">
              <a:avLst/>
            </a:prstGeom>
            <a:effectLst/>
          </p:spPr>
        </p:pic>
      </p:grpSp>
      <p:sp>
        <p:nvSpPr>
          <p:cNvPr id="23" name="AutoShape 6">
            <a:extLst>
              <a:ext uri="{FF2B5EF4-FFF2-40B4-BE49-F238E27FC236}">
                <a16:creationId xmlns:a16="http://schemas.microsoft.com/office/drawing/2014/main" id="{0634035C-0D0D-6D40-97EE-ED28CB6D31F8}"/>
              </a:ext>
            </a:extLst>
          </p:cNvPr>
          <p:cNvSpPr>
            <a:spLocks/>
          </p:cNvSpPr>
          <p:nvPr/>
        </p:nvSpPr>
        <p:spPr bwMode="auto">
          <a:xfrm>
            <a:off x="171454" y="48065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pic>
        <p:nvPicPr>
          <p:cNvPr id="28" name="Immagine 14" descr="individual-[1,1,1].png">
            <a:extLst>
              <a:ext uri="{FF2B5EF4-FFF2-40B4-BE49-F238E27FC236}">
                <a16:creationId xmlns:a16="http://schemas.microsoft.com/office/drawing/2014/main" id="{654911AE-BBB2-F049-825F-DA6668FD915C}"/>
              </a:ext>
            </a:extLst>
          </p:cNvPr>
          <p:cNvPicPr>
            <a:picLocks noChangeAspect="1"/>
          </p:cNvPicPr>
          <p:nvPr/>
        </p:nvPicPr>
        <p:blipFill rotWithShape="1">
          <a:blip r:embed="rId8">
            <a:extLst>
              <a:ext uri="{28A0092B-C50C-407E-A947-70E740481C1C}">
                <a14:useLocalDpi xmlns:a14="http://schemas.microsoft.com/office/drawing/2010/main" val="0"/>
              </a:ext>
            </a:extLst>
          </a:blip>
          <a:srcRect r="12523" b="25820"/>
          <a:stretch/>
        </p:blipFill>
        <p:spPr>
          <a:xfrm>
            <a:off x="6486791" y="3264637"/>
            <a:ext cx="2436017" cy="1549289"/>
          </a:xfrm>
          <a:prstGeom prst="rect">
            <a:avLst/>
          </a:prstGeom>
        </p:spPr>
      </p:pic>
      <p:sp>
        <p:nvSpPr>
          <p:cNvPr id="31" name="Rettangolo arrotondato 1">
            <a:extLst>
              <a:ext uri="{FF2B5EF4-FFF2-40B4-BE49-F238E27FC236}">
                <a16:creationId xmlns:a16="http://schemas.microsoft.com/office/drawing/2014/main" id="{F7094204-B36D-DE47-B245-31A500C01D65}"/>
              </a:ext>
            </a:extLst>
          </p:cNvPr>
          <p:cNvSpPr/>
          <p:nvPr/>
        </p:nvSpPr>
        <p:spPr>
          <a:xfrm>
            <a:off x="5535227" y="4852875"/>
            <a:ext cx="3575456" cy="251676"/>
          </a:xfrm>
          <a:prstGeom prst="roundRect">
            <a:avLst/>
          </a:prstGeom>
          <a:solidFill>
            <a:schemeClr val="tx2">
              <a:lumMod val="60000"/>
              <a:lumOff val="40000"/>
              <a:alpha val="47000"/>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32" name="Rettangolo 1">
            <a:extLst>
              <a:ext uri="{FF2B5EF4-FFF2-40B4-BE49-F238E27FC236}">
                <a16:creationId xmlns:a16="http://schemas.microsoft.com/office/drawing/2014/main" id="{824560E4-CCB2-B740-B26F-70E88F15DE31}"/>
              </a:ext>
            </a:extLst>
          </p:cNvPr>
          <p:cNvSpPr/>
          <p:nvPr/>
        </p:nvSpPr>
        <p:spPr>
          <a:xfrm>
            <a:off x="5485471" y="4804946"/>
            <a:ext cx="3889762" cy="338554"/>
          </a:xfrm>
          <a:prstGeom prst="rect">
            <a:avLst/>
          </a:prstGeom>
        </p:spPr>
        <p:txBody>
          <a:bodyPr wrap="square">
            <a:spAutoFit/>
          </a:bodyPr>
          <a:lstStyle/>
          <a:p>
            <a:r>
              <a:rPr lang="it-IT" sz="1600" dirty="0" err="1">
                <a:latin typeface="+mj-lt"/>
              </a:rPr>
              <a:t>Z</a:t>
            </a:r>
            <a:r>
              <a:rPr lang="it-IT" sz="1600" dirty="0">
                <a:latin typeface="+mj-lt"/>
              </a:rPr>
              <a:t>. </a:t>
            </a:r>
            <a:r>
              <a:rPr lang="it-IT" sz="1600" dirty="0" err="1">
                <a:latin typeface="+mj-lt"/>
              </a:rPr>
              <a:t>Davoudi</a:t>
            </a:r>
            <a:r>
              <a:rPr lang="it-IT" sz="1600" dirty="0">
                <a:latin typeface="+mj-lt"/>
              </a:rPr>
              <a:t> et al., </a:t>
            </a:r>
            <a:r>
              <a:rPr lang="en-US" sz="1600" dirty="0"/>
              <a:t>PRR 2, 023015 (2020)</a:t>
            </a:r>
            <a:endParaRPr lang="it-IT" sz="1600" dirty="0">
              <a:latin typeface="+mj-lt"/>
            </a:endParaRPr>
          </a:p>
        </p:txBody>
      </p:sp>
      <p:pic>
        <p:nvPicPr>
          <p:cNvPr id="46" name="Immagine 2" descr="screenshot_507.jpg">
            <a:extLst>
              <a:ext uri="{FF2B5EF4-FFF2-40B4-BE49-F238E27FC236}">
                <a16:creationId xmlns:a16="http://schemas.microsoft.com/office/drawing/2014/main" id="{D3BE38FB-8BA3-D947-8F86-83247B4D81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403" y="1758033"/>
            <a:ext cx="2178797" cy="1489888"/>
          </a:xfrm>
          <a:prstGeom prst="rect">
            <a:avLst/>
          </a:prstGeom>
        </p:spPr>
      </p:pic>
      <p:sp>
        <p:nvSpPr>
          <p:cNvPr id="48" name="Oval 102">
            <a:extLst>
              <a:ext uri="{FF2B5EF4-FFF2-40B4-BE49-F238E27FC236}">
                <a16:creationId xmlns:a16="http://schemas.microsoft.com/office/drawing/2014/main" id="{BBF77797-71B7-C44C-BBD9-1CE7C5C63FBF}"/>
              </a:ext>
            </a:extLst>
          </p:cNvPr>
          <p:cNvSpPr>
            <a:spLocks noChangeAspect="1"/>
          </p:cNvSpPr>
          <p:nvPr/>
        </p:nvSpPr>
        <p:spPr>
          <a:xfrm>
            <a:off x="3652370" y="1615988"/>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49" name="Oval 103">
            <a:extLst>
              <a:ext uri="{FF2B5EF4-FFF2-40B4-BE49-F238E27FC236}">
                <a16:creationId xmlns:a16="http://schemas.microsoft.com/office/drawing/2014/main" id="{C2869333-925B-824C-B97B-6125FA541894}"/>
              </a:ext>
            </a:extLst>
          </p:cNvPr>
          <p:cNvSpPr>
            <a:spLocks noChangeAspect="1"/>
          </p:cNvSpPr>
          <p:nvPr/>
        </p:nvSpPr>
        <p:spPr>
          <a:xfrm>
            <a:off x="3798422" y="1615988"/>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50" name="Oval 105">
            <a:extLst>
              <a:ext uri="{FF2B5EF4-FFF2-40B4-BE49-F238E27FC236}">
                <a16:creationId xmlns:a16="http://schemas.microsoft.com/office/drawing/2014/main" id="{75A7E75F-582D-8D4D-9206-567E18832C55}"/>
              </a:ext>
            </a:extLst>
          </p:cNvPr>
          <p:cNvSpPr>
            <a:spLocks noChangeAspect="1"/>
          </p:cNvSpPr>
          <p:nvPr/>
        </p:nvSpPr>
        <p:spPr>
          <a:xfrm>
            <a:off x="3944474" y="1615988"/>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51" name="Oval 106">
            <a:extLst>
              <a:ext uri="{FF2B5EF4-FFF2-40B4-BE49-F238E27FC236}">
                <a16:creationId xmlns:a16="http://schemas.microsoft.com/office/drawing/2014/main" id="{DC71C5BC-4A35-1649-B503-9D94F9A4D2FF}"/>
              </a:ext>
            </a:extLst>
          </p:cNvPr>
          <p:cNvSpPr>
            <a:spLocks noChangeAspect="1"/>
          </p:cNvSpPr>
          <p:nvPr/>
        </p:nvSpPr>
        <p:spPr>
          <a:xfrm>
            <a:off x="4083542" y="1615988"/>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52" name="Oval 107">
            <a:extLst>
              <a:ext uri="{FF2B5EF4-FFF2-40B4-BE49-F238E27FC236}">
                <a16:creationId xmlns:a16="http://schemas.microsoft.com/office/drawing/2014/main" id="{F4CDD5CF-F68A-2943-85B4-0169568ED49C}"/>
              </a:ext>
            </a:extLst>
          </p:cNvPr>
          <p:cNvSpPr>
            <a:spLocks noChangeAspect="1"/>
          </p:cNvSpPr>
          <p:nvPr/>
        </p:nvSpPr>
        <p:spPr>
          <a:xfrm>
            <a:off x="4229594" y="1615988"/>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53" name="Oval 108">
            <a:extLst>
              <a:ext uri="{FF2B5EF4-FFF2-40B4-BE49-F238E27FC236}">
                <a16:creationId xmlns:a16="http://schemas.microsoft.com/office/drawing/2014/main" id="{9CE060EE-6CDB-754D-B728-8C091A27110B}"/>
              </a:ext>
            </a:extLst>
          </p:cNvPr>
          <p:cNvSpPr>
            <a:spLocks noChangeAspect="1"/>
          </p:cNvSpPr>
          <p:nvPr/>
        </p:nvSpPr>
        <p:spPr>
          <a:xfrm>
            <a:off x="4375646" y="1615988"/>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54" name="Oval 109">
            <a:extLst>
              <a:ext uri="{FF2B5EF4-FFF2-40B4-BE49-F238E27FC236}">
                <a16:creationId xmlns:a16="http://schemas.microsoft.com/office/drawing/2014/main" id="{AEA45256-C6E6-A54E-A0B5-0B7E45762E95}"/>
              </a:ext>
            </a:extLst>
          </p:cNvPr>
          <p:cNvSpPr>
            <a:spLocks noChangeAspect="1"/>
          </p:cNvSpPr>
          <p:nvPr/>
        </p:nvSpPr>
        <p:spPr>
          <a:xfrm>
            <a:off x="4521698" y="1615988"/>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55" name="Oval 110">
            <a:extLst>
              <a:ext uri="{FF2B5EF4-FFF2-40B4-BE49-F238E27FC236}">
                <a16:creationId xmlns:a16="http://schemas.microsoft.com/office/drawing/2014/main" id="{CF9F9104-5843-AC48-8821-05A1E0649427}"/>
              </a:ext>
            </a:extLst>
          </p:cNvPr>
          <p:cNvSpPr>
            <a:spLocks noChangeAspect="1"/>
          </p:cNvSpPr>
          <p:nvPr/>
        </p:nvSpPr>
        <p:spPr>
          <a:xfrm>
            <a:off x="4667750" y="1615988"/>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grpSp>
        <p:nvGrpSpPr>
          <p:cNvPr id="168" name="Group 167">
            <a:extLst>
              <a:ext uri="{FF2B5EF4-FFF2-40B4-BE49-F238E27FC236}">
                <a16:creationId xmlns:a16="http://schemas.microsoft.com/office/drawing/2014/main" id="{7F13AF79-8097-9948-B269-CD58DA0B47C3}"/>
              </a:ext>
            </a:extLst>
          </p:cNvPr>
          <p:cNvGrpSpPr/>
          <p:nvPr/>
        </p:nvGrpSpPr>
        <p:grpSpPr>
          <a:xfrm>
            <a:off x="2860068" y="1803112"/>
            <a:ext cx="1569557" cy="1315059"/>
            <a:chOff x="2860068" y="1803112"/>
            <a:chExt cx="1569557" cy="1315059"/>
          </a:xfrm>
        </p:grpSpPr>
        <p:cxnSp>
          <p:nvCxnSpPr>
            <p:cNvPr id="33" name="Straight Connector 61">
              <a:extLst>
                <a:ext uri="{FF2B5EF4-FFF2-40B4-BE49-F238E27FC236}">
                  <a16:creationId xmlns:a16="http://schemas.microsoft.com/office/drawing/2014/main" id="{6ED8F5A0-F28B-C34F-AA75-115DAE51F26B}"/>
                </a:ext>
              </a:extLst>
            </p:cNvPr>
            <p:cNvCxnSpPr/>
            <p:nvPr/>
          </p:nvCxnSpPr>
          <p:spPr>
            <a:xfrm rot="5400000">
              <a:off x="3863508" y="2404312"/>
              <a:ext cx="839782" cy="796"/>
            </a:xfrm>
            <a:prstGeom prst="line">
              <a:avLst/>
            </a:prstGeom>
            <a:ln w="47625">
              <a:solidFill>
                <a:srgbClr val="0D5EFF"/>
              </a:solidFill>
              <a:prstDash val="sysDot"/>
            </a:ln>
          </p:spPr>
          <p:style>
            <a:lnRef idx="1">
              <a:schemeClr val="accent1"/>
            </a:lnRef>
            <a:fillRef idx="0">
              <a:schemeClr val="accent1"/>
            </a:fillRef>
            <a:effectRef idx="0">
              <a:schemeClr val="accent1"/>
            </a:effectRef>
            <a:fontRef idx="minor">
              <a:schemeClr val="tx1"/>
            </a:fontRef>
          </p:style>
        </p:cxnSp>
        <p:sp>
          <p:nvSpPr>
            <p:cNvPr id="34" name="TextBox 94">
              <a:extLst>
                <a:ext uri="{FF2B5EF4-FFF2-40B4-BE49-F238E27FC236}">
                  <a16:creationId xmlns:a16="http://schemas.microsoft.com/office/drawing/2014/main" id="{D3D578C7-C175-F94E-9BE2-7885A3A10723}"/>
                </a:ext>
              </a:extLst>
            </p:cNvPr>
            <p:cNvSpPr txBox="1">
              <a:spLocks noChangeArrowheads="1"/>
            </p:cNvSpPr>
            <p:nvPr/>
          </p:nvSpPr>
          <p:spPr bwMode="auto">
            <a:xfrm>
              <a:off x="3189093" y="1803112"/>
              <a:ext cx="761307" cy="382832"/>
            </a:xfrm>
            <a:prstGeom prst="rect">
              <a:avLst/>
            </a:prstGeom>
            <a:noFill/>
            <a:ln w="9525">
              <a:noFill/>
              <a:miter lim="800000"/>
              <a:headEnd/>
              <a:tailEnd/>
            </a:ln>
          </p:spPr>
          <p:txBody>
            <a:bodyPr wrap="none">
              <a:spAutoFit/>
            </a:bodyPr>
            <a:lstStyle/>
            <a:p>
              <a:pPr algn="ctr" fontAlgn="auto">
                <a:spcBef>
                  <a:spcPts val="0"/>
                </a:spcBef>
                <a:spcAft>
                  <a:spcPts val="0"/>
                </a:spcAft>
              </a:pPr>
              <a:r>
                <a:rPr lang="en-US" sz="1600" dirty="0">
                  <a:solidFill>
                    <a:srgbClr val="0000FF"/>
                  </a:solidFill>
                  <a:latin typeface="+mj-lt"/>
                  <a:cs typeface="Helvetica"/>
                </a:rPr>
                <a:t>Transverse</a:t>
              </a:r>
            </a:p>
            <a:p>
              <a:pPr algn="ctr" fontAlgn="auto">
                <a:spcBef>
                  <a:spcPts val="0"/>
                </a:spcBef>
                <a:spcAft>
                  <a:spcPts val="0"/>
                </a:spcAft>
              </a:pPr>
              <a:r>
                <a:rPr lang="en-US" sz="1600" dirty="0">
                  <a:solidFill>
                    <a:srgbClr val="0000FF"/>
                  </a:solidFill>
                  <a:latin typeface="+mj-lt"/>
                  <a:cs typeface="Helvetica"/>
                </a:rPr>
                <a:t>modes</a:t>
              </a:r>
            </a:p>
          </p:txBody>
        </p:sp>
        <p:sp>
          <p:nvSpPr>
            <p:cNvPr id="35" name="TextBox 89">
              <a:extLst>
                <a:ext uri="{FF2B5EF4-FFF2-40B4-BE49-F238E27FC236}">
                  <a16:creationId xmlns:a16="http://schemas.microsoft.com/office/drawing/2014/main" id="{D95A1A68-4B83-C04D-B7CB-7A5ED62A6478}"/>
                </a:ext>
              </a:extLst>
            </p:cNvPr>
            <p:cNvSpPr txBox="1">
              <a:spLocks noChangeArrowheads="1"/>
            </p:cNvSpPr>
            <p:nvPr/>
          </p:nvSpPr>
          <p:spPr bwMode="auto">
            <a:xfrm>
              <a:off x="2946294" y="2896532"/>
              <a:ext cx="1285890" cy="221639"/>
            </a:xfrm>
            <a:prstGeom prst="rect">
              <a:avLst/>
            </a:prstGeom>
            <a:noFill/>
            <a:ln w="9525">
              <a:noFill/>
              <a:miter lim="800000"/>
              <a:headEnd/>
              <a:tailEnd/>
            </a:ln>
          </p:spPr>
          <p:txBody>
            <a:bodyPr wrap="none">
              <a:spAutoFit/>
            </a:bodyPr>
            <a:lstStyle/>
            <a:p>
              <a:pPr fontAlgn="auto">
                <a:spcBef>
                  <a:spcPts val="0"/>
                </a:spcBef>
                <a:spcAft>
                  <a:spcPts val="0"/>
                </a:spcAft>
              </a:pPr>
              <a:r>
                <a:rPr lang="en-US" sz="1600" dirty="0">
                  <a:solidFill>
                    <a:prstClr val="black"/>
                  </a:solidFill>
                  <a:latin typeface="+mj-lt"/>
                  <a:cs typeface="Helvetica"/>
                </a:rPr>
                <a:t>Beatnote frequency</a:t>
              </a:r>
            </a:p>
          </p:txBody>
        </p:sp>
        <p:cxnSp>
          <p:nvCxnSpPr>
            <p:cNvPr id="36" name="Straight Connector 92">
              <a:extLst>
                <a:ext uri="{FF2B5EF4-FFF2-40B4-BE49-F238E27FC236}">
                  <a16:creationId xmlns:a16="http://schemas.microsoft.com/office/drawing/2014/main" id="{F8ED2CBF-92E3-F14E-91DF-B436887C7E63}"/>
                </a:ext>
              </a:extLst>
            </p:cNvPr>
            <p:cNvCxnSpPr/>
            <p:nvPr/>
          </p:nvCxnSpPr>
          <p:spPr>
            <a:xfrm>
              <a:off x="2860068" y="2833368"/>
              <a:ext cx="148071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132">
              <a:extLst>
                <a:ext uri="{FF2B5EF4-FFF2-40B4-BE49-F238E27FC236}">
                  <a16:creationId xmlns:a16="http://schemas.microsoft.com/office/drawing/2014/main" id="{1E433AD4-97EA-E444-83D1-9A264A8CE745}"/>
                </a:ext>
              </a:extLst>
            </p:cNvPr>
            <p:cNvCxnSpPr/>
            <p:nvPr/>
          </p:nvCxnSpPr>
          <p:spPr>
            <a:xfrm rot="5400000" flipH="1" flipV="1">
              <a:off x="3629441" y="2624278"/>
              <a:ext cx="382415"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133">
              <a:extLst>
                <a:ext uri="{FF2B5EF4-FFF2-40B4-BE49-F238E27FC236}">
                  <a16:creationId xmlns:a16="http://schemas.microsoft.com/office/drawing/2014/main" id="{60F77810-45C6-AE43-8C0B-24E9A4594B1A}"/>
                </a:ext>
              </a:extLst>
            </p:cNvPr>
            <p:cNvCxnSpPr/>
            <p:nvPr/>
          </p:nvCxnSpPr>
          <p:spPr>
            <a:xfrm rot="5400000" flipH="1" flipV="1">
              <a:off x="3720138" y="2624278"/>
              <a:ext cx="382415"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134">
              <a:extLst>
                <a:ext uri="{FF2B5EF4-FFF2-40B4-BE49-F238E27FC236}">
                  <a16:creationId xmlns:a16="http://schemas.microsoft.com/office/drawing/2014/main" id="{3C6E2EFF-E8F7-4845-9163-581058F5FCE1}"/>
                </a:ext>
              </a:extLst>
            </p:cNvPr>
            <p:cNvCxnSpPr/>
            <p:nvPr/>
          </p:nvCxnSpPr>
          <p:spPr>
            <a:xfrm rot="5400000" flipH="1" flipV="1">
              <a:off x="3788240" y="2624278"/>
              <a:ext cx="382415"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135">
              <a:extLst>
                <a:ext uri="{FF2B5EF4-FFF2-40B4-BE49-F238E27FC236}">
                  <a16:creationId xmlns:a16="http://schemas.microsoft.com/office/drawing/2014/main" id="{4B487B3D-9680-D546-9D5C-52AC18A7ED47}"/>
                </a:ext>
              </a:extLst>
            </p:cNvPr>
            <p:cNvCxnSpPr/>
            <p:nvPr/>
          </p:nvCxnSpPr>
          <p:spPr>
            <a:xfrm rot="5400000" flipH="1" flipV="1">
              <a:off x="3839768" y="2624278"/>
              <a:ext cx="382415"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136">
              <a:extLst>
                <a:ext uri="{FF2B5EF4-FFF2-40B4-BE49-F238E27FC236}">
                  <a16:creationId xmlns:a16="http://schemas.microsoft.com/office/drawing/2014/main" id="{968C2DEE-884A-4B47-A3E5-AE2D404A5D01}"/>
                </a:ext>
              </a:extLst>
            </p:cNvPr>
            <p:cNvCxnSpPr/>
            <p:nvPr/>
          </p:nvCxnSpPr>
          <p:spPr>
            <a:xfrm rot="5400000" flipH="1" flipV="1">
              <a:off x="3882601" y="2624278"/>
              <a:ext cx="382415"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137">
              <a:extLst>
                <a:ext uri="{FF2B5EF4-FFF2-40B4-BE49-F238E27FC236}">
                  <a16:creationId xmlns:a16="http://schemas.microsoft.com/office/drawing/2014/main" id="{C9BA4ECF-17E4-5041-B639-997E564CB5B2}"/>
                </a:ext>
              </a:extLst>
            </p:cNvPr>
            <p:cNvCxnSpPr/>
            <p:nvPr/>
          </p:nvCxnSpPr>
          <p:spPr>
            <a:xfrm rot="5400000" flipH="1" flipV="1">
              <a:off x="3925623" y="2624278"/>
              <a:ext cx="382415"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138">
              <a:extLst>
                <a:ext uri="{FF2B5EF4-FFF2-40B4-BE49-F238E27FC236}">
                  <a16:creationId xmlns:a16="http://schemas.microsoft.com/office/drawing/2014/main" id="{6B4BA978-711E-9049-BA33-8B68E30F8B7D}"/>
                </a:ext>
              </a:extLst>
            </p:cNvPr>
            <p:cNvCxnSpPr/>
            <p:nvPr/>
          </p:nvCxnSpPr>
          <p:spPr>
            <a:xfrm rot="5400000" flipH="1" flipV="1">
              <a:off x="3961506" y="2624278"/>
              <a:ext cx="382415"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139">
              <a:extLst>
                <a:ext uri="{FF2B5EF4-FFF2-40B4-BE49-F238E27FC236}">
                  <a16:creationId xmlns:a16="http://schemas.microsoft.com/office/drawing/2014/main" id="{E46312A1-032D-B143-AC27-E9A54B80426D}"/>
                </a:ext>
              </a:extLst>
            </p:cNvPr>
            <p:cNvCxnSpPr/>
            <p:nvPr/>
          </p:nvCxnSpPr>
          <p:spPr>
            <a:xfrm rot="5400000" flipH="1" flipV="1">
              <a:off x="3981868" y="2624278"/>
              <a:ext cx="382415"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140">
              <a:extLst>
                <a:ext uri="{FF2B5EF4-FFF2-40B4-BE49-F238E27FC236}">
                  <a16:creationId xmlns:a16="http://schemas.microsoft.com/office/drawing/2014/main" id="{A02552F4-C0AF-D042-AA22-0EAD9F43A9DF}"/>
                </a:ext>
              </a:extLst>
            </p:cNvPr>
            <p:cNvCxnSpPr/>
            <p:nvPr/>
          </p:nvCxnSpPr>
          <p:spPr>
            <a:xfrm rot="5400000" flipH="1" flipV="1">
              <a:off x="4003411" y="2624278"/>
              <a:ext cx="382415"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114">
              <a:extLst>
                <a:ext uri="{FF2B5EF4-FFF2-40B4-BE49-F238E27FC236}">
                  <a16:creationId xmlns:a16="http://schemas.microsoft.com/office/drawing/2014/main" id="{A4336953-50F6-2946-B71E-49D6A94B7059}"/>
                </a:ext>
              </a:extLst>
            </p:cNvPr>
            <p:cNvCxnSpPr>
              <a:cxnSpLocks/>
            </p:cNvCxnSpPr>
            <p:nvPr/>
          </p:nvCxnSpPr>
          <p:spPr>
            <a:xfrm flipH="1">
              <a:off x="4228249" y="1914536"/>
              <a:ext cx="201376" cy="5340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Connector 92">
              <a:extLst>
                <a:ext uri="{FF2B5EF4-FFF2-40B4-BE49-F238E27FC236}">
                  <a16:creationId xmlns:a16="http://schemas.microsoft.com/office/drawing/2014/main" id="{890C9680-860F-9444-9658-63AB4AB51E96}"/>
                </a:ext>
              </a:extLst>
            </p:cNvPr>
            <p:cNvCxnSpPr/>
            <p:nvPr/>
          </p:nvCxnSpPr>
          <p:spPr>
            <a:xfrm flipV="1">
              <a:off x="2874339" y="1884678"/>
              <a:ext cx="0" cy="971620"/>
            </a:xfrm>
            <a:prstGeom prst="line">
              <a:avLst/>
            </a:prstGeom>
            <a:ln w="127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86" name="Immagine 3" descr="screenshot_510.jpg">
            <a:extLst>
              <a:ext uri="{FF2B5EF4-FFF2-40B4-BE49-F238E27FC236}">
                <a16:creationId xmlns:a16="http://schemas.microsoft.com/office/drawing/2014/main" id="{3E63BC2A-3AF2-E94E-A287-A279F3D2E8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452" y="3658924"/>
            <a:ext cx="2030467" cy="1489888"/>
          </a:xfrm>
          <a:prstGeom prst="rect">
            <a:avLst/>
          </a:prstGeom>
        </p:spPr>
      </p:pic>
      <p:sp>
        <p:nvSpPr>
          <p:cNvPr id="93" name="Oval 153">
            <a:extLst>
              <a:ext uri="{FF2B5EF4-FFF2-40B4-BE49-F238E27FC236}">
                <a16:creationId xmlns:a16="http://schemas.microsoft.com/office/drawing/2014/main" id="{28D61FD7-3608-DA4B-8254-03128B613427}"/>
              </a:ext>
            </a:extLst>
          </p:cNvPr>
          <p:cNvSpPr>
            <a:spLocks noChangeAspect="1"/>
          </p:cNvSpPr>
          <p:nvPr/>
        </p:nvSpPr>
        <p:spPr>
          <a:xfrm>
            <a:off x="3413776" y="336656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cxnSp>
        <p:nvCxnSpPr>
          <p:cNvPr id="96" name="Straight Arrow Connector 157">
            <a:extLst>
              <a:ext uri="{FF2B5EF4-FFF2-40B4-BE49-F238E27FC236}">
                <a16:creationId xmlns:a16="http://schemas.microsoft.com/office/drawing/2014/main" id="{FAE1F409-1090-8149-B291-82F046376556}"/>
              </a:ext>
            </a:extLst>
          </p:cNvPr>
          <p:cNvCxnSpPr>
            <a:cxnSpLocks/>
          </p:cNvCxnSpPr>
          <p:nvPr/>
        </p:nvCxnSpPr>
        <p:spPr>
          <a:xfrm>
            <a:off x="4643755" y="3502688"/>
            <a:ext cx="216624" cy="4793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7" name="TextBox 89">
            <a:extLst>
              <a:ext uri="{FF2B5EF4-FFF2-40B4-BE49-F238E27FC236}">
                <a16:creationId xmlns:a16="http://schemas.microsoft.com/office/drawing/2014/main" id="{377D7D0D-640D-D94E-9AC5-A3DC8C683248}"/>
              </a:ext>
            </a:extLst>
          </p:cNvPr>
          <p:cNvSpPr txBox="1">
            <a:spLocks noChangeArrowheads="1"/>
          </p:cNvSpPr>
          <p:nvPr/>
        </p:nvSpPr>
        <p:spPr bwMode="auto">
          <a:xfrm>
            <a:off x="2883072" y="4874693"/>
            <a:ext cx="1414479" cy="243803"/>
          </a:xfrm>
          <a:prstGeom prst="rect">
            <a:avLst/>
          </a:prstGeom>
          <a:noFill/>
          <a:ln w="9525">
            <a:noFill/>
            <a:miter lim="800000"/>
            <a:headEnd/>
            <a:tailEnd/>
          </a:ln>
        </p:spPr>
        <p:txBody>
          <a:bodyPr wrap="none">
            <a:spAutoFit/>
          </a:bodyPr>
          <a:lstStyle/>
          <a:p>
            <a:pPr fontAlgn="auto">
              <a:spcBef>
                <a:spcPts val="0"/>
              </a:spcBef>
              <a:spcAft>
                <a:spcPts val="0"/>
              </a:spcAft>
            </a:pPr>
            <a:r>
              <a:rPr lang="en-US" sz="1600" dirty="0">
                <a:solidFill>
                  <a:prstClr val="black"/>
                </a:solidFill>
                <a:latin typeface="+mj-lt"/>
                <a:cs typeface="Helvetica"/>
              </a:rPr>
              <a:t>Beatnote frequency</a:t>
            </a:r>
          </a:p>
        </p:txBody>
      </p:sp>
      <p:cxnSp>
        <p:nvCxnSpPr>
          <p:cNvPr id="99" name="Straight Connector 60">
            <a:extLst>
              <a:ext uri="{FF2B5EF4-FFF2-40B4-BE49-F238E27FC236}">
                <a16:creationId xmlns:a16="http://schemas.microsoft.com/office/drawing/2014/main" id="{05BDAA2D-6096-6C42-859E-8F81C20FD3BD}"/>
              </a:ext>
            </a:extLst>
          </p:cNvPr>
          <p:cNvCxnSpPr/>
          <p:nvPr/>
        </p:nvCxnSpPr>
        <p:spPr>
          <a:xfrm rot="5400000">
            <a:off x="1837558" y="4209476"/>
            <a:ext cx="925442" cy="724"/>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61">
            <a:extLst>
              <a:ext uri="{FF2B5EF4-FFF2-40B4-BE49-F238E27FC236}">
                <a16:creationId xmlns:a16="http://schemas.microsoft.com/office/drawing/2014/main" id="{382B31C2-C95D-714B-ABD6-9B70296DC316}"/>
              </a:ext>
            </a:extLst>
          </p:cNvPr>
          <p:cNvCxnSpPr/>
          <p:nvPr/>
        </p:nvCxnSpPr>
        <p:spPr>
          <a:xfrm rot="5400000">
            <a:off x="4736419" y="4264227"/>
            <a:ext cx="923760" cy="724"/>
          </a:xfrm>
          <a:prstGeom prst="line">
            <a:avLst/>
          </a:prstGeom>
          <a:ln w="47625">
            <a:solidFill>
              <a:srgbClr val="0D5EFF"/>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90">
            <a:extLst>
              <a:ext uri="{FF2B5EF4-FFF2-40B4-BE49-F238E27FC236}">
                <a16:creationId xmlns:a16="http://schemas.microsoft.com/office/drawing/2014/main" id="{6589D35B-9D13-CF4A-8815-B9DA6158691F}"/>
              </a:ext>
            </a:extLst>
          </p:cNvPr>
          <p:cNvCxnSpPr/>
          <p:nvPr/>
        </p:nvCxnSpPr>
        <p:spPr>
          <a:xfrm rot="16200000" flipH="1">
            <a:off x="3704049" y="4709422"/>
            <a:ext cx="9456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2" name="Object 4">
            <a:extLst>
              <a:ext uri="{FF2B5EF4-FFF2-40B4-BE49-F238E27FC236}">
                <a16:creationId xmlns:a16="http://schemas.microsoft.com/office/drawing/2014/main" id="{D3583850-7991-2049-AAE3-D0E95DA0A37A}"/>
              </a:ext>
            </a:extLst>
          </p:cNvPr>
          <p:cNvGraphicFramePr>
            <a:graphicFrameLocks noChangeAspect="1"/>
          </p:cNvGraphicFramePr>
          <p:nvPr/>
        </p:nvGraphicFramePr>
        <p:xfrm>
          <a:off x="3634363" y="4751471"/>
          <a:ext cx="233939" cy="205547"/>
        </p:xfrm>
        <a:graphic>
          <a:graphicData uri="http://schemas.openxmlformats.org/presentationml/2006/ole">
            <mc:AlternateContent xmlns:mc="http://schemas.openxmlformats.org/markup-compatibility/2006">
              <mc:Choice xmlns:v="urn:schemas-microsoft-com:vml" Requires="v">
                <p:oleObj name="Equation" r:id="rId11" imgW="266400" imgH="215640" progId="Equation.3">
                  <p:embed/>
                </p:oleObj>
              </mc:Choice>
              <mc:Fallback>
                <p:oleObj name="Equation" r:id="rId11" imgW="266400" imgH="215640" progId="Equation.3">
                  <p:embed/>
                  <p:pic>
                    <p:nvPicPr>
                      <p:cNvPr id="102" name="Object 4">
                        <a:extLst>
                          <a:ext uri="{FF2B5EF4-FFF2-40B4-BE49-F238E27FC236}">
                            <a16:creationId xmlns:a16="http://schemas.microsoft.com/office/drawing/2014/main" id="{D3583850-7991-2049-AAE3-D0E95DA0A37A}"/>
                          </a:ext>
                        </a:extLst>
                      </p:cNvPr>
                      <p:cNvPicPr>
                        <a:picLocks noChangeAspect="1" noChangeArrowheads="1"/>
                      </p:cNvPicPr>
                      <p:nvPr/>
                    </p:nvPicPr>
                    <p:blipFill>
                      <a:blip r:embed="rId12"/>
                      <a:srcRect/>
                      <a:stretch>
                        <a:fillRect/>
                      </a:stretch>
                    </p:blipFill>
                    <p:spPr bwMode="auto">
                      <a:xfrm>
                        <a:off x="3634363" y="4751471"/>
                        <a:ext cx="233939" cy="20554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103" name="Straight Connector 92">
            <a:extLst>
              <a:ext uri="{FF2B5EF4-FFF2-40B4-BE49-F238E27FC236}">
                <a16:creationId xmlns:a16="http://schemas.microsoft.com/office/drawing/2014/main" id="{20F21220-05E7-DF47-971A-43A13899786E}"/>
              </a:ext>
            </a:extLst>
          </p:cNvPr>
          <p:cNvCxnSpPr/>
          <p:nvPr/>
        </p:nvCxnSpPr>
        <p:spPr>
          <a:xfrm>
            <a:off x="2136585" y="4672982"/>
            <a:ext cx="317403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88">
            <a:extLst>
              <a:ext uri="{FF2B5EF4-FFF2-40B4-BE49-F238E27FC236}">
                <a16:creationId xmlns:a16="http://schemas.microsoft.com/office/drawing/2014/main" id="{207580DB-E94F-2247-A3D1-0B35D88FAF85}"/>
              </a:ext>
            </a:extLst>
          </p:cNvPr>
          <p:cNvCxnSpPr/>
          <p:nvPr/>
        </p:nvCxnSpPr>
        <p:spPr>
          <a:xfrm rot="5400000">
            <a:off x="3291186" y="4184817"/>
            <a:ext cx="923759" cy="724"/>
          </a:xfrm>
          <a:prstGeom prst="line">
            <a:avLst/>
          </a:prstGeom>
          <a:ln w="476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23">
            <a:extLst>
              <a:ext uri="{FF2B5EF4-FFF2-40B4-BE49-F238E27FC236}">
                <a16:creationId xmlns:a16="http://schemas.microsoft.com/office/drawing/2014/main" id="{3BF353D2-45A1-D942-8565-2068D1A1C3EA}"/>
              </a:ext>
            </a:extLst>
          </p:cNvPr>
          <p:cNvCxnSpPr/>
          <p:nvPr/>
        </p:nvCxnSpPr>
        <p:spPr>
          <a:xfrm>
            <a:off x="2654516" y="3980389"/>
            <a:ext cx="0" cy="669809"/>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23">
            <a:extLst>
              <a:ext uri="{FF2B5EF4-FFF2-40B4-BE49-F238E27FC236}">
                <a16:creationId xmlns:a16="http://schemas.microsoft.com/office/drawing/2014/main" id="{FE9EB562-1A02-C546-A1ED-E15199FB1E23}"/>
              </a:ext>
            </a:extLst>
          </p:cNvPr>
          <p:cNvCxnSpPr/>
          <p:nvPr/>
        </p:nvCxnSpPr>
        <p:spPr>
          <a:xfrm>
            <a:off x="2793061" y="3982964"/>
            <a:ext cx="0" cy="669809"/>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23">
            <a:extLst>
              <a:ext uri="{FF2B5EF4-FFF2-40B4-BE49-F238E27FC236}">
                <a16:creationId xmlns:a16="http://schemas.microsoft.com/office/drawing/2014/main" id="{3A1E649A-202E-234D-B8A8-DB44969EA97B}"/>
              </a:ext>
            </a:extLst>
          </p:cNvPr>
          <p:cNvCxnSpPr/>
          <p:nvPr/>
        </p:nvCxnSpPr>
        <p:spPr>
          <a:xfrm>
            <a:off x="2931607" y="3978601"/>
            <a:ext cx="0" cy="669809"/>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23">
            <a:extLst>
              <a:ext uri="{FF2B5EF4-FFF2-40B4-BE49-F238E27FC236}">
                <a16:creationId xmlns:a16="http://schemas.microsoft.com/office/drawing/2014/main" id="{902712CA-15E5-054E-88E8-B7B4589AC4D3}"/>
              </a:ext>
            </a:extLst>
          </p:cNvPr>
          <p:cNvCxnSpPr/>
          <p:nvPr/>
        </p:nvCxnSpPr>
        <p:spPr>
          <a:xfrm>
            <a:off x="3070152" y="3982404"/>
            <a:ext cx="0" cy="669809"/>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23">
            <a:extLst>
              <a:ext uri="{FF2B5EF4-FFF2-40B4-BE49-F238E27FC236}">
                <a16:creationId xmlns:a16="http://schemas.microsoft.com/office/drawing/2014/main" id="{E5556F72-E24C-8C47-827A-8B4C2498C0C9}"/>
              </a:ext>
            </a:extLst>
          </p:cNvPr>
          <p:cNvCxnSpPr/>
          <p:nvPr/>
        </p:nvCxnSpPr>
        <p:spPr>
          <a:xfrm>
            <a:off x="3208698" y="3982124"/>
            <a:ext cx="0" cy="669809"/>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23">
            <a:extLst>
              <a:ext uri="{FF2B5EF4-FFF2-40B4-BE49-F238E27FC236}">
                <a16:creationId xmlns:a16="http://schemas.microsoft.com/office/drawing/2014/main" id="{5DADDB0F-BAD4-AC47-8B5D-85FE5D6C0535}"/>
              </a:ext>
            </a:extLst>
          </p:cNvPr>
          <p:cNvCxnSpPr/>
          <p:nvPr/>
        </p:nvCxnSpPr>
        <p:spPr>
          <a:xfrm>
            <a:off x="3347243" y="3980389"/>
            <a:ext cx="0" cy="669809"/>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23">
            <a:extLst>
              <a:ext uri="{FF2B5EF4-FFF2-40B4-BE49-F238E27FC236}">
                <a16:creationId xmlns:a16="http://schemas.microsoft.com/office/drawing/2014/main" id="{EAB1F36E-96DF-1344-B6AA-A764C4752BDB}"/>
              </a:ext>
            </a:extLst>
          </p:cNvPr>
          <p:cNvCxnSpPr/>
          <p:nvPr/>
        </p:nvCxnSpPr>
        <p:spPr>
          <a:xfrm>
            <a:off x="4173743" y="3983798"/>
            <a:ext cx="0" cy="669809"/>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23">
            <a:extLst>
              <a:ext uri="{FF2B5EF4-FFF2-40B4-BE49-F238E27FC236}">
                <a16:creationId xmlns:a16="http://schemas.microsoft.com/office/drawing/2014/main" id="{52A1FB03-160D-8943-BFD9-CEB4DD2508B5}"/>
              </a:ext>
            </a:extLst>
          </p:cNvPr>
          <p:cNvCxnSpPr/>
          <p:nvPr/>
        </p:nvCxnSpPr>
        <p:spPr>
          <a:xfrm>
            <a:off x="4312289" y="3986374"/>
            <a:ext cx="0" cy="669809"/>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23">
            <a:extLst>
              <a:ext uri="{FF2B5EF4-FFF2-40B4-BE49-F238E27FC236}">
                <a16:creationId xmlns:a16="http://schemas.microsoft.com/office/drawing/2014/main" id="{1AC2F9DD-C51E-E948-AFFD-3EE2E5DDF397}"/>
              </a:ext>
            </a:extLst>
          </p:cNvPr>
          <p:cNvCxnSpPr/>
          <p:nvPr/>
        </p:nvCxnSpPr>
        <p:spPr>
          <a:xfrm>
            <a:off x="4450834" y="3982010"/>
            <a:ext cx="0" cy="669809"/>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23">
            <a:extLst>
              <a:ext uri="{FF2B5EF4-FFF2-40B4-BE49-F238E27FC236}">
                <a16:creationId xmlns:a16="http://schemas.microsoft.com/office/drawing/2014/main" id="{CB8B06AD-EDFE-B645-A036-2449B2E2B91B}"/>
              </a:ext>
            </a:extLst>
          </p:cNvPr>
          <p:cNvCxnSpPr/>
          <p:nvPr/>
        </p:nvCxnSpPr>
        <p:spPr>
          <a:xfrm>
            <a:off x="4589380" y="3985814"/>
            <a:ext cx="0" cy="669809"/>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23">
            <a:extLst>
              <a:ext uri="{FF2B5EF4-FFF2-40B4-BE49-F238E27FC236}">
                <a16:creationId xmlns:a16="http://schemas.microsoft.com/office/drawing/2014/main" id="{ADB7921F-A014-EF4B-B8ED-2270DE48FECF}"/>
              </a:ext>
            </a:extLst>
          </p:cNvPr>
          <p:cNvCxnSpPr/>
          <p:nvPr/>
        </p:nvCxnSpPr>
        <p:spPr>
          <a:xfrm>
            <a:off x="4727925" y="3985534"/>
            <a:ext cx="0" cy="669809"/>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23">
            <a:extLst>
              <a:ext uri="{FF2B5EF4-FFF2-40B4-BE49-F238E27FC236}">
                <a16:creationId xmlns:a16="http://schemas.microsoft.com/office/drawing/2014/main" id="{4603EBFB-FED8-A148-B1CA-BEB2B99D94D1}"/>
              </a:ext>
            </a:extLst>
          </p:cNvPr>
          <p:cNvCxnSpPr/>
          <p:nvPr/>
        </p:nvCxnSpPr>
        <p:spPr>
          <a:xfrm>
            <a:off x="4866471" y="3983798"/>
            <a:ext cx="0" cy="669809"/>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sp>
        <p:nvSpPr>
          <p:cNvPr id="117" name="TextBox 97">
            <a:extLst>
              <a:ext uri="{FF2B5EF4-FFF2-40B4-BE49-F238E27FC236}">
                <a16:creationId xmlns:a16="http://schemas.microsoft.com/office/drawing/2014/main" id="{EBC397A2-9068-484F-8018-D5C653924357}"/>
              </a:ext>
            </a:extLst>
          </p:cNvPr>
          <p:cNvSpPr txBox="1">
            <a:spLocks noChangeArrowheads="1"/>
          </p:cNvSpPr>
          <p:nvPr/>
        </p:nvSpPr>
        <p:spPr bwMode="auto">
          <a:xfrm>
            <a:off x="2625379" y="3448532"/>
            <a:ext cx="788397" cy="584776"/>
          </a:xfrm>
          <a:prstGeom prst="rect">
            <a:avLst/>
          </a:prstGeom>
          <a:noFill/>
          <a:ln w="9525">
            <a:noFill/>
            <a:miter lim="800000"/>
            <a:headEnd/>
            <a:tailEnd/>
          </a:ln>
        </p:spPr>
        <p:txBody>
          <a:bodyPr wrap="none">
            <a:spAutoFit/>
          </a:bodyPr>
          <a:lstStyle/>
          <a:p>
            <a:pPr algn="ctr" fontAlgn="auto">
              <a:spcBef>
                <a:spcPts val="0"/>
              </a:spcBef>
              <a:spcAft>
                <a:spcPts val="0"/>
              </a:spcAft>
            </a:pPr>
            <a:r>
              <a:rPr lang="en-US" sz="1600" dirty="0">
                <a:solidFill>
                  <a:srgbClr val="FF0000"/>
                </a:solidFill>
                <a:latin typeface="+mj-lt"/>
                <a:cs typeface="Helvetica"/>
              </a:rPr>
              <a:t>Axial</a:t>
            </a:r>
          </a:p>
          <a:p>
            <a:pPr algn="ctr" fontAlgn="auto">
              <a:spcBef>
                <a:spcPts val="0"/>
              </a:spcBef>
              <a:spcAft>
                <a:spcPts val="0"/>
              </a:spcAft>
            </a:pPr>
            <a:r>
              <a:rPr lang="en-US" sz="1600" dirty="0">
                <a:solidFill>
                  <a:srgbClr val="FF0000"/>
                </a:solidFill>
                <a:latin typeface="+mj-lt"/>
                <a:cs typeface="Helvetica"/>
              </a:rPr>
              <a:t>modes</a:t>
            </a:r>
          </a:p>
        </p:txBody>
      </p:sp>
      <p:sp>
        <p:nvSpPr>
          <p:cNvPr id="118" name="TextBox 94">
            <a:extLst>
              <a:ext uri="{FF2B5EF4-FFF2-40B4-BE49-F238E27FC236}">
                <a16:creationId xmlns:a16="http://schemas.microsoft.com/office/drawing/2014/main" id="{11F9322D-A3D1-1B49-89BF-9897114D3769}"/>
              </a:ext>
            </a:extLst>
          </p:cNvPr>
          <p:cNvSpPr txBox="1">
            <a:spLocks noChangeArrowheads="1"/>
          </p:cNvSpPr>
          <p:nvPr/>
        </p:nvSpPr>
        <p:spPr bwMode="auto">
          <a:xfrm>
            <a:off x="3895680" y="3446574"/>
            <a:ext cx="788397" cy="584776"/>
          </a:xfrm>
          <a:prstGeom prst="rect">
            <a:avLst/>
          </a:prstGeom>
          <a:noFill/>
          <a:ln w="9525">
            <a:noFill/>
            <a:miter lim="800000"/>
            <a:headEnd/>
            <a:tailEnd/>
          </a:ln>
        </p:spPr>
        <p:txBody>
          <a:bodyPr wrap="none">
            <a:spAutoFit/>
          </a:bodyPr>
          <a:lstStyle/>
          <a:p>
            <a:pPr algn="ctr" fontAlgn="auto">
              <a:spcBef>
                <a:spcPts val="0"/>
              </a:spcBef>
              <a:spcAft>
                <a:spcPts val="0"/>
              </a:spcAft>
            </a:pPr>
            <a:r>
              <a:rPr lang="en-US" sz="1600" dirty="0">
                <a:solidFill>
                  <a:srgbClr val="0000FF"/>
                </a:solidFill>
                <a:latin typeface="+mj-lt"/>
                <a:cs typeface="Helvetica"/>
              </a:rPr>
              <a:t>Axial</a:t>
            </a:r>
          </a:p>
          <a:p>
            <a:pPr algn="ctr" fontAlgn="auto">
              <a:spcBef>
                <a:spcPts val="0"/>
              </a:spcBef>
              <a:spcAft>
                <a:spcPts val="0"/>
              </a:spcAft>
            </a:pPr>
            <a:r>
              <a:rPr lang="en-US" sz="1600" dirty="0">
                <a:solidFill>
                  <a:srgbClr val="0000FF"/>
                </a:solidFill>
                <a:latin typeface="+mj-lt"/>
                <a:cs typeface="Helvetica"/>
              </a:rPr>
              <a:t>modes</a:t>
            </a:r>
          </a:p>
        </p:txBody>
      </p:sp>
      <p:sp>
        <p:nvSpPr>
          <p:cNvPr id="119" name="Oval 155">
            <a:extLst>
              <a:ext uri="{FF2B5EF4-FFF2-40B4-BE49-F238E27FC236}">
                <a16:creationId xmlns:a16="http://schemas.microsoft.com/office/drawing/2014/main" id="{4D6FFCE5-4EC0-4F46-99E4-CD8358DE9F7D}"/>
              </a:ext>
            </a:extLst>
          </p:cNvPr>
          <p:cNvSpPr>
            <a:spLocks noChangeAspect="1"/>
          </p:cNvSpPr>
          <p:nvPr/>
        </p:nvSpPr>
        <p:spPr>
          <a:xfrm>
            <a:off x="3704628" y="336656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140" name="Oval 153">
            <a:extLst>
              <a:ext uri="{FF2B5EF4-FFF2-40B4-BE49-F238E27FC236}">
                <a16:creationId xmlns:a16="http://schemas.microsoft.com/office/drawing/2014/main" id="{67ECE18C-DDF5-D64A-BFC1-4B4E2C4AEB91}"/>
              </a:ext>
            </a:extLst>
          </p:cNvPr>
          <p:cNvSpPr>
            <a:spLocks noChangeAspect="1"/>
          </p:cNvSpPr>
          <p:nvPr/>
        </p:nvSpPr>
        <p:spPr>
          <a:xfrm>
            <a:off x="3995480" y="336656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141" name="Oval 155">
            <a:extLst>
              <a:ext uri="{FF2B5EF4-FFF2-40B4-BE49-F238E27FC236}">
                <a16:creationId xmlns:a16="http://schemas.microsoft.com/office/drawing/2014/main" id="{BAA2B71A-6B19-394F-BB9F-123C16B430DB}"/>
              </a:ext>
            </a:extLst>
          </p:cNvPr>
          <p:cNvSpPr>
            <a:spLocks noChangeAspect="1"/>
          </p:cNvSpPr>
          <p:nvPr/>
        </p:nvSpPr>
        <p:spPr>
          <a:xfrm>
            <a:off x="4286332" y="336656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144" name="Oval 153">
            <a:extLst>
              <a:ext uri="{FF2B5EF4-FFF2-40B4-BE49-F238E27FC236}">
                <a16:creationId xmlns:a16="http://schemas.microsoft.com/office/drawing/2014/main" id="{54D78D44-B134-864C-A6EA-97FA89603667}"/>
              </a:ext>
            </a:extLst>
          </p:cNvPr>
          <p:cNvSpPr>
            <a:spLocks noChangeAspect="1"/>
          </p:cNvSpPr>
          <p:nvPr/>
        </p:nvSpPr>
        <p:spPr>
          <a:xfrm>
            <a:off x="4577184" y="336656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145" name="Oval 155">
            <a:extLst>
              <a:ext uri="{FF2B5EF4-FFF2-40B4-BE49-F238E27FC236}">
                <a16:creationId xmlns:a16="http://schemas.microsoft.com/office/drawing/2014/main" id="{0025B23B-B826-9F40-8DF1-C33423576FBC}"/>
              </a:ext>
            </a:extLst>
          </p:cNvPr>
          <p:cNvSpPr>
            <a:spLocks noChangeAspect="1"/>
          </p:cNvSpPr>
          <p:nvPr/>
        </p:nvSpPr>
        <p:spPr>
          <a:xfrm>
            <a:off x="4868036" y="336656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146" name="Oval 153">
            <a:extLst>
              <a:ext uri="{FF2B5EF4-FFF2-40B4-BE49-F238E27FC236}">
                <a16:creationId xmlns:a16="http://schemas.microsoft.com/office/drawing/2014/main" id="{3C47EA36-D296-6840-98C7-407F5CAF72C4}"/>
              </a:ext>
            </a:extLst>
          </p:cNvPr>
          <p:cNvSpPr>
            <a:spLocks noChangeAspect="1"/>
          </p:cNvSpPr>
          <p:nvPr/>
        </p:nvSpPr>
        <p:spPr>
          <a:xfrm>
            <a:off x="5158888" y="336656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147" name="Oval 155">
            <a:extLst>
              <a:ext uri="{FF2B5EF4-FFF2-40B4-BE49-F238E27FC236}">
                <a16:creationId xmlns:a16="http://schemas.microsoft.com/office/drawing/2014/main" id="{0BAD83EF-80E7-F343-9D83-9F9E519946BF}"/>
              </a:ext>
            </a:extLst>
          </p:cNvPr>
          <p:cNvSpPr>
            <a:spLocks noChangeAspect="1"/>
          </p:cNvSpPr>
          <p:nvPr/>
        </p:nvSpPr>
        <p:spPr>
          <a:xfrm>
            <a:off x="5449738" y="336656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grpSp>
        <p:nvGrpSpPr>
          <p:cNvPr id="164" name="Group 163">
            <a:extLst>
              <a:ext uri="{FF2B5EF4-FFF2-40B4-BE49-F238E27FC236}">
                <a16:creationId xmlns:a16="http://schemas.microsoft.com/office/drawing/2014/main" id="{9042B833-08C3-1F4C-AEF4-4FAE08F369A1}"/>
              </a:ext>
            </a:extLst>
          </p:cNvPr>
          <p:cNvGrpSpPr/>
          <p:nvPr/>
        </p:nvGrpSpPr>
        <p:grpSpPr>
          <a:xfrm>
            <a:off x="-42764" y="557973"/>
            <a:ext cx="5466646" cy="963573"/>
            <a:chOff x="17225" y="2479816"/>
            <a:chExt cx="5466646" cy="963573"/>
          </a:xfrm>
        </p:grpSpPr>
        <p:grpSp>
          <p:nvGrpSpPr>
            <p:cNvPr id="158" name="Gruppo 37">
              <a:extLst>
                <a:ext uri="{FF2B5EF4-FFF2-40B4-BE49-F238E27FC236}">
                  <a16:creationId xmlns:a16="http://schemas.microsoft.com/office/drawing/2014/main" id="{B6E661EE-E533-0A42-A79E-FBDEB8F55160}"/>
                </a:ext>
              </a:extLst>
            </p:cNvPr>
            <p:cNvGrpSpPr>
              <a:grpSpLocks noChangeAspect="1"/>
            </p:cNvGrpSpPr>
            <p:nvPr/>
          </p:nvGrpSpPr>
          <p:grpSpPr>
            <a:xfrm>
              <a:off x="108253" y="2479816"/>
              <a:ext cx="5323855" cy="653445"/>
              <a:chOff x="440275" y="2971993"/>
              <a:chExt cx="5856240" cy="718790"/>
            </a:xfrm>
          </p:grpSpPr>
          <p:sp>
            <p:nvSpPr>
              <p:cNvPr id="159" name="Rettangolo arrotondato 26">
                <a:extLst>
                  <a:ext uri="{FF2B5EF4-FFF2-40B4-BE49-F238E27FC236}">
                    <a16:creationId xmlns:a16="http://schemas.microsoft.com/office/drawing/2014/main" id="{F663284B-FEF7-024E-8DC8-57DB0533F388}"/>
                  </a:ext>
                </a:extLst>
              </p:cNvPr>
              <p:cNvSpPr/>
              <p:nvPr/>
            </p:nvSpPr>
            <p:spPr>
              <a:xfrm>
                <a:off x="440275" y="2971993"/>
                <a:ext cx="5856240" cy="718790"/>
              </a:xfrm>
              <a:prstGeom prst="roundRect">
                <a:avLst/>
              </a:prstGeom>
              <a:solidFill>
                <a:srgbClr val="7033FF">
                  <a:alpha val="9000"/>
                </a:srgbClr>
              </a:solidFill>
              <a:ln w="19050" cmpd="sng">
                <a:solidFill>
                  <a:srgbClr val="70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j-lt"/>
                  <a:cs typeface="Helvetica"/>
                </a:endParaRPr>
              </a:p>
            </p:txBody>
          </p:sp>
          <p:pic>
            <p:nvPicPr>
              <p:cNvPr id="160" name="Immagine 31" descr="H=_w_sum_n=1^N-1.pdf">
                <a:extLst>
                  <a:ext uri="{FF2B5EF4-FFF2-40B4-BE49-F238E27FC236}">
                    <a16:creationId xmlns:a16="http://schemas.microsoft.com/office/drawing/2014/main" id="{FDAD674A-C9B4-5C44-919E-A015B9153C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274" y="3001984"/>
                <a:ext cx="5677705" cy="646002"/>
              </a:xfrm>
              <a:prstGeom prst="rect">
                <a:avLst/>
              </a:prstGeom>
            </p:spPr>
          </p:pic>
        </p:grpSp>
        <p:sp>
          <p:nvSpPr>
            <p:cNvPr id="161" name="CasellaDiTesto 40">
              <a:extLst>
                <a:ext uri="{FF2B5EF4-FFF2-40B4-BE49-F238E27FC236}">
                  <a16:creationId xmlns:a16="http://schemas.microsoft.com/office/drawing/2014/main" id="{5D6F1927-F5FC-5044-81D3-9FE905996B73}"/>
                </a:ext>
              </a:extLst>
            </p:cNvPr>
            <p:cNvSpPr txBox="1"/>
            <p:nvPr/>
          </p:nvSpPr>
          <p:spPr>
            <a:xfrm>
              <a:off x="17225" y="3120717"/>
              <a:ext cx="2818842" cy="307777"/>
            </a:xfrm>
            <a:prstGeom prst="rect">
              <a:avLst/>
            </a:prstGeom>
            <a:noFill/>
          </p:spPr>
          <p:txBody>
            <a:bodyPr wrap="square" rtlCol="0">
              <a:spAutoFit/>
            </a:bodyPr>
            <a:lstStyle/>
            <a:p>
              <a:pPr algn="ctr"/>
              <a:r>
                <a:rPr lang="it-IT" sz="1400" dirty="0" err="1">
                  <a:latin typeface="+mj-lt"/>
                </a:rPr>
                <a:t>Particle-antiparticle</a:t>
              </a:r>
              <a:r>
                <a:rPr lang="it-IT" sz="1400" dirty="0">
                  <a:latin typeface="+mj-lt"/>
                </a:rPr>
                <a:t> </a:t>
              </a:r>
              <a:r>
                <a:rPr lang="it-IT" sz="1400" dirty="0" err="1">
                  <a:latin typeface="+mj-lt"/>
                </a:rPr>
                <a:t>hopping</a:t>
              </a:r>
              <a:endParaRPr lang="it-IT" sz="1400" dirty="0">
                <a:latin typeface="+mj-lt"/>
              </a:endParaRPr>
            </a:p>
          </p:txBody>
        </p:sp>
        <p:sp>
          <p:nvSpPr>
            <p:cNvPr id="162" name="CasellaDiTesto 41">
              <a:extLst>
                <a:ext uri="{FF2B5EF4-FFF2-40B4-BE49-F238E27FC236}">
                  <a16:creationId xmlns:a16="http://schemas.microsoft.com/office/drawing/2014/main" id="{E41BDF2C-685E-5344-B08E-AF09D30A6B32}"/>
                </a:ext>
              </a:extLst>
            </p:cNvPr>
            <p:cNvSpPr txBox="1"/>
            <p:nvPr/>
          </p:nvSpPr>
          <p:spPr>
            <a:xfrm>
              <a:off x="2694199" y="3128731"/>
              <a:ext cx="863527" cy="307777"/>
            </a:xfrm>
            <a:prstGeom prst="rect">
              <a:avLst/>
            </a:prstGeom>
            <a:noFill/>
          </p:spPr>
          <p:txBody>
            <a:bodyPr wrap="square" rtlCol="0">
              <a:spAutoFit/>
            </a:bodyPr>
            <a:lstStyle/>
            <a:p>
              <a:pPr algn="ctr"/>
              <a:r>
                <a:rPr lang="it-IT" sz="1400" dirty="0">
                  <a:latin typeface="+mj-lt"/>
                </a:rPr>
                <a:t>Mass</a:t>
              </a:r>
            </a:p>
          </p:txBody>
        </p:sp>
        <p:sp>
          <p:nvSpPr>
            <p:cNvPr id="163" name="CasellaDiTesto 42">
              <a:extLst>
                <a:ext uri="{FF2B5EF4-FFF2-40B4-BE49-F238E27FC236}">
                  <a16:creationId xmlns:a16="http://schemas.microsoft.com/office/drawing/2014/main" id="{4B82F636-2910-2440-9BBE-C126BC892B69}"/>
                </a:ext>
              </a:extLst>
            </p:cNvPr>
            <p:cNvSpPr txBox="1"/>
            <p:nvPr/>
          </p:nvSpPr>
          <p:spPr>
            <a:xfrm>
              <a:off x="3722225" y="3135612"/>
              <a:ext cx="1761646" cy="307777"/>
            </a:xfrm>
            <a:prstGeom prst="rect">
              <a:avLst/>
            </a:prstGeom>
            <a:noFill/>
          </p:spPr>
          <p:txBody>
            <a:bodyPr wrap="square" rtlCol="0">
              <a:spAutoFit/>
            </a:bodyPr>
            <a:lstStyle/>
            <a:p>
              <a:pPr algn="ctr"/>
              <a:r>
                <a:rPr lang="it-IT" sz="1400" dirty="0" err="1">
                  <a:latin typeface="+mj-lt"/>
                </a:rPr>
                <a:t>Gauge</a:t>
              </a:r>
              <a:r>
                <a:rPr lang="it-IT" sz="1400" dirty="0">
                  <a:latin typeface="+mj-lt"/>
                </a:rPr>
                <a:t> </a:t>
              </a:r>
              <a:r>
                <a:rPr lang="it-IT" sz="1400" dirty="0" err="1">
                  <a:latin typeface="+mj-lt"/>
                </a:rPr>
                <a:t>field</a:t>
              </a:r>
              <a:endParaRPr lang="it-IT" sz="1400" dirty="0">
                <a:latin typeface="+mj-lt"/>
              </a:endParaRPr>
            </a:p>
          </p:txBody>
        </p:sp>
      </p:grpSp>
    </p:spTree>
    <p:extLst>
      <p:ext uri="{BB962C8B-B14F-4D97-AF65-F5344CB8AC3E}">
        <p14:creationId xmlns:p14="http://schemas.microsoft.com/office/powerpoint/2010/main" val="148756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42" presetClass="path" presetSubtype="0" repeatCount="indefinite" accel="50000" decel="50000" autoRev="1" fill="hold" grpId="0" nodeType="withEffect">
                                  <p:stCondLst>
                                    <p:cond delay="0"/>
                                  </p:stCondLst>
                                  <p:childTnLst>
                                    <p:animMotion origin="layout" path="M 0.00035 -3.58025E-6 L 0.00035 0.04198 " pathEditMode="relative" rAng="0" ptsTypes="AA">
                                      <p:cBhvr>
                                        <p:cTn id="26" dur="500" fill="hold"/>
                                        <p:tgtEl>
                                          <p:spTgt spid="48"/>
                                        </p:tgtEl>
                                        <p:attrNameLst>
                                          <p:attrName>ppt_x</p:attrName>
                                          <p:attrName>ppt_y</p:attrName>
                                        </p:attrNameLst>
                                      </p:cBhvr>
                                      <p:rCtr x="0" y="2099"/>
                                    </p:animMotion>
                                  </p:childTnLst>
                                </p:cTn>
                              </p:par>
                              <p:par>
                                <p:cTn id="27" presetID="42" presetClass="path" presetSubtype="0" repeatCount="indefinite" accel="50000" decel="50000" autoRev="1" fill="hold" grpId="0" nodeType="withEffect">
                                  <p:stCondLst>
                                    <p:cond delay="0"/>
                                  </p:stCondLst>
                                  <p:childTnLst>
                                    <p:animMotion origin="layout" path="M 0.00035 -3.58025E-6 L 0.00035 0.04198 " pathEditMode="relative" rAng="0" ptsTypes="AA">
                                      <p:cBhvr>
                                        <p:cTn id="28" dur="500" fill="hold"/>
                                        <p:tgtEl>
                                          <p:spTgt spid="49"/>
                                        </p:tgtEl>
                                        <p:attrNameLst>
                                          <p:attrName>ppt_x</p:attrName>
                                          <p:attrName>ppt_y</p:attrName>
                                        </p:attrNameLst>
                                      </p:cBhvr>
                                      <p:rCtr x="0" y="2099"/>
                                    </p:animMotion>
                                  </p:childTnLst>
                                </p:cTn>
                              </p:par>
                              <p:par>
                                <p:cTn id="29" presetID="42" presetClass="path" presetSubtype="0" repeatCount="indefinite" accel="50000" decel="50000" autoRev="1" fill="hold" grpId="0" nodeType="withEffect">
                                  <p:stCondLst>
                                    <p:cond delay="0"/>
                                  </p:stCondLst>
                                  <p:childTnLst>
                                    <p:animMotion origin="layout" path="M 0.00035 -3.58025E-6 L 0.00035 0.04198 " pathEditMode="relative" rAng="0" ptsTypes="AA">
                                      <p:cBhvr>
                                        <p:cTn id="30" dur="500" fill="hold"/>
                                        <p:tgtEl>
                                          <p:spTgt spid="50"/>
                                        </p:tgtEl>
                                        <p:attrNameLst>
                                          <p:attrName>ppt_x</p:attrName>
                                          <p:attrName>ppt_y</p:attrName>
                                        </p:attrNameLst>
                                      </p:cBhvr>
                                      <p:rCtr x="0" y="2099"/>
                                    </p:animMotion>
                                  </p:childTnLst>
                                </p:cTn>
                              </p:par>
                              <p:par>
                                <p:cTn id="31" presetID="42" presetClass="path" presetSubtype="0" repeatCount="indefinite" accel="50000" decel="50000" autoRev="1" fill="hold" grpId="0" nodeType="withEffect">
                                  <p:stCondLst>
                                    <p:cond delay="0"/>
                                  </p:stCondLst>
                                  <p:childTnLst>
                                    <p:animMotion origin="layout" path="M 0.00035 -3.58025E-6 L 0.00035 0.04198 " pathEditMode="relative" rAng="0" ptsTypes="AA">
                                      <p:cBhvr>
                                        <p:cTn id="32" dur="500" fill="hold"/>
                                        <p:tgtEl>
                                          <p:spTgt spid="51"/>
                                        </p:tgtEl>
                                        <p:attrNameLst>
                                          <p:attrName>ppt_x</p:attrName>
                                          <p:attrName>ppt_y</p:attrName>
                                        </p:attrNameLst>
                                      </p:cBhvr>
                                      <p:rCtr x="0" y="2099"/>
                                    </p:animMotion>
                                  </p:childTnLst>
                                </p:cTn>
                              </p:par>
                              <p:par>
                                <p:cTn id="33" presetID="42" presetClass="path" presetSubtype="0" repeatCount="indefinite" accel="50000" decel="50000" autoRev="1" fill="hold" grpId="0" nodeType="withEffect">
                                  <p:stCondLst>
                                    <p:cond delay="0"/>
                                  </p:stCondLst>
                                  <p:childTnLst>
                                    <p:animMotion origin="layout" path="M 0.00035 -3.58025E-6 L 0.00035 0.04198 " pathEditMode="relative" rAng="0" ptsTypes="AA">
                                      <p:cBhvr>
                                        <p:cTn id="34" dur="500" fill="hold"/>
                                        <p:tgtEl>
                                          <p:spTgt spid="52"/>
                                        </p:tgtEl>
                                        <p:attrNameLst>
                                          <p:attrName>ppt_x</p:attrName>
                                          <p:attrName>ppt_y</p:attrName>
                                        </p:attrNameLst>
                                      </p:cBhvr>
                                      <p:rCtr x="0" y="2099"/>
                                    </p:animMotion>
                                  </p:childTnLst>
                                </p:cTn>
                              </p:par>
                              <p:par>
                                <p:cTn id="35" presetID="42" presetClass="path" presetSubtype="0" repeatCount="indefinite" accel="50000" decel="50000" autoRev="1" fill="hold" grpId="0" nodeType="withEffect">
                                  <p:stCondLst>
                                    <p:cond delay="0"/>
                                  </p:stCondLst>
                                  <p:childTnLst>
                                    <p:animMotion origin="layout" path="M 0.00035 -3.58025E-6 L 0.00035 0.04198 " pathEditMode="relative" rAng="0" ptsTypes="AA">
                                      <p:cBhvr>
                                        <p:cTn id="36" dur="500" fill="hold"/>
                                        <p:tgtEl>
                                          <p:spTgt spid="53"/>
                                        </p:tgtEl>
                                        <p:attrNameLst>
                                          <p:attrName>ppt_x</p:attrName>
                                          <p:attrName>ppt_y</p:attrName>
                                        </p:attrNameLst>
                                      </p:cBhvr>
                                      <p:rCtr x="0" y="2099"/>
                                    </p:animMotion>
                                  </p:childTnLst>
                                </p:cTn>
                              </p:par>
                              <p:par>
                                <p:cTn id="37" presetID="42" presetClass="path" presetSubtype="0" repeatCount="indefinite" accel="50000" decel="50000" autoRev="1" fill="hold" grpId="0" nodeType="withEffect">
                                  <p:stCondLst>
                                    <p:cond delay="0"/>
                                  </p:stCondLst>
                                  <p:childTnLst>
                                    <p:animMotion origin="layout" path="M 0.00035 -3.58025E-6 L 0.00035 0.04198 " pathEditMode="relative" rAng="0" ptsTypes="AA">
                                      <p:cBhvr>
                                        <p:cTn id="38" dur="500" fill="hold"/>
                                        <p:tgtEl>
                                          <p:spTgt spid="54"/>
                                        </p:tgtEl>
                                        <p:attrNameLst>
                                          <p:attrName>ppt_x</p:attrName>
                                          <p:attrName>ppt_y</p:attrName>
                                        </p:attrNameLst>
                                      </p:cBhvr>
                                      <p:rCtr x="0" y="2099"/>
                                    </p:animMotion>
                                  </p:childTnLst>
                                </p:cTn>
                              </p:par>
                              <p:par>
                                <p:cTn id="39" presetID="42" presetClass="path" presetSubtype="0" repeatCount="indefinite" accel="50000" decel="50000" autoRev="1" fill="hold" grpId="0" nodeType="withEffect">
                                  <p:stCondLst>
                                    <p:cond delay="0"/>
                                  </p:stCondLst>
                                  <p:childTnLst>
                                    <p:animMotion origin="layout" path="M 0.00034 -3.58025E-6 L 0.00034 0.04198 " pathEditMode="relative" rAng="0" ptsTypes="AA">
                                      <p:cBhvr>
                                        <p:cTn id="40" dur="500" fill="hold"/>
                                        <p:tgtEl>
                                          <p:spTgt spid="55"/>
                                        </p:tgtEl>
                                        <p:attrNameLst>
                                          <p:attrName>ppt_x</p:attrName>
                                          <p:attrName>ppt_y</p:attrName>
                                        </p:attrNameLst>
                                      </p:cBhvr>
                                      <p:rCtr x="0" y="2099"/>
                                    </p:animMotion>
                                  </p:childTnLst>
                                </p:cTn>
                              </p:par>
                              <p:par>
                                <p:cTn id="41" presetID="1" presetClass="entr" presetSubtype="0" fill="hold" grpId="0" nodeType="withEffect">
                                  <p:stCondLst>
                                    <p:cond delay="0"/>
                                  </p:stCondLst>
                                  <p:childTnLst>
                                    <p:set>
                                      <p:cBhvr>
                                        <p:cTn id="42" dur="1" fill="hold">
                                          <p:stCondLst>
                                            <p:cond delay="0"/>
                                          </p:stCondLst>
                                        </p:cTn>
                                        <p:tgtEl>
                                          <p:spTgt spid="1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1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1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1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8"/>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119"/>
                                        </p:tgtEl>
                                        <p:attrNameLst>
                                          <p:attrName>style.visibility</p:attrName>
                                        </p:attrNameLst>
                                      </p:cBhvr>
                                      <p:to>
                                        <p:strVal val="visible"/>
                                      </p:to>
                                    </p:set>
                                  </p:childTnLst>
                                </p:cTn>
                              </p:par>
                              <p:par>
                                <p:cTn id="99" presetID="1" presetClass="entr" presetSubtype="0" fill="hold" grpId="2" nodeType="withEffect">
                                  <p:stCondLst>
                                    <p:cond delay="0"/>
                                  </p:stCondLst>
                                  <p:childTnLst>
                                    <p:set>
                                      <p:cBhvr>
                                        <p:cTn id="100" dur="1" fill="hold">
                                          <p:stCondLst>
                                            <p:cond delay="0"/>
                                          </p:stCondLst>
                                        </p:cTn>
                                        <p:tgtEl>
                                          <p:spTgt spid="140"/>
                                        </p:tgtEl>
                                        <p:attrNameLst>
                                          <p:attrName>style.visibility</p:attrName>
                                        </p:attrNameLst>
                                      </p:cBhvr>
                                      <p:to>
                                        <p:strVal val="visible"/>
                                      </p:to>
                                    </p:set>
                                  </p:childTnLst>
                                </p:cTn>
                              </p:par>
                              <p:par>
                                <p:cTn id="101" presetID="1" presetClass="entr" presetSubtype="0" fill="hold" grpId="2" nodeType="withEffect">
                                  <p:stCondLst>
                                    <p:cond delay="0"/>
                                  </p:stCondLst>
                                  <p:childTnLst>
                                    <p:set>
                                      <p:cBhvr>
                                        <p:cTn id="102" dur="1" fill="hold">
                                          <p:stCondLst>
                                            <p:cond delay="0"/>
                                          </p:stCondLst>
                                        </p:cTn>
                                        <p:tgtEl>
                                          <p:spTgt spid="141"/>
                                        </p:tgtEl>
                                        <p:attrNameLst>
                                          <p:attrName>style.visibility</p:attrName>
                                        </p:attrNameLst>
                                      </p:cBhvr>
                                      <p:to>
                                        <p:strVal val="visible"/>
                                      </p:to>
                                    </p:set>
                                  </p:childTnLst>
                                </p:cTn>
                              </p:par>
                              <p:par>
                                <p:cTn id="103" presetID="1" presetClass="entr" presetSubtype="0" fill="hold" grpId="2" nodeType="withEffect">
                                  <p:stCondLst>
                                    <p:cond delay="0"/>
                                  </p:stCondLst>
                                  <p:childTnLst>
                                    <p:set>
                                      <p:cBhvr>
                                        <p:cTn id="104" dur="1" fill="hold">
                                          <p:stCondLst>
                                            <p:cond delay="0"/>
                                          </p:stCondLst>
                                        </p:cTn>
                                        <p:tgtEl>
                                          <p:spTgt spid="144"/>
                                        </p:tgtEl>
                                        <p:attrNameLst>
                                          <p:attrName>style.visibility</p:attrName>
                                        </p:attrNameLst>
                                      </p:cBhvr>
                                      <p:to>
                                        <p:strVal val="visible"/>
                                      </p:to>
                                    </p:set>
                                  </p:childTnLst>
                                </p:cTn>
                              </p:par>
                              <p:par>
                                <p:cTn id="105" presetID="1" presetClass="entr" presetSubtype="0" fill="hold" grpId="2" nodeType="withEffect">
                                  <p:stCondLst>
                                    <p:cond delay="0"/>
                                  </p:stCondLst>
                                  <p:childTnLst>
                                    <p:set>
                                      <p:cBhvr>
                                        <p:cTn id="106" dur="1" fill="hold">
                                          <p:stCondLst>
                                            <p:cond delay="0"/>
                                          </p:stCondLst>
                                        </p:cTn>
                                        <p:tgtEl>
                                          <p:spTgt spid="145"/>
                                        </p:tgtEl>
                                        <p:attrNameLst>
                                          <p:attrName>style.visibility</p:attrName>
                                        </p:attrNameLst>
                                      </p:cBhvr>
                                      <p:to>
                                        <p:strVal val="visible"/>
                                      </p:to>
                                    </p:set>
                                  </p:childTnLst>
                                </p:cTn>
                              </p:par>
                              <p:par>
                                <p:cTn id="107" presetID="1" presetClass="entr" presetSubtype="0" fill="hold" grpId="2" nodeType="withEffect">
                                  <p:stCondLst>
                                    <p:cond delay="0"/>
                                  </p:stCondLst>
                                  <p:childTnLst>
                                    <p:set>
                                      <p:cBhvr>
                                        <p:cTn id="108" dur="1" fill="hold">
                                          <p:stCondLst>
                                            <p:cond delay="0"/>
                                          </p:stCondLst>
                                        </p:cTn>
                                        <p:tgtEl>
                                          <p:spTgt spid="146"/>
                                        </p:tgtEl>
                                        <p:attrNameLst>
                                          <p:attrName>style.visibility</p:attrName>
                                        </p:attrNameLst>
                                      </p:cBhvr>
                                      <p:to>
                                        <p:strVal val="visible"/>
                                      </p:to>
                                    </p:set>
                                  </p:childTnLst>
                                </p:cTn>
                              </p:par>
                              <p:par>
                                <p:cTn id="109" presetID="1" presetClass="entr" presetSubtype="0" fill="hold" grpId="2" nodeType="withEffect">
                                  <p:stCondLst>
                                    <p:cond delay="0"/>
                                  </p:stCondLst>
                                  <p:childTnLst>
                                    <p:set>
                                      <p:cBhvr>
                                        <p:cTn id="110" dur="1" fill="hold">
                                          <p:stCondLst>
                                            <p:cond delay="0"/>
                                          </p:stCondLst>
                                        </p:cTn>
                                        <p:tgtEl>
                                          <p:spTgt spid="147"/>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93"/>
                                        </p:tgtEl>
                                        <p:attrNameLst>
                                          <p:attrName>style.visibility</p:attrName>
                                        </p:attrNameLst>
                                      </p:cBhvr>
                                      <p:to>
                                        <p:strVal val="visible"/>
                                      </p:to>
                                    </p:set>
                                  </p:childTnLst>
                                </p:cTn>
                              </p:par>
                              <p:par>
                                <p:cTn id="113" presetID="64" presetClass="path" presetSubtype="0" repeatCount="indefinite" accel="50000" decel="50000" autoRev="1" fill="hold" grpId="0" nodeType="withEffect">
                                  <p:stCondLst>
                                    <p:cond delay="0"/>
                                  </p:stCondLst>
                                  <p:childTnLst>
                                    <p:animMotion origin="layout" path="M 0.01025 4.32099E-6 L -0.00902 4.32099E-6 " pathEditMode="relative" rAng="0" ptsTypes="AA">
                                      <p:cBhvr>
                                        <p:cTn id="114" dur="1000" fill="hold"/>
                                        <p:tgtEl>
                                          <p:spTgt spid="93"/>
                                        </p:tgtEl>
                                        <p:attrNameLst>
                                          <p:attrName>ppt_x</p:attrName>
                                          <p:attrName>ppt_y</p:attrName>
                                        </p:attrNameLst>
                                      </p:cBhvr>
                                      <p:rCtr x="-972" y="0"/>
                                    </p:animMotion>
                                  </p:childTnLst>
                                </p:cTn>
                              </p:par>
                              <p:par>
                                <p:cTn id="115" presetID="1" presetClass="entr" presetSubtype="0" fill="hold" grpId="1" nodeType="withEffect">
                                  <p:stCondLst>
                                    <p:cond delay="0"/>
                                  </p:stCondLst>
                                  <p:childTnLst>
                                    <p:set>
                                      <p:cBhvr>
                                        <p:cTn id="116" dur="1" fill="hold">
                                          <p:stCondLst>
                                            <p:cond delay="0"/>
                                          </p:stCondLst>
                                        </p:cTn>
                                        <p:tgtEl>
                                          <p:spTgt spid="119"/>
                                        </p:tgtEl>
                                        <p:attrNameLst>
                                          <p:attrName>style.visibility</p:attrName>
                                        </p:attrNameLst>
                                      </p:cBhvr>
                                      <p:to>
                                        <p:strVal val="visible"/>
                                      </p:to>
                                    </p:set>
                                  </p:childTnLst>
                                </p:cTn>
                              </p:par>
                              <p:par>
                                <p:cTn id="117" presetID="64" presetClass="path" presetSubtype="0" repeatCount="indefinite" accel="50000" decel="50000" autoRev="1" fill="hold" grpId="0" nodeType="withEffect">
                                  <p:stCondLst>
                                    <p:cond delay="0"/>
                                  </p:stCondLst>
                                  <p:childTnLst>
                                    <p:animMotion origin="layout" path="M -0.00955 4.32099E-6 L 0.00955 4.32099E-6 " pathEditMode="relative" rAng="0" ptsTypes="AA">
                                      <p:cBhvr>
                                        <p:cTn id="118" dur="1000" fill="hold"/>
                                        <p:tgtEl>
                                          <p:spTgt spid="119"/>
                                        </p:tgtEl>
                                        <p:attrNameLst>
                                          <p:attrName>ppt_x</p:attrName>
                                          <p:attrName>ppt_y</p:attrName>
                                        </p:attrNameLst>
                                      </p:cBhvr>
                                      <p:rCtr x="955" y="0"/>
                                    </p:animMotion>
                                  </p:childTnLst>
                                </p:cTn>
                              </p:par>
                              <p:par>
                                <p:cTn id="119" presetID="1" presetClass="entr" presetSubtype="0" fill="hold" grpId="1" nodeType="withEffect">
                                  <p:stCondLst>
                                    <p:cond delay="0"/>
                                  </p:stCondLst>
                                  <p:childTnLst>
                                    <p:set>
                                      <p:cBhvr>
                                        <p:cTn id="120" dur="1" fill="hold">
                                          <p:stCondLst>
                                            <p:cond delay="0"/>
                                          </p:stCondLst>
                                        </p:cTn>
                                        <p:tgtEl>
                                          <p:spTgt spid="140"/>
                                        </p:tgtEl>
                                        <p:attrNameLst>
                                          <p:attrName>style.visibility</p:attrName>
                                        </p:attrNameLst>
                                      </p:cBhvr>
                                      <p:to>
                                        <p:strVal val="visible"/>
                                      </p:to>
                                    </p:set>
                                  </p:childTnLst>
                                </p:cTn>
                              </p:par>
                              <p:par>
                                <p:cTn id="121" presetID="64" presetClass="path" presetSubtype="0" repeatCount="indefinite" accel="50000" decel="50000" autoRev="1" fill="hold" grpId="0" nodeType="withEffect">
                                  <p:stCondLst>
                                    <p:cond delay="0"/>
                                  </p:stCondLst>
                                  <p:childTnLst>
                                    <p:animMotion origin="layout" path="M 0.01024 4.32099E-6 L -0.00903 4.32099E-6 " pathEditMode="relative" rAng="0" ptsTypes="AA">
                                      <p:cBhvr>
                                        <p:cTn id="122" dur="1000" fill="hold"/>
                                        <p:tgtEl>
                                          <p:spTgt spid="140"/>
                                        </p:tgtEl>
                                        <p:attrNameLst>
                                          <p:attrName>ppt_x</p:attrName>
                                          <p:attrName>ppt_y</p:attrName>
                                        </p:attrNameLst>
                                      </p:cBhvr>
                                      <p:rCtr x="-972" y="0"/>
                                    </p:animMotion>
                                  </p:childTnLst>
                                </p:cTn>
                              </p:par>
                              <p:par>
                                <p:cTn id="123" presetID="1" presetClass="entr" presetSubtype="0" fill="hold" grpId="1" nodeType="withEffect">
                                  <p:stCondLst>
                                    <p:cond delay="0"/>
                                  </p:stCondLst>
                                  <p:childTnLst>
                                    <p:set>
                                      <p:cBhvr>
                                        <p:cTn id="124" dur="1" fill="hold">
                                          <p:stCondLst>
                                            <p:cond delay="0"/>
                                          </p:stCondLst>
                                        </p:cTn>
                                        <p:tgtEl>
                                          <p:spTgt spid="141"/>
                                        </p:tgtEl>
                                        <p:attrNameLst>
                                          <p:attrName>style.visibility</p:attrName>
                                        </p:attrNameLst>
                                      </p:cBhvr>
                                      <p:to>
                                        <p:strVal val="visible"/>
                                      </p:to>
                                    </p:set>
                                  </p:childTnLst>
                                </p:cTn>
                              </p:par>
                              <p:par>
                                <p:cTn id="125" presetID="64" presetClass="path" presetSubtype="0" repeatCount="indefinite" accel="50000" decel="50000" autoRev="1" fill="hold" grpId="0" nodeType="withEffect">
                                  <p:stCondLst>
                                    <p:cond delay="0"/>
                                  </p:stCondLst>
                                  <p:childTnLst>
                                    <p:animMotion origin="layout" path="M -0.00955 4.32099E-6 L 0.00955 4.32099E-6 " pathEditMode="relative" rAng="0" ptsTypes="AA">
                                      <p:cBhvr>
                                        <p:cTn id="126" dur="1000" fill="hold"/>
                                        <p:tgtEl>
                                          <p:spTgt spid="141"/>
                                        </p:tgtEl>
                                        <p:attrNameLst>
                                          <p:attrName>ppt_x</p:attrName>
                                          <p:attrName>ppt_y</p:attrName>
                                        </p:attrNameLst>
                                      </p:cBhvr>
                                      <p:rCtr x="955" y="0"/>
                                    </p:animMotion>
                                  </p:childTnLst>
                                </p:cTn>
                              </p:par>
                              <p:par>
                                <p:cTn id="127" presetID="1" presetClass="entr" presetSubtype="0" fill="hold" grpId="1" nodeType="withEffect">
                                  <p:stCondLst>
                                    <p:cond delay="0"/>
                                  </p:stCondLst>
                                  <p:childTnLst>
                                    <p:set>
                                      <p:cBhvr>
                                        <p:cTn id="128" dur="1" fill="hold">
                                          <p:stCondLst>
                                            <p:cond delay="0"/>
                                          </p:stCondLst>
                                        </p:cTn>
                                        <p:tgtEl>
                                          <p:spTgt spid="144"/>
                                        </p:tgtEl>
                                        <p:attrNameLst>
                                          <p:attrName>style.visibility</p:attrName>
                                        </p:attrNameLst>
                                      </p:cBhvr>
                                      <p:to>
                                        <p:strVal val="visible"/>
                                      </p:to>
                                    </p:set>
                                  </p:childTnLst>
                                </p:cTn>
                              </p:par>
                              <p:par>
                                <p:cTn id="129" presetID="64" presetClass="path" presetSubtype="0" repeatCount="indefinite" accel="50000" decel="50000" autoRev="1" fill="hold" grpId="0" nodeType="withEffect">
                                  <p:stCondLst>
                                    <p:cond delay="0"/>
                                  </p:stCondLst>
                                  <p:childTnLst>
                                    <p:animMotion origin="layout" path="M 0.01024 4.32099E-6 L -0.00903 4.32099E-6 " pathEditMode="relative" rAng="0" ptsTypes="AA">
                                      <p:cBhvr>
                                        <p:cTn id="130" dur="1000" fill="hold"/>
                                        <p:tgtEl>
                                          <p:spTgt spid="144"/>
                                        </p:tgtEl>
                                        <p:attrNameLst>
                                          <p:attrName>ppt_x</p:attrName>
                                          <p:attrName>ppt_y</p:attrName>
                                        </p:attrNameLst>
                                      </p:cBhvr>
                                      <p:rCtr x="-972" y="0"/>
                                    </p:animMotion>
                                  </p:childTnLst>
                                </p:cTn>
                              </p:par>
                              <p:par>
                                <p:cTn id="131" presetID="1" presetClass="entr" presetSubtype="0" fill="hold" grpId="1" nodeType="withEffect">
                                  <p:stCondLst>
                                    <p:cond delay="0"/>
                                  </p:stCondLst>
                                  <p:childTnLst>
                                    <p:set>
                                      <p:cBhvr>
                                        <p:cTn id="132" dur="1" fill="hold">
                                          <p:stCondLst>
                                            <p:cond delay="0"/>
                                          </p:stCondLst>
                                        </p:cTn>
                                        <p:tgtEl>
                                          <p:spTgt spid="145"/>
                                        </p:tgtEl>
                                        <p:attrNameLst>
                                          <p:attrName>style.visibility</p:attrName>
                                        </p:attrNameLst>
                                      </p:cBhvr>
                                      <p:to>
                                        <p:strVal val="visible"/>
                                      </p:to>
                                    </p:set>
                                  </p:childTnLst>
                                </p:cTn>
                              </p:par>
                              <p:par>
                                <p:cTn id="133" presetID="64" presetClass="path" presetSubtype="0" repeatCount="indefinite" accel="50000" decel="50000" autoRev="1" fill="hold" grpId="0" nodeType="withEffect">
                                  <p:stCondLst>
                                    <p:cond delay="0"/>
                                  </p:stCondLst>
                                  <p:childTnLst>
                                    <p:animMotion origin="layout" path="M -0.00955 4.32099E-6 L 0.00955 4.32099E-6 " pathEditMode="relative" rAng="0" ptsTypes="AA">
                                      <p:cBhvr>
                                        <p:cTn id="134" dur="1000" fill="hold"/>
                                        <p:tgtEl>
                                          <p:spTgt spid="145"/>
                                        </p:tgtEl>
                                        <p:attrNameLst>
                                          <p:attrName>ppt_x</p:attrName>
                                          <p:attrName>ppt_y</p:attrName>
                                        </p:attrNameLst>
                                      </p:cBhvr>
                                      <p:rCtr x="955" y="0"/>
                                    </p:animMotion>
                                  </p:childTnLst>
                                </p:cTn>
                              </p:par>
                              <p:par>
                                <p:cTn id="135" presetID="1" presetClass="entr" presetSubtype="0" fill="hold" grpId="1" nodeType="withEffect">
                                  <p:stCondLst>
                                    <p:cond delay="0"/>
                                  </p:stCondLst>
                                  <p:childTnLst>
                                    <p:set>
                                      <p:cBhvr>
                                        <p:cTn id="136" dur="1" fill="hold">
                                          <p:stCondLst>
                                            <p:cond delay="0"/>
                                          </p:stCondLst>
                                        </p:cTn>
                                        <p:tgtEl>
                                          <p:spTgt spid="146"/>
                                        </p:tgtEl>
                                        <p:attrNameLst>
                                          <p:attrName>style.visibility</p:attrName>
                                        </p:attrNameLst>
                                      </p:cBhvr>
                                      <p:to>
                                        <p:strVal val="visible"/>
                                      </p:to>
                                    </p:set>
                                  </p:childTnLst>
                                </p:cTn>
                              </p:par>
                              <p:par>
                                <p:cTn id="137" presetID="64" presetClass="path" presetSubtype="0" repeatCount="indefinite" accel="50000" decel="50000" autoRev="1" fill="hold" grpId="0" nodeType="withEffect">
                                  <p:stCondLst>
                                    <p:cond delay="0"/>
                                  </p:stCondLst>
                                  <p:childTnLst>
                                    <p:animMotion origin="layout" path="M 0.01024 4.32099E-6 L -0.00903 4.32099E-6 " pathEditMode="relative" rAng="0" ptsTypes="AA">
                                      <p:cBhvr>
                                        <p:cTn id="138" dur="1000" fill="hold"/>
                                        <p:tgtEl>
                                          <p:spTgt spid="146"/>
                                        </p:tgtEl>
                                        <p:attrNameLst>
                                          <p:attrName>ppt_x</p:attrName>
                                          <p:attrName>ppt_y</p:attrName>
                                        </p:attrNameLst>
                                      </p:cBhvr>
                                      <p:rCtr x="-972" y="0"/>
                                    </p:animMotion>
                                  </p:childTnLst>
                                </p:cTn>
                              </p:par>
                              <p:par>
                                <p:cTn id="139" presetID="1" presetClass="entr" presetSubtype="0" fill="hold" grpId="1" nodeType="withEffect">
                                  <p:stCondLst>
                                    <p:cond delay="0"/>
                                  </p:stCondLst>
                                  <p:childTnLst>
                                    <p:set>
                                      <p:cBhvr>
                                        <p:cTn id="140" dur="1" fill="hold">
                                          <p:stCondLst>
                                            <p:cond delay="0"/>
                                          </p:stCondLst>
                                        </p:cTn>
                                        <p:tgtEl>
                                          <p:spTgt spid="147"/>
                                        </p:tgtEl>
                                        <p:attrNameLst>
                                          <p:attrName>style.visibility</p:attrName>
                                        </p:attrNameLst>
                                      </p:cBhvr>
                                      <p:to>
                                        <p:strVal val="visible"/>
                                      </p:to>
                                    </p:set>
                                  </p:childTnLst>
                                </p:cTn>
                              </p:par>
                              <p:par>
                                <p:cTn id="141" presetID="64" presetClass="path" presetSubtype="0" repeatCount="indefinite" accel="50000" decel="50000" autoRev="1" fill="hold" grpId="0" nodeType="withEffect">
                                  <p:stCondLst>
                                    <p:cond delay="0"/>
                                  </p:stCondLst>
                                  <p:childTnLst>
                                    <p:animMotion origin="layout" path="M -0.00955 4.32099E-6 L 0.00955 4.32099E-6 " pathEditMode="relative" rAng="0" ptsTypes="AA">
                                      <p:cBhvr>
                                        <p:cTn id="142" dur="1000" fill="hold"/>
                                        <p:tgtEl>
                                          <p:spTgt spid="147"/>
                                        </p:tgtEl>
                                        <p:attrNameLst>
                                          <p:attrName>ppt_x</p:attrName>
                                          <p:attrName>ppt_y</p:attrName>
                                        </p:attrNameLst>
                                      </p:cBhvr>
                                      <p:rCtr x="955" y="0"/>
                                    </p:animMotion>
                                  </p:childTnLst>
                                </p:cTn>
                              </p:par>
                              <p:par>
                                <p:cTn id="143" presetID="1" presetClass="entr" presetSubtype="0" fill="hold" grpId="0" nodeType="withEffect">
                                  <p:stCondLst>
                                    <p:cond delay="0"/>
                                  </p:stCondLst>
                                  <p:childTnLst>
                                    <p:set>
                                      <p:cBhvr>
                                        <p:cTn id="144"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166" grpId="0" animBg="1"/>
      <p:bldP spid="31" grpId="0"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93" grpId="0" animBg="1"/>
      <p:bldP spid="93" grpId="1" animBg="1"/>
      <p:bldP spid="93" grpId="2" animBg="1"/>
      <p:bldP spid="97" grpId="0"/>
      <p:bldP spid="117" grpId="0"/>
      <p:bldP spid="118" grpId="0"/>
      <p:bldP spid="119" grpId="0" animBg="1"/>
      <p:bldP spid="119" grpId="1" animBg="1"/>
      <p:bldP spid="119" grpId="2" animBg="1"/>
      <p:bldP spid="140" grpId="0" animBg="1"/>
      <p:bldP spid="140" grpId="1" animBg="1"/>
      <p:bldP spid="140" grpId="2" animBg="1"/>
      <p:bldP spid="141" grpId="0" animBg="1"/>
      <p:bldP spid="141" grpId="1" animBg="1"/>
      <p:bldP spid="141" grpId="2" animBg="1"/>
      <p:bldP spid="144" grpId="0" animBg="1"/>
      <p:bldP spid="144" grpId="1" animBg="1"/>
      <p:bldP spid="144" grpId="2" animBg="1"/>
      <p:bldP spid="145" grpId="0" animBg="1"/>
      <p:bldP spid="145" grpId="1" animBg="1"/>
      <p:bldP spid="145" grpId="2" animBg="1"/>
      <p:bldP spid="146" grpId="0" animBg="1"/>
      <p:bldP spid="146" grpId="1" animBg="1"/>
      <p:bldP spid="146" grpId="2" animBg="1"/>
      <p:bldP spid="147" grpId="0" animBg="1"/>
      <p:bldP spid="147" grpId="1" animBg="1"/>
      <p:bldP spid="147"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6">
            <a:extLst>
              <a:ext uri="{FF2B5EF4-FFF2-40B4-BE49-F238E27FC236}">
                <a16:creationId xmlns:a16="http://schemas.microsoft.com/office/drawing/2014/main" id="{0634035C-0D0D-6D40-97EE-ED28CB6D31F8}"/>
              </a:ext>
            </a:extLst>
          </p:cNvPr>
          <p:cNvSpPr>
            <a:spLocks/>
          </p:cNvSpPr>
          <p:nvPr/>
        </p:nvSpPr>
        <p:spPr bwMode="auto">
          <a:xfrm>
            <a:off x="171454" y="48065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sp>
        <p:nvSpPr>
          <p:cNvPr id="31" name="Rettangolo arrotondato 1">
            <a:extLst>
              <a:ext uri="{FF2B5EF4-FFF2-40B4-BE49-F238E27FC236}">
                <a16:creationId xmlns:a16="http://schemas.microsoft.com/office/drawing/2014/main" id="{F7094204-B36D-DE47-B245-31A500C01D65}"/>
              </a:ext>
            </a:extLst>
          </p:cNvPr>
          <p:cNvSpPr/>
          <p:nvPr/>
        </p:nvSpPr>
        <p:spPr>
          <a:xfrm>
            <a:off x="5535227" y="4852875"/>
            <a:ext cx="3575456" cy="251676"/>
          </a:xfrm>
          <a:prstGeom prst="roundRect">
            <a:avLst/>
          </a:prstGeom>
          <a:solidFill>
            <a:schemeClr val="tx2">
              <a:lumMod val="60000"/>
              <a:lumOff val="40000"/>
              <a:alpha val="47000"/>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32" name="Rettangolo 1">
            <a:extLst>
              <a:ext uri="{FF2B5EF4-FFF2-40B4-BE49-F238E27FC236}">
                <a16:creationId xmlns:a16="http://schemas.microsoft.com/office/drawing/2014/main" id="{824560E4-CCB2-B740-B26F-70E88F15DE31}"/>
              </a:ext>
            </a:extLst>
          </p:cNvPr>
          <p:cNvSpPr/>
          <p:nvPr/>
        </p:nvSpPr>
        <p:spPr>
          <a:xfrm>
            <a:off x="5485471" y="4804946"/>
            <a:ext cx="3889762" cy="338554"/>
          </a:xfrm>
          <a:prstGeom prst="rect">
            <a:avLst/>
          </a:prstGeom>
        </p:spPr>
        <p:txBody>
          <a:bodyPr wrap="square">
            <a:spAutoFit/>
          </a:bodyPr>
          <a:lstStyle/>
          <a:p>
            <a:r>
              <a:rPr lang="it-IT" sz="1600" dirty="0" err="1">
                <a:latin typeface="+mj-lt"/>
              </a:rPr>
              <a:t>Z</a:t>
            </a:r>
            <a:r>
              <a:rPr lang="it-IT" sz="1600" dirty="0">
                <a:latin typeface="+mj-lt"/>
              </a:rPr>
              <a:t>. </a:t>
            </a:r>
            <a:r>
              <a:rPr lang="it-IT" sz="1600" dirty="0" err="1">
                <a:latin typeface="+mj-lt"/>
              </a:rPr>
              <a:t>Davoudi</a:t>
            </a:r>
            <a:r>
              <a:rPr lang="it-IT" sz="1600" dirty="0">
                <a:latin typeface="+mj-lt"/>
              </a:rPr>
              <a:t> et al., </a:t>
            </a:r>
            <a:r>
              <a:rPr lang="en-US" sz="1600" dirty="0"/>
              <a:t>PRR 2, 023015 (2020)</a:t>
            </a:r>
            <a:endParaRPr lang="it-IT" sz="1600" dirty="0">
              <a:latin typeface="+mj-lt"/>
            </a:endParaRPr>
          </a:p>
        </p:txBody>
      </p:sp>
      <p:pic>
        <p:nvPicPr>
          <p:cNvPr id="8" name="Picture 7" descr="A close up of a logo&#10;&#10;Description automatically generated">
            <a:extLst>
              <a:ext uri="{FF2B5EF4-FFF2-40B4-BE49-F238E27FC236}">
                <a16:creationId xmlns:a16="http://schemas.microsoft.com/office/drawing/2014/main" id="{8D3F4110-F80B-2A41-A44F-9CF0875EAA85}"/>
              </a:ext>
            </a:extLst>
          </p:cNvPr>
          <p:cNvPicPr>
            <a:picLocks noChangeAspect="1"/>
          </p:cNvPicPr>
          <p:nvPr/>
        </p:nvPicPr>
        <p:blipFill>
          <a:blip r:embed="rId3"/>
          <a:stretch>
            <a:fillRect/>
          </a:stretch>
        </p:blipFill>
        <p:spPr>
          <a:xfrm>
            <a:off x="1892161" y="600015"/>
            <a:ext cx="5769602" cy="3040443"/>
          </a:xfrm>
          <a:prstGeom prst="rect">
            <a:avLst/>
          </a:prstGeom>
        </p:spPr>
      </p:pic>
      <p:sp>
        <p:nvSpPr>
          <p:cNvPr id="12" name="TextBox 11">
            <a:extLst>
              <a:ext uri="{FF2B5EF4-FFF2-40B4-BE49-F238E27FC236}">
                <a16:creationId xmlns:a16="http://schemas.microsoft.com/office/drawing/2014/main" id="{EB59FCA8-FD12-A342-8717-F97D1D104D2D}"/>
              </a:ext>
            </a:extLst>
          </p:cNvPr>
          <p:cNvSpPr txBox="1"/>
          <p:nvPr/>
        </p:nvSpPr>
        <p:spPr>
          <a:xfrm>
            <a:off x="1190445" y="4313208"/>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2671A7B-876B-0844-AE78-3D81D4DF15CE}"/>
              </a:ext>
            </a:extLst>
          </p:cNvPr>
          <p:cNvSpPr txBox="1"/>
          <p:nvPr/>
        </p:nvSpPr>
        <p:spPr>
          <a:xfrm>
            <a:off x="419618" y="3618187"/>
            <a:ext cx="8449749" cy="120032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Multi-amplitude and multi-frequency Optimization with full magnus expansion:</a:t>
            </a:r>
          </a:p>
          <a:p>
            <a:pPr marL="2114550" lvl="4" indent="-285750">
              <a:buFont typeface="Arial" panose="020B0604020202020204" pitchFamily="34" charset="0"/>
              <a:buChar char="•"/>
            </a:pPr>
            <a:r>
              <a:rPr lang="en-US" dirty="0"/>
              <a:t>Residual spin-phonon coupling</a:t>
            </a:r>
          </a:p>
          <a:p>
            <a:pPr marL="2114550" lvl="4" indent="-285750">
              <a:buFont typeface="Arial" panose="020B0604020202020204" pitchFamily="34" charset="0"/>
              <a:buChar char="•"/>
            </a:pPr>
            <a:r>
              <a:rPr lang="en-US" dirty="0"/>
              <a:t>Cross-talk between orthogonal normal modes</a:t>
            </a:r>
          </a:p>
          <a:p>
            <a:pPr marL="2114550" lvl="4" indent="-285750">
              <a:buFont typeface="Arial" panose="020B0604020202020204" pitchFamily="34" charset="0"/>
              <a:buChar char="•"/>
            </a:pPr>
            <a:r>
              <a:rPr lang="en-US" dirty="0"/>
              <a:t>Higher order processes</a:t>
            </a:r>
          </a:p>
        </p:txBody>
      </p:sp>
      <p:sp>
        <p:nvSpPr>
          <p:cNvPr id="4" name="Rettangolo 2">
            <a:extLst>
              <a:ext uri="{FF2B5EF4-FFF2-40B4-BE49-F238E27FC236}">
                <a16:creationId xmlns:a16="http://schemas.microsoft.com/office/drawing/2014/main" id="{8AB132A9-2C8A-F38C-2FAB-13FA9CBA2185}"/>
              </a:ext>
            </a:extLst>
          </p:cNvPr>
          <p:cNvSpPr/>
          <p:nvPr/>
        </p:nvSpPr>
        <p:spPr>
          <a:xfrm>
            <a:off x="126855" y="-77347"/>
            <a:ext cx="8845691" cy="584775"/>
          </a:xfrm>
          <a:prstGeom prst="rect">
            <a:avLst/>
          </a:prstGeom>
        </p:spPr>
        <p:txBody>
          <a:bodyPr wrap="none">
            <a:spAutoFit/>
          </a:bodyPr>
          <a:lstStyle/>
          <a:p>
            <a:r>
              <a:rPr lang="en-US" sz="3200" dirty="0">
                <a:latin typeface="+mj-lt"/>
                <a:cs typeface="Helvetica"/>
              </a:rPr>
              <a:t>Analog proposal for the 1+1D Schwinger model</a:t>
            </a:r>
          </a:p>
        </p:txBody>
      </p:sp>
    </p:spTree>
    <p:extLst>
      <p:ext uri="{BB962C8B-B14F-4D97-AF65-F5344CB8AC3E}">
        <p14:creationId xmlns:p14="http://schemas.microsoft.com/office/powerpoint/2010/main" val="325971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arrotondato 6">
            <a:extLst>
              <a:ext uri="{FF2B5EF4-FFF2-40B4-BE49-F238E27FC236}">
                <a16:creationId xmlns:a16="http://schemas.microsoft.com/office/drawing/2014/main" id="{8DE6FA44-7360-7F54-121C-47FA5ED91EC6}"/>
              </a:ext>
            </a:extLst>
          </p:cNvPr>
          <p:cNvSpPr/>
          <p:nvPr/>
        </p:nvSpPr>
        <p:spPr>
          <a:xfrm>
            <a:off x="78462" y="2174821"/>
            <a:ext cx="6441864" cy="790669"/>
          </a:xfrm>
          <a:prstGeom prst="roundRect">
            <a:avLst/>
          </a:prstGeom>
          <a:solidFill>
            <a:srgbClr val="7033FF">
              <a:alpha val="9000"/>
            </a:srgbClr>
          </a:solidFill>
          <a:ln w="19050" cmpd="sng">
            <a:solidFill>
              <a:srgbClr val="70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j-lt"/>
              <a:cs typeface="Helvetica"/>
            </a:endParaRPr>
          </a:p>
        </p:txBody>
      </p:sp>
      <p:sp>
        <p:nvSpPr>
          <p:cNvPr id="10" name="Rettangolo arrotondato 6">
            <a:extLst>
              <a:ext uri="{FF2B5EF4-FFF2-40B4-BE49-F238E27FC236}">
                <a16:creationId xmlns:a16="http://schemas.microsoft.com/office/drawing/2014/main" id="{04A1CF88-0849-E4F5-E419-66868056AB1A}"/>
              </a:ext>
            </a:extLst>
          </p:cNvPr>
          <p:cNvSpPr/>
          <p:nvPr/>
        </p:nvSpPr>
        <p:spPr>
          <a:xfrm>
            <a:off x="88015" y="670856"/>
            <a:ext cx="6441864" cy="790669"/>
          </a:xfrm>
          <a:prstGeom prst="roundRect">
            <a:avLst/>
          </a:prstGeom>
          <a:solidFill>
            <a:srgbClr val="7033FF">
              <a:alpha val="9000"/>
            </a:srgbClr>
          </a:solidFill>
          <a:ln w="19050" cmpd="sng">
            <a:solidFill>
              <a:srgbClr val="70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j-lt"/>
              <a:cs typeface="Helvetica"/>
            </a:endParaRPr>
          </a:p>
        </p:txBody>
      </p:sp>
      <p:sp>
        <p:nvSpPr>
          <p:cNvPr id="8" name="Rettangolo arrotondato 17">
            <a:extLst>
              <a:ext uri="{FF2B5EF4-FFF2-40B4-BE49-F238E27FC236}">
                <a16:creationId xmlns:a16="http://schemas.microsoft.com/office/drawing/2014/main" id="{1E03FD51-28F7-D381-1579-D22A2C638500}"/>
              </a:ext>
            </a:extLst>
          </p:cNvPr>
          <p:cNvSpPr/>
          <p:nvPr/>
        </p:nvSpPr>
        <p:spPr>
          <a:xfrm>
            <a:off x="6409943" y="1599675"/>
            <a:ext cx="2716971" cy="439408"/>
          </a:xfrm>
          <a:prstGeom prst="roundRect">
            <a:avLst/>
          </a:prstGeom>
          <a:solidFill>
            <a:srgbClr val="008000">
              <a:alpha val="9000"/>
            </a:srgbClr>
          </a:solid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a:solidFill>
                  <a:srgbClr val="000000"/>
                </a:solidFill>
                <a:latin typeface="+mj-lt"/>
                <a:cs typeface="Helvetica"/>
              </a:rPr>
              <a:t>Quantum Link </a:t>
            </a:r>
            <a:r>
              <a:rPr lang="it-IT" sz="1600" dirty="0" err="1">
                <a:solidFill>
                  <a:srgbClr val="000000"/>
                </a:solidFill>
                <a:latin typeface="+mj-lt"/>
                <a:cs typeface="Helvetica"/>
              </a:rPr>
              <a:t>formulation</a:t>
            </a:r>
            <a:endParaRPr lang="it-IT" sz="1600" dirty="0">
              <a:solidFill>
                <a:srgbClr val="000000"/>
              </a:solidFill>
              <a:latin typeface="+mj-lt"/>
              <a:cs typeface="Helvetica"/>
            </a:endParaRPr>
          </a:p>
        </p:txBody>
      </p:sp>
      <p:sp>
        <p:nvSpPr>
          <p:cNvPr id="21" name="Rettangolo 5">
            <a:extLst>
              <a:ext uri="{FF2B5EF4-FFF2-40B4-BE49-F238E27FC236}">
                <a16:creationId xmlns:a16="http://schemas.microsoft.com/office/drawing/2014/main" id="{AD5B2B51-D45B-FC17-9729-73254CC19268}"/>
              </a:ext>
            </a:extLst>
          </p:cNvPr>
          <p:cNvSpPr/>
          <p:nvPr/>
        </p:nvSpPr>
        <p:spPr>
          <a:xfrm>
            <a:off x="1401612" y="-76180"/>
            <a:ext cx="6412909" cy="584775"/>
          </a:xfrm>
          <a:prstGeom prst="rect">
            <a:avLst/>
          </a:prstGeom>
        </p:spPr>
        <p:txBody>
          <a:bodyPr wrap="none">
            <a:spAutoFit/>
          </a:bodyPr>
          <a:lstStyle/>
          <a:p>
            <a:r>
              <a:rPr lang="en-US" sz="3200" dirty="0">
                <a:latin typeface="+mj-lt"/>
                <a:cs typeface="Helvetica"/>
              </a:rPr>
              <a:t>The higher-order interaction route</a:t>
            </a:r>
          </a:p>
        </p:txBody>
      </p:sp>
      <p:sp>
        <p:nvSpPr>
          <p:cNvPr id="22" name="AutoShape 6">
            <a:extLst>
              <a:ext uri="{FF2B5EF4-FFF2-40B4-BE49-F238E27FC236}">
                <a16:creationId xmlns:a16="http://schemas.microsoft.com/office/drawing/2014/main" id="{1B5E8D2A-6970-CE0C-E610-1E62208432A0}"/>
              </a:ext>
            </a:extLst>
          </p:cNvPr>
          <p:cNvSpPr>
            <a:spLocks/>
          </p:cNvSpPr>
          <p:nvPr/>
        </p:nvSpPr>
        <p:spPr bwMode="auto">
          <a:xfrm>
            <a:off x="171450" y="48065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sp>
        <p:nvSpPr>
          <p:cNvPr id="23" name="CasellaDiTesto 40">
            <a:extLst>
              <a:ext uri="{FF2B5EF4-FFF2-40B4-BE49-F238E27FC236}">
                <a16:creationId xmlns:a16="http://schemas.microsoft.com/office/drawing/2014/main" id="{A4F7B3FC-46B6-43B1-89A1-D77B7C739C37}"/>
              </a:ext>
            </a:extLst>
          </p:cNvPr>
          <p:cNvSpPr txBox="1"/>
          <p:nvPr/>
        </p:nvSpPr>
        <p:spPr>
          <a:xfrm>
            <a:off x="2016128" y="1404209"/>
            <a:ext cx="1125228" cy="307777"/>
          </a:xfrm>
          <a:prstGeom prst="rect">
            <a:avLst/>
          </a:prstGeom>
          <a:noFill/>
        </p:spPr>
        <p:txBody>
          <a:bodyPr wrap="square" rtlCol="0">
            <a:spAutoFit/>
          </a:bodyPr>
          <a:lstStyle/>
          <a:p>
            <a:pPr algn="ctr"/>
            <a:r>
              <a:rPr lang="it-IT" sz="1400" dirty="0" err="1">
                <a:latin typeface="+mj-lt"/>
              </a:rPr>
              <a:t>hopping</a:t>
            </a:r>
            <a:endParaRPr lang="it-IT" sz="1400" dirty="0">
              <a:latin typeface="+mj-lt"/>
            </a:endParaRPr>
          </a:p>
        </p:txBody>
      </p:sp>
      <p:sp>
        <p:nvSpPr>
          <p:cNvPr id="24" name="CasellaDiTesto 40">
            <a:extLst>
              <a:ext uri="{FF2B5EF4-FFF2-40B4-BE49-F238E27FC236}">
                <a16:creationId xmlns:a16="http://schemas.microsoft.com/office/drawing/2014/main" id="{23B44C83-D1C4-6A5D-A6D0-3A1E6FF9B2D0}"/>
              </a:ext>
            </a:extLst>
          </p:cNvPr>
          <p:cNvSpPr txBox="1"/>
          <p:nvPr/>
        </p:nvSpPr>
        <p:spPr>
          <a:xfrm>
            <a:off x="5092678" y="1404210"/>
            <a:ext cx="1125228" cy="307777"/>
          </a:xfrm>
          <a:prstGeom prst="rect">
            <a:avLst/>
          </a:prstGeom>
          <a:noFill/>
        </p:spPr>
        <p:txBody>
          <a:bodyPr wrap="square" rtlCol="0">
            <a:spAutoFit/>
          </a:bodyPr>
          <a:lstStyle/>
          <a:p>
            <a:pPr algn="ctr"/>
            <a:r>
              <a:rPr lang="it-IT" sz="1400" dirty="0">
                <a:latin typeface="+mj-lt"/>
              </a:rPr>
              <a:t>mass</a:t>
            </a:r>
          </a:p>
        </p:txBody>
      </p:sp>
      <p:sp>
        <p:nvSpPr>
          <p:cNvPr id="25" name="CasellaDiTesto 40">
            <a:extLst>
              <a:ext uri="{FF2B5EF4-FFF2-40B4-BE49-F238E27FC236}">
                <a16:creationId xmlns:a16="http://schemas.microsoft.com/office/drawing/2014/main" id="{340D700A-2F8C-2CFD-8802-2B1EC6AE956B}"/>
              </a:ext>
            </a:extLst>
          </p:cNvPr>
          <p:cNvSpPr txBox="1"/>
          <p:nvPr/>
        </p:nvSpPr>
        <p:spPr>
          <a:xfrm>
            <a:off x="3581249" y="1417241"/>
            <a:ext cx="1125228" cy="307777"/>
          </a:xfrm>
          <a:prstGeom prst="rect">
            <a:avLst/>
          </a:prstGeom>
          <a:noFill/>
        </p:spPr>
        <p:txBody>
          <a:bodyPr wrap="square" rtlCol="0">
            <a:spAutoFit/>
          </a:bodyPr>
          <a:lstStyle/>
          <a:p>
            <a:pPr algn="ctr"/>
            <a:r>
              <a:rPr lang="it-IT" sz="1400" dirty="0">
                <a:latin typeface="+mj-lt"/>
              </a:rPr>
              <a:t>field</a:t>
            </a:r>
          </a:p>
        </p:txBody>
      </p:sp>
      <p:pic>
        <p:nvPicPr>
          <p:cNvPr id="28" name="Picture 27">
            <a:extLst>
              <a:ext uri="{FF2B5EF4-FFF2-40B4-BE49-F238E27FC236}">
                <a16:creationId xmlns:a16="http://schemas.microsoft.com/office/drawing/2014/main" id="{DE923998-7EA4-CCDC-3AF2-4F70E7F621C4}"/>
              </a:ext>
            </a:extLst>
          </p:cNvPr>
          <p:cNvPicPr>
            <a:picLocks noChangeAspect="1"/>
          </p:cNvPicPr>
          <p:nvPr/>
        </p:nvPicPr>
        <p:blipFill>
          <a:blip r:embed="rId2"/>
          <a:stretch>
            <a:fillRect/>
          </a:stretch>
        </p:blipFill>
        <p:spPr>
          <a:xfrm>
            <a:off x="6742503" y="577637"/>
            <a:ext cx="2051849" cy="998748"/>
          </a:xfrm>
          <a:prstGeom prst="rect">
            <a:avLst/>
          </a:prstGeom>
        </p:spPr>
      </p:pic>
      <p:sp>
        <p:nvSpPr>
          <p:cNvPr id="30" name="Up Arrow 195">
            <a:extLst>
              <a:ext uri="{FF2B5EF4-FFF2-40B4-BE49-F238E27FC236}">
                <a16:creationId xmlns:a16="http://schemas.microsoft.com/office/drawing/2014/main" id="{77C4C69C-8F1C-C87F-1D38-4824A5FB5F9A}"/>
              </a:ext>
            </a:extLst>
          </p:cNvPr>
          <p:cNvSpPr/>
          <p:nvPr/>
        </p:nvSpPr>
        <p:spPr>
          <a:xfrm rot="10800000">
            <a:off x="3336369" y="1500221"/>
            <a:ext cx="381459" cy="509034"/>
          </a:xfrm>
          <a:prstGeom prst="upArrow">
            <a:avLst/>
          </a:prstGeom>
          <a:solidFill>
            <a:srgbClr val="7033FF"/>
          </a:solidFill>
          <a:ln>
            <a:solidFill>
              <a:srgbClr val="70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pic>
        <p:nvPicPr>
          <p:cNvPr id="31" name="Picture 30">
            <a:extLst>
              <a:ext uri="{FF2B5EF4-FFF2-40B4-BE49-F238E27FC236}">
                <a16:creationId xmlns:a16="http://schemas.microsoft.com/office/drawing/2014/main" id="{785FD48C-DE52-C1F3-9DA8-F3DE7BCBABF3}"/>
              </a:ext>
            </a:extLst>
          </p:cNvPr>
          <p:cNvPicPr>
            <a:picLocks noChangeAspect="1"/>
          </p:cNvPicPr>
          <p:nvPr/>
        </p:nvPicPr>
        <p:blipFill>
          <a:blip r:embed="rId3"/>
          <a:stretch>
            <a:fillRect/>
          </a:stretch>
        </p:blipFill>
        <p:spPr>
          <a:xfrm>
            <a:off x="130379" y="737584"/>
            <a:ext cx="6389947" cy="669423"/>
          </a:xfrm>
          <a:prstGeom prst="rect">
            <a:avLst/>
          </a:prstGeom>
        </p:spPr>
      </p:pic>
      <p:pic>
        <p:nvPicPr>
          <p:cNvPr id="34" name="Picture 33">
            <a:extLst>
              <a:ext uri="{FF2B5EF4-FFF2-40B4-BE49-F238E27FC236}">
                <a16:creationId xmlns:a16="http://schemas.microsoft.com/office/drawing/2014/main" id="{BB4FF89A-7B11-8491-1AB4-4D6C1CDFB692}"/>
              </a:ext>
            </a:extLst>
          </p:cNvPr>
          <p:cNvPicPr>
            <a:picLocks noChangeAspect="1"/>
          </p:cNvPicPr>
          <p:nvPr/>
        </p:nvPicPr>
        <p:blipFill>
          <a:blip r:embed="rId4"/>
          <a:stretch>
            <a:fillRect/>
          </a:stretch>
        </p:blipFill>
        <p:spPr>
          <a:xfrm>
            <a:off x="6608896" y="2163177"/>
            <a:ext cx="2489162" cy="797498"/>
          </a:xfrm>
          <a:prstGeom prst="rect">
            <a:avLst/>
          </a:prstGeom>
        </p:spPr>
      </p:pic>
      <p:pic>
        <p:nvPicPr>
          <p:cNvPr id="35" name="Picture 34">
            <a:extLst>
              <a:ext uri="{FF2B5EF4-FFF2-40B4-BE49-F238E27FC236}">
                <a16:creationId xmlns:a16="http://schemas.microsoft.com/office/drawing/2014/main" id="{F0EB1DCE-B0C5-0522-529D-545AABA37298}"/>
              </a:ext>
            </a:extLst>
          </p:cNvPr>
          <p:cNvPicPr>
            <a:picLocks noChangeAspect="1"/>
          </p:cNvPicPr>
          <p:nvPr/>
        </p:nvPicPr>
        <p:blipFill>
          <a:blip r:embed="rId5"/>
          <a:stretch>
            <a:fillRect/>
          </a:stretch>
        </p:blipFill>
        <p:spPr>
          <a:xfrm>
            <a:off x="155952" y="2226393"/>
            <a:ext cx="6296959" cy="670537"/>
          </a:xfrm>
          <a:prstGeom prst="rect">
            <a:avLst/>
          </a:prstGeom>
        </p:spPr>
      </p:pic>
      <p:sp>
        <p:nvSpPr>
          <p:cNvPr id="15" name="Ovale 24">
            <a:extLst>
              <a:ext uri="{FF2B5EF4-FFF2-40B4-BE49-F238E27FC236}">
                <a16:creationId xmlns:a16="http://schemas.microsoft.com/office/drawing/2014/main" id="{7A15E801-B112-2029-47A4-0F795467F6C1}"/>
              </a:ext>
            </a:extLst>
          </p:cNvPr>
          <p:cNvSpPr/>
          <p:nvPr/>
        </p:nvSpPr>
        <p:spPr>
          <a:xfrm>
            <a:off x="1867401" y="2301397"/>
            <a:ext cx="1181158" cy="550022"/>
          </a:xfrm>
          <a:prstGeom prst="ellipse">
            <a:avLst/>
          </a:prstGeom>
          <a:solidFill>
            <a:srgbClr val="008000">
              <a:alpha val="14000"/>
            </a:srgbClr>
          </a:solidFill>
          <a:ln w="19050" cmpd="sng">
            <a:solidFill>
              <a:srgbClr val="008000"/>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latin typeface="+mj-lt"/>
            </a:endParaRPr>
          </a:p>
        </p:txBody>
      </p:sp>
      <p:grpSp>
        <p:nvGrpSpPr>
          <p:cNvPr id="2" name="Group 1">
            <a:extLst>
              <a:ext uri="{FF2B5EF4-FFF2-40B4-BE49-F238E27FC236}">
                <a16:creationId xmlns:a16="http://schemas.microsoft.com/office/drawing/2014/main" id="{4AA9A69A-7615-029B-B018-24902B55DB0C}"/>
              </a:ext>
            </a:extLst>
          </p:cNvPr>
          <p:cNvGrpSpPr/>
          <p:nvPr/>
        </p:nvGrpSpPr>
        <p:grpSpPr>
          <a:xfrm>
            <a:off x="59506" y="3551680"/>
            <a:ext cx="6547865" cy="797498"/>
            <a:chOff x="59506" y="2531148"/>
            <a:chExt cx="6547865" cy="797498"/>
          </a:xfrm>
        </p:grpSpPr>
        <p:pic>
          <p:nvPicPr>
            <p:cNvPr id="3" name="Picture 2">
              <a:extLst>
                <a:ext uri="{FF2B5EF4-FFF2-40B4-BE49-F238E27FC236}">
                  <a16:creationId xmlns:a16="http://schemas.microsoft.com/office/drawing/2014/main" id="{410340A7-9037-6911-4317-A2B42374C535}"/>
                </a:ext>
              </a:extLst>
            </p:cNvPr>
            <p:cNvPicPr>
              <a:picLocks noChangeAspect="1"/>
            </p:cNvPicPr>
            <p:nvPr/>
          </p:nvPicPr>
          <p:blipFill>
            <a:blip r:embed="rId6"/>
            <a:stretch>
              <a:fillRect/>
            </a:stretch>
          </p:blipFill>
          <p:spPr>
            <a:xfrm>
              <a:off x="133540" y="2554614"/>
              <a:ext cx="6319371" cy="765562"/>
            </a:xfrm>
            <a:prstGeom prst="rect">
              <a:avLst/>
            </a:prstGeom>
          </p:spPr>
        </p:pic>
        <p:sp>
          <p:nvSpPr>
            <p:cNvPr id="7" name="Rettangolo arrotondato 6">
              <a:extLst>
                <a:ext uri="{FF2B5EF4-FFF2-40B4-BE49-F238E27FC236}">
                  <a16:creationId xmlns:a16="http://schemas.microsoft.com/office/drawing/2014/main" id="{A4B26870-82E7-3471-80BD-026EA84A98EB}"/>
                </a:ext>
              </a:extLst>
            </p:cNvPr>
            <p:cNvSpPr/>
            <p:nvPr/>
          </p:nvSpPr>
          <p:spPr>
            <a:xfrm>
              <a:off x="59506" y="2531148"/>
              <a:ext cx="6547865" cy="797498"/>
            </a:xfrm>
            <a:prstGeom prst="roundRect">
              <a:avLst/>
            </a:prstGeom>
            <a:solidFill>
              <a:srgbClr val="7033FF">
                <a:alpha val="9000"/>
              </a:srgbClr>
            </a:solidFill>
            <a:ln w="19050" cmpd="sng">
              <a:solidFill>
                <a:srgbClr val="70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j-lt"/>
                <a:cs typeface="Helvetica"/>
              </a:endParaRPr>
            </a:p>
          </p:txBody>
        </p:sp>
      </p:grpSp>
      <p:sp>
        <p:nvSpPr>
          <p:cNvPr id="9" name="Ovale 24">
            <a:extLst>
              <a:ext uri="{FF2B5EF4-FFF2-40B4-BE49-F238E27FC236}">
                <a16:creationId xmlns:a16="http://schemas.microsoft.com/office/drawing/2014/main" id="{2FA7CCD3-6802-6B3B-0906-34D6871A7613}"/>
              </a:ext>
            </a:extLst>
          </p:cNvPr>
          <p:cNvSpPr/>
          <p:nvPr/>
        </p:nvSpPr>
        <p:spPr>
          <a:xfrm>
            <a:off x="1944893" y="3719599"/>
            <a:ext cx="1720462" cy="550022"/>
          </a:xfrm>
          <a:prstGeom prst="ellipse">
            <a:avLst/>
          </a:prstGeom>
          <a:solidFill>
            <a:srgbClr val="008000">
              <a:alpha val="14000"/>
            </a:srgbClr>
          </a:solidFill>
          <a:ln w="19050" cmpd="sng">
            <a:solidFill>
              <a:srgbClr val="008000"/>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latin typeface="+mj-lt"/>
            </a:endParaRPr>
          </a:p>
        </p:txBody>
      </p:sp>
      <p:sp>
        <p:nvSpPr>
          <p:cNvPr id="11" name="Up Arrow 195">
            <a:extLst>
              <a:ext uri="{FF2B5EF4-FFF2-40B4-BE49-F238E27FC236}">
                <a16:creationId xmlns:a16="http://schemas.microsoft.com/office/drawing/2014/main" id="{FB435739-1F40-E11A-CB27-89EDEDBB2563}"/>
              </a:ext>
            </a:extLst>
          </p:cNvPr>
          <p:cNvSpPr/>
          <p:nvPr/>
        </p:nvSpPr>
        <p:spPr>
          <a:xfrm rot="10800000">
            <a:off x="3325352" y="2997855"/>
            <a:ext cx="381459" cy="509034"/>
          </a:xfrm>
          <a:prstGeom prst="upArrow">
            <a:avLst/>
          </a:prstGeom>
          <a:solidFill>
            <a:srgbClr val="7033FF"/>
          </a:solidFill>
          <a:ln>
            <a:solidFill>
              <a:srgbClr val="70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grpSp>
        <p:nvGrpSpPr>
          <p:cNvPr id="14" name="Group 13">
            <a:extLst>
              <a:ext uri="{FF2B5EF4-FFF2-40B4-BE49-F238E27FC236}">
                <a16:creationId xmlns:a16="http://schemas.microsoft.com/office/drawing/2014/main" id="{6A863A11-53F1-63AF-1306-D3794661285D}"/>
              </a:ext>
            </a:extLst>
          </p:cNvPr>
          <p:cNvGrpSpPr>
            <a:grpSpLocks noChangeAspect="1"/>
          </p:cNvGrpSpPr>
          <p:nvPr/>
        </p:nvGrpSpPr>
        <p:grpSpPr>
          <a:xfrm>
            <a:off x="1749471" y="4585270"/>
            <a:ext cx="2059562" cy="435941"/>
            <a:chOff x="1393034" y="3924439"/>
            <a:chExt cx="3015405" cy="638262"/>
          </a:xfrm>
        </p:grpSpPr>
        <p:pic>
          <p:nvPicPr>
            <p:cNvPr id="16" name="Picture 15">
              <a:extLst>
                <a:ext uri="{FF2B5EF4-FFF2-40B4-BE49-F238E27FC236}">
                  <a16:creationId xmlns:a16="http://schemas.microsoft.com/office/drawing/2014/main" id="{C2F148EA-A3F7-EA95-DDE4-757EBF23F349}"/>
                </a:ext>
              </a:extLst>
            </p:cNvPr>
            <p:cNvPicPr>
              <a:picLocks noChangeAspect="1"/>
            </p:cNvPicPr>
            <p:nvPr/>
          </p:nvPicPr>
          <p:blipFill>
            <a:blip r:embed="rId7"/>
            <a:stretch>
              <a:fillRect/>
            </a:stretch>
          </p:blipFill>
          <p:spPr>
            <a:xfrm>
              <a:off x="1588073" y="3994085"/>
              <a:ext cx="2594332" cy="449019"/>
            </a:xfrm>
            <a:prstGeom prst="rect">
              <a:avLst/>
            </a:prstGeom>
          </p:spPr>
        </p:pic>
        <p:sp>
          <p:nvSpPr>
            <p:cNvPr id="17" name="Ovale 24">
              <a:extLst>
                <a:ext uri="{FF2B5EF4-FFF2-40B4-BE49-F238E27FC236}">
                  <a16:creationId xmlns:a16="http://schemas.microsoft.com/office/drawing/2014/main" id="{BDAA1B07-7C83-F869-9E35-17A03871D0C0}"/>
                </a:ext>
              </a:extLst>
            </p:cNvPr>
            <p:cNvSpPr/>
            <p:nvPr/>
          </p:nvSpPr>
          <p:spPr>
            <a:xfrm>
              <a:off x="1393034" y="3924439"/>
              <a:ext cx="3015405" cy="638262"/>
            </a:xfrm>
            <a:prstGeom prst="ellipse">
              <a:avLst/>
            </a:prstGeom>
            <a:solidFill>
              <a:srgbClr val="008000">
                <a:alpha val="14000"/>
              </a:srgbClr>
            </a:solidFill>
            <a:ln w="19050" cmpd="sng">
              <a:solidFill>
                <a:srgbClr val="008000"/>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latin typeface="+mj-lt"/>
              </a:endParaRPr>
            </a:p>
          </p:txBody>
        </p:sp>
      </p:grpSp>
      <p:sp>
        <p:nvSpPr>
          <p:cNvPr id="18" name="TextBox 17">
            <a:extLst>
              <a:ext uri="{FF2B5EF4-FFF2-40B4-BE49-F238E27FC236}">
                <a16:creationId xmlns:a16="http://schemas.microsoft.com/office/drawing/2014/main" id="{69095491-072D-21F9-51A6-05248F1E7143}"/>
              </a:ext>
            </a:extLst>
          </p:cNvPr>
          <p:cNvSpPr txBox="1"/>
          <p:nvPr/>
        </p:nvSpPr>
        <p:spPr>
          <a:xfrm>
            <a:off x="4141551" y="4778650"/>
            <a:ext cx="5062604" cy="369332"/>
          </a:xfrm>
          <a:prstGeom prst="rect">
            <a:avLst/>
          </a:prstGeom>
          <a:noFill/>
        </p:spPr>
        <p:txBody>
          <a:bodyPr wrap="none" rtlCol="0">
            <a:spAutoFit/>
          </a:bodyPr>
          <a:lstStyle/>
          <a:p>
            <a:r>
              <a:rPr lang="en-US" dirty="0"/>
              <a:t>XXX gate, O. Katz et al., arXiv:2209.05691 (2022)</a:t>
            </a:r>
          </a:p>
        </p:txBody>
      </p:sp>
    </p:spTree>
    <p:extLst>
      <p:ext uri="{BB962C8B-B14F-4D97-AF65-F5344CB8AC3E}">
        <p14:creationId xmlns:p14="http://schemas.microsoft.com/office/powerpoint/2010/main" val="177525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0" grpId="0" animBg="1"/>
      <p:bldP spid="8" grpId="0" animBg="1"/>
      <p:bldP spid="8" grpId="1" animBg="1"/>
      <p:bldP spid="23" grpId="0"/>
      <p:bldP spid="24" grpId="0"/>
      <p:bldP spid="25" grpId="0"/>
      <p:bldP spid="30" grpId="0" animBg="1"/>
      <p:bldP spid="15" grpId="0" animBg="1"/>
      <p:bldP spid="9" grpId="0" animBg="1"/>
      <p:bldP spid="11"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94C94A33-F8E5-AD6C-2E87-889628977A5F}"/>
              </a:ext>
            </a:extLst>
          </p:cNvPr>
          <p:cNvGrpSpPr>
            <a:grpSpLocks noChangeAspect="1"/>
          </p:cNvGrpSpPr>
          <p:nvPr/>
        </p:nvGrpSpPr>
        <p:grpSpPr>
          <a:xfrm>
            <a:off x="5190727" y="2869064"/>
            <a:ext cx="3890638" cy="1958056"/>
            <a:chOff x="4478535" y="2721836"/>
            <a:chExt cx="4707672" cy="2369248"/>
          </a:xfrm>
        </p:grpSpPr>
        <p:pic>
          <p:nvPicPr>
            <p:cNvPr id="29" name="Picture 28">
              <a:extLst>
                <a:ext uri="{FF2B5EF4-FFF2-40B4-BE49-F238E27FC236}">
                  <a16:creationId xmlns:a16="http://schemas.microsoft.com/office/drawing/2014/main" id="{47B169C9-6B4C-972A-145D-EF14BF6C72DD}"/>
                </a:ext>
              </a:extLst>
            </p:cNvPr>
            <p:cNvPicPr>
              <a:picLocks noChangeAspect="1"/>
            </p:cNvPicPr>
            <p:nvPr/>
          </p:nvPicPr>
          <p:blipFill rotWithShape="1">
            <a:blip r:embed="rId3"/>
            <a:srcRect l="50910" t="18046" b="15721"/>
            <a:stretch/>
          </p:blipFill>
          <p:spPr>
            <a:xfrm>
              <a:off x="4478535" y="2870117"/>
              <a:ext cx="4707672" cy="2220967"/>
            </a:xfrm>
            <a:prstGeom prst="rect">
              <a:avLst/>
            </a:prstGeom>
          </p:spPr>
        </p:pic>
        <p:sp>
          <p:nvSpPr>
            <p:cNvPr id="30" name="Rectangle 29">
              <a:extLst>
                <a:ext uri="{FF2B5EF4-FFF2-40B4-BE49-F238E27FC236}">
                  <a16:creationId xmlns:a16="http://schemas.microsoft.com/office/drawing/2014/main" id="{BAA340E1-148C-CF8B-3FAE-4A37B3A8C759}"/>
                </a:ext>
              </a:extLst>
            </p:cNvPr>
            <p:cNvSpPr/>
            <p:nvPr/>
          </p:nvSpPr>
          <p:spPr>
            <a:xfrm>
              <a:off x="4597039" y="2721836"/>
              <a:ext cx="386751" cy="272301"/>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48F0A61E-B882-E370-CB60-8E3770F5C02F}"/>
              </a:ext>
            </a:extLst>
          </p:cNvPr>
          <p:cNvGrpSpPr/>
          <p:nvPr/>
        </p:nvGrpSpPr>
        <p:grpSpPr>
          <a:xfrm>
            <a:off x="265560" y="659555"/>
            <a:ext cx="5122071" cy="3930710"/>
            <a:chOff x="46549" y="814578"/>
            <a:chExt cx="5038796" cy="3773296"/>
          </a:xfrm>
        </p:grpSpPr>
        <p:pic>
          <p:nvPicPr>
            <p:cNvPr id="8" name="Picture 7">
              <a:extLst>
                <a:ext uri="{FF2B5EF4-FFF2-40B4-BE49-F238E27FC236}">
                  <a16:creationId xmlns:a16="http://schemas.microsoft.com/office/drawing/2014/main" id="{25D20872-585C-52C0-7E7C-31AA6A991EB2}"/>
                </a:ext>
              </a:extLst>
            </p:cNvPr>
            <p:cNvPicPr>
              <a:picLocks noChangeAspect="1"/>
            </p:cNvPicPr>
            <p:nvPr/>
          </p:nvPicPr>
          <p:blipFill rotWithShape="1">
            <a:blip r:embed="rId3"/>
            <a:srcRect r="53306"/>
            <a:stretch/>
          </p:blipFill>
          <p:spPr>
            <a:xfrm>
              <a:off x="46549" y="814578"/>
              <a:ext cx="5038796" cy="3773296"/>
            </a:xfrm>
            <a:prstGeom prst="rect">
              <a:avLst/>
            </a:prstGeom>
          </p:spPr>
        </p:pic>
        <p:sp>
          <p:nvSpPr>
            <p:cNvPr id="17" name="Rectangle 16">
              <a:extLst>
                <a:ext uri="{FF2B5EF4-FFF2-40B4-BE49-F238E27FC236}">
                  <a16:creationId xmlns:a16="http://schemas.microsoft.com/office/drawing/2014/main" id="{82D34AC0-72E3-911B-E8B7-96705ABE3965}"/>
                </a:ext>
              </a:extLst>
            </p:cNvPr>
            <p:cNvSpPr/>
            <p:nvPr/>
          </p:nvSpPr>
          <p:spPr>
            <a:xfrm>
              <a:off x="141575" y="1350726"/>
              <a:ext cx="435195" cy="306409"/>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61" name="Subtitle 2">
            <a:extLst>
              <a:ext uri="{FF2B5EF4-FFF2-40B4-BE49-F238E27FC236}">
                <a16:creationId xmlns:a16="http://schemas.microsoft.com/office/drawing/2014/main" id="{0C0B0C78-52E2-4B71-9A1B-AF5C5595A26D}"/>
              </a:ext>
            </a:extLst>
          </p:cNvPr>
          <p:cNvSpPr>
            <a:spLocks noGrp="1"/>
          </p:cNvSpPr>
          <p:nvPr>
            <p:ph type="subTitle" idx="1"/>
          </p:nvPr>
        </p:nvSpPr>
        <p:spPr>
          <a:xfrm>
            <a:off x="508738" y="979348"/>
            <a:ext cx="5026883" cy="3461251"/>
          </a:xfrm>
        </p:spPr>
        <p:txBody>
          <a:bodyPr>
            <a:normAutofit/>
          </a:bodyPr>
          <a:lstStyle/>
          <a:p>
            <a:pPr algn="l"/>
            <a:endParaRPr lang="en-US" sz="1350" dirty="0">
              <a:latin typeface="Palatino" pitchFamily="2" charset="77"/>
              <a:ea typeface="Palatino" pitchFamily="2" charset="77"/>
              <a:cs typeface="Times New Roman" panose="02020603050405020304" pitchFamily="18" charset="0"/>
            </a:endParaRPr>
          </a:p>
          <a:p>
            <a:pPr algn="l"/>
            <a:endParaRPr lang="en-US" sz="1350" dirty="0">
              <a:latin typeface="Palatino" pitchFamily="2" charset="77"/>
              <a:ea typeface="Palatino" pitchFamily="2" charset="77"/>
              <a:cs typeface="Times New Roman" panose="02020603050405020304" pitchFamily="18" charset="0"/>
            </a:endParaRPr>
          </a:p>
          <a:p>
            <a:pPr algn="l"/>
            <a:endParaRPr lang="en-US" sz="1350" dirty="0">
              <a:latin typeface="Palatino" pitchFamily="2" charset="77"/>
              <a:ea typeface="Palatino" pitchFamily="2" charset="77"/>
              <a:cs typeface="Times New Roman" panose="02020603050405020304" pitchFamily="18" charset="0"/>
            </a:endParaRPr>
          </a:p>
          <a:p>
            <a:pPr marL="214313" indent="-214313" algn="l">
              <a:buFont typeface="Arial" panose="020B0604020202020204" pitchFamily="34" charset="0"/>
              <a:buChar char="•"/>
            </a:pPr>
            <a:endParaRPr lang="en-US" sz="1350" dirty="0">
              <a:latin typeface="Palatino" pitchFamily="2" charset="77"/>
              <a:ea typeface="Palatino" pitchFamily="2" charset="77"/>
              <a:cs typeface="Times New Roman" panose="02020603050405020304" pitchFamily="18" charset="0"/>
            </a:endParaRPr>
          </a:p>
          <a:p>
            <a:pPr marL="214313" indent="-214313" algn="l">
              <a:buFont typeface="Arial" panose="020B0604020202020204" pitchFamily="34" charset="0"/>
              <a:buChar char="•"/>
            </a:pPr>
            <a:endParaRPr lang="en-US" sz="1350" dirty="0">
              <a:latin typeface="Palatino" pitchFamily="2" charset="77"/>
              <a:ea typeface="Palatino" pitchFamily="2" charset="77"/>
              <a:cs typeface="Times New Roman" panose="02020603050405020304" pitchFamily="18" charset="0"/>
            </a:endParaRPr>
          </a:p>
        </p:txBody>
      </p:sp>
      <p:sp>
        <p:nvSpPr>
          <p:cNvPr id="5" name="Subtitle 2">
            <a:extLst>
              <a:ext uri="{FF2B5EF4-FFF2-40B4-BE49-F238E27FC236}">
                <a16:creationId xmlns:a16="http://schemas.microsoft.com/office/drawing/2014/main" id="{9E9D7F7B-8539-4F09-A5CD-750D279953CB}"/>
              </a:ext>
            </a:extLst>
          </p:cNvPr>
          <p:cNvSpPr txBox="1">
            <a:spLocks/>
          </p:cNvSpPr>
          <p:nvPr/>
        </p:nvSpPr>
        <p:spPr>
          <a:xfrm>
            <a:off x="633986" y="-20332"/>
            <a:ext cx="7794863" cy="43450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latin typeface="+mj-lt"/>
                <a:ea typeface="Palatino" pitchFamily="2" charset="77"/>
                <a:cs typeface="Times New Roman" panose="02020603050405020304" pitchFamily="18" charset="0"/>
              </a:rPr>
              <a:t>Generalized </a:t>
            </a:r>
            <a:r>
              <a:rPr lang="en-US" sz="3200" dirty="0" err="1">
                <a:latin typeface="+mj-lt"/>
                <a:ea typeface="Palatino" pitchFamily="2" charset="77"/>
                <a:cs typeface="Times New Roman" panose="02020603050405020304" pitchFamily="18" charset="0"/>
              </a:rPr>
              <a:t>Molmer</a:t>
            </a:r>
            <a:r>
              <a:rPr lang="en-US" sz="3200" dirty="0">
                <a:latin typeface="+mj-lt"/>
                <a:ea typeface="Palatino" pitchFamily="2" charset="77"/>
                <a:cs typeface="Times New Roman" panose="02020603050405020304" pitchFamily="18" charset="0"/>
              </a:rPr>
              <a:t>-Sorensen scheme</a:t>
            </a:r>
          </a:p>
        </p:txBody>
      </p:sp>
      <p:sp>
        <p:nvSpPr>
          <p:cNvPr id="2" name="AutoShape 6">
            <a:extLst>
              <a:ext uri="{FF2B5EF4-FFF2-40B4-BE49-F238E27FC236}">
                <a16:creationId xmlns:a16="http://schemas.microsoft.com/office/drawing/2014/main" id="{976EA0FE-B6DA-7FC8-9F87-E0072CDEC3A1}"/>
              </a:ext>
            </a:extLst>
          </p:cNvPr>
          <p:cNvSpPr>
            <a:spLocks/>
          </p:cNvSpPr>
          <p:nvPr/>
        </p:nvSpPr>
        <p:spPr bwMode="auto">
          <a:xfrm>
            <a:off x="171450" y="48065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sp>
        <p:nvSpPr>
          <p:cNvPr id="4" name="TextBox 3">
            <a:extLst>
              <a:ext uri="{FF2B5EF4-FFF2-40B4-BE49-F238E27FC236}">
                <a16:creationId xmlns:a16="http://schemas.microsoft.com/office/drawing/2014/main" id="{5745C8C1-385C-C416-6193-40C58573BBBE}"/>
              </a:ext>
            </a:extLst>
          </p:cNvPr>
          <p:cNvSpPr txBox="1"/>
          <p:nvPr/>
        </p:nvSpPr>
        <p:spPr>
          <a:xfrm>
            <a:off x="5099400" y="4830718"/>
            <a:ext cx="4607718" cy="369332"/>
          </a:xfrm>
          <a:prstGeom prst="rect">
            <a:avLst/>
          </a:prstGeom>
          <a:noFill/>
        </p:spPr>
        <p:txBody>
          <a:bodyPr wrap="square">
            <a:spAutoFit/>
          </a:bodyPr>
          <a:lstStyle/>
          <a:p>
            <a:r>
              <a:rPr lang="it-IT" sz="1800" u="sng" dirty="0">
                <a:solidFill>
                  <a:srgbClr val="0000FF"/>
                </a:solidFill>
                <a:latin typeface="Palatino" pitchFamily="2" charset="77"/>
                <a:ea typeface="Palatino" pitchFamily="2" charset="77"/>
                <a:cs typeface="Palatino"/>
              </a:rPr>
              <a:t>B. Andrade et al., </a:t>
            </a:r>
            <a:r>
              <a:rPr lang="en-US" sz="1800" u="sng" dirty="0">
                <a:solidFill>
                  <a:srgbClr val="0000FF"/>
                </a:solidFill>
                <a:effectLst/>
                <a:latin typeface="Palatino" pitchFamily="2" charset="77"/>
                <a:ea typeface="Palatino" pitchFamily="2" charset="77"/>
              </a:rPr>
              <a:t>QST 7 034001</a:t>
            </a:r>
            <a:r>
              <a:rPr lang="it-IT" sz="1800" u="sng" dirty="0">
                <a:solidFill>
                  <a:srgbClr val="0000FF"/>
                </a:solidFill>
                <a:latin typeface="Palatino" pitchFamily="2" charset="77"/>
                <a:ea typeface="Palatino" pitchFamily="2" charset="77"/>
                <a:cs typeface="Palatino"/>
              </a:rPr>
              <a:t>, (2022)</a:t>
            </a:r>
            <a:endParaRPr lang="en-US" sz="1800" dirty="0">
              <a:latin typeface="Palatino" pitchFamily="2" charset="0"/>
            </a:endParaRPr>
          </a:p>
        </p:txBody>
      </p:sp>
      <p:grpSp>
        <p:nvGrpSpPr>
          <p:cNvPr id="3" name="Group 2">
            <a:extLst>
              <a:ext uri="{FF2B5EF4-FFF2-40B4-BE49-F238E27FC236}">
                <a16:creationId xmlns:a16="http://schemas.microsoft.com/office/drawing/2014/main" id="{013217C9-30FE-16C6-BD75-68B673F33794}"/>
              </a:ext>
            </a:extLst>
          </p:cNvPr>
          <p:cNvGrpSpPr>
            <a:grpSpLocks noChangeAspect="1"/>
          </p:cNvGrpSpPr>
          <p:nvPr/>
        </p:nvGrpSpPr>
        <p:grpSpPr>
          <a:xfrm>
            <a:off x="6986294" y="1787513"/>
            <a:ext cx="780983" cy="1040617"/>
            <a:chOff x="6466462" y="2205119"/>
            <a:chExt cx="780983" cy="1040617"/>
          </a:xfrm>
        </p:grpSpPr>
        <p:pic>
          <p:nvPicPr>
            <p:cNvPr id="6" name="Immagine 9" descr="Alireza.jpg">
              <a:extLst>
                <a:ext uri="{FF2B5EF4-FFF2-40B4-BE49-F238E27FC236}">
                  <a16:creationId xmlns:a16="http://schemas.microsoft.com/office/drawing/2014/main" id="{3BB08061-6F96-5147-D874-CE6BAC8F9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777" y="2205119"/>
              <a:ext cx="735748" cy="735748"/>
            </a:xfrm>
            <a:prstGeom prst="rect">
              <a:avLst/>
            </a:prstGeom>
          </p:spPr>
        </p:pic>
        <p:sp>
          <p:nvSpPr>
            <p:cNvPr id="7" name="CasellaDiTesto 15">
              <a:extLst>
                <a:ext uri="{FF2B5EF4-FFF2-40B4-BE49-F238E27FC236}">
                  <a16:creationId xmlns:a16="http://schemas.microsoft.com/office/drawing/2014/main" id="{18520073-AA6F-B650-C0B4-7731AF0558EC}"/>
                </a:ext>
              </a:extLst>
            </p:cNvPr>
            <p:cNvSpPr txBox="1"/>
            <p:nvPr/>
          </p:nvSpPr>
          <p:spPr>
            <a:xfrm>
              <a:off x="6466462" y="2907182"/>
              <a:ext cx="780983" cy="338554"/>
            </a:xfrm>
            <a:prstGeom prst="rect">
              <a:avLst/>
            </a:prstGeom>
            <a:noFill/>
          </p:spPr>
          <p:txBody>
            <a:bodyPr wrap="none" rtlCol="0">
              <a:spAutoFit/>
            </a:bodyPr>
            <a:lstStyle/>
            <a:p>
              <a:r>
                <a:rPr lang="it-IT" sz="1600" dirty="0">
                  <a:latin typeface="+mj-lt"/>
                  <a:cs typeface="Helvetica"/>
                </a:rPr>
                <a:t>A. </a:t>
              </a:r>
              <a:r>
                <a:rPr lang="it-IT" sz="1600" dirty="0" err="1">
                  <a:latin typeface="+mj-lt"/>
                  <a:cs typeface="Helvetica"/>
                </a:rPr>
                <a:t>Seif</a:t>
              </a:r>
              <a:endParaRPr lang="it-IT" sz="1600" dirty="0">
                <a:latin typeface="+mj-lt"/>
                <a:cs typeface="Helvetica"/>
              </a:endParaRPr>
            </a:p>
          </p:txBody>
        </p:sp>
      </p:grpSp>
      <p:grpSp>
        <p:nvGrpSpPr>
          <p:cNvPr id="9" name="Group 8">
            <a:extLst>
              <a:ext uri="{FF2B5EF4-FFF2-40B4-BE49-F238E27FC236}">
                <a16:creationId xmlns:a16="http://schemas.microsoft.com/office/drawing/2014/main" id="{A5470365-5FFA-2ABB-9AFE-E92169BC9291}"/>
              </a:ext>
            </a:extLst>
          </p:cNvPr>
          <p:cNvGrpSpPr>
            <a:grpSpLocks noChangeAspect="1"/>
          </p:cNvGrpSpPr>
          <p:nvPr/>
        </p:nvGrpSpPr>
        <p:grpSpPr>
          <a:xfrm>
            <a:off x="7956838" y="676697"/>
            <a:ext cx="1099033" cy="1056997"/>
            <a:chOff x="7792849" y="2144291"/>
            <a:chExt cx="1195910" cy="1150167"/>
          </a:xfrm>
        </p:grpSpPr>
        <p:pic>
          <p:nvPicPr>
            <p:cNvPr id="11" name="Immagine 10" descr="Mohammad.jpg">
              <a:extLst>
                <a:ext uri="{FF2B5EF4-FFF2-40B4-BE49-F238E27FC236}">
                  <a16:creationId xmlns:a16="http://schemas.microsoft.com/office/drawing/2014/main" id="{D7C8CF74-376E-8188-0369-969FECFC7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2900" y="2144291"/>
              <a:ext cx="855804" cy="855803"/>
            </a:xfrm>
            <a:prstGeom prst="rect">
              <a:avLst/>
            </a:prstGeom>
          </p:spPr>
        </p:pic>
        <p:sp>
          <p:nvSpPr>
            <p:cNvPr id="13" name="CasellaDiTesto 16">
              <a:extLst>
                <a:ext uri="{FF2B5EF4-FFF2-40B4-BE49-F238E27FC236}">
                  <a16:creationId xmlns:a16="http://schemas.microsoft.com/office/drawing/2014/main" id="{E3966D1C-C6F7-AB18-FD18-B36BA7B329E4}"/>
                </a:ext>
              </a:extLst>
            </p:cNvPr>
            <p:cNvSpPr txBox="1"/>
            <p:nvPr/>
          </p:nvSpPr>
          <p:spPr>
            <a:xfrm>
              <a:off x="7792849" y="2925126"/>
              <a:ext cx="1195910" cy="369332"/>
            </a:xfrm>
            <a:prstGeom prst="rect">
              <a:avLst/>
            </a:prstGeom>
            <a:noFill/>
          </p:spPr>
          <p:txBody>
            <a:bodyPr wrap="none" rtlCol="0">
              <a:spAutoFit/>
            </a:bodyPr>
            <a:lstStyle/>
            <a:p>
              <a:r>
                <a:rPr lang="it-IT" sz="1600" dirty="0">
                  <a:latin typeface="+mj-lt"/>
                  <a:cs typeface="Helvetica"/>
                </a:rPr>
                <a:t>M. </a:t>
              </a:r>
              <a:r>
                <a:rPr lang="it-IT" sz="1600" dirty="0" err="1">
                  <a:latin typeface="+mj-lt"/>
                  <a:cs typeface="Helvetica"/>
                </a:rPr>
                <a:t>Hafezi</a:t>
              </a:r>
              <a:endParaRPr lang="it-IT" sz="1600" dirty="0">
                <a:latin typeface="+mj-lt"/>
                <a:cs typeface="Helvetica"/>
              </a:endParaRPr>
            </a:p>
          </p:txBody>
        </p:sp>
      </p:grpSp>
      <p:grpSp>
        <p:nvGrpSpPr>
          <p:cNvPr id="14" name="Group 13">
            <a:extLst>
              <a:ext uri="{FF2B5EF4-FFF2-40B4-BE49-F238E27FC236}">
                <a16:creationId xmlns:a16="http://schemas.microsoft.com/office/drawing/2014/main" id="{08DCE459-9492-67A7-F472-0ED78A0487BC}"/>
              </a:ext>
            </a:extLst>
          </p:cNvPr>
          <p:cNvGrpSpPr/>
          <p:nvPr/>
        </p:nvGrpSpPr>
        <p:grpSpPr>
          <a:xfrm>
            <a:off x="6770144" y="597168"/>
            <a:ext cx="1216680" cy="1150723"/>
            <a:chOff x="6189022" y="650334"/>
            <a:chExt cx="1424802" cy="1282616"/>
          </a:xfrm>
        </p:grpSpPr>
        <p:sp>
          <p:nvSpPr>
            <p:cNvPr id="15" name="CasellaDiTesto 5">
              <a:extLst>
                <a:ext uri="{FF2B5EF4-FFF2-40B4-BE49-F238E27FC236}">
                  <a16:creationId xmlns:a16="http://schemas.microsoft.com/office/drawing/2014/main" id="{41EDC87A-0BF2-8967-E39E-D31A33A72E2A}"/>
                </a:ext>
              </a:extLst>
            </p:cNvPr>
            <p:cNvSpPr txBox="1"/>
            <p:nvPr/>
          </p:nvSpPr>
          <p:spPr>
            <a:xfrm>
              <a:off x="6189022" y="1555592"/>
              <a:ext cx="1424802" cy="377358"/>
            </a:xfrm>
            <a:prstGeom prst="rect">
              <a:avLst/>
            </a:prstGeom>
            <a:noFill/>
          </p:spPr>
          <p:txBody>
            <a:bodyPr wrap="none" rtlCol="0">
              <a:spAutoFit/>
            </a:bodyPr>
            <a:lstStyle/>
            <a:p>
              <a:r>
                <a:rPr lang="it-IT" sz="1600" dirty="0" err="1">
                  <a:latin typeface="+mj-lt"/>
                  <a:cs typeface="Helvetica"/>
                </a:rPr>
                <a:t>Z</a:t>
              </a:r>
              <a:r>
                <a:rPr lang="it-IT" sz="1600" dirty="0">
                  <a:latin typeface="+mj-lt"/>
                  <a:cs typeface="Helvetica"/>
                </a:rPr>
                <a:t>. </a:t>
              </a:r>
              <a:r>
                <a:rPr lang="it-IT" sz="1600" dirty="0" err="1">
                  <a:latin typeface="+mj-lt"/>
                  <a:cs typeface="Helvetica"/>
                </a:rPr>
                <a:t>Davoudi</a:t>
              </a:r>
              <a:endParaRPr lang="it-IT" sz="1600" dirty="0">
                <a:latin typeface="+mj-lt"/>
                <a:cs typeface="Helvetica"/>
              </a:endParaRPr>
            </a:p>
          </p:txBody>
        </p:sp>
        <p:pic>
          <p:nvPicPr>
            <p:cNvPr id="16" name="Picture 15" descr="A person posing for the camera&#10;&#10;Description automatically generated">
              <a:extLst>
                <a:ext uri="{FF2B5EF4-FFF2-40B4-BE49-F238E27FC236}">
                  <a16:creationId xmlns:a16="http://schemas.microsoft.com/office/drawing/2014/main" id="{9ACED93A-D868-A4BF-B0A1-94EA7407FC21}"/>
                </a:ext>
              </a:extLst>
            </p:cNvPr>
            <p:cNvPicPr>
              <a:picLocks noChangeAspect="1"/>
            </p:cNvPicPr>
            <p:nvPr/>
          </p:nvPicPr>
          <p:blipFill rotWithShape="1">
            <a:blip r:embed="rId6">
              <a:extLst>
                <a:ext uri="{28A0092B-C50C-407E-A947-70E740481C1C}">
                  <a14:useLocalDpi xmlns:a14="http://schemas.microsoft.com/office/drawing/2010/main" val="0"/>
                </a:ext>
              </a:extLst>
            </a:blip>
            <a:srcRect b="31601"/>
            <a:stretch/>
          </p:blipFill>
          <p:spPr>
            <a:xfrm>
              <a:off x="6457707" y="650334"/>
              <a:ext cx="945459" cy="970016"/>
            </a:xfrm>
            <a:prstGeom prst="rect">
              <a:avLst/>
            </a:prstGeom>
            <a:effectLst/>
          </p:spPr>
        </p:pic>
      </p:grpSp>
      <p:pic>
        <p:nvPicPr>
          <p:cNvPr id="20" name="Picture 19" descr="A person with a beard&#10;&#10;Description automatically generated with low confidence">
            <a:extLst>
              <a:ext uri="{FF2B5EF4-FFF2-40B4-BE49-F238E27FC236}">
                <a16:creationId xmlns:a16="http://schemas.microsoft.com/office/drawing/2014/main" id="{A0506D89-83FD-3C81-7810-215050C82D22}"/>
              </a:ext>
            </a:extLst>
          </p:cNvPr>
          <p:cNvPicPr>
            <a:picLocks noChangeAspect="1"/>
          </p:cNvPicPr>
          <p:nvPr/>
        </p:nvPicPr>
        <p:blipFill>
          <a:blip r:embed="rId7"/>
          <a:stretch>
            <a:fillRect/>
          </a:stretch>
        </p:blipFill>
        <p:spPr>
          <a:xfrm>
            <a:off x="8142043" y="1739653"/>
            <a:ext cx="800311" cy="800311"/>
          </a:xfrm>
          <a:prstGeom prst="rect">
            <a:avLst/>
          </a:prstGeom>
        </p:spPr>
      </p:pic>
      <p:sp>
        <p:nvSpPr>
          <p:cNvPr id="21" name="CasellaDiTesto 16">
            <a:extLst>
              <a:ext uri="{FF2B5EF4-FFF2-40B4-BE49-F238E27FC236}">
                <a16:creationId xmlns:a16="http://schemas.microsoft.com/office/drawing/2014/main" id="{79F98B1A-4AC8-B368-6BF2-314A0178AFCA}"/>
              </a:ext>
            </a:extLst>
          </p:cNvPr>
          <p:cNvSpPr txBox="1"/>
          <p:nvPr/>
        </p:nvSpPr>
        <p:spPr>
          <a:xfrm>
            <a:off x="8036371" y="2483694"/>
            <a:ext cx="911596" cy="338554"/>
          </a:xfrm>
          <a:prstGeom prst="rect">
            <a:avLst/>
          </a:prstGeom>
          <a:noFill/>
        </p:spPr>
        <p:txBody>
          <a:bodyPr wrap="none" rtlCol="0">
            <a:spAutoFit/>
          </a:bodyPr>
          <a:lstStyle/>
          <a:p>
            <a:r>
              <a:rPr lang="it-IT" sz="1600" dirty="0">
                <a:latin typeface="+mj-lt"/>
                <a:cs typeface="Helvetica"/>
              </a:rPr>
              <a:t>T. </a:t>
            </a:r>
            <a:r>
              <a:rPr lang="it-IT" sz="1600" dirty="0" err="1">
                <a:latin typeface="+mj-lt"/>
                <a:cs typeface="Helvetica"/>
              </a:rPr>
              <a:t>Grass</a:t>
            </a:r>
            <a:endParaRPr lang="it-IT" sz="1600" dirty="0">
              <a:latin typeface="+mj-lt"/>
              <a:cs typeface="Helvetica"/>
            </a:endParaRPr>
          </a:p>
        </p:txBody>
      </p:sp>
      <p:pic>
        <p:nvPicPr>
          <p:cNvPr id="2050" name="Picture 2" descr="Enlighten | ICFO">
            <a:extLst>
              <a:ext uri="{FF2B5EF4-FFF2-40B4-BE49-F238E27FC236}">
                <a16:creationId xmlns:a16="http://schemas.microsoft.com/office/drawing/2014/main" id="{C573C10A-6815-D543-A2F8-74EE0BA595F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19" b="19496"/>
          <a:stretch/>
        </p:blipFill>
        <p:spPr bwMode="auto">
          <a:xfrm>
            <a:off x="5943773" y="1746700"/>
            <a:ext cx="775276" cy="778222"/>
          </a:xfrm>
          <a:prstGeom prst="rect">
            <a:avLst/>
          </a:prstGeom>
          <a:noFill/>
          <a:extLst>
            <a:ext uri="{909E8E84-426E-40DD-AFC4-6F175D3DCCD1}">
              <a14:hiddenFill xmlns:a14="http://schemas.microsoft.com/office/drawing/2010/main">
                <a:solidFill>
                  <a:srgbClr val="FFFFFF"/>
                </a:solidFill>
              </a14:hiddenFill>
            </a:ext>
          </a:extLst>
        </p:spPr>
      </p:pic>
      <p:sp>
        <p:nvSpPr>
          <p:cNvPr id="25" name="CasellaDiTesto 15">
            <a:extLst>
              <a:ext uri="{FF2B5EF4-FFF2-40B4-BE49-F238E27FC236}">
                <a16:creationId xmlns:a16="http://schemas.microsoft.com/office/drawing/2014/main" id="{A8D23D4F-9B40-0C68-C8FA-423F3F452291}"/>
              </a:ext>
            </a:extLst>
          </p:cNvPr>
          <p:cNvSpPr txBox="1"/>
          <p:nvPr/>
        </p:nvSpPr>
        <p:spPr>
          <a:xfrm>
            <a:off x="5710793" y="2465491"/>
            <a:ext cx="1217577" cy="338554"/>
          </a:xfrm>
          <a:prstGeom prst="rect">
            <a:avLst/>
          </a:prstGeom>
          <a:noFill/>
        </p:spPr>
        <p:txBody>
          <a:bodyPr wrap="none" rtlCol="0">
            <a:spAutoFit/>
          </a:bodyPr>
          <a:lstStyle/>
          <a:p>
            <a:r>
              <a:rPr lang="it-IT" sz="1600" dirty="0">
                <a:latin typeface="+mj-lt"/>
                <a:cs typeface="Helvetica"/>
              </a:rPr>
              <a:t>B. Andrade</a:t>
            </a:r>
          </a:p>
        </p:txBody>
      </p:sp>
    </p:spTree>
    <p:extLst>
      <p:ext uri="{BB962C8B-B14F-4D97-AF65-F5344CB8AC3E}">
        <p14:creationId xmlns:p14="http://schemas.microsoft.com/office/powerpoint/2010/main" val="640475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ubtitle 2">
            <a:extLst>
              <a:ext uri="{FF2B5EF4-FFF2-40B4-BE49-F238E27FC236}">
                <a16:creationId xmlns:a16="http://schemas.microsoft.com/office/drawing/2014/main" id="{0C0B0C78-52E2-4B71-9A1B-AF5C5595A26D}"/>
              </a:ext>
            </a:extLst>
          </p:cNvPr>
          <p:cNvSpPr>
            <a:spLocks noGrp="1"/>
          </p:cNvSpPr>
          <p:nvPr>
            <p:ph type="subTitle" idx="1"/>
          </p:nvPr>
        </p:nvSpPr>
        <p:spPr>
          <a:xfrm>
            <a:off x="349266" y="678943"/>
            <a:ext cx="5228673" cy="360876"/>
          </a:xfrm>
        </p:spPr>
        <p:txBody>
          <a:bodyPr>
            <a:noAutofit/>
          </a:bodyPr>
          <a:lstStyle/>
          <a:p>
            <a:pPr algn="l"/>
            <a:r>
              <a:rPr lang="en-US" sz="1600" dirty="0">
                <a:solidFill>
                  <a:schemeClr val="tx1"/>
                </a:solidFill>
                <a:latin typeface="Palatino" pitchFamily="2" charset="77"/>
                <a:ea typeface="Palatino" pitchFamily="2" charset="77"/>
                <a:cs typeface="Times New Roman" panose="02020603050405020304" pitchFamily="18" charset="0"/>
              </a:rPr>
              <a:t>Effective Hamiltonian in single mode approximation: </a:t>
            </a:r>
          </a:p>
        </p:txBody>
      </p:sp>
      <p:pic>
        <p:nvPicPr>
          <p:cNvPr id="19" name="Picture 18">
            <a:extLst>
              <a:ext uri="{FF2B5EF4-FFF2-40B4-BE49-F238E27FC236}">
                <a16:creationId xmlns:a16="http://schemas.microsoft.com/office/drawing/2014/main" id="{17DC82F6-CA64-4522-9751-49BAD342A2AA}"/>
              </a:ext>
            </a:extLst>
          </p:cNvPr>
          <p:cNvPicPr>
            <a:picLocks noChangeAspect="1"/>
          </p:cNvPicPr>
          <p:nvPr/>
        </p:nvPicPr>
        <p:blipFill>
          <a:blip r:embed="rId3"/>
          <a:stretch>
            <a:fillRect/>
          </a:stretch>
        </p:blipFill>
        <p:spPr>
          <a:xfrm>
            <a:off x="1108180" y="1194134"/>
            <a:ext cx="4407974" cy="499605"/>
          </a:xfrm>
          <a:prstGeom prst="rect">
            <a:avLst/>
          </a:prstGeom>
          <a:ln w="28575">
            <a:solidFill>
              <a:srgbClr val="FF0000"/>
            </a:solidFill>
          </a:ln>
        </p:spPr>
      </p:pic>
      <p:pic>
        <p:nvPicPr>
          <p:cNvPr id="21" name="Picture 20">
            <a:extLst>
              <a:ext uri="{FF2B5EF4-FFF2-40B4-BE49-F238E27FC236}">
                <a16:creationId xmlns:a16="http://schemas.microsoft.com/office/drawing/2014/main" id="{B6BC76EC-DD55-45AD-8DDB-B457A1C45389}"/>
              </a:ext>
            </a:extLst>
          </p:cNvPr>
          <p:cNvPicPr>
            <a:picLocks noChangeAspect="1"/>
          </p:cNvPicPr>
          <p:nvPr/>
        </p:nvPicPr>
        <p:blipFill>
          <a:blip r:embed="rId4"/>
          <a:stretch>
            <a:fillRect/>
          </a:stretch>
        </p:blipFill>
        <p:spPr>
          <a:xfrm>
            <a:off x="1336788" y="2075855"/>
            <a:ext cx="3849086" cy="613841"/>
          </a:xfrm>
          <a:prstGeom prst="rect">
            <a:avLst/>
          </a:prstGeom>
          <a:ln w="28575">
            <a:solidFill>
              <a:srgbClr val="FF0000"/>
            </a:solidFill>
          </a:ln>
        </p:spPr>
      </p:pic>
      <p:pic>
        <p:nvPicPr>
          <p:cNvPr id="23" name="Picture 22">
            <a:extLst>
              <a:ext uri="{FF2B5EF4-FFF2-40B4-BE49-F238E27FC236}">
                <a16:creationId xmlns:a16="http://schemas.microsoft.com/office/drawing/2014/main" id="{C788F20D-C0A8-4046-A7AE-59E3AB8297A1}"/>
              </a:ext>
            </a:extLst>
          </p:cNvPr>
          <p:cNvPicPr>
            <a:picLocks noChangeAspect="1"/>
          </p:cNvPicPr>
          <p:nvPr/>
        </p:nvPicPr>
        <p:blipFill>
          <a:blip r:embed="rId5"/>
          <a:stretch>
            <a:fillRect/>
          </a:stretch>
        </p:blipFill>
        <p:spPr>
          <a:xfrm>
            <a:off x="1749907" y="3116309"/>
            <a:ext cx="3005962" cy="520964"/>
          </a:xfrm>
          <a:prstGeom prst="rect">
            <a:avLst/>
          </a:prstGeom>
          <a:ln w="28575">
            <a:solidFill>
              <a:schemeClr val="accent1"/>
            </a:solidFill>
          </a:ln>
        </p:spPr>
      </p:pic>
      <p:pic>
        <p:nvPicPr>
          <p:cNvPr id="12" name="Picture 11">
            <a:extLst>
              <a:ext uri="{FF2B5EF4-FFF2-40B4-BE49-F238E27FC236}">
                <a16:creationId xmlns:a16="http://schemas.microsoft.com/office/drawing/2014/main" id="{B9F94E22-7ED6-46B5-AB4A-B3BFCE7E0CB5}"/>
              </a:ext>
            </a:extLst>
          </p:cNvPr>
          <p:cNvPicPr>
            <a:picLocks noChangeAspect="1"/>
          </p:cNvPicPr>
          <p:nvPr/>
        </p:nvPicPr>
        <p:blipFill>
          <a:blip r:embed="rId6"/>
          <a:stretch>
            <a:fillRect/>
          </a:stretch>
        </p:blipFill>
        <p:spPr>
          <a:xfrm>
            <a:off x="6552444" y="2754735"/>
            <a:ext cx="2423924" cy="2293088"/>
          </a:xfrm>
          <a:prstGeom prst="rect">
            <a:avLst/>
          </a:prstGeom>
        </p:spPr>
      </p:pic>
      <p:sp>
        <p:nvSpPr>
          <p:cNvPr id="27" name="Rettangolo arrotondato 54">
            <a:extLst>
              <a:ext uri="{FF2B5EF4-FFF2-40B4-BE49-F238E27FC236}">
                <a16:creationId xmlns:a16="http://schemas.microsoft.com/office/drawing/2014/main" id="{ADF2394A-25DD-4056-9BAB-6C75F538F2C5}"/>
              </a:ext>
            </a:extLst>
          </p:cNvPr>
          <p:cNvSpPr/>
          <p:nvPr/>
        </p:nvSpPr>
        <p:spPr>
          <a:xfrm>
            <a:off x="2321219" y="1450863"/>
            <a:ext cx="320997" cy="188972"/>
          </a:xfrm>
          <a:prstGeom prst="roundRect">
            <a:avLst/>
          </a:prstGeom>
          <a:ln w="28575">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 sz="1350">
              <a:latin typeface="Palatino" pitchFamily="2" charset="77"/>
              <a:ea typeface="Palatino" pitchFamily="2" charset="77"/>
            </a:endParaRPr>
          </a:p>
        </p:txBody>
      </p:sp>
      <p:sp>
        <p:nvSpPr>
          <p:cNvPr id="28" name="Rettangolo arrotondato 54">
            <a:extLst>
              <a:ext uri="{FF2B5EF4-FFF2-40B4-BE49-F238E27FC236}">
                <a16:creationId xmlns:a16="http://schemas.microsoft.com/office/drawing/2014/main" id="{78849BE8-7F1E-450C-BC5E-10FB795245B7}"/>
              </a:ext>
            </a:extLst>
          </p:cNvPr>
          <p:cNvSpPr/>
          <p:nvPr/>
        </p:nvSpPr>
        <p:spPr>
          <a:xfrm>
            <a:off x="2745938" y="2344166"/>
            <a:ext cx="320997" cy="188972"/>
          </a:xfrm>
          <a:prstGeom prst="roundRect">
            <a:avLst/>
          </a:prstGeom>
          <a:ln w="28575">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 sz="1350">
              <a:latin typeface="Palatino" pitchFamily="2" charset="77"/>
              <a:ea typeface="Palatino" pitchFamily="2" charset="77"/>
            </a:endParaRPr>
          </a:p>
        </p:txBody>
      </p:sp>
      <p:sp>
        <p:nvSpPr>
          <p:cNvPr id="29" name="Rettangolo arrotondato 54">
            <a:extLst>
              <a:ext uri="{FF2B5EF4-FFF2-40B4-BE49-F238E27FC236}">
                <a16:creationId xmlns:a16="http://schemas.microsoft.com/office/drawing/2014/main" id="{8A054023-8033-4889-AC04-C1EE2A3B1199}"/>
              </a:ext>
            </a:extLst>
          </p:cNvPr>
          <p:cNvSpPr/>
          <p:nvPr/>
        </p:nvSpPr>
        <p:spPr>
          <a:xfrm>
            <a:off x="2881722" y="3370633"/>
            <a:ext cx="320997" cy="188972"/>
          </a:xfrm>
          <a:prstGeom prst="roundRect">
            <a:avLst/>
          </a:prstGeom>
          <a:ln w="28575">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 sz="1350">
              <a:latin typeface="Palatino" pitchFamily="2" charset="77"/>
              <a:ea typeface="Palatino" pitchFamily="2" charset="77"/>
            </a:endParaRPr>
          </a:p>
        </p:txBody>
      </p:sp>
      <p:sp>
        <p:nvSpPr>
          <p:cNvPr id="31" name="CasellaDiTesto 112">
            <a:extLst>
              <a:ext uri="{FF2B5EF4-FFF2-40B4-BE49-F238E27FC236}">
                <a16:creationId xmlns:a16="http://schemas.microsoft.com/office/drawing/2014/main" id="{E7004D26-D9D9-4EBF-AF21-04A9E80C993B}"/>
              </a:ext>
            </a:extLst>
          </p:cNvPr>
          <p:cNvSpPr txBox="1"/>
          <p:nvPr/>
        </p:nvSpPr>
        <p:spPr>
          <a:xfrm>
            <a:off x="6628141" y="1518503"/>
            <a:ext cx="473206" cy="230832"/>
          </a:xfrm>
          <a:prstGeom prst="rect">
            <a:avLst/>
          </a:prstGeom>
          <a:noFill/>
          <a:ln w="38100">
            <a:solidFill>
              <a:schemeClr val="accent6"/>
            </a:solidFill>
          </a:ln>
        </p:spPr>
        <p:txBody>
          <a:bodyPr wrap="none" rtlCol="0">
            <a:spAutoFit/>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900" b="1" dirty="0">
                <a:latin typeface="Palatino" pitchFamily="2" charset="77"/>
                <a:ea typeface="Palatino" pitchFamily="2" charset="77"/>
                <a:cs typeface="Times New Roman" panose="02020603050405020304" pitchFamily="18" charset="0"/>
              </a:rPr>
              <a:t>ODD</a:t>
            </a:r>
            <a:endParaRPr lang="en" sz="900" b="1" dirty="0">
              <a:latin typeface="Palatino" pitchFamily="2" charset="77"/>
              <a:ea typeface="Palatino" pitchFamily="2" charset="77"/>
              <a:cs typeface="Times New Roman" panose="02020603050405020304" pitchFamily="18" charset="0"/>
            </a:endParaRPr>
          </a:p>
        </p:txBody>
      </p:sp>
      <p:sp>
        <p:nvSpPr>
          <p:cNvPr id="32" name="CasellaDiTesto 112">
            <a:extLst>
              <a:ext uri="{FF2B5EF4-FFF2-40B4-BE49-F238E27FC236}">
                <a16:creationId xmlns:a16="http://schemas.microsoft.com/office/drawing/2014/main" id="{58943DC5-DDDD-45C9-A53C-60FB86D4A224}"/>
              </a:ext>
            </a:extLst>
          </p:cNvPr>
          <p:cNvSpPr txBox="1"/>
          <p:nvPr/>
        </p:nvSpPr>
        <p:spPr>
          <a:xfrm>
            <a:off x="7050392" y="2400569"/>
            <a:ext cx="473206" cy="230832"/>
          </a:xfrm>
          <a:prstGeom prst="rect">
            <a:avLst/>
          </a:prstGeom>
          <a:noFill/>
          <a:ln w="38100">
            <a:solidFill>
              <a:schemeClr val="accent6"/>
            </a:solidFill>
          </a:ln>
        </p:spPr>
        <p:txBody>
          <a:bodyPr wrap="none" rtlCol="0">
            <a:spAutoFit/>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900" b="1" dirty="0">
                <a:latin typeface="Palatino" pitchFamily="2" charset="77"/>
                <a:ea typeface="Palatino" pitchFamily="2" charset="77"/>
                <a:cs typeface="Times New Roman" panose="02020603050405020304" pitchFamily="18" charset="0"/>
              </a:rPr>
              <a:t>ODD</a:t>
            </a:r>
            <a:endParaRPr lang="en" sz="900" b="1" dirty="0">
              <a:latin typeface="Palatino" pitchFamily="2" charset="77"/>
              <a:ea typeface="Palatino" pitchFamily="2" charset="77"/>
              <a:cs typeface="Times New Roman" panose="02020603050405020304" pitchFamily="18" charset="0"/>
            </a:endParaRPr>
          </a:p>
        </p:txBody>
      </p:sp>
      <p:sp>
        <p:nvSpPr>
          <p:cNvPr id="33" name="CasellaDiTesto 112">
            <a:extLst>
              <a:ext uri="{FF2B5EF4-FFF2-40B4-BE49-F238E27FC236}">
                <a16:creationId xmlns:a16="http://schemas.microsoft.com/office/drawing/2014/main" id="{F0A1DD37-D9DF-4A61-9868-73C6C712C65B}"/>
              </a:ext>
            </a:extLst>
          </p:cNvPr>
          <p:cNvSpPr txBox="1"/>
          <p:nvPr/>
        </p:nvSpPr>
        <p:spPr>
          <a:xfrm>
            <a:off x="6091859" y="3375927"/>
            <a:ext cx="511679" cy="230832"/>
          </a:xfrm>
          <a:prstGeom prst="rect">
            <a:avLst/>
          </a:prstGeom>
          <a:noFill/>
          <a:ln w="38100">
            <a:solidFill>
              <a:schemeClr val="accent6"/>
            </a:solidFill>
          </a:ln>
        </p:spPr>
        <p:txBody>
          <a:bodyPr wrap="none" rtlCol="0">
            <a:spAutoFit/>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900" b="1" dirty="0">
                <a:latin typeface="Palatino" pitchFamily="2" charset="77"/>
                <a:ea typeface="Palatino" pitchFamily="2" charset="77"/>
                <a:cs typeface="Times New Roman" panose="02020603050405020304" pitchFamily="18" charset="0"/>
              </a:rPr>
              <a:t>EVEN</a:t>
            </a:r>
            <a:endParaRPr lang="en" sz="900" b="1" dirty="0">
              <a:latin typeface="Palatino" pitchFamily="2" charset="77"/>
              <a:ea typeface="Palatino" pitchFamily="2" charset="77"/>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B48A5348-0427-482F-879F-0C0D9993EB1A}"/>
              </a:ext>
            </a:extLst>
          </p:cNvPr>
          <p:cNvCxnSpPr/>
          <p:nvPr/>
        </p:nvCxnSpPr>
        <p:spPr>
          <a:xfrm>
            <a:off x="2642216" y="1622379"/>
            <a:ext cx="3983458" cy="705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C65AFCC-5718-45D7-B776-FE37A8EE6013}"/>
              </a:ext>
            </a:extLst>
          </p:cNvPr>
          <p:cNvCxnSpPr>
            <a:cxnSpLocks/>
          </p:cNvCxnSpPr>
          <p:nvPr/>
        </p:nvCxnSpPr>
        <p:spPr>
          <a:xfrm>
            <a:off x="3202719" y="3471549"/>
            <a:ext cx="2876187" cy="352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7483FEA-7039-4432-A9B2-E814F00BADA4}"/>
              </a:ext>
            </a:extLst>
          </p:cNvPr>
          <p:cNvCxnSpPr/>
          <p:nvPr/>
        </p:nvCxnSpPr>
        <p:spPr>
          <a:xfrm>
            <a:off x="3066935" y="2504444"/>
            <a:ext cx="3983458" cy="705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A42C4E62-6E10-12E3-D7EB-BF97210B3905}"/>
              </a:ext>
            </a:extLst>
          </p:cNvPr>
          <p:cNvSpPr txBox="1">
            <a:spLocks/>
          </p:cNvSpPr>
          <p:nvPr/>
        </p:nvSpPr>
        <p:spPr>
          <a:xfrm>
            <a:off x="633986" y="-20332"/>
            <a:ext cx="7794863" cy="43450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latin typeface="Palatino" pitchFamily="2" charset="77"/>
                <a:ea typeface="Palatino" pitchFamily="2" charset="77"/>
                <a:cs typeface="Times New Roman" panose="02020603050405020304" pitchFamily="18" charset="0"/>
              </a:rPr>
              <a:t>Generalized </a:t>
            </a:r>
            <a:r>
              <a:rPr lang="en-US" sz="3200" dirty="0" err="1">
                <a:latin typeface="Palatino" pitchFamily="2" charset="77"/>
                <a:ea typeface="Palatino" pitchFamily="2" charset="77"/>
                <a:cs typeface="Times New Roman" panose="02020603050405020304" pitchFamily="18" charset="0"/>
              </a:rPr>
              <a:t>Molmer</a:t>
            </a:r>
            <a:r>
              <a:rPr lang="en-US" sz="3200" dirty="0">
                <a:latin typeface="Palatino" pitchFamily="2" charset="77"/>
                <a:ea typeface="Palatino" pitchFamily="2" charset="77"/>
                <a:cs typeface="Times New Roman" panose="02020603050405020304" pitchFamily="18" charset="0"/>
              </a:rPr>
              <a:t>-Sorensen scheme</a:t>
            </a:r>
          </a:p>
        </p:txBody>
      </p:sp>
      <p:sp>
        <p:nvSpPr>
          <p:cNvPr id="3" name="AutoShape 6">
            <a:extLst>
              <a:ext uri="{FF2B5EF4-FFF2-40B4-BE49-F238E27FC236}">
                <a16:creationId xmlns:a16="http://schemas.microsoft.com/office/drawing/2014/main" id="{67C08C27-F850-B6E7-2406-5F8CF9FAA7C4}"/>
              </a:ext>
            </a:extLst>
          </p:cNvPr>
          <p:cNvSpPr>
            <a:spLocks/>
          </p:cNvSpPr>
          <p:nvPr/>
        </p:nvSpPr>
        <p:spPr bwMode="auto">
          <a:xfrm>
            <a:off x="171450" y="48065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pitchFamily="2" charset="77"/>
              <a:ea typeface="Palatino" pitchFamily="2" charset="77"/>
              <a:cs typeface="Palatino"/>
            </a:endParaRPr>
          </a:p>
        </p:txBody>
      </p:sp>
      <p:sp>
        <p:nvSpPr>
          <p:cNvPr id="4" name="TextBox 3">
            <a:extLst>
              <a:ext uri="{FF2B5EF4-FFF2-40B4-BE49-F238E27FC236}">
                <a16:creationId xmlns:a16="http://schemas.microsoft.com/office/drawing/2014/main" id="{75F07FDF-F31C-ED05-91EC-2D404B373C6F}"/>
              </a:ext>
            </a:extLst>
          </p:cNvPr>
          <p:cNvSpPr txBox="1"/>
          <p:nvPr/>
        </p:nvSpPr>
        <p:spPr>
          <a:xfrm>
            <a:off x="-20954" y="4774168"/>
            <a:ext cx="4607718" cy="369332"/>
          </a:xfrm>
          <a:prstGeom prst="rect">
            <a:avLst/>
          </a:prstGeom>
          <a:noFill/>
        </p:spPr>
        <p:txBody>
          <a:bodyPr wrap="square">
            <a:spAutoFit/>
          </a:bodyPr>
          <a:lstStyle/>
          <a:p>
            <a:r>
              <a:rPr lang="it-IT" sz="1800" u="sng" dirty="0">
                <a:solidFill>
                  <a:srgbClr val="0000FF"/>
                </a:solidFill>
                <a:latin typeface="Palatino" pitchFamily="2" charset="77"/>
                <a:ea typeface="Palatino" pitchFamily="2" charset="77"/>
                <a:cs typeface="Palatino"/>
              </a:rPr>
              <a:t>B. Andrade et al., </a:t>
            </a:r>
            <a:r>
              <a:rPr lang="en-US" sz="1800" u="sng" dirty="0">
                <a:solidFill>
                  <a:srgbClr val="0000FF"/>
                </a:solidFill>
                <a:effectLst/>
                <a:latin typeface="Palatino" pitchFamily="2" charset="77"/>
                <a:ea typeface="Palatino" pitchFamily="2" charset="77"/>
              </a:rPr>
              <a:t>QST 7 034001</a:t>
            </a:r>
            <a:r>
              <a:rPr lang="it-IT" sz="1800" u="sng" dirty="0">
                <a:solidFill>
                  <a:srgbClr val="0000FF"/>
                </a:solidFill>
                <a:latin typeface="Palatino" pitchFamily="2" charset="77"/>
                <a:ea typeface="Palatino" pitchFamily="2" charset="77"/>
                <a:cs typeface="Palatino"/>
              </a:rPr>
              <a:t>, (2022)</a:t>
            </a:r>
            <a:endParaRPr lang="en-US" sz="1800" dirty="0">
              <a:latin typeface="Palatino" pitchFamily="2" charset="0"/>
            </a:endParaRPr>
          </a:p>
        </p:txBody>
      </p:sp>
    </p:spTree>
    <p:extLst>
      <p:ext uri="{BB962C8B-B14F-4D97-AF65-F5344CB8AC3E}">
        <p14:creationId xmlns:p14="http://schemas.microsoft.com/office/powerpoint/2010/main" val="268448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1" grpId="0" animBg="1"/>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5D17C7A-ACD4-4C67-9F6F-3A84E7C9A6A2}"/>
              </a:ext>
            </a:extLst>
          </p:cNvPr>
          <p:cNvPicPr>
            <a:picLocks noChangeAspect="1"/>
          </p:cNvPicPr>
          <p:nvPr/>
        </p:nvPicPr>
        <p:blipFill>
          <a:blip r:embed="rId3"/>
          <a:stretch>
            <a:fillRect/>
          </a:stretch>
        </p:blipFill>
        <p:spPr>
          <a:xfrm>
            <a:off x="1969894" y="3357223"/>
            <a:ext cx="2120110" cy="1659632"/>
          </a:xfrm>
          <a:prstGeom prst="rect">
            <a:avLst/>
          </a:prstGeom>
        </p:spPr>
      </p:pic>
      <p:pic>
        <p:nvPicPr>
          <p:cNvPr id="45" name="Picture 44">
            <a:extLst>
              <a:ext uri="{FF2B5EF4-FFF2-40B4-BE49-F238E27FC236}">
                <a16:creationId xmlns:a16="http://schemas.microsoft.com/office/drawing/2014/main" id="{A5EFAC04-F5B9-4135-8741-25442A7101AD}"/>
              </a:ext>
            </a:extLst>
          </p:cNvPr>
          <p:cNvPicPr>
            <a:picLocks noChangeAspect="1"/>
          </p:cNvPicPr>
          <p:nvPr/>
        </p:nvPicPr>
        <p:blipFill>
          <a:blip r:embed="rId4"/>
          <a:stretch>
            <a:fillRect/>
          </a:stretch>
        </p:blipFill>
        <p:spPr>
          <a:xfrm>
            <a:off x="2145669" y="1003850"/>
            <a:ext cx="2043330" cy="1643630"/>
          </a:xfrm>
          <a:prstGeom prst="rect">
            <a:avLst/>
          </a:prstGeom>
        </p:spPr>
      </p:pic>
      <p:pic>
        <p:nvPicPr>
          <p:cNvPr id="41" name="Picture 40">
            <a:extLst>
              <a:ext uri="{FF2B5EF4-FFF2-40B4-BE49-F238E27FC236}">
                <a16:creationId xmlns:a16="http://schemas.microsoft.com/office/drawing/2014/main" id="{7485D2AD-B79E-4C59-A238-63EC83472E4D}"/>
              </a:ext>
            </a:extLst>
          </p:cNvPr>
          <p:cNvPicPr>
            <a:picLocks noChangeAspect="1"/>
          </p:cNvPicPr>
          <p:nvPr/>
        </p:nvPicPr>
        <p:blipFill>
          <a:blip r:embed="rId5"/>
          <a:stretch>
            <a:fillRect/>
          </a:stretch>
        </p:blipFill>
        <p:spPr>
          <a:xfrm>
            <a:off x="-10678" y="1009210"/>
            <a:ext cx="2129061" cy="1634881"/>
          </a:xfrm>
          <a:prstGeom prst="rect">
            <a:avLst/>
          </a:prstGeom>
        </p:spPr>
      </p:pic>
      <p:pic>
        <p:nvPicPr>
          <p:cNvPr id="43" name="Picture 42">
            <a:extLst>
              <a:ext uri="{FF2B5EF4-FFF2-40B4-BE49-F238E27FC236}">
                <a16:creationId xmlns:a16="http://schemas.microsoft.com/office/drawing/2014/main" id="{A15D81EC-9C0B-4D9E-8B7C-3F4792A8E144}"/>
              </a:ext>
            </a:extLst>
          </p:cNvPr>
          <p:cNvPicPr>
            <a:picLocks noChangeAspect="1"/>
          </p:cNvPicPr>
          <p:nvPr/>
        </p:nvPicPr>
        <p:blipFill>
          <a:blip r:embed="rId6"/>
          <a:stretch>
            <a:fillRect/>
          </a:stretch>
        </p:blipFill>
        <p:spPr>
          <a:xfrm>
            <a:off x="1092921" y="524127"/>
            <a:ext cx="2200433" cy="420742"/>
          </a:xfrm>
          <a:prstGeom prst="rect">
            <a:avLst/>
          </a:prstGeom>
        </p:spPr>
      </p:pic>
      <p:pic>
        <p:nvPicPr>
          <p:cNvPr id="27" name="Picture 26">
            <a:extLst>
              <a:ext uri="{FF2B5EF4-FFF2-40B4-BE49-F238E27FC236}">
                <a16:creationId xmlns:a16="http://schemas.microsoft.com/office/drawing/2014/main" id="{3D23EA93-34AD-4A50-A812-DC2F5C4D4BDB}"/>
              </a:ext>
            </a:extLst>
          </p:cNvPr>
          <p:cNvPicPr>
            <a:picLocks noChangeAspect="1"/>
          </p:cNvPicPr>
          <p:nvPr/>
        </p:nvPicPr>
        <p:blipFill>
          <a:blip r:embed="rId7"/>
          <a:stretch>
            <a:fillRect/>
          </a:stretch>
        </p:blipFill>
        <p:spPr>
          <a:xfrm>
            <a:off x="231173" y="812347"/>
            <a:ext cx="834462" cy="205758"/>
          </a:xfrm>
          <a:prstGeom prst="rect">
            <a:avLst/>
          </a:prstGeom>
          <a:ln w="12700">
            <a:solidFill>
              <a:schemeClr val="tx1"/>
            </a:solidFill>
          </a:ln>
        </p:spPr>
      </p:pic>
      <p:pic>
        <p:nvPicPr>
          <p:cNvPr id="23" name="Picture 22">
            <a:extLst>
              <a:ext uri="{FF2B5EF4-FFF2-40B4-BE49-F238E27FC236}">
                <a16:creationId xmlns:a16="http://schemas.microsoft.com/office/drawing/2014/main" id="{7B598694-DEBB-4B63-921E-A464B498EC15}"/>
              </a:ext>
            </a:extLst>
          </p:cNvPr>
          <p:cNvPicPr>
            <a:picLocks noChangeAspect="1"/>
          </p:cNvPicPr>
          <p:nvPr/>
        </p:nvPicPr>
        <p:blipFill>
          <a:blip r:embed="rId8"/>
          <a:stretch>
            <a:fillRect/>
          </a:stretch>
        </p:blipFill>
        <p:spPr>
          <a:xfrm>
            <a:off x="51590" y="3322752"/>
            <a:ext cx="1960412" cy="1620033"/>
          </a:xfrm>
          <a:prstGeom prst="rect">
            <a:avLst/>
          </a:prstGeom>
        </p:spPr>
      </p:pic>
      <p:pic>
        <p:nvPicPr>
          <p:cNvPr id="21" name="Picture 20">
            <a:extLst>
              <a:ext uri="{FF2B5EF4-FFF2-40B4-BE49-F238E27FC236}">
                <a16:creationId xmlns:a16="http://schemas.microsoft.com/office/drawing/2014/main" id="{03DCFEEB-98B4-4696-BB05-6F8E2A8C069B}"/>
              </a:ext>
            </a:extLst>
          </p:cNvPr>
          <p:cNvPicPr>
            <a:picLocks noChangeAspect="1"/>
          </p:cNvPicPr>
          <p:nvPr/>
        </p:nvPicPr>
        <p:blipFill>
          <a:blip r:embed="rId9"/>
          <a:stretch>
            <a:fillRect/>
          </a:stretch>
        </p:blipFill>
        <p:spPr>
          <a:xfrm>
            <a:off x="1290402" y="2672099"/>
            <a:ext cx="1960412" cy="418729"/>
          </a:xfrm>
          <a:prstGeom prst="rect">
            <a:avLst/>
          </a:prstGeom>
        </p:spPr>
      </p:pic>
      <p:sp>
        <p:nvSpPr>
          <p:cNvPr id="31" name="Rectangle 30">
            <a:extLst>
              <a:ext uri="{FF2B5EF4-FFF2-40B4-BE49-F238E27FC236}">
                <a16:creationId xmlns:a16="http://schemas.microsoft.com/office/drawing/2014/main" id="{F727889E-694A-43B3-B0A2-892CA4C09AAD}"/>
              </a:ext>
            </a:extLst>
          </p:cNvPr>
          <p:cNvSpPr/>
          <p:nvPr/>
        </p:nvSpPr>
        <p:spPr>
          <a:xfrm>
            <a:off x="2066652" y="2472030"/>
            <a:ext cx="211396" cy="143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Palatino" pitchFamily="2" charset="77"/>
              <a:ea typeface="Palatino" pitchFamily="2" charset="77"/>
            </a:endParaRPr>
          </a:p>
        </p:txBody>
      </p:sp>
      <p:sp>
        <p:nvSpPr>
          <p:cNvPr id="33" name="Rectangle 32">
            <a:extLst>
              <a:ext uri="{FF2B5EF4-FFF2-40B4-BE49-F238E27FC236}">
                <a16:creationId xmlns:a16="http://schemas.microsoft.com/office/drawing/2014/main" id="{BFA598DF-1E6B-4313-A5C2-BA8C72711F6F}"/>
              </a:ext>
            </a:extLst>
          </p:cNvPr>
          <p:cNvSpPr/>
          <p:nvPr/>
        </p:nvSpPr>
        <p:spPr>
          <a:xfrm>
            <a:off x="2006893" y="4867057"/>
            <a:ext cx="211396" cy="143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Palatino" pitchFamily="2" charset="77"/>
              <a:ea typeface="Palatino" pitchFamily="2" charset="77"/>
            </a:endParaRPr>
          </a:p>
        </p:txBody>
      </p:sp>
      <p:pic>
        <p:nvPicPr>
          <p:cNvPr id="38" name="Picture 37">
            <a:extLst>
              <a:ext uri="{FF2B5EF4-FFF2-40B4-BE49-F238E27FC236}">
                <a16:creationId xmlns:a16="http://schemas.microsoft.com/office/drawing/2014/main" id="{0451EA98-1AAF-4ABC-8E52-2C587B7F5DCC}"/>
              </a:ext>
            </a:extLst>
          </p:cNvPr>
          <p:cNvPicPr>
            <a:picLocks noChangeAspect="1"/>
          </p:cNvPicPr>
          <p:nvPr/>
        </p:nvPicPr>
        <p:blipFill>
          <a:blip r:embed="rId10"/>
          <a:stretch>
            <a:fillRect/>
          </a:stretch>
        </p:blipFill>
        <p:spPr>
          <a:xfrm>
            <a:off x="2465265" y="1583860"/>
            <a:ext cx="828089" cy="249179"/>
          </a:xfrm>
          <a:prstGeom prst="rect">
            <a:avLst/>
          </a:prstGeom>
          <a:ln>
            <a:solidFill>
              <a:schemeClr val="tx1"/>
            </a:solidFill>
          </a:ln>
        </p:spPr>
      </p:pic>
      <p:pic>
        <p:nvPicPr>
          <p:cNvPr id="42" name="Picture 41">
            <a:extLst>
              <a:ext uri="{FF2B5EF4-FFF2-40B4-BE49-F238E27FC236}">
                <a16:creationId xmlns:a16="http://schemas.microsoft.com/office/drawing/2014/main" id="{8CA8285E-3F8D-4C8B-87BE-FE08780970CE}"/>
              </a:ext>
            </a:extLst>
          </p:cNvPr>
          <p:cNvPicPr>
            <a:picLocks noChangeAspect="1"/>
          </p:cNvPicPr>
          <p:nvPr/>
        </p:nvPicPr>
        <p:blipFill>
          <a:blip r:embed="rId11"/>
          <a:stretch>
            <a:fillRect/>
          </a:stretch>
        </p:blipFill>
        <p:spPr>
          <a:xfrm>
            <a:off x="2362051" y="3912235"/>
            <a:ext cx="1082370" cy="310583"/>
          </a:xfrm>
          <a:prstGeom prst="rect">
            <a:avLst/>
          </a:prstGeom>
          <a:ln>
            <a:solidFill>
              <a:schemeClr val="tx1"/>
            </a:solidFill>
          </a:ln>
        </p:spPr>
      </p:pic>
      <p:pic>
        <p:nvPicPr>
          <p:cNvPr id="40" name="Picture 39">
            <a:extLst>
              <a:ext uri="{FF2B5EF4-FFF2-40B4-BE49-F238E27FC236}">
                <a16:creationId xmlns:a16="http://schemas.microsoft.com/office/drawing/2014/main" id="{FC3B6C7F-E5AF-456F-A66D-2D27480398DF}"/>
              </a:ext>
            </a:extLst>
          </p:cNvPr>
          <p:cNvPicPr>
            <a:picLocks noChangeAspect="1"/>
          </p:cNvPicPr>
          <p:nvPr/>
        </p:nvPicPr>
        <p:blipFill>
          <a:blip r:embed="rId12"/>
          <a:stretch>
            <a:fillRect/>
          </a:stretch>
        </p:blipFill>
        <p:spPr>
          <a:xfrm>
            <a:off x="307925" y="3160165"/>
            <a:ext cx="1160246" cy="211473"/>
          </a:xfrm>
          <a:prstGeom prst="rect">
            <a:avLst/>
          </a:prstGeom>
          <a:ln>
            <a:solidFill>
              <a:schemeClr val="tx1"/>
            </a:solidFill>
          </a:ln>
        </p:spPr>
      </p:pic>
      <p:sp>
        <p:nvSpPr>
          <p:cNvPr id="2" name="Subtitle 2">
            <a:extLst>
              <a:ext uri="{FF2B5EF4-FFF2-40B4-BE49-F238E27FC236}">
                <a16:creationId xmlns:a16="http://schemas.microsoft.com/office/drawing/2014/main" id="{7E6E37A1-2393-A48E-E9F4-5DC50A270DD9}"/>
              </a:ext>
            </a:extLst>
          </p:cNvPr>
          <p:cNvSpPr txBox="1">
            <a:spLocks/>
          </p:cNvSpPr>
          <p:nvPr/>
        </p:nvSpPr>
        <p:spPr>
          <a:xfrm>
            <a:off x="-412186" y="-21388"/>
            <a:ext cx="10277854" cy="43450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latin typeface="Palatino" pitchFamily="2" charset="77"/>
                <a:ea typeface="Palatino" pitchFamily="2" charset="77"/>
                <a:cs typeface="Times New Roman" panose="02020603050405020304" pitchFamily="18" charset="0"/>
              </a:rPr>
              <a:t>Two-body term suppression</a:t>
            </a:r>
          </a:p>
        </p:txBody>
      </p:sp>
      <p:sp>
        <p:nvSpPr>
          <p:cNvPr id="3" name="AutoShape 6">
            <a:extLst>
              <a:ext uri="{FF2B5EF4-FFF2-40B4-BE49-F238E27FC236}">
                <a16:creationId xmlns:a16="http://schemas.microsoft.com/office/drawing/2014/main" id="{B258EB58-52AB-925B-65D9-70D43CFAEA87}"/>
              </a:ext>
            </a:extLst>
          </p:cNvPr>
          <p:cNvSpPr>
            <a:spLocks/>
          </p:cNvSpPr>
          <p:nvPr/>
        </p:nvSpPr>
        <p:spPr bwMode="auto">
          <a:xfrm>
            <a:off x="171450" y="48065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pitchFamily="2" charset="77"/>
              <a:ea typeface="Palatino" pitchFamily="2" charset="77"/>
              <a:cs typeface="Palatino"/>
            </a:endParaRPr>
          </a:p>
        </p:txBody>
      </p:sp>
      <p:grpSp>
        <p:nvGrpSpPr>
          <p:cNvPr id="9" name="Gruppo 189">
            <a:extLst>
              <a:ext uri="{FF2B5EF4-FFF2-40B4-BE49-F238E27FC236}">
                <a16:creationId xmlns:a16="http://schemas.microsoft.com/office/drawing/2014/main" id="{F26B5E43-DFE0-2DFC-23F0-A75F21EBBFDC}"/>
              </a:ext>
            </a:extLst>
          </p:cNvPr>
          <p:cNvGrpSpPr>
            <a:grpSpLocks noChangeAspect="1"/>
          </p:cNvGrpSpPr>
          <p:nvPr/>
        </p:nvGrpSpPr>
        <p:grpSpPr>
          <a:xfrm>
            <a:off x="4370979" y="1938951"/>
            <a:ext cx="4671023" cy="2005856"/>
            <a:chOff x="5055825" y="3538020"/>
            <a:chExt cx="4006895" cy="1720662"/>
          </a:xfrm>
        </p:grpSpPr>
        <p:grpSp>
          <p:nvGrpSpPr>
            <p:cNvPr id="48" name="Group 86">
              <a:extLst>
                <a:ext uri="{FF2B5EF4-FFF2-40B4-BE49-F238E27FC236}">
                  <a16:creationId xmlns:a16="http://schemas.microsoft.com/office/drawing/2014/main" id="{C3EF22AF-9865-2D2B-66E5-E06E094386A6}"/>
                </a:ext>
              </a:extLst>
            </p:cNvPr>
            <p:cNvGrpSpPr/>
            <p:nvPr/>
          </p:nvGrpSpPr>
          <p:grpSpPr>
            <a:xfrm>
              <a:off x="5055825" y="3538020"/>
              <a:ext cx="4006895" cy="1720662"/>
              <a:chOff x="3762257" y="1390590"/>
              <a:chExt cx="4848343" cy="1892724"/>
            </a:xfrm>
          </p:grpSpPr>
          <p:grpSp>
            <p:nvGrpSpPr>
              <p:cNvPr id="56" name="Group 105">
                <a:extLst>
                  <a:ext uri="{FF2B5EF4-FFF2-40B4-BE49-F238E27FC236}">
                    <a16:creationId xmlns:a16="http://schemas.microsoft.com/office/drawing/2014/main" id="{798E08DF-9808-1E49-1DA5-378667085933}"/>
                  </a:ext>
                </a:extLst>
              </p:cNvPr>
              <p:cNvGrpSpPr/>
              <p:nvPr/>
            </p:nvGrpSpPr>
            <p:grpSpPr>
              <a:xfrm>
                <a:off x="3762257" y="2720531"/>
                <a:ext cx="4848343" cy="562783"/>
                <a:chOff x="3762257" y="2720531"/>
                <a:chExt cx="4848343" cy="562783"/>
              </a:xfrm>
            </p:grpSpPr>
            <p:sp>
              <p:nvSpPr>
                <p:cNvPr id="58" name="TextBox 89">
                  <a:extLst>
                    <a:ext uri="{FF2B5EF4-FFF2-40B4-BE49-F238E27FC236}">
                      <a16:creationId xmlns:a16="http://schemas.microsoft.com/office/drawing/2014/main" id="{4F83F269-723E-4003-0ECF-3AE2D6568F44}"/>
                    </a:ext>
                  </a:extLst>
                </p:cNvPr>
                <p:cNvSpPr txBox="1">
                  <a:spLocks noChangeArrowheads="1"/>
                </p:cNvSpPr>
                <p:nvPr/>
              </p:nvSpPr>
              <p:spPr bwMode="auto">
                <a:xfrm>
                  <a:off x="4971623" y="2731520"/>
                  <a:ext cx="2567430" cy="551794"/>
                </a:xfrm>
                <a:prstGeom prst="rect">
                  <a:avLst/>
                </a:prstGeom>
                <a:noFill/>
                <a:ln w="9525">
                  <a:noFill/>
                  <a:miter lim="800000"/>
                  <a:headEnd/>
                  <a:tailEnd/>
                </a:ln>
              </p:spPr>
              <p:txBody>
                <a:bodyPr wrap="square">
                  <a:spAutoFit/>
                </a:bodyPr>
                <a:lstStyle/>
                <a:p>
                  <a:pPr algn="ctr" fontAlgn="auto">
                    <a:spcBef>
                      <a:spcPts val="0"/>
                    </a:spcBef>
                    <a:spcAft>
                      <a:spcPts val="0"/>
                    </a:spcAft>
                  </a:pPr>
                  <a:r>
                    <a:rPr lang="en-US" sz="1600" dirty="0">
                      <a:solidFill>
                        <a:prstClr val="black"/>
                      </a:solidFill>
                      <a:latin typeface="+mj-lt"/>
                      <a:cs typeface="Arial" pitchFamily="34" charset="0"/>
                    </a:rPr>
                    <a:t>Beatnote </a:t>
                  </a:r>
                </a:p>
                <a:p>
                  <a:pPr algn="ctr" fontAlgn="auto">
                    <a:spcBef>
                      <a:spcPts val="0"/>
                    </a:spcBef>
                    <a:spcAft>
                      <a:spcPts val="0"/>
                    </a:spcAft>
                  </a:pPr>
                  <a:r>
                    <a:rPr lang="en-US" sz="1600" dirty="0">
                      <a:solidFill>
                        <a:prstClr val="black"/>
                      </a:solidFill>
                      <a:latin typeface="+mj-lt"/>
                      <a:cs typeface="Arial" pitchFamily="34" charset="0"/>
                    </a:rPr>
                    <a:t>frequency</a:t>
                  </a:r>
                </a:p>
              </p:txBody>
            </p:sp>
            <p:cxnSp>
              <p:nvCxnSpPr>
                <p:cNvPr id="59" name="Straight Connector 92">
                  <a:extLst>
                    <a:ext uri="{FF2B5EF4-FFF2-40B4-BE49-F238E27FC236}">
                      <a16:creationId xmlns:a16="http://schemas.microsoft.com/office/drawing/2014/main" id="{9D61E067-F7F7-E6A1-0306-83AD2B0F8956}"/>
                    </a:ext>
                  </a:extLst>
                </p:cNvPr>
                <p:cNvCxnSpPr/>
                <p:nvPr/>
              </p:nvCxnSpPr>
              <p:spPr>
                <a:xfrm>
                  <a:off x="3762257" y="2720531"/>
                  <a:ext cx="4848343"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88">
                <a:extLst>
                  <a:ext uri="{FF2B5EF4-FFF2-40B4-BE49-F238E27FC236}">
                    <a16:creationId xmlns:a16="http://schemas.microsoft.com/office/drawing/2014/main" id="{8F0E579D-49BB-797D-7482-5D894BFB3E7C}"/>
                  </a:ext>
                </a:extLst>
              </p:cNvPr>
              <p:cNvCxnSpPr/>
              <p:nvPr/>
            </p:nvCxnSpPr>
            <p:spPr>
              <a:xfrm rot="5400000">
                <a:off x="5590051" y="2031364"/>
                <a:ext cx="1282766" cy="1217"/>
              </a:xfrm>
              <a:prstGeom prst="line">
                <a:avLst/>
              </a:prstGeom>
              <a:ln w="4762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uppo 181">
              <a:extLst>
                <a:ext uri="{FF2B5EF4-FFF2-40B4-BE49-F238E27FC236}">
                  <a16:creationId xmlns:a16="http://schemas.microsoft.com/office/drawing/2014/main" id="{D8B10376-D285-2282-082C-5DF127970138}"/>
                </a:ext>
              </a:extLst>
            </p:cNvPr>
            <p:cNvGrpSpPr/>
            <p:nvPr/>
          </p:nvGrpSpPr>
          <p:grpSpPr>
            <a:xfrm>
              <a:off x="7904437" y="4140352"/>
              <a:ext cx="677332" cy="606199"/>
              <a:chOff x="7904437" y="4088541"/>
              <a:chExt cx="677332" cy="606199"/>
            </a:xfrm>
          </p:grpSpPr>
          <p:cxnSp>
            <p:nvCxnSpPr>
              <p:cNvPr id="54" name="Straight Connector 132">
                <a:extLst>
                  <a:ext uri="{FF2B5EF4-FFF2-40B4-BE49-F238E27FC236}">
                    <a16:creationId xmlns:a16="http://schemas.microsoft.com/office/drawing/2014/main" id="{0A563DC6-201D-A77F-82F6-5BAA51E1B661}"/>
                  </a:ext>
                </a:extLst>
              </p:cNvPr>
              <p:cNvCxnSpPr/>
              <p:nvPr/>
            </p:nvCxnSpPr>
            <p:spPr>
              <a:xfrm rot="5400000" flipH="1" flipV="1">
                <a:off x="7612367" y="4402671"/>
                <a:ext cx="584139"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133">
                <a:extLst>
                  <a:ext uri="{FF2B5EF4-FFF2-40B4-BE49-F238E27FC236}">
                    <a16:creationId xmlns:a16="http://schemas.microsoft.com/office/drawing/2014/main" id="{85A16C75-FE50-9B8D-7B31-F669588E09B4}"/>
                  </a:ext>
                </a:extLst>
              </p:cNvPr>
              <p:cNvCxnSpPr/>
              <p:nvPr/>
            </p:nvCxnSpPr>
            <p:spPr>
              <a:xfrm rot="5400000" flipH="1" flipV="1">
                <a:off x="8289699" y="4380611"/>
                <a:ext cx="584139"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123">
              <a:extLst>
                <a:ext uri="{FF2B5EF4-FFF2-40B4-BE49-F238E27FC236}">
                  <a16:creationId xmlns:a16="http://schemas.microsoft.com/office/drawing/2014/main" id="{B256AD1E-2E99-AF20-0B11-D201582A29AC}"/>
                </a:ext>
              </a:extLst>
            </p:cNvPr>
            <p:cNvCxnSpPr/>
            <p:nvPr/>
          </p:nvCxnSpPr>
          <p:spPr>
            <a:xfrm rot="16200000" flipH="1" flipV="1">
              <a:off x="5980653" y="4444492"/>
              <a:ext cx="584139" cy="0"/>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124">
              <a:extLst>
                <a:ext uri="{FF2B5EF4-FFF2-40B4-BE49-F238E27FC236}">
                  <a16:creationId xmlns:a16="http://schemas.microsoft.com/office/drawing/2014/main" id="{AE9C4795-5CBD-2C5D-6CED-7EBA1BD03CD8}"/>
                </a:ext>
              </a:extLst>
            </p:cNvPr>
            <p:cNvCxnSpPr/>
            <p:nvPr/>
          </p:nvCxnSpPr>
          <p:spPr>
            <a:xfrm rot="16200000" flipH="1" flipV="1">
              <a:off x="5153907" y="4456815"/>
              <a:ext cx="584139" cy="0"/>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60">
              <a:extLst>
                <a:ext uri="{FF2B5EF4-FFF2-40B4-BE49-F238E27FC236}">
                  <a16:creationId xmlns:a16="http://schemas.microsoft.com/office/drawing/2014/main" id="{765ACC2C-71E9-C497-6A95-A726CE816BD9}"/>
                </a:ext>
              </a:extLst>
            </p:cNvPr>
            <p:cNvCxnSpPr/>
            <p:nvPr/>
          </p:nvCxnSpPr>
          <p:spPr>
            <a:xfrm flipH="1">
              <a:off x="6096291" y="4014400"/>
              <a:ext cx="1216" cy="706616"/>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61">
              <a:extLst>
                <a:ext uri="{FF2B5EF4-FFF2-40B4-BE49-F238E27FC236}">
                  <a16:creationId xmlns:a16="http://schemas.microsoft.com/office/drawing/2014/main" id="{B8D2E704-0573-4D06-FA23-241F33AC32C9}"/>
                </a:ext>
              </a:extLst>
            </p:cNvPr>
            <p:cNvCxnSpPr/>
            <p:nvPr/>
          </p:nvCxnSpPr>
          <p:spPr>
            <a:xfrm>
              <a:off x="8769689" y="4019530"/>
              <a:ext cx="0" cy="734674"/>
            </a:xfrm>
            <a:prstGeom prst="line">
              <a:avLst/>
            </a:prstGeom>
            <a:ln w="47625">
              <a:solidFill>
                <a:srgbClr val="0D5EFF"/>
              </a:solidFill>
              <a:prstDash val="sysDot"/>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392EB4CE-7E33-82AA-1404-D4F6DAC3E28B}"/>
              </a:ext>
            </a:extLst>
          </p:cNvPr>
          <p:cNvPicPr>
            <a:picLocks noChangeAspect="1"/>
          </p:cNvPicPr>
          <p:nvPr/>
        </p:nvPicPr>
        <p:blipFill>
          <a:blip r:embed="rId13"/>
          <a:stretch>
            <a:fillRect/>
          </a:stretch>
        </p:blipFill>
        <p:spPr>
          <a:xfrm>
            <a:off x="5649846" y="3575442"/>
            <a:ext cx="312014" cy="158484"/>
          </a:xfrm>
          <a:prstGeom prst="rect">
            <a:avLst/>
          </a:prstGeom>
        </p:spPr>
      </p:pic>
      <p:pic>
        <p:nvPicPr>
          <p:cNvPr id="12" name="Picture 11">
            <a:extLst>
              <a:ext uri="{FF2B5EF4-FFF2-40B4-BE49-F238E27FC236}">
                <a16:creationId xmlns:a16="http://schemas.microsoft.com/office/drawing/2014/main" id="{52294A68-57CE-8219-A8D0-B81F18257C83}"/>
              </a:ext>
            </a:extLst>
          </p:cNvPr>
          <p:cNvPicPr>
            <a:picLocks noChangeAspect="1"/>
          </p:cNvPicPr>
          <p:nvPr/>
        </p:nvPicPr>
        <p:blipFill>
          <a:blip r:embed="rId14"/>
          <a:stretch>
            <a:fillRect/>
          </a:stretch>
        </p:blipFill>
        <p:spPr>
          <a:xfrm>
            <a:off x="4582976" y="3572812"/>
            <a:ext cx="409450" cy="159786"/>
          </a:xfrm>
          <a:prstGeom prst="rect">
            <a:avLst/>
          </a:prstGeom>
        </p:spPr>
      </p:pic>
      <p:pic>
        <p:nvPicPr>
          <p:cNvPr id="13" name="Picture 12">
            <a:extLst>
              <a:ext uri="{FF2B5EF4-FFF2-40B4-BE49-F238E27FC236}">
                <a16:creationId xmlns:a16="http://schemas.microsoft.com/office/drawing/2014/main" id="{A339F236-56B8-E185-2067-94C2EEBBE461}"/>
              </a:ext>
            </a:extLst>
          </p:cNvPr>
          <p:cNvPicPr>
            <a:picLocks noChangeAspect="1"/>
          </p:cNvPicPr>
          <p:nvPr/>
        </p:nvPicPr>
        <p:blipFill>
          <a:blip r:embed="rId15"/>
          <a:stretch>
            <a:fillRect/>
          </a:stretch>
        </p:blipFill>
        <p:spPr>
          <a:xfrm>
            <a:off x="8221413" y="3562628"/>
            <a:ext cx="587647" cy="181636"/>
          </a:xfrm>
          <a:prstGeom prst="rect">
            <a:avLst/>
          </a:prstGeom>
        </p:spPr>
      </p:pic>
      <p:pic>
        <p:nvPicPr>
          <p:cNvPr id="15" name="Picture 14">
            <a:extLst>
              <a:ext uri="{FF2B5EF4-FFF2-40B4-BE49-F238E27FC236}">
                <a16:creationId xmlns:a16="http://schemas.microsoft.com/office/drawing/2014/main" id="{5AF226F8-6C8F-511A-396A-9E1F16975DEB}"/>
              </a:ext>
            </a:extLst>
          </p:cNvPr>
          <p:cNvPicPr>
            <a:picLocks noChangeAspect="1"/>
          </p:cNvPicPr>
          <p:nvPr/>
        </p:nvPicPr>
        <p:blipFill>
          <a:blip r:embed="rId16"/>
          <a:stretch>
            <a:fillRect/>
          </a:stretch>
        </p:blipFill>
        <p:spPr>
          <a:xfrm>
            <a:off x="7519374" y="3573270"/>
            <a:ext cx="357748" cy="162179"/>
          </a:xfrm>
          <a:prstGeom prst="rect">
            <a:avLst/>
          </a:prstGeom>
        </p:spPr>
      </p:pic>
      <p:cxnSp>
        <p:nvCxnSpPr>
          <p:cNvPr id="16" name="Connettore 2 11">
            <a:extLst>
              <a:ext uri="{FF2B5EF4-FFF2-40B4-BE49-F238E27FC236}">
                <a16:creationId xmlns:a16="http://schemas.microsoft.com/office/drawing/2014/main" id="{3A530097-EDAD-F41D-3261-80C8734F17FC}"/>
              </a:ext>
            </a:extLst>
          </p:cNvPr>
          <p:cNvCxnSpPr>
            <a:cxnSpLocks/>
          </p:cNvCxnSpPr>
          <p:nvPr/>
        </p:nvCxnSpPr>
        <p:spPr>
          <a:xfrm>
            <a:off x="5789573" y="3194276"/>
            <a:ext cx="916918" cy="0"/>
          </a:xfrm>
          <a:prstGeom prst="straightConnector1">
            <a:avLst/>
          </a:prstGeom>
          <a:ln>
            <a:solidFill>
              <a:srgbClr val="FF0000"/>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B09714E5-17FC-86C2-C5EA-022987C5E967}"/>
              </a:ext>
            </a:extLst>
          </p:cNvPr>
          <p:cNvPicPr>
            <a:picLocks noChangeAspect="1"/>
          </p:cNvPicPr>
          <p:nvPr/>
        </p:nvPicPr>
        <p:blipFill>
          <a:blip r:embed="rId17"/>
          <a:stretch>
            <a:fillRect/>
          </a:stretch>
        </p:blipFill>
        <p:spPr>
          <a:xfrm>
            <a:off x="7157362" y="3077052"/>
            <a:ext cx="110776" cy="90634"/>
          </a:xfrm>
          <a:prstGeom prst="rect">
            <a:avLst/>
          </a:prstGeom>
        </p:spPr>
      </p:pic>
      <p:cxnSp>
        <p:nvCxnSpPr>
          <p:cNvPr id="19" name="Connettore 2 9">
            <a:extLst>
              <a:ext uri="{FF2B5EF4-FFF2-40B4-BE49-F238E27FC236}">
                <a16:creationId xmlns:a16="http://schemas.microsoft.com/office/drawing/2014/main" id="{D29BD1FB-DFC2-D388-D454-F616775C5E3E}"/>
              </a:ext>
            </a:extLst>
          </p:cNvPr>
          <p:cNvCxnSpPr>
            <a:cxnSpLocks/>
          </p:cNvCxnSpPr>
          <p:nvPr/>
        </p:nvCxnSpPr>
        <p:spPr>
          <a:xfrm flipH="1">
            <a:off x="6784555" y="3194276"/>
            <a:ext cx="907182" cy="0"/>
          </a:xfrm>
          <a:prstGeom prst="straightConnector1">
            <a:avLst/>
          </a:prstGeom>
          <a:ln>
            <a:solidFill>
              <a:srgbClr val="0000FF"/>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0" name="Connettore 2 9">
            <a:extLst>
              <a:ext uri="{FF2B5EF4-FFF2-40B4-BE49-F238E27FC236}">
                <a16:creationId xmlns:a16="http://schemas.microsoft.com/office/drawing/2014/main" id="{8F1A2EA2-0B7B-630B-8847-0DABAF46A861}"/>
              </a:ext>
            </a:extLst>
          </p:cNvPr>
          <p:cNvCxnSpPr>
            <a:cxnSpLocks/>
          </p:cNvCxnSpPr>
          <p:nvPr/>
        </p:nvCxnSpPr>
        <p:spPr>
          <a:xfrm flipH="1">
            <a:off x="6784556" y="3037870"/>
            <a:ext cx="1696779" cy="0"/>
          </a:xfrm>
          <a:prstGeom prst="straightConnector1">
            <a:avLst/>
          </a:prstGeom>
          <a:ln>
            <a:solidFill>
              <a:srgbClr val="0000FF"/>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1237EBED-FC2C-546E-8BFD-5B2EF8C1696B}"/>
              </a:ext>
            </a:extLst>
          </p:cNvPr>
          <p:cNvPicPr>
            <a:picLocks noChangeAspect="1"/>
          </p:cNvPicPr>
          <p:nvPr/>
        </p:nvPicPr>
        <p:blipFill>
          <a:blip r:embed="rId18"/>
          <a:stretch>
            <a:fillRect/>
          </a:stretch>
        </p:blipFill>
        <p:spPr>
          <a:xfrm>
            <a:off x="7913745" y="2881464"/>
            <a:ext cx="177151" cy="113558"/>
          </a:xfrm>
          <a:prstGeom prst="rect">
            <a:avLst/>
          </a:prstGeom>
        </p:spPr>
      </p:pic>
      <p:cxnSp>
        <p:nvCxnSpPr>
          <p:cNvPr id="26" name="Connettore 2 9">
            <a:extLst>
              <a:ext uri="{FF2B5EF4-FFF2-40B4-BE49-F238E27FC236}">
                <a16:creationId xmlns:a16="http://schemas.microsoft.com/office/drawing/2014/main" id="{03E67CBA-E121-9DEF-480D-577D51C00DF2}"/>
              </a:ext>
            </a:extLst>
          </p:cNvPr>
          <p:cNvCxnSpPr>
            <a:cxnSpLocks/>
          </p:cNvCxnSpPr>
          <p:nvPr/>
        </p:nvCxnSpPr>
        <p:spPr>
          <a:xfrm flipH="1">
            <a:off x="8481335" y="2587894"/>
            <a:ext cx="218669" cy="0"/>
          </a:xfrm>
          <a:prstGeom prst="straightConnector1">
            <a:avLst/>
          </a:prstGeom>
          <a:ln>
            <a:solidFill>
              <a:srgbClr val="0000FF"/>
            </a:solidFill>
            <a:headEnd type="stealth" w="lg" len="med"/>
            <a:tailEnd type="stealth" w="lg" len="med"/>
          </a:ln>
          <a:effectLst/>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E4207B28-D6E4-39DB-9A75-100E9F515A37}"/>
              </a:ext>
            </a:extLst>
          </p:cNvPr>
          <p:cNvPicPr>
            <a:picLocks noChangeAspect="1"/>
          </p:cNvPicPr>
          <p:nvPr/>
        </p:nvPicPr>
        <p:blipFill>
          <a:blip r:embed="rId19"/>
          <a:stretch>
            <a:fillRect/>
          </a:stretch>
        </p:blipFill>
        <p:spPr>
          <a:xfrm>
            <a:off x="8586288" y="2312975"/>
            <a:ext cx="180683" cy="143483"/>
          </a:xfrm>
          <a:prstGeom prst="rect">
            <a:avLst/>
          </a:prstGeom>
        </p:spPr>
      </p:pic>
      <p:pic>
        <p:nvPicPr>
          <p:cNvPr id="32" name="Picture 31">
            <a:extLst>
              <a:ext uri="{FF2B5EF4-FFF2-40B4-BE49-F238E27FC236}">
                <a16:creationId xmlns:a16="http://schemas.microsoft.com/office/drawing/2014/main" id="{444FA0DD-0C55-B68B-D511-B798732C48E7}"/>
              </a:ext>
            </a:extLst>
          </p:cNvPr>
          <p:cNvPicPr>
            <a:picLocks noChangeAspect="1"/>
          </p:cNvPicPr>
          <p:nvPr/>
        </p:nvPicPr>
        <p:blipFill>
          <a:blip r:embed="rId20"/>
          <a:stretch>
            <a:fillRect/>
          </a:stretch>
        </p:blipFill>
        <p:spPr>
          <a:xfrm>
            <a:off x="5541588" y="2304016"/>
            <a:ext cx="234982" cy="151059"/>
          </a:xfrm>
          <a:prstGeom prst="rect">
            <a:avLst/>
          </a:prstGeom>
        </p:spPr>
      </p:pic>
      <p:cxnSp>
        <p:nvCxnSpPr>
          <p:cNvPr id="34" name="Connettore 2 11">
            <a:extLst>
              <a:ext uri="{FF2B5EF4-FFF2-40B4-BE49-F238E27FC236}">
                <a16:creationId xmlns:a16="http://schemas.microsoft.com/office/drawing/2014/main" id="{C307E713-0BA5-6341-A2BC-9A3B0649C0A7}"/>
              </a:ext>
            </a:extLst>
          </p:cNvPr>
          <p:cNvCxnSpPr>
            <a:cxnSpLocks/>
          </p:cNvCxnSpPr>
          <p:nvPr/>
        </p:nvCxnSpPr>
        <p:spPr>
          <a:xfrm>
            <a:off x="5583899" y="2538390"/>
            <a:ext cx="185057" cy="0"/>
          </a:xfrm>
          <a:prstGeom prst="straightConnector1">
            <a:avLst/>
          </a:prstGeom>
          <a:ln w="25400">
            <a:solidFill>
              <a:srgbClr val="FF0000"/>
            </a:solidFill>
            <a:headEnd type="stealth" w="lg" len="med"/>
            <a:tailEnd type="stealth" w="lg" len="med"/>
          </a:ln>
          <a:effectLst/>
        </p:spPr>
        <p:style>
          <a:lnRef idx="2">
            <a:schemeClr val="accent1"/>
          </a:lnRef>
          <a:fillRef idx="0">
            <a:schemeClr val="accent1"/>
          </a:fillRef>
          <a:effectRef idx="1">
            <a:schemeClr val="accent1"/>
          </a:effectRef>
          <a:fontRef idx="minor">
            <a:schemeClr val="tx1"/>
          </a:fontRef>
        </p:style>
      </p:cxnSp>
      <p:pic>
        <p:nvPicPr>
          <p:cNvPr id="35" name="Picture 34">
            <a:extLst>
              <a:ext uri="{FF2B5EF4-FFF2-40B4-BE49-F238E27FC236}">
                <a16:creationId xmlns:a16="http://schemas.microsoft.com/office/drawing/2014/main" id="{818C0FD0-8A51-BE2F-29E3-CC01E6CF3B1C}"/>
              </a:ext>
            </a:extLst>
          </p:cNvPr>
          <p:cNvPicPr>
            <a:picLocks noChangeAspect="1"/>
          </p:cNvPicPr>
          <p:nvPr/>
        </p:nvPicPr>
        <p:blipFill>
          <a:blip r:embed="rId21"/>
          <a:stretch>
            <a:fillRect/>
          </a:stretch>
        </p:blipFill>
        <p:spPr>
          <a:xfrm>
            <a:off x="6178854" y="3068811"/>
            <a:ext cx="234948" cy="89980"/>
          </a:xfrm>
          <a:prstGeom prst="rect">
            <a:avLst/>
          </a:prstGeom>
        </p:spPr>
      </p:pic>
      <p:cxnSp>
        <p:nvCxnSpPr>
          <p:cNvPr id="36" name="Connettore 1 73">
            <a:extLst>
              <a:ext uri="{FF2B5EF4-FFF2-40B4-BE49-F238E27FC236}">
                <a16:creationId xmlns:a16="http://schemas.microsoft.com/office/drawing/2014/main" id="{D0055406-95F8-A0B7-6F6A-5AD4A61CC984}"/>
              </a:ext>
            </a:extLst>
          </p:cNvPr>
          <p:cNvCxnSpPr>
            <a:cxnSpLocks/>
          </p:cNvCxnSpPr>
          <p:nvPr/>
        </p:nvCxnSpPr>
        <p:spPr>
          <a:xfrm flipV="1">
            <a:off x="4825796" y="3406790"/>
            <a:ext cx="0" cy="182860"/>
          </a:xfrm>
          <a:prstGeom prst="line">
            <a:avLst/>
          </a:prstGeom>
          <a:ln w="28575" cmpd="sng">
            <a:solidFill>
              <a:schemeClr val="tx1"/>
            </a:solidFill>
            <a:prstDash val="dash"/>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7" name="Connettore 1 73">
            <a:extLst>
              <a:ext uri="{FF2B5EF4-FFF2-40B4-BE49-F238E27FC236}">
                <a16:creationId xmlns:a16="http://schemas.microsoft.com/office/drawing/2014/main" id="{A3F6C024-40FF-5DDF-F105-CEE9BED9F35D}"/>
              </a:ext>
            </a:extLst>
          </p:cNvPr>
          <p:cNvCxnSpPr>
            <a:cxnSpLocks/>
          </p:cNvCxnSpPr>
          <p:nvPr/>
        </p:nvCxnSpPr>
        <p:spPr>
          <a:xfrm flipV="1">
            <a:off x="5789573" y="3368502"/>
            <a:ext cx="0" cy="182860"/>
          </a:xfrm>
          <a:prstGeom prst="line">
            <a:avLst/>
          </a:prstGeom>
          <a:ln w="28575" cmpd="sng">
            <a:solidFill>
              <a:schemeClr val="tx1"/>
            </a:solidFill>
            <a:prstDash val="dash"/>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9" name="Connettore 1 73">
            <a:extLst>
              <a:ext uri="{FF2B5EF4-FFF2-40B4-BE49-F238E27FC236}">
                <a16:creationId xmlns:a16="http://schemas.microsoft.com/office/drawing/2014/main" id="{EF1D880A-50AF-47A5-0D58-B945F84DB8A8}"/>
              </a:ext>
            </a:extLst>
          </p:cNvPr>
          <p:cNvCxnSpPr>
            <a:cxnSpLocks/>
          </p:cNvCxnSpPr>
          <p:nvPr/>
        </p:nvCxnSpPr>
        <p:spPr>
          <a:xfrm flipV="1">
            <a:off x="7681476" y="3376331"/>
            <a:ext cx="0" cy="182860"/>
          </a:xfrm>
          <a:prstGeom prst="line">
            <a:avLst/>
          </a:prstGeom>
          <a:ln w="28575" cmpd="sng">
            <a:solidFill>
              <a:schemeClr val="tx1"/>
            </a:solidFill>
            <a:prstDash val="dash"/>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47" name="Connettore 1 73">
            <a:extLst>
              <a:ext uri="{FF2B5EF4-FFF2-40B4-BE49-F238E27FC236}">
                <a16:creationId xmlns:a16="http://schemas.microsoft.com/office/drawing/2014/main" id="{5740204B-1D98-6D6C-5635-F6E7D548C79A}"/>
              </a:ext>
            </a:extLst>
          </p:cNvPr>
          <p:cNvCxnSpPr>
            <a:cxnSpLocks/>
          </p:cNvCxnSpPr>
          <p:nvPr/>
        </p:nvCxnSpPr>
        <p:spPr>
          <a:xfrm flipV="1">
            <a:off x="8685690" y="3368781"/>
            <a:ext cx="0" cy="182860"/>
          </a:xfrm>
          <a:prstGeom prst="line">
            <a:avLst/>
          </a:prstGeom>
          <a:ln w="28575" cmpd="sng">
            <a:solidFill>
              <a:schemeClr val="tx1"/>
            </a:solidFill>
            <a:prstDash val="dash"/>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96" name="Straight Connector 60">
            <a:extLst>
              <a:ext uri="{FF2B5EF4-FFF2-40B4-BE49-F238E27FC236}">
                <a16:creationId xmlns:a16="http://schemas.microsoft.com/office/drawing/2014/main" id="{61A73ABA-1D95-D6E5-7D0C-17313EFC94F2}"/>
              </a:ext>
            </a:extLst>
          </p:cNvPr>
          <p:cNvCxnSpPr/>
          <p:nvPr/>
        </p:nvCxnSpPr>
        <p:spPr>
          <a:xfrm flipH="1">
            <a:off x="6030212" y="2505173"/>
            <a:ext cx="1418" cy="823735"/>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61">
            <a:extLst>
              <a:ext uri="{FF2B5EF4-FFF2-40B4-BE49-F238E27FC236}">
                <a16:creationId xmlns:a16="http://schemas.microsoft.com/office/drawing/2014/main" id="{C11CFACB-F322-9630-BFF3-BEBBA7CAE590}"/>
              </a:ext>
            </a:extLst>
          </p:cNvPr>
          <p:cNvCxnSpPr/>
          <p:nvPr/>
        </p:nvCxnSpPr>
        <p:spPr>
          <a:xfrm>
            <a:off x="8221413" y="2512058"/>
            <a:ext cx="0" cy="856444"/>
          </a:xfrm>
          <a:prstGeom prst="line">
            <a:avLst/>
          </a:prstGeom>
          <a:ln w="47625">
            <a:solidFill>
              <a:srgbClr val="0D5EFF"/>
            </a:solidFill>
            <a:prstDash val="sysDot"/>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BCC5194E-2A2E-ABB0-1196-0EF84EE78119}"/>
              </a:ext>
            </a:extLst>
          </p:cNvPr>
          <p:cNvPicPr>
            <a:picLocks noChangeAspect="1"/>
          </p:cNvPicPr>
          <p:nvPr/>
        </p:nvPicPr>
        <p:blipFill>
          <a:blip r:embed="rId22"/>
          <a:stretch>
            <a:fillRect/>
          </a:stretch>
        </p:blipFill>
        <p:spPr>
          <a:xfrm>
            <a:off x="5839999" y="2297041"/>
            <a:ext cx="188511" cy="188511"/>
          </a:xfrm>
          <a:prstGeom prst="rect">
            <a:avLst/>
          </a:prstGeom>
        </p:spPr>
      </p:pic>
      <p:cxnSp>
        <p:nvCxnSpPr>
          <p:cNvPr id="102" name="Connettore 2 11">
            <a:extLst>
              <a:ext uri="{FF2B5EF4-FFF2-40B4-BE49-F238E27FC236}">
                <a16:creationId xmlns:a16="http://schemas.microsoft.com/office/drawing/2014/main" id="{ECCAED69-3B83-F4DC-ACB6-30873D656751}"/>
              </a:ext>
            </a:extLst>
          </p:cNvPr>
          <p:cNvCxnSpPr>
            <a:cxnSpLocks/>
          </p:cNvCxnSpPr>
          <p:nvPr/>
        </p:nvCxnSpPr>
        <p:spPr>
          <a:xfrm flipV="1">
            <a:off x="5805853" y="2549273"/>
            <a:ext cx="209225" cy="1098"/>
          </a:xfrm>
          <a:prstGeom prst="straightConnector1">
            <a:avLst/>
          </a:prstGeom>
          <a:ln w="25400">
            <a:solidFill>
              <a:srgbClr val="FF0000"/>
            </a:solidFill>
            <a:headEnd type="stealth" w="lg" len="med"/>
            <a:tailEnd type="stealth" w="lg" len="med"/>
          </a:ln>
          <a:effectLst/>
        </p:spPr>
        <p:style>
          <a:lnRef idx="2">
            <a:schemeClr val="accent1"/>
          </a:lnRef>
          <a:fillRef idx="0">
            <a:schemeClr val="accent1"/>
          </a:fillRef>
          <a:effectRef idx="1">
            <a:schemeClr val="accent1"/>
          </a:effectRef>
          <a:fontRef idx="minor">
            <a:schemeClr val="tx1"/>
          </a:fontRef>
        </p:style>
      </p:cxnSp>
      <p:pic>
        <p:nvPicPr>
          <p:cNvPr id="105" name="Picture 104">
            <a:extLst>
              <a:ext uri="{FF2B5EF4-FFF2-40B4-BE49-F238E27FC236}">
                <a16:creationId xmlns:a16="http://schemas.microsoft.com/office/drawing/2014/main" id="{F257F37A-792D-152C-44D5-D31A433B962D}"/>
              </a:ext>
            </a:extLst>
          </p:cNvPr>
          <p:cNvPicPr>
            <a:picLocks noChangeAspect="1"/>
          </p:cNvPicPr>
          <p:nvPr/>
        </p:nvPicPr>
        <p:blipFill>
          <a:blip r:embed="rId23"/>
          <a:stretch>
            <a:fillRect/>
          </a:stretch>
        </p:blipFill>
        <p:spPr>
          <a:xfrm>
            <a:off x="8018881" y="2304016"/>
            <a:ext cx="429131" cy="181555"/>
          </a:xfrm>
          <a:prstGeom prst="rect">
            <a:avLst/>
          </a:prstGeom>
        </p:spPr>
      </p:pic>
      <p:cxnSp>
        <p:nvCxnSpPr>
          <p:cNvPr id="107" name="Connettore 2 9">
            <a:extLst>
              <a:ext uri="{FF2B5EF4-FFF2-40B4-BE49-F238E27FC236}">
                <a16:creationId xmlns:a16="http://schemas.microsoft.com/office/drawing/2014/main" id="{EA597BDB-AB74-EAB6-82C4-79F6A4655AD5}"/>
              </a:ext>
            </a:extLst>
          </p:cNvPr>
          <p:cNvCxnSpPr>
            <a:cxnSpLocks/>
          </p:cNvCxnSpPr>
          <p:nvPr/>
        </p:nvCxnSpPr>
        <p:spPr>
          <a:xfrm flipH="1">
            <a:off x="8249141" y="2625905"/>
            <a:ext cx="218669" cy="0"/>
          </a:xfrm>
          <a:prstGeom prst="straightConnector1">
            <a:avLst/>
          </a:prstGeom>
          <a:ln>
            <a:solidFill>
              <a:srgbClr val="0000FF"/>
            </a:solidFill>
            <a:headEnd type="stealth" w="lg" len="med"/>
            <a:tailEnd type="stealth" w="lg" len="med"/>
          </a:ln>
          <a:effectLst/>
        </p:spPr>
        <p:style>
          <a:lnRef idx="2">
            <a:schemeClr val="accent1"/>
          </a:lnRef>
          <a:fillRef idx="0">
            <a:schemeClr val="accent1"/>
          </a:fillRef>
          <a:effectRef idx="1">
            <a:schemeClr val="accent1"/>
          </a:effectRef>
          <a:fontRef idx="minor">
            <a:schemeClr val="tx1"/>
          </a:fontRef>
        </p:style>
      </p:cxnSp>
      <p:sp>
        <p:nvSpPr>
          <p:cNvPr id="108" name="TextBox 107">
            <a:extLst>
              <a:ext uri="{FF2B5EF4-FFF2-40B4-BE49-F238E27FC236}">
                <a16:creationId xmlns:a16="http://schemas.microsoft.com/office/drawing/2014/main" id="{05B166BE-4F51-6CE5-20F4-58E8387B3779}"/>
              </a:ext>
            </a:extLst>
          </p:cNvPr>
          <p:cNvSpPr txBox="1"/>
          <p:nvPr/>
        </p:nvSpPr>
        <p:spPr>
          <a:xfrm>
            <a:off x="4216285" y="574078"/>
            <a:ext cx="4696542" cy="646331"/>
          </a:xfrm>
          <a:prstGeom prst="rect">
            <a:avLst/>
          </a:prstGeom>
          <a:noFill/>
        </p:spPr>
        <p:txBody>
          <a:bodyPr wrap="none" rtlCol="0">
            <a:spAutoFit/>
          </a:bodyPr>
          <a:lstStyle/>
          <a:p>
            <a:pPr algn="ctr"/>
            <a:r>
              <a:rPr lang="en-US" dirty="0"/>
              <a:t>Multifrequency drive to suppress unwanted</a:t>
            </a:r>
          </a:p>
          <a:p>
            <a:pPr algn="ctr"/>
            <a:r>
              <a:rPr lang="en-US" dirty="0"/>
              <a:t> 2-body interactions</a:t>
            </a:r>
          </a:p>
        </p:txBody>
      </p:sp>
      <p:sp>
        <p:nvSpPr>
          <p:cNvPr id="109" name="TextBox 108">
            <a:extLst>
              <a:ext uri="{FF2B5EF4-FFF2-40B4-BE49-F238E27FC236}">
                <a16:creationId xmlns:a16="http://schemas.microsoft.com/office/drawing/2014/main" id="{2E7CE5BC-1B5E-AC03-428F-FF97E7BAA3E1}"/>
              </a:ext>
            </a:extLst>
          </p:cNvPr>
          <p:cNvSpPr txBox="1"/>
          <p:nvPr/>
        </p:nvSpPr>
        <p:spPr>
          <a:xfrm>
            <a:off x="4149887" y="3993946"/>
            <a:ext cx="1685077" cy="646331"/>
          </a:xfrm>
          <a:prstGeom prst="rect">
            <a:avLst/>
          </a:prstGeom>
          <a:noFill/>
        </p:spPr>
        <p:txBody>
          <a:bodyPr wrap="none" rtlCol="0">
            <a:spAutoFit/>
          </a:bodyPr>
          <a:lstStyle/>
          <a:p>
            <a:pPr algn="ctr"/>
            <a:r>
              <a:rPr lang="en-US" dirty="0"/>
              <a:t>Three phonon </a:t>
            </a:r>
          </a:p>
          <a:p>
            <a:pPr algn="ctr"/>
            <a:r>
              <a:rPr lang="en-US" dirty="0"/>
              <a:t>modes</a:t>
            </a:r>
          </a:p>
        </p:txBody>
      </p:sp>
      <p:sp>
        <p:nvSpPr>
          <p:cNvPr id="110" name="TextBox 109">
            <a:extLst>
              <a:ext uri="{FF2B5EF4-FFF2-40B4-BE49-F238E27FC236}">
                <a16:creationId xmlns:a16="http://schemas.microsoft.com/office/drawing/2014/main" id="{E8A317A8-E339-5513-16ED-166AC0F51063}"/>
              </a:ext>
            </a:extLst>
          </p:cNvPr>
          <p:cNvSpPr txBox="1"/>
          <p:nvPr/>
        </p:nvSpPr>
        <p:spPr>
          <a:xfrm>
            <a:off x="4189308" y="1297283"/>
            <a:ext cx="1726755" cy="646331"/>
          </a:xfrm>
          <a:prstGeom prst="rect">
            <a:avLst/>
          </a:prstGeom>
          <a:noFill/>
        </p:spPr>
        <p:txBody>
          <a:bodyPr wrap="none" rtlCol="0">
            <a:spAutoFit/>
          </a:bodyPr>
          <a:lstStyle/>
          <a:p>
            <a:pPr algn="ctr"/>
            <a:r>
              <a:rPr lang="en-US" dirty="0"/>
              <a:t>Single phonon </a:t>
            </a:r>
          </a:p>
          <a:p>
            <a:pPr algn="ctr"/>
            <a:r>
              <a:rPr lang="en-US" dirty="0"/>
              <a:t>mode</a:t>
            </a:r>
          </a:p>
        </p:txBody>
      </p:sp>
      <p:sp>
        <p:nvSpPr>
          <p:cNvPr id="111" name="TextBox 110">
            <a:extLst>
              <a:ext uri="{FF2B5EF4-FFF2-40B4-BE49-F238E27FC236}">
                <a16:creationId xmlns:a16="http://schemas.microsoft.com/office/drawing/2014/main" id="{23CC2A45-0D68-4D6D-53FB-DADC4AA147AB}"/>
              </a:ext>
            </a:extLst>
          </p:cNvPr>
          <p:cNvSpPr txBox="1"/>
          <p:nvPr/>
        </p:nvSpPr>
        <p:spPr>
          <a:xfrm>
            <a:off x="5149057" y="4783209"/>
            <a:ext cx="4607718" cy="369332"/>
          </a:xfrm>
          <a:prstGeom prst="rect">
            <a:avLst/>
          </a:prstGeom>
          <a:noFill/>
        </p:spPr>
        <p:txBody>
          <a:bodyPr wrap="square">
            <a:spAutoFit/>
          </a:bodyPr>
          <a:lstStyle/>
          <a:p>
            <a:r>
              <a:rPr lang="it-IT" sz="1800" u="sng" dirty="0">
                <a:solidFill>
                  <a:srgbClr val="0000FF"/>
                </a:solidFill>
                <a:latin typeface="Palatino" pitchFamily="2" charset="77"/>
                <a:ea typeface="Palatino" pitchFamily="2" charset="77"/>
                <a:cs typeface="Palatino"/>
              </a:rPr>
              <a:t>B. Andrade et al., </a:t>
            </a:r>
            <a:r>
              <a:rPr lang="en-US" sz="1800" u="sng" dirty="0">
                <a:solidFill>
                  <a:srgbClr val="0000FF"/>
                </a:solidFill>
                <a:effectLst/>
                <a:latin typeface="Palatino" pitchFamily="2" charset="77"/>
                <a:ea typeface="Palatino" pitchFamily="2" charset="77"/>
              </a:rPr>
              <a:t>QST 7 034001</a:t>
            </a:r>
            <a:r>
              <a:rPr lang="it-IT" sz="1800" u="sng" dirty="0">
                <a:solidFill>
                  <a:srgbClr val="0000FF"/>
                </a:solidFill>
                <a:latin typeface="Palatino" pitchFamily="2" charset="77"/>
                <a:ea typeface="Palatino" pitchFamily="2" charset="77"/>
                <a:cs typeface="Palatino"/>
              </a:rPr>
              <a:t>, (2022)</a:t>
            </a:r>
            <a:endParaRPr lang="en-US" sz="1800" dirty="0">
              <a:latin typeface="Palatino" pitchFamily="2" charset="0"/>
            </a:endParaRPr>
          </a:p>
        </p:txBody>
      </p:sp>
    </p:spTree>
    <p:extLst>
      <p:ext uri="{BB962C8B-B14F-4D97-AF65-F5344CB8AC3E}">
        <p14:creationId xmlns:p14="http://schemas.microsoft.com/office/powerpoint/2010/main" val="1277249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1">
            <a:extLst>
              <a:ext uri="{FF2B5EF4-FFF2-40B4-BE49-F238E27FC236}">
                <a16:creationId xmlns:a16="http://schemas.microsoft.com/office/drawing/2014/main" id="{E29E2561-145C-AC33-C277-2A0B012F3840}"/>
              </a:ext>
            </a:extLst>
          </p:cNvPr>
          <p:cNvSpPr/>
          <p:nvPr/>
        </p:nvSpPr>
        <p:spPr>
          <a:xfrm>
            <a:off x="5944100" y="4869623"/>
            <a:ext cx="3342322" cy="307777"/>
          </a:xfrm>
          <a:prstGeom prst="rect">
            <a:avLst/>
          </a:prstGeom>
        </p:spPr>
        <p:txBody>
          <a:bodyPr wrap="square">
            <a:spAutoFit/>
          </a:bodyPr>
          <a:lstStyle/>
          <a:p>
            <a:r>
              <a:rPr lang="it-IT" sz="1400" dirty="0" err="1">
                <a:latin typeface="Palatino" pitchFamily="2" charset="0"/>
              </a:rPr>
              <a:t>Z</a:t>
            </a:r>
            <a:r>
              <a:rPr lang="it-IT" sz="1400" dirty="0">
                <a:latin typeface="Palatino" pitchFamily="2" charset="0"/>
              </a:rPr>
              <a:t>. </a:t>
            </a:r>
            <a:r>
              <a:rPr lang="it-IT" sz="1400" dirty="0" err="1">
                <a:latin typeface="Palatino" pitchFamily="2" charset="0"/>
              </a:rPr>
              <a:t>Davoudi</a:t>
            </a:r>
            <a:r>
              <a:rPr lang="it-IT" sz="1400" dirty="0">
                <a:latin typeface="Palatino" pitchFamily="2" charset="0"/>
              </a:rPr>
              <a:t>, et al., </a:t>
            </a:r>
            <a:r>
              <a:rPr lang="en-US" sz="1400" dirty="0">
                <a:latin typeface="Palatino" pitchFamily="2" charset="0"/>
              </a:rPr>
              <a:t>PRR 3, 043072 (2021)</a:t>
            </a:r>
          </a:p>
        </p:txBody>
      </p:sp>
      <p:sp>
        <p:nvSpPr>
          <p:cNvPr id="15" name="AutoShape 6">
            <a:extLst>
              <a:ext uri="{FF2B5EF4-FFF2-40B4-BE49-F238E27FC236}">
                <a16:creationId xmlns:a16="http://schemas.microsoft.com/office/drawing/2014/main" id="{0B9ED903-DE84-90A3-F4F2-DB29894FF3BF}"/>
              </a:ext>
            </a:extLst>
          </p:cNvPr>
          <p:cNvSpPr>
            <a:spLocks/>
          </p:cNvSpPr>
          <p:nvPr/>
        </p:nvSpPr>
        <p:spPr bwMode="auto">
          <a:xfrm>
            <a:off x="171453" y="42330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sz="2400">
              <a:latin typeface="Palatino"/>
              <a:cs typeface="Palatino"/>
            </a:endParaRPr>
          </a:p>
        </p:txBody>
      </p:sp>
      <p:sp>
        <p:nvSpPr>
          <p:cNvPr id="16" name="TextBox 15">
            <a:extLst>
              <a:ext uri="{FF2B5EF4-FFF2-40B4-BE49-F238E27FC236}">
                <a16:creationId xmlns:a16="http://schemas.microsoft.com/office/drawing/2014/main" id="{77C10425-7CA6-D513-F37D-256307934F4D}"/>
              </a:ext>
            </a:extLst>
          </p:cNvPr>
          <p:cNvSpPr txBox="1"/>
          <p:nvPr/>
        </p:nvSpPr>
        <p:spPr>
          <a:xfrm>
            <a:off x="94704" y="-85930"/>
            <a:ext cx="9053632" cy="553998"/>
          </a:xfrm>
          <a:prstGeom prst="rect">
            <a:avLst/>
          </a:prstGeom>
          <a:noFill/>
        </p:spPr>
        <p:txBody>
          <a:bodyPr wrap="none" rtlCol="0">
            <a:spAutoFit/>
          </a:bodyPr>
          <a:lstStyle/>
          <a:p>
            <a:r>
              <a:rPr lang="en-US" sz="3000" dirty="0"/>
              <a:t>Hybrid Analog-Digital simulation of Yukawa model</a:t>
            </a:r>
          </a:p>
        </p:txBody>
      </p:sp>
      <p:pic>
        <p:nvPicPr>
          <p:cNvPr id="20" name="Picture 19">
            <a:extLst>
              <a:ext uri="{FF2B5EF4-FFF2-40B4-BE49-F238E27FC236}">
                <a16:creationId xmlns:a16="http://schemas.microsoft.com/office/drawing/2014/main" id="{AFECD6F2-5A3E-C0C9-7452-2C1DD7CA07A9}"/>
              </a:ext>
            </a:extLst>
          </p:cNvPr>
          <p:cNvPicPr>
            <a:picLocks noChangeAspect="1"/>
          </p:cNvPicPr>
          <p:nvPr/>
        </p:nvPicPr>
        <p:blipFill>
          <a:blip r:embed="rId2"/>
          <a:stretch>
            <a:fillRect/>
          </a:stretch>
        </p:blipFill>
        <p:spPr>
          <a:xfrm>
            <a:off x="14573" y="2687143"/>
            <a:ext cx="6162675" cy="2411831"/>
          </a:xfrm>
          <a:prstGeom prst="rect">
            <a:avLst/>
          </a:prstGeom>
        </p:spPr>
      </p:pic>
      <p:pic>
        <p:nvPicPr>
          <p:cNvPr id="2" name="Picture 1">
            <a:extLst>
              <a:ext uri="{FF2B5EF4-FFF2-40B4-BE49-F238E27FC236}">
                <a16:creationId xmlns:a16="http://schemas.microsoft.com/office/drawing/2014/main" id="{1D26F6C2-ACD2-3CA3-8355-700FFAC5F2B6}"/>
              </a:ext>
            </a:extLst>
          </p:cNvPr>
          <p:cNvPicPr>
            <a:picLocks noChangeAspect="1"/>
          </p:cNvPicPr>
          <p:nvPr/>
        </p:nvPicPr>
        <p:blipFill rotWithShape="1">
          <a:blip r:embed="rId3"/>
          <a:srcRect t="47757"/>
          <a:stretch/>
        </p:blipFill>
        <p:spPr>
          <a:xfrm>
            <a:off x="6206833" y="2744052"/>
            <a:ext cx="2809600" cy="1816566"/>
          </a:xfrm>
          <a:prstGeom prst="rect">
            <a:avLst/>
          </a:prstGeom>
        </p:spPr>
      </p:pic>
      <p:grpSp>
        <p:nvGrpSpPr>
          <p:cNvPr id="3" name="Group 2">
            <a:extLst>
              <a:ext uri="{FF2B5EF4-FFF2-40B4-BE49-F238E27FC236}">
                <a16:creationId xmlns:a16="http://schemas.microsoft.com/office/drawing/2014/main" id="{DF82E066-B9A5-C464-2D39-2EA8774FA1EF}"/>
              </a:ext>
            </a:extLst>
          </p:cNvPr>
          <p:cNvGrpSpPr/>
          <p:nvPr/>
        </p:nvGrpSpPr>
        <p:grpSpPr>
          <a:xfrm>
            <a:off x="3190881" y="1516017"/>
            <a:ext cx="4572000" cy="825023"/>
            <a:chOff x="2975299" y="1448022"/>
            <a:chExt cx="4572000" cy="825023"/>
          </a:xfrm>
        </p:grpSpPr>
        <p:sp>
          <p:nvSpPr>
            <p:cNvPr id="4" name="TextBox 3">
              <a:extLst>
                <a:ext uri="{FF2B5EF4-FFF2-40B4-BE49-F238E27FC236}">
                  <a16:creationId xmlns:a16="http://schemas.microsoft.com/office/drawing/2014/main" id="{39608245-C469-FAAA-5F35-83C67AD8370B}"/>
                </a:ext>
              </a:extLst>
            </p:cNvPr>
            <p:cNvSpPr txBox="1"/>
            <p:nvPr/>
          </p:nvSpPr>
          <p:spPr>
            <a:xfrm>
              <a:off x="2975299" y="1903713"/>
              <a:ext cx="3644780" cy="369332"/>
            </a:xfrm>
            <a:prstGeom prst="rect">
              <a:avLst/>
            </a:prstGeom>
            <a:noFill/>
          </p:spPr>
          <p:txBody>
            <a:bodyPr wrap="none" rtlCol="0">
              <a:spAutoFit/>
            </a:bodyPr>
            <a:lstStyle/>
            <a:p>
              <a:r>
                <a:rPr lang="en-US" dirty="0"/>
                <a:t>Collective modes → scalar bosons</a:t>
              </a:r>
            </a:p>
          </p:txBody>
        </p:sp>
        <p:sp>
          <p:nvSpPr>
            <p:cNvPr id="9" name="TextBox 8">
              <a:extLst>
                <a:ext uri="{FF2B5EF4-FFF2-40B4-BE49-F238E27FC236}">
                  <a16:creationId xmlns:a16="http://schemas.microsoft.com/office/drawing/2014/main" id="{4BE3BCB2-FCFB-B512-8408-D05EB524AC08}"/>
                </a:ext>
              </a:extLst>
            </p:cNvPr>
            <p:cNvSpPr txBox="1"/>
            <p:nvPr/>
          </p:nvSpPr>
          <p:spPr>
            <a:xfrm>
              <a:off x="3013643" y="1448022"/>
              <a:ext cx="1954381" cy="369332"/>
            </a:xfrm>
            <a:prstGeom prst="rect">
              <a:avLst/>
            </a:prstGeom>
            <a:noFill/>
          </p:spPr>
          <p:txBody>
            <a:bodyPr wrap="none" rtlCol="0">
              <a:spAutoFit/>
            </a:bodyPr>
            <a:lstStyle/>
            <a:p>
              <a:r>
                <a:rPr lang="en-US" dirty="0"/>
                <a:t>Spin → Fermions</a:t>
              </a:r>
            </a:p>
          </p:txBody>
        </p:sp>
        <p:pic>
          <p:nvPicPr>
            <p:cNvPr id="10" name="Picture 9">
              <a:extLst>
                <a:ext uri="{FF2B5EF4-FFF2-40B4-BE49-F238E27FC236}">
                  <a16:creationId xmlns:a16="http://schemas.microsoft.com/office/drawing/2014/main" id="{856DEF5A-3F15-CFC8-C4A3-F45EAA084F90}"/>
                </a:ext>
              </a:extLst>
            </p:cNvPr>
            <p:cNvPicPr>
              <a:picLocks noChangeAspect="1"/>
            </p:cNvPicPr>
            <p:nvPr/>
          </p:nvPicPr>
          <p:blipFill>
            <a:blip r:embed="rId4"/>
            <a:stretch>
              <a:fillRect/>
            </a:stretch>
          </p:blipFill>
          <p:spPr>
            <a:xfrm>
              <a:off x="5076996" y="1466812"/>
              <a:ext cx="1410906" cy="470302"/>
            </a:xfrm>
            <a:prstGeom prst="rect">
              <a:avLst/>
            </a:prstGeom>
          </p:spPr>
        </p:pic>
        <p:pic>
          <p:nvPicPr>
            <p:cNvPr id="11" name="Picture 10">
              <a:extLst>
                <a:ext uri="{FF2B5EF4-FFF2-40B4-BE49-F238E27FC236}">
                  <a16:creationId xmlns:a16="http://schemas.microsoft.com/office/drawing/2014/main" id="{451474F9-B755-B856-D961-B2F7181AA719}"/>
                </a:ext>
              </a:extLst>
            </p:cNvPr>
            <p:cNvPicPr>
              <a:picLocks noChangeAspect="1"/>
            </p:cNvPicPr>
            <p:nvPr/>
          </p:nvPicPr>
          <p:blipFill>
            <a:blip r:embed="rId5"/>
            <a:stretch>
              <a:fillRect/>
            </a:stretch>
          </p:blipFill>
          <p:spPr>
            <a:xfrm>
              <a:off x="6637065" y="1903713"/>
              <a:ext cx="910234" cy="307777"/>
            </a:xfrm>
            <a:prstGeom prst="rect">
              <a:avLst/>
            </a:prstGeom>
          </p:spPr>
        </p:pic>
      </p:grpSp>
      <p:pic>
        <p:nvPicPr>
          <p:cNvPr id="14" name="Picture 13">
            <a:extLst>
              <a:ext uri="{FF2B5EF4-FFF2-40B4-BE49-F238E27FC236}">
                <a16:creationId xmlns:a16="http://schemas.microsoft.com/office/drawing/2014/main" id="{A31BC8CA-B2A1-D3F8-B659-B0260E42418A}"/>
              </a:ext>
            </a:extLst>
          </p:cNvPr>
          <p:cNvPicPr>
            <a:picLocks noChangeAspect="1"/>
          </p:cNvPicPr>
          <p:nvPr/>
        </p:nvPicPr>
        <p:blipFill>
          <a:blip r:embed="rId6"/>
          <a:stretch>
            <a:fillRect/>
          </a:stretch>
        </p:blipFill>
        <p:spPr>
          <a:xfrm>
            <a:off x="171453" y="480450"/>
            <a:ext cx="3019428" cy="1086609"/>
          </a:xfrm>
          <a:prstGeom prst="rect">
            <a:avLst/>
          </a:prstGeom>
        </p:spPr>
      </p:pic>
      <p:grpSp>
        <p:nvGrpSpPr>
          <p:cNvPr id="17" name="Group 16">
            <a:extLst>
              <a:ext uri="{FF2B5EF4-FFF2-40B4-BE49-F238E27FC236}">
                <a16:creationId xmlns:a16="http://schemas.microsoft.com/office/drawing/2014/main" id="{F08486E6-0F0B-50C9-DDD4-8B960C356EF4}"/>
              </a:ext>
            </a:extLst>
          </p:cNvPr>
          <p:cNvGrpSpPr/>
          <p:nvPr/>
        </p:nvGrpSpPr>
        <p:grpSpPr>
          <a:xfrm>
            <a:off x="6823153" y="528046"/>
            <a:ext cx="1216680" cy="1262332"/>
            <a:chOff x="6189022" y="601834"/>
            <a:chExt cx="1424802" cy="1407017"/>
          </a:xfrm>
        </p:grpSpPr>
        <p:sp>
          <p:nvSpPr>
            <p:cNvPr id="19" name="CasellaDiTesto 5">
              <a:extLst>
                <a:ext uri="{FF2B5EF4-FFF2-40B4-BE49-F238E27FC236}">
                  <a16:creationId xmlns:a16="http://schemas.microsoft.com/office/drawing/2014/main" id="{6D3752A1-3254-DC60-8433-1A5EF3E766A2}"/>
                </a:ext>
              </a:extLst>
            </p:cNvPr>
            <p:cNvSpPr txBox="1"/>
            <p:nvPr/>
          </p:nvSpPr>
          <p:spPr>
            <a:xfrm>
              <a:off x="6189022" y="1631493"/>
              <a:ext cx="1424802" cy="377358"/>
            </a:xfrm>
            <a:prstGeom prst="rect">
              <a:avLst/>
            </a:prstGeom>
            <a:noFill/>
          </p:spPr>
          <p:txBody>
            <a:bodyPr wrap="none" rtlCol="0">
              <a:spAutoFit/>
            </a:bodyPr>
            <a:lstStyle/>
            <a:p>
              <a:r>
                <a:rPr lang="it-IT" sz="1600" dirty="0" err="1">
                  <a:latin typeface="+mj-lt"/>
                  <a:cs typeface="Helvetica"/>
                </a:rPr>
                <a:t>Z</a:t>
              </a:r>
              <a:r>
                <a:rPr lang="it-IT" sz="1600" dirty="0">
                  <a:latin typeface="+mj-lt"/>
                  <a:cs typeface="Helvetica"/>
                </a:rPr>
                <a:t>. </a:t>
              </a:r>
              <a:r>
                <a:rPr lang="it-IT" sz="1600" dirty="0" err="1">
                  <a:latin typeface="+mj-lt"/>
                  <a:cs typeface="Helvetica"/>
                </a:rPr>
                <a:t>Davoudi</a:t>
              </a:r>
              <a:endParaRPr lang="it-IT" sz="1600" dirty="0">
                <a:latin typeface="+mj-lt"/>
                <a:cs typeface="Helvetica"/>
              </a:endParaRPr>
            </a:p>
          </p:txBody>
        </p:sp>
        <p:pic>
          <p:nvPicPr>
            <p:cNvPr id="23" name="Picture 22" descr="A person posing for the camera&#10;&#10;Description automatically generated">
              <a:extLst>
                <a:ext uri="{FF2B5EF4-FFF2-40B4-BE49-F238E27FC236}">
                  <a16:creationId xmlns:a16="http://schemas.microsoft.com/office/drawing/2014/main" id="{94ED7A62-BC1F-F368-EA92-39D6C31E55C8}"/>
                </a:ext>
              </a:extLst>
            </p:cNvPr>
            <p:cNvPicPr>
              <a:picLocks noChangeAspect="1"/>
            </p:cNvPicPr>
            <p:nvPr/>
          </p:nvPicPr>
          <p:blipFill rotWithShape="1">
            <a:blip r:embed="rId7">
              <a:extLst>
                <a:ext uri="{28A0092B-C50C-407E-A947-70E740481C1C}">
                  <a14:useLocalDpi xmlns:a14="http://schemas.microsoft.com/office/drawing/2010/main" val="0"/>
                </a:ext>
              </a:extLst>
            </a:blip>
            <a:srcRect b="31601"/>
            <a:stretch/>
          </p:blipFill>
          <p:spPr>
            <a:xfrm>
              <a:off x="6410434" y="601834"/>
              <a:ext cx="1040004" cy="1067018"/>
            </a:xfrm>
            <a:prstGeom prst="rect">
              <a:avLst/>
            </a:prstGeom>
            <a:effectLst/>
          </p:spPr>
        </p:pic>
      </p:grpSp>
      <p:sp>
        <p:nvSpPr>
          <p:cNvPr id="24" name="TextBox 23">
            <a:extLst>
              <a:ext uri="{FF2B5EF4-FFF2-40B4-BE49-F238E27FC236}">
                <a16:creationId xmlns:a16="http://schemas.microsoft.com/office/drawing/2014/main" id="{25854C9F-9634-57F8-950A-7C6E2BEA965D}"/>
              </a:ext>
            </a:extLst>
          </p:cNvPr>
          <p:cNvSpPr txBox="1"/>
          <p:nvPr/>
        </p:nvSpPr>
        <p:spPr>
          <a:xfrm>
            <a:off x="7971542" y="1451928"/>
            <a:ext cx="1269899" cy="338554"/>
          </a:xfrm>
          <a:prstGeom prst="rect">
            <a:avLst/>
          </a:prstGeom>
          <a:noFill/>
        </p:spPr>
        <p:txBody>
          <a:bodyPr wrap="none" rtlCol="0">
            <a:spAutoFit/>
          </a:bodyPr>
          <a:lstStyle/>
          <a:p>
            <a:r>
              <a:rPr lang="en-US" sz="1600" dirty="0"/>
              <a:t>N. M. </a:t>
            </a:r>
            <a:r>
              <a:rPr lang="en-US" sz="1600" dirty="0" err="1"/>
              <a:t>Linke</a:t>
            </a:r>
            <a:endParaRPr lang="en-US" sz="1600" dirty="0"/>
          </a:p>
        </p:txBody>
      </p:sp>
      <p:pic>
        <p:nvPicPr>
          <p:cNvPr id="25" name="Picture 24" descr="A person smiling for the camera&#10;&#10;Description automatically generated with medium confidence">
            <a:extLst>
              <a:ext uri="{FF2B5EF4-FFF2-40B4-BE49-F238E27FC236}">
                <a16:creationId xmlns:a16="http://schemas.microsoft.com/office/drawing/2014/main" id="{2B05D58F-D983-46B7-242D-D295F4B488EC}"/>
              </a:ext>
            </a:extLst>
          </p:cNvPr>
          <p:cNvPicPr>
            <a:picLocks noChangeAspect="1"/>
          </p:cNvPicPr>
          <p:nvPr/>
        </p:nvPicPr>
        <p:blipFill rotWithShape="1">
          <a:blip r:embed="rId8"/>
          <a:srcRect l="14549" t="4366" r="18432" b="40703"/>
          <a:stretch/>
        </p:blipFill>
        <p:spPr>
          <a:xfrm>
            <a:off x="8213115" y="690244"/>
            <a:ext cx="812859" cy="793127"/>
          </a:xfrm>
          <a:prstGeom prst="rect">
            <a:avLst/>
          </a:prstGeom>
        </p:spPr>
      </p:pic>
    </p:spTree>
    <p:extLst>
      <p:ext uri="{BB962C8B-B14F-4D97-AF65-F5344CB8AC3E}">
        <p14:creationId xmlns:p14="http://schemas.microsoft.com/office/powerpoint/2010/main" val="335917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1EEE8DD9-BEB4-7400-7C94-26340C125AE4}"/>
              </a:ext>
            </a:extLst>
          </p:cNvPr>
          <p:cNvPicPr>
            <a:picLocks noChangeAspect="1"/>
          </p:cNvPicPr>
          <p:nvPr/>
        </p:nvPicPr>
        <p:blipFill rotWithShape="1">
          <a:blip r:embed="rId2"/>
          <a:srcRect t="47209"/>
          <a:stretch/>
        </p:blipFill>
        <p:spPr>
          <a:xfrm>
            <a:off x="5049265" y="3337658"/>
            <a:ext cx="2811776" cy="1797678"/>
          </a:xfrm>
          <a:prstGeom prst="rect">
            <a:avLst/>
          </a:prstGeom>
        </p:spPr>
      </p:pic>
      <p:pic>
        <p:nvPicPr>
          <p:cNvPr id="48" name="Picture 47">
            <a:extLst>
              <a:ext uri="{FF2B5EF4-FFF2-40B4-BE49-F238E27FC236}">
                <a16:creationId xmlns:a16="http://schemas.microsoft.com/office/drawing/2014/main" id="{2DAC056D-47B7-94F3-648D-AC25A722CA16}"/>
              </a:ext>
            </a:extLst>
          </p:cNvPr>
          <p:cNvPicPr>
            <a:picLocks noChangeAspect="1"/>
          </p:cNvPicPr>
          <p:nvPr/>
        </p:nvPicPr>
        <p:blipFill>
          <a:blip r:embed="rId3"/>
          <a:stretch>
            <a:fillRect/>
          </a:stretch>
        </p:blipFill>
        <p:spPr>
          <a:xfrm>
            <a:off x="128460" y="1680334"/>
            <a:ext cx="5944100" cy="663135"/>
          </a:xfrm>
          <a:prstGeom prst="rect">
            <a:avLst/>
          </a:prstGeom>
        </p:spPr>
      </p:pic>
      <p:sp>
        <p:nvSpPr>
          <p:cNvPr id="15" name="AutoShape 6">
            <a:extLst>
              <a:ext uri="{FF2B5EF4-FFF2-40B4-BE49-F238E27FC236}">
                <a16:creationId xmlns:a16="http://schemas.microsoft.com/office/drawing/2014/main" id="{0B9ED903-DE84-90A3-F4F2-DB29894FF3BF}"/>
              </a:ext>
            </a:extLst>
          </p:cNvPr>
          <p:cNvSpPr>
            <a:spLocks/>
          </p:cNvSpPr>
          <p:nvPr/>
        </p:nvSpPr>
        <p:spPr bwMode="auto">
          <a:xfrm>
            <a:off x="171453" y="42330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sz="2400">
              <a:latin typeface="Palatino"/>
              <a:cs typeface="Palatino"/>
            </a:endParaRPr>
          </a:p>
        </p:txBody>
      </p:sp>
      <p:sp>
        <p:nvSpPr>
          <p:cNvPr id="16" name="TextBox 15">
            <a:extLst>
              <a:ext uri="{FF2B5EF4-FFF2-40B4-BE49-F238E27FC236}">
                <a16:creationId xmlns:a16="http://schemas.microsoft.com/office/drawing/2014/main" id="{77C10425-7CA6-D513-F37D-256307934F4D}"/>
              </a:ext>
            </a:extLst>
          </p:cNvPr>
          <p:cNvSpPr txBox="1"/>
          <p:nvPr/>
        </p:nvSpPr>
        <p:spPr>
          <a:xfrm>
            <a:off x="433775" y="-116374"/>
            <a:ext cx="8653331" cy="584775"/>
          </a:xfrm>
          <a:prstGeom prst="rect">
            <a:avLst/>
          </a:prstGeom>
          <a:noFill/>
        </p:spPr>
        <p:txBody>
          <a:bodyPr wrap="none" rtlCol="0">
            <a:spAutoFit/>
          </a:bodyPr>
          <a:lstStyle/>
          <a:p>
            <a:pPr algn="ctr"/>
            <a:r>
              <a:rPr lang="en-US" sz="3200" dirty="0"/>
              <a:t>Spin-phonon realization of Schwinger model</a:t>
            </a:r>
          </a:p>
        </p:txBody>
      </p:sp>
      <p:pic>
        <p:nvPicPr>
          <p:cNvPr id="18" name="Picture 17">
            <a:extLst>
              <a:ext uri="{FF2B5EF4-FFF2-40B4-BE49-F238E27FC236}">
                <a16:creationId xmlns:a16="http://schemas.microsoft.com/office/drawing/2014/main" id="{CA070332-9C83-4FBD-659D-DB64411FADCE}"/>
              </a:ext>
            </a:extLst>
          </p:cNvPr>
          <p:cNvPicPr>
            <a:picLocks noChangeAspect="1"/>
          </p:cNvPicPr>
          <p:nvPr/>
        </p:nvPicPr>
        <p:blipFill>
          <a:blip r:embed="rId4"/>
          <a:stretch>
            <a:fillRect/>
          </a:stretch>
        </p:blipFill>
        <p:spPr>
          <a:xfrm>
            <a:off x="171453" y="480450"/>
            <a:ext cx="3019428" cy="1086609"/>
          </a:xfrm>
          <a:prstGeom prst="rect">
            <a:avLst/>
          </a:prstGeom>
        </p:spPr>
      </p:pic>
      <p:pic>
        <p:nvPicPr>
          <p:cNvPr id="4" name="Picture 3">
            <a:extLst>
              <a:ext uri="{FF2B5EF4-FFF2-40B4-BE49-F238E27FC236}">
                <a16:creationId xmlns:a16="http://schemas.microsoft.com/office/drawing/2014/main" id="{E4589F28-C038-2F55-4840-D91DB496BE23}"/>
              </a:ext>
            </a:extLst>
          </p:cNvPr>
          <p:cNvPicPr>
            <a:picLocks noChangeAspect="1"/>
          </p:cNvPicPr>
          <p:nvPr/>
        </p:nvPicPr>
        <p:blipFill>
          <a:blip r:embed="rId5"/>
          <a:stretch>
            <a:fillRect/>
          </a:stretch>
        </p:blipFill>
        <p:spPr>
          <a:xfrm>
            <a:off x="-712" y="2585605"/>
            <a:ext cx="4751391" cy="2498352"/>
          </a:xfrm>
          <a:prstGeom prst="rect">
            <a:avLst/>
          </a:prstGeom>
        </p:spPr>
      </p:pic>
      <p:pic>
        <p:nvPicPr>
          <p:cNvPr id="7" name="Picture 6">
            <a:extLst>
              <a:ext uri="{FF2B5EF4-FFF2-40B4-BE49-F238E27FC236}">
                <a16:creationId xmlns:a16="http://schemas.microsoft.com/office/drawing/2014/main" id="{B4BE6169-DEFC-338A-3E7B-3663083C9D65}"/>
              </a:ext>
            </a:extLst>
          </p:cNvPr>
          <p:cNvPicPr>
            <a:picLocks noChangeAspect="1"/>
          </p:cNvPicPr>
          <p:nvPr/>
        </p:nvPicPr>
        <p:blipFill rotWithShape="1">
          <a:blip r:embed="rId6"/>
          <a:srcRect l="41337" t="-464" r="42101"/>
          <a:stretch/>
        </p:blipFill>
        <p:spPr>
          <a:xfrm>
            <a:off x="3207825" y="528263"/>
            <a:ext cx="845588" cy="1084964"/>
          </a:xfrm>
          <a:prstGeom prst="rect">
            <a:avLst/>
          </a:prstGeom>
        </p:spPr>
      </p:pic>
      <p:pic>
        <p:nvPicPr>
          <p:cNvPr id="13" name="Picture 12">
            <a:extLst>
              <a:ext uri="{FF2B5EF4-FFF2-40B4-BE49-F238E27FC236}">
                <a16:creationId xmlns:a16="http://schemas.microsoft.com/office/drawing/2014/main" id="{7828B8A7-5F8C-57A4-B7A7-F2C14B4E2635}"/>
              </a:ext>
            </a:extLst>
          </p:cNvPr>
          <p:cNvPicPr>
            <a:picLocks noChangeAspect="1"/>
          </p:cNvPicPr>
          <p:nvPr/>
        </p:nvPicPr>
        <p:blipFill>
          <a:blip r:embed="rId7"/>
          <a:stretch>
            <a:fillRect/>
          </a:stretch>
        </p:blipFill>
        <p:spPr>
          <a:xfrm>
            <a:off x="6856959" y="1865333"/>
            <a:ext cx="1627443" cy="237716"/>
          </a:xfrm>
          <a:prstGeom prst="rect">
            <a:avLst/>
          </a:prstGeom>
        </p:spPr>
      </p:pic>
      <p:sp>
        <p:nvSpPr>
          <p:cNvPr id="14" name="TextBox 13">
            <a:extLst>
              <a:ext uri="{FF2B5EF4-FFF2-40B4-BE49-F238E27FC236}">
                <a16:creationId xmlns:a16="http://schemas.microsoft.com/office/drawing/2014/main" id="{4B993686-8B53-9F4F-B8C0-E7ADB515BA0B}"/>
              </a:ext>
            </a:extLst>
          </p:cNvPr>
          <p:cNvSpPr txBox="1"/>
          <p:nvPr/>
        </p:nvSpPr>
        <p:spPr>
          <a:xfrm>
            <a:off x="6127980" y="1805983"/>
            <a:ext cx="654346" cy="369332"/>
          </a:xfrm>
          <a:prstGeom prst="rect">
            <a:avLst/>
          </a:prstGeom>
          <a:noFill/>
        </p:spPr>
        <p:txBody>
          <a:bodyPr wrap="none" rtlCol="0">
            <a:spAutoFit/>
          </a:bodyPr>
          <a:lstStyle/>
          <a:p>
            <a:r>
              <a:rPr lang="en-US" dirty="0"/>
              <a:t>with</a:t>
            </a:r>
          </a:p>
        </p:txBody>
      </p:sp>
      <p:sp>
        <p:nvSpPr>
          <p:cNvPr id="17" name="TextBox 16">
            <a:extLst>
              <a:ext uri="{FF2B5EF4-FFF2-40B4-BE49-F238E27FC236}">
                <a16:creationId xmlns:a16="http://schemas.microsoft.com/office/drawing/2014/main" id="{C27F5E81-9225-751D-9560-D3F44325CBC8}"/>
              </a:ext>
            </a:extLst>
          </p:cNvPr>
          <p:cNvSpPr txBox="1"/>
          <p:nvPr/>
        </p:nvSpPr>
        <p:spPr>
          <a:xfrm>
            <a:off x="4312072" y="2355942"/>
            <a:ext cx="3299301" cy="369332"/>
          </a:xfrm>
          <a:prstGeom prst="rect">
            <a:avLst/>
          </a:prstGeom>
          <a:noFill/>
        </p:spPr>
        <p:txBody>
          <a:bodyPr wrap="none" rtlCol="0">
            <a:spAutoFit/>
          </a:bodyPr>
          <a:lstStyle/>
          <a:p>
            <a:r>
              <a:rPr lang="en-US" dirty="0">
                <a:solidFill>
                  <a:srgbClr val="C00000"/>
                </a:solidFill>
              </a:rPr>
              <a:t>Rotor </a:t>
            </a:r>
            <a:r>
              <a:rPr lang="en-US" dirty="0" err="1">
                <a:solidFill>
                  <a:srgbClr val="C00000"/>
                </a:solidFill>
              </a:rPr>
              <a:t>algebra≠phonon</a:t>
            </a:r>
            <a:r>
              <a:rPr lang="en-US" dirty="0">
                <a:solidFill>
                  <a:srgbClr val="C00000"/>
                </a:solidFill>
              </a:rPr>
              <a:t> algebra</a:t>
            </a:r>
          </a:p>
        </p:txBody>
      </p:sp>
      <p:sp>
        <p:nvSpPr>
          <p:cNvPr id="19" name="Oval 18">
            <a:extLst>
              <a:ext uri="{FF2B5EF4-FFF2-40B4-BE49-F238E27FC236}">
                <a16:creationId xmlns:a16="http://schemas.microsoft.com/office/drawing/2014/main" id="{6F436758-BC1B-E003-2663-B761B812D6F2}"/>
              </a:ext>
            </a:extLst>
          </p:cNvPr>
          <p:cNvSpPr/>
          <p:nvPr/>
        </p:nvSpPr>
        <p:spPr>
          <a:xfrm>
            <a:off x="5749635" y="1819838"/>
            <a:ext cx="429490" cy="369332"/>
          </a:xfrm>
          <a:prstGeom prst="ellips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25E598A8-B52F-F987-8A45-2AA3E7FE2AAB}"/>
              </a:ext>
            </a:extLst>
          </p:cNvPr>
          <p:cNvCxnSpPr>
            <a:cxnSpLocks/>
            <a:stCxn id="19" idx="4"/>
            <a:endCxn id="17" idx="0"/>
          </p:cNvCxnSpPr>
          <p:nvPr/>
        </p:nvCxnSpPr>
        <p:spPr>
          <a:xfrm flipH="1">
            <a:off x="5961723" y="2189170"/>
            <a:ext cx="2657" cy="166772"/>
          </a:xfrm>
          <a:prstGeom prst="straightConnector1">
            <a:avLst/>
          </a:prstGeom>
          <a:ln>
            <a:solidFill>
              <a:srgbClr val="C000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F5B5072-1B50-6EB0-5A8B-72DF8733BEBE}"/>
              </a:ext>
            </a:extLst>
          </p:cNvPr>
          <p:cNvCxnSpPr>
            <a:cxnSpLocks/>
          </p:cNvCxnSpPr>
          <p:nvPr/>
        </p:nvCxnSpPr>
        <p:spPr>
          <a:xfrm>
            <a:off x="6546276" y="2665841"/>
            <a:ext cx="0" cy="176401"/>
          </a:xfrm>
          <a:prstGeom prst="straightConnector1">
            <a:avLst/>
          </a:prstGeom>
          <a:ln>
            <a:solidFill>
              <a:schemeClr val="accent1">
                <a:lumMod val="75000"/>
              </a:schemeClr>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F1A23AE5-1FAB-F364-582E-FE7D5F5A26B5}"/>
              </a:ext>
            </a:extLst>
          </p:cNvPr>
          <p:cNvSpPr txBox="1"/>
          <p:nvPr/>
        </p:nvSpPr>
        <p:spPr>
          <a:xfrm>
            <a:off x="4326632" y="2860038"/>
            <a:ext cx="4393703" cy="584775"/>
          </a:xfrm>
          <a:prstGeom prst="rect">
            <a:avLst/>
          </a:prstGeom>
          <a:noFill/>
        </p:spPr>
        <p:txBody>
          <a:bodyPr wrap="none" rtlCol="0">
            <a:spAutoFit/>
          </a:bodyPr>
          <a:lstStyle/>
          <a:p>
            <a:pPr algn="ctr"/>
            <a:r>
              <a:rPr lang="en-US" dirty="0">
                <a:solidFill>
                  <a:schemeClr val="accent1">
                    <a:lumMod val="75000"/>
                  </a:schemeClr>
                </a:solidFill>
              </a:rPr>
              <a:t>HOBM</a:t>
            </a:r>
          </a:p>
          <a:p>
            <a:pPr algn="ctr"/>
            <a:r>
              <a:rPr lang="en-US" sz="1400" dirty="0">
                <a:solidFill>
                  <a:schemeClr val="tx2">
                    <a:lumMod val="75000"/>
                  </a:schemeClr>
                </a:solidFill>
              </a:rPr>
              <a:t>highly occupied bosonic mode, PRA 94,052321 (2016)</a:t>
            </a:r>
          </a:p>
        </p:txBody>
      </p:sp>
      <p:pic>
        <p:nvPicPr>
          <p:cNvPr id="37" name="Picture 36">
            <a:extLst>
              <a:ext uri="{FF2B5EF4-FFF2-40B4-BE49-F238E27FC236}">
                <a16:creationId xmlns:a16="http://schemas.microsoft.com/office/drawing/2014/main" id="{8E4D8FBF-7702-10B5-00E8-F8CAC12DAA33}"/>
              </a:ext>
            </a:extLst>
          </p:cNvPr>
          <p:cNvPicPr>
            <a:picLocks noChangeAspect="1"/>
          </p:cNvPicPr>
          <p:nvPr/>
        </p:nvPicPr>
        <p:blipFill>
          <a:blip r:embed="rId8"/>
          <a:stretch>
            <a:fillRect/>
          </a:stretch>
        </p:blipFill>
        <p:spPr>
          <a:xfrm>
            <a:off x="6925715" y="2685693"/>
            <a:ext cx="2207082" cy="486531"/>
          </a:xfrm>
          <a:prstGeom prst="rect">
            <a:avLst/>
          </a:prstGeom>
        </p:spPr>
      </p:pic>
      <p:cxnSp>
        <p:nvCxnSpPr>
          <p:cNvPr id="42" name="Straight Arrow Connector 41">
            <a:extLst>
              <a:ext uri="{FF2B5EF4-FFF2-40B4-BE49-F238E27FC236}">
                <a16:creationId xmlns:a16="http://schemas.microsoft.com/office/drawing/2014/main" id="{833B20D9-03FB-AAD6-5255-C335AC67F4E7}"/>
              </a:ext>
            </a:extLst>
          </p:cNvPr>
          <p:cNvCxnSpPr>
            <a:cxnSpLocks/>
            <a:stCxn id="38" idx="7"/>
            <a:endCxn id="46" idx="2"/>
          </p:cNvCxnSpPr>
          <p:nvPr/>
        </p:nvCxnSpPr>
        <p:spPr>
          <a:xfrm flipV="1">
            <a:off x="2498926" y="1178188"/>
            <a:ext cx="4772921" cy="700096"/>
          </a:xfrm>
          <a:prstGeom prst="straightConnector1">
            <a:avLst/>
          </a:prstGeom>
          <a:ln>
            <a:solidFill>
              <a:srgbClr val="C000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EBC9785F-D966-3037-2A5D-906CE1178B6B}"/>
              </a:ext>
            </a:extLst>
          </p:cNvPr>
          <p:cNvSpPr txBox="1"/>
          <p:nvPr/>
        </p:nvSpPr>
        <p:spPr>
          <a:xfrm>
            <a:off x="5749635" y="808856"/>
            <a:ext cx="3044423" cy="369332"/>
          </a:xfrm>
          <a:prstGeom prst="rect">
            <a:avLst/>
          </a:prstGeom>
          <a:noFill/>
        </p:spPr>
        <p:txBody>
          <a:bodyPr wrap="none" rtlCol="0">
            <a:spAutoFit/>
          </a:bodyPr>
          <a:lstStyle/>
          <a:p>
            <a:r>
              <a:rPr lang="en-US" dirty="0">
                <a:solidFill>
                  <a:srgbClr val="C00000"/>
                </a:solidFill>
              </a:rPr>
              <a:t>Gauge bosons local in space</a:t>
            </a:r>
          </a:p>
        </p:txBody>
      </p:sp>
      <p:pic>
        <p:nvPicPr>
          <p:cNvPr id="6" name="Picture 5">
            <a:extLst>
              <a:ext uri="{FF2B5EF4-FFF2-40B4-BE49-F238E27FC236}">
                <a16:creationId xmlns:a16="http://schemas.microsoft.com/office/drawing/2014/main" id="{1288AAFC-8F12-E23B-D66A-E56D07B330ED}"/>
              </a:ext>
            </a:extLst>
          </p:cNvPr>
          <p:cNvPicPr>
            <a:picLocks noChangeAspect="1"/>
          </p:cNvPicPr>
          <p:nvPr/>
        </p:nvPicPr>
        <p:blipFill rotWithShape="1">
          <a:blip r:embed="rId6"/>
          <a:srcRect l="79647"/>
          <a:stretch/>
        </p:blipFill>
        <p:spPr>
          <a:xfrm>
            <a:off x="3961086" y="510546"/>
            <a:ext cx="1014316" cy="1054126"/>
          </a:xfrm>
          <a:prstGeom prst="rect">
            <a:avLst/>
          </a:prstGeom>
        </p:spPr>
      </p:pic>
      <p:sp>
        <p:nvSpPr>
          <p:cNvPr id="38" name="Oval 37">
            <a:extLst>
              <a:ext uri="{FF2B5EF4-FFF2-40B4-BE49-F238E27FC236}">
                <a16:creationId xmlns:a16="http://schemas.microsoft.com/office/drawing/2014/main" id="{5FA90940-B15C-ABDE-0ECD-2773FCE379D0}"/>
              </a:ext>
            </a:extLst>
          </p:cNvPr>
          <p:cNvSpPr/>
          <p:nvPr/>
        </p:nvSpPr>
        <p:spPr>
          <a:xfrm>
            <a:off x="2155942" y="1824197"/>
            <a:ext cx="401831" cy="369332"/>
          </a:xfrm>
          <a:prstGeom prst="ellips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highlight>
                <a:srgbClr val="0000FF"/>
              </a:highlight>
            </a:endParaRPr>
          </a:p>
        </p:txBody>
      </p:sp>
    </p:spTree>
    <p:extLst>
      <p:ext uri="{BB962C8B-B14F-4D97-AF65-F5344CB8AC3E}">
        <p14:creationId xmlns:p14="http://schemas.microsoft.com/office/powerpoint/2010/main" val="95273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32" grpId="0"/>
      <p:bldP spid="46" grpId="1"/>
      <p:bldP spid="3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5633"/>
            <a:ext cx="8229600" cy="779319"/>
          </a:xfrm>
        </p:spPr>
        <p:txBody>
          <a:bodyPr>
            <a:normAutofit/>
          </a:bodyPr>
          <a:lstStyle/>
          <a:p>
            <a:r>
              <a:rPr lang="it-IT" dirty="0" err="1">
                <a:latin typeface="Palatino"/>
                <a:cs typeface="Palatino"/>
              </a:rPr>
              <a:t>Outline</a:t>
            </a:r>
            <a:endParaRPr lang="it-IT" dirty="0">
              <a:latin typeface="Palatino"/>
              <a:cs typeface="Palatino"/>
            </a:endParaRPr>
          </a:p>
        </p:txBody>
      </p:sp>
      <p:pic>
        <p:nvPicPr>
          <p:cNvPr id="6" name="Immagine 5" descr="77ions.pdf"/>
          <p:cNvPicPr>
            <a:picLocks noChangeAspect="1"/>
          </p:cNvPicPr>
          <p:nvPr/>
        </p:nvPicPr>
        <p:blipFill rotWithShape="1">
          <a:blip r:embed="rId3">
            <a:extLst>
              <a:ext uri="{28A0092B-C50C-407E-A947-70E740481C1C}">
                <a14:useLocalDpi xmlns:a14="http://schemas.microsoft.com/office/drawing/2010/main" val="0"/>
              </a:ext>
            </a:extLst>
          </a:blip>
          <a:srcRect l="52183" t="4137" r="39323" b="4457"/>
          <a:stretch/>
        </p:blipFill>
        <p:spPr>
          <a:xfrm rot="5400000">
            <a:off x="6792522" y="1866672"/>
            <a:ext cx="389649" cy="4122370"/>
          </a:xfrm>
          <a:prstGeom prst="rect">
            <a:avLst/>
          </a:prstGeom>
        </p:spPr>
      </p:pic>
      <p:sp>
        <p:nvSpPr>
          <p:cNvPr id="10" name="CasellaDiTesto 9"/>
          <p:cNvSpPr txBox="1"/>
          <p:nvPr/>
        </p:nvSpPr>
        <p:spPr>
          <a:xfrm>
            <a:off x="420722" y="2552231"/>
            <a:ext cx="8495787" cy="1015663"/>
          </a:xfrm>
          <a:prstGeom prst="rect">
            <a:avLst/>
          </a:prstGeom>
          <a:noFill/>
        </p:spPr>
        <p:txBody>
          <a:bodyPr wrap="none" rtlCol="0">
            <a:spAutoFit/>
          </a:bodyPr>
          <a:lstStyle/>
          <a:p>
            <a:pPr marL="457200" indent="-457200">
              <a:buFont typeface="Arial"/>
              <a:buChar char="•"/>
            </a:pPr>
            <a:r>
              <a:rPr lang="it-IT" sz="2000" dirty="0">
                <a:latin typeface="Palatino" pitchFamily="2" charset="77"/>
                <a:ea typeface="Palatino" pitchFamily="2" charset="77"/>
                <a:cs typeface="Palatino"/>
              </a:rPr>
              <a:t>Digital </a:t>
            </a:r>
            <a:r>
              <a:rPr lang="it-IT" sz="2000" dirty="0" err="1">
                <a:latin typeface="Palatino" pitchFamily="2" charset="77"/>
                <a:ea typeface="Palatino" pitchFamily="2" charset="77"/>
                <a:cs typeface="Palatino"/>
              </a:rPr>
              <a:t>realizations</a:t>
            </a:r>
            <a:r>
              <a:rPr lang="it-IT" sz="2000" dirty="0">
                <a:latin typeface="Palatino" pitchFamily="2" charset="77"/>
                <a:ea typeface="Palatino" pitchFamily="2" charset="77"/>
                <a:cs typeface="Palatino"/>
              </a:rPr>
              <a:t> of </a:t>
            </a:r>
            <a:r>
              <a:rPr lang="it-IT" sz="2000" dirty="0" err="1">
                <a:latin typeface="Palatino" pitchFamily="2" charset="77"/>
                <a:ea typeface="Palatino" pitchFamily="2" charset="77"/>
                <a:cs typeface="Palatino"/>
              </a:rPr>
              <a:t>Schwinger</a:t>
            </a:r>
            <a:r>
              <a:rPr lang="it-IT" sz="2000" dirty="0">
                <a:latin typeface="Palatino" pitchFamily="2" charset="77"/>
                <a:ea typeface="Palatino" pitchFamily="2" charset="77"/>
                <a:cs typeface="Palatino"/>
              </a:rPr>
              <a:t> model </a:t>
            </a:r>
            <a:r>
              <a:rPr lang="it-IT" sz="1600" dirty="0">
                <a:latin typeface="Palatino" pitchFamily="2" charset="77"/>
                <a:ea typeface="Palatino" pitchFamily="2" charset="77"/>
                <a:cs typeface="Palatino"/>
              </a:rPr>
              <a:t>(2016, 2022)</a:t>
            </a:r>
          </a:p>
          <a:p>
            <a:pPr marL="457200" indent="-457200">
              <a:buFont typeface="Arial"/>
              <a:buChar char="•"/>
            </a:pPr>
            <a:r>
              <a:rPr lang="it-IT" sz="2000" dirty="0" err="1">
                <a:latin typeface="Palatino" pitchFamily="2" charset="77"/>
                <a:ea typeface="Palatino" pitchFamily="2" charset="77"/>
                <a:cs typeface="Palatino"/>
              </a:rPr>
              <a:t>Analog</a:t>
            </a:r>
            <a:r>
              <a:rPr lang="it-IT" sz="2000" dirty="0">
                <a:latin typeface="Palatino" pitchFamily="2" charset="77"/>
                <a:ea typeface="Palatino" pitchFamily="2" charset="77"/>
                <a:cs typeface="Palatino"/>
              </a:rPr>
              <a:t> </a:t>
            </a:r>
            <a:r>
              <a:rPr lang="it-IT" sz="2000" dirty="0" err="1">
                <a:latin typeface="Palatino" pitchFamily="2" charset="77"/>
                <a:ea typeface="Palatino" pitchFamily="2" charset="77"/>
                <a:cs typeface="Palatino"/>
              </a:rPr>
              <a:t>route</a:t>
            </a:r>
            <a:r>
              <a:rPr lang="it-IT" sz="2000" dirty="0">
                <a:latin typeface="Palatino" pitchFamily="2" charset="77"/>
                <a:ea typeface="Palatino" pitchFamily="2" charset="77"/>
                <a:cs typeface="Palatino"/>
              </a:rPr>
              <a:t>: Three-spin interactions, </a:t>
            </a:r>
            <a:r>
              <a:rPr lang="it-IT" sz="1600" u="sng" dirty="0">
                <a:solidFill>
                  <a:srgbClr val="0000FF"/>
                </a:solidFill>
                <a:latin typeface="Palatino" pitchFamily="2" charset="77"/>
                <a:ea typeface="Palatino" pitchFamily="2" charset="77"/>
                <a:cs typeface="Palatino"/>
              </a:rPr>
              <a:t>B. Andrade et al., </a:t>
            </a:r>
            <a:r>
              <a:rPr lang="en-US" sz="1600" u="sng" dirty="0">
                <a:solidFill>
                  <a:srgbClr val="0000FF"/>
                </a:solidFill>
                <a:effectLst/>
                <a:latin typeface="Palatino" pitchFamily="2" charset="77"/>
                <a:ea typeface="Palatino" pitchFamily="2" charset="77"/>
              </a:rPr>
              <a:t>QST 7 034001</a:t>
            </a:r>
            <a:r>
              <a:rPr lang="it-IT" sz="1600" u="sng" dirty="0">
                <a:solidFill>
                  <a:srgbClr val="0000FF"/>
                </a:solidFill>
                <a:latin typeface="Palatino" pitchFamily="2" charset="77"/>
                <a:ea typeface="Palatino" pitchFamily="2" charset="77"/>
                <a:cs typeface="Palatino"/>
              </a:rPr>
              <a:t>, (2022)</a:t>
            </a:r>
          </a:p>
          <a:p>
            <a:pPr marL="457200" indent="-457200">
              <a:buFont typeface="Arial"/>
              <a:buChar char="•"/>
            </a:pPr>
            <a:r>
              <a:rPr lang="it-IT" sz="2000" dirty="0" err="1">
                <a:latin typeface="Palatino" pitchFamily="2" charset="77"/>
                <a:ea typeface="Palatino" pitchFamily="2" charset="77"/>
                <a:cs typeface="Palatino"/>
              </a:rPr>
              <a:t>Hybrid</a:t>
            </a:r>
            <a:r>
              <a:rPr lang="it-IT" sz="2000" dirty="0">
                <a:latin typeface="Palatino" pitchFamily="2" charset="77"/>
                <a:ea typeface="Palatino" pitchFamily="2" charset="77"/>
                <a:cs typeface="Palatino"/>
              </a:rPr>
              <a:t> </a:t>
            </a:r>
            <a:r>
              <a:rPr lang="it-IT" sz="2000" dirty="0" err="1">
                <a:latin typeface="Palatino" pitchFamily="2" charset="77"/>
                <a:ea typeface="Palatino" pitchFamily="2" charset="77"/>
                <a:cs typeface="Palatino"/>
              </a:rPr>
              <a:t>Analog</a:t>
            </a:r>
            <a:r>
              <a:rPr lang="it-IT" sz="2000" dirty="0">
                <a:latin typeface="Palatino" pitchFamily="2" charset="77"/>
                <a:ea typeface="Palatino" pitchFamily="2" charset="77"/>
                <a:cs typeface="Palatino"/>
              </a:rPr>
              <a:t>-Digital </a:t>
            </a:r>
            <a:r>
              <a:rPr lang="it-IT" sz="2000" dirty="0" err="1">
                <a:latin typeface="Palatino" pitchFamily="2" charset="77"/>
                <a:ea typeface="Palatino" pitchFamily="2" charset="77"/>
                <a:cs typeface="Palatino"/>
              </a:rPr>
              <a:t>simulations</a:t>
            </a:r>
            <a:r>
              <a:rPr lang="it-IT" sz="2000" dirty="0">
                <a:latin typeface="Palatino" pitchFamily="2" charset="77"/>
                <a:ea typeface="Palatino" pitchFamily="2" charset="77"/>
                <a:cs typeface="Palatino"/>
              </a:rPr>
              <a:t>, </a:t>
            </a:r>
            <a:r>
              <a:rPr lang="it-IT" sz="1600" u="sng" dirty="0" err="1">
                <a:solidFill>
                  <a:srgbClr val="0000FF"/>
                </a:solidFill>
                <a:latin typeface="Palatino" pitchFamily="2" charset="77"/>
                <a:ea typeface="Palatino" pitchFamily="2" charset="77"/>
                <a:cs typeface="Palatino"/>
              </a:rPr>
              <a:t>Z</a:t>
            </a:r>
            <a:r>
              <a:rPr lang="it-IT" sz="1600" u="sng" dirty="0">
                <a:solidFill>
                  <a:srgbClr val="0000FF"/>
                </a:solidFill>
                <a:latin typeface="Palatino" pitchFamily="2" charset="77"/>
                <a:ea typeface="Palatino" pitchFamily="2" charset="77"/>
                <a:cs typeface="Palatino"/>
              </a:rPr>
              <a:t>. </a:t>
            </a:r>
            <a:r>
              <a:rPr lang="it-IT" sz="1600" u="sng" dirty="0" err="1">
                <a:solidFill>
                  <a:srgbClr val="0000FF"/>
                </a:solidFill>
                <a:latin typeface="Palatino" pitchFamily="2" charset="77"/>
                <a:ea typeface="Palatino" pitchFamily="2" charset="77"/>
                <a:cs typeface="Palatino"/>
              </a:rPr>
              <a:t>Davoudi</a:t>
            </a:r>
            <a:r>
              <a:rPr lang="it-IT" sz="1600" u="sng" dirty="0">
                <a:solidFill>
                  <a:srgbClr val="0000FF"/>
                </a:solidFill>
                <a:latin typeface="Palatino" pitchFamily="2" charset="77"/>
                <a:ea typeface="Palatino" pitchFamily="2" charset="77"/>
                <a:cs typeface="Palatino"/>
              </a:rPr>
              <a:t> et al., </a:t>
            </a:r>
            <a:r>
              <a:rPr lang="en-US" sz="1600" u="sng" dirty="0">
                <a:solidFill>
                  <a:srgbClr val="0000FF"/>
                </a:solidFill>
                <a:effectLst/>
                <a:latin typeface="Palatino" pitchFamily="2" charset="77"/>
                <a:ea typeface="Palatino" pitchFamily="2" charset="77"/>
              </a:rPr>
              <a:t>PRR 7 034001</a:t>
            </a:r>
            <a:r>
              <a:rPr lang="it-IT" sz="1600" u="sng" dirty="0">
                <a:solidFill>
                  <a:srgbClr val="0000FF"/>
                </a:solidFill>
                <a:latin typeface="Palatino" pitchFamily="2" charset="77"/>
                <a:ea typeface="Palatino" pitchFamily="2" charset="77"/>
                <a:cs typeface="Palatino"/>
              </a:rPr>
              <a:t>, (2022)</a:t>
            </a:r>
          </a:p>
        </p:txBody>
      </p:sp>
      <p:pic>
        <p:nvPicPr>
          <p:cNvPr id="92" name="Picture 15"/>
          <p:cNvPicPr>
            <a:picLocks noChangeAspect="1"/>
          </p:cNvPicPr>
          <p:nvPr/>
        </p:nvPicPr>
        <p:blipFill>
          <a:blip r:embed="rId4"/>
          <a:stretch>
            <a:fillRect/>
          </a:stretch>
        </p:blipFill>
        <p:spPr>
          <a:xfrm>
            <a:off x="6802462" y="689781"/>
            <a:ext cx="2135149" cy="1150674"/>
          </a:xfrm>
          <a:prstGeom prst="rect">
            <a:avLst/>
          </a:prstGeom>
        </p:spPr>
      </p:pic>
      <p:sp>
        <p:nvSpPr>
          <p:cNvPr id="4" name="Rettangolo 3"/>
          <p:cNvSpPr/>
          <p:nvPr/>
        </p:nvSpPr>
        <p:spPr>
          <a:xfrm>
            <a:off x="95468" y="2097374"/>
            <a:ext cx="6464655" cy="492443"/>
          </a:xfrm>
          <a:prstGeom prst="rect">
            <a:avLst/>
          </a:prstGeom>
        </p:spPr>
        <p:txBody>
          <a:bodyPr wrap="none">
            <a:spAutoFit/>
          </a:bodyPr>
          <a:lstStyle/>
          <a:p>
            <a:r>
              <a:rPr lang="it-IT" sz="2600" dirty="0" err="1">
                <a:latin typeface="Palatino"/>
                <a:cs typeface="Palatino"/>
              </a:rPr>
              <a:t>Trapped</a:t>
            </a:r>
            <a:r>
              <a:rPr lang="it-IT" sz="2600" dirty="0">
                <a:latin typeface="Palatino"/>
                <a:cs typeface="Palatino"/>
              </a:rPr>
              <a:t>-Ion Quantum </a:t>
            </a:r>
            <a:r>
              <a:rPr lang="it-IT" sz="2600" dirty="0" err="1">
                <a:latin typeface="Palatino"/>
                <a:cs typeface="Palatino"/>
              </a:rPr>
              <a:t>Simulation</a:t>
            </a:r>
            <a:r>
              <a:rPr lang="it-IT" sz="2600" dirty="0">
                <a:latin typeface="Palatino"/>
                <a:cs typeface="Palatino"/>
              </a:rPr>
              <a:t> of </a:t>
            </a:r>
            <a:r>
              <a:rPr lang="it-IT" sz="2600" dirty="0" err="1">
                <a:latin typeface="Palatino"/>
                <a:cs typeface="Palatino"/>
              </a:rPr>
              <a:t>LGTs</a:t>
            </a:r>
            <a:endParaRPr lang="it-IT" sz="2600" dirty="0">
              <a:latin typeface="Palatino"/>
              <a:cs typeface="Palatino"/>
            </a:endParaRPr>
          </a:p>
        </p:txBody>
      </p:sp>
      <p:sp>
        <p:nvSpPr>
          <p:cNvPr id="5" name="CasellaDiTesto 4"/>
          <p:cNvSpPr txBox="1"/>
          <p:nvPr/>
        </p:nvSpPr>
        <p:spPr>
          <a:xfrm>
            <a:off x="230038" y="661188"/>
            <a:ext cx="2131488" cy="492443"/>
          </a:xfrm>
          <a:prstGeom prst="rect">
            <a:avLst/>
          </a:prstGeom>
          <a:noFill/>
        </p:spPr>
        <p:txBody>
          <a:bodyPr wrap="none" rtlCol="0">
            <a:spAutoFit/>
          </a:bodyPr>
          <a:lstStyle/>
          <a:p>
            <a:r>
              <a:rPr lang="it-IT" sz="2600" dirty="0" err="1"/>
              <a:t>Introduction</a:t>
            </a:r>
            <a:r>
              <a:rPr lang="it-IT" sz="2600" dirty="0"/>
              <a:t>: </a:t>
            </a:r>
            <a:endParaRPr lang="en" sz="2600" dirty="0"/>
          </a:p>
        </p:txBody>
      </p:sp>
      <p:sp>
        <p:nvSpPr>
          <p:cNvPr id="7" name="CasellaDiTesto 6"/>
          <p:cNvSpPr txBox="1"/>
          <p:nvPr/>
        </p:nvSpPr>
        <p:spPr>
          <a:xfrm>
            <a:off x="437092" y="1082070"/>
            <a:ext cx="4016933" cy="400110"/>
          </a:xfrm>
          <a:prstGeom prst="rect">
            <a:avLst/>
          </a:prstGeom>
          <a:noFill/>
        </p:spPr>
        <p:txBody>
          <a:bodyPr wrap="none" rtlCol="0">
            <a:spAutoFit/>
          </a:bodyPr>
          <a:lstStyle/>
          <a:p>
            <a:pPr marL="285750" indent="-285750">
              <a:buFont typeface="Arial"/>
              <a:buChar char="•"/>
            </a:pPr>
            <a:r>
              <a:rPr lang="it-IT" sz="2000" dirty="0" err="1"/>
              <a:t>Trapped</a:t>
            </a:r>
            <a:r>
              <a:rPr lang="it-IT" sz="2000" dirty="0"/>
              <a:t>-Ion Quantum systems</a:t>
            </a:r>
            <a:endParaRPr lang="en" sz="2000" dirty="0"/>
          </a:p>
        </p:txBody>
      </p:sp>
      <p:sp>
        <p:nvSpPr>
          <p:cNvPr id="15" name="AutoShape 6"/>
          <p:cNvSpPr>
            <a:spLocks/>
          </p:cNvSpPr>
          <p:nvPr/>
        </p:nvSpPr>
        <p:spPr bwMode="auto">
          <a:xfrm>
            <a:off x="171454" y="527687"/>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sp>
        <p:nvSpPr>
          <p:cNvPr id="17" name="Rettangolo 16"/>
          <p:cNvSpPr/>
          <p:nvPr/>
        </p:nvSpPr>
        <p:spPr>
          <a:xfrm>
            <a:off x="95468" y="3856132"/>
            <a:ext cx="3971673" cy="492443"/>
          </a:xfrm>
          <a:prstGeom prst="rect">
            <a:avLst/>
          </a:prstGeom>
        </p:spPr>
        <p:txBody>
          <a:bodyPr wrap="none">
            <a:spAutoFit/>
          </a:bodyPr>
          <a:lstStyle/>
          <a:p>
            <a:r>
              <a:rPr lang="it-IT" sz="2600" dirty="0">
                <a:latin typeface="Palatino"/>
                <a:cs typeface="Palatino"/>
              </a:rPr>
              <a:t>Outlook and </a:t>
            </a:r>
            <a:r>
              <a:rPr lang="it-IT" sz="2600" dirty="0" err="1">
                <a:latin typeface="Palatino"/>
                <a:cs typeface="Palatino"/>
              </a:rPr>
              <a:t>Perspectives</a:t>
            </a:r>
            <a:endParaRPr lang="it-IT" sz="2600" dirty="0">
              <a:latin typeface="Palatino"/>
              <a:cs typeface="Palatino"/>
            </a:endParaRPr>
          </a:p>
        </p:txBody>
      </p:sp>
      <p:sp>
        <p:nvSpPr>
          <p:cNvPr id="11" name="CasellaDiTesto 9">
            <a:extLst>
              <a:ext uri="{FF2B5EF4-FFF2-40B4-BE49-F238E27FC236}">
                <a16:creationId xmlns:a16="http://schemas.microsoft.com/office/drawing/2014/main" id="{A027F76E-AB50-794D-95EE-969C9343F1BE}"/>
              </a:ext>
            </a:extLst>
          </p:cNvPr>
          <p:cNvSpPr txBox="1"/>
          <p:nvPr/>
        </p:nvSpPr>
        <p:spPr>
          <a:xfrm>
            <a:off x="459394" y="4286795"/>
            <a:ext cx="5300490" cy="400110"/>
          </a:xfrm>
          <a:prstGeom prst="rect">
            <a:avLst/>
          </a:prstGeom>
          <a:noFill/>
        </p:spPr>
        <p:txBody>
          <a:bodyPr wrap="none" rtlCol="0">
            <a:spAutoFit/>
          </a:bodyPr>
          <a:lstStyle/>
          <a:p>
            <a:pPr marL="457200" indent="-457200">
              <a:buFont typeface="Arial"/>
              <a:buChar char="•"/>
            </a:pPr>
            <a:r>
              <a:rPr lang="it-IT" sz="2000" dirty="0" err="1">
                <a:latin typeface="Palatino"/>
                <a:cs typeface="Palatino"/>
              </a:rPr>
              <a:t>Experimental</a:t>
            </a:r>
            <a:r>
              <a:rPr lang="it-IT" sz="2000" dirty="0">
                <a:latin typeface="Palatino"/>
                <a:cs typeface="Palatino"/>
              </a:rPr>
              <a:t> progress </a:t>
            </a:r>
            <a:r>
              <a:rPr lang="it-IT" sz="2000" dirty="0" err="1">
                <a:latin typeface="Palatino"/>
                <a:cs typeface="Palatino"/>
              </a:rPr>
              <a:t>at</a:t>
            </a:r>
            <a:r>
              <a:rPr lang="it-IT" sz="2000" dirty="0">
                <a:latin typeface="Palatino"/>
                <a:cs typeface="Palatino"/>
              </a:rPr>
              <a:t> Rice University</a:t>
            </a:r>
            <a:endParaRPr lang="en-US" sz="2000" dirty="0">
              <a:hlinkClick r:id="rId5"/>
            </a:endParaRPr>
          </a:p>
        </p:txBody>
      </p:sp>
    </p:spTree>
    <p:extLst>
      <p:ext uri="{BB962C8B-B14F-4D97-AF65-F5344CB8AC3E}">
        <p14:creationId xmlns:p14="http://schemas.microsoft.com/office/powerpoint/2010/main" val="874746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B9D55EEE-9F09-C089-5E0F-143F73B1F48C}"/>
              </a:ext>
            </a:extLst>
          </p:cNvPr>
          <p:cNvSpPr>
            <a:spLocks/>
          </p:cNvSpPr>
          <p:nvPr/>
        </p:nvSpPr>
        <p:spPr bwMode="auto">
          <a:xfrm>
            <a:off x="171455" y="528035"/>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sz="2400">
              <a:latin typeface="Palatino"/>
              <a:cs typeface="Palatino"/>
            </a:endParaRPr>
          </a:p>
        </p:txBody>
      </p:sp>
      <p:sp>
        <p:nvSpPr>
          <p:cNvPr id="5" name="TextBox 4">
            <a:extLst>
              <a:ext uri="{FF2B5EF4-FFF2-40B4-BE49-F238E27FC236}">
                <a16:creationId xmlns:a16="http://schemas.microsoft.com/office/drawing/2014/main" id="{29617E49-AB41-E178-1586-D4403981BBEA}"/>
              </a:ext>
            </a:extLst>
          </p:cNvPr>
          <p:cNvSpPr txBox="1"/>
          <p:nvPr/>
        </p:nvSpPr>
        <p:spPr>
          <a:xfrm>
            <a:off x="1920240" y="-66457"/>
            <a:ext cx="5363969" cy="584775"/>
          </a:xfrm>
          <a:prstGeom prst="rect">
            <a:avLst/>
          </a:prstGeom>
          <a:noFill/>
        </p:spPr>
        <p:txBody>
          <a:bodyPr wrap="none" rtlCol="0">
            <a:spAutoFit/>
          </a:bodyPr>
          <a:lstStyle/>
          <a:p>
            <a:r>
              <a:rPr lang="en-US" sz="3200" dirty="0"/>
              <a:t>Experimental System at Rice</a:t>
            </a:r>
          </a:p>
        </p:txBody>
      </p:sp>
      <p:pic>
        <p:nvPicPr>
          <p:cNvPr id="6" name="Picture 5">
            <a:extLst>
              <a:ext uri="{FF2B5EF4-FFF2-40B4-BE49-F238E27FC236}">
                <a16:creationId xmlns:a16="http://schemas.microsoft.com/office/drawing/2014/main" id="{F0AEC6F6-247F-5B94-264A-E9A4A0B2F170}"/>
              </a:ext>
            </a:extLst>
          </p:cNvPr>
          <p:cNvPicPr>
            <a:picLocks noChangeAspect="1"/>
          </p:cNvPicPr>
          <p:nvPr/>
        </p:nvPicPr>
        <p:blipFill>
          <a:blip r:embed="rId2"/>
          <a:stretch>
            <a:fillRect/>
          </a:stretch>
        </p:blipFill>
        <p:spPr>
          <a:xfrm>
            <a:off x="315832" y="819692"/>
            <a:ext cx="2571748" cy="2594574"/>
          </a:xfrm>
          <a:prstGeom prst="rect">
            <a:avLst/>
          </a:prstGeom>
        </p:spPr>
      </p:pic>
      <p:pic>
        <p:nvPicPr>
          <p:cNvPr id="10" name="Picture 9" descr="A picture containing indoor, control panel&#10;&#10;Description automatically generated">
            <a:extLst>
              <a:ext uri="{FF2B5EF4-FFF2-40B4-BE49-F238E27FC236}">
                <a16:creationId xmlns:a16="http://schemas.microsoft.com/office/drawing/2014/main" id="{1DCE73B1-05CF-718D-DD1D-893FE7526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807" y="1686026"/>
            <a:ext cx="3054729" cy="1718754"/>
          </a:xfrm>
          <a:prstGeom prst="rect">
            <a:avLst/>
          </a:prstGeom>
        </p:spPr>
      </p:pic>
      <p:sp>
        <p:nvSpPr>
          <p:cNvPr id="11" name="Isosceles Triangle 11">
            <a:extLst>
              <a:ext uri="{FF2B5EF4-FFF2-40B4-BE49-F238E27FC236}">
                <a16:creationId xmlns:a16="http://schemas.microsoft.com/office/drawing/2014/main" id="{07A50B6C-A454-549B-7F5F-900DC4EE151D}"/>
              </a:ext>
            </a:extLst>
          </p:cNvPr>
          <p:cNvSpPr/>
          <p:nvPr/>
        </p:nvSpPr>
        <p:spPr>
          <a:xfrm>
            <a:off x="1828800" y="2561858"/>
            <a:ext cx="5401340" cy="1295014"/>
          </a:xfrm>
          <a:prstGeom prst="triangle">
            <a:avLst/>
          </a:prstGeom>
          <a:solidFill>
            <a:srgbClr val="595959">
              <a:alpha val="50196"/>
            </a:srgb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D45F2DEB-6BA7-511C-83C9-6F8631A337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476" b="26954"/>
          <a:stretch/>
        </p:blipFill>
        <p:spPr bwMode="auto">
          <a:xfrm>
            <a:off x="1133220" y="3871938"/>
            <a:ext cx="7053938" cy="5433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04BCCC-A8E1-38DD-DEA2-FCDD43BCBE19}"/>
              </a:ext>
            </a:extLst>
          </p:cNvPr>
          <p:cNvPicPr>
            <a:picLocks noChangeAspect="1"/>
          </p:cNvPicPr>
          <p:nvPr/>
        </p:nvPicPr>
        <p:blipFill rotWithShape="1">
          <a:blip r:embed="rId5">
            <a:alphaModFix amt="50000"/>
          </a:blip>
          <a:srcRect l="12184" r="9418"/>
          <a:stretch/>
        </p:blipFill>
        <p:spPr>
          <a:xfrm>
            <a:off x="6604336" y="669956"/>
            <a:ext cx="1990179" cy="2880495"/>
          </a:xfrm>
          <a:prstGeom prst="rect">
            <a:avLst/>
          </a:prstGeom>
        </p:spPr>
      </p:pic>
      <p:cxnSp>
        <p:nvCxnSpPr>
          <p:cNvPr id="19" name="Straight Arrow Connector 18">
            <a:extLst>
              <a:ext uri="{FF2B5EF4-FFF2-40B4-BE49-F238E27FC236}">
                <a16:creationId xmlns:a16="http://schemas.microsoft.com/office/drawing/2014/main" id="{101788E4-71F7-3E96-B49A-7EE9143124C3}"/>
              </a:ext>
            </a:extLst>
          </p:cNvPr>
          <p:cNvCxnSpPr>
            <a:cxnSpLocks/>
          </p:cNvCxnSpPr>
          <p:nvPr/>
        </p:nvCxnSpPr>
        <p:spPr>
          <a:xfrm flipH="1">
            <a:off x="7599425" y="1579418"/>
            <a:ext cx="11765" cy="711513"/>
          </a:xfrm>
          <a:prstGeom prst="straightConnector1">
            <a:avLst/>
          </a:prstGeom>
          <a:ln w="168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467B5F-67CE-958A-5664-43D0C0236523}"/>
              </a:ext>
            </a:extLst>
          </p:cNvPr>
          <p:cNvCxnSpPr>
            <a:cxnSpLocks/>
          </p:cNvCxnSpPr>
          <p:nvPr/>
        </p:nvCxnSpPr>
        <p:spPr>
          <a:xfrm flipV="1">
            <a:off x="7612875" y="2723662"/>
            <a:ext cx="0" cy="726147"/>
          </a:xfrm>
          <a:prstGeom prst="straightConnector1">
            <a:avLst/>
          </a:prstGeom>
          <a:ln w="1682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42316F1-90E7-9B0C-EA87-5F8B61670149}"/>
              </a:ext>
            </a:extLst>
          </p:cNvPr>
          <p:cNvGrpSpPr/>
          <p:nvPr/>
        </p:nvGrpSpPr>
        <p:grpSpPr>
          <a:xfrm rot="16200000">
            <a:off x="7606709" y="1385897"/>
            <a:ext cx="1682" cy="2272583"/>
            <a:chOff x="10598942" y="3476606"/>
            <a:chExt cx="2383" cy="3219469"/>
          </a:xfrm>
        </p:grpSpPr>
        <p:cxnSp>
          <p:nvCxnSpPr>
            <p:cNvPr id="17" name="Straight Arrow Connector 16">
              <a:extLst>
                <a:ext uri="{FF2B5EF4-FFF2-40B4-BE49-F238E27FC236}">
                  <a16:creationId xmlns:a16="http://schemas.microsoft.com/office/drawing/2014/main" id="{778B8964-8F83-FD51-CF0E-A257CD17B9C6}"/>
                </a:ext>
              </a:extLst>
            </p:cNvPr>
            <p:cNvCxnSpPr/>
            <p:nvPr/>
          </p:nvCxnSpPr>
          <p:spPr>
            <a:xfrm>
              <a:off x="10598942" y="3476606"/>
              <a:ext cx="0" cy="1028700"/>
            </a:xfrm>
            <a:prstGeom prst="straightConnector1">
              <a:avLst/>
            </a:prstGeom>
            <a:ln w="1143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0F1A0B-F711-2E12-5965-C91ABE2BF5F6}"/>
                </a:ext>
              </a:extLst>
            </p:cNvPr>
            <p:cNvCxnSpPr>
              <a:cxnSpLocks/>
            </p:cNvCxnSpPr>
            <p:nvPr/>
          </p:nvCxnSpPr>
          <p:spPr>
            <a:xfrm flipV="1">
              <a:off x="10601325" y="5667375"/>
              <a:ext cx="0" cy="1028700"/>
            </a:xfrm>
            <a:prstGeom prst="straightConnector1">
              <a:avLst/>
            </a:prstGeom>
            <a:ln w="1143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2CD5DEA5-8279-9D68-1295-FFB994442213}"/>
              </a:ext>
            </a:extLst>
          </p:cNvPr>
          <p:cNvSpPr txBox="1"/>
          <p:nvPr/>
        </p:nvSpPr>
        <p:spPr>
          <a:xfrm>
            <a:off x="7262376" y="1292219"/>
            <a:ext cx="697627" cy="307777"/>
          </a:xfrm>
          <a:prstGeom prst="rect">
            <a:avLst/>
          </a:prstGeom>
          <a:noFill/>
        </p:spPr>
        <p:txBody>
          <a:bodyPr wrap="none" rtlCol="0">
            <a:spAutoFit/>
          </a:bodyPr>
          <a:lstStyle/>
          <a:p>
            <a:r>
              <a:rPr lang="en-US" sz="1400" b="1" dirty="0"/>
              <a:t>NA0.6</a:t>
            </a:r>
          </a:p>
        </p:txBody>
      </p:sp>
      <p:sp>
        <p:nvSpPr>
          <p:cNvPr id="14" name="TextBox 13">
            <a:extLst>
              <a:ext uri="{FF2B5EF4-FFF2-40B4-BE49-F238E27FC236}">
                <a16:creationId xmlns:a16="http://schemas.microsoft.com/office/drawing/2014/main" id="{CB13509B-DA27-1A32-4030-52CB0DC24C1C}"/>
              </a:ext>
            </a:extLst>
          </p:cNvPr>
          <p:cNvSpPr txBox="1"/>
          <p:nvPr/>
        </p:nvSpPr>
        <p:spPr>
          <a:xfrm>
            <a:off x="7301903" y="3499180"/>
            <a:ext cx="697627" cy="307777"/>
          </a:xfrm>
          <a:prstGeom prst="rect">
            <a:avLst/>
          </a:prstGeom>
          <a:noFill/>
        </p:spPr>
        <p:txBody>
          <a:bodyPr wrap="none" rtlCol="0">
            <a:spAutoFit/>
          </a:bodyPr>
          <a:lstStyle/>
          <a:p>
            <a:r>
              <a:rPr lang="en-US" sz="1400" b="1" dirty="0"/>
              <a:t>NA0.6</a:t>
            </a:r>
          </a:p>
        </p:txBody>
      </p:sp>
      <p:sp>
        <p:nvSpPr>
          <p:cNvPr id="15" name="TextBox 14">
            <a:extLst>
              <a:ext uri="{FF2B5EF4-FFF2-40B4-BE49-F238E27FC236}">
                <a16:creationId xmlns:a16="http://schemas.microsoft.com/office/drawing/2014/main" id="{F97FD577-2D6C-B243-97A8-9A5B4DA1DEBC}"/>
              </a:ext>
            </a:extLst>
          </p:cNvPr>
          <p:cNvSpPr txBox="1"/>
          <p:nvPr/>
        </p:nvSpPr>
        <p:spPr>
          <a:xfrm>
            <a:off x="6224327" y="2197277"/>
            <a:ext cx="697627" cy="307777"/>
          </a:xfrm>
          <a:prstGeom prst="rect">
            <a:avLst/>
          </a:prstGeom>
          <a:noFill/>
        </p:spPr>
        <p:txBody>
          <a:bodyPr wrap="none" rtlCol="0">
            <a:spAutoFit/>
          </a:bodyPr>
          <a:lstStyle/>
          <a:p>
            <a:r>
              <a:rPr lang="en-US" sz="1400" b="1" dirty="0"/>
              <a:t>NA0.3</a:t>
            </a:r>
          </a:p>
        </p:txBody>
      </p:sp>
      <p:sp>
        <p:nvSpPr>
          <p:cNvPr id="16" name="TextBox 15">
            <a:extLst>
              <a:ext uri="{FF2B5EF4-FFF2-40B4-BE49-F238E27FC236}">
                <a16:creationId xmlns:a16="http://schemas.microsoft.com/office/drawing/2014/main" id="{9BCEDF9B-48DF-5711-4926-AE87A52DA494}"/>
              </a:ext>
            </a:extLst>
          </p:cNvPr>
          <p:cNvSpPr txBox="1"/>
          <p:nvPr/>
        </p:nvSpPr>
        <p:spPr>
          <a:xfrm>
            <a:off x="8360753" y="2199550"/>
            <a:ext cx="697627" cy="307777"/>
          </a:xfrm>
          <a:prstGeom prst="rect">
            <a:avLst/>
          </a:prstGeom>
          <a:noFill/>
        </p:spPr>
        <p:txBody>
          <a:bodyPr wrap="none" rtlCol="0">
            <a:spAutoFit/>
          </a:bodyPr>
          <a:lstStyle/>
          <a:p>
            <a:r>
              <a:rPr lang="en-US" sz="1400" b="1" dirty="0"/>
              <a:t>NA0.3</a:t>
            </a:r>
          </a:p>
        </p:txBody>
      </p:sp>
    </p:spTree>
    <p:extLst>
      <p:ext uri="{BB962C8B-B14F-4D97-AF65-F5344CB8AC3E}">
        <p14:creationId xmlns:p14="http://schemas.microsoft.com/office/powerpoint/2010/main" val="412103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5958D65-38C4-2063-C48B-E4BD886538DB}"/>
              </a:ext>
            </a:extLst>
          </p:cNvPr>
          <p:cNvGrpSpPr/>
          <p:nvPr/>
        </p:nvGrpSpPr>
        <p:grpSpPr>
          <a:xfrm>
            <a:off x="4363429" y="585185"/>
            <a:ext cx="4652040" cy="2284661"/>
            <a:chOff x="5429961" y="731298"/>
            <a:chExt cx="4652040" cy="2284661"/>
          </a:xfrm>
        </p:grpSpPr>
        <p:pic>
          <p:nvPicPr>
            <p:cNvPr id="12" name="Picture 11">
              <a:extLst>
                <a:ext uri="{FF2B5EF4-FFF2-40B4-BE49-F238E27FC236}">
                  <a16:creationId xmlns:a16="http://schemas.microsoft.com/office/drawing/2014/main" id="{9BC12C47-3F82-49C9-5205-697A3C5B975A}"/>
                </a:ext>
              </a:extLst>
            </p:cNvPr>
            <p:cNvPicPr>
              <a:picLocks noChangeAspect="1"/>
            </p:cNvPicPr>
            <p:nvPr/>
          </p:nvPicPr>
          <p:blipFill rotWithShape="1">
            <a:blip r:embed="rId3"/>
            <a:srcRect t="10430" b="2186"/>
            <a:stretch/>
          </p:blipFill>
          <p:spPr>
            <a:xfrm>
              <a:off x="5429961" y="731298"/>
              <a:ext cx="4652040" cy="2284661"/>
            </a:xfrm>
            <a:prstGeom prst="rect">
              <a:avLst/>
            </a:prstGeom>
          </p:spPr>
        </p:pic>
        <p:sp>
          <p:nvSpPr>
            <p:cNvPr id="39" name="Rectangle 38">
              <a:extLst>
                <a:ext uri="{FF2B5EF4-FFF2-40B4-BE49-F238E27FC236}">
                  <a16:creationId xmlns:a16="http://schemas.microsoft.com/office/drawing/2014/main" id="{156DA62E-B66C-B9EC-E76F-20A742A9E86D}"/>
                </a:ext>
              </a:extLst>
            </p:cNvPr>
            <p:cNvSpPr/>
            <p:nvPr/>
          </p:nvSpPr>
          <p:spPr>
            <a:xfrm>
              <a:off x="7693466" y="731298"/>
              <a:ext cx="490818" cy="163483"/>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AutoShape 6">
            <a:extLst>
              <a:ext uri="{FF2B5EF4-FFF2-40B4-BE49-F238E27FC236}">
                <a16:creationId xmlns:a16="http://schemas.microsoft.com/office/drawing/2014/main" id="{836FC217-8B0D-E69F-CABF-C05F2BD1A4AA}"/>
              </a:ext>
            </a:extLst>
          </p:cNvPr>
          <p:cNvSpPr>
            <a:spLocks/>
          </p:cNvSpPr>
          <p:nvPr/>
        </p:nvSpPr>
        <p:spPr bwMode="auto">
          <a:xfrm>
            <a:off x="171455" y="528035"/>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sz="2400">
              <a:latin typeface="Palatino"/>
              <a:cs typeface="Palatino"/>
            </a:endParaRPr>
          </a:p>
        </p:txBody>
      </p:sp>
      <p:sp>
        <p:nvSpPr>
          <p:cNvPr id="5" name="TextBox 4">
            <a:extLst>
              <a:ext uri="{FF2B5EF4-FFF2-40B4-BE49-F238E27FC236}">
                <a16:creationId xmlns:a16="http://schemas.microsoft.com/office/drawing/2014/main" id="{CD9220C7-50C0-4D3B-DB08-3BF6D12BF8C0}"/>
              </a:ext>
            </a:extLst>
          </p:cNvPr>
          <p:cNvSpPr txBox="1"/>
          <p:nvPr/>
        </p:nvSpPr>
        <p:spPr>
          <a:xfrm>
            <a:off x="2001841" y="-48739"/>
            <a:ext cx="5333511" cy="584775"/>
          </a:xfrm>
          <a:prstGeom prst="rect">
            <a:avLst/>
          </a:prstGeom>
          <a:noFill/>
        </p:spPr>
        <p:txBody>
          <a:bodyPr wrap="none" rtlCol="0">
            <a:spAutoFit/>
          </a:bodyPr>
          <a:lstStyle/>
          <a:p>
            <a:r>
              <a:rPr lang="en-US" sz="3200" dirty="0"/>
              <a:t>Individual Optical pumping</a:t>
            </a:r>
          </a:p>
        </p:txBody>
      </p:sp>
      <p:pic>
        <p:nvPicPr>
          <p:cNvPr id="15" name="Picture 14" descr="Graphical user interface, chart&#10;&#10;Description automatically generated">
            <a:extLst>
              <a:ext uri="{FF2B5EF4-FFF2-40B4-BE49-F238E27FC236}">
                <a16:creationId xmlns:a16="http://schemas.microsoft.com/office/drawing/2014/main" id="{43B46FD1-4DBD-29A6-8D31-E6DCD55D7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1016" y="3327953"/>
            <a:ext cx="2971656" cy="1782424"/>
          </a:xfrm>
          <a:prstGeom prst="rect">
            <a:avLst/>
          </a:prstGeom>
        </p:spPr>
      </p:pic>
      <p:grpSp>
        <p:nvGrpSpPr>
          <p:cNvPr id="17" name="Group 16">
            <a:extLst>
              <a:ext uri="{FF2B5EF4-FFF2-40B4-BE49-F238E27FC236}">
                <a16:creationId xmlns:a16="http://schemas.microsoft.com/office/drawing/2014/main" id="{4AD0ADE5-B0FC-A092-A5B7-3C1BBF26E9AD}"/>
              </a:ext>
            </a:extLst>
          </p:cNvPr>
          <p:cNvGrpSpPr/>
          <p:nvPr/>
        </p:nvGrpSpPr>
        <p:grpSpPr>
          <a:xfrm>
            <a:off x="6140117" y="3327953"/>
            <a:ext cx="3003883" cy="1793104"/>
            <a:chOff x="5865485" y="3330960"/>
            <a:chExt cx="3003883" cy="1793104"/>
          </a:xfrm>
        </p:grpSpPr>
        <p:pic>
          <p:nvPicPr>
            <p:cNvPr id="14" name="Picture 13" descr="Graphical user interface, chart&#10;&#10;Description automatically generated">
              <a:extLst>
                <a:ext uri="{FF2B5EF4-FFF2-40B4-BE49-F238E27FC236}">
                  <a16:creationId xmlns:a16="http://schemas.microsoft.com/office/drawing/2014/main" id="{C74A7689-362A-025A-EAB9-2085A5A06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485" y="3330960"/>
              <a:ext cx="3003883" cy="1793104"/>
            </a:xfrm>
            <a:prstGeom prst="rect">
              <a:avLst/>
            </a:prstGeom>
          </p:spPr>
        </p:pic>
        <p:pic>
          <p:nvPicPr>
            <p:cNvPr id="16" name="Picture 15">
              <a:extLst>
                <a:ext uri="{FF2B5EF4-FFF2-40B4-BE49-F238E27FC236}">
                  <a16:creationId xmlns:a16="http://schemas.microsoft.com/office/drawing/2014/main" id="{18E60351-E5F0-84B0-F509-DCFD6442D054}"/>
                </a:ext>
              </a:extLst>
            </p:cNvPr>
            <p:cNvPicPr>
              <a:picLocks noChangeAspect="1"/>
            </p:cNvPicPr>
            <p:nvPr/>
          </p:nvPicPr>
          <p:blipFill>
            <a:blip r:embed="rId6"/>
            <a:stretch>
              <a:fillRect/>
            </a:stretch>
          </p:blipFill>
          <p:spPr>
            <a:xfrm>
              <a:off x="8117304" y="3330960"/>
              <a:ext cx="479855" cy="243307"/>
            </a:xfrm>
            <a:prstGeom prst="rect">
              <a:avLst/>
            </a:prstGeom>
          </p:spPr>
        </p:pic>
      </p:grpSp>
      <p:sp>
        <p:nvSpPr>
          <p:cNvPr id="23" name="TextBox 22">
            <a:extLst>
              <a:ext uri="{FF2B5EF4-FFF2-40B4-BE49-F238E27FC236}">
                <a16:creationId xmlns:a16="http://schemas.microsoft.com/office/drawing/2014/main" id="{E338A40B-8D52-2B86-C74D-318D35B3FEF9}"/>
              </a:ext>
            </a:extLst>
          </p:cNvPr>
          <p:cNvSpPr txBox="1"/>
          <p:nvPr/>
        </p:nvSpPr>
        <p:spPr>
          <a:xfrm>
            <a:off x="3760208" y="3271414"/>
            <a:ext cx="2361544" cy="307777"/>
          </a:xfrm>
          <a:prstGeom prst="rect">
            <a:avLst/>
          </a:prstGeom>
          <a:noFill/>
        </p:spPr>
        <p:txBody>
          <a:bodyPr wrap="none" rtlCol="0">
            <a:spAutoFit/>
          </a:bodyPr>
          <a:lstStyle/>
          <a:p>
            <a:r>
              <a:rPr lang="en-US" sz="1400" dirty="0"/>
              <a:t>Beam waist @ions ~1.23 µm</a:t>
            </a:r>
          </a:p>
        </p:txBody>
      </p:sp>
      <p:pic>
        <p:nvPicPr>
          <p:cNvPr id="29" name="Picture 28" descr="A picture containing chart&#10;&#10;Description automatically generated">
            <a:extLst>
              <a:ext uri="{FF2B5EF4-FFF2-40B4-BE49-F238E27FC236}">
                <a16:creationId xmlns:a16="http://schemas.microsoft.com/office/drawing/2014/main" id="{BD590AA6-8A2F-675B-03A8-97DCABDE2F34}"/>
              </a:ext>
            </a:extLst>
          </p:cNvPr>
          <p:cNvPicPr>
            <a:picLocks noChangeAspect="1"/>
          </p:cNvPicPr>
          <p:nvPr/>
        </p:nvPicPr>
        <p:blipFill rotWithShape="1">
          <a:blip r:embed="rId7">
            <a:extLst>
              <a:ext uri="{28A0092B-C50C-407E-A947-70E740481C1C}">
                <a14:useLocalDpi xmlns:a14="http://schemas.microsoft.com/office/drawing/2010/main" val="0"/>
              </a:ext>
            </a:extLst>
          </a:blip>
          <a:srcRect t="24790" b="12031"/>
          <a:stretch/>
        </p:blipFill>
        <p:spPr>
          <a:xfrm>
            <a:off x="3405423" y="1927994"/>
            <a:ext cx="2884260" cy="1366680"/>
          </a:xfrm>
          <a:prstGeom prst="rect">
            <a:avLst/>
          </a:prstGeom>
        </p:spPr>
      </p:pic>
      <p:cxnSp>
        <p:nvCxnSpPr>
          <p:cNvPr id="30" name="Straight Connector 29">
            <a:extLst>
              <a:ext uri="{FF2B5EF4-FFF2-40B4-BE49-F238E27FC236}">
                <a16:creationId xmlns:a16="http://schemas.microsoft.com/office/drawing/2014/main" id="{27D4A97E-E1D4-13A7-1073-626B0313019A}"/>
              </a:ext>
            </a:extLst>
          </p:cNvPr>
          <p:cNvCxnSpPr>
            <a:cxnSpLocks/>
          </p:cNvCxnSpPr>
          <p:nvPr/>
        </p:nvCxnSpPr>
        <p:spPr>
          <a:xfrm flipH="1">
            <a:off x="3595021" y="1611450"/>
            <a:ext cx="2583647" cy="316544"/>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C74FAF3-1B66-6E4D-B0C3-787C61B93CF7}"/>
              </a:ext>
            </a:extLst>
          </p:cNvPr>
          <p:cNvCxnSpPr>
            <a:cxnSpLocks/>
          </p:cNvCxnSpPr>
          <p:nvPr/>
        </p:nvCxnSpPr>
        <p:spPr>
          <a:xfrm>
            <a:off x="6218424" y="1611450"/>
            <a:ext cx="11220" cy="318921"/>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4CD1AE6-3020-7235-D80C-FBB18E6F04C0}"/>
              </a:ext>
            </a:extLst>
          </p:cNvPr>
          <p:cNvSpPr txBox="1"/>
          <p:nvPr/>
        </p:nvSpPr>
        <p:spPr>
          <a:xfrm>
            <a:off x="4907721" y="1708145"/>
            <a:ext cx="1321923" cy="276999"/>
          </a:xfrm>
          <a:prstGeom prst="rect">
            <a:avLst/>
          </a:prstGeom>
          <a:noFill/>
        </p:spPr>
        <p:txBody>
          <a:bodyPr wrap="square" rtlCol="0">
            <a:spAutoFit/>
          </a:bodyPr>
          <a:lstStyle/>
          <a:p>
            <a:r>
              <a:rPr lang="en-US" sz="1200" b="1" dirty="0">
                <a:solidFill>
                  <a:srgbClr val="FF0000"/>
                </a:solidFill>
              </a:rPr>
              <a:t>BW = 30 MHz</a:t>
            </a:r>
          </a:p>
        </p:txBody>
      </p:sp>
      <p:sp>
        <p:nvSpPr>
          <p:cNvPr id="43" name="TextBox 42">
            <a:extLst>
              <a:ext uri="{FF2B5EF4-FFF2-40B4-BE49-F238E27FC236}">
                <a16:creationId xmlns:a16="http://schemas.microsoft.com/office/drawing/2014/main" id="{FE91FAD8-B37B-446D-E028-495720985EB5}"/>
              </a:ext>
            </a:extLst>
          </p:cNvPr>
          <p:cNvSpPr txBox="1"/>
          <p:nvPr/>
        </p:nvSpPr>
        <p:spPr>
          <a:xfrm>
            <a:off x="624294" y="846611"/>
            <a:ext cx="2509598" cy="646331"/>
          </a:xfrm>
          <a:prstGeom prst="rect">
            <a:avLst/>
          </a:prstGeom>
          <a:noFill/>
        </p:spPr>
        <p:txBody>
          <a:bodyPr wrap="none" rtlCol="0">
            <a:spAutoFit/>
          </a:bodyPr>
          <a:lstStyle/>
          <a:p>
            <a:pPr algn="ctr"/>
            <a:r>
              <a:rPr lang="en-US" dirty="0"/>
              <a:t>OP weakly dependent </a:t>
            </a:r>
          </a:p>
          <a:p>
            <a:pPr algn="ctr"/>
            <a:r>
              <a:rPr lang="en-US" dirty="0"/>
              <a:t>on frequency</a:t>
            </a:r>
          </a:p>
        </p:txBody>
      </p:sp>
      <p:grpSp>
        <p:nvGrpSpPr>
          <p:cNvPr id="3" name="Group 2">
            <a:extLst>
              <a:ext uri="{FF2B5EF4-FFF2-40B4-BE49-F238E27FC236}">
                <a16:creationId xmlns:a16="http://schemas.microsoft.com/office/drawing/2014/main" id="{C547540E-B3CC-0D26-126D-1BDB92234EC8}"/>
              </a:ext>
            </a:extLst>
          </p:cNvPr>
          <p:cNvGrpSpPr/>
          <p:nvPr/>
        </p:nvGrpSpPr>
        <p:grpSpPr>
          <a:xfrm>
            <a:off x="212250" y="1460118"/>
            <a:ext cx="2884260" cy="2111142"/>
            <a:chOff x="296968" y="2715588"/>
            <a:chExt cx="2583646" cy="1843418"/>
          </a:xfrm>
        </p:grpSpPr>
        <p:grpSp>
          <p:nvGrpSpPr>
            <p:cNvPr id="28" name="Group 27">
              <a:extLst>
                <a:ext uri="{FF2B5EF4-FFF2-40B4-BE49-F238E27FC236}">
                  <a16:creationId xmlns:a16="http://schemas.microsoft.com/office/drawing/2014/main" id="{EC8C6143-35BC-B12A-CFD8-6B1763AB2431}"/>
                </a:ext>
              </a:extLst>
            </p:cNvPr>
            <p:cNvGrpSpPr>
              <a:grpSpLocks noChangeAspect="1"/>
            </p:cNvGrpSpPr>
            <p:nvPr/>
          </p:nvGrpSpPr>
          <p:grpSpPr>
            <a:xfrm>
              <a:off x="296968" y="2715588"/>
              <a:ext cx="2583646" cy="1843418"/>
              <a:chOff x="3541892" y="1788086"/>
              <a:chExt cx="2794462" cy="1993834"/>
            </a:xfrm>
          </p:grpSpPr>
          <p:grpSp>
            <p:nvGrpSpPr>
              <p:cNvPr id="26" name="Group 25">
                <a:extLst>
                  <a:ext uri="{FF2B5EF4-FFF2-40B4-BE49-F238E27FC236}">
                    <a16:creationId xmlns:a16="http://schemas.microsoft.com/office/drawing/2014/main" id="{5316BDE5-138D-03FE-B966-F0D8F239611C}"/>
                  </a:ext>
                </a:extLst>
              </p:cNvPr>
              <p:cNvGrpSpPr>
                <a:grpSpLocks noChangeAspect="1"/>
              </p:cNvGrpSpPr>
              <p:nvPr/>
            </p:nvGrpSpPr>
            <p:grpSpPr>
              <a:xfrm>
                <a:off x="3541892" y="1831861"/>
                <a:ext cx="2794462" cy="1950059"/>
                <a:chOff x="3793004" y="4028444"/>
                <a:chExt cx="4845665" cy="3381449"/>
              </a:xfrm>
            </p:grpSpPr>
            <p:pic>
              <p:nvPicPr>
                <p:cNvPr id="24" name="Picture 23">
                  <a:extLst>
                    <a:ext uri="{FF2B5EF4-FFF2-40B4-BE49-F238E27FC236}">
                      <a16:creationId xmlns:a16="http://schemas.microsoft.com/office/drawing/2014/main" id="{86D1B8B4-52ED-4B1C-59FE-BB01EB75380F}"/>
                    </a:ext>
                  </a:extLst>
                </p:cNvPr>
                <p:cNvPicPr>
                  <a:picLocks noChangeAspect="1"/>
                </p:cNvPicPr>
                <p:nvPr/>
              </p:nvPicPr>
              <p:blipFill>
                <a:blip r:embed="rId8"/>
                <a:stretch>
                  <a:fillRect/>
                </a:stretch>
              </p:blipFill>
              <p:spPr>
                <a:xfrm>
                  <a:off x="3885723" y="4028444"/>
                  <a:ext cx="4752946" cy="3381449"/>
                </a:xfrm>
                <a:prstGeom prst="rect">
                  <a:avLst/>
                </a:prstGeom>
              </p:spPr>
            </p:pic>
            <p:pic>
              <p:nvPicPr>
                <p:cNvPr id="25" name="Picture 24">
                  <a:extLst>
                    <a:ext uri="{FF2B5EF4-FFF2-40B4-BE49-F238E27FC236}">
                      <a16:creationId xmlns:a16="http://schemas.microsoft.com/office/drawing/2014/main" id="{761A1505-FDA0-BFE1-9A47-79CF6109052B}"/>
                    </a:ext>
                  </a:extLst>
                </p:cNvPr>
                <p:cNvPicPr>
                  <a:picLocks noChangeAspect="1"/>
                </p:cNvPicPr>
                <p:nvPr/>
              </p:nvPicPr>
              <p:blipFill rotWithShape="1">
                <a:blip r:embed="rId8"/>
                <a:srcRect l="251" t="26850" r="92841" b="37573"/>
                <a:stretch/>
              </p:blipFill>
              <p:spPr>
                <a:xfrm>
                  <a:off x="3793004" y="4881024"/>
                  <a:ext cx="433265" cy="1505583"/>
                </a:xfrm>
                <a:prstGeom prst="rect">
                  <a:avLst/>
                </a:prstGeom>
              </p:spPr>
            </p:pic>
          </p:grpSp>
          <p:pic>
            <p:nvPicPr>
              <p:cNvPr id="27" name="Picture 26">
                <a:extLst>
                  <a:ext uri="{FF2B5EF4-FFF2-40B4-BE49-F238E27FC236}">
                    <a16:creationId xmlns:a16="http://schemas.microsoft.com/office/drawing/2014/main" id="{09AB75AE-44BC-D701-3323-AB414127F0E3}"/>
                  </a:ext>
                </a:extLst>
              </p:cNvPr>
              <p:cNvPicPr>
                <a:picLocks noChangeAspect="1"/>
              </p:cNvPicPr>
              <p:nvPr/>
            </p:nvPicPr>
            <p:blipFill rotWithShape="1">
              <a:blip r:embed="rId8"/>
              <a:srcRect l="14142" t="894" r="76530" b="94374"/>
              <a:stretch/>
            </p:blipFill>
            <p:spPr>
              <a:xfrm>
                <a:off x="3995732" y="1788086"/>
                <a:ext cx="430658" cy="155390"/>
              </a:xfrm>
              <a:prstGeom prst="rect">
                <a:avLst/>
              </a:prstGeom>
            </p:spPr>
          </p:pic>
        </p:grpSp>
        <p:sp>
          <p:nvSpPr>
            <p:cNvPr id="44" name="Rectangle 43">
              <a:extLst>
                <a:ext uri="{FF2B5EF4-FFF2-40B4-BE49-F238E27FC236}">
                  <a16:creationId xmlns:a16="http://schemas.microsoft.com/office/drawing/2014/main" id="{E995B16A-2D77-CE72-D73A-B53245FD5121}"/>
                </a:ext>
              </a:extLst>
            </p:cNvPr>
            <p:cNvSpPr/>
            <p:nvPr/>
          </p:nvSpPr>
          <p:spPr>
            <a:xfrm>
              <a:off x="1495441" y="4075938"/>
              <a:ext cx="612994" cy="157314"/>
            </a:xfrm>
            <a:prstGeom prst="rect">
              <a:avLst/>
            </a:prstGeom>
            <a:solidFill>
              <a:srgbClr val="FFFF00">
                <a:alpha val="59362"/>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 name="TextBox 1">
            <a:extLst>
              <a:ext uri="{FF2B5EF4-FFF2-40B4-BE49-F238E27FC236}">
                <a16:creationId xmlns:a16="http://schemas.microsoft.com/office/drawing/2014/main" id="{B129B89F-EBC0-4B69-3F55-02FC5475228E}"/>
              </a:ext>
            </a:extLst>
          </p:cNvPr>
          <p:cNvSpPr txBox="1"/>
          <p:nvPr/>
        </p:nvSpPr>
        <p:spPr>
          <a:xfrm>
            <a:off x="504976" y="3944324"/>
            <a:ext cx="2405210" cy="923330"/>
          </a:xfrm>
          <a:prstGeom prst="rect">
            <a:avLst/>
          </a:prstGeom>
          <a:noFill/>
        </p:spPr>
        <p:txBody>
          <a:bodyPr wrap="none" rtlCol="0">
            <a:spAutoFit/>
          </a:bodyPr>
          <a:lstStyle/>
          <a:p>
            <a:pPr algn="ctr"/>
            <a:r>
              <a:rPr lang="en-US" dirty="0"/>
              <a:t>Simple Tweezer array</a:t>
            </a:r>
          </a:p>
          <a:p>
            <a:pPr algn="ctr"/>
            <a:r>
              <a:rPr lang="en-US" dirty="0"/>
              <a:t>approach based on </a:t>
            </a:r>
          </a:p>
          <a:p>
            <a:pPr algn="ctr"/>
            <a:r>
              <a:rPr lang="en-US" dirty="0"/>
              <a:t>Elliptical beams</a:t>
            </a:r>
          </a:p>
        </p:txBody>
      </p:sp>
      <p:cxnSp>
        <p:nvCxnSpPr>
          <p:cNvPr id="7" name="Straight Arrow Connector 6">
            <a:extLst>
              <a:ext uri="{FF2B5EF4-FFF2-40B4-BE49-F238E27FC236}">
                <a16:creationId xmlns:a16="http://schemas.microsoft.com/office/drawing/2014/main" id="{4EFE08F6-A515-DCAC-D272-C32814BC3DFE}"/>
              </a:ext>
            </a:extLst>
          </p:cNvPr>
          <p:cNvCxnSpPr>
            <a:cxnSpLocks/>
          </p:cNvCxnSpPr>
          <p:nvPr/>
        </p:nvCxnSpPr>
        <p:spPr>
          <a:xfrm flipH="1">
            <a:off x="1769061" y="3597387"/>
            <a:ext cx="1" cy="365014"/>
          </a:xfrm>
          <a:prstGeom prst="straightConnector1">
            <a:avLst/>
          </a:prstGeom>
          <a:ln w="4445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540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174758-9D06-AE49-3173-7B70C9EA71F5}"/>
              </a:ext>
            </a:extLst>
          </p:cNvPr>
          <p:cNvGrpSpPr>
            <a:grpSpLocks noChangeAspect="1"/>
          </p:cNvGrpSpPr>
          <p:nvPr/>
        </p:nvGrpSpPr>
        <p:grpSpPr>
          <a:xfrm>
            <a:off x="29901" y="975680"/>
            <a:ext cx="6309360" cy="2110262"/>
            <a:chOff x="482985" y="2929445"/>
            <a:chExt cx="7040880" cy="2354931"/>
          </a:xfrm>
        </p:grpSpPr>
        <p:pic>
          <p:nvPicPr>
            <p:cNvPr id="3" name="Picture 2">
              <a:extLst>
                <a:ext uri="{FF2B5EF4-FFF2-40B4-BE49-F238E27FC236}">
                  <a16:creationId xmlns:a16="http://schemas.microsoft.com/office/drawing/2014/main" id="{CFAB851A-069C-5E8F-13E3-7F14DF1E453C}"/>
                </a:ext>
              </a:extLst>
            </p:cNvPr>
            <p:cNvPicPr>
              <a:picLocks noChangeAspect="1"/>
            </p:cNvPicPr>
            <p:nvPr/>
          </p:nvPicPr>
          <p:blipFill rotWithShape="1">
            <a:blip r:embed="rId2"/>
            <a:srcRect l="144" t="51475" r="-144" b="-2842"/>
            <a:stretch/>
          </p:blipFill>
          <p:spPr>
            <a:xfrm>
              <a:off x="482985" y="2929445"/>
              <a:ext cx="7040880" cy="2354931"/>
            </a:xfrm>
            <a:prstGeom prst="rect">
              <a:avLst/>
            </a:prstGeom>
          </p:spPr>
        </p:pic>
        <p:pic>
          <p:nvPicPr>
            <p:cNvPr id="4" name="Picture 3">
              <a:extLst>
                <a:ext uri="{FF2B5EF4-FFF2-40B4-BE49-F238E27FC236}">
                  <a16:creationId xmlns:a16="http://schemas.microsoft.com/office/drawing/2014/main" id="{BB933578-E044-F718-E2E5-6E3B56FC03D8}"/>
                </a:ext>
              </a:extLst>
            </p:cNvPr>
            <p:cNvPicPr>
              <a:picLocks noChangeAspect="1"/>
            </p:cNvPicPr>
            <p:nvPr/>
          </p:nvPicPr>
          <p:blipFill rotWithShape="1">
            <a:blip r:embed="rId2"/>
            <a:srcRect l="40951" t="5066" r="51323" b="83267"/>
            <a:stretch/>
          </p:blipFill>
          <p:spPr>
            <a:xfrm>
              <a:off x="4568745" y="3048807"/>
              <a:ext cx="544011" cy="534896"/>
            </a:xfrm>
            <a:prstGeom prst="rect">
              <a:avLst/>
            </a:prstGeom>
          </p:spPr>
        </p:pic>
        <p:sp>
          <p:nvSpPr>
            <p:cNvPr id="5" name="Rectangle 4">
              <a:extLst>
                <a:ext uri="{FF2B5EF4-FFF2-40B4-BE49-F238E27FC236}">
                  <a16:creationId xmlns:a16="http://schemas.microsoft.com/office/drawing/2014/main" id="{2BFFFCBD-D839-334D-2CF1-552E1C20B442}"/>
                </a:ext>
              </a:extLst>
            </p:cNvPr>
            <p:cNvSpPr/>
            <p:nvPr/>
          </p:nvSpPr>
          <p:spPr>
            <a:xfrm>
              <a:off x="4546600" y="3021331"/>
              <a:ext cx="612775" cy="45719"/>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 name="AutoShape 6">
            <a:extLst>
              <a:ext uri="{FF2B5EF4-FFF2-40B4-BE49-F238E27FC236}">
                <a16:creationId xmlns:a16="http://schemas.microsoft.com/office/drawing/2014/main" id="{41098C9E-F686-1D49-A972-1F76B40DE0B7}"/>
              </a:ext>
            </a:extLst>
          </p:cNvPr>
          <p:cNvSpPr>
            <a:spLocks/>
          </p:cNvSpPr>
          <p:nvPr/>
        </p:nvSpPr>
        <p:spPr bwMode="auto">
          <a:xfrm>
            <a:off x="171453" y="42330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sz="2400">
              <a:latin typeface="Palatino"/>
              <a:cs typeface="Palatino"/>
            </a:endParaRPr>
          </a:p>
        </p:txBody>
      </p:sp>
      <p:sp>
        <p:nvSpPr>
          <p:cNvPr id="7" name="TextBox 6">
            <a:extLst>
              <a:ext uri="{FF2B5EF4-FFF2-40B4-BE49-F238E27FC236}">
                <a16:creationId xmlns:a16="http://schemas.microsoft.com/office/drawing/2014/main" id="{7C703E5C-D51E-EA49-8F8D-9A4BEA286AF3}"/>
              </a:ext>
            </a:extLst>
          </p:cNvPr>
          <p:cNvSpPr txBox="1"/>
          <p:nvPr/>
        </p:nvSpPr>
        <p:spPr>
          <a:xfrm>
            <a:off x="3057618" y="-88824"/>
            <a:ext cx="3214341" cy="584775"/>
          </a:xfrm>
          <a:prstGeom prst="rect">
            <a:avLst/>
          </a:prstGeom>
          <a:noFill/>
        </p:spPr>
        <p:txBody>
          <a:bodyPr wrap="none" rtlCol="0">
            <a:spAutoFit/>
          </a:bodyPr>
          <a:lstStyle/>
          <a:p>
            <a:r>
              <a:rPr lang="en-US" sz="3200" dirty="0"/>
              <a:t>Other Directions</a:t>
            </a:r>
          </a:p>
        </p:txBody>
      </p:sp>
      <p:sp>
        <p:nvSpPr>
          <p:cNvPr id="40" name="Rounded Rectangle 39">
            <a:extLst>
              <a:ext uri="{FF2B5EF4-FFF2-40B4-BE49-F238E27FC236}">
                <a16:creationId xmlns:a16="http://schemas.microsoft.com/office/drawing/2014/main" id="{C21DBD32-05D2-D34D-B342-DD68962897FA}"/>
              </a:ext>
            </a:extLst>
          </p:cNvPr>
          <p:cNvSpPr/>
          <p:nvPr/>
        </p:nvSpPr>
        <p:spPr>
          <a:xfrm>
            <a:off x="72635" y="531189"/>
            <a:ext cx="9029325" cy="2502547"/>
          </a:xfrm>
          <a:prstGeom prst="roundRect">
            <a:avLst>
              <a:gd name="adj" fmla="val 5413"/>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407E2B5B-3709-EAF9-4DF4-1BC9AC6DC817}"/>
              </a:ext>
            </a:extLst>
          </p:cNvPr>
          <p:cNvSpPr txBox="1"/>
          <p:nvPr/>
        </p:nvSpPr>
        <p:spPr>
          <a:xfrm>
            <a:off x="67559" y="3100512"/>
            <a:ext cx="3648756" cy="338554"/>
          </a:xfrm>
          <a:prstGeom prst="rect">
            <a:avLst/>
          </a:prstGeom>
          <a:noFill/>
        </p:spPr>
        <p:txBody>
          <a:bodyPr wrap="none" rtlCol="0">
            <a:spAutoFit/>
          </a:bodyPr>
          <a:lstStyle/>
          <a:p>
            <a:r>
              <a:rPr lang="en-US" sz="1600" dirty="0"/>
              <a:t>Quantum Chemistry/Electron transfer</a:t>
            </a:r>
          </a:p>
        </p:txBody>
      </p:sp>
      <p:sp>
        <p:nvSpPr>
          <p:cNvPr id="19" name="Rounded Rectangle 18">
            <a:extLst>
              <a:ext uri="{FF2B5EF4-FFF2-40B4-BE49-F238E27FC236}">
                <a16:creationId xmlns:a16="http://schemas.microsoft.com/office/drawing/2014/main" id="{A7A5EF70-6C35-B472-009E-B09C11EA1B58}"/>
              </a:ext>
            </a:extLst>
          </p:cNvPr>
          <p:cNvSpPr/>
          <p:nvPr/>
        </p:nvSpPr>
        <p:spPr>
          <a:xfrm>
            <a:off x="72635" y="3116216"/>
            <a:ext cx="4283817" cy="1980764"/>
          </a:xfrm>
          <a:prstGeom prst="roundRect">
            <a:avLst>
              <a:gd name="adj" fmla="val 5413"/>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1" name="Picture 20">
            <a:extLst>
              <a:ext uri="{FF2B5EF4-FFF2-40B4-BE49-F238E27FC236}">
                <a16:creationId xmlns:a16="http://schemas.microsoft.com/office/drawing/2014/main" id="{C8D37B83-72DE-A3B4-4040-49A4D6627A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7691" y="3390979"/>
            <a:ext cx="2362033" cy="1369230"/>
          </a:xfrm>
          <a:prstGeom prst="rect">
            <a:avLst/>
          </a:prstGeom>
          <a:noFill/>
          <a:ln>
            <a:noFill/>
          </a:ln>
        </p:spPr>
      </p:pic>
      <p:sp>
        <p:nvSpPr>
          <p:cNvPr id="22" name="TextBox 21">
            <a:extLst>
              <a:ext uri="{FF2B5EF4-FFF2-40B4-BE49-F238E27FC236}">
                <a16:creationId xmlns:a16="http://schemas.microsoft.com/office/drawing/2014/main" id="{5B134495-F3B8-283C-2BFC-14FFFC3EBDBE}"/>
              </a:ext>
            </a:extLst>
          </p:cNvPr>
          <p:cNvSpPr txBox="1"/>
          <p:nvPr/>
        </p:nvSpPr>
        <p:spPr>
          <a:xfrm>
            <a:off x="4497691" y="3052593"/>
            <a:ext cx="4376198" cy="369332"/>
          </a:xfrm>
          <a:prstGeom prst="rect">
            <a:avLst/>
          </a:prstGeom>
          <a:noFill/>
        </p:spPr>
        <p:txBody>
          <a:bodyPr wrap="none" rtlCol="0">
            <a:spAutoFit/>
          </a:bodyPr>
          <a:lstStyle/>
          <a:p>
            <a:r>
              <a:rPr lang="en-US" dirty="0"/>
              <a:t>Ion Trapping made easy: Monolithic trap</a:t>
            </a:r>
          </a:p>
        </p:txBody>
      </p:sp>
      <p:sp>
        <p:nvSpPr>
          <p:cNvPr id="23" name="Rounded Rectangle 22">
            <a:extLst>
              <a:ext uri="{FF2B5EF4-FFF2-40B4-BE49-F238E27FC236}">
                <a16:creationId xmlns:a16="http://schemas.microsoft.com/office/drawing/2014/main" id="{8373F196-7735-0E5F-305A-0816B0FBFC10}"/>
              </a:ext>
            </a:extLst>
          </p:cNvPr>
          <p:cNvSpPr/>
          <p:nvPr/>
        </p:nvSpPr>
        <p:spPr>
          <a:xfrm>
            <a:off x="4413409" y="3095142"/>
            <a:ext cx="4688551" cy="2001837"/>
          </a:xfrm>
          <a:prstGeom prst="roundRect">
            <a:avLst>
              <a:gd name="adj" fmla="val 5413"/>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5" name="TextBox 24">
            <a:extLst>
              <a:ext uri="{FF2B5EF4-FFF2-40B4-BE49-F238E27FC236}">
                <a16:creationId xmlns:a16="http://schemas.microsoft.com/office/drawing/2014/main" id="{61EED131-9E93-9155-71A0-293C15A4A44B}"/>
              </a:ext>
            </a:extLst>
          </p:cNvPr>
          <p:cNvSpPr txBox="1"/>
          <p:nvPr/>
        </p:nvSpPr>
        <p:spPr>
          <a:xfrm>
            <a:off x="2236826" y="4760995"/>
            <a:ext cx="1166217" cy="338554"/>
          </a:xfrm>
          <a:prstGeom prst="rect">
            <a:avLst/>
          </a:prstGeom>
          <a:noFill/>
        </p:spPr>
        <p:txBody>
          <a:bodyPr wrap="none" rtlCol="0">
            <a:spAutoFit/>
          </a:bodyPr>
          <a:lstStyle/>
          <a:p>
            <a:r>
              <a:rPr lang="en-US" sz="1600" dirty="0"/>
              <a:t>P. </a:t>
            </a:r>
            <a:r>
              <a:rPr lang="en-US" sz="1600" dirty="0" err="1"/>
              <a:t>Wolynes</a:t>
            </a:r>
            <a:endParaRPr lang="en-US" sz="1600" dirty="0"/>
          </a:p>
        </p:txBody>
      </p:sp>
      <p:sp>
        <p:nvSpPr>
          <p:cNvPr id="27" name="TextBox 26">
            <a:extLst>
              <a:ext uri="{FF2B5EF4-FFF2-40B4-BE49-F238E27FC236}">
                <a16:creationId xmlns:a16="http://schemas.microsoft.com/office/drawing/2014/main" id="{6367A4A4-E03A-A966-F294-38EB3E3BECBE}"/>
              </a:ext>
            </a:extLst>
          </p:cNvPr>
          <p:cNvSpPr txBox="1"/>
          <p:nvPr/>
        </p:nvSpPr>
        <p:spPr>
          <a:xfrm>
            <a:off x="4420222" y="4757533"/>
            <a:ext cx="2489656" cy="338554"/>
          </a:xfrm>
          <a:prstGeom prst="rect">
            <a:avLst/>
          </a:prstGeom>
          <a:noFill/>
        </p:spPr>
        <p:txBody>
          <a:bodyPr wrap="none" rtlCol="0">
            <a:spAutoFit/>
          </a:bodyPr>
          <a:lstStyle/>
          <a:p>
            <a:r>
              <a:rPr lang="en-US" sz="1600" dirty="0"/>
              <a:t>N. M. </a:t>
            </a:r>
            <a:r>
              <a:rPr lang="en-US" sz="1600" dirty="0" err="1"/>
              <a:t>Linke</a:t>
            </a:r>
            <a:r>
              <a:rPr lang="en-US" sz="1600" dirty="0"/>
              <a:t> + Translume</a:t>
            </a:r>
          </a:p>
        </p:txBody>
      </p:sp>
      <p:pic>
        <p:nvPicPr>
          <p:cNvPr id="41" name="Picture 40">
            <a:extLst>
              <a:ext uri="{FF2B5EF4-FFF2-40B4-BE49-F238E27FC236}">
                <a16:creationId xmlns:a16="http://schemas.microsoft.com/office/drawing/2014/main" id="{D73A0D8E-98B4-8B99-8B1F-2518FA0964E6}"/>
              </a:ext>
            </a:extLst>
          </p:cNvPr>
          <p:cNvPicPr>
            <a:picLocks noChangeAspect="1"/>
          </p:cNvPicPr>
          <p:nvPr/>
        </p:nvPicPr>
        <p:blipFill>
          <a:blip r:embed="rId4"/>
          <a:stretch>
            <a:fillRect/>
          </a:stretch>
        </p:blipFill>
        <p:spPr>
          <a:xfrm>
            <a:off x="6944006" y="3439066"/>
            <a:ext cx="2077992" cy="1559683"/>
          </a:xfrm>
          <a:prstGeom prst="rect">
            <a:avLst/>
          </a:prstGeom>
        </p:spPr>
      </p:pic>
      <p:pic>
        <p:nvPicPr>
          <p:cNvPr id="2050" name="Picture 2" descr="Peter Wolynes | Faculty | The People of Rice | Rice University">
            <a:extLst>
              <a:ext uri="{FF2B5EF4-FFF2-40B4-BE49-F238E27FC236}">
                <a16:creationId xmlns:a16="http://schemas.microsoft.com/office/drawing/2014/main" id="{678D8EEE-E2A7-BA4C-58BF-50BFDEF103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1" y="4056356"/>
            <a:ext cx="966188" cy="96618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F1C9EA7-E88A-6046-70A0-2A3070E7C69F}"/>
              </a:ext>
            </a:extLst>
          </p:cNvPr>
          <p:cNvPicPr>
            <a:picLocks noChangeAspect="1"/>
          </p:cNvPicPr>
          <p:nvPr/>
        </p:nvPicPr>
        <p:blipFill>
          <a:blip r:embed="rId6"/>
          <a:stretch>
            <a:fillRect/>
          </a:stretch>
        </p:blipFill>
        <p:spPr>
          <a:xfrm>
            <a:off x="136807" y="3597746"/>
            <a:ext cx="3190917" cy="1159787"/>
          </a:xfrm>
          <a:prstGeom prst="rect">
            <a:avLst/>
          </a:prstGeom>
        </p:spPr>
      </p:pic>
      <p:grpSp>
        <p:nvGrpSpPr>
          <p:cNvPr id="8" name="Group 7">
            <a:extLst>
              <a:ext uri="{FF2B5EF4-FFF2-40B4-BE49-F238E27FC236}">
                <a16:creationId xmlns:a16="http://schemas.microsoft.com/office/drawing/2014/main" id="{54203E7C-0599-70D0-4B72-2DFC203242FC}"/>
              </a:ext>
            </a:extLst>
          </p:cNvPr>
          <p:cNvGrpSpPr/>
          <p:nvPr/>
        </p:nvGrpSpPr>
        <p:grpSpPr>
          <a:xfrm>
            <a:off x="7887193" y="735569"/>
            <a:ext cx="1151277" cy="1066499"/>
            <a:chOff x="107375" y="796527"/>
            <a:chExt cx="1151277" cy="1066499"/>
          </a:xfrm>
        </p:grpSpPr>
        <p:pic>
          <p:nvPicPr>
            <p:cNvPr id="9" name="Immagine 19" descr="Chris.png">
              <a:extLst>
                <a:ext uri="{FF2B5EF4-FFF2-40B4-BE49-F238E27FC236}">
                  <a16:creationId xmlns:a16="http://schemas.microsoft.com/office/drawing/2014/main" id="{E1A72A51-9E47-DB33-4959-D0BFBF2CA073}"/>
                </a:ext>
              </a:extLst>
            </p:cNvPr>
            <p:cNvPicPr>
              <a:picLocks noChangeAspect="1"/>
            </p:cNvPicPr>
            <p:nvPr/>
          </p:nvPicPr>
          <p:blipFill rotWithShape="1">
            <a:blip r:embed="rId7">
              <a:extLst>
                <a:ext uri="{28A0092B-C50C-407E-A947-70E740481C1C}">
                  <a14:useLocalDpi xmlns:a14="http://schemas.microsoft.com/office/drawing/2010/main" val="0"/>
                </a:ext>
              </a:extLst>
            </a:blip>
            <a:srcRect l="17804" r="18912" b="37051"/>
            <a:stretch/>
          </p:blipFill>
          <p:spPr>
            <a:xfrm>
              <a:off x="351421" y="796527"/>
              <a:ext cx="779223" cy="775099"/>
            </a:xfrm>
            <a:prstGeom prst="rect">
              <a:avLst/>
            </a:prstGeom>
          </p:spPr>
        </p:pic>
        <p:sp>
          <p:nvSpPr>
            <p:cNvPr id="10" name="CasellaDiTesto 20">
              <a:extLst>
                <a:ext uri="{FF2B5EF4-FFF2-40B4-BE49-F238E27FC236}">
                  <a16:creationId xmlns:a16="http://schemas.microsoft.com/office/drawing/2014/main" id="{613E614C-A7A4-9C81-A6E6-08FD5A4985CF}"/>
                </a:ext>
              </a:extLst>
            </p:cNvPr>
            <p:cNvSpPr txBox="1"/>
            <p:nvPr/>
          </p:nvSpPr>
          <p:spPr>
            <a:xfrm>
              <a:off x="107375" y="1524472"/>
              <a:ext cx="1151277" cy="338554"/>
            </a:xfrm>
            <a:prstGeom prst="rect">
              <a:avLst/>
            </a:prstGeom>
            <a:noFill/>
          </p:spPr>
          <p:txBody>
            <a:bodyPr wrap="none" rtlCol="0">
              <a:spAutoFit/>
            </a:bodyPr>
            <a:lstStyle/>
            <a:p>
              <a:r>
                <a:rPr lang="it-IT" sz="1600" dirty="0">
                  <a:latin typeface="+mj-lt"/>
                  <a:cs typeface="Helvetica"/>
                </a:rPr>
                <a:t>C. Monroe</a:t>
              </a:r>
            </a:p>
          </p:txBody>
        </p:sp>
      </p:grpSp>
      <p:pic>
        <p:nvPicPr>
          <p:cNvPr id="11" name="Picture 10">
            <a:extLst>
              <a:ext uri="{FF2B5EF4-FFF2-40B4-BE49-F238E27FC236}">
                <a16:creationId xmlns:a16="http://schemas.microsoft.com/office/drawing/2014/main" id="{465C0487-4082-C96F-BDAD-F34E9E06874D}"/>
              </a:ext>
            </a:extLst>
          </p:cNvPr>
          <p:cNvPicPr>
            <a:picLocks noChangeAspect="1"/>
          </p:cNvPicPr>
          <p:nvPr/>
        </p:nvPicPr>
        <p:blipFill rotWithShape="1">
          <a:blip r:embed="rId8"/>
          <a:srcRect l="22254" t="14652" r="27799" b="13409"/>
          <a:stretch/>
        </p:blipFill>
        <p:spPr>
          <a:xfrm>
            <a:off x="8226185" y="1842046"/>
            <a:ext cx="684277" cy="755605"/>
          </a:xfrm>
          <a:prstGeom prst="rect">
            <a:avLst/>
          </a:prstGeom>
        </p:spPr>
      </p:pic>
      <p:grpSp>
        <p:nvGrpSpPr>
          <p:cNvPr id="20" name="Group 19">
            <a:extLst>
              <a:ext uri="{FF2B5EF4-FFF2-40B4-BE49-F238E27FC236}">
                <a16:creationId xmlns:a16="http://schemas.microsoft.com/office/drawing/2014/main" id="{1C29EE88-2DF6-9EC2-BCC6-E1CD5CD3F13A}"/>
              </a:ext>
            </a:extLst>
          </p:cNvPr>
          <p:cNvGrpSpPr/>
          <p:nvPr/>
        </p:nvGrpSpPr>
        <p:grpSpPr>
          <a:xfrm>
            <a:off x="6598859" y="784063"/>
            <a:ext cx="1364476" cy="1005792"/>
            <a:chOff x="2107537" y="2323549"/>
            <a:chExt cx="1364476" cy="1005792"/>
          </a:xfrm>
        </p:grpSpPr>
        <p:pic>
          <p:nvPicPr>
            <p:cNvPr id="24" name="Picture 2" descr="Mohammad Maghrebi">
              <a:extLst>
                <a:ext uri="{FF2B5EF4-FFF2-40B4-BE49-F238E27FC236}">
                  <a16:creationId xmlns:a16="http://schemas.microsoft.com/office/drawing/2014/main" id="{8D459889-AFFB-8611-9593-A567B7BC682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4048"/>
            <a:stretch/>
          </p:blipFill>
          <p:spPr bwMode="auto">
            <a:xfrm>
              <a:off x="2346852" y="2323549"/>
              <a:ext cx="713315" cy="722370"/>
            </a:xfrm>
            <a:prstGeom prst="rect">
              <a:avLst/>
            </a:prstGeom>
            <a:noFill/>
            <a:extLst>
              <a:ext uri="{909E8E84-426E-40DD-AFC4-6F175D3DCCD1}">
                <a14:hiddenFill xmlns:a14="http://schemas.microsoft.com/office/drawing/2010/main">
                  <a:solidFill>
                    <a:srgbClr val="FFFFFF"/>
                  </a:solidFill>
                </a14:hiddenFill>
              </a:ext>
            </a:extLst>
          </p:spPr>
        </p:pic>
        <p:sp>
          <p:nvSpPr>
            <p:cNvPr id="26" name="CasellaDiTesto 20">
              <a:extLst>
                <a:ext uri="{FF2B5EF4-FFF2-40B4-BE49-F238E27FC236}">
                  <a16:creationId xmlns:a16="http://schemas.microsoft.com/office/drawing/2014/main" id="{5FE7535E-BEEE-4E3C-16EF-E0AD5E3909ED}"/>
                </a:ext>
              </a:extLst>
            </p:cNvPr>
            <p:cNvSpPr txBox="1"/>
            <p:nvPr/>
          </p:nvSpPr>
          <p:spPr>
            <a:xfrm>
              <a:off x="2107537" y="2990787"/>
              <a:ext cx="1364476" cy="338554"/>
            </a:xfrm>
            <a:prstGeom prst="rect">
              <a:avLst/>
            </a:prstGeom>
            <a:noFill/>
          </p:spPr>
          <p:txBody>
            <a:bodyPr wrap="none" rtlCol="0">
              <a:spAutoFit/>
            </a:bodyPr>
            <a:lstStyle/>
            <a:p>
              <a:r>
                <a:rPr lang="it-IT" sz="1600" dirty="0">
                  <a:latin typeface="+mj-lt"/>
                  <a:cs typeface="Helvetica"/>
                </a:rPr>
                <a:t>M. </a:t>
              </a:r>
              <a:r>
                <a:rPr lang="it-IT" sz="1600" dirty="0" err="1">
                  <a:latin typeface="+mj-lt"/>
                  <a:cs typeface="Helvetica"/>
                </a:rPr>
                <a:t>Maghrebi</a:t>
              </a:r>
              <a:endParaRPr lang="it-IT" sz="1600" dirty="0">
                <a:latin typeface="+mj-lt"/>
                <a:cs typeface="Helvetica"/>
              </a:endParaRPr>
            </a:p>
          </p:txBody>
        </p:sp>
      </p:grpSp>
      <p:sp>
        <p:nvSpPr>
          <p:cNvPr id="28" name="TextBox 27">
            <a:extLst>
              <a:ext uri="{FF2B5EF4-FFF2-40B4-BE49-F238E27FC236}">
                <a16:creationId xmlns:a16="http://schemas.microsoft.com/office/drawing/2014/main" id="{79FD3DE2-B24F-8C44-88E8-B33A784F6300}"/>
              </a:ext>
            </a:extLst>
          </p:cNvPr>
          <p:cNvSpPr txBox="1"/>
          <p:nvPr/>
        </p:nvSpPr>
        <p:spPr>
          <a:xfrm>
            <a:off x="8226185" y="2631027"/>
            <a:ext cx="768159" cy="369332"/>
          </a:xfrm>
          <a:prstGeom prst="rect">
            <a:avLst/>
          </a:prstGeom>
          <a:noFill/>
        </p:spPr>
        <p:txBody>
          <a:bodyPr wrap="none" rtlCol="0">
            <a:spAutoFit/>
          </a:bodyPr>
          <a:lstStyle/>
          <a:p>
            <a:r>
              <a:rPr lang="en-US" dirty="0"/>
              <a:t>A. De</a:t>
            </a:r>
          </a:p>
        </p:txBody>
      </p:sp>
      <p:sp>
        <p:nvSpPr>
          <p:cNvPr id="30" name="CasellaDiTesto 20">
            <a:extLst>
              <a:ext uri="{FF2B5EF4-FFF2-40B4-BE49-F238E27FC236}">
                <a16:creationId xmlns:a16="http://schemas.microsoft.com/office/drawing/2014/main" id="{D5510B90-9F21-D6E3-A565-2ADD76FCDCAE}"/>
              </a:ext>
            </a:extLst>
          </p:cNvPr>
          <p:cNvSpPr txBox="1"/>
          <p:nvPr/>
        </p:nvSpPr>
        <p:spPr>
          <a:xfrm>
            <a:off x="6583825" y="2618074"/>
            <a:ext cx="1335494" cy="369332"/>
          </a:xfrm>
          <a:prstGeom prst="rect">
            <a:avLst/>
          </a:prstGeom>
          <a:noFill/>
        </p:spPr>
        <p:txBody>
          <a:bodyPr wrap="none" rtlCol="0">
            <a:spAutoFit/>
          </a:bodyPr>
          <a:lstStyle/>
          <a:p>
            <a:r>
              <a:rPr lang="it-IT" dirty="0" err="1">
                <a:latin typeface="+mj-lt"/>
                <a:cs typeface="Helvetica"/>
              </a:rPr>
              <a:t>W</a:t>
            </a:r>
            <a:r>
              <a:rPr lang="it-IT" dirty="0">
                <a:latin typeface="+mj-lt"/>
                <a:cs typeface="Helvetica"/>
              </a:rPr>
              <a:t>. </a:t>
            </a:r>
            <a:r>
              <a:rPr lang="it-IT" dirty="0" err="1">
                <a:latin typeface="+mj-lt"/>
                <a:cs typeface="Helvetica"/>
              </a:rPr>
              <a:t>Morong</a:t>
            </a:r>
            <a:endParaRPr lang="it-IT" dirty="0">
              <a:latin typeface="+mj-lt"/>
              <a:cs typeface="Helvetica"/>
            </a:endParaRPr>
          </a:p>
        </p:txBody>
      </p:sp>
      <p:pic>
        <p:nvPicPr>
          <p:cNvPr id="31" name="Picture 30">
            <a:extLst>
              <a:ext uri="{FF2B5EF4-FFF2-40B4-BE49-F238E27FC236}">
                <a16:creationId xmlns:a16="http://schemas.microsoft.com/office/drawing/2014/main" id="{0E1A5C86-39A0-B683-51AB-E3D12D464FB8}"/>
              </a:ext>
            </a:extLst>
          </p:cNvPr>
          <p:cNvPicPr>
            <a:picLocks noChangeAspect="1"/>
          </p:cNvPicPr>
          <p:nvPr/>
        </p:nvPicPr>
        <p:blipFill rotWithShape="1">
          <a:blip r:embed="rId10"/>
          <a:srcRect r="24704" b="13965"/>
          <a:stretch/>
        </p:blipFill>
        <p:spPr>
          <a:xfrm>
            <a:off x="6894844" y="1819424"/>
            <a:ext cx="700183" cy="800047"/>
          </a:xfrm>
          <a:prstGeom prst="rect">
            <a:avLst/>
          </a:prstGeom>
        </p:spPr>
      </p:pic>
      <p:sp>
        <p:nvSpPr>
          <p:cNvPr id="32" name="TextBox 31">
            <a:extLst>
              <a:ext uri="{FF2B5EF4-FFF2-40B4-BE49-F238E27FC236}">
                <a16:creationId xmlns:a16="http://schemas.microsoft.com/office/drawing/2014/main" id="{7BDB84AC-7E51-E44A-9D7D-A81E35DD3294}"/>
              </a:ext>
            </a:extLst>
          </p:cNvPr>
          <p:cNvSpPr txBox="1"/>
          <p:nvPr/>
        </p:nvSpPr>
        <p:spPr>
          <a:xfrm>
            <a:off x="174209" y="578378"/>
            <a:ext cx="3329758" cy="338554"/>
          </a:xfrm>
          <a:prstGeom prst="rect">
            <a:avLst/>
          </a:prstGeom>
          <a:noFill/>
        </p:spPr>
        <p:txBody>
          <a:bodyPr wrap="none" rtlCol="0">
            <a:spAutoFit/>
          </a:bodyPr>
          <a:lstStyle/>
          <a:p>
            <a:r>
              <a:rPr lang="en-US" sz="1600" dirty="0"/>
              <a:t>Critical non-equilibrium dynamics</a:t>
            </a:r>
          </a:p>
        </p:txBody>
      </p:sp>
    </p:spTree>
    <p:extLst>
      <p:ext uri="{BB962C8B-B14F-4D97-AF65-F5344CB8AC3E}">
        <p14:creationId xmlns:p14="http://schemas.microsoft.com/office/powerpoint/2010/main" val="202815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2" grpId="0"/>
      <p:bldP spid="23" grpId="0" animBg="1"/>
      <p:bldP spid="25"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 in front of a large building&#10;&#10;Description automatically generated">
            <a:extLst>
              <a:ext uri="{FF2B5EF4-FFF2-40B4-BE49-F238E27FC236}">
                <a16:creationId xmlns:a16="http://schemas.microsoft.com/office/drawing/2014/main" id="{5500279E-DA30-847E-FF1D-B8041825967A}"/>
              </a:ext>
            </a:extLst>
          </p:cNvPr>
          <p:cNvPicPr>
            <a:picLocks noChangeAspect="1"/>
          </p:cNvPicPr>
          <p:nvPr/>
        </p:nvPicPr>
        <p:blipFill rotWithShape="1">
          <a:blip r:embed="rId2"/>
          <a:srcRect l="7408" t="24743" r="16639"/>
          <a:stretch/>
        </p:blipFill>
        <p:spPr>
          <a:xfrm>
            <a:off x="171454" y="750715"/>
            <a:ext cx="6868860" cy="3993160"/>
          </a:xfrm>
          <a:prstGeom prst="rect">
            <a:avLst/>
          </a:prstGeom>
        </p:spPr>
      </p:pic>
      <p:sp>
        <p:nvSpPr>
          <p:cNvPr id="5" name="AutoShape 6">
            <a:extLst>
              <a:ext uri="{FF2B5EF4-FFF2-40B4-BE49-F238E27FC236}">
                <a16:creationId xmlns:a16="http://schemas.microsoft.com/office/drawing/2014/main" id="{4A4B67B9-2C74-2B46-86A9-DFD5CF34342D}"/>
              </a:ext>
            </a:extLst>
          </p:cNvPr>
          <p:cNvSpPr>
            <a:spLocks/>
          </p:cNvSpPr>
          <p:nvPr/>
        </p:nvSpPr>
        <p:spPr bwMode="auto">
          <a:xfrm>
            <a:off x="171454" y="507557"/>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pic>
        <p:nvPicPr>
          <p:cNvPr id="7" name="Picture 6" descr="A close up of a sign&#10;&#10;Description automatically generated">
            <a:extLst>
              <a:ext uri="{FF2B5EF4-FFF2-40B4-BE49-F238E27FC236}">
                <a16:creationId xmlns:a16="http://schemas.microsoft.com/office/drawing/2014/main" id="{F7782DC8-DAF7-F540-A4FC-2CA3F8EA6D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5844" y="1369831"/>
            <a:ext cx="1669688" cy="1113126"/>
          </a:xfrm>
          <a:prstGeom prst="rect">
            <a:avLst/>
          </a:prstGeom>
        </p:spPr>
      </p:pic>
      <p:pic>
        <p:nvPicPr>
          <p:cNvPr id="8" name="Picture 7">
            <a:extLst>
              <a:ext uri="{FF2B5EF4-FFF2-40B4-BE49-F238E27FC236}">
                <a16:creationId xmlns:a16="http://schemas.microsoft.com/office/drawing/2014/main" id="{A239748D-A521-D647-9482-0BF1705C5F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1643" y="3253078"/>
            <a:ext cx="909582" cy="915507"/>
          </a:xfrm>
          <a:prstGeom prst="rect">
            <a:avLst/>
          </a:prstGeom>
        </p:spPr>
      </p:pic>
      <p:pic>
        <p:nvPicPr>
          <p:cNvPr id="9" name="Picture 8" descr="A close up of a sign&#10;&#10;Description automatically generated">
            <a:extLst>
              <a:ext uri="{FF2B5EF4-FFF2-40B4-BE49-F238E27FC236}">
                <a16:creationId xmlns:a16="http://schemas.microsoft.com/office/drawing/2014/main" id="{DF18C71D-2145-E142-8EDA-0726BCE1ED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1490" y="2486620"/>
            <a:ext cx="1350850" cy="615957"/>
          </a:xfrm>
          <a:prstGeom prst="rect">
            <a:avLst/>
          </a:prstGeom>
        </p:spPr>
      </p:pic>
      <p:pic>
        <p:nvPicPr>
          <p:cNvPr id="32" name="Immagine 12" descr="IMG_4512.JPG">
            <a:extLst>
              <a:ext uri="{FF2B5EF4-FFF2-40B4-BE49-F238E27FC236}">
                <a16:creationId xmlns:a16="http://schemas.microsoft.com/office/drawing/2014/main" id="{B56C699E-F310-6048-A145-61F90F09C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5879" y="662160"/>
            <a:ext cx="1880596" cy="740278"/>
          </a:xfrm>
          <a:prstGeom prst="rect">
            <a:avLst/>
          </a:prstGeom>
        </p:spPr>
      </p:pic>
      <p:pic>
        <p:nvPicPr>
          <p:cNvPr id="11" name="Picture 10" descr="A picture containing transport, wheel&#10;&#10;Description automatically generated">
            <a:extLst>
              <a:ext uri="{FF2B5EF4-FFF2-40B4-BE49-F238E27FC236}">
                <a16:creationId xmlns:a16="http://schemas.microsoft.com/office/drawing/2014/main" id="{7F10C5C9-41F3-C493-5317-DE4B162ACC91}"/>
              </a:ext>
            </a:extLst>
          </p:cNvPr>
          <p:cNvPicPr>
            <a:picLocks noChangeAspect="1"/>
          </p:cNvPicPr>
          <p:nvPr/>
        </p:nvPicPr>
        <p:blipFill>
          <a:blip r:embed="rId7"/>
          <a:stretch>
            <a:fillRect/>
          </a:stretch>
        </p:blipFill>
        <p:spPr>
          <a:xfrm>
            <a:off x="8226457" y="1468640"/>
            <a:ext cx="911273" cy="915507"/>
          </a:xfrm>
          <a:prstGeom prst="rect">
            <a:avLst/>
          </a:prstGeom>
        </p:spPr>
      </p:pic>
      <p:sp>
        <p:nvSpPr>
          <p:cNvPr id="49" name="CasellaDiTesto 21">
            <a:extLst>
              <a:ext uri="{FF2B5EF4-FFF2-40B4-BE49-F238E27FC236}">
                <a16:creationId xmlns:a16="http://schemas.microsoft.com/office/drawing/2014/main" id="{5D1CAD48-4E0E-9167-89F6-87832A822AA6}"/>
              </a:ext>
            </a:extLst>
          </p:cNvPr>
          <p:cNvSpPr txBox="1"/>
          <p:nvPr/>
        </p:nvSpPr>
        <p:spPr>
          <a:xfrm>
            <a:off x="2465728" y="-123314"/>
            <a:ext cx="4304397" cy="646331"/>
          </a:xfrm>
          <a:prstGeom prst="rect">
            <a:avLst/>
          </a:prstGeom>
          <a:noFill/>
        </p:spPr>
        <p:txBody>
          <a:bodyPr wrap="square" rtlCol="0">
            <a:spAutoFit/>
          </a:bodyPr>
          <a:lstStyle/>
          <a:p>
            <a:r>
              <a:rPr lang="en-US" sz="3600" dirty="0">
                <a:latin typeface="+mj-lt"/>
                <a:cs typeface="Helvetica"/>
              </a:rPr>
              <a:t>Acknowledgments</a:t>
            </a:r>
          </a:p>
        </p:txBody>
      </p:sp>
      <p:sp>
        <p:nvSpPr>
          <p:cNvPr id="16" name="Rounded Rectangle 15">
            <a:extLst>
              <a:ext uri="{FF2B5EF4-FFF2-40B4-BE49-F238E27FC236}">
                <a16:creationId xmlns:a16="http://schemas.microsoft.com/office/drawing/2014/main" id="{20FF7462-4C30-2152-D775-B61B8BB6C9D4}"/>
              </a:ext>
            </a:extLst>
          </p:cNvPr>
          <p:cNvSpPr/>
          <p:nvPr/>
        </p:nvSpPr>
        <p:spPr>
          <a:xfrm>
            <a:off x="1193973" y="1950904"/>
            <a:ext cx="982865" cy="305227"/>
          </a:xfrm>
          <a:prstGeom prst="roundRect">
            <a:avLst/>
          </a:prstGeom>
          <a:solidFill>
            <a:schemeClr val="accent6">
              <a:lumMod val="60000"/>
              <a:lumOff val="40000"/>
              <a:alpha val="42000"/>
            </a:schemeClr>
          </a:solidFill>
          <a:ln w="28575">
            <a:solidFill>
              <a:schemeClr val="accent6">
                <a:lumMod val="60000"/>
                <a:lumOff val="40000"/>
                <a:alpha val="78417"/>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dirty="0">
                <a:latin typeface="Times New Roman" panose="02020603050405020304" pitchFamily="18" charset="0"/>
                <a:cs typeface="Times New Roman" panose="02020603050405020304" pitchFamily="18" charset="0"/>
              </a:rPr>
              <a:t>V. So (G)</a:t>
            </a:r>
          </a:p>
        </p:txBody>
      </p:sp>
      <p:sp>
        <p:nvSpPr>
          <p:cNvPr id="17" name="Rounded Rectangle 16">
            <a:extLst>
              <a:ext uri="{FF2B5EF4-FFF2-40B4-BE49-F238E27FC236}">
                <a16:creationId xmlns:a16="http://schemas.microsoft.com/office/drawing/2014/main" id="{26D0F9EA-878D-01A5-88C5-3BA6C313AE63}"/>
              </a:ext>
            </a:extLst>
          </p:cNvPr>
          <p:cNvSpPr/>
          <p:nvPr/>
        </p:nvSpPr>
        <p:spPr>
          <a:xfrm>
            <a:off x="171454" y="4775346"/>
            <a:ext cx="1323541" cy="305227"/>
          </a:xfrm>
          <a:prstGeom prst="roundRect">
            <a:avLst/>
          </a:prstGeom>
          <a:solidFill>
            <a:schemeClr val="accent5">
              <a:lumMod val="60000"/>
              <a:lumOff val="40000"/>
              <a:alpha val="42000"/>
            </a:schemeClr>
          </a:solidFill>
          <a:ln w="28575">
            <a:solidFill>
              <a:schemeClr val="accent5">
                <a:lumMod val="60000"/>
                <a:lumOff val="40000"/>
                <a:alpha val="78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dirty="0">
                <a:latin typeface="Times New Roman" panose="02020603050405020304" pitchFamily="18" charset="0"/>
                <a:cs typeface="Times New Roman" panose="02020603050405020304" pitchFamily="18" charset="0"/>
              </a:rPr>
              <a:t>A. Tanaka (U)</a:t>
            </a:r>
          </a:p>
        </p:txBody>
      </p:sp>
      <p:sp>
        <p:nvSpPr>
          <p:cNvPr id="18" name="Rounded Rectangle 17">
            <a:extLst>
              <a:ext uri="{FF2B5EF4-FFF2-40B4-BE49-F238E27FC236}">
                <a16:creationId xmlns:a16="http://schemas.microsoft.com/office/drawing/2014/main" id="{B7AB2059-3160-7644-209F-04B4893315BE}"/>
              </a:ext>
            </a:extLst>
          </p:cNvPr>
          <p:cNvSpPr/>
          <p:nvPr/>
        </p:nvSpPr>
        <p:spPr>
          <a:xfrm>
            <a:off x="1872476" y="4775345"/>
            <a:ext cx="1323541" cy="305227"/>
          </a:xfrm>
          <a:prstGeom prst="roundRect">
            <a:avLst/>
          </a:prstGeom>
          <a:solidFill>
            <a:schemeClr val="accent3">
              <a:lumMod val="60000"/>
              <a:lumOff val="40000"/>
              <a:alpha val="42000"/>
            </a:schemeClr>
          </a:solidFill>
          <a:ln w="28575">
            <a:solidFill>
              <a:schemeClr val="accent3">
                <a:lumMod val="60000"/>
                <a:lumOff val="40000"/>
                <a:alpha val="78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dirty="0">
                <a:latin typeface="Times New Roman" panose="02020603050405020304" pitchFamily="18" charset="0"/>
                <a:cs typeface="Times New Roman" panose="02020603050405020304" pitchFamily="18" charset="0"/>
              </a:rPr>
              <a:t>R. </a:t>
            </a:r>
            <a:r>
              <a:rPr lang="en-US" sz="1400" dirty="0" err="1">
                <a:latin typeface="Times New Roman" panose="02020603050405020304" pitchFamily="18" charset="0"/>
                <a:cs typeface="Times New Roman" panose="02020603050405020304" pitchFamily="18" charset="0"/>
              </a:rPr>
              <a:t>Zhuravel</a:t>
            </a:r>
            <a:r>
              <a:rPr lang="en-US" sz="1400" dirty="0">
                <a:latin typeface="Times New Roman" panose="02020603050405020304" pitchFamily="18" charset="0"/>
                <a:cs typeface="Times New Roman" panose="02020603050405020304" pitchFamily="18" charset="0"/>
              </a:rPr>
              <a:t> (P)</a:t>
            </a:r>
          </a:p>
        </p:txBody>
      </p:sp>
      <p:sp>
        <p:nvSpPr>
          <p:cNvPr id="19" name="Rounded Rectangle 18">
            <a:extLst>
              <a:ext uri="{FF2B5EF4-FFF2-40B4-BE49-F238E27FC236}">
                <a16:creationId xmlns:a16="http://schemas.microsoft.com/office/drawing/2014/main" id="{84958B8B-CBD4-C687-52C8-C33D43A0AEBD}"/>
              </a:ext>
            </a:extLst>
          </p:cNvPr>
          <p:cNvSpPr/>
          <p:nvPr/>
        </p:nvSpPr>
        <p:spPr>
          <a:xfrm>
            <a:off x="3748701" y="1792067"/>
            <a:ext cx="1287422" cy="305227"/>
          </a:xfrm>
          <a:prstGeom prst="roundRect">
            <a:avLst/>
          </a:prstGeom>
          <a:solidFill>
            <a:schemeClr val="accent5">
              <a:lumMod val="60000"/>
              <a:lumOff val="40000"/>
              <a:alpha val="42000"/>
            </a:schemeClr>
          </a:solidFill>
          <a:ln w="28575">
            <a:solidFill>
              <a:schemeClr val="accent5">
                <a:lumMod val="60000"/>
                <a:lumOff val="40000"/>
                <a:alpha val="78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dirty="0">
                <a:latin typeface="Times New Roman" panose="02020603050405020304" pitchFamily="18" charset="0"/>
                <a:cs typeface="Times New Roman" panose="02020603050405020304" pitchFamily="18" charset="0"/>
              </a:rPr>
              <a:t>M. Zhu (U)</a:t>
            </a:r>
          </a:p>
        </p:txBody>
      </p:sp>
      <p:sp>
        <p:nvSpPr>
          <p:cNvPr id="20" name="Rounded Rectangle 19">
            <a:extLst>
              <a:ext uri="{FF2B5EF4-FFF2-40B4-BE49-F238E27FC236}">
                <a16:creationId xmlns:a16="http://schemas.microsoft.com/office/drawing/2014/main" id="{207406B9-FBE9-9E5F-58C9-EA39641B9700}"/>
              </a:ext>
            </a:extLst>
          </p:cNvPr>
          <p:cNvSpPr/>
          <p:nvPr/>
        </p:nvSpPr>
        <p:spPr>
          <a:xfrm>
            <a:off x="4428988" y="4799785"/>
            <a:ext cx="1287422" cy="305227"/>
          </a:xfrm>
          <a:prstGeom prst="roundRect">
            <a:avLst/>
          </a:prstGeom>
          <a:solidFill>
            <a:schemeClr val="accent6">
              <a:lumMod val="60000"/>
              <a:lumOff val="40000"/>
              <a:alpha val="42000"/>
            </a:schemeClr>
          </a:solidFill>
          <a:ln w="28575">
            <a:solidFill>
              <a:schemeClr val="accent6">
                <a:lumMod val="60000"/>
                <a:lumOff val="40000"/>
                <a:alpha val="78417"/>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dirty="0">
                <a:latin typeface="Times New Roman" panose="02020603050405020304" pitchFamily="18" charset="0"/>
                <a:cs typeface="Times New Roman" panose="02020603050405020304" pitchFamily="18" charset="0"/>
              </a:rPr>
              <a:t>A. Menon (G)</a:t>
            </a:r>
          </a:p>
        </p:txBody>
      </p:sp>
      <p:sp>
        <p:nvSpPr>
          <p:cNvPr id="21" name="Rounded Rectangle 20">
            <a:extLst>
              <a:ext uri="{FF2B5EF4-FFF2-40B4-BE49-F238E27FC236}">
                <a16:creationId xmlns:a16="http://schemas.microsoft.com/office/drawing/2014/main" id="{4E0055F5-3FFD-0DB0-FAE7-3EA566A6CA61}"/>
              </a:ext>
            </a:extLst>
          </p:cNvPr>
          <p:cNvSpPr/>
          <p:nvPr/>
        </p:nvSpPr>
        <p:spPr>
          <a:xfrm>
            <a:off x="5146486" y="1834953"/>
            <a:ext cx="1669687" cy="305227"/>
          </a:xfrm>
          <a:prstGeom prst="roundRect">
            <a:avLst/>
          </a:prstGeom>
          <a:solidFill>
            <a:schemeClr val="accent6">
              <a:lumMod val="60000"/>
              <a:lumOff val="40000"/>
              <a:alpha val="42000"/>
            </a:schemeClr>
          </a:solidFill>
          <a:ln w="28575">
            <a:solidFill>
              <a:schemeClr val="accent6">
                <a:lumMod val="60000"/>
                <a:lumOff val="40000"/>
                <a:alpha val="78417"/>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dirty="0">
                <a:latin typeface="Times New Roman" panose="02020603050405020304" pitchFamily="18" charset="0"/>
                <a:cs typeface="Times New Roman" panose="02020603050405020304" pitchFamily="18" charset="0"/>
              </a:rPr>
              <a:t>M. Sughanti (G)</a:t>
            </a:r>
          </a:p>
        </p:txBody>
      </p:sp>
      <p:sp>
        <p:nvSpPr>
          <p:cNvPr id="22" name="Rounded Rectangle 21">
            <a:extLst>
              <a:ext uri="{FF2B5EF4-FFF2-40B4-BE49-F238E27FC236}">
                <a16:creationId xmlns:a16="http://schemas.microsoft.com/office/drawing/2014/main" id="{7086B237-7A4C-0F06-780E-1360E808B555}"/>
              </a:ext>
            </a:extLst>
          </p:cNvPr>
          <p:cNvSpPr/>
          <p:nvPr/>
        </p:nvSpPr>
        <p:spPr>
          <a:xfrm>
            <a:off x="5816242" y="4788205"/>
            <a:ext cx="1377160" cy="292368"/>
          </a:xfrm>
          <a:prstGeom prst="roundRect">
            <a:avLst/>
          </a:prstGeom>
          <a:solidFill>
            <a:schemeClr val="accent5">
              <a:lumMod val="60000"/>
              <a:lumOff val="40000"/>
              <a:alpha val="42000"/>
            </a:schemeClr>
          </a:solidFill>
          <a:ln w="28575">
            <a:solidFill>
              <a:schemeClr val="accent5">
                <a:lumMod val="60000"/>
                <a:lumOff val="40000"/>
                <a:alpha val="78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dirty="0">
                <a:latin typeface="Times New Roman" panose="02020603050405020304" pitchFamily="18" charset="0"/>
                <a:cs typeface="Times New Roman" panose="02020603050405020304" pitchFamily="18" charset="0"/>
              </a:rPr>
              <a:t>A. Sheffield (U)</a:t>
            </a:r>
          </a:p>
        </p:txBody>
      </p:sp>
      <p:pic>
        <p:nvPicPr>
          <p:cNvPr id="4098" name="Picture 2" descr="Army Research Laboratory | Electrosoft">
            <a:extLst>
              <a:ext uri="{FF2B5EF4-FFF2-40B4-BE49-F238E27FC236}">
                <a16:creationId xmlns:a16="http://schemas.microsoft.com/office/drawing/2014/main" id="{6BF08E3D-0A8B-7E7A-C96C-3761897FCF3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024" t="28554" r="17964" b="30666"/>
          <a:stretch/>
        </p:blipFill>
        <p:spPr bwMode="auto">
          <a:xfrm>
            <a:off x="8138824" y="3439351"/>
            <a:ext cx="1005176" cy="4518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Welch Foundation">
            <a:extLst>
              <a:ext uri="{FF2B5EF4-FFF2-40B4-BE49-F238E27FC236}">
                <a16:creationId xmlns:a16="http://schemas.microsoft.com/office/drawing/2014/main" id="{1E633421-E3F8-E4AB-D7E2-CFDA1F0DD3D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181" t="14448" r="8485" b="15259"/>
          <a:stretch/>
        </p:blipFill>
        <p:spPr bwMode="auto">
          <a:xfrm>
            <a:off x="7374526" y="4212049"/>
            <a:ext cx="1598020" cy="70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64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C67FFC-1F9E-5049-84F2-7B420C141671}"/>
              </a:ext>
            </a:extLst>
          </p:cNvPr>
          <p:cNvSpPr txBox="1"/>
          <p:nvPr/>
        </p:nvSpPr>
        <p:spPr>
          <a:xfrm>
            <a:off x="1275157" y="-34494"/>
            <a:ext cx="6651320" cy="553998"/>
          </a:xfrm>
          <a:prstGeom prst="rect">
            <a:avLst/>
          </a:prstGeom>
          <a:noFill/>
        </p:spPr>
        <p:txBody>
          <a:bodyPr wrap="square" rtlCol="0">
            <a:spAutoFit/>
          </a:bodyPr>
          <a:lstStyle/>
          <a:p>
            <a:pPr algn="ctr"/>
            <a:r>
              <a:rPr lang="en-US" sz="3000" dirty="0"/>
              <a:t>Phase transitions and criticality</a:t>
            </a:r>
          </a:p>
        </p:txBody>
      </p:sp>
      <p:pic>
        <p:nvPicPr>
          <p:cNvPr id="10" name="Picture 9">
            <a:extLst>
              <a:ext uri="{FF2B5EF4-FFF2-40B4-BE49-F238E27FC236}">
                <a16:creationId xmlns:a16="http://schemas.microsoft.com/office/drawing/2014/main" id="{6983FA77-85E7-6F46-8D11-47928FEC0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16" y="660955"/>
            <a:ext cx="2240491" cy="1680368"/>
          </a:xfrm>
          <a:prstGeom prst="rect">
            <a:avLst/>
          </a:prstGeom>
        </p:spPr>
      </p:pic>
      <p:grpSp>
        <p:nvGrpSpPr>
          <p:cNvPr id="2" name="Group 1">
            <a:extLst>
              <a:ext uri="{FF2B5EF4-FFF2-40B4-BE49-F238E27FC236}">
                <a16:creationId xmlns:a16="http://schemas.microsoft.com/office/drawing/2014/main" id="{7A2122AF-CCEF-8E43-BEB4-5BBBDDD6D5DF}"/>
              </a:ext>
            </a:extLst>
          </p:cNvPr>
          <p:cNvGrpSpPr/>
          <p:nvPr/>
        </p:nvGrpSpPr>
        <p:grpSpPr>
          <a:xfrm>
            <a:off x="5135102" y="600110"/>
            <a:ext cx="3899778" cy="3286149"/>
            <a:chOff x="6846802" y="800147"/>
            <a:chExt cx="5199704" cy="4381532"/>
          </a:xfrm>
        </p:grpSpPr>
        <p:pic>
          <p:nvPicPr>
            <p:cNvPr id="6" name="Picture 5">
              <a:extLst>
                <a:ext uri="{FF2B5EF4-FFF2-40B4-BE49-F238E27FC236}">
                  <a16:creationId xmlns:a16="http://schemas.microsoft.com/office/drawing/2014/main" id="{1E0D477C-EE22-8543-899F-F1122FB71493}"/>
                </a:ext>
              </a:extLst>
            </p:cNvPr>
            <p:cNvPicPr>
              <a:picLocks noChangeAspect="1"/>
            </p:cNvPicPr>
            <p:nvPr/>
          </p:nvPicPr>
          <p:blipFill>
            <a:blip r:embed="rId4"/>
            <a:stretch>
              <a:fillRect/>
            </a:stretch>
          </p:blipFill>
          <p:spPr>
            <a:xfrm>
              <a:off x="6846802" y="800147"/>
              <a:ext cx="4058017" cy="3537436"/>
            </a:xfrm>
            <a:prstGeom prst="rect">
              <a:avLst/>
            </a:prstGeom>
          </p:spPr>
        </p:pic>
        <p:sp>
          <p:nvSpPr>
            <p:cNvPr id="3" name="TextBox 2">
              <a:extLst>
                <a:ext uri="{FF2B5EF4-FFF2-40B4-BE49-F238E27FC236}">
                  <a16:creationId xmlns:a16="http://schemas.microsoft.com/office/drawing/2014/main" id="{264416AC-0E63-A146-A033-8464B38A4B7A}"/>
                </a:ext>
              </a:extLst>
            </p:cNvPr>
            <p:cNvSpPr txBox="1"/>
            <p:nvPr/>
          </p:nvSpPr>
          <p:spPr>
            <a:xfrm>
              <a:off x="7026252" y="4227571"/>
              <a:ext cx="5020254" cy="954108"/>
            </a:xfrm>
            <a:prstGeom prst="rect">
              <a:avLst/>
            </a:prstGeom>
            <a:noFill/>
          </p:spPr>
          <p:txBody>
            <a:bodyPr wrap="square" rtlCol="0">
              <a:spAutoFit/>
            </a:bodyPr>
            <a:lstStyle/>
            <a:p>
              <a:r>
                <a:rPr lang="en-US" sz="1350" dirty="0"/>
                <a:t>At 218 atm and 374</a:t>
              </a:r>
              <a:r>
                <a:rPr lang="en-US" sz="1350" baseline="30000" dirty="0"/>
                <a:t>0</a:t>
              </a:r>
              <a:r>
                <a:rPr lang="en-US" sz="1350" dirty="0"/>
                <a:t>C water and vapor co-exists. </a:t>
              </a:r>
              <a:r>
                <a:rPr lang="en-US" sz="1350" b="1" dirty="0">
                  <a:solidFill>
                    <a:schemeClr val="accent6">
                      <a:lumMod val="75000"/>
                    </a:schemeClr>
                  </a:solidFill>
                </a:rPr>
                <a:t>Critical point for the phase transition.</a:t>
              </a:r>
            </a:p>
            <a:p>
              <a:endParaRPr lang="en-US" sz="1350" dirty="0"/>
            </a:p>
          </p:txBody>
        </p:sp>
        <p:sp>
          <p:nvSpPr>
            <p:cNvPr id="17" name="Rounded Rectangular Callout 16">
              <a:extLst>
                <a:ext uri="{FF2B5EF4-FFF2-40B4-BE49-F238E27FC236}">
                  <a16:creationId xmlns:a16="http://schemas.microsoft.com/office/drawing/2014/main" id="{25FD57D7-AC73-994C-9C32-98A8B1774C1F}"/>
                </a:ext>
              </a:extLst>
            </p:cNvPr>
            <p:cNvSpPr/>
            <p:nvPr/>
          </p:nvSpPr>
          <p:spPr>
            <a:xfrm>
              <a:off x="6869188" y="803146"/>
              <a:ext cx="5091160" cy="4311183"/>
            </a:xfrm>
            <a:prstGeom prst="wedgeRoundRectCallout">
              <a:avLst>
                <a:gd name="adj1" fmla="val -101117"/>
                <a:gd name="adj2" fmla="val -17431"/>
                <a:gd name="adj3" fmla="val 16667"/>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2" name="Group 11">
            <a:extLst>
              <a:ext uri="{FF2B5EF4-FFF2-40B4-BE49-F238E27FC236}">
                <a16:creationId xmlns:a16="http://schemas.microsoft.com/office/drawing/2014/main" id="{5B96941F-10F4-3F4A-9EC6-7D58F20AC635}"/>
              </a:ext>
            </a:extLst>
          </p:cNvPr>
          <p:cNvGrpSpPr/>
          <p:nvPr/>
        </p:nvGrpSpPr>
        <p:grpSpPr>
          <a:xfrm>
            <a:off x="239852" y="2453955"/>
            <a:ext cx="5055761" cy="2689546"/>
            <a:chOff x="319802" y="3271939"/>
            <a:chExt cx="6741015" cy="3586061"/>
          </a:xfrm>
        </p:grpSpPr>
        <p:grpSp>
          <p:nvGrpSpPr>
            <p:cNvPr id="8" name="Group 7">
              <a:extLst>
                <a:ext uri="{FF2B5EF4-FFF2-40B4-BE49-F238E27FC236}">
                  <a16:creationId xmlns:a16="http://schemas.microsoft.com/office/drawing/2014/main" id="{B35D143D-0D34-B840-88EB-98DE52626236}"/>
                </a:ext>
              </a:extLst>
            </p:cNvPr>
            <p:cNvGrpSpPr/>
            <p:nvPr/>
          </p:nvGrpSpPr>
          <p:grpSpPr>
            <a:xfrm>
              <a:off x="319802" y="3271939"/>
              <a:ext cx="6741015" cy="3586061"/>
              <a:chOff x="319802" y="3271939"/>
              <a:chExt cx="6741015" cy="3586061"/>
            </a:xfrm>
          </p:grpSpPr>
          <p:grpSp>
            <p:nvGrpSpPr>
              <p:cNvPr id="15" name="Group 14">
                <a:extLst>
                  <a:ext uri="{FF2B5EF4-FFF2-40B4-BE49-F238E27FC236}">
                    <a16:creationId xmlns:a16="http://schemas.microsoft.com/office/drawing/2014/main" id="{93FFC698-4AAA-9F4D-ACDE-188E6BBA0B99}"/>
                  </a:ext>
                </a:extLst>
              </p:cNvPr>
              <p:cNvGrpSpPr/>
              <p:nvPr/>
            </p:nvGrpSpPr>
            <p:grpSpPr>
              <a:xfrm>
                <a:off x="319802" y="3271939"/>
                <a:ext cx="3872025" cy="3586061"/>
                <a:chOff x="1874305" y="3204446"/>
                <a:chExt cx="4388799" cy="3657332"/>
              </a:xfrm>
            </p:grpSpPr>
            <p:pic>
              <p:nvPicPr>
                <p:cNvPr id="7" name="Picture 6">
                  <a:extLst>
                    <a:ext uri="{FF2B5EF4-FFF2-40B4-BE49-F238E27FC236}">
                      <a16:creationId xmlns:a16="http://schemas.microsoft.com/office/drawing/2014/main" id="{D35EC0B7-C55B-8044-BCE0-2F048C5B2C4C}"/>
                    </a:ext>
                  </a:extLst>
                </p:cNvPr>
                <p:cNvPicPr>
                  <a:picLocks noChangeAspect="1"/>
                </p:cNvPicPr>
                <p:nvPr/>
              </p:nvPicPr>
              <p:blipFill>
                <a:blip r:embed="rId5"/>
                <a:stretch>
                  <a:fillRect/>
                </a:stretch>
              </p:blipFill>
              <p:spPr>
                <a:xfrm>
                  <a:off x="1874305" y="3204446"/>
                  <a:ext cx="4388799" cy="3657332"/>
                </a:xfrm>
                <a:prstGeom prst="rect">
                  <a:avLst/>
                </a:prstGeom>
              </p:spPr>
            </p:pic>
            <p:sp>
              <p:nvSpPr>
                <p:cNvPr id="13" name="TextBox 12">
                  <a:extLst>
                    <a:ext uri="{FF2B5EF4-FFF2-40B4-BE49-F238E27FC236}">
                      <a16:creationId xmlns:a16="http://schemas.microsoft.com/office/drawing/2014/main" id="{24624EE8-BE0D-5D4D-9DDF-CFE5859C9E1E}"/>
                    </a:ext>
                  </a:extLst>
                </p:cNvPr>
                <p:cNvSpPr txBox="1"/>
                <p:nvPr/>
              </p:nvSpPr>
              <p:spPr>
                <a:xfrm>
                  <a:off x="2868457" y="5763705"/>
                  <a:ext cx="2686435" cy="596398"/>
                </a:xfrm>
                <a:prstGeom prst="rect">
                  <a:avLst/>
                </a:prstGeom>
                <a:noFill/>
              </p:spPr>
              <p:txBody>
                <a:bodyPr wrap="square">
                  <a:spAutoFit/>
                </a:bodyPr>
                <a:lstStyle/>
                <a:p>
                  <a:r>
                    <a:rPr lang="en-US" sz="1125" i="1" dirty="0">
                      <a:latin typeface="Times" pitchFamily="2" charset="0"/>
                    </a:rPr>
                    <a:t>E A Guggenheim, J. Chem.</a:t>
                  </a:r>
                  <a:endParaRPr lang="en-US" sz="1125" dirty="0">
                    <a:latin typeface="Times" pitchFamily="2" charset="0"/>
                  </a:endParaRPr>
                </a:p>
                <a:p>
                  <a:r>
                    <a:rPr lang="en-US" sz="1125" i="1" dirty="0">
                      <a:latin typeface="Times" pitchFamily="2" charset="0"/>
                    </a:rPr>
                    <a:t>Phys.,Vol.13, 253, 1945</a:t>
                  </a:r>
                  <a:endParaRPr lang="en-US" sz="1125" dirty="0">
                    <a:latin typeface="Times" pitchFamily="2" charset="0"/>
                  </a:endParaRPr>
                </a:p>
              </p:txBody>
            </p:sp>
          </p:grpSp>
          <p:sp>
            <p:nvSpPr>
              <p:cNvPr id="9" name="TextBox 8">
                <a:extLst>
                  <a:ext uri="{FF2B5EF4-FFF2-40B4-BE49-F238E27FC236}">
                    <a16:creationId xmlns:a16="http://schemas.microsoft.com/office/drawing/2014/main" id="{FCBB1F73-E74D-A248-99AE-51558EB1939E}"/>
                  </a:ext>
                </a:extLst>
              </p:cNvPr>
              <p:cNvSpPr txBox="1"/>
              <p:nvPr/>
            </p:nvSpPr>
            <p:spPr>
              <a:xfrm>
                <a:off x="4025018" y="4917910"/>
                <a:ext cx="3035799" cy="1785104"/>
              </a:xfrm>
              <a:prstGeom prst="rect">
                <a:avLst/>
              </a:prstGeom>
              <a:noFill/>
            </p:spPr>
            <p:txBody>
              <a:bodyPr wrap="square" rtlCol="0">
                <a:spAutoFit/>
              </a:bodyPr>
              <a:lstStyle/>
              <a:p>
                <a:r>
                  <a:rPr lang="en-US" sz="1350" dirty="0"/>
                  <a:t>Density and Temperatures for different systems scaled with a </a:t>
                </a:r>
                <a:r>
                  <a:rPr lang="en-US" sz="1350" b="1" dirty="0">
                    <a:solidFill>
                      <a:schemeClr val="accent6">
                        <a:lumMod val="75000"/>
                      </a:schemeClr>
                    </a:solidFill>
                  </a:rPr>
                  <a:t>“critical exponent” </a:t>
                </a:r>
                <a:r>
                  <a:rPr lang="en-US" sz="1350" dirty="0"/>
                  <a:t>to collapse </a:t>
                </a:r>
                <a:r>
                  <a:rPr lang="en-US" sz="1350" dirty="0">
                    <a:sym typeface="Wingdings" pitchFamily="2" charset="2"/>
                  </a:rPr>
                  <a:t> </a:t>
                </a:r>
                <a:r>
                  <a:rPr lang="en-US" sz="1350" b="1" dirty="0">
                    <a:solidFill>
                      <a:schemeClr val="accent2">
                        <a:lumMod val="75000"/>
                      </a:schemeClr>
                    </a:solidFill>
                    <a:sym typeface="Wingdings" pitchFamily="2" charset="2"/>
                  </a:rPr>
                  <a:t>“Universal properties” of phase transition</a:t>
                </a:r>
                <a:r>
                  <a:rPr lang="en-US" sz="1350" dirty="0">
                    <a:sym typeface="Wingdings" pitchFamily="2" charset="2"/>
                  </a:rPr>
                  <a:t>.</a:t>
                </a:r>
                <a:endParaRPr lang="en-US" sz="1350" dirty="0"/>
              </a:p>
            </p:txBody>
          </p:sp>
          <p:cxnSp>
            <p:nvCxnSpPr>
              <p:cNvPr id="24" name="Straight Connector 23">
                <a:extLst>
                  <a:ext uri="{FF2B5EF4-FFF2-40B4-BE49-F238E27FC236}">
                    <a16:creationId xmlns:a16="http://schemas.microsoft.com/office/drawing/2014/main" id="{AA3D81BF-E7AB-8948-BB51-449BBDFB1960}"/>
                  </a:ext>
                </a:extLst>
              </p:cNvPr>
              <p:cNvCxnSpPr>
                <a:cxnSpLocks/>
              </p:cNvCxnSpPr>
              <p:nvPr/>
            </p:nvCxnSpPr>
            <p:spPr>
              <a:xfrm>
                <a:off x="319802" y="3273233"/>
                <a:ext cx="3872025" cy="0"/>
              </a:xfrm>
              <a:prstGeom prst="line">
                <a:avLst/>
              </a:prstGeom>
              <a:ln w="25400">
                <a:solidFill>
                  <a:srgbClr val="1F307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757A4A-F53D-314A-AD01-C2F4171F19B7}"/>
                  </a:ext>
                </a:extLst>
              </p:cNvPr>
              <p:cNvCxnSpPr>
                <a:cxnSpLocks/>
              </p:cNvCxnSpPr>
              <p:nvPr/>
            </p:nvCxnSpPr>
            <p:spPr>
              <a:xfrm>
                <a:off x="4191827" y="3273233"/>
                <a:ext cx="0" cy="1585385"/>
              </a:xfrm>
              <a:prstGeom prst="line">
                <a:avLst/>
              </a:prstGeom>
              <a:ln w="25400">
                <a:solidFill>
                  <a:srgbClr val="1F307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1AC56E3-65CC-F14D-A116-699FD5DD6611}"/>
                  </a:ext>
                </a:extLst>
              </p:cNvPr>
              <p:cNvCxnSpPr>
                <a:cxnSpLocks/>
              </p:cNvCxnSpPr>
              <p:nvPr/>
            </p:nvCxnSpPr>
            <p:spPr>
              <a:xfrm>
                <a:off x="4191828" y="4858618"/>
                <a:ext cx="2761273" cy="0"/>
              </a:xfrm>
              <a:prstGeom prst="line">
                <a:avLst/>
              </a:prstGeom>
              <a:ln w="25400">
                <a:solidFill>
                  <a:srgbClr val="1F307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F745457-B264-624B-84B2-CDB286D6576B}"/>
                  </a:ext>
                </a:extLst>
              </p:cNvPr>
              <p:cNvCxnSpPr>
                <a:cxnSpLocks/>
              </p:cNvCxnSpPr>
              <p:nvPr/>
            </p:nvCxnSpPr>
            <p:spPr>
              <a:xfrm>
                <a:off x="319802" y="3271939"/>
                <a:ext cx="0" cy="3529694"/>
              </a:xfrm>
              <a:prstGeom prst="line">
                <a:avLst/>
              </a:prstGeom>
              <a:ln w="25400">
                <a:solidFill>
                  <a:srgbClr val="1F307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7AC1237-BC5F-1F4A-B18E-6844CFD4DDA1}"/>
                  </a:ext>
                </a:extLst>
              </p:cNvPr>
              <p:cNvCxnSpPr>
                <a:cxnSpLocks/>
              </p:cNvCxnSpPr>
              <p:nvPr/>
            </p:nvCxnSpPr>
            <p:spPr>
              <a:xfrm>
                <a:off x="319802" y="6801633"/>
                <a:ext cx="6633299" cy="0"/>
              </a:xfrm>
              <a:prstGeom prst="line">
                <a:avLst/>
              </a:prstGeom>
              <a:ln w="25400">
                <a:solidFill>
                  <a:srgbClr val="1F3077"/>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B997D029-779E-8B4C-B052-FC6BAD582695}"/>
                </a:ext>
              </a:extLst>
            </p:cNvPr>
            <p:cNvCxnSpPr>
              <a:cxnSpLocks/>
            </p:cNvCxnSpPr>
            <p:nvPr/>
          </p:nvCxnSpPr>
          <p:spPr>
            <a:xfrm>
              <a:off x="6953101" y="4858618"/>
              <a:ext cx="0" cy="1943016"/>
            </a:xfrm>
            <a:prstGeom prst="line">
              <a:avLst/>
            </a:prstGeom>
            <a:ln w="25400">
              <a:solidFill>
                <a:srgbClr val="1F3077"/>
              </a:solidFill>
            </a:ln>
          </p:spPr>
          <p:style>
            <a:lnRef idx="1">
              <a:schemeClr val="accent1"/>
            </a:lnRef>
            <a:fillRef idx="0">
              <a:schemeClr val="accent1"/>
            </a:fillRef>
            <a:effectRef idx="0">
              <a:schemeClr val="accent1"/>
            </a:effectRef>
            <a:fontRef idx="minor">
              <a:schemeClr val="tx1"/>
            </a:fontRef>
          </p:style>
        </p:cxnSp>
      </p:grpSp>
      <p:sp>
        <p:nvSpPr>
          <p:cNvPr id="16" name="AutoShape 6">
            <a:extLst>
              <a:ext uri="{FF2B5EF4-FFF2-40B4-BE49-F238E27FC236}">
                <a16:creationId xmlns:a16="http://schemas.microsoft.com/office/drawing/2014/main" id="{13489B9B-F319-61B9-9147-35F68ACE979A}"/>
              </a:ext>
            </a:extLst>
          </p:cNvPr>
          <p:cNvSpPr>
            <a:spLocks/>
          </p:cNvSpPr>
          <p:nvPr/>
        </p:nvSpPr>
        <p:spPr bwMode="auto">
          <a:xfrm>
            <a:off x="171454" y="489876"/>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grpSp>
        <p:nvGrpSpPr>
          <p:cNvPr id="19" name="Group 18">
            <a:extLst>
              <a:ext uri="{FF2B5EF4-FFF2-40B4-BE49-F238E27FC236}">
                <a16:creationId xmlns:a16="http://schemas.microsoft.com/office/drawing/2014/main" id="{32CAB302-7888-83F4-245C-DAB72B65C82F}"/>
              </a:ext>
            </a:extLst>
          </p:cNvPr>
          <p:cNvGrpSpPr/>
          <p:nvPr/>
        </p:nvGrpSpPr>
        <p:grpSpPr>
          <a:xfrm>
            <a:off x="5454166" y="4010224"/>
            <a:ext cx="3552987" cy="1091002"/>
            <a:chOff x="5454166" y="4010224"/>
            <a:chExt cx="3552987" cy="1091002"/>
          </a:xfrm>
        </p:grpSpPr>
        <p:sp>
          <p:nvSpPr>
            <p:cNvPr id="5" name="TextBox 4">
              <a:extLst>
                <a:ext uri="{FF2B5EF4-FFF2-40B4-BE49-F238E27FC236}">
                  <a16:creationId xmlns:a16="http://schemas.microsoft.com/office/drawing/2014/main" id="{AAA4BE48-6F17-7F53-374A-1D0EF99A36C6}"/>
                </a:ext>
              </a:extLst>
            </p:cNvPr>
            <p:cNvSpPr txBox="1"/>
            <p:nvPr/>
          </p:nvSpPr>
          <p:spPr>
            <a:xfrm>
              <a:off x="5991067" y="4092002"/>
              <a:ext cx="3016086" cy="923330"/>
            </a:xfrm>
            <a:prstGeom prst="rect">
              <a:avLst/>
            </a:prstGeom>
            <a:noFill/>
          </p:spPr>
          <p:txBody>
            <a:bodyPr wrap="square" rtlCol="0">
              <a:spAutoFit/>
            </a:bodyPr>
            <a:lstStyle/>
            <a:p>
              <a:r>
                <a:rPr lang="en-US" dirty="0"/>
                <a:t>Can we find universal scaling in non-equilibrium quantum systems? </a:t>
              </a:r>
            </a:p>
          </p:txBody>
        </p:sp>
        <p:sp>
          <p:nvSpPr>
            <p:cNvPr id="18" name="Oval 17">
              <a:extLst>
                <a:ext uri="{FF2B5EF4-FFF2-40B4-BE49-F238E27FC236}">
                  <a16:creationId xmlns:a16="http://schemas.microsoft.com/office/drawing/2014/main" id="{D5CCE022-AC0B-C78D-A46A-CFA92C0FCE08}"/>
                </a:ext>
              </a:extLst>
            </p:cNvPr>
            <p:cNvSpPr/>
            <p:nvPr/>
          </p:nvSpPr>
          <p:spPr>
            <a:xfrm>
              <a:off x="5454166" y="4010224"/>
              <a:ext cx="3516094" cy="1091002"/>
            </a:xfrm>
            <a:prstGeom prst="ellips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6371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E9EEB2-2E45-4E6C-99CC-0D64C99658D1}"/>
              </a:ext>
            </a:extLst>
          </p:cNvPr>
          <p:cNvSpPr txBox="1"/>
          <p:nvPr/>
        </p:nvSpPr>
        <p:spPr>
          <a:xfrm>
            <a:off x="172760" y="842278"/>
            <a:ext cx="8858118" cy="669414"/>
          </a:xfrm>
          <a:prstGeom prst="rect">
            <a:avLst/>
          </a:prstGeom>
          <a:noFill/>
        </p:spPr>
        <p:txBody>
          <a:bodyPr wrap="square" rtlCol="0">
            <a:spAutoFit/>
          </a:bodyPr>
          <a:lstStyle/>
          <a:p>
            <a:r>
              <a:rPr lang="en-US" sz="1875" dirty="0"/>
              <a:t>Prototype model for long-range interaction: </a:t>
            </a:r>
            <a:r>
              <a:rPr lang="en-US" sz="1875" dirty="0">
                <a:solidFill>
                  <a:srgbClr val="0000FF"/>
                </a:solidFill>
              </a:rPr>
              <a:t>Lipkin-</a:t>
            </a:r>
            <a:r>
              <a:rPr lang="en-US" sz="1875" dirty="0" err="1">
                <a:solidFill>
                  <a:srgbClr val="0000FF"/>
                </a:solidFill>
              </a:rPr>
              <a:t>Meshkov</a:t>
            </a:r>
            <a:r>
              <a:rPr lang="en-US" sz="1875" dirty="0">
                <a:solidFill>
                  <a:srgbClr val="0000FF"/>
                </a:solidFill>
              </a:rPr>
              <a:t>-Glick model (LMG)</a:t>
            </a:r>
          </a:p>
          <a:p>
            <a:r>
              <a:rPr lang="en-US" sz="1875" dirty="0"/>
              <a:t>											(a.k.a. “all-to-all” interactions)</a:t>
            </a:r>
          </a:p>
        </p:txBody>
      </p:sp>
      <p:grpSp>
        <p:nvGrpSpPr>
          <p:cNvPr id="5" name="Group 4">
            <a:extLst>
              <a:ext uri="{FF2B5EF4-FFF2-40B4-BE49-F238E27FC236}">
                <a16:creationId xmlns:a16="http://schemas.microsoft.com/office/drawing/2014/main" id="{178EB89C-F66A-CD43-8C8F-2D8C7D30E998}"/>
              </a:ext>
            </a:extLst>
          </p:cNvPr>
          <p:cNvGrpSpPr/>
          <p:nvPr/>
        </p:nvGrpSpPr>
        <p:grpSpPr>
          <a:xfrm>
            <a:off x="172760" y="3347101"/>
            <a:ext cx="6005024" cy="899383"/>
            <a:chOff x="394863" y="4683969"/>
            <a:chExt cx="8006696" cy="1199176"/>
          </a:xfrm>
        </p:grpSpPr>
        <p:sp>
          <p:nvSpPr>
            <p:cNvPr id="12" name="TextBox 11">
              <a:extLst>
                <a:ext uri="{FF2B5EF4-FFF2-40B4-BE49-F238E27FC236}">
                  <a16:creationId xmlns:a16="http://schemas.microsoft.com/office/drawing/2014/main" id="{D295BBD0-53DB-4D01-9A75-341022DEB72C}"/>
                </a:ext>
              </a:extLst>
            </p:cNvPr>
            <p:cNvSpPr txBox="1"/>
            <p:nvPr/>
          </p:nvSpPr>
          <p:spPr>
            <a:xfrm>
              <a:off x="394863" y="5042679"/>
              <a:ext cx="2190903" cy="507830"/>
            </a:xfrm>
            <a:prstGeom prst="rect">
              <a:avLst/>
            </a:prstGeom>
            <a:noFill/>
          </p:spPr>
          <p:txBody>
            <a:bodyPr wrap="square" rtlCol="0">
              <a:spAutoFit/>
            </a:bodyPr>
            <a:lstStyle/>
            <a:p>
              <a:r>
                <a:rPr lang="en-US" sz="1875" dirty="0"/>
                <a:t>Observables: </a:t>
              </a:r>
            </a:p>
          </p:txBody>
        </p:sp>
        <p:pic>
          <p:nvPicPr>
            <p:cNvPr id="13" name="Picture 12">
              <a:extLst>
                <a:ext uri="{FF2B5EF4-FFF2-40B4-BE49-F238E27FC236}">
                  <a16:creationId xmlns:a16="http://schemas.microsoft.com/office/drawing/2014/main" id="{8086A13C-5DFB-4308-B5AE-3F5C225BEED7}"/>
                </a:ext>
              </a:extLst>
            </p:cNvPr>
            <p:cNvPicPr>
              <a:picLocks noChangeAspect="1"/>
            </p:cNvPicPr>
            <p:nvPr/>
          </p:nvPicPr>
          <p:blipFill>
            <a:blip r:embed="rId3"/>
            <a:stretch>
              <a:fillRect/>
            </a:stretch>
          </p:blipFill>
          <p:spPr>
            <a:xfrm>
              <a:off x="2617295" y="5109321"/>
              <a:ext cx="2035186" cy="492024"/>
            </a:xfrm>
            <a:prstGeom prst="rect">
              <a:avLst/>
            </a:prstGeom>
          </p:spPr>
        </p:pic>
        <p:pic>
          <p:nvPicPr>
            <p:cNvPr id="14" name="Picture 13">
              <a:extLst>
                <a:ext uri="{FF2B5EF4-FFF2-40B4-BE49-F238E27FC236}">
                  <a16:creationId xmlns:a16="http://schemas.microsoft.com/office/drawing/2014/main" id="{4D75CED1-6A85-4363-A38F-FE2EB105AA3E}"/>
                </a:ext>
              </a:extLst>
            </p:cNvPr>
            <p:cNvPicPr>
              <a:picLocks noChangeAspect="1"/>
            </p:cNvPicPr>
            <p:nvPr/>
          </p:nvPicPr>
          <p:blipFill>
            <a:blip r:embed="rId4"/>
            <a:stretch>
              <a:fillRect/>
            </a:stretch>
          </p:blipFill>
          <p:spPr>
            <a:xfrm>
              <a:off x="4940520" y="4683969"/>
              <a:ext cx="3461039" cy="1199176"/>
            </a:xfrm>
            <a:prstGeom prst="rect">
              <a:avLst/>
            </a:prstGeom>
          </p:spPr>
        </p:pic>
      </p:grpSp>
      <p:sp>
        <p:nvSpPr>
          <p:cNvPr id="15" name="AutoShape 6">
            <a:extLst>
              <a:ext uri="{FF2B5EF4-FFF2-40B4-BE49-F238E27FC236}">
                <a16:creationId xmlns:a16="http://schemas.microsoft.com/office/drawing/2014/main" id="{62B28A7E-521A-FC45-A0EE-8C11FFCAC2F1}"/>
              </a:ext>
            </a:extLst>
          </p:cNvPr>
          <p:cNvSpPr>
            <a:spLocks/>
          </p:cNvSpPr>
          <p:nvPr/>
        </p:nvSpPr>
        <p:spPr bwMode="auto">
          <a:xfrm>
            <a:off x="225029" y="505429"/>
            <a:ext cx="8693944" cy="53168"/>
          </a:xfrm>
          <a:prstGeom prst="roundRect">
            <a:avLst>
              <a:gd name="adj" fmla="val 50000"/>
            </a:avLst>
          </a:prstGeom>
          <a:solidFill>
            <a:schemeClr val="accent1"/>
          </a:solidFill>
          <a:ln w="12700" cap="flat">
            <a:solidFill>
              <a:srgbClr val="002060"/>
            </a:solidFill>
            <a:prstDash val="solid"/>
            <a:round/>
            <a:headEnd type="none" w="med" len="med"/>
            <a:tailEnd type="none" w="med" len="med"/>
          </a:ln>
        </p:spPr>
        <p:txBody>
          <a:bodyPr lIns="0" tIns="0" rIns="0" bIns="0"/>
          <a:lstStyle/>
          <a:p>
            <a:endParaRPr lang="it-IT" sz="1350">
              <a:latin typeface="Palatino"/>
              <a:cs typeface="Palatino"/>
            </a:endParaRPr>
          </a:p>
        </p:txBody>
      </p:sp>
      <p:grpSp>
        <p:nvGrpSpPr>
          <p:cNvPr id="16" name="Group 15">
            <a:extLst>
              <a:ext uri="{FF2B5EF4-FFF2-40B4-BE49-F238E27FC236}">
                <a16:creationId xmlns:a16="http://schemas.microsoft.com/office/drawing/2014/main" id="{57DE70B8-37B4-CD42-83B9-410C24C55B0C}"/>
              </a:ext>
            </a:extLst>
          </p:cNvPr>
          <p:cNvGrpSpPr/>
          <p:nvPr/>
        </p:nvGrpSpPr>
        <p:grpSpPr>
          <a:xfrm>
            <a:off x="229979" y="-40691"/>
            <a:ext cx="8470199" cy="553998"/>
            <a:chOff x="962025" y="-4607"/>
            <a:chExt cx="11293599" cy="738664"/>
          </a:xfrm>
        </p:grpSpPr>
        <p:sp>
          <p:nvSpPr>
            <p:cNvPr id="17" name="Title 20">
              <a:extLst>
                <a:ext uri="{FF2B5EF4-FFF2-40B4-BE49-F238E27FC236}">
                  <a16:creationId xmlns:a16="http://schemas.microsoft.com/office/drawing/2014/main" id="{9009E6B1-B66D-1D4B-B78B-6A3130E062DF}"/>
                </a:ext>
              </a:extLst>
            </p:cNvPr>
            <p:cNvSpPr txBox="1">
              <a:spLocks/>
            </p:cNvSpPr>
            <p:nvPr/>
          </p:nvSpPr>
          <p:spPr bwMode="auto">
            <a:xfrm>
              <a:off x="1555986" y="46413"/>
              <a:ext cx="4576762" cy="615481"/>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a:endParaRPr lang="en-US" sz="3000" dirty="0">
                <a:solidFill>
                  <a:schemeClr val="accent2">
                    <a:lumMod val="75000"/>
                  </a:schemeClr>
                </a:solidFill>
              </a:endParaRPr>
            </a:p>
          </p:txBody>
        </p:sp>
        <p:sp>
          <p:nvSpPr>
            <p:cNvPr id="18" name="Rectangle 17">
              <a:extLst>
                <a:ext uri="{FF2B5EF4-FFF2-40B4-BE49-F238E27FC236}">
                  <a16:creationId xmlns:a16="http://schemas.microsoft.com/office/drawing/2014/main" id="{DBB1924B-E194-D843-B70C-6B0D51C74478}"/>
                </a:ext>
              </a:extLst>
            </p:cNvPr>
            <p:cNvSpPr/>
            <p:nvPr/>
          </p:nvSpPr>
          <p:spPr>
            <a:xfrm>
              <a:off x="962025" y="-4607"/>
              <a:ext cx="11293599" cy="738664"/>
            </a:xfrm>
            <a:prstGeom prst="rect">
              <a:avLst/>
            </a:prstGeom>
          </p:spPr>
          <p:txBody>
            <a:bodyPr wrap="square">
              <a:spAutoFit/>
            </a:bodyPr>
            <a:lstStyle/>
            <a:p>
              <a:pPr algn="ctr"/>
              <a:r>
                <a:rPr lang="en-US" sz="3000" dirty="0"/>
                <a:t>Non equilibrium criticality in quench dynamics</a:t>
              </a:r>
            </a:p>
          </p:txBody>
        </p:sp>
      </p:grpSp>
      <p:sp>
        <p:nvSpPr>
          <p:cNvPr id="2" name="Rounded Rectangle 1">
            <a:extLst>
              <a:ext uri="{FF2B5EF4-FFF2-40B4-BE49-F238E27FC236}">
                <a16:creationId xmlns:a16="http://schemas.microsoft.com/office/drawing/2014/main" id="{806FAD78-8DDD-074C-B103-0BF59F41F845}"/>
              </a:ext>
            </a:extLst>
          </p:cNvPr>
          <p:cNvSpPr/>
          <p:nvPr/>
        </p:nvSpPr>
        <p:spPr>
          <a:xfrm>
            <a:off x="3029831" y="4735820"/>
            <a:ext cx="6079602" cy="31251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ysClr val="windowText" lastClr="000000"/>
                </a:solidFill>
                <a:latin typeface="Palatino" pitchFamily="2" charset="77"/>
                <a:ea typeface="Palatino" pitchFamily="2" charset="77"/>
              </a:rPr>
              <a:t>Paraj</a:t>
            </a:r>
            <a:r>
              <a:rPr lang="en-US" sz="1350" dirty="0">
                <a:solidFill>
                  <a:sysClr val="windowText" lastClr="000000"/>
                </a:solidFill>
                <a:latin typeface="Palatino" pitchFamily="2" charset="77"/>
                <a:ea typeface="Palatino" pitchFamily="2" charset="77"/>
              </a:rPr>
              <a:t> </a:t>
            </a:r>
            <a:r>
              <a:rPr lang="en-US" sz="1350" dirty="0" err="1">
                <a:solidFill>
                  <a:sysClr val="windowText" lastClr="000000"/>
                </a:solidFill>
                <a:latin typeface="Palatino" pitchFamily="2" charset="77"/>
                <a:ea typeface="Palatino" pitchFamily="2" charset="77"/>
              </a:rPr>
              <a:t>Titum</a:t>
            </a:r>
            <a:r>
              <a:rPr lang="en-US" sz="1350" dirty="0">
                <a:solidFill>
                  <a:sysClr val="windowText" lastClr="000000"/>
                </a:solidFill>
                <a:latin typeface="Palatino" pitchFamily="2" charset="77"/>
                <a:ea typeface="Palatino" pitchFamily="2" charset="77"/>
              </a:rPr>
              <a:t>, Mohammad F. Maghrebi, </a:t>
            </a:r>
            <a:r>
              <a:rPr lang="en-US" sz="1350" dirty="0">
                <a:solidFill>
                  <a:sysClr val="windowText" lastClr="000000"/>
                </a:solidFill>
                <a:latin typeface="Palatino" pitchFamily="2" charset="77"/>
                <a:ea typeface="Palatino" pitchFamily="2" charset="77"/>
                <a:cs typeface="Arial" panose="020B0604020202020204" pitchFamily="34" charset="0"/>
              </a:rPr>
              <a:t>Phys. Rev. Lett. </a:t>
            </a:r>
            <a:r>
              <a:rPr lang="en-US" sz="1350" b="1" dirty="0">
                <a:solidFill>
                  <a:sysClr val="windowText" lastClr="000000"/>
                </a:solidFill>
                <a:latin typeface="Palatino" pitchFamily="2" charset="77"/>
                <a:ea typeface="Palatino" pitchFamily="2" charset="77"/>
                <a:cs typeface="Arial" panose="020B0604020202020204" pitchFamily="34" charset="0"/>
              </a:rPr>
              <a:t>125</a:t>
            </a:r>
            <a:r>
              <a:rPr lang="en-US" sz="1350" dirty="0">
                <a:solidFill>
                  <a:sysClr val="windowText" lastClr="000000"/>
                </a:solidFill>
                <a:latin typeface="Palatino" pitchFamily="2" charset="77"/>
                <a:ea typeface="Palatino" pitchFamily="2" charset="77"/>
                <a:cs typeface="Arial" panose="020B0604020202020204" pitchFamily="34" charset="0"/>
              </a:rPr>
              <a:t>, 040602. (2020)</a:t>
            </a:r>
          </a:p>
        </p:txBody>
      </p:sp>
      <p:grpSp>
        <p:nvGrpSpPr>
          <p:cNvPr id="7" name="Group 6">
            <a:extLst>
              <a:ext uri="{FF2B5EF4-FFF2-40B4-BE49-F238E27FC236}">
                <a16:creationId xmlns:a16="http://schemas.microsoft.com/office/drawing/2014/main" id="{E768ABFA-879C-9B4A-A7A9-3ED2889CC06D}"/>
              </a:ext>
            </a:extLst>
          </p:cNvPr>
          <p:cNvGrpSpPr/>
          <p:nvPr/>
        </p:nvGrpSpPr>
        <p:grpSpPr>
          <a:xfrm>
            <a:off x="172759" y="2742241"/>
            <a:ext cx="4156802" cy="380873"/>
            <a:chOff x="377388" y="5243319"/>
            <a:chExt cx="5542402" cy="507830"/>
          </a:xfrm>
        </p:grpSpPr>
        <p:sp>
          <p:nvSpPr>
            <p:cNvPr id="6" name="TextBox 5">
              <a:extLst>
                <a:ext uri="{FF2B5EF4-FFF2-40B4-BE49-F238E27FC236}">
                  <a16:creationId xmlns:a16="http://schemas.microsoft.com/office/drawing/2014/main" id="{156D9121-E19C-8745-9463-FBB70475468B}"/>
                </a:ext>
              </a:extLst>
            </p:cNvPr>
            <p:cNvSpPr txBox="1"/>
            <p:nvPr/>
          </p:nvSpPr>
          <p:spPr>
            <a:xfrm>
              <a:off x="377388" y="5243319"/>
              <a:ext cx="3083441" cy="507830"/>
            </a:xfrm>
            <a:prstGeom prst="rect">
              <a:avLst/>
            </a:prstGeom>
            <a:noFill/>
          </p:spPr>
          <p:txBody>
            <a:bodyPr wrap="square" rtlCol="0">
              <a:spAutoFit/>
            </a:bodyPr>
            <a:lstStyle/>
            <a:p>
              <a:r>
                <a:rPr lang="en-US" sz="1875" dirty="0"/>
                <a:t>Order Parameters: </a:t>
              </a:r>
            </a:p>
          </p:txBody>
        </p:sp>
        <p:pic>
          <p:nvPicPr>
            <p:cNvPr id="1026" name="Picture 2">
              <a:extLst>
                <a:ext uri="{FF2B5EF4-FFF2-40B4-BE49-F238E27FC236}">
                  <a16:creationId xmlns:a16="http://schemas.microsoft.com/office/drawing/2014/main" id="{230756FC-BCC5-B947-9574-318DD12836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829" y="5369454"/>
              <a:ext cx="2458961" cy="36576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D39A6994-4086-2C48-A1E8-30B3FF54F8C5}"/>
              </a:ext>
            </a:extLst>
          </p:cNvPr>
          <p:cNvPicPr>
            <a:picLocks noChangeAspect="1"/>
          </p:cNvPicPr>
          <p:nvPr/>
        </p:nvPicPr>
        <p:blipFill>
          <a:blip r:embed="rId6"/>
          <a:stretch>
            <a:fillRect/>
          </a:stretch>
        </p:blipFill>
        <p:spPr>
          <a:xfrm>
            <a:off x="277603" y="1663111"/>
            <a:ext cx="5034619" cy="357791"/>
          </a:xfrm>
          <a:prstGeom prst="rect">
            <a:avLst/>
          </a:prstGeom>
        </p:spPr>
      </p:pic>
      <p:grpSp>
        <p:nvGrpSpPr>
          <p:cNvPr id="28" name="Group 27">
            <a:extLst>
              <a:ext uri="{FF2B5EF4-FFF2-40B4-BE49-F238E27FC236}">
                <a16:creationId xmlns:a16="http://schemas.microsoft.com/office/drawing/2014/main" id="{8B7DD5C3-22D7-3746-BC07-145F79DF5A3E}"/>
              </a:ext>
            </a:extLst>
          </p:cNvPr>
          <p:cNvGrpSpPr/>
          <p:nvPr/>
        </p:nvGrpSpPr>
        <p:grpSpPr>
          <a:xfrm>
            <a:off x="6052555" y="1744584"/>
            <a:ext cx="2866418" cy="2326682"/>
            <a:chOff x="7702054" y="1892546"/>
            <a:chExt cx="3821891" cy="3102243"/>
          </a:xfrm>
        </p:grpSpPr>
        <p:pic>
          <p:nvPicPr>
            <p:cNvPr id="11" name="Picture 10">
              <a:extLst>
                <a:ext uri="{FF2B5EF4-FFF2-40B4-BE49-F238E27FC236}">
                  <a16:creationId xmlns:a16="http://schemas.microsoft.com/office/drawing/2014/main" id="{59DA23CF-3B2E-4057-8722-4F4034BB3883}"/>
                </a:ext>
              </a:extLst>
            </p:cNvPr>
            <p:cNvPicPr>
              <a:picLocks noChangeAspect="1"/>
            </p:cNvPicPr>
            <p:nvPr/>
          </p:nvPicPr>
          <p:blipFill rotWithShape="1">
            <a:blip r:embed="rId7"/>
            <a:srcRect t="589" b="4837"/>
            <a:stretch/>
          </p:blipFill>
          <p:spPr>
            <a:xfrm>
              <a:off x="7702054" y="1985378"/>
              <a:ext cx="3821891" cy="2968719"/>
            </a:xfrm>
            <a:prstGeom prst="rect">
              <a:avLst/>
            </a:prstGeom>
          </p:spPr>
        </p:pic>
        <p:sp>
          <p:nvSpPr>
            <p:cNvPr id="22" name="Rectangle 21">
              <a:extLst>
                <a:ext uri="{FF2B5EF4-FFF2-40B4-BE49-F238E27FC236}">
                  <a16:creationId xmlns:a16="http://schemas.microsoft.com/office/drawing/2014/main" id="{2A41A3AC-7531-5E45-9738-A2B2A49D1B10}"/>
                </a:ext>
              </a:extLst>
            </p:cNvPr>
            <p:cNvSpPr/>
            <p:nvPr/>
          </p:nvSpPr>
          <p:spPr>
            <a:xfrm>
              <a:off x="7807318" y="2105125"/>
              <a:ext cx="295282" cy="1225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a:extLst>
                <a:ext uri="{FF2B5EF4-FFF2-40B4-BE49-F238E27FC236}">
                  <a16:creationId xmlns:a16="http://schemas.microsoft.com/office/drawing/2014/main" id="{9C77CD9D-A94A-AD4E-9F8A-8A375B7F90D9}"/>
                </a:ext>
              </a:extLst>
            </p:cNvPr>
            <p:cNvPicPr>
              <a:picLocks noChangeAspect="1"/>
            </p:cNvPicPr>
            <p:nvPr/>
          </p:nvPicPr>
          <p:blipFill>
            <a:blip r:embed="rId8"/>
            <a:stretch>
              <a:fillRect/>
            </a:stretch>
          </p:blipFill>
          <p:spPr>
            <a:xfrm>
              <a:off x="7722421" y="1892546"/>
              <a:ext cx="380179" cy="429768"/>
            </a:xfrm>
            <a:prstGeom prst="rect">
              <a:avLst/>
            </a:prstGeom>
          </p:spPr>
        </p:pic>
        <p:pic>
          <p:nvPicPr>
            <p:cNvPr id="23" name="Picture 22">
              <a:extLst>
                <a:ext uri="{FF2B5EF4-FFF2-40B4-BE49-F238E27FC236}">
                  <a16:creationId xmlns:a16="http://schemas.microsoft.com/office/drawing/2014/main" id="{B0FBDCF6-4C8C-494B-8B4F-13DB79EEAD70}"/>
                </a:ext>
              </a:extLst>
            </p:cNvPr>
            <p:cNvPicPr>
              <a:picLocks noChangeAspect="1"/>
            </p:cNvPicPr>
            <p:nvPr/>
          </p:nvPicPr>
          <p:blipFill>
            <a:blip r:embed="rId9"/>
            <a:stretch>
              <a:fillRect/>
            </a:stretch>
          </p:blipFill>
          <p:spPr>
            <a:xfrm>
              <a:off x="7807317" y="2780783"/>
              <a:ext cx="295281" cy="241594"/>
            </a:xfrm>
            <a:prstGeom prst="rect">
              <a:avLst/>
            </a:prstGeom>
          </p:spPr>
        </p:pic>
        <p:sp>
          <p:nvSpPr>
            <p:cNvPr id="25" name="Rectangle 24">
              <a:extLst>
                <a:ext uri="{FF2B5EF4-FFF2-40B4-BE49-F238E27FC236}">
                  <a16:creationId xmlns:a16="http://schemas.microsoft.com/office/drawing/2014/main" id="{37F6DA67-75DC-0942-88FA-48E4B119B9DA}"/>
                </a:ext>
              </a:extLst>
            </p:cNvPr>
            <p:cNvSpPr/>
            <p:nvPr/>
          </p:nvSpPr>
          <p:spPr>
            <a:xfrm>
              <a:off x="9778191" y="4648200"/>
              <a:ext cx="597709" cy="239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FFCB5DF4-C60D-A247-81EE-4BED09A44758}"/>
                </a:ext>
              </a:extLst>
            </p:cNvPr>
            <p:cNvSpPr/>
            <p:nvPr/>
          </p:nvSpPr>
          <p:spPr>
            <a:xfrm>
              <a:off x="10591800" y="4533900"/>
              <a:ext cx="406400" cy="262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BA73EAB5-1E7C-BA45-B180-25A11216488B}"/>
                </a:ext>
              </a:extLst>
            </p:cNvPr>
            <p:cNvPicPr>
              <a:picLocks noChangeAspect="1"/>
            </p:cNvPicPr>
            <p:nvPr/>
          </p:nvPicPr>
          <p:blipFill>
            <a:blip r:embed="rId10"/>
            <a:stretch>
              <a:fillRect/>
            </a:stretch>
          </p:blipFill>
          <p:spPr>
            <a:xfrm>
              <a:off x="10863707" y="4597424"/>
              <a:ext cx="397365" cy="397365"/>
            </a:xfrm>
            <a:prstGeom prst="rect">
              <a:avLst/>
            </a:prstGeom>
          </p:spPr>
        </p:pic>
        <p:pic>
          <p:nvPicPr>
            <p:cNvPr id="24" name="Picture 23">
              <a:extLst>
                <a:ext uri="{FF2B5EF4-FFF2-40B4-BE49-F238E27FC236}">
                  <a16:creationId xmlns:a16="http://schemas.microsoft.com/office/drawing/2014/main" id="{122B3BF2-3D08-0448-AE47-5C684F478026}"/>
                </a:ext>
              </a:extLst>
            </p:cNvPr>
            <p:cNvPicPr>
              <a:picLocks noChangeAspect="1"/>
            </p:cNvPicPr>
            <p:nvPr/>
          </p:nvPicPr>
          <p:blipFill>
            <a:blip r:embed="rId9"/>
            <a:stretch>
              <a:fillRect/>
            </a:stretch>
          </p:blipFill>
          <p:spPr>
            <a:xfrm>
              <a:off x="9766748" y="4692523"/>
              <a:ext cx="279400" cy="228600"/>
            </a:xfrm>
            <a:prstGeom prst="rect">
              <a:avLst/>
            </a:prstGeom>
          </p:spPr>
        </p:pic>
      </p:grpSp>
    </p:spTree>
    <p:extLst>
      <p:ext uri="{BB962C8B-B14F-4D97-AF65-F5344CB8AC3E}">
        <p14:creationId xmlns:p14="http://schemas.microsoft.com/office/powerpoint/2010/main" val="423601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9111A09-F8C7-9545-8801-663118CB330B}"/>
              </a:ext>
            </a:extLst>
          </p:cNvPr>
          <p:cNvGrpSpPr/>
          <p:nvPr/>
        </p:nvGrpSpPr>
        <p:grpSpPr>
          <a:xfrm>
            <a:off x="5741997" y="1181952"/>
            <a:ext cx="2866418" cy="2324862"/>
            <a:chOff x="7702054" y="1892546"/>
            <a:chExt cx="3821891" cy="3102243"/>
          </a:xfrm>
        </p:grpSpPr>
        <p:pic>
          <p:nvPicPr>
            <p:cNvPr id="13" name="Picture 12">
              <a:extLst>
                <a:ext uri="{FF2B5EF4-FFF2-40B4-BE49-F238E27FC236}">
                  <a16:creationId xmlns:a16="http://schemas.microsoft.com/office/drawing/2014/main" id="{00142B5F-D00B-344A-8463-1A53DF26623B}"/>
                </a:ext>
              </a:extLst>
            </p:cNvPr>
            <p:cNvPicPr>
              <a:picLocks noChangeAspect="1"/>
            </p:cNvPicPr>
            <p:nvPr/>
          </p:nvPicPr>
          <p:blipFill rotWithShape="1">
            <a:blip r:embed="rId3"/>
            <a:srcRect t="589" b="4837"/>
            <a:stretch/>
          </p:blipFill>
          <p:spPr>
            <a:xfrm>
              <a:off x="7702054" y="1985378"/>
              <a:ext cx="3821891" cy="2968719"/>
            </a:xfrm>
            <a:prstGeom prst="rect">
              <a:avLst/>
            </a:prstGeom>
          </p:spPr>
        </p:pic>
        <p:sp>
          <p:nvSpPr>
            <p:cNvPr id="14" name="Rectangle 13">
              <a:extLst>
                <a:ext uri="{FF2B5EF4-FFF2-40B4-BE49-F238E27FC236}">
                  <a16:creationId xmlns:a16="http://schemas.microsoft.com/office/drawing/2014/main" id="{946F5153-4083-854B-A1C0-5DF316EE34AB}"/>
                </a:ext>
              </a:extLst>
            </p:cNvPr>
            <p:cNvSpPr/>
            <p:nvPr/>
          </p:nvSpPr>
          <p:spPr>
            <a:xfrm>
              <a:off x="7807318" y="2105125"/>
              <a:ext cx="295282" cy="1225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a16="http://schemas.microsoft.com/office/drawing/2014/main" id="{A96043C1-0957-8647-B64C-B44F8F5E4EEE}"/>
                </a:ext>
              </a:extLst>
            </p:cNvPr>
            <p:cNvPicPr>
              <a:picLocks noChangeAspect="1"/>
            </p:cNvPicPr>
            <p:nvPr/>
          </p:nvPicPr>
          <p:blipFill>
            <a:blip r:embed="rId4"/>
            <a:stretch>
              <a:fillRect/>
            </a:stretch>
          </p:blipFill>
          <p:spPr>
            <a:xfrm>
              <a:off x="7722421" y="1892546"/>
              <a:ext cx="380179" cy="429768"/>
            </a:xfrm>
            <a:prstGeom prst="rect">
              <a:avLst/>
            </a:prstGeom>
          </p:spPr>
        </p:pic>
        <p:pic>
          <p:nvPicPr>
            <p:cNvPr id="16" name="Picture 15">
              <a:extLst>
                <a:ext uri="{FF2B5EF4-FFF2-40B4-BE49-F238E27FC236}">
                  <a16:creationId xmlns:a16="http://schemas.microsoft.com/office/drawing/2014/main" id="{DB901B95-AE18-0043-BF9C-8FFDACC34702}"/>
                </a:ext>
              </a:extLst>
            </p:cNvPr>
            <p:cNvPicPr>
              <a:picLocks noChangeAspect="1"/>
            </p:cNvPicPr>
            <p:nvPr/>
          </p:nvPicPr>
          <p:blipFill>
            <a:blip r:embed="rId5"/>
            <a:stretch>
              <a:fillRect/>
            </a:stretch>
          </p:blipFill>
          <p:spPr>
            <a:xfrm>
              <a:off x="7807317" y="2780783"/>
              <a:ext cx="295281" cy="241594"/>
            </a:xfrm>
            <a:prstGeom prst="rect">
              <a:avLst/>
            </a:prstGeom>
          </p:spPr>
        </p:pic>
        <p:sp>
          <p:nvSpPr>
            <p:cNvPr id="17" name="Rectangle 16">
              <a:extLst>
                <a:ext uri="{FF2B5EF4-FFF2-40B4-BE49-F238E27FC236}">
                  <a16:creationId xmlns:a16="http://schemas.microsoft.com/office/drawing/2014/main" id="{93FC121E-725F-624F-BBC4-F3364C7964A3}"/>
                </a:ext>
              </a:extLst>
            </p:cNvPr>
            <p:cNvSpPr/>
            <p:nvPr/>
          </p:nvSpPr>
          <p:spPr>
            <a:xfrm>
              <a:off x="9778191" y="4648200"/>
              <a:ext cx="597709" cy="239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673EB343-7E8E-CE4C-AEAC-CDC5C65488AC}"/>
                </a:ext>
              </a:extLst>
            </p:cNvPr>
            <p:cNvSpPr/>
            <p:nvPr/>
          </p:nvSpPr>
          <p:spPr>
            <a:xfrm>
              <a:off x="10591800" y="4533900"/>
              <a:ext cx="406400" cy="262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Picture 18">
              <a:extLst>
                <a:ext uri="{FF2B5EF4-FFF2-40B4-BE49-F238E27FC236}">
                  <a16:creationId xmlns:a16="http://schemas.microsoft.com/office/drawing/2014/main" id="{48979423-C8AE-BD4F-8E54-50811A906F4E}"/>
                </a:ext>
              </a:extLst>
            </p:cNvPr>
            <p:cNvPicPr>
              <a:picLocks noChangeAspect="1"/>
            </p:cNvPicPr>
            <p:nvPr/>
          </p:nvPicPr>
          <p:blipFill>
            <a:blip r:embed="rId6"/>
            <a:stretch>
              <a:fillRect/>
            </a:stretch>
          </p:blipFill>
          <p:spPr>
            <a:xfrm>
              <a:off x="10863707" y="4597424"/>
              <a:ext cx="397365" cy="397365"/>
            </a:xfrm>
            <a:prstGeom prst="rect">
              <a:avLst/>
            </a:prstGeom>
          </p:spPr>
        </p:pic>
        <p:pic>
          <p:nvPicPr>
            <p:cNvPr id="20" name="Picture 19">
              <a:extLst>
                <a:ext uri="{FF2B5EF4-FFF2-40B4-BE49-F238E27FC236}">
                  <a16:creationId xmlns:a16="http://schemas.microsoft.com/office/drawing/2014/main" id="{A6274BFD-57F5-514C-841A-20E3BCE376B0}"/>
                </a:ext>
              </a:extLst>
            </p:cNvPr>
            <p:cNvPicPr>
              <a:picLocks noChangeAspect="1"/>
            </p:cNvPicPr>
            <p:nvPr/>
          </p:nvPicPr>
          <p:blipFill>
            <a:blip r:embed="rId5"/>
            <a:stretch>
              <a:fillRect/>
            </a:stretch>
          </p:blipFill>
          <p:spPr>
            <a:xfrm>
              <a:off x="9766748" y="4692523"/>
              <a:ext cx="279400" cy="228600"/>
            </a:xfrm>
            <a:prstGeom prst="rect">
              <a:avLst/>
            </a:prstGeom>
          </p:spPr>
        </p:pic>
      </p:grpSp>
      <p:pic>
        <p:nvPicPr>
          <p:cNvPr id="10" name="Picture 9">
            <a:extLst>
              <a:ext uri="{FF2B5EF4-FFF2-40B4-BE49-F238E27FC236}">
                <a16:creationId xmlns:a16="http://schemas.microsoft.com/office/drawing/2014/main" id="{D48ECEF9-5877-4BB9-ACD8-AF06F768D182}"/>
              </a:ext>
            </a:extLst>
          </p:cNvPr>
          <p:cNvPicPr>
            <a:picLocks noChangeAspect="1"/>
          </p:cNvPicPr>
          <p:nvPr/>
        </p:nvPicPr>
        <p:blipFill>
          <a:blip r:embed="rId7"/>
          <a:stretch>
            <a:fillRect/>
          </a:stretch>
        </p:blipFill>
        <p:spPr>
          <a:xfrm>
            <a:off x="0" y="131212"/>
            <a:ext cx="5144193" cy="3649414"/>
          </a:xfrm>
          <a:prstGeom prst="rect">
            <a:avLst/>
          </a:prstGeom>
        </p:spPr>
      </p:pic>
      <p:pic>
        <p:nvPicPr>
          <p:cNvPr id="12" name="Picture 11">
            <a:extLst>
              <a:ext uri="{FF2B5EF4-FFF2-40B4-BE49-F238E27FC236}">
                <a16:creationId xmlns:a16="http://schemas.microsoft.com/office/drawing/2014/main" id="{E0644D81-1469-4DCD-80C3-05B3CCDBC006}"/>
              </a:ext>
            </a:extLst>
          </p:cNvPr>
          <p:cNvPicPr>
            <a:picLocks noChangeAspect="1"/>
          </p:cNvPicPr>
          <p:nvPr/>
        </p:nvPicPr>
        <p:blipFill>
          <a:blip r:embed="rId8"/>
          <a:stretch>
            <a:fillRect/>
          </a:stretch>
        </p:blipFill>
        <p:spPr>
          <a:xfrm>
            <a:off x="360456" y="3962386"/>
            <a:ext cx="4195184" cy="1181114"/>
          </a:xfrm>
          <a:prstGeom prst="rect">
            <a:avLst/>
          </a:prstGeom>
        </p:spPr>
      </p:pic>
      <p:sp>
        <p:nvSpPr>
          <p:cNvPr id="68" name="TextBox 67">
            <a:extLst>
              <a:ext uri="{FF2B5EF4-FFF2-40B4-BE49-F238E27FC236}">
                <a16:creationId xmlns:a16="http://schemas.microsoft.com/office/drawing/2014/main" id="{0C6D3934-22C9-6E44-BC3C-6EACC65CF9A2}"/>
              </a:ext>
            </a:extLst>
          </p:cNvPr>
          <p:cNvSpPr txBox="1"/>
          <p:nvPr/>
        </p:nvSpPr>
        <p:spPr>
          <a:xfrm>
            <a:off x="5376517" y="3938559"/>
            <a:ext cx="3597379" cy="577081"/>
          </a:xfrm>
          <a:prstGeom prst="rect">
            <a:avLst/>
          </a:prstGeom>
          <a:noFill/>
        </p:spPr>
        <p:txBody>
          <a:bodyPr wrap="square" rtlCol="0">
            <a:spAutoFit/>
          </a:bodyPr>
          <a:lstStyle/>
          <a:p>
            <a:r>
              <a:rPr lang="en-US" sz="1575" dirty="0"/>
              <a:t>Adiabatically preparing a critical state is experimentally expensive.</a:t>
            </a:r>
            <a:endParaRPr lang="en-US" sz="1575" dirty="0">
              <a:sym typeface="Wingdings" panose="05000000000000000000" pitchFamily="2" charset="2"/>
            </a:endParaRPr>
          </a:p>
        </p:txBody>
      </p:sp>
      <p:sp>
        <p:nvSpPr>
          <p:cNvPr id="23" name="TextBox 22">
            <a:extLst>
              <a:ext uri="{FF2B5EF4-FFF2-40B4-BE49-F238E27FC236}">
                <a16:creationId xmlns:a16="http://schemas.microsoft.com/office/drawing/2014/main" id="{6F437B78-9D06-CA52-BA33-66BF99C0E453}"/>
              </a:ext>
            </a:extLst>
          </p:cNvPr>
          <p:cNvSpPr txBox="1"/>
          <p:nvPr/>
        </p:nvSpPr>
        <p:spPr>
          <a:xfrm>
            <a:off x="5376517" y="317627"/>
            <a:ext cx="3684356" cy="819455"/>
          </a:xfrm>
          <a:prstGeom prst="rect">
            <a:avLst/>
          </a:prstGeom>
          <a:noFill/>
        </p:spPr>
        <p:txBody>
          <a:bodyPr wrap="square" rtlCol="0">
            <a:spAutoFit/>
          </a:bodyPr>
          <a:lstStyle/>
          <a:p>
            <a:pPr algn="ctr"/>
            <a:r>
              <a:rPr lang="en-US" sz="1575" dirty="0">
                <a:sym typeface="Wingdings" panose="05000000000000000000" pitchFamily="2" charset="2"/>
              </a:rPr>
              <a:t>Depending on the initial state, the LMG dynamics scales with </a:t>
            </a:r>
          </a:p>
          <a:p>
            <a:pPr algn="ctr"/>
            <a:r>
              <a:rPr lang="en-US" sz="1575" dirty="0">
                <a:sym typeface="Wingdings" panose="05000000000000000000" pitchFamily="2" charset="2"/>
              </a:rPr>
              <a:t>different exponents</a:t>
            </a:r>
          </a:p>
        </p:txBody>
      </p:sp>
    </p:spTree>
    <p:extLst>
      <p:ext uri="{BB962C8B-B14F-4D97-AF65-F5344CB8AC3E}">
        <p14:creationId xmlns:p14="http://schemas.microsoft.com/office/powerpoint/2010/main" val="86941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797358-3BB5-AED3-DD2D-F65F2F4CB437}"/>
              </a:ext>
            </a:extLst>
          </p:cNvPr>
          <p:cNvPicPr>
            <a:picLocks noChangeAspect="1"/>
          </p:cNvPicPr>
          <p:nvPr/>
        </p:nvPicPr>
        <p:blipFill rotWithShape="1">
          <a:blip r:embed="rId3"/>
          <a:srcRect t="589" b="4837"/>
          <a:stretch/>
        </p:blipFill>
        <p:spPr>
          <a:xfrm>
            <a:off x="5741997" y="1243665"/>
            <a:ext cx="2866418" cy="2224797"/>
          </a:xfrm>
          <a:prstGeom prst="rect">
            <a:avLst/>
          </a:prstGeom>
        </p:spPr>
      </p:pic>
      <p:grpSp>
        <p:nvGrpSpPr>
          <p:cNvPr id="21" name="Group 20">
            <a:extLst>
              <a:ext uri="{FF2B5EF4-FFF2-40B4-BE49-F238E27FC236}">
                <a16:creationId xmlns:a16="http://schemas.microsoft.com/office/drawing/2014/main" id="{937B70FA-FC15-694E-8E0A-5829F681D672}"/>
              </a:ext>
            </a:extLst>
          </p:cNvPr>
          <p:cNvGrpSpPr/>
          <p:nvPr/>
        </p:nvGrpSpPr>
        <p:grpSpPr>
          <a:xfrm>
            <a:off x="5826326" y="1182157"/>
            <a:ext cx="2382469" cy="2280982"/>
            <a:chOff x="7391308" y="2117530"/>
            <a:chExt cx="3150782" cy="3018971"/>
          </a:xfrm>
        </p:grpSpPr>
        <p:grpSp>
          <p:nvGrpSpPr>
            <p:cNvPr id="31" name="Group 30">
              <a:extLst>
                <a:ext uri="{FF2B5EF4-FFF2-40B4-BE49-F238E27FC236}">
                  <a16:creationId xmlns:a16="http://schemas.microsoft.com/office/drawing/2014/main" id="{B72935AC-DEB8-DD42-91F1-7B6B8582418E}"/>
                </a:ext>
              </a:extLst>
            </p:cNvPr>
            <p:cNvGrpSpPr/>
            <p:nvPr/>
          </p:nvGrpSpPr>
          <p:grpSpPr>
            <a:xfrm>
              <a:off x="8438201" y="3771667"/>
              <a:ext cx="1751721" cy="891838"/>
              <a:chOff x="8757265" y="3606900"/>
              <a:chExt cx="1751721" cy="891838"/>
            </a:xfrm>
          </p:grpSpPr>
          <p:sp>
            <p:nvSpPr>
              <p:cNvPr id="43" name="Rectangle 42">
                <a:extLst>
                  <a:ext uri="{FF2B5EF4-FFF2-40B4-BE49-F238E27FC236}">
                    <a16:creationId xmlns:a16="http://schemas.microsoft.com/office/drawing/2014/main" id="{C2FBD55C-F7D8-BA40-A108-3EAA332A45E4}"/>
                  </a:ext>
                </a:extLst>
              </p:cNvPr>
              <p:cNvSpPr/>
              <p:nvPr/>
            </p:nvSpPr>
            <p:spPr>
              <a:xfrm>
                <a:off x="9850618" y="3606900"/>
                <a:ext cx="658368" cy="891838"/>
              </a:xfrm>
              <a:prstGeom prst="rect">
                <a:avLst/>
              </a:prstGeom>
              <a:solidFill>
                <a:srgbClr val="F7F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36" name="Group 35">
                <a:extLst>
                  <a:ext uri="{FF2B5EF4-FFF2-40B4-BE49-F238E27FC236}">
                    <a16:creationId xmlns:a16="http://schemas.microsoft.com/office/drawing/2014/main" id="{79015BFD-1D44-164C-8E68-C4B92C13A729}"/>
                  </a:ext>
                </a:extLst>
              </p:cNvPr>
              <p:cNvGrpSpPr/>
              <p:nvPr/>
            </p:nvGrpSpPr>
            <p:grpSpPr>
              <a:xfrm>
                <a:off x="8757265" y="3934163"/>
                <a:ext cx="926697" cy="525952"/>
                <a:chOff x="8757265" y="3934163"/>
                <a:chExt cx="926697" cy="525952"/>
              </a:xfrm>
            </p:grpSpPr>
            <mc:AlternateContent xmlns:mc="http://schemas.openxmlformats.org/markup-compatibility/2006" xmlns:p14="http://schemas.microsoft.com/office/powerpoint/2010/main">
              <mc:Choice Requires="p14">
                <p:contentPart p14:bwMode="auto" r:id="rId4">
                  <p14:nvContentPartPr>
                    <p14:cNvPr id="37" name="Ink 36">
                      <a:extLst>
                        <a:ext uri="{FF2B5EF4-FFF2-40B4-BE49-F238E27FC236}">
                          <a16:creationId xmlns:a16="http://schemas.microsoft.com/office/drawing/2014/main" id="{1078049E-011F-0A49-AEE0-053EAFCC190A}"/>
                        </a:ext>
                      </a:extLst>
                    </p14:cNvPr>
                    <p14:cNvContentPartPr/>
                    <p14:nvPr/>
                  </p14:nvContentPartPr>
                  <p14:xfrm>
                    <a:off x="9217440" y="4078163"/>
                    <a:ext cx="8280" cy="246240"/>
                  </p14:xfrm>
                </p:contentPart>
              </mc:Choice>
              <mc:Fallback xmlns="">
                <p:pic>
                  <p:nvPicPr>
                    <p:cNvPr id="30" name="Ink 29">
                      <a:extLst>
                        <a:ext uri="{FF2B5EF4-FFF2-40B4-BE49-F238E27FC236}">
                          <a16:creationId xmlns:a16="http://schemas.microsoft.com/office/drawing/2014/main" id="{B58E7D34-3B7D-AE46-BC30-CC81D90B7908}"/>
                        </a:ext>
                      </a:extLst>
                    </p:cNvPr>
                    <p:cNvPicPr/>
                    <p:nvPr/>
                  </p:nvPicPr>
                  <p:blipFill>
                    <a:blip r:embed="rId11"/>
                    <a:stretch>
                      <a:fillRect/>
                    </a:stretch>
                  </p:blipFill>
                  <p:spPr>
                    <a:xfrm>
                      <a:off x="9199440" y="4060523"/>
                      <a:ext cx="4392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8" name="Ink 37">
                      <a:extLst>
                        <a:ext uri="{FF2B5EF4-FFF2-40B4-BE49-F238E27FC236}">
                          <a16:creationId xmlns:a16="http://schemas.microsoft.com/office/drawing/2014/main" id="{B0E2068E-7954-DA47-BB10-9AF46ACF712B}"/>
                        </a:ext>
                      </a:extLst>
                    </p14:cNvPr>
                    <p14:cNvContentPartPr/>
                    <p14:nvPr/>
                  </p14:nvContentPartPr>
                  <p14:xfrm>
                    <a:off x="9240480" y="3934163"/>
                    <a:ext cx="360" cy="91800"/>
                  </p14:xfrm>
                </p:contentPart>
              </mc:Choice>
              <mc:Fallback xmlns="">
                <p:pic>
                  <p:nvPicPr>
                    <p:cNvPr id="31" name="Ink 30">
                      <a:extLst>
                        <a:ext uri="{FF2B5EF4-FFF2-40B4-BE49-F238E27FC236}">
                          <a16:creationId xmlns:a16="http://schemas.microsoft.com/office/drawing/2014/main" id="{83968247-1491-774B-A0CE-01A691278240}"/>
                        </a:ext>
                      </a:extLst>
                    </p:cNvPr>
                    <p:cNvPicPr/>
                    <p:nvPr/>
                  </p:nvPicPr>
                  <p:blipFill>
                    <a:blip r:embed="rId13"/>
                    <a:stretch>
                      <a:fillRect/>
                    </a:stretch>
                  </p:blipFill>
                  <p:spPr>
                    <a:xfrm>
                      <a:off x="9222840" y="3916523"/>
                      <a:ext cx="360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9" name="Ink 38">
                      <a:extLst>
                        <a:ext uri="{FF2B5EF4-FFF2-40B4-BE49-F238E27FC236}">
                          <a16:creationId xmlns:a16="http://schemas.microsoft.com/office/drawing/2014/main" id="{C935D732-102D-F04F-A0C3-1AEB366968B9}"/>
                        </a:ext>
                      </a:extLst>
                    </p14:cNvPr>
                    <p14:cNvContentPartPr/>
                    <p14:nvPr/>
                  </p14:nvContentPartPr>
                  <p14:xfrm>
                    <a:off x="9096120" y="4033523"/>
                    <a:ext cx="228240" cy="64080"/>
                  </p14:xfrm>
                </p:contentPart>
              </mc:Choice>
              <mc:Fallback xmlns="">
                <p:pic>
                  <p:nvPicPr>
                    <p:cNvPr id="35" name="Ink 34">
                      <a:extLst>
                        <a:ext uri="{FF2B5EF4-FFF2-40B4-BE49-F238E27FC236}">
                          <a16:creationId xmlns:a16="http://schemas.microsoft.com/office/drawing/2014/main" id="{B6943300-39C2-2149-BF93-097F7AA660A2}"/>
                        </a:ext>
                      </a:extLst>
                    </p:cNvPr>
                    <p:cNvPicPr/>
                    <p:nvPr/>
                  </p:nvPicPr>
                  <p:blipFill>
                    <a:blip r:embed="rId15"/>
                    <a:stretch>
                      <a:fillRect/>
                    </a:stretch>
                  </p:blipFill>
                  <p:spPr>
                    <a:xfrm>
                      <a:off x="9078480" y="4015883"/>
                      <a:ext cx="26388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0" name="Ink 39">
                      <a:extLst>
                        <a:ext uri="{FF2B5EF4-FFF2-40B4-BE49-F238E27FC236}">
                          <a16:creationId xmlns:a16="http://schemas.microsoft.com/office/drawing/2014/main" id="{AB75818F-E8A0-F344-866C-078BAA959E89}"/>
                        </a:ext>
                      </a:extLst>
                    </p14:cNvPr>
                    <p14:cNvContentPartPr/>
                    <p14:nvPr/>
                  </p14:nvContentPartPr>
                  <p14:xfrm>
                    <a:off x="8832600" y="3972683"/>
                    <a:ext cx="567000" cy="304560"/>
                  </p14:xfrm>
                </p:contentPart>
              </mc:Choice>
              <mc:Fallback xmlns="">
                <p:pic>
                  <p:nvPicPr>
                    <p:cNvPr id="37" name="Ink 36">
                      <a:extLst>
                        <a:ext uri="{FF2B5EF4-FFF2-40B4-BE49-F238E27FC236}">
                          <a16:creationId xmlns:a16="http://schemas.microsoft.com/office/drawing/2014/main" id="{D4F8E6E6-5217-3F46-A6AB-A1A6FB1BC585}"/>
                        </a:ext>
                      </a:extLst>
                    </p:cNvPr>
                    <p:cNvPicPr/>
                    <p:nvPr/>
                  </p:nvPicPr>
                  <p:blipFill>
                    <a:blip r:embed="rId17"/>
                    <a:stretch>
                      <a:fillRect/>
                    </a:stretch>
                  </p:blipFill>
                  <p:spPr>
                    <a:xfrm>
                      <a:off x="8814960" y="3955043"/>
                      <a:ext cx="60264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1" name="Ink 40">
                      <a:extLst>
                        <a:ext uri="{FF2B5EF4-FFF2-40B4-BE49-F238E27FC236}">
                          <a16:creationId xmlns:a16="http://schemas.microsoft.com/office/drawing/2014/main" id="{DD4EA929-374F-1840-89AB-176A85E9E062}"/>
                        </a:ext>
                      </a:extLst>
                    </p14:cNvPr>
                    <p14:cNvContentPartPr/>
                    <p14:nvPr/>
                  </p14:nvContentPartPr>
                  <p14:xfrm>
                    <a:off x="8757265" y="4194732"/>
                    <a:ext cx="926697" cy="265383"/>
                  </p14:xfrm>
                </p:contentPart>
              </mc:Choice>
              <mc:Fallback xmlns="">
                <p:pic>
                  <p:nvPicPr>
                    <p:cNvPr id="41" name="Ink 40">
                      <a:extLst>
                        <a:ext uri="{FF2B5EF4-FFF2-40B4-BE49-F238E27FC236}">
                          <a16:creationId xmlns:a16="http://schemas.microsoft.com/office/drawing/2014/main" id="{DD4EA929-374F-1840-89AB-176A85E9E062}"/>
                        </a:ext>
                      </a:extLst>
                    </p:cNvPr>
                    <p:cNvPicPr/>
                    <p:nvPr/>
                  </p:nvPicPr>
                  <p:blipFill>
                    <a:blip r:embed="rId19"/>
                    <a:stretch>
                      <a:fillRect/>
                    </a:stretch>
                  </p:blipFill>
                  <p:spPr>
                    <a:xfrm>
                      <a:off x="8733943" y="4170909"/>
                      <a:ext cx="973817" cy="312552"/>
                    </a:xfrm>
                    <a:prstGeom prst="rect">
                      <a:avLst/>
                    </a:prstGeom>
                  </p:spPr>
                </p:pic>
              </mc:Fallback>
            </mc:AlternateContent>
          </p:grpSp>
        </p:grpSp>
        <p:sp>
          <p:nvSpPr>
            <p:cNvPr id="25" name="Rectangle 24">
              <a:extLst>
                <a:ext uri="{FF2B5EF4-FFF2-40B4-BE49-F238E27FC236}">
                  <a16:creationId xmlns:a16="http://schemas.microsoft.com/office/drawing/2014/main" id="{F0AED446-4FE5-0A42-8FD5-8FF138F50BA9}"/>
                </a:ext>
              </a:extLst>
            </p:cNvPr>
            <p:cNvSpPr/>
            <p:nvPr/>
          </p:nvSpPr>
          <p:spPr>
            <a:xfrm>
              <a:off x="7391308" y="2260876"/>
              <a:ext cx="368392" cy="1289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B86FC84A-58F2-7542-A94A-A23AE8E81112}"/>
                </a:ext>
              </a:extLst>
            </p:cNvPr>
            <p:cNvSpPr/>
            <p:nvPr/>
          </p:nvSpPr>
          <p:spPr>
            <a:xfrm>
              <a:off x="9263640" y="4812895"/>
              <a:ext cx="590587" cy="323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346E20C2-2651-C44E-8280-66EB382196B5}"/>
                </a:ext>
              </a:extLst>
            </p:cNvPr>
            <p:cNvSpPr/>
            <p:nvPr/>
          </p:nvSpPr>
          <p:spPr>
            <a:xfrm>
              <a:off x="9883722" y="4714690"/>
              <a:ext cx="658368" cy="309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8" name="Picture 27">
              <a:extLst>
                <a:ext uri="{FF2B5EF4-FFF2-40B4-BE49-F238E27FC236}">
                  <a16:creationId xmlns:a16="http://schemas.microsoft.com/office/drawing/2014/main" id="{1B04B75A-D51F-8142-B419-BD9B058D5770}"/>
                </a:ext>
              </a:extLst>
            </p:cNvPr>
            <p:cNvPicPr>
              <a:picLocks noChangeAspect="1"/>
            </p:cNvPicPr>
            <p:nvPr/>
          </p:nvPicPr>
          <p:blipFill>
            <a:blip r:embed="rId20"/>
            <a:stretch>
              <a:fillRect/>
            </a:stretch>
          </p:blipFill>
          <p:spPr>
            <a:xfrm>
              <a:off x="7421851" y="2117530"/>
              <a:ext cx="380179" cy="429768"/>
            </a:xfrm>
            <a:prstGeom prst="rect">
              <a:avLst/>
            </a:prstGeom>
          </p:spPr>
        </p:pic>
        <p:pic>
          <p:nvPicPr>
            <p:cNvPr id="29" name="Picture 28">
              <a:extLst>
                <a:ext uri="{FF2B5EF4-FFF2-40B4-BE49-F238E27FC236}">
                  <a16:creationId xmlns:a16="http://schemas.microsoft.com/office/drawing/2014/main" id="{4B815232-E704-DE44-BE0A-3E240BF4D895}"/>
                </a:ext>
              </a:extLst>
            </p:cNvPr>
            <p:cNvPicPr>
              <a:picLocks noChangeAspect="1"/>
            </p:cNvPicPr>
            <p:nvPr/>
          </p:nvPicPr>
          <p:blipFill>
            <a:blip r:embed="rId21"/>
            <a:stretch>
              <a:fillRect/>
            </a:stretch>
          </p:blipFill>
          <p:spPr>
            <a:xfrm>
              <a:off x="7434138" y="2991037"/>
              <a:ext cx="295281" cy="241594"/>
            </a:xfrm>
            <a:prstGeom prst="rect">
              <a:avLst/>
            </a:prstGeom>
          </p:spPr>
        </p:pic>
        <p:pic>
          <p:nvPicPr>
            <p:cNvPr id="30" name="Picture 29">
              <a:extLst>
                <a:ext uri="{FF2B5EF4-FFF2-40B4-BE49-F238E27FC236}">
                  <a16:creationId xmlns:a16="http://schemas.microsoft.com/office/drawing/2014/main" id="{2684EBE7-E0F3-CD41-AB5A-0DE77A28ABAF}"/>
                </a:ext>
              </a:extLst>
            </p:cNvPr>
            <p:cNvPicPr>
              <a:picLocks noChangeAspect="1"/>
            </p:cNvPicPr>
            <p:nvPr/>
          </p:nvPicPr>
          <p:blipFill>
            <a:blip r:embed="rId21"/>
            <a:stretch>
              <a:fillRect/>
            </a:stretch>
          </p:blipFill>
          <p:spPr>
            <a:xfrm>
              <a:off x="9262042" y="4782728"/>
              <a:ext cx="295281" cy="241594"/>
            </a:xfrm>
            <a:prstGeom prst="rect">
              <a:avLst/>
            </a:prstGeom>
          </p:spPr>
        </p:pic>
      </p:grpSp>
      <p:pic>
        <p:nvPicPr>
          <p:cNvPr id="10" name="Picture 9">
            <a:extLst>
              <a:ext uri="{FF2B5EF4-FFF2-40B4-BE49-F238E27FC236}">
                <a16:creationId xmlns:a16="http://schemas.microsoft.com/office/drawing/2014/main" id="{D48ECEF9-5877-4BB9-ACD8-AF06F768D182}"/>
              </a:ext>
            </a:extLst>
          </p:cNvPr>
          <p:cNvPicPr>
            <a:picLocks noChangeAspect="1"/>
          </p:cNvPicPr>
          <p:nvPr/>
        </p:nvPicPr>
        <p:blipFill>
          <a:blip r:embed="rId22"/>
          <a:stretch>
            <a:fillRect/>
          </a:stretch>
        </p:blipFill>
        <p:spPr>
          <a:xfrm>
            <a:off x="0" y="131212"/>
            <a:ext cx="5144193" cy="3649414"/>
          </a:xfrm>
          <a:prstGeom prst="rect">
            <a:avLst/>
          </a:prstGeom>
        </p:spPr>
      </p:pic>
      <p:pic>
        <p:nvPicPr>
          <p:cNvPr id="6" name="Picture 5">
            <a:extLst>
              <a:ext uri="{FF2B5EF4-FFF2-40B4-BE49-F238E27FC236}">
                <a16:creationId xmlns:a16="http://schemas.microsoft.com/office/drawing/2014/main" id="{836518B1-0161-12F5-8F77-2C8338A8A5D1}"/>
              </a:ext>
            </a:extLst>
          </p:cNvPr>
          <p:cNvPicPr>
            <a:picLocks noChangeAspect="1"/>
          </p:cNvPicPr>
          <p:nvPr/>
        </p:nvPicPr>
        <p:blipFill>
          <a:blip r:embed="rId23"/>
          <a:stretch>
            <a:fillRect/>
          </a:stretch>
        </p:blipFill>
        <p:spPr>
          <a:xfrm>
            <a:off x="8143214" y="3203797"/>
            <a:ext cx="298024" cy="298024"/>
          </a:xfrm>
          <a:prstGeom prst="rect">
            <a:avLst/>
          </a:prstGeom>
        </p:spPr>
      </p:pic>
      <p:pic>
        <p:nvPicPr>
          <p:cNvPr id="7" name="Picture 6">
            <a:extLst>
              <a:ext uri="{FF2B5EF4-FFF2-40B4-BE49-F238E27FC236}">
                <a16:creationId xmlns:a16="http://schemas.microsoft.com/office/drawing/2014/main" id="{DF1FC49B-F021-ECAF-52EE-80D6757D96E3}"/>
              </a:ext>
            </a:extLst>
          </p:cNvPr>
          <p:cNvPicPr>
            <a:picLocks noChangeAspect="1"/>
          </p:cNvPicPr>
          <p:nvPr/>
        </p:nvPicPr>
        <p:blipFill>
          <a:blip r:embed="rId24"/>
          <a:stretch>
            <a:fillRect/>
          </a:stretch>
        </p:blipFill>
        <p:spPr>
          <a:xfrm>
            <a:off x="360456" y="3962386"/>
            <a:ext cx="4195184" cy="1181114"/>
          </a:xfrm>
          <a:prstGeom prst="rect">
            <a:avLst/>
          </a:prstGeom>
        </p:spPr>
      </p:pic>
      <p:sp>
        <p:nvSpPr>
          <p:cNvPr id="15" name="Freeform 14">
            <a:extLst>
              <a:ext uri="{FF2B5EF4-FFF2-40B4-BE49-F238E27FC236}">
                <a16:creationId xmlns:a16="http://schemas.microsoft.com/office/drawing/2014/main" id="{7D9FA35C-A933-D7C0-BF2E-63BA8E399228}"/>
              </a:ext>
            </a:extLst>
          </p:cNvPr>
          <p:cNvSpPr/>
          <p:nvPr/>
        </p:nvSpPr>
        <p:spPr>
          <a:xfrm>
            <a:off x="6206860" y="1942081"/>
            <a:ext cx="1108527" cy="1093219"/>
          </a:xfrm>
          <a:custGeom>
            <a:avLst/>
            <a:gdLst>
              <a:gd name="connsiteX0" fmla="*/ 1108340 w 1108527"/>
              <a:gd name="connsiteY0" fmla="*/ 1067819 h 1093219"/>
              <a:gd name="connsiteX1" fmla="*/ 1105165 w 1108527"/>
              <a:gd name="connsiteY1" fmla="*/ 1042419 h 1093219"/>
              <a:gd name="connsiteX2" fmla="*/ 1101990 w 1108527"/>
              <a:gd name="connsiteY2" fmla="*/ 1032894 h 1093219"/>
              <a:gd name="connsiteX3" fmla="*/ 1098815 w 1108527"/>
              <a:gd name="connsiteY3" fmla="*/ 966219 h 1093219"/>
              <a:gd name="connsiteX4" fmla="*/ 1105165 w 1108527"/>
              <a:gd name="connsiteY4" fmla="*/ 1093219 h 1093219"/>
              <a:gd name="connsiteX5" fmla="*/ 1105165 w 1108527"/>
              <a:gd name="connsiteY5" fmla="*/ 1039244 h 1093219"/>
              <a:gd name="connsiteX6" fmla="*/ 1098815 w 1108527"/>
              <a:gd name="connsiteY6" fmla="*/ 909069 h 1093219"/>
              <a:gd name="connsiteX7" fmla="*/ 1095640 w 1108527"/>
              <a:gd name="connsiteY7" fmla="*/ 918594 h 1093219"/>
              <a:gd name="connsiteX8" fmla="*/ 1098815 w 1108527"/>
              <a:gd name="connsiteY8" fmla="*/ 959869 h 1093219"/>
              <a:gd name="connsiteX9" fmla="*/ 1095640 w 1108527"/>
              <a:gd name="connsiteY9" fmla="*/ 950344 h 1093219"/>
              <a:gd name="connsiteX10" fmla="*/ 1092465 w 1108527"/>
              <a:gd name="connsiteY10" fmla="*/ 934469 h 1093219"/>
              <a:gd name="connsiteX11" fmla="*/ 1082940 w 1108527"/>
              <a:gd name="connsiteY11" fmla="*/ 931294 h 1093219"/>
              <a:gd name="connsiteX12" fmla="*/ 1073415 w 1108527"/>
              <a:gd name="connsiteY12" fmla="*/ 896369 h 1093219"/>
              <a:gd name="connsiteX13" fmla="*/ 1070240 w 1108527"/>
              <a:gd name="connsiteY13" fmla="*/ 886844 h 1093219"/>
              <a:gd name="connsiteX14" fmla="*/ 1063890 w 1108527"/>
              <a:gd name="connsiteY14" fmla="*/ 807469 h 1093219"/>
              <a:gd name="connsiteX15" fmla="*/ 1060715 w 1108527"/>
              <a:gd name="connsiteY15" fmla="*/ 794769 h 1093219"/>
              <a:gd name="connsiteX16" fmla="*/ 1057540 w 1108527"/>
              <a:gd name="connsiteY16" fmla="*/ 766194 h 1093219"/>
              <a:gd name="connsiteX17" fmla="*/ 1051190 w 1108527"/>
              <a:gd name="connsiteY17" fmla="*/ 737619 h 1093219"/>
              <a:gd name="connsiteX18" fmla="*/ 1048015 w 1108527"/>
              <a:gd name="connsiteY18" fmla="*/ 721744 h 1093219"/>
              <a:gd name="connsiteX19" fmla="*/ 1041665 w 1108527"/>
              <a:gd name="connsiteY19" fmla="*/ 699519 h 1093219"/>
              <a:gd name="connsiteX20" fmla="*/ 1035315 w 1108527"/>
              <a:gd name="connsiteY20" fmla="*/ 709044 h 1093219"/>
              <a:gd name="connsiteX21" fmla="*/ 1038490 w 1108527"/>
              <a:gd name="connsiteY21" fmla="*/ 769369 h 1093219"/>
              <a:gd name="connsiteX22" fmla="*/ 1041665 w 1108527"/>
              <a:gd name="connsiteY22" fmla="*/ 782069 h 1093219"/>
              <a:gd name="connsiteX23" fmla="*/ 1044840 w 1108527"/>
              <a:gd name="connsiteY23" fmla="*/ 797944 h 1093219"/>
              <a:gd name="connsiteX24" fmla="*/ 1048015 w 1108527"/>
              <a:gd name="connsiteY24" fmla="*/ 810644 h 1093219"/>
              <a:gd name="connsiteX25" fmla="*/ 1054365 w 1108527"/>
              <a:gd name="connsiteY25" fmla="*/ 836044 h 1093219"/>
              <a:gd name="connsiteX26" fmla="*/ 1057540 w 1108527"/>
              <a:gd name="connsiteY26" fmla="*/ 826519 h 1093219"/>
              <a:gd name="connsiteX27" fmla="*/ 1048015 w 1108527"/>
              <a:gd name="connsiteY27" fmla="*/ 801119 h 1093219"/>
              <a:gd name="connsiteX28" fmla="*/ 1041665 w 1108527"/>
              <a:gd name="connsiteY28" fmla="*/ 791594 h 1093219"/>
              <a:gd name="connsiteX29" fmla="*/ 1038490 w 1108527"/>
              <a:gd name="connsiteY29" fmla="*/ 782069 h 1093219"/>
              <a:gd name="connsiteX30" fmla="*/ 1028965 w 1108527"/>
              <a:gd name="connsiteY30" fmla="*/ 759844 h 1093219"/>
              <a:gd name="connsiteX31" fmla="*/ 1025790 w 1108527"/>
              <a:gd name="connsiteY31" fmla="*/ 737619 h 1093219"/>
              <a:gd name="connsiteX32" fmla="*/ 1022615 w 1108527"/>
              <a:gd name="connsiteY32" fmla="*/ 693169 h 1093219"/>
              <a:gd name="connsiteX33" fmla="*/ 1019440 w 1108527"/>
              <a:gd name="connsiteY33" fmla="*/ 683644 h 1093219"/>
              <a:gd name="connsiteX34" fmla="*/ 1016265 w 1108527"/>
              <a:gd name="connsiteY34" fmla="*/ 667769 h 1093219"/>
              <a:gd name="connsiteX35" fmla="*/ 1009915 w 1108527"/>
              <a:gd name="connsiteY35" fmla="*/ 642369 h 1093219"/>
              <a:gd name="connsiteX36" fmla="*/ 1006740 w 1108527"/>
              <a:gd name="connsiteY36" fmla="*/ 629669 h 1093219"/>
              <a:gd name="connsiteX37" fmla="*/ 1003565 w 1108527"/>
              <a:gd name="connsiteY37" fmla="*/ 616969 h 1093219"/>
              <a:gd name="connsiteX38" fmla="*/ 1000390 w 1108527"/>
              <a:gd name="connsiteY38" fmla="*/ 607444 h 1093219"/>
              <a:gd name="connsiteX39" fmla="*/ 994040 w 1108527"/>
              <a:gd name="connsiteY39" fmla="*/ 575694 h 1093219"/>
              <a:gd name="connsiteX40" fmla="*/ 981340 w 1108527"/>
              <a:gd name="connsiteY40" fmla="*/ 556644 h 1093219"/>
              <a:gd name="connsiteX41" fmla="*/ 974990 w 1108527"/>
              <a:gd name="connsiteY41" fmla="*/ 547119 h 1093219"/>
              <a:gd name="connsiteX42" fmla="*/ 968640 w 1108527"/>
              <a:gd name="connsiteY42" fmla="*/ 537594 h 1093219"/>
              <a:gd name="connsiteX43" fmla="*/ 955940 w 1108527"/>
              <a:gd name="connsiteY43" fmla="*/ 499494 h 1093219"/>
              <a:gd name="connsiteX44" fmla="*/ 952765 w 1108527"/>
              <a:gd name="connsiteY44" fmla="*/ 489969 h 1093219"/>
              <a:gd name="connsiteX45" fmla="*/ 936890 w 1108527"/>
              <a:gd name="connsiteY45" fmla="*/ 470919 h 1093219"/>
              <a:gd name="connsiteX46" fmla="*/ 924190 w 1108527"/>
              <a:gd name="connsiteY46" fmla="*/ 451869 h 1093219"/>
              <a:gd name="connsiteX47" fmla="*/ 905140 w 1108527"/>
              <a:gd name="connsiteY47" fmla="*/ 439169 h 1093219"/>
              <a:gd name="connsiteX48" fmla="*/ 898790 w 1108527"/>
              <a:gd name="connsiteY48" fmla="*/ 429644 h 1093219"/>
              <a:gd name="connsiteX49" fmla="*/ 901965 w 1108527"/>
              <a:gd name="connsiteY49" fmla="*/ 439169 h 1093219"/>
              <a:gd name="connsiteX50" fmla="*/ 911490 w 1108527"/>
              <a:gd name="connsiteY50" fmla="*/ 445519 h 1093219"/>
              <a:gd name="connsiteX51" fmla="*/ 917840 w 1108527"/>
              <a:gd name="connsiteY51" fmla="*/ 464569 h 1093219"/>
              <a:gd name="connsiteX52" fmla="*/ 921015 w 1108527"/>
              <a:gd name="connsiteY52" fmla="*/ 474094 h 1093219"/>
              <a:gd name="connsiteX53" fmla="*/ 936890 w 1108527"/>
              <a:gd name="connsiteY53" fmla="*/ 493144 h 1093219"/>
              <a:gd name="connsiteX54" fmla="*/ 955940 w 1108527"/>
              <a:gd name="connsiteY54" fmla="*/ 505844 h 1093219"/>
              <a:gd name="connsiteX55" fmla="*/ 933715 w 1108527"/>
              <a:gd name="connsiteY55" fmla="*/ 470919 h 1093219"/>
              <a:gd name="connsiteX56" fmla="*/ 933715 w 1108527"/>
              <a:gd name="connsiteY56" fmla="*/ 470919 h 1093219"/>
              <a:gd name="connsiteX57" fmla="*/ 911490 w 1108527"/>
              <a:gd name="connsiteY57" fmla="*/ 435994 h 1093219"/>
              <a:gd name="connsiteX58" fmla="*/ 898790 w 1108527"/>
              <a:gd name="connsiteY58" fmla="*/ 416944 h 1093219"/>
              <a:gd name="connsiteX59" fmla="*/ 895615 w 1108527"/>
              <a:gd name="connsiteY59" fmla="*/ 407419 h 1093219"/>
              <a:gd name="connsiteX60" fmla="*/ 876565 w 1108527"/>
              <a:gd name="connsiteY60" fmla="*/ 378844 h 1093219"/>
              <a:gd name="connsiteX61" fmla="*/ 870215 w 1108527"/>
              <a:gd name="connsiteY61" fmla="*/ 369319 h 1093219"/>
              <a:gd name="connsiteX62" fmla="*/ 841640 w 1108527"/>
              <a:gd name="connsiteY62" fmla="*/ 353444 h 1093219"/>
              <a:gd name="connsiteX63" fmla="*/ 832115 w 1108527"/>
              <a:gd name="connsiteY63" fmla="*/ 343919 h 1093219"/>
              <a:gd name="connsiteX64" fmla="*/ 828940 w 1108527"/>
              <a:gd name="connsiteY64" fmla="*/ 334394 h 1093219"/>
              <a:gd name="connsiteX65" fmla="*/ 851165 w 1108527"/>
              <a:gd name="connsiteY65" fmla="*/ 378844 h 1093219"/>
              <a:gd name="connsiteX66" fmla="*/ 863865 w 1108527"/>
              <a:gd name="connsiteY66" fmla="*/ 391544 h 1093219"/>
              <a:gd name="connsiteX67" fmla="*/ 851165 w 1108527"/>
              <a:gd name="connsiteY67" fmla="*/ 369319 h 1093219"/>
              <a:gd name="connsiteX68" fmla="*/ 841640 w 1108527"/>
              <a:gd name="connsiteY68" fmla="*/ 359794 h 1093219"/>
              <a:gd name="connsiteX69" fmla="*/ 825765 w 1108527"/>
              <a:gd name="connsiteY69" fmla="*/ 343919 h 1093219"/>
              <a:gd name="connsiteX70" fmla="*/ 806715 w 1108527"/>
              <a:gd name="connsiteY70" fmla="*/ 331219 h 1093219"/>
              <a:gd name="connsiteX71" fmla="*/ 781315 w 1108527"/>
              <a:gd name="connsiteY71" fmla="*/ 312169 h 1093219"/>
              <a:gd name="connsiteX72" fmla="*/ 762265 w 1108527"/>
              <a:gd name="connsiteY72" fmla="*/ 293119 h 1093219"/>
              <a:gd name="connsiteX73" fmla="*/ 746390 w 1108527"/>
              <a:gd name="connsiteY73" fmla="*/ 277244 h 1093219"/>
              <a:gd name="connsiteX74" fmla="*/ 743215 w 1108527"/>
              <a:gd name="connsiteY74" fmla="*/ 267719 h 1093219"/>
              <a:gd name="connsiteX75" fmla="*/ 733690 w 1108527"/>
              <a:gd name="connsiteY75" fmla="*/ 261369 h 1093219"/>
              <a:gd name="connsiteX76" fmla="*/ 724165 w 1108527"/>
              <a:gd name="connsiteY76" fmla="*/ 251844 h 1093219"/>
              <a:gd name="connsiteX77" fmla="*/ 714640 w 1108527"/>
              <a:gd name="connsiteY77" fmla="*/ 248669 h 1093219"/>
              <a:gd name="connsiteX78" fmla="*/ 705115 w 1108527"/>
              <a:gd name="connsiteY78" fmla="*/ 242319 h 1093219"/>
              <a:gd name="connsiteX79" fmla="*/ 711465 w 1108527"/>
              <a:gd name="connsiteY79" fmla="*/ 251844 h 1093219"/>
              <a:gd name="connsiteX80" fmla="*/ 720990 w 1108527"/>
              <a:gd name="connsiteY80" fmla="*/ 255019 h 1093219"/>
              <a:gd name="connsiteX81" fmla="*/ 740040 w 1108527"/>
              <a:gd name="connsiteY81" fmla="*/ 267719 h 1093219"/>
              <a:gd name="connsiteX82" fmla="*/ 755915 w 1108527"/>
              <a:gd name="connsiteY82" fmla="*/ 274069 h 1093219"/>
              <a:gd name="connsiteX83" fmla="*/ 768615 w 1108527"/>
              <a:gd name="connsiteY83" fmla="*/ 283594 h 1093219"/>
              <a:gd name="connsiteX84" fmla="*/ 778140 w 1108527"/>
              <a:gd name="connsiteY84" fmla="*/ 286769 h 1093219"/>
              <a:gd name="connsiteX85" fmla="*/ 797190 w 1108527"/>
              <a:gd name="connsiteY85" fmla="*/ 299469 h 1093219"/>
              <a:gd name="connsiteX86" fmla="*/ 787665 w 1108527"/>
              <a:gd name="connsiteY86" fmla="*/ 293119 h 1093219"/>
              <a:gd name="connsiteX87" fmla="*/ 778140 w 1108527"/>
              <a:gd name="connsiteY87" fmla="*/ 289944 h 1093219"/>
              <a:gd name="connsiteX88" fmla="*/ 762265 w 1108527"/>
              <a:gd name="connsiteY88" fmla="*/ 277244 h 1093219"/>
              <a:gd name="connsiteX89" fmla="*/ 752740 w 1108527"/>
              <a:gd name="connsiteY89" fmla="*/ 267719 h 1093219"/>
              <a:gd name="connsiteX90" fmla="*/ 730515 w 1108527"/>
              <a:gd name="connsiteY90" fmla="*/ 248669 h 1093219"/>
              <a:gd name="connsiteX91" fmla="*/ 724165 w 1108527"/>
              <a:gd name="connsiteY91" fmla="*/ 239144 h 1093219"/>
              <a:gd name="connsiteX92" fmla="*/ 711465 w 1108527"/>
              <a:gd name="connsiteY92" fmla="*/ 226444 h 1093219"/>
              <a:gd name="connsiteX93" fmla="*/ 701940 w 1108527"/>
              <a:gd name="connsiteY93" fmla="*/ 210569 h 1093219"/>
              <a:gd name="connsiteX94" fmla="*/ 695590 w 1108527"/>
              <a:gd name="connsiteY94" fmla="*/ 201044 h 1093219"/>
              <a:gd name="connsiteX95" fmla="*/ 692415 w 1108527"/>
              <a:gd name="connsiteY95" fmla="*/ 191519 h 1093219"/>
              <a:gd name="connsiteX96" fmla="*/ 701940 w 1108527"/>
              <a:gd name="connsiteY96" fmla="*/ 201044 h 1093219"/>
              <a:gd name="connsiteX97" fmla="*/ 714640 w 1108527"/>
              <a:gd name="connsiteY97" fmla="*/ 210569 h 1093219"/>
              <a:gd name="connsiteX98" fmla="*/ 724165 w 1108527"/>
              <a:gd name="connsiteY98" fmla="*/ 220094 h 1093219"/>
              <a:gd name="connsiteX99" fmla="*/ 733690 w 1108527"/>
              <a:gd name="connsiteY99" fmla="*/ 226444 h 1093219"/>
              <a:gd name="connsiteX100" fmla="*/ 759090 w 1108527"/>
              <a:gd name="connsiteY100" fmla="*/ 251844 h 1093219"/>
              <a:gd name="connsiteX101" fmla="*/ 771790 w 1108527"/>
              <a:gd name="connsiteY101" fmla="*/ 264544 h 1093219"/>
              <a:gd name="connsiteX102" fmla="*/ 787665 w 1108527"/>
              <a:gd name="connsiteY102" fmla="*/ 286769 h 1093219"/>
              <a:gd name="connsiteX103" fmla="*/ 797190 w 1108527"/>
              <a:gd name="connsiteY103" fmla="*/ 296294 h 1093219"/>
              <a:gd name="connsiteX104" fmla="*/ 784490 w 1108527"/>
              <a:gd name="connsiteY104" fmla="*/ 267719 h 1093219"/>
              <a:gd name="connsiteX105" fmla="*/ 774965 w 1108527"/>
              <a:gd name="connsiteY105" fmla="*/ 264544 h 1093219"/>
              <a:gd name="connsiteX106" fmla="*/ 784490 w 1108527"/>
              <a:gd name="connsiteY106" fmla="*/ 283594 h 1093219"/>
              <a:gd name="connsiteX107" fmla="*/ 813065 w 1108527"/>
              <a:gd name="connsiteY107" fmla="*/ 324869 h 1093219"/>
              <a:gd name="connsiteX108" fmla="*/ 832115 w 1108527"/>
              <a:gd name="connsiteY108" fmla="*/ 347094 h 1093219"/>
              <a:gd name="connsiteX109" fmla="*/ 841640 w 1108527"/>
              <a:gd name="connsiteY109" fmla="*/ 353444 h 1093219"/>
              <a:gd name="connsiteX110" fmla="*/ 835290 w 1108527"/>
              <a:gd name="connsiteY110" fmla="*/ 353444 h 1093219"/>
              <a:gd name="connsiteX111" fmla="*/ 803540 w 1108527"/>
              <a:gd name="connsiteY111" fmla="*/ 321694 h 1093219"/>
              <a:gd name="connsiteX112" fmla="*/ 787665 w 1108527"/>
              <a:gd name="connsiteY112" fmla="*/ 305819 h 1093219"/>
              <a:gd name="connsiteX113" fmla="*/ 778140 w 1108527"/>
              <a:gd name="connsiteY113" fmla="*/ 293119 h 1093219"/>
              <a:gd name="connsiteX114" fmla="*/ 771790 w 1108527"/>
              <a:gd name="connsiteY114" fmla="*/ 283594 h 1093219"/>
              <a:gd name="connsiteX115" fmla="*/ 781315 w 1108527"/>
              <a:gd name="connsiteY115" fmla="*/ 286769 h 1093219"/>
              <a:gd name="connsiteX116" fmla="*/ 790840 w 1108527"/>
              <a:gd name="connsiteY116" fmla="*/ 293119 h 1093219"/>
              <a:gd name="connsiteX117" fmla="*/ 809890 w 1108527"/>
              <a:gd name="connsiteY117" fmla="*/ 308994 h 1093219"/>
              <a:gd name="connsiteX118" fmla="*/ 816240 w 1108527"/>
              <a:gd name="connsiteY118" fmla="*/ 318519 h 1093219"/>
              <a:gd name="connsiteX119" fmla="*/ 819415 w 1108527"/>
              <a:gd name="connsiteY119" fmla="*/ 328044 h 1093219"/>
              <a:gd name="connsiteX120" fmla="*/ 828940 w 1108527"/>
              <a:gd name="connsiteY120" fmla="*/ 334394 h 1093219"/>
              <a:gd name="connsiteX121" fmla="*/ 835290 w 1108527"/>
              <a:gd name="connsiteY121" fmla="*/ 343919 h 1093219"/>
              <a:gd name="connsiteX122" fmla="*/ 832115 w 1108527"/>
              <a:gd name="connsiteY122" fmla="*/ 334394 h 1093219"/>
              <a:gd name="connsiteX123" fmla="*/ 813065 w 1108527"/>
              <a:gd name="connsiteY123" fmla="*/ 312169 h 1093219"/>
              <a:gd name="connsiteX124" fmla="*/ 806715 w 1108527"/>
              <a:gd name="connsiteY124" fmla="*/ 302644 h 1093219"/>
              <a:gd name="connsiteX125" fmla="*/ 781315 w 1108527"/>
              <a:gd name="connsiteY125" fmla="*/ 277244 h 1093219"/>
              <a:gd name="connsiteX126" fmla="*/ 752740 w 1108527"/>
              <a:gd name="connsiteY126" fmla="*/ 255019 h 1093219"/>
              <a:gd name="connsiteX127" fmla="*/ 733690 w 1108527"/>
              <a:gd name="connsiteY127" fmla="*/ 248669 h 1093219"/>
              <a:gd name="connsiteX128" fmla="*/ 714640 w 1108527"/>
              <a:gd name="connsiteY128" fmla="*/ 235969 h 1093219"/>
              <a:gd name="connsiteX129" fmla="*/ 705115 w 1108527"/>
              <a:gd name="connsiteY129" fmla="*/ 229619 h 1093219"/>
              <a:gd name="connsiteX130" fmla="*/ 695590 w 1108527"/>
              <a:gd name="connsiteY130" fmla="*/ 226444 h 1093219"/>
              <a:gd name="connsiteX131" fmla="*/ 676540 w 1108527"/>
              <a:gd name="connsiteY131" fmla="*/ 210569 h 1093219"/>
              <a:gd name="connsiteX132" fmla="*/ 667015 w 1108527"/>
              <a:gd name="connsiteY132" fmla="*/ 207394 h 1093219"/>
              <a:gd name="connsiteX133" fmla="*/ 657490 w 1108527"/>
              <a:gd name="connsiteY133" fmla="*/ 201044 h 1093219"/>
              <a:gd name="connsiteX134" fmla="*/ 635265 w 1108527"/>
              <a:gd name="connsiteY134" fmla="*/ 194694 h 1093219"/>
              <a:gd name="connsiteX135" fmla="*/ 616215 w 1108527"/>
              <a:gd name="connsiteY135" fmla="*/ 188344 h 1093219"/>
              <a:gd name="connsiteX136" fmla="*/ 635265 w 1108527"/>
              <a:gd name="connsiteY136" fmla="*/ 185169 h 1093219"/>
              <a:gd name="connsiteX137" fmla="*/ 641615 w 1108527"/>
              <a:gd name="connsiteY137" fmla="*/ 194694 h 1093219"/>
              <a:gd name="connsiteX138" fmla="*/ 670190 w 1108527"/>
              <a:gd name="connsiteY138" fmla="*/ 210569 h 1093219"/>
              <a:gd name="connsiteX139" fmla="*/ 667015 w 1108527"/>
              <a:gd name="connsiteY139" fmla="*/ 201044 h 1093219"/>
              <a:gd name="connsiteX140" fmla="*/ 657490 w 1108527"/>
              <a:gd name="connsiteY140" fmla="*/ 194694 h 1093219"/>
              <a:gd name="connsiteX141" fmla="*/ 635265 w 1108527"/>
              <a:gd name="connsiteY141" fmla="*/ 185169 h 1093219"/>
              <a:gd name="connsiteX142" fmla="*/ 625740 w 1108527"/>
              <a:gd name="connsiteY142" fmla="*/ 178819 h 1093219"/>
              <a:gd name="connsiteX143" fmla="*/ 606690 w 1108527"/>
              <a:gd name="connsiteY143" fmla="*/ 172469 h 1093219"/>
              <a:gd name="connsiteX144" fmla="*/ 597165 w 1108527"/>
              <a:gd name="connsiteY144" fmla="*/ 169294 h 1093219"/>
              <a:gd name="connsiteX145" fmla="*/ 587640 w 1108527"/>
              <a:gd name="connsiteY145" fmla="*/ 162944 h 1093219"/>
              <a:gd name="connsiteX146" fmla="*/ 559065 w 1108527"/>
              <a:gd name="connsiteY146" fmla="*/ 156594 h 1093219"/>
              <a:gd name="connsiteX147" fmla="*/ 540015 w 1108527"/>
              <a:gd name="connsiteY147" fmla="*/ 150244 h 1093219"/>
              <a:gd name="connsiteX148" fmla="*/ 530490 w 1108527"/>
              <a:gd name="connsiteY148" fmla="*/ 147069 h 1093219"/>
              <a:gd name="connsiteX149" fmla="*/ 517790 w 1108527"/>
              <a:gd name="connsiteY149" fmla="*/ 143894 h 1093219"/>
              <a:gd name="connsiteX150" fmla="*/ 508265 w 1108527"/>
              <a:gd name="connsiteY150" fmla="*/ 134369 h 1093219"/>
              <a:gd name="connsiteX151" fmla="*/ 501915 w 1108527"/>
              <a:gd name="connsiteY151" fmla="*/ 124844 h 1093219"/>
              <a:gd name="connsiteX152" fmla="*/ 511440 w 1108527"/>
              <a:gd name="connsiteY152" fmla="*/ 131194 h 1093219"/>
              <a:gd name="connsiteX153" fmla="*/ 520965 w 1108527"/>
              <a:gd name="connsiteY153" fmla="*/ 134369 h 1093219"/>
              <a:gd name="connsiteX154" fmla="*/ 552715 w 1108527"/>
              <a:gd name="connsiteY154" fmla="*/ 140719 h 1093219"/>
              <a:gd name="connsiteX155" fmla="*/ 568590 w 1108527"/>
              <a:gd name="connsiteY155" fmla="*/ 143894 h 1093219"/>
              <a:gd name="connsiteX156" fmla="*/ 578115 w 1108527"/>
              <a:gd name="connsiteY156" fmla="*/ 147069 h 1093219"/>
              <a:gd name="connsiteX157" fmla="*/ 609865 w 1108527"/>
              <a:gd name="connsiteY157" fmla="*/ 153419 h 1093219"/>
              <a:gd name="connsiteX158" fmla="*/ 625740 w 1108527"/>
              <a:gd name="connsiteY158" fmla="*/ 156594 h 1093219"/>
              <a:gd name="connsiteX159" fmla="*/ 641615 w 1108527"/>
              <a:gd name="connsiteY159" fmla="*/ 159769 h 1093219"/>
              <a:gd name="connsiteX160" fmla="*/ 670190 w 1108527"/>
              <a:gd name="connsiteY160" fmla="*/ 175644 h 1093219"/>
              <a:gd name="connsiteX161" fmla="*/ 679715 w 1108527"/>
              <a:gd name="connsiteY161" fmla="*/ 181994 h 1093219"/>
              <a:gd name="connsiteX162" fmla="*/ 676540 w 1108527"/>
              <a:gd name="connsiteY162" fmla="*/ 191519 h 1093219"/>
              <a:gd name="connsiteX163" fmla="*/ 667015 w 1108527"/>
              <a:gd name="connsiteY163" fmla="*/ 194694 h 1093219"/>
              <a:gd name="connsiteX164" fmla="*/ 597165 w 1108527"/>
              <a:gd name="connsiteY164" fmla="*/ 191519 h 1093219"/>
              <a:gd name="connsiteX165" fmla="*/ 571765 w 1108527"/>
              <a:gd name="connsiteY165" fmla="*/ 181994 h 1093219"/>
              <a:gd name="connsiteX166" fmla="*/ 552715 w 1108527"/>
              <a:gd name="connsiteY166" fmla="*/ 169294 h 1093219"/>
              <a:gd name="connsiteX167" fmla="*/ 543190 w 1108527"/>
              <a:gd name="connsiteY167" fmla="*/ 162944 h 1093219"/>
              <a:gd name="connsiteX168" fmla="*/ 524140 w 1108527"/>
              <a:gd name="connsiteY168" fmla="*/ 156594 h 1093219"/>
              <a:gd name="connsiteX169" fmla="*/ 514615 w 1108527"/>
              <a:gd name="connsiteY169" fmla="*/ 150244 h 1093219"/>
              <a:gd name="connsiteX170" fmla="*/ 498740 w 1108527"/>
              <a:gd name="connsiteY170" fmla="*/ 147069 h 1093219"/>
              <a:gd name="connsiteX171" fmla="*/ 470165 w 1108527"/>
              <a:gd name="connsiteY171" fmla="*/ 137544 h 1093219"/>
              <a:gd name="connsiteX172" fmla="*/ 460640 w 1108527"/>
              <a:gd name="connsiteY172" fmla="*/ 134369 h 1093219"/>
              <a:gd name="connsiteX173" fmla="*/ 451115 w 1108527"/>
              <a:gd name="connsiteY173" fmla="*/ 131194 h 1093219"/>
              <a:gd name="connsiteX174" fmla="*/ 460640 w 1108527"/>
              <a:gd name="connsiteY174" fmla="*/ 124844 h 1093219"/>
              <a:gd name="connsiteX175" fmla="*/ 508265 w 1108527"/>
              <a:gd name="connsiteY175" fmla="*/ 131194 h 1093219"/>
              <a:gd name="connsiteX176" fmla="*/ 466990 w 1108527"/>
              <a:gd name="connsiteY176" fmla="*/ 131194 h 1093219"/>
              <a:gd name="connsiteX177" fmla="*/ 419365 w 1108527"/>
              <a:gd name="connsiteY177" fmla="*/ 124844 h 1093219"/>
              <a:gd name="connsiteX178" fmla="*/ 406665 w 1108527"/>
              <a:gd name="connsiteY178" fmla="*/ 121669 h 1093219"/>
              <a:gd name="connsiteX179" fmla="*/ 368565 w 1108527"/>
              <a:gd name="connsiteY179" fmla="*/ 115319 h 1093219"/>
              <a:gd name="connsiteX180" fmla="*/ 349515 w 1108527"/>
              <a:gd name="connsiteY180" fmla="*/ 108969 h 1093219"/>
              <a:gd name="connsiteX181" fmla="*/ 336815 w 1108527"/>
              <a:gd name="connsiteY181" fmla="*/ 112144 h 1093219"/>
              <a:gd name="connsiteX182" fmla="*/ 314590 w 1108527"/>
              <a:gd name="connsiteY182" fmla="*/ 105794 h 1093219"/>
              <a:gd name="connsiteX183" fmla="*/ 305065 w 1108527"/>
              <a:gd name="connsiteY183" fmla="*/ 99444 h 1093219"/>
              <a:gd name="connsiteX184" fmla="*/ 286015 w 1108527"/>
              <a:gd name="connsiteY184" fmla="*/ 93094 h 1093219"/>
              <a:gd name="connsiteX185" fmla="*/ 295540 w 1108527"/>
              <a:gd name="connsiteY185" fmla="*/ 89919 h 1093219"/>
              <a:gd name="connsiteX186" fmla="*/ 339990 w 1108527"/>
              <a:gd name="connsiteY186" fmla="*/ 93094 h 1093219"/>
              <a:gd name="connsiteX187" fmla="*/ 305065 w 1108527"/>
              <a:gd name="connsiteY187" fmla="*/ 89919 h 1093219"/>
              <a:gd name="connsiteX188" fmla="*/ 282840 w 1108527"/>
              <a:gd name="connsiteY188" fmla="*/ 80394 h 1093219"/>
              <a:gd name="connsiteX189" fmla="*/ 266965 w 1108527"/>
              <a:gd name="connsiteY189" fmla="*/ 74044 h 1093219"/>
              <a:gd name="connsiteX190" fmla="*/ 254265 w 1108527"/>
              <a:gd name="connsiteY190" fmla="*/ 67694 h 1093219"/>
              <a:gd name="connsiteX191" fmla="*/ 235215 w 1108527"/>
              <a:gd name="connsiteY191" fmla="*/ 61344 h 1093219"/>
              <a:gd name="connsiteX192" fmla="*/ 225690 w 1108527"/>
              <a:gd name="connsiteY192" fmla="*/ 58169 h 1093219"/>
              <a:gd name="connsiteX193" fmla="*/ 232040 w 1108527"/>
              <a:gd name="connsiteY193" fmla="*/ 67694 h 1093219"/>
              <a:gd name="connsiteX194" fmla="*/ 251090 w 1108527"/>
              <a:gd name="connsiteY194" fmla="*/ 80394 h 1093219"/>
              <a:gd name="connsiteX195" fmla="*/ 260615 w 1108527"/>
              <a:gd name="connsiteY195" fmla="*/ 86744 h 1093219"/>
              <a:gd name="connsiteX196" fmla="*/ 270140 w 1108527"/>
              <a:gd name="connsiteY196" fmla="*/ 96269 h 1093219"/>
              <a:gd name="connsiteX197" fmla="*/ 260615 w 1108527"/>
              <a:gd name="connsiteY197" fmla="*/ 99444 h 1093219"/>
              <a:gd name="connsiteX198" fmla="*/ 251090 w 1108527"/>
              <a:gd name="connsiteY198" fmla="*/ 96269 h 1093219"/>
              <a:gd name="connsiteX199" fmla="*/ 235215 w 1108527"/>
              <a:gd name="connsiteY199" fmla="*/ 89919 h 1093219"/>
              <a:gd name="connsiteX200" fmla="*/ 225690 w 1108527"/>
              <a:gd name="connsiteY200" fmla="*/ 86744 h 1093219"/>
              <a:gd name="connsiteX201" fmla="*/ 203465 w 1108527"/>
              <a:gd name="connsiteY201" fmla="*/ 77219 h 1093219"/>
              <a:gd name="connsiteX202" fmla="*/ 190765 w 1108527"/>
              <a:gd name="connsiteY202" fmla="*/ 74044 h 1093219"/>
              <a:gd name="connsiteX203" fmla="*/ 171715 w 1108527"/>
              <a:gd name="connsiteY203" fmla="*/ 67694 h 1093219"/>
              <a:gd name="connsiteX204" fmla="*/ 235215 w 1108527"/>
              <a:gd name="connsiteY204" fmla="*/ 67694 h 1093219"/>
              <a:gd name="connsiteX205" fmla="*/ 225690 w 1108527"/>
              <a:gd name="connsiteY205" fmla="*/ 74044 h 1093219"/>
              <a:gd name="connsiteX206" fmla="*/ 143140 w 1108527"/>
              <a:gd name="connsiteY206" fmla="*/ 67694 h 1093219"/>
              <a:gd name="connsiteX207" fmla="*/ 133615 w 1108527"/>
              <a:gd name="connsiteY207" fmla="*/ 64519 h 1093219"/>
              <a:gd name="connsiteX208" fmla="*/ 143140 w 1108527"/>
              <a:gd name="connsiteY208" fmla="*/ 58169 h 1093219"/>
              <a:gd name="connsiteX209" fmla="*/ 206640 w 1108527"/>
              <a:gd name="connsiteY209" fmla="*/ 64519 h 1093219"/>
              <a:gd name="connsiteX210" fmla="*/ 244740 w 1108527"/>
              <a:gd name="connsiteY210" fmla="*/ 86744 h 1093219"/>
              <a:gd name="connsiteX211" fmla="*/ 257440 w 1108527"/>
              <a:gd name="connsiteY211" fmla="*/ 89919 h 1093219"/>
              <a:gd name="connsiteX212" fmla="*/ 247915 w 1108527"/>
              <a:gd name="connsiteY212" fmla="*/ 102619 h 1093219"/>
              <a:gd name="connsiteX213" fmla="*/ 162190 w 1108527"/>
              <a:gd name="connsiteY213" fmla="*/ 99444 h 1093219"/>
              <a:gd name="connsiteX214" fmla="*/ 133615 w 1108527"/>
              <a:gd name="connsiteY214" fmla="*/ 89919 h 1093219"/>
              <a:gd name="connsiteX215" fmla="*/ 114565 w 1108527"/>
              <a:gd name="connsiteY215" fmla="*/ 83569 h 1093219"/>
              <a:gd name="connsiteX216" fmla="*/ 105040 w 1108527"/>
              <a:gd name="connsiteY216" fmla="*/ 80394 h 1093219"/>
              <a:gd name="connsiteX217" fmla="*/ 101865 w 1108527"/>
              <a:gd name="connsiteY217" fmla="*/ 70869 h 1093219"/>
              <a:gd name="connsiteX218" fmla="*/ 111390 w 1108527"/>
              <a:gd name="connsiteY218" fmla="*/ 64519 h 1093219"/>
              <a:gd name="connsiteX219" fmla="*/ 162190 w 1108527"/>
              <a:gd name="connsiteY219" fmla="*/ 67694 h 1093219"/>
              <a:gd name="connsiteX220" fmla="*/ 174890 w 1108527"/>
              <a:gd name="connsiteY220" fmla="*/ 70869 h 1093219"/>
              <a:gd name="connsiteX221" fmla="*/ 171715 w 1108527"/>
              <a:gd name="connsiteY221" fmla="*/ 83569 h 1093219"/>
              <a:gd name="connsiteX222" fmla="*/ 149490 w 1108527"/>
              <a:gd name="connsiteY222" fmla="*/ 89919 h 1093219"/>
              <a:gd name="connsiteX223" fmla="*/ 51065 w 1108527"/>
              <a:gd name="connsiteY223" fmla="*/ 86744 h 1093219"/>
              <a:gd name="connsiteX224" fmla="*/ 41540 w 1108527"/>
              <a:gd name="connsiteY224" fmla="*/ 83569 h 1093219"/>
              <a:gd name="connsiteX225" fmla="*/ 38365 w 1108527"/>
              <a:gd name="connsiteY225" fmla="*/ 74044 h 1093219"/>
              <a:gd name="connsiteX226" fmla="*/ 41540 w 1108527"/>
              <a:gd name="connsiteY226" fmla="*/ 51819 h 1093219"/>
              <a:gd name="connsiteX227" fmla="*/ 92340 w 1108527"/>
              <a:gd name="connsiteY227" fmla="*/ 64519 h 1093219"/>
              <a:gd name="connsiteX228" fmla="*/ 101865 w 1108527"/>
              <a:gd name="connsiteY228" fmla="*/ 67694 h 1093219"/>
              <a:gd name="connsiteX229" fmla="*/ 98690 w 1108527"/>
              <a:gd name="connsiteY229" fmla="*/ 77219 h 1093219"/>
              <a:gd name="connsiteX230" fmla="*/ 25665 w 1108527"/>
              <a:gd name="connsiteY230" fmla="*/ 67694 h 1093219"/>
              <a:gd name="connsiteX231" fmla="*/ 9790 w 1108527"/>
              <a:gd name="connsiteY231" fmla="*/ 58169 h 1093219"/>
              <a:gd name="connsiteX232" fmla="*/ 265 w 1108527"/>
              <a:gd name="connsiteY232" fmla="*/ 39119 h 1093219"/>
              <a:gd name="connsiteX233" fmla="*/ 12965 w 1108527"/>
              <a:gd name="connsiteY233" fmla="*/ 32769 h 1093219"/>
              <a:gd name="connsiteX234" fmla="*/ 38365 w 1108527"/>
              <a:gd name="connsiteY234" fmla="*/ 39119 h 1093219"/>
              <a:gd name="connsiteX235" fmla="*/ 66940 w 1108527"/>
              <a:gd name="connsiteY235" fmla="*/ 45469 h 1093219"/>
              <a:gd name="connsiteX236" fmla="*/ 89165 w 1108527"/>
              <a:gd name="connsiteY236" fmla="*/ 54994 h 1093219"/>
              <a:gd name="connsiteX237" fmla="*/ 101865 w 1108527"/>
              <a:gd name="connsiteY237" fmla="*/ 58169 h 1093219"/>
              <a:gd name="connsiteX238" fmla="*/ 117740 w 1108527"/>
              <a:gd name="connsiteY238" fmla="*/ 67694 h 1093219"/>
              <a:gd name="connsiteX239" fmla="*/ 133615 w 1108527"/>
              <a:gd name="connsiteY239" fmla="*/ 74044 h 1093219"/>
              <a:gd name="connsiteX240" fmla="*/ 152665 w 1108527"/>
              <a:gd name="connsiteY240" fmla="*/ 86744 h 1093219"/>
              <a:gd name="connsiteX241" fmla="*/ 162190 w 1108527"/>
              <a:gd name="connsiteY241" fmla="*/ 96269 h 1093219"/>
              <a:gd name="connsiteX242" fmla="*/ 171715 w 1108527"/>
              <a:gd name="connsiteY242" fmla="*/ 99444 h 1093219"/>
              <a:gd name="connsiteX243" fmla="*/ 178065 w 1108527"/>
              <a:gd name="connsiteY243" fmla="*/ 108969 h 1093219"/>
              <a:gd name="connsiteX244" fmla="*/ 159015 w 1108527"/>
              <a:gd name="connsiteY244" fmla="*/ 112144 h 1093219"/>
              <a:gd name="connsiteX245" fmla="*/ 133615 w 1108527"/>
              <a:gd name="connsiteY245" fmla="*/ 99444 h 1093219"/>
              <a:gd name="connsiteX246" fmla="*/ 124090 w 1108527"/>
              <a:gd name="connsiteY246" fmla="*/ 96269 h 1093219"/>
              <a:gd name="connsiteX247" fmla="*/ 105040 w 1108527"/>
              <a:gd name="connsiteY247" fmla="*/ 86744 h 1093219"/>
              <a:gd name="connsiteX248" fmla="*/ 111390 w 1108527"/>
              <a:gd name="connsiteY248" fmla="*/ 74044 h 1093219"/>
              <a:gd name="connsiteX249" fmla="*/ 254265 w 1108527"/>
              <a:gd name="connsiteY249" fmla="*/ 77219 h 1093219"/>
              <a:gd name="connsiteX250" fmla="*/ 162190 w 1108527"/>
              <a:gd name="connsiteY250" fmla="*/ 77219 h 1093219"/>
              <a:gd name="connsiteX251" fmla="*/ 149490 w 1108527"/>
              <a:gd name="connsiteY251" fmla="*/ 70869 h 1093219"/>
              <a:gd name="connsiteX252" fmla="*/ 143140 w 1108527"/>
              <a:gd name="connsiteY252" fmla="*/ 61344 h 1093219"/>
              <a:gd name="connsiteX253" fmla="*/ 152665 w 1108527"/>
              <a:gd name="connsiteY253" fmla="*/ 58169 h 1093219"/>
              <a:gd name="connsiteX254" fmla="*/ 149490 w 1108527"/>
              <a:gd name="connsiteY254" fmla="*/ 58169 h 1093219"/>
              <a:gd name="connsiteX255" fmla="*/ 111390 w 1108527"/>
              <a:gd name="connsiteY255" fmla="*/ 45469 h 1093219"/>
              <a:gd name="connsiteX256" fmla="*/ 101865 w 1108527"/>
              <a:gd name="connsiteY256" fmla="*/ 42294 h 1093219"/>
              <a:gd name="connsiteX257" fmla="*/ 92340 w 1108527"/>
              <a:gd name="connsiteY257" fmla="*/ 39119 h 1093219"/>
              <a:gd name="connsiteX258" fmla="*/ 101865 w 1108527"/>
              <a:gd name="connsiteY258" fmla="*/ 35944 h 1093219"/>
              <a:gd name="connsiteX259" fmla="*/ 127265 w 1108527"/>
              <a:gd name="connsiteY259" fmla="*/ 32769 h 1093219"/>
              <a:gd name="connsiteX260" fmla="*/ 98690 w 1108527"/>
              <a:gd name="connsiteY260" fmla="*/ 35944 h 1093219"/>
              <a:gd name="connsiteX261" fmla="*/ 174890 w 1108527"/>
              <a:gd name="connsiteY261" fmla="*/ 29594 h 1093219"/>
              <a:gd name="connsiteX262" fmla="*/ 219340 w 1108527"/>
              <a:gd name="connsiteY262" fmla="*/ 26419 h 1093219"/>
              <a:gd name="connsiteX263" fmla="*/ 178065 w 1108527"/>
              <a:gd name="connsiteY263" fmla="*/ 26419 h 1093219"/>
              <a:gd name="connsiteX264" fmla="*/ 89165 w 1108527"/>
              <a:gd name="connsiteY264" fmla="*/ 29594 h 1093219"/>
              <a:gd name="connsiteX265" fmla="*/ 216165 w 1108527"/>
              <a:gd name="connsiteY265" fmla="*/ 26419 h 1093219"/>
              <a:gd name="connsiteX266" fmla="*/ 225690 w 1108527"/>
              <a:gd name="connsiteY266" fmla="*/ 23244 h 1093219"/>
              <a:gd name="connsiteX267" fmla="*/ 203465 w 1108527"/>
              <a:gd name="connsiteY267" fmla="*/ 29594 h 1093219"/>
              <a:gd name="connsiteX268" fmla="*/ 193940 w 1108527"/>
              <a:gd name="connsiteY268" fmla="*/ 35944 h 1093219"/>
              <a:gd name="connsiteX269" fmla="*/ 181240 w 1108527"/>
              <a:gd name="connsiteY269" fmla="*/ 39119 h 1093219"/>
              <a:gd name="connsiteX270" fmla="*/ 171715 w 1108527"/>
              <a:gd name="connsiteY270" fmla="*/ 45469 h 1093219"/>
              <a:gd name="connsiteX271" fmla="*/ 152665 w 1108527"/>
              <a:gd name="connsiteY271" fmla="*/ 51819 h 1093219"/>
              <a:gd name="connsiteX272" fmla="*/ 143140 w 1108527"/>
              <a:gd name="connsiteY272" fmla="*/ 54994 h 1093219"/>
              <a:gd name="connsiteX273" fmla="*/ 117740 w 1108527"/>
              <a:gd name="connsiteY273" fmla="*/ 64519 h 1093219"/>
              <a:gd name="connsiteX274" fmla="*/ 89165 w 1108527"/>
              <a:gd name="connsiteY274" fmla="*/ 74044 h 1093219"/>
              <a:gd name="connsiteX275" fmla="*/ 79640 w 1108527"/>
              <a:gd name="connsiteY275" fmla="*/ 77219 h 1093219"/>
              <a:gd name="connsiteX276" fmla="*/ 76465 w 1108527"/>
              <a:gd name="connsiteY276" fmla="*/ 64519 h 1093219"/>
              <a:gd name="connsiteX277" fmla="*/ 89165 w 1108527"/>
              <a:gd name="connsiteY277" fmla="*/ 61344 h 1093219"/>
              <a:gd name="connsiteX278" fmla="*/ 130440 w 1108527"/>
              <a:gd name="connsiteY278" fmla="*/ 58169 h 1093219"/>
              <a:gd name="connsiteX279" fmla="*/ 212990 w 1108527"/>
              <a:gd name="connsiteY279" fmla="*/ 61344 h 1093219"/>
              <a:gd name="connsiteX280" fmla="*/ 209815 w 1108527"/>
              <a:gd name="connsiteY280" fmla="*/ 70869 h 1093219"/>
              <a:gd name="connsiteX281" fmla="*/ 203465 w 1108527"/>
              <a:gd name="connsiteY281" fmla="*/ 80394 h 1093219"/>
              <a:gd name="connsiteX282" fmla="*/ 193940 w 1108527"/>
              <a:gd name="connsiteY282" fmla="*/ 83569 h 1093219"/>
              <a:gd name="connsiteX283" fmla="*/ 162190 w 1108527"/>
              <a:gd name="connsiteY283" fmla="*/ 89919 h 1093219"/>
              <a:gd name="connsiteX284" fmla="*/ 70115 w 1108527"/>
              <a:gd name="connsiteY284" fmla="*/ 83569 h 1093219"/>
              <a:gd name="connsiteX285" fmla="*/ 60590 w 1108527"/>
              <a:gd name="connsiteY285" fmla="*/ 80394 h 1093219"/>
              <a:gd name="connsiteX286" fmla="*/ 70115 w 1108527"/>
              <a:gd name="connsiteY286" fmla="*/ 74044 h 1093219"/>
              <a:gd name="connsiteX287" fmla="*/ 92340 w 1108527"/>
              <a:gd name="connsiteY287" fmla="*/ 83569 h 1093219"/>
              <a:gd name="connsiteX288" fmla="*/ 114565 w 1108527"/>
              <a:gd name="connsiteY288" fmla="*/ 99444 h 1093219"/>
              <a:gd name="connsiteX289" fmla="*/ 124090 w 1108527"/>
              <a:gd name="connsiteY289" fmla="*/ 105794 h 1093219"/>
              <a:gd name="connsiteX290" fmla="*/ 155840 w 1108527"/>
              <a:gd name="connsiteY290" fmla="*/ 134369 h 1093219"/>
              <a:gd name="connsiteX291" fmla="*/ 146315 w 1108527"/>
              <a:gd name="connsiteY291" fmla="*/ 137544 h 1093219"/>
              <a:gd name="connsiteX292" fmla="*/ 85990 w 1108527"/>
              <a:gd name="connsiteY292" fmla="*/ 124844 h 1093219"/>
              <a:gd name="connsiteX293" fmla="*/ 60590 w 1108527"/>
              <a:gd name="connsiteY293" fmla="*/ 115319 h 1093219"/>
              <a:gd name="connsiteX294" fmla="*/ 32015 w 1108527"/>
              <a:gd name="connsiteY294" fmla="*/ 102619 h 1093219"/>
              <a:gd name="connsiteX295" fmla="*/ 22490 w 1108527"/>
              <a:gd name="connsiteY295" fmla="*/ 96269 h 1093219"/>
              <a:gd name="connsiteX296" fmla="*/ 12965 w 1108527"/>
              <a:gd name="connsiteY296" fmla="*/ 93094 h 1093219"/>
              <a:gd name="connsiteX297" fmla="*/ 265 w 1108527"/>
              <a:gd name="connsiteY297" fmla="*/ 83569 h 1093219"/>
              <a:gd name="connsiteX298" fmla="*/ 12965 w 1108527"/>
              <a:gd name="connsiteY298" fmla="*/ 80394 h 1093219"/>
              <a:gd name="connsiteX299" fmla="*/ 41540 w 1108527"/>
              <a:gd name="connsiteY299" fmla="*/ 96269 h 1093219"/>
              <a:gd name="connsiteX300" fmla="*/ 66940 w 1108527"/>
              <a:gd name="connsiteY300" fmla="*/ 112144 h 1093219"/>
              <a:gd name="connsiteX301" fmla="*/ 92340 w 1108527"/>
              <a:gd name="connsiteY301" fmla="*/ 131194 h 1093219"/>
              <a:gd name="connsiteX302" fmla="*/ 73290 w 1108527"/>
              <a:gd name="connsiteY302" fmla="*/ 118494 h 1093219"/>
              <a:gd name="connsiteX303" fmla="*/ 63765 w 1108527"/>
              <a:gd name="connsiteY303" fmla="*/ 112144 h 1093219"/>
              <a:gd name="connsiteX304" fmla="*/ 54240 w 1108527"/>
              <a:gd name="connsiteY304" fmla="*/ 108969 h 1093219"/>
              <a:gd name="connsiteX305" fmla="*/ 35190 w 1108527"/>
              <a:gd name="connsiteY305" fmla="*/ 99444 h 1093219"/>
              <a:gd name="connsiteX306" fmla="*/ 44715 w 1108527"/>
              <a:gd name="connsiteY306" fmla="*/ 96269 h 1093219"/>
              <a:gd name="connsiteX307" fmla="*/ 73290 w 1108527"/>
              <a:gd name="connsiteY307" fmla="*/ 112144 h 1093219"/>
              <a:gd name="connsiteX308" fmla="*/ 92340 w 1108527"/>
              <a:gd name="connsiteY308" fmla="*/ 124844 h 1093219"/>
              <a:gd name="connsiteX309" fmla="*/ 105040 w 1108527"/>
              <a:gd name="connsiteY309" fmla="*/ 134369 h 1093219"/>
              <a:gd name="connsiteX310" fmla="*/ 117740 w 1108527"/>
              <a:gd name="connsiteY310" fmla="*/ 147069 h 1093219"/>
              <a:gd name="connsiteX311" fmla="*/ 108215 w 1108527"/>
              <a:gd name="connsiteY311" fmla="*/ 137544 h 1093219"/>
              <a:gd name="connsiteX312" fmla="*/ 95515 w 1108527"/>
              <a:gd name="connsiteY312" fmla="*/ 131194 h 1093219"/>
              <a:gd name="connsiteX313" fmla="*/ 66940 w 1108527"/>
              <a:gd name="connsiteY313" fmla="*/ 102619 h 1093219"/>
              <a:gd name="connsiteX314" fmla="*/ 57415 w 1108527"/>
              <a:gd name="connsiteY314" fmla="*/ 96269 h 1093219"/>
              <a:gd name="connsiteX315" fmla="*/ 47890 w 1108527"/>
              <a:gd name="connsiteY315" fmla="*/ 86744 h 1093219"/>
              <a:gd name="connsiteX316" fmla="*/ 35190 w 1108527"/>
              <a:gd name="connsiteY316" fmla="*/ 77219 h 1093219"/>
              <a:gd name="connsiteX317" fmla="*/ 25665 w 1108527"/>
              <a:gd name="connsiteY317" fmla="*/ 67694 h 1093219"/>
              <a:gd name="connsiteX318" fmla="*/ 54240 w 1108527"/>
              <a:gd name="connsiteY318" fmla="*/ 86744 h 1093219"/>
              <a:gd name="connsiteX319" fmla="*/ 76465 w 1108527"/>
              <a:gd name="connsiteY319" fmla="*/ 102619 h 1093219"/>
              <a:gd name="connsiteX320" fmla="*/ 98690 w 1108527"/>
              <a:gd name="connsiteY320" fmla="*/ 124844 h 1093219"/>
              <a:gd name="connsiteX321" fmla="*/ 124090 w 1108527"/>
              <a:gd name="connsiteY321" fmla="*/ 143894 h 1093219"/>
              <a:gd name="connsiteX322" fmla="*/ 133615 w 1108527"/>
              <a:gd name="connsiteY322" fmla="*/ 150244 h 1093219"/>
              <a:gd name="connsiteX323" fmla="*/ 143140 w 1108527"/>
              <a:gd name="connsiteY323" fmla="*/ 159769 h 1093219"/>
              <a:gd name="connsiteX324" fmla="*/ 152665 w 1108527"/>
              <a:gd name="connsiteY324" fmla="*/ 162944 h 1093219"/>
              <a:gd name="connsiteX325" fmla="*/ 162190 w 1108527"/>
              <a:gd name="connsiteY325" fmla="*/ 169294 h 1093219"/>
              <a:gd name="connsiteX326" fmla="*/ 130440 w 1108527"/>
              <a:gd name="connsiteY326" fmla="*/ 134369 h 1093219"/>
              <a:gd name="connsiteX327" fmla="*/ 98690 w 1108527"/>
              <a:gd name="connsiteY327" fmla="*/ 93094 h 1093219"/>
              <a:gd name="connsiteX328" fmla="*/ 76465 w 1108527"/>
              <a:gd name="connsiteY328" fmla="*/ 77219 h 1093219"/>
              <a:gd name="connsiteX329" fmla="*/ 70115 w 1108527"/>
              <a:gd name="connsiteY329" fmla="*/ 67694 h 1093219"/>
              <a:gd name="connsiteX330" fmla="*/ 60590 w 1108527"/>
              <a:gd name="connsiteY330" fmla="*/ 64519 h 1093219"/>
              <a:gd name="connsiteX331" fmla="*/ 85990 w 1108527"/>
              <a:gd name="connsiteY331" fmla="*/ 70869 h 1093219"/>
              <a:gd name="connsiteX332" fmla="*/ 105040 w 1108527"/>
              <a:gd name="connsiteY332" fmla="*/ 83569 h 1093219"/>
              <a:gd name="connsiteX333" fmla="*/ 127265 w 1108527"/>
              <a:gd name="connsiteY333" fmla="*/ 99444 h 1093219"/>
              <a:gd name="connsiteX334" fmla="*/ 139965 w 1108527"/>
              <a:gd name="connsiteY334" fmla="*/ 105794 h 1093219"/>
              <a:gd name="connsiteX335" fmla="*/ 155840 w 1108527"/>
              <a:gd name="connsiteY335" fmla="*/ 118494 h 1093219"/>
              <a:gd name="connsiteX336" fmla="*/ 174890 w 1108527"/>
              <a:gd name="connsiteY336" fmla="*/ 131194 h 1093219"/>
              <a:gd name="connsiteX337" fmla="*/ 146315 w 1108527"/>
              <a:gd name="connsiteY337" fmla="*/ 102619 h 1093219"/>
              <a:gd name="connsiteX338" fmla="*/ 133615 w 1108527"/>
              <a:gd name="connsiteY338" fmla="*/ 86744 h 1093219"/>
              <a:gd name="connsiteX339" fmla="*/ 127265 w 1108527"/>
              <a:gd name="connsiteY339" fmla="*/ 77219 h 1093219"/>
              <a:gd name="connsiteX340" fmla="*/ 117740 w 1108527"/>
              <a:gd name="connsiteY340" fmla="*/ 70869 h 1093219"/>
              <a:gd name="connsiteX341" fmla="*/ 111390 w 1108527"/>
              <a:gd name="connsiteY341" fmla="*/ 61344 h 1093219"/>
              <a:gd name="connsiteX342" fmla="*/ 117740 w 1108527"/>
              <a:gd name="connsiteY342" fmla="*/ 74044 h 1093219"/>
              <a:gd name="connsiteX343" fmla="*/ 149490 w 1108527"/>
              <a:gd name="connsiteY343" fmla="*/ 105794 h 1093219"/>
              <a:gd name="connsiteX344" fmla="*/ 168540 w 1108527"/>
              <a:gd name="connsiteY344" fmla="*/ 131194 h 1093219"/>
              <a:gd name="connsiteX345" fmla="*/ 181240 w 1108527"/>
              <a:gd name="connsiteY345" fmla="*/ 140719 h 1093219"/>
              <a:gd name="connsiteX346" fmla="*/ 216165 w 1108527"/>
              <a:gd name="connsiteY346" fmla="*/ 172469 h 1093219"/>
              <a:gd name="connsiteX347" fmla="*/ 222515 w 1108527"/>
              <a:gd name="connsiteY347" fmla="*/ 159769 h 1093219"/>
              <a:gd name="connsiteX348" fmla="*/ 212990 w 1108527"/>
              <a:gd name="connsiteY348" fmla="*/ 121669 h 1093219"/>
              <a:gd name="connsiteX349" fmla="*/ 203465 w 1108527"/>
              <a:gd name="connsiteY349" fmla="*/ 102619 h 1093219"/>
              <a:gd name="connsiteX350" fmla="*/ 200290 w 1108527"/>
              <a:gd name="connsiteY350" fmla="*/ 86744 h 1093219"/>
              <a:gd name="connsiteX351" fmla="*/ 197115 w 1108527"/>
              <a:gd name="connsiteY351" fmla="*/ 99444 h 1093219"/>
              <a:gd name="connsiteX352" fmla="*/ 200290 w 1108527"/>
              <a:gd name="connsiteY352" fmla="*/ 108969 h 1093219"/>
              <a:gd name="connsiteX353" fmla="*/ 206640 w 1108527"/>
              <a:gd name="connsiteY353" fmla="*/ 137544 h 1093219"/>
              <a:gd name="connsiteX354" fmla="*/ 212990 w 1108527"/>
              <a:gd name="connsiteY354" fmla="*/ 93094 h 1093219"/>
              <a:gd name="connsiteX355" fmla="*/ 216165 w 1108527"/>
              <a:gd name="connsiteY355" fmla="*/ 77219 h 1093219"/>
              <a:gd name="connsiteX356" fmla="*/ 219340 w 1108527"/>
              <a:gd name="connsiteY356" fmla="*/ 58169 h 1093219"/>
              <a:gd name="connsiteX357" fmla="*/ 222515 w 1108527"/>
              <a:gd name="connsiteY357" fmla="*/ 26419 h 1093219"/>
              <a:gd name="connsiteX358" fmla="*/ 225690 w 1108527"/>
              <a:gd name="connsiteY358" fmla="*/ 1019 h 1093219"/>
              <a:gd name="connsiteX359" fmla="*/ 216165 w 1108527"/>
              <a:gd name="connsiteY359" fmla="*/ 4194 h 1093219"/>
              <a:gd name="connsiteX360" fmla="*/ 203465 w 1108527"/>
              <a:gd name="connsiteY360" fmla="*/ 29594 h 1093219"/>
              <a:gd name="connsiteX361" fmla="*/ 197115 w 1108527"/>
              <a:gd name="connsiteY361" fmla="*/ 42294 h 1093219"/>
              <a:gd name="connsiteX362" fmla="*/ 190765 w 1108527"/>
              <a:gd name="connsiteY362" fmla="*/ 67694 h 1093219"/>
              <a:gd name="connsiteX363" fmla="*/ 187590 w 1108527"/>
              <a:gd name="connsiteY363" fmla="*/ 77219 h 1093219"/>
              <a:gd name="connsiteX364" fmla="*/ 200290 w 1108527"/>
              <a:gd name="connsiteY364" fmla="*/ 70869 h 1093219"/>
              <a:gd name="connsiteX365" fmla="*/ 206640 w 1108527"/>
              <a:gd name="connsiteY365" fmla="*/ 61344 h 1093219"/>
              <a:gd name="connsiteX366" fmla="*/ 209815 w 1108527"/>
              <a:gd name="connsiteY366" fmla="*/ 70869 h 1093219"/>
              <a:gd name="connsiteX367" fmla="*/ 203465 w 1108527"/>
              <a:gd name="connsiteY367" fmla="*/ 80394 h 1093219"/>
              <a:gd name="connsiteX368" fmla="*/ 197115 w 1108527"/>
              <a:gd name="connsiteY368" fmla="*/ 93094 h 1093219"/>
              <a:gd name="connsiteX369" fmla="*/ 181240 w 1108527"/>
              <a:gd name="connsiteY369" fmla="*/ 115319 h 1093219"/>
              <a:gd name="connsiteX370" fmla="*/ 162190 w 1108527"/>
              <a:gd name="connsiteY370" fmla="*/ 134369 h 1093219"/>
              <a:gd name="connsiteX371" fmla="*/ 152665 w 1108527"/>
              <a:gd name="connsiteY371" fmla="*/ 137544 h 1093219"/>
              <a:gd name="connsiteX372" fmla="*/ 133615 w 1108527"/>
              <a:gd name="connsiteY372" fmla="*/ 147069 h 1093219"/>
              <a:gd name="connsiteX373" fmla="*/ 127265 w 1108527"/>
              <a:gd name="connsiteY373" fmla="*/ 137544 h 1093219"/>
              <a:gd name="connsiteX374" fmla="*/ 130440 w 1108527"/>
              <a:gd name="connsiteY374" fmla="*/ 118494 h 1093219"/>
              <a:gd name="connsiteX375" fmla="*/ 152665 w 1108527"/>
              <a:gd name="connsiteY375" fmla="*/ 89919 h 1093219"/>
              <a:gd name="connsiteX376" fmla="*/ 162190 w 1108527"/>
              <a:gd name="connsiteY376" fmla="*/ 86744 h 1093219"/>
              <a:gd name="connsiteX377" fmla="*/ 181240 w 1108527"/>
              <a:gd name="connsiteY377" fmla="*/ 77219 h 1093219"/>
              <a:gd name="connsiteX378" fmla="*/ 257440 w 1108527"/>
              <a:gd name="connsiteY378" fmla="*/ 80394 h 1093219"/>
              <a:gd name="connsiteX379" fmla="*/ 251090 w 1108527"/>
              <a:gd name="connsiteY379" fmla="*/ 96269 h 1093219"/>
              <a:gd name="connsiteX380" fmla="*/ 238390 w 1108527"/>
              <a:gd name="connsiteY380" fmla="*/ 105794 h 1093219"/>
              <a:gd name="connsiteX381" fmla="*/ 228865 w 1108527"/>
              <a:gd name="connsiteY381" fmla="*/ 115319 h 1093219"/>
              <a:gd name="connsiteX382" fmla="*/ 190765 w 1108527"/>
              <a:gd name="connsiteY382" fmla="*/ 134369 h 1093219"/>
              <a:gd name="connsiteX383" fmla="*/ 174890 w 1108527"/>
              <a:gd name="connsiteY383" fmla="*/ 143894 h 1093219"/>
              <a:gd name="connsiteX384" fmla="*/ 165365 w 1108527"/>
              <a:gd name="connsiteY384" fmla="*/ 150244 h 1093219"/>
              <a:gd name="connsiteX385" fmla="*/ 139965 w 1108527"/>
              <a:gd name="connsiteY385" fmla="*/ 156594 h 1093219"/>
              <a:gd name="connsiteX386" fmla="*/ 130440 w 1108527"/>
              <a:gd name="connsiteY386" fmla="*/ 159769 h 1093219"/>
              <a:gd name="connsiteX387" fmla="*/ 130440 w 1108527"/>
              <a:gd name="connsiteY387" fmla="*/ 128019 h 1093219"/>
              <a:gd name="connsiteX388" fmla="*/ 139965 w 1108527"/>
              <a:gd name="connsiteY388" fmla="*/ 124844 h 1093219"/>
              <a:gd name="connsiteX389" fmla="*/ 162190 w 1108527"/>
              <a:gd name="connsiteY389" fmla="*/ 128019 h 1093219"/>
              <a:gd name="connsiteX390" fmla="*/ 152665 w 1108527"/>
              <a:gd name="connsiteY390" fmla="*/ 147069 h 1093219"/>
              <a:gd name="connsiteX391" fmla="*/ 136790 w 1108527"/>
              <a:gd name="connsiteY391" fmla="*/ 150244 h 1093219"/>
              <a:gd name="connsiteX392" fmla="*/ 108215 w 1108527"/>
              <a:gd name="connsiteY392" fmla="*/ 156594 h 1093219"/>
              <a:gd name="connsiteX393" fmla="*/ 85990 w 1108527"/>
              <a:gd name="connsiteY393" fmla="*/ 153419 h 1093219"/>
              <a:gd name="connsiteX394" fmla="*/ 89165 w 1108527"/>
              <a:gd name="connsiteY394" fmla="*/ 143894 h 1093219"/>
              <a:gd name="connsiteX395" fmla="*/ 159015 w 1108527"/>
              <a:gd name="connsiteY395" fmla="*/ 147069 h 1093219"/>
              <a:gd name="connsiteX396" fmla="*/ 181240 w 1108527"/>
              <a:gd name="connsiteY396" fmla="*/ 156594 h 1093219"/>
              <a:gd name="connsiteX397" fmla="*/ 200290 w 1108527"/>
              <a:gd name="connsiteY397" fmla="*/ 169294 h 1093219"/>
              <a:gd name="connsiteX398" fmla="*/ 181240 w 1108527"/>
              <a:gd name="connsiteY398" fmla="*/ 172469 h 1093219"/>
              <a:gd name="connsiteX399" fmla="*/ 165365 w 1108527"/>
              <a:gd name="connsiteY399" fmla="*/ 166119 h 1093219"/>
              <a:gd name="connsiteX400" fmla="*/ 120915 w 1108527"/>
              <a:gd name="connsiteY400" fmla="*/ 159769 h 1093219"/>
              <a:gd name="connsiteX401" fmla="*/ 111390 w 1108527"/>
              <a:gd name="connsiteY401" fmla="*/ 156594 h 1093219"/>
              <a:gd name="connsiteX402" fmla="*/ 98690 w 1108527"/>
              <a:gd name="connsiteY402" fmla="*/ 153419 h 1093219"/>
              <a:gd name="connsiteX403" fmla="*/ 111390 w 1108527"/>
              <a:gd name="connsiteY403" fmla="*/ 147069 h 1093219"/>
              <a:gd name="connsiteX404" fmla="*/ 241565 w 1108527"/>
              <a:gd name="connsiteY404" fmla="*/ 140719 h 1093219"/>
              <a:gd name="connsiteX405" fmla="*/ 311415 w 1108527"/>
              <a:gd name="connsiteY405" fmla="*/ 137544 h 1093219"/>
              <a:gd name="connsiteX406" fmla="*/ 339990 w 1108527"/>
              <a:gd name="connsiteY406" fmla="*/ 128019 h 1093219"/>
              <a:gd name="connsiteX407" fmla="*/ 349515 w 1108527"/>
              <a:gd name="connsiteY407" fmla="*/ 124844 h 1093219"/>
              <a:gd name="connsiteX408" fmla="*/ 368565 w 1108527"/>
              <a:gd name="connsiteY408" fmla="*/ 121669 h 1093219"/>
              <a:gd name="connsiteX409" fmla="*/ 419365 w 1108527"/>
              <a:gd name="connsiteY409" fmla="*/ 124844 h 1093219"/>
              <a:gd name="connsiteX410" fmla="*/ 457465 w 1108527"/>
              <a:gd name="connsiteY410" fmla="*/ 143894 h 1093219"/>
              <a:gd name="connsiteX411" fmla="*/ 466990 w 1108527"/>
              <a:gd name="connsiteY411" fmla="*/ 150244 h 1093219"/>
              <a:gd name="connsiteX412" fmla="*/ 486040 w 1108527"/>
              <a:gd name="connsiteY412" fmla="*/ 156594 h 1093219"/>
              <a:gd name="connsiteX413" fmla="*/ 505090 w 1108527"/>
              <a:gd name="connsiteY413" fmla="*/ 162944 h 1093219"/>
              <a:gd name="connsiteX414" fmla="*/ 514615 w 1108527"/>
              <a:gd name="connsiteY414" fmla="*/ 166119 h 1093219"/>
              <a:gd name="connsiteX415" fmla="*/ 524140 w 1108527"/>
              <a:gd name="connsiteY415" fmla="*/ 172469 h 1093219"/>
              <a:gd name="connsiteX416" fmla="*/ 543190 w 1108527"/>
              <a:gd name="connsiteY416" fmla="*/ 178819 h 1093219"/>
              <a:gd name="connsiteX417" fmla="*/ 552715 w 1108527"/>
              <a:gd name="connsiteY417" fmla="*/ 185169 h 1093219"/>
              <a:gd name="connsiteX418" fmla="*/ 578115 w 1108527"/>
              <a:gd name="connsiteY418" fmla="*/ 197869 h 1093219"/>
              <a:gd name="connsiteX419" fmla="*/ 593990 w 1108527"/>
              <a:gd name="connsiteY419" fmla="*/ 207394 h 1093219"/>
              <a:gd name="connsiteX420" fmla="*/ 628915 w 1108527"/>
              <a:gd name="connsiteY420" fmla="*/ 220094 h 1093219"/>
              <a:gd name="connsiteX421" fmla="*/ 654315 w 1108527"/>
              <a:gd name="connsiteY421" fmla="*/ 232794 h 1093219"/>
              <a:gd name="connsiteX422" fmla="*/ 663840 w 1108527"/>
              <a:gd name="connsiteY422" fmla="*/ 239144 h 1093219"/>
              <a:gd name="connsiteX423" fmla="*/ 682890 w 1108527"/>
              <a:gd name="connsiteY423" fmla="*/ 248669 h 1093219"/>
              <a:gd name="connsiteX424" fmla="*/ 673365 w 1108527"/>
              <a:gd name="connsiteY424" fmla="*/ 245494 h 1093219"/>
              <a:gd name="connsiteX425" fmla="*/ 663840 w 1108527"/>
              <a:gd name="connsiteY425" fmla="*/ 239144 h 1093219"/>
              <a:gd name="connsiteX426" fmla="*/ 679715 w 1108527"/>
              <a:gd name="connsiteY426" fmla="*/ 235969 h 1093219"/>
              <a:gd name="connsiteX427" fmla="*/ 701940 w 1108527"/>
              <a:gd name="connsiteY427" fmla="*/ 248669 h 1093219"/>
              <a:gd name="connsiteX428" fmla="*/ 740040 w 1108527"/>
              <a:gd name="connsiteY428" fmla="*/ 283594 h 1093219"/>
              <a:gd name="connsiteX429" fmla="*/ 752740 w 1108527"/>
              <a:gd name="connsiteY429" fmla="*/ 293119 h 1093219"/>
              <a:gd name="connsiteX430" fmla="*/ 771790 w 1108527"/>
              <a:gd name="connsiteY430" fmla="*/ 308994 h 1093219"/>
              <a:gd name="connsiteX431" fmla="*/ 797190 w 1108527"/>
              <a:gd name="connsiteY431" fmla="*/ 321694 h 1093219"/>
              <a:gd name="connsiteX432" fmla="*/ 816240 w 1108527"/>
              <a:gd name="connsiteY432" fmla="*/ 334394 h 1093219"/>
              <a:gd name="connsiteX433" fmla="*/ 832115 w 1108527"/>
              <a:gd name="connsiteY433" fmla="*/ 356619 h 1093219"/>
              <a:gd name="connsiteX434" fmla="*/ 838465 w 1108527"/>
              <a:gd name="connsiteY434" fmla="*/ 366144 h 1093219"/>
              <a:gd name="connsiteX435" fmla="*/ 847990 w 1108527"/>
              <a:gd name="connsiteY435" fmla="*/ 375669 h 1093219"/>
              <a:gd name="connsiteX436" fmla="*/ 863865 w 1108527"/>
              <a:gd name="connsiteY436" fmla="*/ 397894 h 1093219"/>
              <a:gd name="connsiteX437" fmla="*/ 895615 w 1108527"/>
              <a:gd name="connsiteY437" fmla="*/ 426469 h 1093219"/>
              <a:gd name="connsiteX438" fmla="*/ 908315 w 1108527"/>
              <a:gd name="connsiteY438" fmla="*/ 445519 h 1093219"/>
              <a:gd name="connsiteX439" fmla="*/ 924190 w 1108527"/>
              <a:gd name="connsiteY439" fmla="*/ 464569 h 1093219"/>
              <a:gd name="connsiteX440" fmla="*/ 927365 w 1108527"/>
              <a:gd name="connsiteY440" fmla="*/ 455044 h 1093219"/>
              <a:gd name="connsiteX441" fmla="*/ 917840 w 1108527"/>
              <a:gd name="connsiteY441" fmla="*/ 442344 h 1093219"/>
              <a:gd name="connsiteX442" fmla="*/ 911490 w 1108527"/>
              <a:gd name="connsiteY442" fmla="*/ 432819 h 1093219"/>
              <a:gd name="connsiteX443" fmla="*/ 898790 w 1108527"/>
              <a:gd name="connsiteY443" fmla="*/ 407419 h 1093219"/>
              <a:gd name="connsiteX444" fmla="*/ 895615 w 1108527"/>
              <a:gd name="connsiteY444" fmla="*/ 397894 h 1093219"/>
              <a:gd name="connsiteX445" fmla="*/ 876565 w 1108527"/>
              <a:gd name="connsiteY445" fmla="*/ 388369 h 1093219"/>
              <a:gd name="connsiteX446" fmla="*/ 860690 w 1108527"/>
              <a:gd name="connsiteY446" fmla="*/ 366144 h 1093219"/>
              <a:gd name="connsiteX447" fmla="*/ 847990 w 1108527"/>
              <a:gd name="connsiteY447" fmla="*/ 334394 h 1093219"/>
              <a:gd name="connsiteX448" fmla="*/ 835290 w 1108527"/>
              <a:gd name="connsiteY448" fmla="*/ 315344 h 1093219"/>
              <a:gd name="connsiteX449" fmla="*/ 828940 w 1108527"/>
              <a:gd name="connsiteY449" fmla="*/ 305819 h 1093219"/>
              <a:gd name="connsiteX450" fmla="*/ 822590 w 1108527"/>
              <a:gd name="connsiteY450" fmla="*/ 296294 h 1093219"/>
              <a:gd name="connsiteX451" fmla="*/ 816240 w 1108527"/>
              <a:gd name="connsiteY451" fmla="*/ 305819 h 1093219"/>
              <a:gd name="connsiteX452" fmla="*/ 832115 w 1108527"/>
              <a:gd name="connsiteY452" fmla="*/ 328044 h 1093219"/>
              <a:gd name="connsiteX453" fmla="*/ 844815 w 1108527"/>
              <a:gd name="connsiteY453" fmla="*/ 347094 h 1093219"/>
              <a:gd name="connsiteX454" fmla="*/ 847990 w 1108527"/>
              <a:gd name="connsiteY454" fmla="*/ 356619 h 1093219"/>
              <a:gd name="connsiteX455" fmla="*/ 857515 w 1108527"/>
              <a:gd name="connsiteY455" fmla="*/ 369319 h 1093219"/>
              <a:gd name="connsiteX456" fmla="*/ 870215 w 1108527"/>
              <a:gd name="connsiteY456" fmla="*/ 388369 h 1093219"/>
              <a:gd name="connsiteX457" fmla="*/ 857515 w 1108527"/>
              <a:gd name="connsiteY457" fmla="*/ 362969 h 1093219"/>
              <a:gd name="connsiteX458" fmla="*/ 841640 w 1108527"/>
              <a:gd name="connsiteY458" fmla="*/ 337569 h 1093219"/>
              <a:gd name="connsiteX459" fmla="*/ 816240 w 1108527"/>
              <a:gd name="connsiteY459" fmla="*/ 312169 h 1093219"/>
              <a:gd name="connsiteX460" fmla="*/ 800365 w 1108527"/>
              <a:gd name="connsiteY460" fmla="*/ 289944 h 1093219"/>
              <a:gd name="connsiteX461" fmla="*/ 784490 w 1108527"/>
              <a:gd name="connsiteY461" fmla="*/ 267719 h 1093219"/>
              <a:gd name="connsiteX462" fmla="*/ 787665 w 1108527"/>
              <a:gd name="connsiteY462" fmla="*/ 280419 h 1093219"/>
              <a:gd name="connsiteX463" fmla="*/ 828940 w 1108527"/>
              <a:gd name="connsiteY463" fmla="*/ 324869 h 1093219"/>
              <a:gd name="connsiteX464" fmla="*/ 838465 w 1108527"/>
              <a:gd name="connsiteY464" fmla="*/ 334394 h 1093219"/>
              <a:gd name="connsiteX465" fmla="*/ 851165 w 1108527"/>
              <a:gd name="connsiteY465" fmla="*/ 343919 h 1093219"/>
              <a:gd name="connsiteX466" fmla="*/ 867040 w 1108527"/>
              <a:gd name="connsiteY466" fmla="*/ 362969 h 1093219"/>
              <a:gd name="connsiteX467" fmla="*/ 876565 w 1108527"/>
              <a:gd name="connsiteY467" fmla="*/ 369319 h 1093219"/>
              <a:gd name="connsiteX468" fmla="*/ 832115 w 1108527"/>
              <a:gd name="connsiteY468" fmla="*/ 318519 h 1093219"/>
              <a:gd name="connsiteX469" fmla="*/ 797190 w 1108527"/>
              <a:gd name="connsiteY469" fmla="*/ 289944 h 1093219"/>
              <a:gd name="connsiteX470" fmla="*/ 781315 w 1108527"/>
              <a:gd name="connsiteY470" fmla="*/ 277244 h 1093219"/>
              <a:gd name="connsiteX471" fmla="*/ 755915 w 1108527"/>
              <a:gd name="connsiteY471" fmla="*/ 251844 h 1093219"/>
              <a:gd name="connsiteX472" fmla="*/ 746390 w 1108527"/>
              <a:gd name="connsiteY472" fmla="*/ 242319 h 1093219"/>
              <a:gd name="connsiteX473" fmla="*/ 736865 w 1108527"/>
              <a:gd name="connsiteY473" fmla="*/ 235969 h 1093219"/>
              <a:gd name="connsiteX474" fmla="*/ 717815 w 1108527"/>
              <a:gd name="connsiteY474" fmla="*/ 223269 h 1093219"/>
              <a:gd name="connsiteX475" fmla="*/ 714640 w 1108527"/>
              <a:gd name="connsiteY475" fmla="*/ 232794 h 1093219"/>
              <a:gd name="connsiteX476" fmla="*/ 720990 w 1108527"/>
              <a:gd name="connsiteY476" fmla="*/ 261369 h 1093219"/>
              <a:gd name="connsiteX477" fmla="*/ 708290 w 1108527"/>
              <a:gd name="connsiteY477" fmla="*/ 264544 h 1093219"/>
              <a:gd name="connsiteX478" fmla="*/ 698765 w 1108527"/>
              <a:gd name="connsiteY478" fmla="*/ 258194 h 1093219"/>
              <a:gd name="connsiteX479" fmla="*/ 686065 w 1108527"/>
              <a:gd name="connsiteY479" fmla="*/ 248669 h 1093219"/>
              <a:gd name="connsiteX480" fmla="*/ 667015 w 1108527"/>
              <a:gd name="connsiteY480" fmla="*/ 232794 h 1093219"/>
              <a:gd name="connsiteX481" fmla="*/ 647965 w 1108527"/>
              <a:gd name="connsiteY481" fmla="*/ 216919 h 1093219"/>
              <a:gd name="connsiteX482" fmla="*/ 644790 w 1108527"/>
              <a:gd name="connsiteY482" fmla="*/ 207394 h 1093219"/>
              <a:gd name="connsiteX483" fmla="*/ 654315 w 1108527"/>
              <a:gd name="connsiteY483" fmla="*/ 223269 h 1093219"/>
              <a:gd name="connsiteX484" fmla="*/ 682890 w 1108527"/>
              <a:gd name="connsiteY484" fmla="*/ 248669 h 1093219"/>
              <a:gd name="connsiteX485" fmla="*/ 698765 w 1108527"/>
              <a:gd name="connsiteY485" fmla="*/ 264544 h 1093219"/>
              <a:gd name="connsiteX486" fmla="*/ 720990 w 1108527"/>
              <a:gd name="connsiteY486" fmla="*/ 286769 h 1093219"/>
              <a:gd name="connsiteX487" fmla="*/ 730515 w 1108527"/>
              <a:gd name="connsiteY487" fmla="*/ 296294 h 1093219"/>
              <a:gd name="connsiteX488" fmla="*/ 755915 w 1108527"/>
              <a:gd name="connsiteY488" fmla="*/ 321694 h 1093219"/>
              <a:gd name="connsiteX489" fmla="*/ 787665 w 1108527"/>
              <a:gd name="connsiteY489" fmla="*/ 353444 h 1093219"/>
              <a:gd name="connsiteX490" fmla="*/ 809890 w 1108527"/>
              <a:gd name="connsiteY490" fmla="*/ 375669 h 1093219"/>
              <a:gd name="connsiteX491" fmla="*/ 879740 w 1108527"/>
              <a:gd name="connsiteY491" fmla="*/ 432819 h 1093219"/>
              <a:gd name="connsiteX492" fmla="*/ 905140 w 1108527"/>
              <a:gd name="connsiteY492" fmla="*/ 451869 h 1093219"/>
              <a:gd name="connsiteX493" fmla="*/ 933715 w 1108527"/>
              <a:gd name="connsiteY493" fmla="*/ 470919 h 1093219"/>
              <a:gd name="connsiteX494" fmla="*/ 949590 w 1108527"/>
              <a:gd name="connsiteY494" fmla="*/ 486794 h 1093219"/>
              <a:gd name="connsiteX495" fmla="*/ 968640 w 1108527"/>
              <a:gd name="connsiteY495" fmla="*/ 499494 h 1093219"/>
              <a:gd name="connsiteX496" fmla="*/ 990865 w 1108527"/>
              <a:gd name="connsiteY496" fmla="*/ 521719 h 1093219"/>
              <a:gd name="connsiteX497" fmla="*/ 1003565 w 1108527"/>
              <a:gd name="connsiteY497" fmla="*/ 537594 h 1093219"/>
              <a:gd name="connsiteX498" fmla="*/ 1016265 w 1108527"/>
              <a:gd name="connsiteY498" fmla="*/ 556644 h 1093219"/>
              <a:gd name="connsiteX499" fmla="*/ 1028965 w 1108527"/>
              <a:gd name="connsiteY499" fmla="*/ 575694 h 1093219"/>
              <a:gd name="connsiteX500" fmla="*/ 1035315 w 1108527"/>
              <a:gd name="connsiteY500" fmla="*/ 585219 h 1093219"/>
              <a:gd name="connsiteX501" fmla="*/ 1038490 w 1108527"/>
              <a:gd name="connsiteY501" fmla="*/ 594744 h 1093219"/>
              <a:gd name="connsiteX502" fmla="*/ 1041665 w 1108527"/>
              <a:gd name="connsiteY502" fmla="*/ 616969 h 1093219"/>
              <a:gd name="connsiteX503" fmla="*/ 1032140 w 1108527"/>
              <a:gd name="connsiteY503" fmla="*/ 610619 h 1093219"/>
              <a:gd name="connsiteX504" fmla="*/ 1025790 w 1108527"/>
              <a:gd name="connsiteY504" fmla="*/ 601094 h 1093219"/>
              <a:gd name="connsiteX505" fmla="*/ 1016265 w 1108527"/>
              <a:gd name="connsiteY505" fmla="*/ 591569 h 1093219"/>
              <a:gd name="connsiteX506" fmla="*/ 1009915 w 1108527"/>
              <a:gd name="connsiteY506" fmla="*/ 572519 h 1093219"/>
              <a:gd name="connsiteX507" fmla="*/ 1003565 w 1108527"/>
              <a:gd name="connsiteY507" fmla="*/ 562994 h 1093219"/>
              <a:gd name="connsiteX508" fmla="*/ 997215 w 1108527"/>
              <a:gd name="connsiteY508" fmla="*/ 543944 h 1093219"/>
              <a:gd name="connsiteX509" fmla="*/ 990865 w 1108527"/>
              <a:gd name="connsiteY509" fmla="*/ 524894 h 1093219"/>
              <a:gd name="connsiteX510" fmla="*/ 987690 w 1108527"/>
              <a:gd name="connsiteY510" fmla="*/ 515369 h 1093219"/>
              <a:gd name="connsiteX511" fmla="*/ 974990 w 1108527"/>
              <a:gd name="connsiteY511" fmla="*/ 496319 h 1093219"/>
              <a:gd name="connsiteX512" fmla="*/ 959115 w 1108527"/>
              <a:gd name="connsiteY512" fmla="*/ 470919 h 1093219"/>
              <a:gd name="connsiteX513" fmla="*/ 940065 w 1108527"/>
              <a:gd name="connsiteY513" fmla="*/ 451869 h 1093219"/>
              <a:gd name="connsiteX514" fmla="*/ 930540 w 1108527"/>
              <a:gd name="connsiteY514" fmla="*/ 442344 h 1093219"/>
              <a:gd name="connsiteX515" fmla="*/ 924190 w 1108527"/>
              <a:gd name="connsiteY515" fmla="*/ 432819 h 1093219"/>
              <a:gd name="connsiteX516" fmla="*/ 914665 w 1108527"/>
              <a:gd name="connsiteY516" fmla="*/ 426469 h 1093219"/>
              <a:gd name="connsiteX517" fmla="*/ 889265 w 1108527"/>
              <a:gd name="connsiteY517" fmla="*/ 397894 h 1093219"/>
              <a:gd name="connsiteX518" fmla="*/ 882915 w 1108527"/>
              <a:gd name="connsiteY518" fmla="*/ 407419 h 1093219"/>
              <a:gd name="connsiteX519" fmla="*/ 901965 w 1108527"/>
              <a:gd name="connsiteY519" fmla="*/ 445519 h 1093219"/>
              <a:gd name="connsiteX520" fmla="*/ 914665 w 1108527"/>
              <a:gd name="connsiteY520" fmla="*/ 464569 h 1093219"/>
              <a:gd name="connsiteX521" fmla="*/ 921015 w 1108527"/>
              <a:gd name="connsiteY521" fmla="*/ 474094 h 1093219"/>
              <a:gd name="connsiteX522" fmla="*/ 930540 w 1108527"/>
              <a:gd name="connsiteY522" fmla="*/ 483619 h 1093219"/>
              <a:gd name="connsiteX523" fmla="*/ 946415 w 1108527"/>
              <a:gd name="connsiteY523" fmla="*/ 499494 h 1093219"/>
              <a:gd name="connsiteX524" fmla="*/ 955940 w 1108527"/>
              <a:gd name="connsiteY524" fmla="*/ 518544 h 1093219"/>
              <a:gd name="connsiteX525" fmla="*/ 959115 w 1108527"/>
              <a:gd name="connsiteY525" fmla="*/ 528069 h 1093219"/>
              <a:gd name="connsiteX526" fmla="*/ 965465 w 1108527"/>
              <a:gd name="connsiteY526" fmla="*/ 537594 h 1093219"/>
              <a:gd name="connsiteX527" fmla="*/ 971815 w 1108527"/>
              <a:gd name="connsiteY527" fmla="*/ 559819 h 1093219"/>
              <a:gd name="connsiteX528" fmla="*/ 978165 w 1108527"/>
              <a:gd name="connsiteY528" fmla="*/ 569344 h 1093219"/>
              <a:gd name="connsiteX529" fmla="*/ 981340 w 1108527"/>
              <a:gd name="connsiteY529" fmla="*/ 578869 h 1093219"/>
              <a:gd name="connsiteX530" fmla="*/ 994040 w 1108527"/>
              <a:gd name="connsiteY530" fmla="*/ 597919 h 1093219"/>
              <a:gd name="connsiteX531" fmla="*/ 997215 w 1108527"/>
              <a:gd name="connsiteY531" fmla="*/ 607444 h 1093219"/>
              <a:gd name="connsiteX532" fmla="*/ 1019440 w 1108527"/>
              <a:gd name="connsiteY532" fmla="*/ 636019 h 1093219"/>
              <a:gd name="connsiteX533" fmla="*/ 1032140 w 1108527"/>
              <a:gd name="connsiteY533" fmla="*/ 655069 h 1093219"/>
              <a:gd name="connsiteX534" fmla="*/ 1038490 w 1108527"/>
              <a:gd name="connsiteY534" fmla="*/ 664594 h 1093219"/>
              <a:gd name="connsiteX535" fmla="*/ 1035315 w 1108527"/>
              <a:gd name="connsiteY535" fmla="*/ 648719 h 1093219"/>
              <a:gd name="connsiteX536" fmla="*/ 1022615 w 1108527"/>
              <a:gd name="connsiteY536" fmla="*/ 629669 h 1093219"/>
              <a:gd name="connsiteX537" fmla="*/ 1032140 w 1108527"/>
              <a:gd name="connsiteY537" fmla="*/ 677294 h 1093219"/>
              <a:gd name="connsiteX538" fmla="*/ 1038490 w 1108527"/>
              <a:gd name="connsiteY538" fmla="*/ 702694 h 1093219"/>
              <a:gd name="connsiteX539" fmla="*/ 1044840 w 1108527"/>
              <a:gd name="connsiteY539" fmla="*/ 712219 h 1093219"/>
              <a:gd name="connsiteX540" fmla="*/ 1048015 w 1108527"/>
              <a:gd name="connsiteY540" fmla="*/ 689994 h 1093219"/>
              <a:gd name="connsiteX541" fmla="*/ 1044840 w 1108527"/>
              <a:gd name="connsiteY541" fmla="*/ 670944 h 1093219"/>
              <a:gd name="connsiteX542" fmla="*/ 1048015 w 1108527"/>
              <a:gd name="connsiteY542" fmla="*/ 702694 h 1093219"/>
              <a:gd name="connsiteX543" fmla="*/ 1054365 w 1108527"/>
              <a:gd name="connsiteY543" fmla="*/ 740794 h 1093219"/>
              <a:gd name="connsiteX544" fmla="*/ 1060715 w 1108527"/>
              <a:gd name="connsiteY544" fmla="*/ 766194 h 1093219"/>
              <a:gd name="connsiteX545" fmla="*/ 1067065 w 1108527"/>
              <a:gd name="connsiteY545" fmla="*/ 788419 h 1093219"/>
              <a:gd name="connsiteX546" fmla="*/ 1070240 w 1108527"/>
              <a:gd name="connsiteY546" fmla="*/ 797944 h 1093219"/>
              <a:gd name="connsiteX547" fmla="*/ 1076590 w 1108527"/>
              <a:gd name="connsiteY547" fmla="*/ 829694 h 1093219"/>
              <a:gd name="connsiteX548" fmla="*/ 1079765 w 1108527"/>
              <a:gd name="connsiteY548" fmla="*/ 845569 h 1093219"/>
              <a:gd name="connsiteX549" fmla="*/ 1076590 w 1108527"/>
              <a:gd name="connsiteY549" fmla="*/ 782069 h 1093219"/>
              <a:gd name="connsiteX550" fmla="*/ 1073415 w 1108527"/>
              <a:gd name="connsiteY550" fmla="*/ 769369 h 1093219"/>
              <a:gd name="connsiteX551" fmla="*/ 1070240 w 1108527"/>
              <a:gd name="connsiteY551" fmla="*/ 689994 h 1093219"/>
              <a:gd name="connsiteX552" fmla="*/ 1067065 w 1108527"/>
              <a:gd name="connsiteY552" fmla="*/ 677294 h 1093219"/>
              <a:gd name="connsiteX553" fmla="*/ 1054365 w 1108527"/>
              <a:gd name="connsiteY553" fmla="*/ 658244 h 1093219"/>
              <a:gd name="connsiteX554" fmla="*/ 1041665 w 1108527"/>
              <a:gd name="connsiteY554" fmla="*/ 636019 h 1093219"/>
              <a:gd name="connsiteX555" fmla="*/ 1028965 w 1108527"/>
              <a:gd name="connsiteY555" fmla="*/ 613794 h 1093219"/>
              <a:gd name="connsiteX556" fmla="*/ 1032140 w 1108527"/>
              <a:gd name="connsiteY556" fmla="*/ 696344 h 1093219"/>
              <a:gd name="connsiteX557" fmla="*/ 1038490 w 1108527"/>
              <a:gd name="connsiteY557" fmla="*/ 721744 h 1093219"/>
              <a:gd name="connsiteX558" fmla="*/ 1041665 w 1108527"/>
              <a:gd name="connsiteY558" fmla="*/ 734444 h 1093219"/>
              <a:gd name="connsiteX559" fmla="*/ 1048015 w 1108527"/>
              <a:gd name="connsiteY559" fmla="*/ 747144 h 1093219"/>
              <a:gd name="connsiteX560" fmla="*/ 1057540 w 1108527"/>
              <a:gd name="connsiteY560" fmla="*/ 785244 h 1093219"/>
              <a:gd name="connsiteX561" fmla="*/ 1060715 w 1108527"/>
              <a:gd name="connsiteY561" fmla="*/ 801119 h 1093219"/>
              <a:gd name="connsiteX562" fmla="*/ 1063890 w 1108527"/>
              <a:gd name="connsiteY562" fmla="*/ 813819 h 1093219"/>
              <a:gd name="connsiteX563" fmla="*/ 1067065 w 1108527"/>
              <a:gd name="connsiteY563" fmla="*/ 836044 h 1093219"/>
              <a:gd name="connsiteX564" fmla="*/ 1073415 w 1108527"/>
              <a:gd name="connsiteY564" fmla="*/ 858269 h 1093219"/>
              <a:gd name="connsiteX565" fmla="*/ 1076590 w 1108527"/>
              <a:gd name="connsiteY565" fmla="*/ 870969 h 1093219"/>
              <a:gd name="connsiteX566" fmla="*/ 1086115 w 1108527"/>
              <a:gd name="connsiteY566" fmla="*/ 899544 h 1093219"/>
              <a:gd name="connsiteX567" fmla="*/ 1089290 w 1108527"/>
              <a:gd name="connsiteY567" fmla="*/ 909069 h 1093219"/>
              <a:gd name="connsiteX568" fmla="*/ 1095640 w 1108527"/>
              <a:gd name="connsiteY568" fmla="*/ 899544 h 1093219"/>
              <a:gd name="connsiteX569" fmla="*/ 1092465 w 1108527"/>
              <a:gd name="connsiteY569" fmla="*/ 880494 h 1093219"/>
              <a:gd name="connsiteX570" fmla="*/ 1086115 w 1108527"/>
              <a:gd name="connsiteY570" fmla="*/ 861444 h 1093219"/>
              <a:gd name="connsiteX571" fmla="*/ 1076590 w 1108527"/>
              <a:gd name="connsiteY571" fmla="*/ 832869 h 1093219"/>
              <a:gd name="connsiteX572" fmla="*/ 1067065 w 1108527"/>
              <a:gd name="connsiteY572" fmla="*/ 804294 h 1093219"/>
              <a:gd name="connsiteX573" fmla="*/ 1063890 w 1108527"/>
              <a:gd name="connsiteY573" fmla="*/ 794769 h 1093219"/>
              <a:gd name="connsiteX574" fmla="*/ 1060715 w 1108527"/>
              <a:gd name="connsiteY574" fmla="*/ 766194 h 1093219"/>
              <a:gd name="connsiteX575" fmla="*/ 1054365 w 1108527"/>
              <a:gd name="connsiteY575" fmla="*/ 737619 h 109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Lst>
            <a:rect l="l" t="t" r="r" b="b"/>
            <a:pathLst>
              <a:path w="1108527" h="1093219">
                <a:moveTo>
                  <a:pt x="1108340" y="1067819"/>
                </a:moveTo>
                <a:cubicBezTo>
                  <a:pt x="1107282" y="1059352"/>
                  <a:pt x="1106691" y="1050814"/>
                  <a:pt x="1105165" y="1042419"/>
                </a:cubicBezTo>
                <a:cubicBezTo>
                  <a:pt x="1104566" y="1039126"/>
                  <a:pt x="1102268" y="1036229"/>
                  <a:pt x="1101990" y="1032894"/>
                </a:cubicBezTo>
                <a:cubicBezTo>
                  <a:pt x="1100142" y="1010721"/>
                  <a:pt x="1098815" y="943969"/>
                  <a:pt x="1098815" y="966219"/>
                </a:cubicBezTo>
                <a:cubicBezTo>
                  <a:pt x="1098815" y="1071696"/>
                  <a:pt x="1093123" y="1045052"/>
                  <a:pt x="1105165" y="1093219"/>
                </a:cubicBezTo>
                <a:cubicBezTo>
                  <a:pt x="1111370" y="1062192"/>
                  <a:pt x="1107534" y="1088993"/>
                  <a:pt x="1105165" y="1039244"/>
                </a:cubicBezTo>
                <a:cubicBezTo>
                  <a:pt x="1098393" y="897023"/>
                  <a:pt x="1106047" y="988616"/>
                  <a:pt x="1098815" y="909069"/>
                </a:cubicBezTo>
                <a:cubicBezTo>
                  <a:pt x="1097757" y="912244"/>
                  <a:pt x="1095640" y="915247"/>
                  <a:pt x="1095640" y="918594"/>
                </a:cubicBezTo>
                <a:cubicBezTo>
                  <a:pt x="1095640" y="932393"/>
                  <a:pt x="1098815" y="946070"/>
                  <a:pt x="1098815" y="959869"/>
                </a:cubicBezTo>
                <a:cubicBezTo>
                  <a:pt x="1098815" y="963216"/>
                  <a:pt x="1096452" y="953591"/>
                  <a:pt x="1095640" y="950344"/>
                </a:cubicBezTo>
                <a:cubicBezTo>
                  <a:pt x="1094331" y="945109"/>
                  <a:pt x="1095458" y="938959"/>
                  <a:pt x="1092465" y="934469"/>
                </a:cubicBezTo>
                <a:cubicBezTo>
                  <a:pt x="1090609" y="931684"/>
                  <a:pt x="1086115" y="932352"/>
                  <a:pt x="1082940" y="931294"/>
                </a:cubicBezTo>
                <a:cubicBezTo>
                  <a:pt x="1078452" y="908855"/>
                  <a:pt x="1081472" y="920539"/>
                  <a:pt x="1073415" y="896369"/>
                </a:cubicBezTo>
                <a:lnTo>
                  <a:pt x="1070240" y="886844"/>
                </a:lnTo>
                <a:cubicBezTo>
                  <a:pt x="1068447" y="854566"/>
                  <a:pt x="1069058" y="835895"/>
                  <a:pt x="1063890" y="807469"/>
                </a:cubicBezTo>
                <a:cubicBezTo>
                  <a:pt x="1063109" y="803176"/>
                  <a:pt x="1061773" y="799002"/>
                  <a:pt x="1060715" y="794769"/>
                </a:cubicBezTo>
                <a:cubicBezTo>
                  <a:pt x="1059657" y="785244"/>
                  <a:pt x="1058895" y="775681"/>
                  <a:pt x="1057540" y="766194"/>
                </a:cubicBezTo>
                <a:cubicBezTo>
                  <a:pt x="1055625" y="752788"/>
                  <a:pt x="1053963" y="750098"/>
                  <a:pt x="1051190" y="737619"/>
                </a:cubicBezTo>
                <a:cubicBezTo>
                  <a:pt x="1050019" y="732351"/>
                  <a:pt x="1049186" y="727012"/>
                  <a:pt x="1048015" y="721744"/>
                </a:cubicBezTo>
                <a:cubicBezTo>
                  <a:pt x="1045357" y="709784"/>
                  <a:pt x="1045201" y="710126"/>
                  <a:pt x="1041665" y="699519"/>
                </a:cubicBezTo>
                <a:cubicBezTo>
                  <a:pt x="1039548" y="702694"/>
                  <a:pt x="1035488" y="705232"/>
                  <a:pt x="1035315" y="709044"/>
                </a:cubicBezTo>
                <a:cubicBezTo>
                  <a:pt x="1034401" y="729159"/>
                  <a:pt x="1036746" y="749309"/>
                  <a:pt x="1038490" y="769369"/>
                </a:cubicBezTo>
                <a:cubicBezTo>
                  <a:pt x="1038868" y="773716"/>
                  <a:pt x="1040718" y="777809"/>
                  <a:pt x="1041665" y="782069"/>
                </a:cubicBezTo>
                <a:cubicBezTo>
                  <a:pt x="1042836" y="787337"/>
                  <a:pt x="1043669" y="792676"/>
                  <a:pt x="1044840" y="797944"/>
                </a:cubicBezTo>
                <a:cubicBezTo>
                  <a:pt x="1045787" y="802204"/>
                  <a:pt x="1047068" y="806384"/>
                  <a:pt x="1048015" y="810644"/>
                </a:cubicBezTo>
                <a:cubicBezTo>
                  <a:pt x="1053123" y="833632"/>
                  <a:pt x="1048691" y="819023"/>
                  <a:pt x="1054365" y="836044"/>
                </a:cubicBezTo>
                <a:cubicBezTo>
                  <a:pt x="1055423" y="832869"/>
                  <a:pt x="1057540" y="829866"/>
                  <a:pt x="1057540" y="826519"/>
                </a:cubicBezTo>
                <a:cubicBezTo>
                  <a:pt x="1057540" y="818706"/>
                  <a:pt x="1051628" y="807441"/>
                  <a:pt x="1048015" y="801119"/>
                </a:cubicBezTo>
                <a:cubicBezTo>
                  <a:pt x="1046122" y="797806"/>
                  <a:pt x="1043372" y="795007"/>
                  <a:pt x="1041665" y="791594"/>
                </a:cubicBezTo>
                <a:cubicBezTo>
                  <a:pt x="1040168" y="788601"/>
                  <a:pt x="1039808" y="785145"/>
                  <a:pt x="1038490" y="782069"/>
                </a:cubicBezTo>
                <a:cubicBezTo>
                  <a:pt x="1026720" y="754606"/>
                  <a:pt x="1036411" y="782182"/>
                  <a:pt x="1028965" y="759844"/>
                </a:cubicBezTo>
                <a:cubicBezTo>
                  <a:pt x="1027907" y="752436"/>
                  <a:pt x="1026500" y="745069"/>
                  <a:pt x="1025790" y="737619"/>
                </a:cubicBezTo>
                <a:cubicBezTo>
                  <a:pt x="1024382" y="722831"/>
                  <a:pt x="1024351" y="707922"/>
                  <a:pt x="1022615" y="693169"/>
                </a:cubicBezTo>
                <a:cubicBezTo>
                  <a:pt x="1022224" y="689845"/>
                  <a:pt x="1020252" y="686891"/>
                  <a:pt x="1019440" y="683644"/>
                </a:cubicBezTo>
                <a:cubicBezTo>
                  <a:pt x="1018131" y="678409"/>
                  <a:pt x="1017478" y="673027"/>
                  <a:pt x="1016265" y="667769"/>
                </a:cubicBezTo>
                <a:cubicBezTo>
                  <a:pt x="1014303" y="659265"/>
                  <a:pt x="1012032" y="650836"/>
                  <a:pt x="1009915" y="642369"/>
                </a:cubicBezTo>
                <a:lnTo>
                  <a:pt x="1006740" y="629669"/>
                </a:lnTo>
                <a:cubicBezTo>
                  <a:pt x="1005682" y="625436"/>
                  <a:pt x="1004945" y="621109"/>
                  <a:pt x="1003565" y="616969"/>
                </a:cubicBezTo>
                <a:lnTo>
                  <a:pt x="1000390" y="607444"/>
                </a:lnTo>
                <a:cubicBezTo>
                  <a:pt x="999601" y="601922"/>
                  <a:pt x="998303" y="583367"/>
                  <a:pt x="994040" y="575694"/>
                </a:cubicBezTo>
                <a:cubicBezTo>
                  <a:pt x="990334" y="569023"/>
                  <a:pt x="985573" y="562994"/>
                  <a:pt x="981340" y="556644"/>
                </a:cubicBezTo>
                <a:lnTo>
                  <a:pt x="974990" y="547119"/>
                </a:lnTo>
                <a:cubicBezTo>
                  <a:pt x="972873" y="543944"/>
                  <a:pt x="969847" y="541214"/>
                  <a:pt x="968640" y="537594"/>
                </a:cubicBezTo>
                <a:lnTo>
                  <a:pt x="955940" y="499494"/>
                </a:lnTo>
                <a:cubicBezTo>
                  <a:pt x="954882" y="496319"/>
                  <a:pt x="954621" y="492754"/>
                  <a:pt x="952765" y="489969"/>
                </a:cubicBezTo>
                <a:cubicBezTo>
                  <a:pt x="930074" y="455932"/>
                  <a:pt x="965411" y="507589"/>
                  <a:pt x="936890" y="470919"/>
                </a:cubicBezTo>
                <a:cubicBezTo>
                  <a:pt x="932205" y="464895"/>
                  <a:pt x="930540" y="456102"/>
                  <a:pt x="924190" y="451869"/>
                </a:cubicBezTo>
                <a:lnTo>
                  <a:pt x="905140" y="439169"/>
                </a:lnTo>
                <a:cubicBezTo>
                  <a:pt x="903023" y="435994"/>
                  <a:pt x="902606" y="429644"/>
                  <a:pt x="898790" y="429644"/>
                </a:cubicBezTo>
                <a:cubicBezTo>
                  <a:pt x="895443" y="429644"/>
                  <a:pt x="899874" y="436556"/>
                  <a:pt x="901965" y="439169"/>
                </a:cubicBezTo>
                <a:cubicBezTo>
                  <a:pt x="904349" y="442149"/>
                  <a:pt x="908315" y="443402"/>
                  <a:pt x="911490" y="445519"/>
                </a:cubicBezTo>
                <a:lnTo>
                  <a:pt x="917840" y="464569"/>
                </a:lnTo>
                <a:cubicBezTo>
                  <a:pt x="918898" y="467744"/>
                  <a:pt x="919159" y="471309"/>
                  <a:pt x="921015" y="474094"/>
                </a:cubicBezTo>
                <a:cubicBezTo>
                  <a:pt x="926659" y="482561"/>
                  <a:pt x="928428" y="486562"/>
                  <a:pt x="936890" y="493144"/>
                </a:cubicBezTo>
                <a:cubicBezTo>
                  <a:pt x="942914" y="497829"/>
                  <a:pt x="955940" y="505844"/>
                  <a:pt x="955940" y="505844"/>
                </a:cubicBezTo>
                <a:cubicBezTo>
                  <a:pt x="949418" y="486279"/>
                  <a:pt x="954773" y="498996"/>
                  <a:pt x="933715" y="470919"/>
                </a:cubicBezTo>
                <a:lnTo>
                  <a:pt x="933715" y="470919"/>
                </a:lnTo>
                <a:cubicBezTo>
                  <a:pt x="919007" y="441503"/>
                  <a:pt x="927708" y="452212"/>
                  <a:pt x="911490" y="435994"/>
                </a:cubicBezTo>
                <a:cubicBezTo>
                  <a:pt x="903941" y="413346"/>
                  <a:pt x="914645" y="440727"/>
                  <a:pt x="898790" y="416944"/>
                </a:cubicBezTo>
                <a:cubicBezTo>
                  <a:pt x="896934" y="414159"/>
                  <a:pt x="897240" y="410345"/>
                  <a:pt x="895615" y="407419"/>
                </a:cubicBezTo>
                <a:lnTo>
                  <a:pt x="876565" y="378844"/>
                </a:lnTo>
                <a:cubicBezTo>
                  <a:pt x="874448" y="375669"/>
                  <a:pt x="873390" y="371436"/>
                  <a:pt x="870215" y="369319"/>
                </a:cubicBezTo>
                <a:cubicBezTo>
                  <a:pt x="848380" y="354763"/>
                  <a:pt x="858405" y="359032"/>
                  <a:pt x="841640" y="353444"/>
                </a:cubicBezTo>
                <a:cubicBezTo>
                  <a:pt x="838465" y="350269"/>
                  <a:pt x="834606" y="347655"/>
                  <a:pt x="832115" y="343919"/>
                </a:cubicBezTo>
                <a:cubicBezTo>
                  <a:pt x="830259" y="341134"/>
                  <a:pt x="828940" y="331047"/>
                  <a:pt x="828940" y="334394"/>
                </a:cubicBezTo>
                <a:cubicBezTo>
                  <a:pt x="828940" y="354323"/>
                  <a:pt x="836332" y="364011"/>
                  <a:pt x="851165" y="378844"/>
                </a:cubicBezTo>
                <a:cubicBezTo>
                  <a:pt x="855398" y="383077"/>
                  <a:pt x="857878" y="391544"/>
                  <a:pt x="863865" y="391544"/>
                </a:cubicBezTo>
                <a:cubicBezTo>
                  <a:pt x="866453" y="391544"/>
                  <a:pt x="851559" y="369791"/>
                  <a:pt x="851165" y="369319"/>
                </a:cubicBezTo>
                <a:cubicBezTo>
                  <a:pt x="848290" y="365870"/>
                  <a:pt x="844515" y="363243"/>
                  <a:pt x="841640" y="359794"/>
                </a:cubicBezTo>
                <a:cubicBezTo>
                  <a:pt x="828411" y="343919"/>
                  <a:pt x="843227" y="355561"/>
                  <a:pt x="825765" y="343919"/>
                </a:cubicBezTo>
                <a:cubicBezTo>
                  <a:pt x="825765" y="343919"/>
                  <a:pt x="812820" y="335798"/>
                  <a:pt x="806715" y="331219"/>
                </a:cubicBezTo>
                <a:cubicBezTo>
                  <a:pt x="798248" y="324869"/>
                  <a:pt x="788799" y="319653"/>
                  <a:pt x="781315" y="312169"/>
                </a:cubicBezTo>
                <a:cubicBezTo>
                  <a:pt x="774965" y="305819"/>
                  <a:pt x="767246" y="300591"/>
                  <a:pt x="762265" y="293119"/>
                </a:cubicBezTo>
                <a:cubicBezTo>
                  <a:pt x="753798" y="280419"/>
                  <a:pt x="759090" y="285711"/>
                  <a:pt x="746390" y="277244"/>
                </a:cubicBezTo>
                <a:cubicBezTo>
                  <a:pt x="745332" y="274069"/>
                  <a:pt x="745306" y="270332"/>
                  <a:pt x="743215" y="267719"/>
                </a:cubicBezTo>
                <a:cubicBezTo>
                  <a:pt x="740831" y="264739"/>
                  <a:pt x="736621" y="263812"/>
                  <a:pt x="733690" y="261369"/>
                </a:cubicBezTo>
                <a:cubicBezTo>
                  <a:pt x="730241" y="258494"/>
                  <a:pt x="727901" y="254335"/>
                  <a:pt x="724165" y="251844"/>
                </a:cubicBezTo>
                <a:cubicBezTo>
                  <a:pt x="721380" y="249988"/>
                  <a:pt x="717633" y="250166"/>
                  <a:pt x="714640" y="248669"/>
                </a:cubicBezTo>
                <a:cubicBezTo>
                  <a:pt x="711227" y="246962"/>
                  <a:pt x="708290" y="244436"/>
                  <a:pt x="705115" y="242319"/>
                </a:cubicBezTo>
                <a:cubicBezTo>
                  <a:pt x="707232" y="245494"/>
                  <a:pt x="708485" y="249460"/>
                  <a:pt x="711465" y="251844"/>
                </a:cubicBezTo>
                <a:cubicBezTo>
                  <a:pt x="714078" y="253935"/>
                  <a:pt x="718064" y="253394"/>
                  <a:pt x="720990" y="255019"/>
                </a:cubicBezTo>
                <a:cubicBezTo>
                  <a:pt x="727661" y="258725"/>
                  <a:pt x="733340" y="264065"/>
                  <a:pt x="740040" y="267719"/>
                </a:cubicBezTo>
                <a:cubicBezTo>
                  <a:pt x="745043" y="270448"/>
                  <a:pt x="750933" y="271301"/>
                  <a:pt x="755915" y="274069"/>
                </a:cubicBezTo>
                <a:cubicBezTo>
                  <a:pt x="760541" y="276639"/>
                  <a:pt x="764021" y="280969"/>
                  <a:pt x="768615" y="283594"/>
                </a:cubicBezTo>
                <a:cubicBezTo>
                  <a:pt x="771521" y="285254"/>
                  <a:pt x="775214" y="285144"/>
                  <a:pt x="778140" y="286769"/>
                </a:cubicBezTo>
                <a:cubicBezTo>
                  <a:pt x="784811" y="290475"/>
                  <a:pt x="790840" y="295236"/>
                  <a:pt x="797190" y="299469"/>
                </a:cubicBezTo>
                <a:cubicBezTo>
                  <a:pt x="800365" y="301586"/>
                  <a:pt x="791285" y="294326"/>
                  <a:pt x="787665" y="293119"/>
                </a:cubicBezTo>
                <a:lnTo>
                  <a:pt x="778140" y="289944"/>
                </a:lnTo>
                <a:cubicBezTo>
                  <a:pt x="772848" y="285711"/>
                  <a:pt x="767365" y="281706"/>
                  <a:pt x="762265" y="277244"/>
                </a:cubicBezTo>
                <a:cubicBezTo>
                  <a:pt x="758886" y="274287"/>
                  <a:pt x="756189" y="270594"/>
                  <a:pt x="752740" y="267719"/>
                </a:cubicBezTo>
                <a:cubicBezTo>
                  <a:pt x="735888" y="253675"/>
                  <a:pt x="749594" y="270928"/>
                  <a:pt x="730515" y="248669"/>
                </a:cubicBezTo>
                <a:cubicBezTo>
                  <a:pt x="728032" y="245772"/>
                  <a:pt x="726648" y="242041"/>
                  <a:pt x="724165" y="239144"/>
                </a:cubicBezTo>
                <a:cubicBezTo>
                  <a:pt x="720269" y="234598"/>
                  <a:pt x="715141" y="231170"/>
                  <a:pt x="711465" y="226444"/>
                </a:cubicBezTo>
                <a:cubicBezTo>
                  <a:pt x="707676" y="221573"/>
                  <a:pt x="705211" y="215802"/>
                  <a:pt x="701940" y="210569"/>
                </a:cubicBezTo>
                <a:cubicBezTo>
                  <a:pt x="699918" y="207333"/>
                  <a:pt x="697297" y="204457"/>
                  <a:pt x="695590" y="201044"/>
                </a:cubicBezTo>
                <a:cubicBezTo>
                  <a:pt x="694093" y="198051"/>
                  <a:pt x="689068" y="191519"/>
                  <a:pt x="692415" y="191519"/>
                </a:cubicBezTo>
                <a:cubicBezTo>
                  <a:pt x="696905" y="191519"/>
                  <a:pt x="698531" y="198122"/>
                  <a:pt x="701940" y="201044"/>
                </a:cubicBezTo>
                <a:cubicBezTo>
                  <a:pt x="705958" y="204488"/>
                  <a:pt x="710622" y="207125"/>
                  <a:pt x="714640" y="210569"/>
                </a:cubicBezTo>
                <a:cubicBezTo>
                  <a:pt x="718049" y="213491"/>
                  <a:pt x="720716" y="217219"/>
                  <a:pt x="724165" y="220094"/>
                </a:cubicBezTo>
                <a:cubicBezTo>
                  <a:pt x="727096" y="222537"/>
                  <a:pt x="730866" y="223877"/>
                  <a:pt x="733690" y="226444"/>
                </a:cubicBezTo>
                <a:cubicBezTo>
                  <a:pt x="742550" y="234498"/>
                  <a:pt x="750623" y="243377"/>
                  <a:pt x="759090" y="251844"/>
                </a:cubicBezTo>
                <a:cubicBezTo>
                  <a:pt x="763323" y="256077"/>
                  <a:pt x="768469" y="259563"/>
                  <a:pt x="771790" y="264544"/>
                </a:cubicBezTo>
                <a:cubicBezTo>
                  <a:pt x="776816" y="272082"/>
                  <a:pt x="781758" y="279877"/>
                  <a:pt x="787665" y="286769"/>
                </a:cubicBezTo>
                <a:cubicBezTo>
                  <a:pt x="790587" y="290178"/>
                  <a:pt x="794015" y="293119"/>
                  <a:pt x="797190" y="296294"/>
                </a:cubicBezTo>
                <a:cubicBezTo>
                  <a:pt x="795250" y="290473"/>
                  <a:pt x="791351" y="273208"/>
                  <a:pt x="784490" y="267719"/>
                </a:cubicBezTo>
                <a:cubicBezTo>
                  <a:pt x="781877" y="265628"/>
                  <a:pt x="778140" y="265602"/>
                  <a:pt x="774965" y="264544"/>
                </a:cubicBezTo>
                <a:cubicBezTo>
                  <a:pt x="779861" y="279231"/>
                  <a:pt x="775697" y="269526"/>
                  <a:pt x="784490" y="283594"/>
                </a:cubicBezTo>
                <a:cubicBezTo>
                  <a:pt x="803203" y="313534"/>
                  <a:pt x="783894" y="285974"/>
                  <a:pt x="813065" y="324869"/>
                </a:cubicBezTo>
                <a:cubicBezTo>
                  <a:pt x="820072" y="334212"/>
                  <a:pt x="823270" y="339724"/>
                  <a:pt x="832115" y="347094"/>
                </a:cubicBezTo>
                <a:cubicBezTo>
                  <a:pt x="835046" y="349537"/>
                  <a:pt x="838465" y="351327"/>
                  <a:pt x="841640" y="353444"/>
                </a:cubicBezTo>
                <a:cubicBezTo>
                  <a:pt x="847867" y="362784"/>
                  <a:pt x="855284" y="371620"/>
                  <a:pt x="835290" y="353444"/>
                </a:cubicBezTo>
                <a:lnTo>
                  <a:pt x="803540" y="321694"/>
                </a:lnTo>
                <a:cubicBezTo>
                  <a:pt x="798248" y="316402"/>
                  <a:pt x="792155" y="311806"/>
                  <a:pt x="787665" y="305819"/>
                </a:cubicBezTo>
                <a:cubicBezTo>
                  <a:pt x="784490" y="301586"/>
                  <a:pt x="781216" y="297425"/>
                  <a:pt x="778140" y="293119"/>
                </a:cubicBezTo>
                <a:cubicBezTo>
                  <a:pt x="775922" y="290014"/>
                  <a:pt x="770083" y="287007"/>
                  <a:pt x="771790" y="283594"/>
                </a:cubicBezTo>
                <a:cubicBezTo>
                  <a:pt x="773287" y="280601"/>
                  <a:pt x="778322" y="285272"/>
                  <a:pt x="781315" y="286769"/>
                </a:cubicBezTo>
                <a:cubicBezTo>
                  <a:pt x="784728" y="288476"/>
                  <a:pt x="787909" y="290676"/>
                  <a:pt x="790840" y="293119"/>
                </a:cubicBezTo>
                <a:cubicBezTo>
                  <a:pt x="815286" y="313491"/>
                  <a:pt x="786241" y="293228"/>
                  <a:pt x="809890" y="308994"/>
                </a:cubicBezTo>
                <a:cubicBezTo>
                  <a:pt x="812007" y="312169"/>
                  <a:pt x="814533" y="315106"/>
                  <a:pt x="816240" y="318519"/>
                </a:cubicBezTo>
                <a:cubicBezTo>
                  <a:pt x="817737" y="321512"/>
                  <a:pt x="817324" y="325431"/>
                  <a:pt x="819415" y="328044"/>
                </a:cubicBezTo>
                <a:cubicBezTo>
                  <a:pt x="821799" y="331024"/>
                  <a:pt x="825765" y="332277"/>
                  <a:pt x="828940" y="334394"/>
                </a:cubicBezTo>
                <a:cubicBezTo>
                  <a:pt x="831057" y="337569"/>
                  <a:pt x="831474" y="343919"/>
                  <a:pt x="835290" y="343919"/>
                </a:cubicBezTo>
                <a:cubicBezTo>
                  <a:pt x="838637" y="343919"/>
                  <a:pt x="834034" y="337136"/>
                  <a:pt x="832115" y="334394"/>
                </a:cubicBezTo>
                <a:cubicBezTo>
                  <a:pt x="826520" y="326400"/>
                  <a:pt x="819160" y="319788"/>
                  <a:pt x="813065" y="312169"/>
                </a:cubicBezTo>
                <a:cubicBezTo>
                  <a:pt x="810681" y="309189"/>
                  <a:pt x="809282" y="305468"/>
                  <a:pt x="806715" y="302644"/>
                </a:cubicBezTo>
                <a:cubicBezTo>
                  <a:pt x="798661" y="293784"/>
                  <a:pt x="789782" y="285711"/>
                  <a:pt x="781315" y="277244"/>
                </a:cubicBezTo>
                <a:cubicBezTo>
                  <a:pt x="773097" y="269026"/>
                  <a:pt x="764133" y="258817"/>
                  <a:pt x="752740" y="255019"/>
                </a:cubicBezTo>
                <a:cubicBezTo>
                  <a:pt x="746390" y="252902"/>
                  <a:pt x="739259" y="252382"/>
                  <a:pt x="733690" y="248669"/>
                </a:cubicBezTo>
                <a:lnTo>
                  <a:pt x="714640" y="235969"/>
                </a:lnTo>
                <a:cubicBezTo>
                  <a:pt x="711465" y="233852"/>
                  <a:pt x="708735" y="230826"/>
                  <a:pt x="705115" y="229619"/>
                </a:cubicBezTo>
                <a:cubicBezTo>
                  <a:pt x="701940" y="228561"/>
                  <a:pt x="698583" y="227941"/>
                  <a:pt x="695590" y="226444"/>
                </a:cubicBezTo>
                <a:cubicBezTo>
                  <a:pt x="674815" y="216056"/>
                  <a:pt x="697606" y="224613"/>
                  <a:pt x="676540" y="210569"/>
                </a:cubicBezTo>
                <a:cubicBezTo>
                  <a:pt x="673755" y="208713"/>
                  <a:pt x="670008" y="208891"/>
                  <a:pt x="667015" y="207394"/>
                </a:cubicBezTo>
                <a:cubicBezTo>
                  <a:pt x="663602" y="205687"/>
                  <a:pt x="660903" y="202751"/>
                  <a:pt x="657490" y="201044"/>
                </a:cubicBezTo>
                <a:cubicBezTo>
                  <a:pt x="652155" y="198376"/>
                  <a:pt x="640351" y="196220"/>
                  <a:pt x="635265" y="194694"/>
                </a:cubicBezTo>
                <a:cubicBezTo>
                  <a:pt x="628854" y="192771"/>
                  <a:pt x="616215" y="188344"/>
                  <a:pt x="616215" y="188344"/>
                </a:cubicBezTo>
                <a:cubicBezTo>
                  <a:pt x="623756" y="183317"/>
                  <a:pt x="626302" y="177999"/>
                  <a:pt x="635265" y="185169"/>
                </a:cubicBezTo>
                <a:cubicBezTo>
                  <a:pt x="638245" y="187553"/>
                  <a:pt x="638743" y="192181"/>
                  <a:pt x="641615" y="194694"/>
                </a:cubicBezTo>
                <a:cubicBezTo>
                  <a:pt x="655052" y="206451"/>
                  <a:pt x="657108" y="206208"/>
                  <a:pt x="670190" y="210569"/>
                </a:cubicBezTo>
                <a:cubicBezTo>
                  <a:pt x="669132" y="207394"/>
                  <a:pt x="669106" y="203657"/>
                  <a:pt x="667015" y="201044"/>
                </a:cubicBezTo>
                <a:cubicBezTo>
                  <a:pt x="664631" y="198064"/>
                  <a:pt x="657490" y="194694"/>
                  <a:pt x="657490" y="194694"/>
                </a:cubicBezTo>
                <a:cubicBezTo>
                  <a:pt x="646804" y="191132"/>
                  <a:pt x="646250" y="191446"/>
                  <a:pt x="635265" y="185169"/>
                </a:cubicBezTo>
                <a:cubicBezTo>
                  <a:pt x="631952" y="183276"/>
                  <a:pt x="629227" y="180369"/>
                  <a:pt x="625740" y="178819"/>
                </a:cubicBezTo>
                <a:cubicBezTo>
                  <a:pt x="619623" y="176101"/>
                  <a:pt x="613040" y="174586"/>
                  <a:pt x="606690" y="172469"/>
                </a:cubicBezTo>
                <a:cubicBezTo>
                  <a:pt x="603515" y="171411"/>
                  <a:pt x="599950" y="171150"/>
                  <a:pt x="597165" y="169294"/>
                </a:cubicBezTo>
                <a:cubicBezTo>
                  <a:pt x="593990" y="167177"/>
                  <a:pt x="591147" y="164447"/>
                  <a:pt x="587640" y="162944"/>
                </a:cubicBezTo>
                <a:cubicBezTo>
                  <a:pt x="582650" y="160806"/>
                  <a:pt x="563209" y="157724"/>
                  <a:pt x="559065" y="156594"/>
                </a:cubicBezTo>
                <a:cubicBezTo>
                  <a:pt x="552607" y="154833"/>
                  <a:pt x="546365" y="152361"/>
                  <a:pt x="540015" y="150244"/>
                </a:cubicBezTo>
                <a:cubicBezTo>
                  <a:pt x="536840" y="149186"/>
                  <a:pt x="533737" y="147881"/>
                  <a:pt x="530490" y="147069"/>
                </a:cubicBezTo>
                <a:lnTo>
                  <a:pt x="517790" y="143894"/>
                </a:lnTo>
                <a:cubicBezTo>
                  <a:pt x="514615" y="140719"/>
                  <a:pt x="511140" y="137818"/>
                  <a:pt x="508265" y="134369"/>
                </a:cubicBezTo>
                <a:cubicBezTo>
                  <a:pt x="505822" y="131438"/>
                  <a:pt x="499217" y="127542"/>
                  <a:pt x="501915" y="124844"/>
                </a:cubicBezTo>
                <a:cubicBezTo>
                  <a:pt x="504613" y="122146"/>
                  <a:pt x="508027" y="129487"/>
                  <a:pt x="511440" y="131194"/>
                </a:cubicBezTo>
                <a:cubicBezTo>
                  <a:pt x="514433" y="132691"/>
                  <a:pt x="517704" y="133616"/>
                  <a:pt x="520965" y="134369"/>
                </a:cubicBezTo>
                <a:cubicBezTo>
                  <a:pt x="531482" y="136796"/>
                  <a:pt x="542132" y="138602"/>
                  <a:pt x="552715" y="140719"/>
                </a:cubicBezTo>
                <a:cubicBezTo>
                  <a:pt x="558007" y="141777"/>
                  <a:pt x="563470" y="142187"/>
                  <a:pt x="568590" y="143894"/>
                </a:cubicBezTo>
                <a:cubicBezTo>
                  <a:pt x="571765" y="144952"/>
                  <a:pt x="574854" y="146316"/>
                  <a:pt x="578115" y="147069"/>
                </a:cubicBezTo>
                <a:cubicBezTo>
                  <a:pt x="588632" y="149496"/>
                  <a:pt x="599282" y="151302"/>
                  <a:pt x="609865" y="153419"/>
                </a:cubicBezTo>
                <a:lnTo>
                  <a:pt x="625740" y="156594"/>
                </a:lnTo>
                <a:cubicBezTo>
                  <a:pt x="631032" y="157652"/>
                  <a:pt x="636495" y="158062"/>
                  <a:pt x="641615" y="159769"/>
                </a:cubicBezTo>
                <a:cubicBezTo>
                  <a:pt x="658380" y="165357"/>
                  <a:pt x="648355" y="161088"/>
                  <a:pt x="670190" y="175644"/>
                </a:cubicBezTo>
                <a:lnTo>
                  <a:pt x="679715" y="181994"/>
                </a:lnTo>
                <a:cubicBezTo>
                  <a:pt x="678657" y="185169"/>
                  <a:pt x="678907" y="189152"/>
                  <a:pt x="676540" y="191519"/>
                </a:cubicBezTo>
                <a:cubicBezTo>
                  <a:pt x="674173" y="193886"/>
                  <a:pt x="670362" y="194694"/>
                  <a:pt x="667015" y="194694"/>
                </a:cubicBezTo>
                <a:cubicBezTo>
                  <a:pt x="643708" y="194694"/>
                  <a:pt x="620448" y="192577"/>
                  <a:pt x="597165" y="191519"/>
                </a:cubicBezTo>
                <a:cubicBezTo>
                  <a:pt x="589877" y="189090"/>
                  <a:pt x="577731" y="185248"/>
                  <a:pt x="571765" y="181994"/>
                </a:cubicBezTo>
                <a:cubicBezTo>
                  <a:pt x="565065" y="178340"/>
                  <a:pt x="559065" y="173527"/>
                  <a:pt x="552715" y="169294"/>
                </a:cubicBezTo>
                <a:cubicBezTo>
                  <a:pt x="549540" y="167177"/>
                  <a:pt x="546810" y="164151"/>
                  <a:pt x="543190" y="162944"/>
                </a:cubicBezTo>
                <a:cubicBezTo>
                  <a:pt x="536840" y="160827"/>
                  <a:pt x="529709" y="160307"/>
                  <a:pt x="524140" y="156594"/>
                </a:cubicBezTo>
                <a:cubicBezTo>
                  <a:pt x="520965" y="154477"/>
                  <a:pt x="518188" y="151584"/>
                  <a:pt x="514615" y="150244"/>
                </a:cubicBezTo>
                <a:cubicBezTo>
                  <a:pt x="509562" y="148349"/>
                  <a:pt x="503946" y="148489"/>
                  <a:pt x="498740" y="147069"/>
                </a:cubicBezTo>
                <a:lnTo>
                  <a:pt x="470165" y="137544"/>
                </a:lnTo>
                <a:lnTo>
                  <a:pt x="460640" y="134369"/>
                </a:lnTo>
                <a:lnTo>
                  <a:pt x="451115" y="131194"/>
                </a:lnTo>
                <a:cubicBezTo>
                  <a:pt x="454290" y="129077"/>
                  <a:pt x="456833" y="125098"/>
                  <a:pt x="460640" y="124844"/>
                </a:cubicBezTo>
                <a:cubicBezTo>
                  <a:pt x="486537" y="123118"/>
                  <a:pt x="490730" y="125349"/>
                  <a:pt x="508265" y="131194"/>
                </a:cubicBezTo>
                <a:cubicBezTo>
                  <a:pt x="488926" y="137640"/>
                  <a:pt x="501193" y="134994"/>
                  <a:pt x="466990" y="131194"/>
                </a:cubicBezTo>
                <a:cubicBezTo>
                  <a:pt x="459882" y="130404"/>
                  <a:pt x="427481" y="126320"/>
                  <a:pt x="419365" y="124844"/>
                </a:cubicBezTo>
                <a:cubicBezTo>
                  <a:pt x="415072" y="124063"/>
                  <a:pt x="410958" y="122450"/>
                  <a:pt x="406665" y="121669"/>
                </a:cubicBezTo>
                <a:cubicBezTo>
                  <a:pt x="393036" y="119191"/>
                  <a:pt x="381727" y="118909"/>
                  <a:pt x="368565" y="115319"/>
                </a:cubicBezTo>
                <a:cubicBezTo>
                  <a:pt x="362107" y="113558"/>
                  <a:pt x="349515" y="108969"/>
                  <a:pt x="349515" y="108969"/>
                </a:cubicBezTo>
                <a:cubicBezTo>
                  <a:pt x="345282" y="110027"/>
                  <a:pt x="341179" y="112144"/>
                  <a:pt x="336815" y="112144"/>
                </a:cubicBezTo>
                <a:cubicBezTo>
                  <a:pt x="334780" y="112144"/>
                  <a:pt x="317584" y="107291"/>
                  <a:pt x="314590" y="105794"/>
                </a:cubicBezTo>
                <a:cubicBezTo>
                  <a:pt x="311177" y="104087"/>
                  <a:pt x="308552" y="100994"/>
                  <a:pt x="305065" y="99444"/>
                </a:cubicBezTo>
                <a:cubicBezTo>
                  <a:pt x="298948" y="96726"/>
                  <a:pt x="286015" y="93094"/>
                  <a:pt x="286015" y="93094"/>
                </a:cubicBezTo>
                <a:cubicBezTo>
                  <a:pt x="289190" y="92036"/>
                  <a:pt x="292193" y="89919"/>
                  <a:pt x="295540" y="89919"/>
                </a:cubicBezTo>
                <a:cubicBezTo>
                  <a:pt x="310394" y="89919"/>
                  <a:pt x="325136" y="93094"/>
                  <a:pt x="339990" y="93094"/>
                </a:cubicBezTo>
                <a:cubicBezTo>
                  <a:pt x="351680" y="93094"/>
                  <a:pt x="316707" y="90977"/>
                  <a:pt x="305065" y="89919"/>
                </a:cubicBezTo>
                <a:cubicBezTo>
                  <a:pt x="285501" y="83398"/>
                  <a:pt x="306380" y="90856"/>
                  <a:pt x="282840" y="80394"/>
                </a:cubicBezTo>
                <a:cubicBezTo>
                  <a:pt x="277632" y="78079"/>
                  <a:pt x="272173" y="76359"/>
                  <a:pt x="266965" y="74044"/>
                </a:cubicBezTo>
                <a:cubicBezTo>
                  <a:pt x="262640" y="72122"/>
                  <a:pt x="258659" y="69452"/>
                  <a:pt x="254265" y="67694"/>
                </a:cubicBezTo>
                <a:cubicBezTo>
                  <a:pt x="248050" y="65208"/>
                  <a:pt x="241565" y="63461"/>
                  <a:pt x="235215" y="61344"/>
                </a:cubicBezTo>
                <a:lnTo>
                  <a:pt x="225690" y="58169"/>
                </a:lnTo>
                <a:cubicBezTo>
                  <a:pt x="227807" y="61344"/>
                  <a:pt x="229168" y="65181"/>
                  <a:pt x="232040" y="67694"/>
                </a:cubicBezTo>
                <a:cubicBezTo>
                  <a:pt x="237783" y="72720"/>
                  <a:pt x="244740" y="76161"/>
                  <a:pt x="251090" y="80394"/>
                </a:cubicBezTo>
                <a:cubicBezTo>
                  <a:pt x="254265" y="82511"/>
                  <a:pt x="257917" y="84046"/>
                  <a:pt x="260615" y="86744"/>
                </a:cubicBezTo>
                <a:lnTo>
                  <a:pt x="270140" y="96269"/>
                </a:lnTo>
                <a:cubicBezTo>
                  <a:pt x="266965" y="97327"/>
                  <a:pt x="263962" y="99444"/>
                  <a:pt x="260615" y="99444"/>
                </a:cubicBezTo>
                <a:cubicBezTo>
                  <a:pt x="257268" y="99444"/>
                  <a:pt x="254224" y="97444"/>
                  <a:pt x="251090" y="96269"/>
                </a:cubicBezTo>
                <a:cubicBezTo>
                  <a:pt x="245754" y="94268"/>
                  <a:pt x="240551" y="91920"/>
                  <a:pt x="235215" y="89919"/>
                </a:cubicBezTo>
                <a:cubicBezTo>
                  <a:pt x="232081" y="88744"/>
                  <a:pt x="228766" y="88062"/>
                  <a:pt x="225690" y="86744"/>
                </a:cubicBezTo>
                <a:cubicBezTo>
                  <a:pt x="208757" y="79487"/>
                  <a:pt x="218357" y="81474"/>
                  <a:pt x="203465" y="77219"/>
                </a:cubicBezTo>
                <a:cubicBezTo>
                  <a:pt x="199269" y="76020"/>
                  <a:pt x="194945" y="75298"/>
                  <a:pt x="190765" y="74044"/>
                </a:cubicBezTo>
                <a:cubicBezTo>
                  <a:pt x="184354" y="72121"/>
                  <a:pt x="171715" y="67694"/>
                  <a:pt x="171715" y="67694"/>
                </a:cubicBezTo>
                <a:cubicBezTo>
                  <a:pt x="195316" y="59827"/>
                  <a:pt x="194170" y="58899"/>
                  <a:pt x="235215" y="67694"/>
                </a:cubicBezTo>
                <a:cubicBezTo>
                  <a:pt x="238946" y="68494"/>
                  <a:pt x="228865" y="71927"/>
                  <a:pt x="225690" y="74044"/>
                </a:cubicBezTo>
                <a:cubicBezTo>
                  <a:pt x="192021" y="72441"/>
                  <a:pt x="171521" y="74789"/>
                  <a:pt x="143140" y="67694"/>
                </a:cubicBezTo>
                <a:cubicBezTo>
                  <a:pt x="139893" y="66882"/>
                  <a:pt x="136790" y="65577"/>
                  <a:pt x="133615" y="64519"/>
                </a:cubicBezTo>
                <a:cubicBezTo>
                  <a:pt x="136790" y="62402"/>
                  <a:pt x="139324" y="58169"/>
                  <a:pt x="143140" y="58169"/>
                </a:cubicBezTo>
                <a:cubicBezTo>
                  <a:pt x="164412" y="58169"/>
                  <a:pt x="185840" y="60062"/>
                  <a:pt x="206640" y="64519"/>
                </a:cubicBezTo>
                <a:cubicBezTo>
                  <a:pt x="238372" y="71319"/>
                  <a:pt x="223573" y="76161"/>
                  <a:pt x="244740" y="86744"/>
                </a:cubicBezTo>
                <a:cubicBezTo>
                  <a:pt x="248643" y="88695"/>
                  <a:pt x="253207" y="88861"/>
                  <a:pt x="257440" y="89919"/>
                </a:cubicBezTo>
                <a:cubicBezTo>
                  <a:pt x="264934" y="101160"/>
                  <a:pt x="270147" y="102619"/>
                  <a:pt x="247915" y="102619"/>
                </a:cubicBezTo>
                <a:cubicBezTo>
                  <a:pt x="219320" y="102619"/>
                  <a:pt x="190765" y="100502"/>
                  <a:pt x="162190" y="99444"/>
                </a:cubicBezTo>
                <a:cubicBezTo>
                  <a:pt x="131682" y="93342"/>
                  <a:pt x="159905" y="100435"/>
                  <a:pt x="133615" y="89919"/>
                </a:cubicBezTo>
                <a:cubicBezTo>
                  <a:pt x="127400" y="87433"/>
                  <a:pt x="120915" y="85686"/>
                  <a:pt x="114565" y="83569"/>
                </a:cubicBezTo>
                <a:lnTo>
                  <a:pt x="105040" y="80394"/>
                </a:lnTo>
                <a:cubicBezTo>
                  <a:pt x="103982" y="77219"/>
                  <a:pt x="100622" y="73976"/>
                  <a:pt x="101865" y="70869"/>
                </a:cubicBezTo>
                <a:cubicBezTo>
                  <a:pt x="103282" y="67326"/>
                  <a:pt x="107579" y="64720"/>
                  <a:pt x="111390" y="64519"/>
                </a:cubicBezTo>
                <a:lnTo>
                  <a:pt x="162190" y="67694"/>
                </a:lnTo>
                <a:cubicBezTo>
                  <a:pt x="166423" y="68752"/>
                  <a:pt x="171259" y="68448"/>
                  <a:pt x="174890" y="70869"/>
                </a:cubicBezTo>
                <a:cubicBezTo>
                  <a:pt x="189654" y="80712"/>
                  <a:pt x="179109" y="81351"/>
                  <a:pt x="171715" y="83569"/>
                </a:cubicBezTo>
                <a:cubicBezTo>
                  <a:pt x="164335" y="85783"/>
                  <a:pt x="156898" y="87802"/>
                  <a:pt x="149490" y="89919"/>
                </a:cubicBezTo>
                <a:cubicBezTo>
                  <a:pt x="116682" y="88861"/>
                  <a:pt x="83834" y="88672"/>
                  <a:pt x="51065" y="86744"/>
                </a:cubicBezTo>
                <a:cubicBezTo>
                  <a:pt x="47724" y="86547"/>
                  <a:pt x="43907" y="85936"/>
                  <a:pt x="41540" y="83569"/>
                </a:cubicBezTo>
                <a:cubicBezTo>
                  <a:pt x="39173" y="81202"/>
                  <a:pt x="39423" y="77219"/>
                  <a:pt x="38365" y="74044"/>
                </a:cubicBezTo>
                <a:cubicBezTo>
                  <a:pt x="39423" y="66636"/>
                  <a:pt x="34847" y="55166"/>
                  <a:pt x="41540" y="51819"/>
                </a:cubicBezTo>
                <a:cubicBezTo>
                  <a:pt x="63248" y="40965"/>
                  <a:pt x="76663" y="56681"/>
                  <a:pt x="92340" y="64519"/>
                </a:cubicBezTo>
                <a:cubicBezTo>
                  <a:pt x="95333" y="66016"/>
                  <a:pt x="98690" y="66636"/>
                  <a:pt x="101865" y="67694"/>
                </a:cubicBezTo>
                <a:cubicBezTo>
                  <a:pt x="100807" y="70869"/>
                  <a:pt x="102020" y="76886"/>
                  <a:pt x="98690" y="77219"/>
                </a:cubicBezTo>
                <a:cubicBezTo>
                  <a:pt x="59857" y="81102"/>
                  <a:pt x="50213" y="81332"/>
                  <a:pt x="25665" y="67694"/>
                </a:cubicBezTo>
                <a:cubicBezTo>
                  <a:pt x="20270" y="64697"/>
                  <a:pt x="15082" y="61344"/>
                  <a:pt x="9790" y="58169"/>
                </a:cubicBezTo>
                <a:cubicBezTo>
                  <a:pt x="8946" y="56903"/>
                  <a:pt x="-1811" y="42578"/>
                  <a:pt x="265" y="39119"/>
                </a:cubicBezTo>
                <a:cubicBezTo>
                  <a:pt x="2700" y="35060"/>
                  <a:pt x="8732" y="34886"/>
                  <a:pt x="12965" y="32769"/>
                </a:cubicBezTo>
                <a:cubicBezTo>
                  <a:pt x="21432" y="34886"/>
                  <a:pt x="29807" y="37407"/>
                  <a:pt x="38365" y="39119"/>
                </a:cubicBezTo>
                <a:cubicBezTo>
                  <a:pt x="49277" y="41301"/>
                  <a:pt x="56478" y="42480"/>
                  <a:pt x="66940" y="45469"/>
                </a:cubicBezTo>
                <a:cubicBezTo>
                  <a:pt x="89016" y="51776"/>
                  <a:pt x="62072" y="44834"/>
                  <a:pt x="89165" y="54994"/>
                </a:cubicBezTo>
                <a:cubicBezTo>
                  <a:pt x="93251" y="56526"/>
                  <a:pt x="97632" y="57111"/>
                  <a:pt x="101865" y="58169"/>
                </a:cubicBezTo>
                <a:cubicBezTo>
                  <a:pt x="107157" y="61344"/>
                  <a:pt x="112220" y="64934"/>
                  <a:pt x="117740" y="67694"/>
                </a:cubicBezTo>
                <a:cubicBezTo>
                  <a:pt x="122838" y="70243"/>
                  <a:pt x="128612" y="71315"/>
                  <a:pt x="133615" y="74044"/>
                </a:cubicBezTo>
                <a:cubicBezTo>
                  <a:pt x="140315" y="77698"/>
                  <a:pt x="147269" y="81348"/>
                  <a:pt x="152665" y="86744"/>
                </a:cubicBezTo>
                <a:cubicBezTo>
                  <a:pt x="155840" y="89919"/>
                  <a:pt x="158454" y="93778"/>
                  <a:pt x="162190" y="96269"/>
                </a:cubicBezTo>
                <a:cubicBezTo>
                  <a:pt x="164975" y="98125"/>
                  <a:pt x="168540" y="98386"/>
                  <a:pt x="171715" y="99444"/>
                </a:cubicBezTo>
                <a:cubicBezTo>
                  <a:pt x="173832" y="102619"/>
                  <a:pt x="178813" y="105227"/>
                  <a:pt x="178065" y="108969"/>
                </a:cubicBezTo>
                <a:cubicBezTo>
                  <a:pt x="175868" y="119955"/>
                  <a:pt x="163291" y="114088"/>
                  <a:pt x="159015" y="112144"/>
                </a:cubicBezTo>
                <a:cubicBezTo>
                  <a:pt x="150397" y="108227"/>
                  <a:pt x="142595" y="102437"/>
                  <a:pt x="133615" y="99444"/>
                </a:cubicBezTo>
                <a:cubicBezTo>
                  <a:pt x="130440" y="98386"/>
                  <a:pt x="127083" y="97766"/>
                  <a:pt x="124090" y="96269"/>
                </a:cubicBezTo>
                <a:cubicBezTo>
                  <a:pt x="99471" y="83959"/>
                  <a:pt x="128981" y="94724"/>
                  <a:pt x="105040" y="86744"/>
                </a:cubicBezTo>
                <a:cubicBezTo>
                  <a:pt x="102218" y="78277"/>
                  <a:pt x="97279" y="74044"/>
                  <a:pt x="111390" y="74044"/>
                </a:cubicBezTo>
                <a:cubicBezTo>
                  <a:pt x="159027" y="74044"/>
                  <a:pt x="206640" y="76161"/>
                  <a:pt x="254265" y="77219"/>
                </a:cubicBezTo>
                <a:cubicBezTo>
                  <a:pt x="215690" y="82730"/>
                  <a:pt x="218577" y="83725"/>
                  <a:pt x="162190" y="77219"/>
                </a:cubicBezTo>
                <a:cubicBezTo>
                  <a:pt x="157488" y="76676"/>
                  <a:pt x="153723" y="72986"/>
                  <a:pt x="149490" y="70869"/>
                </a:cubicBezTo>
                <a:cubicBezTo>
                  <a:pt x="147373" y="67694"/>
                  <a:pt x="142215" y="65046"/>
                  <a:pt x="143140" y="61344"/>
                </a:cubicBezTo>
                <a:cubicBezTo>
                  <a:pt x="143952" y="58097"/>
                  <a:pt x="149672" y="59666"/>
                  <a:pt x="152665" y="58169"/>
                </a:cubicBezTo>
                <a:cubicBezTo>
                  <a:pt x="153612" y="57696"/>
                  <a:pt x="149490" y="58169"/>
                  <a:pt x="149490" y="58169"/>
                </a:cubicBezTo>
                <a:lnTo>
                  <a:pt x="111390" y="45469"/>
                </a:lnTo>
                <a:lnTo>
                  <a:pt x="101865" y="42294"/>
                </a:lnTo>
                <a:lnTo>
                  <a:pt x="92340" y="39119"/>
                </a:lnTo>
                <a:cubicBezTo>
                  <a:pt x="95515" y="38061"/>
                  <a:pt x="98572" y="36543"/>
                  <a:pt x="101865" y="35944"/>
                </a:cubicBezTo>
                <a:cubicBezTo>
                  <a:pt x="110260" y="34418"/>
                  <a:pt x="135798" y="32769"/>
                  <a:pt x="127265" y="32769"/>
                </a:cubicBezTo>
                <a:cubicBezTo>
                  <a:pt x="117681" y="32769"/>
                  <a:pt x="89106" y="35944"/>
                  <a:pt x="98690" y="35944"/>
                </a:cubicBezTo>
                <a:cubicBezTo>
                  <a:pt x="119553" y="35944"/>
                  <a:pt x="152845" y="31431"/>
                  <a:pt x="174890" y="29594"/>
                </a:cubicBezTo>
                <a:cubicBezTo>
                  <a:pt x="189693" y="28360"/>
                  <a:pt x="204523" y="27477"/>
                  <a:pt x="219340" y="26419"/>
                </a:cubicBezTo>
                <a:cubicBezTo>
                  <a:pt x="245593" y="17668"/>
                  <a:pt x="229000" y="24104"/>
                  <a:pt x="178065" y="26419"/>
                </a:cubicBezTo>
                <a:lnTo>
                  <a:pt x="89165" y="29594"/>
                </a:lnTo>
                <a:cubicBezTo>
                  <a:pt x="131512" y="29594"/>
                  <a:pt x="173832" y="27477"/>
                  <a:pt x="216165" y="26419"/>
                </a:cubicBezTo>
                <a:cubicBezTo>
                  <a:pt x="219340" y="25361"/>
                  <a:pt x="229037" y="23244"/>
                  <a:pt x="225690" y="23244"/>
                </a:cubicBezTo>
                <a:cubicBezTo>
                  <a:pt x="223655" y="23244"/>
                  <a:pt x="206459" y="28097"/>
                  <a:pt x="203465" y="29594"/>
                </a:cubicBezTo>
                <a:cubicBezTo>
                  <a:pt x="200052" y="31301"/>
                  <a:pt x="197447" y="34441"/>
                  <a:pt x="193940" y="35944"/>
                </a:cubicBezTo>
                <a:cubicBezTo>
                  <a:pt x="189929" y="37663"/>
                  <a:pt x="185473" y="38061"/>
                  <a:pt x="181240" y="39119"/>
                </a:cubicBezTo>
                <a:cubicBezTo>
                  <a:pt x="178065" y="41236"/>
                  <a:pt x="175202" y="43919"/>
                  <a:pt x="171715" y="45469"/>
                </a:cubicBezTo>
                <a:cubicBezTo>
                  <a:pt x="165598" y="48187"/>
                  <a:pt x="159015" y="49702"/>
                  <a:pt x="152665" y="51819"/>
                </a:cubicBezTo>
                <a:cubicBezTo>
                  <a:pt x="149490" y="52877"/>
                  <a:pt x="146133" y="53497"/>
                  <a:pt x="143140" y="54994"/>
                </a:cubicBezTo>
                <a:cubicBezTo>
                  <a:pt x="121848" y="65640"/>
                  <a:pt x="139355" y="58035"/>
                  <a:pt x="117740" y="64519"/>
                </a:cubicBezTo>
                <a:cubicBezTo>
                  <a:pt x="108123" y="67404"/>
                  <a:pt x="98690" y="70869"/>
                  <a:pt x="89165" y="74044"/>
                </a:cubicBezTo>
                <a:lnTo>
                  <a:pt x="79640" y="77219"/>
                </a:lnTo>
                <a:cubicBezTo>
                  <a:pt x="72493" y="74837"/>
                  <a:pt x="61420" y="74549"/>
                  <a:pt x="76465" y="64519"/>
                </a:cubicBezTo>
                <a:cubicBezTo>
                  <a:pt x="80096" y="62098"/>
                  <a:pt x="84831" y="61854"/>
                  <a:pt x="89165" y="61344"/>
                </a:cubicBezTo>
                <a:cubicBezTo>
                  <a:pt x="102869" y="59732"/>
                  <a:pt x="116682" y="59227"/>
                  <a:pt x="130440" y="58169"/>
                </a:cubicBezTo>
                <a:cubicBezTo>
                  <a:pt x="157957" y="59227"/>
                  <a:pt x="185799" y="56993"/>
                  <a:pt x="212990" y="61344"/>
                </a:cubicBezTo>
                <a:cubicBezTo>
                  <a:pt x="216295" y="61873"/>
                  <a:pt x="211312" y="67876"/>
                  <a:pt x="209815" y="70869"/>
                </a:cubicBezTo>
                <a:cubicBezTo>
                  <a:pt x="208108" y="74282"/>
                  <a:pt x="206445" y="78010"/>
                  <a:pt x="203465" y="80394"/>
                </a:cubicBezTo>
                <a:cubicBezTo>
                  <a:pt x="200852" y="82485"/>
                  <a:pt x="197158" y="82650"/>
                  <a:pt x="193940" y="83569"/>
                </a:cubicBezTo>
                <a:cubicBezTo>
                  <a:pt x="180678" y="87358"/>
                  <a:pt x="177159" y="87424"/>
                  <a:pt x="162190" y="89919"/>
                </a:cubicBezTo>
                <a:cubicBezTo>
                  <a:pt x="133414" y="88668"/>
                  <a:pt x="99807" y="90167"/>
                  <a:pt x="70115" y="83569"/>
                </a:cubicBezTo>
                <a:cubicBezTo>
                  <a:pt x="66848" y="82843"/>
                  <a:pt x="63765" y="81452"/>
                  <a:pt x="60590" y="80394"/>
                </a:cubicBezTo>
                <a:cubicBezTo>
                  <a:pt x="63765" y="78277"/>
                  <a:pt x="66337" y="74584"/>
                  <a:pt x="70115" y="74044"/>
                </a:cubicBezTo>
                <a:cubicBezTo>
                  <a:pt x="79502" y="72703"/>
                  <a:pt x="85319" y="79557"/>
                  <a:pt x="92340" y="83569"/>
                </a:cubicBezTo>
                <a:cubicBezTo>
                  <a:pt x="122249" y="100660"/>
                  <a:pt x="89177" y="78287"/>
                  <a:pt x="114565" y="99444"/>
                </a:cubicBezTo>
                <a:cubicBezTo>
                  <a:pt x="117496" y="101887"/>
                  <a:pt x="121254" y="103241"/>
                  <a:pt x="124090" y="105794"/>
                </a:cubicBezTo>
                <a:cubicBezTo>
                  <a:pt x="159695" y="137838"/>
                  <a:pt x="133707" y="119614"/>
                  <a:pt x="155840" y="134369"/>
                </a:cubicBezTo>
                <a:cubicBezTo>
                  <a:pt x="152665" y="135427"/>
                  <a:pt x="149662" y="137544"/>
                  <a:pt x="146315" y="137544"/>
                </a:cubicBezTo>
                <a:cubicBezTo>
                  <a:pt x="118677" y="137544"/>
                  <a:pt x="111343" y="133792"/>
                  <a:pt x="85990" y="124844"/>
                </a:cubicBezTo>
                <a:cubicBezTo>
                  <a:pt x="77463" y="121835"/>
                  <a:pt x="68800" y="119108"/>
                  <a:pt x="60590" y="115319"/>
                </a:cubicBezTo>
                <a:cubicBezTo>
                  <a:pt x="28133" y="100339"/>
                  <a:pt x="59781" y="109561"/>
                  <a:pt x="32015" y="102619"/>
                </a:cubicBezTo>
                <a:cubicBezTo>
                  <a:pt x="28840" y="100502"/>
                  <a:pt x="25903" y="97976"/>
                  <a:pt x="22490" y="96269"/>
                </a:cubicBezTo>
                <a:cubicBezTo>
                  <a:pt x="19497" y="94772"/>
                  <a:pt x="15871" y="94754"/>
                  <a:pt x="12965" y="93094"/>
                </a:cubicBezTo>
                <a:cubicBezTo>
                  <a:pt x="8371" y="90469"/>
                  <a:pt x="4498" y="86744"/>
                  <a:pt x="265" y="83569"/>
                </a:cubicBezTo>
                <a:cubicBezTo>
                  <a:pt x="4498" y="82511"/>
                  <a:pt x="8628" y="79912"/>
                  <a:pt x="12965" y="80394"/>
                </a:cubicBezTo>
                <a:cubicBezTo>
                  <a:pt x="25732" y="81813"/>
                  <a:pt x="31728" y="89728"/>
                  <a:pt x="41540" y="96269"/>
                </a:cubicBezTo>
                <a:cubicBezTo>
                  <a:pt x="49847" y="101807"/>
                  <a:pt x="58953" y="106153"/>
                  <a:pt x="66940" y="112144"/>
                </a:cubicBezTo>
                <a:cubicBezTo>
                  <a:pt x="75407" y="118494"/>
                  <a:pt x="101146" y="137065"/>
                  <a:pt x="92340" y="131194"/>
                </a:cubicBezTo>
                <a:lnTo>
                  <a:pt x="73290" y="118494"/>
                </a:lnTo>
                <a:cubicBezTo>
                  <a:pt x="70115" y="116377"/>
                  <a:pt x="67385" y="113351"/>
                  <a:pt x="63765" y="112144"/>
                </a:cubicBezTo>
                <a:cubicBezTo>
                  <a:pt x="60590" y="111086"/>
                  <a:pt x="57233" y="110466"/>
                  <a:pt x="54240" y="108969"/>
                </a:cubicBezTo>
                <a:cubicBezTo>
                  <a:pt x="29621" y="96659"/>
                  <a:pt x="59131" y="107424"/>
                  <a:pt x="35190" y="99444"/>
                </a:cubicBezTo>
                <a:cubicBezTo>
                  <a:pt x="38365" y="98386"/>
                  <a:pt x="41394" y="95854"/>
                  <a:pt x="44715" y="96269"/>
                </a:cubicBezTo>
                <a:cubicBezTo>
                  <a:pt x="57177" y="97827"/>
                  <a:pt x="63761" y="105474"/>
                  <a:pt x="73290" y="112144"/>
                </a:cubicBezTo>
                <a:cubicBezTo>
                  <a:pt x="79542" y="116521"/>
                  <a:pt x="86235" y="120265"/>
                  <a:pt x="92340" y="124844"/>
                </a:cubicBezTo>
                <a:cubicBezTo>
                  <a:pt x="96573" y="128019"/>
                  <a:pt x="101058" y="130884"/>
                  <a:pt x="105040" y="134369"/>
                </a:cubicBezTo>
                <a:cubicBezTo>
                  <a:pt x="109546" y="138311"/>
                  <a:pt x="121973" y="151302"/>
                  <a:pt x="117740" y="147069"/>
                </a:cubicBezTo>
                <a:cubicBezTo>
                  <a:pt x="114565" y="143894"/>
                  <a:pt x="111869" y="140154"/>
                  <a:pt x="108215" y="137544"/>
                </a:cubicBezTo>
                <a:cubicBezTo>
                  <a:pt x="104364" y="134793"/>
                  <a:pt x="99128" y="134251"/>
                  <a:pt x="95515" y="131194"/>
                </a:cubicBezTo>
                <a:cubicBezTo>
                  <a:pt x="85232" y="122493"/>
                  <a:pt x="78148" y="110091"/>
                  <a:pt x="66940" y="102619"/>
                </a:cubicBezTo>
                <a:cubicBezTo>
                  <a:pt x="63765" y="100502"/>
                  <a:pt x="60346" y="98712"/>
                  <a:pt x="57415" y="96269"/>
                </a:cubicBezTo>
                <a:cubicBezTo>
                  <a:pt x="53966" y="93394"/>
                  <a:pt x="51299" y="89666"/>
                  <a:pt x="47890" y="86744"/>
                </a:cubicBezTo>
                <a:cubicBezTo>
                  <a:pt x="43872" y="83300"/>
                  <a:pt x="39208" y="80663"/>
                  <a:pt x="35190" y="77219"/>
                </a:cubicBezTo>
                <a:cubicBezTo>
                  <a:pt x="31781" y="74297"/>
                  <a:pt x="21405" y="66274"/>
                  <a:pt x="25665" y="67694"/>
                </a:cubicBezTo>
                <a:lnTo>
                  <a:pt x="54240" y="86744"/>
                </a:lnTo>
                <a:cubicBezTo>
                  <a:pt x="60713" y="91060"/>
                  <a:pt x="71050" y="97696"/>
                  <a:pt x="76465" y="102619"/>
                </a:cubicBezTo>
                <a:cubicBezTo>
                  <a:pt x="84217" y="109667"/>
                  <a:pt x="89973" y="119032"/>
                  <a:pt x="98690" y="124844"/>
                </a:cubicBezTo>
                <a:cubicBezTo>
                  <a:pt x="120224" y="139200"/>
                  <a:pt x="93922" y="121268"/>
                  <a:pt x="124090" y="143894"/>
                </a:cubicBezTo>
                <a:cubicBezTo>
                  <a:pt x="127143" y="146184"/>
                  <a:pt x="130684" y="147801"/>
                  <a:pt x="133615" y="150244"/>
                </a:cubicBezTo>
                <a:cubicBezTo>
                  <a:pt x="137064" y="153119"/>
                  <a:pt x="139404" y="157278"/>
                  <a:pt x="143140" y="159769"/>
                </a:cubicBezTo>
                <a:cubicBezTo>
                  <a:pt x="145925" y="161625"/>
                  <a:pt x="149672" y="161447"/>
                  <a:pt x="152665" y="162944"/>
                </a:cubicBezTo>
                <a:cubicBezTo>
                  <a:pt x="156078" y="164651"/>
                  <a:pt x="163397" y="172914"/>
                  <a:pt x="162190" y="169294"/>
                </a:cubicBezTo>
                <a:cubicBezTo>
                  <a:pt x="159704" y="161837"/>
                  <a:pt x="133312" y="137763"/>
                  <a:pt x="130440" y="134369"/>
                </a:cubicBezTo>
                <a:cubicBezTo>
                  <a:pt x="111240" y="111678"/>
                  <a:pt x="119050" y="113454"/>
                  <a:pt x="98690" y="93094"/>
                </a:cubicBezTo>
                <a:cubicBezTo>
                  <a:pt x="94752" y="89156"/>
                  <a:pt x="81873" y="80825"/>
                  <a:pt x="76465" y="77219"/>
                </a:cubicBezTo>
                <a:cubicBezTo>
                  <a:pt x="74348" y="74044"/>
                  <a:pt x="73095" y="70078"/>
                  <a:pt x="70115" y="67694"/>
                </a:cubicBezTo>
                <a:cubicBezTo>
                  <a:pt x="67502" y="65603"/>
                  <a:pt x="57308" y="63863"/>
                  <a:pt x="60590" y="64519"/>
                </a:cubicBezTo>
                <a:cubicBezTo>
                  <a:pt x="69148" y="66231"/>
                  <a:pt x="77523" y="68752"/>
                  <a:pt x="85990" y="70869"/>
                </a:cubicBezTo>
                <a:cubicBezTo>
                  <a:pt x="92340" y="75102"/>
                  <a:pt x="98935" y="78990"/>
                  <a:pt x="105040" y="83569"/>
                </a:cubicBezTo>
                <a:cubicBezTo>
                  <a:pt x="110492" y="87658"/>
                  <a:pt x="120765" y="95730"/>
                  <a:pt x="127265" y="99444"/>
                </a:cubicBezTo>
                <a:cubicBezTo>
                  <a:pt x="131374" y="101792"/>
                  <a:pt x="136027" y="103169"/>
                  <a:pt x="139965" y="105794"/>
                </a:cubicBezTo>
                <a:cubicBezTo>
                  <a:pt x="145604" y="109553"/>
                  <a:pt x="150359" y="114508"/>
                  <a:pt x="155840" y="118494"/>
                </a:cubicBezTo>
                <a:cubicBezTo>
                  <a:pt x="162012" y="122983"/>
                  <a:pt x="180286" y="136590"/>
                  <a:pt x="174890" y="131194"/>
                </a:cubicBezTo>
                <a:cubicBezTo>
                  <a:pt x="165365" y="121669"/>
                  <a:pt x="154730" y="113138"/>
                  <a:pt x="146315" y="102619"/>
                </a:cubicBezTo>
                <a:cubicBezTo>
                  <a:pt x="142082" y="97327"/>
                  <a:pt x="137681" y="92165"/>
                  <a:pt x="133615" y="86744"/>
                </a:cubicBezTo>
                <a:cubicBezTo>
                  <a:pt x="131325" y="83691"/>
                  <a:pt x="129963" y="79917"/>
                  <a:pt x="127265" y="77219"/>
                </a:cubicBezTo>
                <a:cubicBezTo>
                  <a:pt x="124567" y="74521"/>
                  <a:pt x="120915" y="72986"/>
                  <a:pt x="117740" y="70869"/>
                </a:cubicBezTo>
                <a:cubicBezTo>
                  <a:pt x="115623" y="67694"/>
                  <a:pt x="111390" y="57528"/>
                  <a:pt x="111390" y="61344"/>
                </a:cubicBezTo>
                <a:cubicBezTo>
                  <a:pt x="111390" y="66077"/>
                  <a:pt x="114660" y="70450"/>
                  <a:pt x="117740" y="74044"/>
                </a:cubicBezTo>
                <a:cubicBezTo>
                  <a:pt x="127480" y="85408"/>
                  <a:pt x="141188" y="93341"/>
                  <a:pt x="149490" y="105794"/>
                </a:cubicBezTo>
                <a:cubicBezTo>
                  <a:pt x="155352" y="114587"/>
                  <a:pt x="160998" y="123652"/>
                  <a:pt x="168540" y="131194"/>
                </a:cubicBezTo>
                <a:cubicBezTo>
                  <a:pt x="172282" y="134936"/>
                  <a:pt x="177339" y="137143"/>
                  <a:pt x="181240" y="140719"/>
                </a:cubicBezTo>
                <a:cubicBezTo>
                  <a:pt x="218704" y="175061"/>
                  <a:pt x="193692" y="157487"/>
                  <a:pt x="216165" y="172469"/>
                </a:cubicBezTo>
                <a:cubicBezTo>
                  <a:pt x="218282" y="168236"/>
                  <a:pt x="222086" y="164483"/>
                  <a:pt x="222515" y="159769"/>
                </a:cubicBezTo>
                <a:cubicBezTo>
                  <a:pt x="223923" y="144276"/>
                  <a:pt x="218015" y="135069"/>
                  <a:pt x="212990" y="121669"/>
                </a:cubicBezTo>
                <a:cubicBezTo>
                  <a:pt x="207356" y="106646"/>
                  <a:pt x="213099" y="117070"/>
                  <a:pt x="203465" y="102619"/>
                </a:cubicBezTo>
                <a:cubicBezTo>
                  <a:pt x="202407" y="97327"/>
                  <a:pt x="205117" y="89157"/>
                  <a:pt x="200290" y="86744"/>
                </a:cubicBezTo>
                <a:cubicBezTo>
                  <a:pt x="196387" y="84793"/>
                  <a:pt x="197115" y="95080"/>
                  <a:pt x="197115" y="99444"/>
                </a:cubicBezTo>
                <a:cubicBezTo>
                  <a:pt x="197115" y="102791"/>
                  <a:pt x="199564" y="105702"/>
                  <a:pt x="200290" y="108969"/>
                </a:cubicBezTo>
                <a:cubicBezTo>
                  <a:pt x="207740" y="142496"/>
                  <a:pt x="199493" y="116102"/>
                  <a:pt x="206640" y="137544"/>
                </a:cubicBezTo>
                <a:cubicBezTo>
                  <a:pt x="214109" y="115137"/>
                  <a:pt x="207425" y="137612"/>
                  <a:pt x="212990" y="93094"/>
                </a:cubicBezTo>
                <a:cubicBezTo>
                  <a:pt x="213659" y="87739"/>
                  <a:pt x="215200" y="82528"/>
                  <a:pt x="216165" y="77219"/>
                </a:cubicBezTo>
                <a:cubicBezTo>
                  <a:pt x="217317" y="70885"/>
                  <a:pt x="218542" y="64557"/>
                  <a:pt x="219340" y="58169"/>
                </a:cubicBezTo>
                <a:cubicBezTo>
                  <a:pt x="220659" y="47615"/>
                  <a:pt x="221340" y="36990"/>
                  <a:pt x="222515" y="26419"/>
                </a:cubicBezTo>
                <a:cubicBezTo>
                  <a:pt x="223457" y="17939"/>
                  <a:pt x="228034" y="9223"/>
                  <a:pt x="225690" y="1019"/>
                </a:cubicBezTo>
                <a:cubicBezTo>
                  <a:pt x="224771" y="-2199"/>
                  <a:pt x="219340" y="3136"/>
                  <a:pt x="216165" y="4194"/>
                </a:cubicBezTo>
                <a:lnTo>
                  <a:pt x="203465" y="29594"/>
                </a:lnTo>
                <a:cubicBezTo>
                  <a:pt x="201348" y="33827"/>
                  <a:pt x="198263" y="37702"/>
                  <a:pt x="197115" y="42294"/>
                </a:cubicBezTo>
                <a:cubicBezTo>
                  <a:pt x="194998" y="50761"/>
                  <a:pt x="193525" y="59415"/>
                  <a:pt x="190765" y="67694"/>
                </a:cubicBezTo>
                <a:cubicBezTo>
                  <a:pt x="189707" y="70869"/>
                  <a:pt x="184415" y="76161"/>
                  <a:pt x="187590" y="77219"/>
                </a:cubicBezTo>
                <a:cubicBezTo>
                  <a:pt x="192080" y="78716"/>
                  <a:pt x="196057" y="72986"/>
                  <a:pt x="200290" y="70869"/>
                </a:cubicBezTo>
                <a:cubicBezTo>
                  <a:pt x="202407" y="67694"/>
                  <a:pt x="202824" y="61344"/>
                  <a:pt x="206640" y="61344"/>
                </a:cubicBezTo>
                <a:cubicBezTo>
                  <a:pt x="209987" y="61344"/>
                  <a:pt x="210365" y="67568"/>
                  <a:pt x="209815" y="70869"/>
                </a:cubicBezTo>
                <a:cubicBezTo>
                  <a:pt x="209188" y="74633"/>
                  <a:pt x="205358" y="77081"/>
                  <a:pt x="203465" y="80394"/>
                </a:cubicBezTo>
                <a:cubicBezTo>
                  <a:pt x="201117" y="84503"/>
                  <a:pt x="199463" y="88985"/>
                  <a:pt x="197115" y="93094"/>
                </a:cubicBezTo>
                <a:cubicBezTo>
                  <a:pt x="194426" y="97799"/>
                  <a:pt x="183907" y="112356"/>
                  <a:pt x="181240" y="115319"/>
                </a:cubicBezTo>
                <a:cubicBezTo>
                  <a:pt x="175233" y="121994"/>
                  <a:pt x="170709" y="131529"/>
                  <a:pt x="162190" y="134369"/>
                </a:cubicBezTo>
                <a:cubicBezTo>
                  <a:pt x="159015" y="135427"/>
                  <a:pt x="155658" y="136047"/>
                  <a:pt x="152665" y="137544"/>
                </a:cubicBezTo>
                <a:cubicBezTo>
                  <a:pt x="128046" y="149854"/>
                  <a:pt x="157556" y="139089"/>
                  <a:pt x="133615" y="147069"/>
                </a:cubicBezTo>
                <a:cubicBezTo>
                  <a:pt x="131498" y="143894"/>
                  <a:pt x="127686" y="141337"/>
                  <a:pt x="127265" y="137544"/>
                </a:cubicBezTo>
                <a:cubicBezTo>
                  <a:pt x="126554" y="131146"/>
                  <a:pt x="128590" y="124660"/>
                  <a:pt x="130440" y="118494"/>
                </a:cubicBezTo>
                <a:cubicBezTo>
                  <a:pt x="133955" y="106776"/>
                  <a:pt x="143217" y="97005"/>
                  <a:pt x="152665" y="89919"/>
                </a:cubicBezTo>
                <a:cubicBezTo>
                  <a:pt x="155342" y="87911"/>
                  <a:pt x="159132" y="88103"/>
                  <a:pt x="162190" y="86744"/>
                </a:cubicBezTo>
                <a:cubicBezTo>
                  <a:pt x="168678" y="83861"/>
                  <a:pt x="174890" y="80394"/>
                  <a:pt x="181240" y="77219"/>
                </a:cubicBezTo>
                <a:cubicBezTo>
                  <a:pt x="206640" y="78277"/>
                  <a:pt x="232914" y="73705"/>
                  <a:pt x="257440" y="80394"/>
                </a:cubicBezTo>
                <a:cubicBezTo>
                  <a:pt x="262938" y="81894"/>
                  <a:pt x="254510" y="91710"/>
                  <a:pt x="251090" y="96269"/>
                </a:cubicBezTo>
                <a:cubicBezTo>
                  <a:pt x="247915" y="100502"/>
                  <a:pt x="242408" y="102350"/>
                  <a:pt x="238390" y="105794"/>
                </a:cubicBezTo>
                <a:cubicBezTo>
                  <a:pt x="234981" y="108716"/>
                  <a:pt x="232715" y="113009"/>
                  <a:pt x="228865" y="115319"/>
                </a:cubicBezTo>
                <a:cubicBezTo>
                  <a:pt x="216689" y="122624"/>
                  <a:pt x="202941" y="127064"/>
                  <a:pt x="190765" y="134369"/>
                </a:cubicBezTo>
                <a:cubicBezTo>
                  <a:pt x="185473" y="137544"/>
                  <a:pt x="180123" y="140623"/>
                  <a:pt x="174890" y="143894"/>
                </a:cubicBezTo>
                <a:cubicBezTo>
                  <a:pt x="171654" y="145916"/>
                  <a:pt x="168951" y="148940"/>
                  <a:pt x="165365" y="150244"/>
                </a:cubicBezTo>
                <a:cubicBezTo>
                  <a:pt x="157163" y="153226"/>
                  <a:pt x="148244" y="153834"/>
                  <a:pt x="139965" y="156594"/>
                </a:cubicBezTo>
                <a:lnTo>
                  <a:pt x="130440" y="159769"/>
                </a:lnTo>
                <a:cubicBezTo>
                  <a:pt x="126530" y="148039"/>
                  <a:pt x="123143" y="142612"/>
                  <a:pt x="130440" y="128019"/>
                </a:cubicBezTo>
                <a:cubicBezTo>
                  <a:pt x="131937" y="125026"/>
                  <a:pt x="136790" y="125902"/>
                  <a:pt x="139965" y="124844"/>
                </a:cubicBezTo>
                <a:cubicBezTo>
                  <a:pt x="147373" y="125902"/>
                  <a:pt x="155497" y="124672"/>
                  <a:pt x="162190" y="128019"/>
                </a:cubicBezTo>
                <a:cubicBezTo>
                  <a:pt x="176726" y="135287"/>
                  <a:pt x="152725" y="147042"/>
                  <a:pt x="152665" y="147069"/>
                </a:cubicBezTo>
                <a:cubicBezTo>
                  <a:pt x="147734" y="149261"/>
                  <a:pt x="142025" y="148935"/>
                  <a:pt x="136790" y="150244"/>
                </a:cubicBezTo>
                <a:cubicBezTo>
                  <a:pt x="105526" y="158060"/>
                  <a:pt x="160635" y="147857"/>
                  <a:pt x="108215" y="156594"/>
                </a:cubicBezTo>
                <a:cubicBezTo>
                  <a:pt x="100807" y="155536"/>
                  <a:pt x="92217" y="157570"/>
                  <a:pt x="85990" y="153419"/>
                </a:cubicBezTo>
                <a:cubicBezTo>
                  <a:pt x="83205" y="151563"/>
                  <a:pt x="85831" y="144184"/>
                  <a:pt x="89165" y="143894"/>
                </a:cubicBezTo>
                <a:cubicBezTo>
                  <a:pt x="112385" y="141875"/>
                  <a:pt x="135732" y="146011"/>
                  <a:pt x="159015" y="147069"/>
                </a:cubicBezTo>
                <a:cubicBezTo>
                  <a:pt x="166788" y="149660"/>
                  <a:pt x="174374" y="151690"/>
                  <a:pt x="181240" y="156594"/>
                </a:cubicBezTo>
                <a:cubicBezTo>
                  <a:pt x="202050" y="171458"/>
                  <a:pt x="179858" y="162483"/>
                  <a:pt x="200290" y="169294"/>
                </a:cubicBezTo>
                <a:cubicBezTo>
                  <a:pt x="193940" y="170352"/>
                  <a:pt x="187651" y="173052"/>
                  <a:pt x="181240" y="172469"/>
                </a:cubicBezTo>
                <a:cubicBezTo>
                  <a:pt x="175564" y="171953"/>
                  <a:pt x="170772" y="167921"/>
                  <a:pt x="165365" y="166119"/>
                </a:cubicBezTo>
                <a:cubicBezTo>
                  <a:pt x="150567" y="161186"/>
                  <a:pt x="136969" y="161374"/>
                  <a:pt x="120915" y="159769"/>
                </a:cubicBezTo>
                <a:cubicBezTo>
                  <a:pt x="117740" y="158711"/>
                  <a:pt x="114608" y="157513"/>
                  <a:pt x="111390" y="156594"/>
                </a:cubicBezTo>
                <a:cubicBezTo>
                  <a:pt x="107194" y="155395"/>
                  <a:pt x="98690" y="157783"/>
                  <a:pt x="98690" y="153419"/>
                </a:cubicBezTo>
                <a:cubicBezTo>
                  <a:pt x="98690" y="148686"/>
                  <a:pt x="106676" y="147488"/>
                  <a:pt x="111390" y="147069"/>
                </a:cubicBezTo>
                <a:cubicBezTo>
                  <a:pt x="154663" y="143223"/>
                  <a:pt x="198171" y="142785"/>
                  <a:pt x="241565" y="140719"/>
                </a:cubicBezTo>
                <a:lnTo>
                  <a:pt x="311415" y="137544"/>
                </a:lnTo>
                <a:lnTo>
                  <a:pt x="339990" y="128019"/>
                </a:lnTo>
                <a:cubicBezTo>
                  <a:pt x="343165" y="126961"/>
                  <a:pt x="346214" y="125394"/>
                  <a:pt x="349515" y="124844"/>
                </a:cubicBezTo>
                <a:lnTo>
                  <a:pt x="368565" y="121669"/>
                </a:lnTo>
                <a:cubicBezTo>
                  <a:pt x="385498" y="122727"/>
                  <a:pt x="402905" y="120729"/>
                  <a:pt x="419365" y="124844"/>
                </a:cubicBezTo>
                <a:cubicBezTo>
                  <a:pt x="433140" y="128288"/>
                  <a:pt x="444936" y="137212"/>
                  <a:pt x="457465" y="143894"/>
                </a:cubicBezTo>
                <a:cubicBezTo>
                  <a:pt x="460832" y="145690"/>
                  <a:pt x="463503" y="148694"/>
                  <a:pt x="466990" y="150244"/>
                </a:cubicBezTo>
                <a:cubicBezTo>
                  <a:pt x="473107" y="152962"/>
                  <a:pt x="479690" y="154477"/>
                  <a:pt x="486040" y="156594"/>
                </a:cubicBezTo>
                <a:lnTo>
                  <a:pt x="505090" y="162944"/>
                </a:lnTo>
                <a:cubicBezTo>
                  <a:pt x="508265" y="164002"/>
                  <a:pt x="511830" y="164263"/>
                  <a:pt x="514615" y="166119"/>
                </a:cubicBezTo>
                <a:cubicBezTo>
                  <a:pt x="517790" y="168236"/>
                  <a:pt x="520653" y="170919"/>
                  <a:pt x="524140" y="172469"/>
                </a:cubicBezTo>
                <a:cubicBezTo>
                  <a:pt x="530257" y="175187"/>
                  <a:pt x="537621" y="175106"/>
                  <a:pt x="543190" y="178819"/>
                </a:cubicBezTo>
                <a:cubicBezTo>
                  <a:pt x="546365" y="180936"/>
                  <a:pt x="549365" y="183342"/>
                  <a:pt x="552715" y="185169"/>
                </a:cubicBezTo>
                <a:cubicBezTo>
                  <a:pt x="561025" y="189702"/>
                  <a:pt x="569998" y="192999"/>
                  <a:pt x="578115" y="197869"/>
                </a:cubicBezTo>
                <a:cubicBezTo>
                  <a:pt x="583407" y="201044"/>
                  <a:pt x="588470" y="204634"/>
                  <a:pt x="593990" y="207394"/>
                </a:cubicBezTo>
                <a:cubicBezTo>
                  <a:pt x="612920" y="216859"/>
                  <a:pt x="608169" y="211203"/>
                  <a:pt x="628915" y="220094"/>
                </a:cubicBezTo>
                <a:cubicBezTo>
                  <a:pt x="637616" y="223823"/>
                  <a:pt x="646439" y="227543"/>
                  <a:pt x="654315" y="232794"/>
                </a:cubicBezTo>
                <a:cubicBezTo>
                  <a:pt x="657490" y="234911"/>
                  <a:pt x="660427" y="237437"/>
                  <a:pt x="663840" y="239144"/>
                </a:cubicBezTo>
                <a:cubicBezTo>
                  <a:pt x="666189" y="240318"/>
                  <a:pt x="682890" y="244119"/>
                  <a:pt x="682890" y="248669"/>
                </a:cubicBezTo>
                <a:cubicBezTo>
                  <a:pt x="682890" y="252016"/>
                  <a:pt x="676358" y="246991"/>
                  <a:pt x="673365" y="245494"/>
                </a:cubicBezTo>
                <a:cubicBezTo>
                  <a:pt x="669952" y="243787"/>
                  <a:pt x="667015" y="241261"/>
                  <a:pt x="663840" y="239144"/>
                </a:cubicBezTo>
                <a:cubicBezTo>
                  <a:pt x="669132" y="238086"/>
                  <a:pt x="674352" y="235373"/>
                  <a:pt x="679715" y="235969"/>
                </a:cubicBezTo>
                <a:cubicBezTo>
                  <a:pt x="684549" y="236506"/>
                  <a:pt x="697570" y="245756"/>
                  <a:pt x="701940" y="248669"/>
                </a:cubicBezTo>
                <a:cubicBezTo>
                  <a:pt x="715612" y="269178"/>
                  <a:pt x="706005" y="256852"/>
                  <a:pt x="740040" y="283594"/>
                </a:cubicBezTo>
                <a:cubicBezTo>
                  <a:pt x="744201" y="286863"/>
                  <a:pt x="748998" y="289377"/>
                  <a:pt x="752740" y="293119"/>
                </a:cubicBezTo>
                <a:cubicBezTo>
                  <a:pt x="760802" y="301181"/>
                  <a:pt x="762065" y="303690"/>
                  <a:pt x="771790" y="308994"/>
                </a:cubicBezTo>
                <a:cubicBezTo>
                  <a:pt x="780100" y="313527"/>
                  <a:pt x="789314" y="316443"/>
                  <a:pt x="797190" y="321694"/>
                </a:cubicBezTo>
                <a:lnTo>
                  <a:pt x="816240" y="334394"/>
                </a:lnTo>
                <a:cubicBezTo>
                  <a:pt x="831205" y="356842"/>
                  <a:pt x="812424" y="329052"/>
                  <a:pt x="832115" y="356619"/>
                </a:cubicBezTo>
                <a:cubicBezTo>
                  <a:pt x="834333" y="359724"/>
                  <a:pt x="836022" y="363213"/>
                  <a:pt x="838465" y="366144"/>
                </a:cubicBezTo>
                <a:cubicBezTo>
                  <a:pt x="841340" y="369593"/>
                  <a:pt x="845115" y="372220"/>
                  <a:pt x="847990" y="375669"/>
                </a:cubicBezTo>
                <a:cubicBezTo>
                  <a:pt x="865252" y="396384"/>
                  <a:pt x="840989" y="372730"/>
                  <a:pt x="863865" y="397894"/>
                </a:cubicBezTo>
                <a:cubicBezTo>
                  <a:pt x="883037" y="418983"/>
                  <a:pt x="879467" y="415704"/>
                  <a:pt x="895615" y="426469"/>
                </a:cubicBezTo>
                <a:cubicBezTo>
                  <a:pt x="899848" y="432819"/>
                  <a:pt x="902919" y="440123"/>
                  <a:pt x="908315" y="445519"/>
                </a:cubicBezTo>
                <a:cubicBezTo>
                  <a:pt x="920538" y="457742"/>
                  <a:pt x="915349" y="451308"/>
                  <a:pt x="924190" y="464569"/>
                </a:cubicBezTo>
                <a:cubicBezTo>
                  <a:pt x="925248" y="461394"/>
                  <a:pt x="928284" y="458262"/>
                  <a:pt x="927365" y="455044"/>
                </a:cubicBezTo>
                <a:cubicBezTo>
                  <a:pt x="925911" y="449956"/>
                  <a:pt x="920916" y="446650"/>
                  <a:pt x="917840" y="442344"/>
                </a:cubicBezTo>
                <a:cubicBezTo>
                  <a:pt x="915622" y="439239"/>
                  <a:pt x="913317" y="436169"/>
                  <a:pt x="911490" y="432819"/>
                </a:cubicBezTo>
                <a:cubicBezTo>
                  <a:pt x="906957" y="424509"/>
                  <a:pt x="901783" y="416399"/>
                  <a:pt x="898790" y="407419"/>
                </a:cubicBezTo>
                <a:cubicBezTo>
                  <a:pt x="897732" y="404244"/>
                  <a:pt x="897706" y="400507"/>
                  <a:pt x="895615" y="397894"/>
                </a:cubicBezTo>
                <a:cubicBezTo>
                  <a:pt x="891139" y="392299"/>
                  <a:pt x="882840" y="390461"/>
                  <a:pt x="876565" y="388369"/>
                </a:cubicBezTo>
                <a:cubicBezTo>
                  <a:pt x="875286" y="386663"/>
                  <a:pt x="862378" y="369943"/>
                  <a:pt x="860690" y="366144"/>
                </a:cubicBezTo>
                <a:cubicBezTo>
                  <a:pt x="850305" y="342778"/>
                  <a:pt x="859128" y="352957"/>
                  <a:pt x="847990" y="334394"/>
                </a:cubicBezTo>
                <a:cubicBezTo>
                  <a:pt x="844063" y="327850"/>
                  <a:pt x="839523" y="321694"/>
                  <a:pt x="835290" y="315344"/>
                </a:cubicBezTo>
                <a:lnTo>
                  <a:pt x="828940" y="305819"/>
                </a:lnTo>
                <a:lnTo>
                  <a:pt x="822590" y="296294"/>
                </a:lnTo>
                <a:cubicBezTo>
                  <a:pt x="820473" y="299469"/>
                  <a:pt x="816240" y="302003"/>
                  <a:pt x="816240" y="305819"/>
                </a:cubicBezTo>
                <a:cubicBezTo>
                  <a:pt x="816240" y="315666"/>
                  <a:pt x="827172" y="321689"/>
                  <a:pt x="832115" y="328044"/>
                </a:cubicBezTo>
                <a:cubicBezTo>
                  <a:pt x="836800" y="334068"/>
                  <a:pt x="842402" y="339854"/>
                  <a:pt x="844815" y="347094"/>
                </a:cubicBezTo>
                <a:cubicBezTo>
                  <a:pt x="845873" y="350269"/>
                  <a:pt x="846330" y="353713"/>
                  <a:pt x="847990" y="356619"/>
                </a:cubicBezTo>
                <a:cubicBezTo>
                  <a:pt x="850615" y="361213"/>
                  <a:pt x="854480" y="364984"/>
                  <a:pt x="857515" y="369319"/>
                </a:cubicBezTo>
                <a:cubicBezTo>
                  <a:pt x="861892" y="375571"/>
                  <a:pt x="870215" y="388369"/>
                  <a:pt x="870215" y="388369"/>
                </a:cubicBezTo>
                <a:cubicBezTo>
                  <a:pt x="865089" y="367865"/>
                  <a:pt x="870468" y="382398"/>
                  <a:pt x="857515" y="362969"/>
                </a:cubicBezTo>
                <a:cubicBezTo>
                  <a:pt x="857045" y="362264"/>
                  <a:pt x="844600" y="340825"/>
                  <a:pt x="841640" y="337569"/>
                </a:cubicBezTo>
                <a:cubicBezTo>
                  <a:pt x="833586" y="328709"/>
                  <a:pt x="823424" y="321748"/>
                  <a:pt x="816240" y="312169"/>
                </a:cubicBezTo>
                <a:cubicBezTo>
                  <a:pt x="785111" y="270664"/>
                  <a:pt x="823578" y="322443"/>
                  <a:pt x="800365" y="289944"/>
                </a:cubicBezTo>
                <a:cubicBezTo>
                  <a:pt x="780674" y="262377"/>
                  <a:pt x="799455" y="290167"/>
                  <a:pt x="784490" y="267719"/>
                </a:cubicBezTo>
                <a:cubicBezTo>
                  <a:pt x="785548" y="271952"/>
                  <a:pt x="785420" y="276677"/>
                  <a:pt x="787665" y="280419"/>
                </a:cubicBezTo>
                <a:cubicBezTo>
                  <a:pt x="794727" y="292189"/>
                  <a:pt x="821565" y="317494"/>
                  <a:pt x="828940" y="324869"/>
                </a:cubicBezTo>
                <a:cubicBezTo>
                  <a:pt x="832115" y="328044"/>
                  <a:pt x="834873" y="331700"/>
                  <a:pt x="838465" y="334394"/>
                </a:cubicBezTo>
                <a:cubicBezTo>
                  <a:pt x="842698" y="337569"/>
                  <a:pt x="847423" y="340177"/>
                  <a:pt x="851165" y="343919"/>
                </a:cubicBezTo>
                <a:cubicBezTo>
                  <a:pt x="876140" y="368894"/>
                  <a:pt x="835832" y="336962"/>
                  <a:pt x="867040" y="362969"/>
                </a:cubicBezTo>
                <a:cubicBezTo>
                  <a:pt x="869971" y="365412"/>
                  <a:pt x="878682" y="372494"/>
                  <a:pt x="876565" y="369319"/>
                </a:cubicBezTo>
                <a:cubicBezTo>
                  <a:pt x="868715" y="357543"/>
                  <a:pt x="845958" y="330631"/>
                  <a:pt x="832115" y="318519"/>
                </a:cubicBezTo>
                <a:cubicBezTo>
                  <a:pt x="820795" y="308614"/>
                  <a:pt x="808864" y="299429"/>
                  <a:pt x="797190" y="289944"/>
                </a:cubicBezTo>
                <a:cubicBezTo>
                  <a:pt x="791931" y="285671"/>
                  <a:pt x="786107" y="282036"/>
                  <a:pt x="781315" y="277244"/>
                </a:cubicBezTo>
                <a:lnTo>
                  <a:pt x="755915" y="251844"/>
                </a:lnTo>
                <a:cubicBezTo>
                  <a:pt x="752740" y="248669"/>
                  <a:pt x="750126" y="244810"/>
                  <a:pt x="746390" y="242319"/>
                </a:cubicBezTo>
                <a:cubicBezTo>
                  <a:pt x="743215" y="240202"/>
                  <a:pt x="739796" y="238412"/>
                  <a:pt x="736865" y="235969"/>
                </a:cubicBezTo>
                <a:cubicBezTo>
                  <a:pt x="721010" y="222756"/>
                  <a:pt x="734554" y="228849"/>
                  <a:pt x="717815" y="223269"/>
                </a:cubicBezTo>
                <a:cubicBezTo>
                  <a:pt x="716757" y="226444"/>
                  <a:pt x="714640" y="229447"/>
                  <a:pt x="714640" y="232794"/>
                </a:cubicBezTo>
                <a:cubicBezTo>
                  <a:pt x="714640" y="243970"/>
                  <a:pt x="717716" y="251547"/>
                  <a:pt x="720990" y="261369"/>
                </a:cubicBezTo>
                <a:cubicBezTo>
                  <a:pt x="716757" y="262427"/>
                  <a:pt x="712610" y="265161"/>
                  <a:pt x="708290" y="264544"/>
                </a:cubicBezTo>
                <a:cubicBezTo>
                  <a:pt x="704512" y="264004"/>
                  <a:pt x="701870" y="260412"/>
                  <a:pt x="698765" y="258194"/>
                </a:cubicBezTo>
                <a:cubicBezTo>
                  <a:pt x="694459" y="255118"/>
                  <a:pt x="690197" y="251975"/>
                  <a:pt x="686065" y="248669"/>
                </a:cubicBezTo>
                <a:cubicBezTo>
                  <a:pt x="679610" y="243505"/>
                  <a:pt x="673193" y="238286"/>
                  <a:pt x="667015" y="232794"/>
                </a:cubicBezTo>
                <a:cubicBezTo>
                  <a:pt x="648680" y="216496"/>
                  <a:pt x="666420" y="229222"/>
                  <a:pt x="647965" y="216919"/>
                </a:cubicBezTo>
                <a:cubicBezTo>
                  <a:pt x="646907" y="213744"/>
                  <a:pt x="642423" y="205027"/>
                  <a:pt x="644790" y="207394"/>
                </a:cubicBezTo>
                <a:cubicBezTo>
                  <a:pt x="649154" y="211758"/>
                  <a:pt x="650407" y="218493"/>
                  <a:pt x="654315" y="223269"/>
                </a:cubicBezTo>
                <a:cubicBezTo>
                  <a:pt x="667364" y="239218"/>
                  <a:pt x="669589" y="239802"/>
                  <a:pt x="682890" y="248669"/>
                </a:cubicBezTo>
                <a:cubicBezTo>
                  <a:pt x="696296" y="268777"/>
                  <a:pt x="681126" y="248669"/>
                  <a:pt x="698765" y="264544"/>
                </a:cubicBezTo>
                <a:cubicBezTo>
                  <a:pt x="706552" y="271553"/>
                  <a:pt x="713582" y="279361"/>
                  <a:pt x="720990" y="286769"/>
                </a:cubicBezTo>
                <a:cubicBezTo>
                  <a:pt x="724165" y="289944"/>
                  <a:pt x="727821" y="292702"/>
                  <a:pt x="730515" y="296294"/>
                </a:cubicBezTo>
                <a:cubicBezTo>
                  <a:pt x="749314" y="321359"/>
                  <a:pt x="729239" y="296796"/>
                  <a:pt x="755915" y="321694"/>
                </a:cubicBezTo>
                <a:cubicBezTo>
                  <a:pt x="766857" y="331906"/>
                  <a:pt x="777082" y="342861"/>
                  <a:pt x="787665" y="353444"/>
                </a:cubicBezTo>
                <a:cubicBezTo>
                  <a:pt x="795073" y="360852"/>
                  <a:pt x="801892" y="368901"/>
                  <a:pt x="809890" y="375669"/>
                </a:cubicBezTo>
                <a:cubicBezTo>
                  <a:pt x="850117" y="409707"/>
                  <a:pt x="843808" y="405342"/>
                  <a:pt x="879740" y="432819"/>
                </a:cubicBezTo>
                <a:cubicBezTo>
                  <a:pt x="888147" y="439248"/>
                  <a:pt x="896334" y="445998"/>
                  <a:pt x="905140" y="451869"/>
                </a:cubicBezTo>
                <a:cubicBezTo>
                  <a:pt x="914665" y="458219"/>
                  <a:pt x="924714" y="463846"/>
                  <a:pt x="933715" y="470919"/>
                </a:cubicBezTo>
                <a:cubicBezTo>
                  <a:pt x="939599" y="475542"/>
                  <a:pt x="943798" y="482055"/>
                  <a:pt x="949590" y="486794"/>
                </a:cubicBezTo>
                <a:cubicBezTo>
                  <a:pt x="955497" y="491627"/>
                  <a:pt x="962814" y="494564"/>
                  <a:pt x="968640" y="499494"/>
                </a:cubicBezTo>
                <a:cubicBezTo>
                  <a:pt x="976638" y="506262"/>
                  <a:pt x="990865" y="521719"/>
                  <a:pt x="990865" y="521719"/>
                </a:cubicBezTo>
                <a:cubicBezTo>
                  <a:pt x="998015" y="543169"/>
                  <a:pt x="988099" y="519919"/>
                  <a:pt x="1003565" y="537594"/>
                </a:cubicBezTo>
                <a:cubicBezTo>
                  <a:pt x="1008591" y="543337"/>
                  <a:pt x="1012032" y="550294"/>
                  <a:pt x="1016265" y="556644"/>
                </a:cubicBezTo>
                <a:lnTo>
                  <a:pt x="1028965" y="575694"/>
                </a:lnTo>
                <a:cubicBezTo>
                  <a:pt x="1031082" y="578869"/>
                  <a:pt x="1034108" y="581599"/>
                  <a:pt x="1035315" y="585219"/>
                </a:cubicBezTo>
                <a:lnTo>
                  <a:pt x="1038490" y="594744"/>
                </a:lnTo>
                <a:cubicBezTo>
                  <a:pt x="1039548" y="602152"/>
                  <a:pt x="1044444" y="610021"/>
                  <a:pt x="1041665" y="616969"/>
                </a:cubicBezTo>
                <a:cubicBezTo>
                  <a:pt x="1040248" y="620512"/>
                  <a:pt x="1034838" y="613317"/>
                  <a:pt x="1032140" y="610619"/>
                </a:cubicBezTo>
                <a:cubicBezTo>
                  <a:pt x="1029442" y="607921"/>
                  <a:pt x="1028233" y="604025"/>
                  <a:pt x="1025790" y="601094"/>
                </a:cubicBezTo>
                <a:cubicBezTo>
                  <a:pt x="1022915" y="597645"/>
                  <a:pt x="1019440" y="594744"/>
                  <a:pt x="1016265" y="591569"/>
                </a:cubicBezTo>
                <a:cubicBezTo>
                  <a:pt x="1014148" y="585219"/>
                  <a:pt x="1013628" y="578088"/>
                  <a:pt x="1009915" y="572519"/>
                </a:cubicBezTo>
                <a:cubicBezTo>
                  <a:pt x="1007798" y="569344"/>
                  <a:pt x="1005115" y="566481"/>
                  <a:pt x="1003565" y="562994"/>
                </a:cubicBezTo>
                <a:cubicBezTo>
                  <a:pt x="1000847" y="556877"/>
                  <a:pt x="999332" y="550294"/>
                  <a:pt x="997215" y="543944"/>
                </a:cubicBezTo>
                <a:lnTo>
                  <a:pt x="990865" y="524894"/>
                </a:lnTo>
                <a:cubicBezTo>
                  <a:pt x="989807" y="521719"/>
                  <a:pt x="989546" y="518154"/>
                  <a:pt x="987690" y="515369"/>
                </a:cubicBezTo>
                <a:cubicBezTo>
                  <a:pt x="983457" y="509019"/>
                  <a:pt x="978403" y="503145"/>
                  <a:pt x="974990" y="496319"/>
                </a:cubicBezTo>
                <a:cubicBezTo>
                  <a:pt x="969038" y="484416"/>
                  <a:pt x="968389" y="481223"/>
                  <a:pt x="959115" y="470919"/>
                </a:cubicBezTo>
                <a:cubicBezTo>
                  <a:pt x="953108" y="464244"/>
                  <a:pt x="946415" y="458219"/>
                  <a:pt x="940065" y="451869"/>
                </a:cubicBezTo>
                <a:cubicBezTo>
                  <a:pt x="936890" y="448694"/>
                  <a:pt x="933031" y="446080"/>
                  <a:pt x="930540" y="442344"/>
                </a:cubicBezTo>
                <a:cubicBezTo>
                  <a:pt x="928423" y="439169"/>
                  <a:pt x="926888" y="435517"/>
                  <a:pt x="924190" y="432819"/>
                </a:cubicBezTo>
                <a:cubicBezTo>
                  <a:pt x="921492" y="430121"/>
                  <a:pt x="917517" y="429004"/>
                  <a:pt x="914665" y="426469"/>
                </a:cubicBezTo>
                <a:cubicBezTo>
                  <a:pt x="896871" y="410652"/>
                  <a:pt x="898916" y="412371"/>
                  <a:pt x="889265" y="397894"/>
                </a:cubicBezTo>
                <a:cubicBezTo>
                  <a:pt x="887148" y="401069"/>
                  <a:pt x="882915" y="403603"/>
                  <a:pt x="882915" y="407419"/>
                </a:cubicBezTo>
                <a:cubicBezTo>
                  <a:pt x="882915" y="420564"/>
                  <a:pt x="895544" y="435887"/>
                  <a:pt x="901965" y="445519"/>
                </a:cubicBezTo>
                <a:lnTo>
                  <a:pt x="914665" y="464569"/>
                </a:lnTo>
                <a:cubicBezTo>
                  <a:pt x="916782" y="467744"/>
                  <a:pt x="918317" y="471396"/>
                  <a:pt x="921015" y="474094"/>
                </a:cubicBezTo>
                <a:cubicBezTo>
                  <a:pt x="924190" y="477269"/>
                  <a:pt x="927665" y="480170"/>
                  <a:pt x="930540" y="483619"/>
                </a:cubicBezTo>
                <a:cubicBezTo>
                  <a:pt x="943769" y="499494"/>
                  <a:pt x="928953" y="487852"/>
                  <a:pt x="946415" y="499494"/>
                </a:cubicBezTo>
                <a:cubicBezTo>
                  <a:pt x="954395" y="523435"/>
                  <a:pt x="943630" y="493925"/>
                  <a:pt x="955940" y="518544"/>
                </a:cubicBezTo>
                <a:cubicBezTo>
                  <a:pt x="957437" y="521537"/>
                  <a:pt x="957618" y="525076"/>
                  <a:pt x="959115" y="528069"/>
                </a:cubicBezTo>
                <a:cubicBezTo>
                  <a:pt x="960822" y="531482"/>
                  <a:pt x="963758" y="534181"/>
                  <a:pt x="965465" y="537594"/>
                </a:cubicBezTo>
                <a:cubicBezTo>
                  <a:pt x="971644" y="549951"/>
                  <a:pt x="965711" y="545577"/>
                  <a:pt x="971815" y="559819"/>
                </a:cubicBezTo>
                <a:cubicBezTo>
                  <a:pt x="973318" y="563326"/>
                  <a:pt x="976458" y="565931"/>
                  <a:pt x="978165" y="569344"/>
                </a:cubicBezTo>
                <a:cubicBezTo>
                  <a:pt x="979662" y="572337"/>
                  <a:pt x="979715" y="575943"/>
                  <a:pt x="981340" y="578869"/>
                </a:cubicBezTo>
                <a:cubicBezTo>
                  <a:pt x="985046" y="585540"/>
                  <a:pt x="991627" y="590679"/>
                  <a:pt x="994040" y="597919"/>
                </a:cubicBezTo>
                <a:cubicBezTo>
                  <a:pt x="995098" y="601094"/>
                  <a:pt x="995590" y="604518"/>
                  <a:pt x="997215" y="607444"/>
                </a:cubicBezTo>
                <a:cubicBezTo>
                  <a:pt x="1017634" y="644199"/>
                  <a:pt x="1001442" y="612879"/>
                  <a:pt x="1019440" y="636019"/>
                </a:cubicBezTo>
                <a:cubicBezTo>
                  <a:pt x="1024125" y="642043"/>
                  <a:pt x="1027907" y="648719"/>
                  <a:pt x="1032140" y="655069"/>
                </a:cubicBezTo>
                <a:lnTo>
                  <a:pt x="1038490" y="664594"/>
                </a:lnTo>
                <a:cubicBezTo>
                  <a:pt x="1037432" y="659302"/>
                  <a:pt x="1037548" y="653632"/>
                  <a:pt x="1035315" y="648719"/>
                </a:cubicBezTo>
                <a:cubicBezTo>
                  <a:pt x="1032157" y="641771"/>
                  <a:pt x="1022615" y="629669"/>
                  <a:pt x="1022615" y="629669"/>
                </a:cubicBezTo>
                <a:cubicBezTo>
                  <a:pt x="1028033" y="662177"/>
                  <a:pt x="1023425" y="636625"/>
                  <a:pt x="1032140" y="677294"/>
                </a:cubicBezTo>
                <a:cubicBezTo>
                  <a:pt x="1033499" y="683634"/>
                  <a:pt x="1035142" y="695998"/>
                  <a:pt x="1038490" y="702694"/>
                </a:cubicBezTo>
                <a:cubicBezTo>
                  <a:pt x="1040197" y="706107"/>
                  <a:pt x="1042723" y="709044"/>
                  <a:pt x="1044840" y="712219"/>
                </a:cubicBezTo>
                <a:cubicBezTo>
                  <a:pt x="1045898" y="704811"/>
                  <a:pt x="1048015" y="697478"/>
                  <a:pt x="1048015" y="689994"/>
                </a:cubicBezTo>
                <a:cubicBezTo>
                  <a:pt x="1048015" y="683556"/>
                  <a:pt x="1044840" y="664506"/>
                  <a:pt x="1044840" y="670944"/>
                </a:cubicBezTo>
                <a:cubicBezTo>
                  <a:pt x="1044840" y="681580"/>
                  <a:pt x="1046772" y="692131"/>
                  <a:pt x="1048015" y="702694"/>
                </a:cubicBezTo>
                <a:cubicBezTo>
                  <a:pt x="1049505" y="715362"/>
                  <a:pt x="1051488" y="728325"/>
                  <a:pt x="1054365" y="740794"/>
                </a:cubicBezTo>
                <a:cubicBezTo>
                  <a:pt x="1056327" y="749298"/>
                  <a:pt x="1060715" y="766194"/>
                  <a:pt x="1060715" y="766194"/>
                </a:cubicBezTo>
                <a:cubicBezTo>
                  <a:pt x="1067210" y="740215"/>
                  <a:pt x="1062197" y="754341"/>
                  <a:pt x="1067065" y="788419"/>
                </a:cubicBezTo>
                <a:cubicBezTo>
                  <a:pt x="1067538" y="791732"/>
                  <a:pt x="1069487" y="794683"/>
                  <a:pt x="1070240" y="797944"/>
                </a:cubicBezTo>
                <a:cubicBezTo>
                  <a:pt x="1072667" y="808461"/>
                  <a:pt x="1074473" y="819111"/>
                  <a:pt x="1076590" y="829694"/>
                </a:cubicBezTo>
                <a:lnTo>
                  <a:pt x="1079765" y="845569"/>
                </a:lnTo>
                <a:cubicBezTo>
                  <a:pt x="1078707" y="824402"/>
                  <a:pt x="1078350" y="803189"/>
                  <a:pt x="1076590" y="782069"/>
                </a:cubicBezTo>
                <a:cubicBezTo>
                  <a:pt x="1076228" y="777720"/>
                  <a:pt x="1073715" y="773722"/>
                  <a:pt x="1073415" y="769369"/>
                </a:cubicBezTo>
                <a:cubicBezTo>
                  <a:pt x="1071593" y="742952"/>
                  <a:pt x="1072062" y="716411"/>
                  <a:pt x="1070240" y="689994"/>
                </a:cubicBezTo>
                <a:cubicBezTo>
                  <a:pt x="1069940" y="685641"/>
                  <a:pt x="1069016" y="681197"/>
                  <a:pt x="1067065" y="677294"/>
                </a:cubicBezTo>
                <a:cubicBezTo>
                  <a:pt x="1063652" y="670468"/>
                  <a:pt x="1057778" y="665070"/>
                  <a:pt x="1054365" y="658244"/>
                </a:cubicBezTo>
                <a:cubicBezTo>
                  <a:pt x="1035176" y="619866"/>
                  <a:pt x="1059616" y="667433"/>
                  <a:pt x="1041665" y="636019"/>
                </a:cubicBezTo>
                <a:cubicBezTo>
                  <a:pt x="1025552" y="607821"/>
                  <a:pt x="1044436" y="637000"/>
                  <a:pt x="1028965" y="613794"/>
                </a:cubicBezTo>
                <a:cubicBezTo>
                  <a:pt x="1030023" y="641311"/>
                  <a:pt x="1029720" y="668914"/>
                  <a:pt x="1032140" y="696344"/>
                </a:cubicBezTo>
                <a:cubicBezTo>
                  <a:pt x="1032907" y="705037"/>
                  <a:pt x="1036373" y="713277"/>
                  <a:pt x="1038490" y="721744"/>
                </a:cubicBezTo>
                <a:cubicBezTo>
                  <a:pt x="1039548" y="725977"/>
                  <a:pt x="1039714" y="730541"/>
                  <a:pt x="1041665" y="734444"/>
                </a:cubicBezTo>
                <a:cubicBezTo>
                  <a:pt x="1043782" y="738677"/>
                  <a:pt x="1046257" y="742750"/>
                  <a:pt x="1048015" y="747144"/>
                </a:cubicBezTo>
                <a:cubicBezTo>
                  <a:pt x="1055744" y="766467"/>
                  <a:pt x="1053896" y="765203"/>
                  <a:pt x="1057540" y="785244"/>
                </a:cubicBezTo>
                <a:cubicBezTo>
                  <a:pt x="1058505" y="790553"/>
                  <a:pt x="1059544" y="795851"/>
                  <a:pt x="1060715" y="801119"/>
                </a:cubicBezTo>
                <a:cubicBezTo>
                  <a:pt x="1061662" y="805379"/>
                  <a:pt x="1063109" y="809526"/>
                  <a:pt x="1063890" y="813819"/>
                </a:cubicBezTo>
                <a:cubicBezTo>
                  <a:pt x="1065229" y="821182"/>
                  <a:pt x="1065726" y="828681"/>
                  <a:pt x="1067065" y="836044"/>
                </a:cubicBezTo>
                <a:cubicBezTo>
                  <a:pt x="1069546" y="849692"/>
                  <a:pt x="1070015" y="846368"/>
                  <a:pt x="1073415" y="858269"/>
                </a:cubicBezTo>
                <a:cubicBezTo>
                  <a:pt x="1074614" y="862465"/>
                  <a:pt x="1075336" y="866789"/>
                  <a:pt x="1076590" y="870969"/>
                </a:cubicBezTo>
                <a:cubicBezTo>
                  <a:pt x="1079475" y="880586"/>
                  <a:pt x="1082940" y="890019"/>
                  <a:pt x="1086115" y="899544"/>
                </a:cubicBezTo>
                <a:lnTo>
                  <a:pt x="1089290" y="909069"/>
                </a:lnTo>
                <a:cubicBezTo>
                  <a:pt x="1091407" y="905894"/>
                  <a:pt x="1095219" y="903337"/>
                  <a:pt x="1095640" y="899544"/>
                </a:cubicBezTo>
                <a:cubicBezTo>
                  <a:pt x="1096351" y="893146"/>
                  <a:pt x="1094026" y="886739"/>
                  <a:pt x="1092465" y="880494"/>
                </a:cubicBezTo>
                <a:cubicBezTo>
                  <a:pt x="1090842" y="874000"/>
                  <a:pt x="1088232" y="867794"/>
                  <a:pt x="1086115" y="861444"/>
                </a:cubicBezTo>
                <a:lnTo>
                  <a:pt x="1076590" y="832869"/>
                </a:lnTo>
                <a:lnTo>
                  <a:pt x="1067065" y="804294"/>
                </a:lnTo>
                <a:lnTo>
                  <a:pt x="1063890" y="794769"/>
                </a:lnTo>
                <a:cubicBezTo>
                  <a:pt x="1062832" y="785244"/>
                  <a:pt x="1062595" y="775592"/>
                  <a:pt x="1060715" y="766194"/>
                </a:cubicBezTo>
                <a:cubicBezTo>
                  <a:pt x="1053361" y="729424"/>
                  <a:pt x="1054365" y="760814"/>
                  <a:pt x="1054365" y="737619"/>
                </a:cubicBezTo>
              </a:path>
            </a:pathLst>
          </a:custGeom>
          <a:noFill/>
          <a:ln>
            <a:solidFill>
              <a:srgbClr val="6F7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Freeform 12">
            <a:extLst>
              <a:ext uri="{FF2B5EF4-FFF2-40B4-BE49-F238E27FC236}">
                <a16:creationId xmlns:a16="http://schemas.microsoft.com/office/drawing/2014/main" id="{C09CBA6F-CE4E-10CD-C50E-EAB4BE9FD928}"/>
              </a:ext>
            </a:extLst>
          </p:cNvPr>
          <p:cNvSpPr/>
          <p:nvPr/>
        </p:nvSpPr>
        <p:spPr>
          <a:xfrm>
            <a:off x="6616020" y="3016250"/>
            <a:ext cx="29255" cy="55530"/>
          </a:xfrm>
          <a:custGeom>
            <a:avLst/>
            <a:gdLst>
              <a:gd name="connsiteX0" fmla="*/ 16555 w 29255"/>
              <a:gd name="connsiteY0" fmla="*/ 25400 h 55530"/>
              <a:gd name="connsiteX1" fmla="*/ 13380 w 29255"/>
              <a:gd name="connsiteY1" fmla="*/ 3175 h 55530"/>
              <a:gd name="connsiteX2" fmla="*/ 10205 w 29255"/>
              <a:gd name="connsiteY2" fmla="*/ 15875 h 55530"/>
              <a:gd name="connsiteX3" fmla="*/ 3855 w 29255"/>
              <a:gd name="connsiteY3" fmla="*/ 34925 h 55530"/>
              <a:gd name="connsiteX4" fmla="*/ 680 w 29255"/>
              <a:gd name="connsiteY4" fmla="*/ 44450 h 55530"/>
              <a:gd name="connsiteX5" fmla="*/ 10205 w 29255"/>
              <a:gd name="connsiteY5" fmla="*/ 34925 h 55530"/>
              <a:gd name="connsiteX6" fmla="*/ 13380 w 29255"/>
              <a:gd name="connsiteY6" fmla="*/ 25400 h 55530"/>
              <a:gd name="connsiteX7" fmla="*/ 19730 w 29255"/>
              <a:gd name="connsiteY7" fmla="*/ 9525 h 55530"/>
              <a:gd name="connsiteX8" fmla="*/ 16555 w 29255"/>
              <a:gd name="connsiteY8" fmla="*/ 19050 h 55530"/>
              <a:gd name="connsiteX9" fmla="*/ 13380 w 29255"/>
              <a:gd name="connsiteY9" fmla="*/ 28575 h 55530"/>
              <a:gd name="connsiteX10" fmla="*/ 16555 w 29255"/>
              <a:gd name="connsiteY10" fmla="*/ 19050 h 55530"/>
              <a:gd name="connsiteX11" fmla="*/ 29255 w 29255"/>
              <a:gd name="connsiteY11" fmla="*/ 0 h 55530"/>
              <a:gd name="connsiteX12" fmla="*/ 16555 w 29255"/>
              <a:gd name="connsiteY12" fmla="*/ 34925 h 55530"/>
              <a:gd name="connsiteX13" fmla="*/ 3855 w 29255"/>
              <a:gd name="connsiteY13" fmla="*/ 53975 h 55530"/>
              <a:gd name="connsiteX14" fmla="*/ 13380 w 29255"/>
              <a:gd name="connsiteY14" fmla="*/ 34925 h 55530"/>
              <a:gd name="connsiteX15" fmla="*/ 16555 w 29255"/>
              <a:gd name="connsiteY15" fmla="*/ 25400 h 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255" h="55530">
                <a:moveTo>
                  <a:pt x="16555" y="25400"/>
                </a:moveTo>
                <a:cubicBezTo>
                  <a:pt x="16555" y="20108"/>
                  <a:pt x="17531" y="9402"/>
                  <a:pt x="13380" y="3175"/>
                </a:cubicBezTo>
                <a:cubicBezTo>
                  <a:pt x="10959" y="-456"/>
                  <a:pt x="11459" y="11695"/>
                  <a:pt x="10205" y="15875"/>
                </a:cubicBezTo>
                <a:cubicBezTo>
                  <a:pt x="8282" y="22286"/>
                  <a:pt x="5972" y="28575"/>
                  <a:pt x="3855" y="34925"/>
                </a:cubicBezTo>
                <a:cubicBezTo>
                  <a:pt x="2797" y="38100"/>
                  <a:pt x="-1687" y="46817"/>
                  <a:pt x="680" y="44450"/>
                </a:cubicBezTo>
                <a:lnTo>
                  <a:pt x="10205" y="34925"/>
                </a:lnTo>
                <a:cubicBezTo>
                  <a:pt x="11263" y="31750"/>
                  <a:pt x="12205" y="28534"/>
                  <a:pt x="13380" y="25400"/>
                </a:cubicBezTo>
                <a:cubicBezTo>
                  <a:pt x="15381" y="20064"/>
                  <a:pt x="21532" y="4118"/>
                  <a:pt x="19730" y="9525"/>
                </a:cubicBezTo>
                <a:lnTo>
                  <a:pt x="16555" y="19050"/>
                </a:lnTo>
                <a:lnTo>
                  <a:pt x="13380" y="28575"/>
                </a:lnTo>
                <a:cubicBezTo>
                  <a:pt x="13380" y="28575"/>
                  <a:pt x="14699" y="21835"/>
                  <a:pt x="16555" y="19050"/>
                </a:cubicBezTo>
                <a:lnTo>
                  <a:pt x="29255" y="0"/>
                </a:lnTo>
                <a:cubicBezTo>
                  <a:pt x="24993" y="29835"/>
                  <a:pt x="30810" y="14561"/>
                  <a:pt x="16555" y="34925"/>
                </a:cubicBezTo>
                <a:cubicBezTo>
                  <a:pt x="12178" y="41177"/>
                  <a:pt x="1442" y="61215"/>
                  <a:pt x="3855" y="53975"/>
                </a:cubicBezTo>
                <a:cubicBezTo>
                  <a:pt x="15434" y="19237"/>
                  <a:pt x="-3033" y="71854"/>
                  <a:pt x="13380" y="34925"/>
                </a:cubicBezTo>
                <a:cubicBezTo>
                  <a:pt x="25055" y="8657"/>
                  <a:pt x="16555" y="30692"/>
                  <a:pt x="16555" y="25400"/>
                </a:cubicBezTo>
                <a:close/>
              </a:path>
            </a:pathLst>
          </a:custGeom>
          <a:ln>
            <a:solidFill>
              <a:srgbClr val="6F7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5" name="Curved Connector 44">
            <a:extLst>
              <a:ext uri="{FF2B5EF4-FFF2-40B4-BE49-F238E27FC236}">
                <a16:creationId xmlns:a16="http://schemas.microsoft.com/office/drawing/2014/main" id="{E9C7068C-9F98-ED43-81B4-70AEB29DCF5D}"/>
              </a:ext>
            </a:extLst>
          </p:cNvPr>
          <p:cNvCxnSpPr>
            <a:cxnSpLocks/>
          </p:cNvCxnSpPr>
          <p:nvPr/>
        </p:nvCxnSpPr>
        <p:spPr>
          <a:xfrm rot="10800000">
            <a:off x="6193202" y="1977299"/>
            <a:ext cx="1067225" cy="1034831"/>
          </a:xfrm>
          <a:prstGeom prst="curvedConnector3">
            <a:avLst>
              <a:gd name="adj1" fmla="val 50000"/>
            </a:avLst>
          </a:prstGeom>
          <a:ln w="825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6F8842C8-C621-3049-61E6-71BDDA707CC1}"/>
              </a:ext>
            </a:extLst>
          </p:cNvPr>
          <p:cNvSpPr/>
          <p:nvPr/>
        </p:nvSpPr>
        <p:spPr>
          <a:xfrm rot="2326513">
            <a:off x="6563149" y="2009374"/>
            <a:ext cx="105742" cy="64463"/>
          </a:xfrm>
          <a:custGeom>
            <a:avLst/>
            <a:gdLst>
              <a:gd name="connsiteX0" fmla="*/ 16555 w 29255"/>
              <a:gd name="connsiteY0" fmla="*/ 25400 h 55530"/>
              <a:gd name="connsiteX1" fmla="*/ 13380 w 29255"/>
              <a:gd name="connsiteY1" fmla="*/ 3175 h 55530"/>
              <a:gd name="connsiteX2" fmla="*/ 10205 w 29255"/>
              <a:gd name="connsiteY2" fmla="*/ 15875 h 55530"/>
              <a:gd name="connsiteX3" fmla="*/ 3855 w 29255"/>
              <a:gd name="connsiteY3" fmla="*/ 34925 h 55530"/>
              <a:gd name="connsiteX4" fmla="*/ 680 w 29255"/>
              <a:gd name="connsiteY4" fmla="*/ 44450 h 55530"/>
              <a:gd name="connsiteX5" fmla="*/ 10205 w 29255"/>
              <a:gd name="connsiteY5" fmla="*/ 34925 h 55530"/>
              <a:gd name="connsiteX6" fmla="*/ 13380 w 29255"/>
              <a:gd name="connsiteY6" fmla="*/ 25400 h 55530"/>
              <a:gd name="connsiteX7" fmla="*/ 19730 w 29255"/>
              <a:gd name="connsiteY7" fmla="*/ 9525 h 55530"/>
              <a:gd name="connsiteX8" fmla="*/ 16555 w 29255"/>
              <a:gd name="connsiteY8" fmla="*/ 19050 h 55530"/>
              <a:gd name="connsiteX9" fmla="*/ 13380 w 29255"/>
              <a:gd name="connsiteY9" fmla="*/ 28575 h 55530"/>
              <a:gd name="connsiteX10" fmla="*/ 16555 w 29255"/>
              <a:gd name="connsiteY10" fmla="*/ 19050 h 55530"/>
              <a:gd name="connsiteX11" fmla="*/ 29255 w 29255"/>
              <a:gd name="connsiteY11" fmla="*/ 0 h 55530"/>
              <a:gd name="connsiteX12" fmla="*/ 16555 w 29255"/>
              <a:gd name="connsiteY12" fmla="*/ 34925 h 55530"/>
              <a:gd name="connsiteX13" fmla="*/ 3855 w 29255"/>
              <a:gd name="connsiteY13" fmla="*/ 53975 h 55530"/>
              <a:gd name="connsiteX14" fmla="*/ 13380 w 29255"/>
              <a:gd name="connsiteY14" fmla="*/ 34925 h 55530"/>
              <a:gd name="connsiteX15" fmla="*/ 16555 w 29255"/>
              <a:gd name="connsiteY15" fmla="*/ 25400 h 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255" h="55530">
                <a:moveTo>
                  <a:pt x="16555" y="25400"/>
                </a:moveTo>
                <a:cubicBezTo>
                  <a:pt x="16555" y="20108"/>
                  <a:pt x="17531" y="9402"/>
                  <a:pt x="13380" y="3175"/>
                </a:cubicBezTo>
                <a:cubicBezTo>
                  <a:pt x="10959" y="-456"/>
                  <a:pt x="11459" y="11695"/>
                  <a:pt x="10205" y="15875"/>
                </a:cubicBezTo>
                <a:cubicBezTo>
                  <a:pt x="8282" y="22286"/>
                  <a:pt x="5972" y="28575"/>
                  <a:pt x="3855" y="34925"/>
                </a:cubicBezTo>
                <a:cubicBezTo>
                  <a:pt x="2797" y="38100"/>
                  <a:pt x="-1687" y="46817"/>
                  <a:pt x="680" y="44450"/>
                </a:cubicBezTo>
                <a:lnTo>
                  <a:pt x="10205" y="34925"/>
                </a:lnTo>
                <a:cubicBezTo>
                  <a:pt x="11263" y="31750"/>
                  <a:pt x="12205" y="28534"/>
                  <a:pt x="13380" y="25400"/>
                </a:cubicBezTo>
                <a:cubicBezTo>
                  <a:pt x="15381" y="20064"/>
                  <a:pt x="21532" y="4118"/>
                  <a:pt x="19730" y="9525"/>
                </a:cubicBezTo>
                <a:lnTo>
                  <a:pt x="16555" y="19050"/>
                </a:lnTo>
                <a:lnTo>
                  <a:pt x="13380" y="28575"/>
                </a:lnTo>
                <a:cubicBezTo>
                  <a:pt x="13380" y="28575"/>
                  <a:pt x="14699" y="21835"/>
                  <a:pt x="16555" y="19050"/>
                </a:cubicBezTo>
                <a:lnTo>
                  <a:pt x="29255" y="0"/>
                </a:lnTo>
                <a:cubicBezTo>
                  <a:pt x="24993" y="29835"/>
                  <a:pt x="30810" y="14561"/>
                  <a:pt x="16555" y="34925"/>
                </a:cubicBezTo>
                <a:cubicBezTo>
                  <a:pt x="12178" y="41177"/>
                  <a:pt x="1442" y="61215"/>
                  <a:pt x="3855" y="53975"/>
                </a:cubicBezTo>
                <a:cubicBezTo>
                  <a:pt x="15434" y="19237"/>
                  <a:pt x="-3033" y="71854"/>
                  <a:pt x="13380" y="34925"/>
                </a:cubicBezTo>
                <a:cubicBezTo>
                  <a:pt x="25055" y="8657"/>
                  <a:pt x="16555" y="30692"/>
                  <a:pt x="16555" y="25400"/>
                </a:cubicBezTo>
                <a:close/>
              </a:path>
            </a:pathLst>
          </a:custGeom>
          <a:ln>
            <a:solidFill>
              <a:srgbClr val="6F7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a:extLst>
              <a:ext uri="{FF2B5EF4-FFF2-40B4-BE49-F238E27FC236}">
                <a16:creationId xmlns:a16="http://schemas.microsoft.com/office/drawing/2014/main" id="{513506C6-2996-3EBB-E6D1-9E01A4456790}"/>
              </a:ext>
            </a:extLst>
          </p:cNvPr>
          <p:cNvSpPr/>
          <p:nvPr/>
        </p:nvSpPr>
        <p:spPr>
          <a:xfrm rot="4746991" flipV="1">
            <a:off x="7203301" y="2912612"/>
            <a:ext cx="197478" cy="45719"/>
          </a:xfrm>
          <a:custGeom>
            <a:avLst/>
            <a:gdLst>
              <a:gd name="connsiteX0" fmla="*/ 16555 w 29255"/>
              <a:gd name="connsiteY0" fmla="*/ 25400 h 55530"/>
              <a:gd name="connsiteX1" fmla="*/ 13380 w 29255"/>
              <a:gd name="connsiteY1" fmla="*/ 3175 h 55530"/>
              <a:gd name="connsiteX2" fmla="*/ 10205 w 29255"/>
              <a:gd name="connsiteY2" fmla="*/ 15875 h 55530"/>
              <a:gd name="connsiteX3" fmla="*/ 3855 w 29255"/>
              <a:gd name="connsiteY3" fmla="*/ 34925 h 55530"/>
              <a:gd name="connsiteX4" fmla="*/ 680 w 29255"/>
              <a:gd name="connsiteY4" fmla="*/ 44450 h 55530"/>
              <a:gd name="connsiteX5" fmla="*/ 10205 w 29255"/>
              <a:gd name="connsiteY5" fmla="*/ 34925 h 55530"/>
              <a:gd name="connsiteX6" fmla="*/ 13380 w 29255"/>
              <a:gd name="connsiteY6" fmla="*/ 25400 h 55530"/>
              <a:gd name="connsiteX7" fmla="*/ 19730 w 29255"/>
              <a:gd name="connsiteY7" fmla="*/ 9525 h 55530"/>
              <a:gd name="connsiteX8" fmla="*/ 16555 w 29255"/>
              <a:gd name="connsiteY8" fmla="*/ 19050 h 55530"/>
              <a:gd name="connsiteX9" fmla="*/ 13380 w 29255"/>
              <a:gd name="connsiteY9" fmla="*/ 28575 h 55530"/>
              <a:gd name="connsiteX10" fmla="*/ 16555 w 29255"/>
              <a:gd name="connsiteY10" fmla="*/ 19050 h 55530"/>
              <a:gd name="connsiteX11" fmla="*/ 29255 w 29255"/>
              <a:gd name="connsiteY11" fmla="*/ 0 h 55530"/>
              <a:gd name="connsiteX12" fmla="*/ 16555 w 29255"/>
              <a:gd name="connsiteY12" fmla="*/ 34925 h 55530"/>
              <a:gd name="connsiteX13" fmla="*/ 3855 w 29255"/>
              <a:gd name="connsiteY13" fmla="*/ 53975 h 55530"/>
              <a:gd name="connsiteX14" fmla="*/ 13380 w 29255"/>
              <a:gd name="connsiteY14" fmla="*/ 34925 h 55530"/>
              <a:gd name="connsiteX15" fmla="*/ 16555 w 29255"/>
              <a:gd name="connsiteY15" fmla="*/ 25400 h 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255" h="55530">
                <a:moveTo>
                  <a:pt x="16555" y="25400"/>
                </a:moveTo>
                <a:cubicBezTo>
                  <a:pt x="16555" y="20108"/>
                  <a:pt x="17531" y="9402"/>
                  <a:pt x="13380" y="3175"/>
                </a:cubicBezTo>
                <a:cubicBezTo>
                  <a:pt x="10959" y="-456"/>
                  <a:pt x="11459" y="11695"/>
                  <a:pt x="10205" y="15875"/>
                </a:cubicBezTo>
                <a:cubicBezTo>
                  <a:pt x="8282" y="22286"/>
                  <a:pt x="5972" y="28575"/>
                  <a:pt x="3855" y="34925"/>
                </a:cubicBezTo>
                <a:cubicBezTo>
                  <a:pt x="2797" y="38100"/>
                  <a:pt x="-1687" y="46817"/>
                  <a:pt x="680" y="44450"/>
                </a:cubicBezTo>
                <a:lnTo>
                  <a:pt x="10205" y="34925"/>
                </a:lnTo>
                <a:cubicBezTo>
                  <a:pt x="11263" y="31750"/>
                  <a:pt x="12205" y="28534"/>
                  <a:pt x="13380" y="25400"/>
                </a:cubicBezTo>
                <a:cubicBezTo>
                  <a:pt x="15381" y="20064"/>
                  <a:pt x="21532" y="4118"/>
                  <a:pt x="19730" y="9525"/>
                </a:cubicBezTo>
                <a:lnTo>
                  <a:pt x="16555" y="19050"/>
                </a:lnTo>
                <a:lnTo>
                  <a:pt x="13380" y="28575"/>
                </a:lnTo>
                <a:cubicBezTo>
                  <a:pt x="13380" y="28575"/>
                  <a:pt x="14699" y="21835"/>
                  <a:pt x="16555" y="19050"/>
                </a:cubicBezTo>
                <a:lnTo>
                  <a:pt x="29255" y="0"/>
                </a:lnTo>
                <a:cubicBezTo>
                  <a:pt x="24993" y="29835"/>
                  <a:pt x="30810" y="14561"/>
                  <a:pt x="16555" y="34925"/>
                </a:cubicBezTo>
                <a:cubicBezTo>
                  <a:pt x="12178" y="41177"/>
                  <a:pt x="1442" y="61215"/>
                  <a:pt x="3855" y="53975"/>
                </a:cubicBezTo>
                <a:cubicBezTo>
                  <a:pt x="15434" y="19237"/>
                  <a:pt x="-3033" y="71854"/>
                  <a:pt x="13380" y="34925"/>
                </a:cubicBezTo>
                <a:cubicBezTo>
                  <a:pt x="25055" y="8657"/>
                  <a:pt x="16555" y="30692"/>
                  <a:pt x="16555" y="25400"/>
                </a:cubicBezTo>
                <a:close/>
              </a:path>
            </a:pathLst>
          </a:custGeom>
          <a:ln>
            <a:solidFill>
              <a:srgbClr val="6F7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U-Turn Arrow 43">
            <a:extLst>
              <a:ext uri="{FF2B5EF4-FFF2-40B4-BE49-F238E27FC236}">
                <a16:creationId xmlns:a16="http://schemas.microsoft.com/office/drawing/2014/main" id="{7B14DA8D-2556-524A-8FC4-8F6211ABFFA5}"/>
              </a:ext>
            </a:extLst>
          </p:cNvPr>
          <p:cNvSpPr/>
          <p:nvPr/>
        </p:nvSpPr>
        <p:spPr>
          <a:xfrm>
            <a:off x="6501008" y="2823363"/>
            <a:ext cx="831581" cy="288863"/>
          </a:xfrm>
          <a:prstGeom prst="uturnArrow">
            <a:avLst>
              <a:gd name="adj1" fmla="val 25000"/>
              <a:gd name="adj2" fmla="val 22817"/>
              <a:gd name="adj3" fmla="val 27910"/>
              <a:gd name="adj4" fmla="val 47090"/>
              <a:gd name="adj5" fmla="val 75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3" name="Rounded Rectangle 2">
            <a:extLst>
              <a:ext uri="{FF2B5EF4-FFF2-40B4-BE49-F238E27FC236}">
                <a16:creationId xmlns:a16="http://schemas.microsoft.com/office/drawing/2014/main" id="{CCF8AAF1-FFA4-E173-8E8D-9F89A83F2855}"/>
              </a:ext>
            </a:extLst>
          </p:cNvPr>
          <p:cNvSpPr/>
          <p:nvPr/>
        </p:nvSpPr>
        <p:spPr>
          <a:xfrm>
            <a:off x="6392091" y="3758818"/>
            <a:ext cx="1550412" cy="882851"/>
          </a:xfrm>
          <a:prstGeom prst="roundRect">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800" dirty="0">
                <a:solidFill>
                  <a:srgbClr val="0000FF"/>
                </a:solidFill>
              </a:rPr>
              <a:t>Double Quench Approach</a:t>
            </a:r>
            <a:endParaRPr lang="en-US" sz="1800" dirty="0">
              <a:solidFill>
                <a:srgbClr val="0000FF"/>
              </a:solidFill>
              <a:sym typeface="Wingdings" panose="05000000000000000000" pitchFamily="2" charset="2"/>
            </a:endParaRPr>
          </a:p>
        </p:txBody>
      </p:sp>
    </p:spTree>
    <p:extLst>
      <p:ext uri="{BB962C8B-B14F-4D97-AF65-F5344CB8AC3E}">
        <p14:creationId xmlns:p14="http://schemas.microsoft.com/office/powerpoint/2010/main" val="57058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1000"/>
                                        <p:tgtEl>
                                          <p:spTgt spid="44"/>
                                        </p:tgtEl>
                                      </p:cBhvr>
                                    </p:animEffect>
                                  </p:childTnLst>
                                </p:cTn>
                              </p:par>
                            </p:childTnLst>
                          </p:cTn>
                        </p:par>
                        <p:par>
                          <p:cTn id="8" fill="hold">
                            <p:stCondLst>
                              <p:cond delay="1000"/>
                            </p:stCondLst>
                            <p:childTnLst>
                              <p:par>
                                <p:cTn id="9" presetID="22" presetClass="entr" presetSubtype="4" repeatCount="0" fill="hold" nodeType="afterEffect">
                                  <p:stCondLst>
                                    <p:cond delay="50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6">
            <a:extLst>
              <a:ext uri="{FF2B5EF4-FFF2-40B4-BE49-F238E27FC236}">
                <a16:creationId xmlns:a16="http://schemas.microsoft.com/office/drawing/2014/main" id="{78748702-2C59-6547-A087-15646B55BD13}"/>
              </a:ext>
            </a:extLst>
          </p:cNvPr>
          <p:cNvSpPr>
            <a:spLocks/>
          </p:cNvSpPr>
          <p:nvPr/>
        </p:nvSpPr>
        <p:spPr bwMode="auto">
          <a:xfrm>
            <a:off x="225029" y="505429"/>
            <a:ext cx="8693944" cy="53168"/>
          </a:xfrm>
          <a:prstGeom prst="roundRect">
            <a:avLst>
              <a:gd name="adj" fmla="val 50000"/>
            </a:avLst>
          </a:prstGeom>
          <a:solidFill>
            <a:schemeClr val="accent1"/>
          </a:solidFill>
          <a:ln w="12700" cap="flat">
            <a:solidFill>
              <a:srgbClr val="002060"/>
            </a:solidFill>
            <a:prstDash val="solid"/>
            <a:round/>
            <a:headEnd type="none" w="med" len="med"/>
            <a:tailEnd type="none" w="med" len="med"/>
          </a:ln>
        </p:spPr>
        <p:txBody>
          <a:bodyPr lIns="0" tIns="0" rIns="0" bIns="0"/>
          <a:lstStyle/>
          <a:p>
            <a:endParaRPr lang="it-IT" sz="1350">
              <a:latin typeface="Palatino"/>
              <a:cs typeface="Palatino"/>
            </a:endParaRPr>
          </a:p>
        </p:txBody>
      </p:sp>
      <p:sp>
        <p:nvSpPr>
          <p:cNvPr id="20" name="Title 20">
            <a:extLst>
              <a:ext uri="{FF2B5EF4-FFF2-40B4-BE49-F238E27FC236}">
                <a16:creationId xmlns:a16="http://schemas.microsoft.com/office/drawing/2014/main" id="{CE1E3766-6E97-2C4E-9F3B-134BD82E745A}"/>
              </a:ext>
            </a:extLst>
          </p:cNvPr>
          <p:cNvSpPr txBox="1">
            <a:spLocks/>
          </p:cNvSpPr>
          <p:nvPr/>
        </p:nvSpPr>
        <p:spPr bwMode="auto">
          <a:xfrm>
            <a:off x="2855714" y="-9234"/>
            <a:ext cx="3432572" cy="461611"/>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a:r>
              <a:rPr lang="en-US" sz="3000" dirty="0"/>
              <a:t>Type I quench</a:t>
            </a:r>
          </a:p>
        </p:txBody>
      </p:sp>
      <p:sp>
        <p:nvSpPr>
          <p:cNvPr id="30" name="Arrow: Right 7">
            <a:extLst>
              <a:ext uri="{FF2B5EF4-FFF2-40B4-BE49-F238E27FC236}">
                <a16:creationId xmlns:a16="http://schemas.microsoft.com/office/drawing/2014/main" id="{C7E402C1-7C39-9D42-ACB5-B50AA099329A}"/>
              </a:ext>
            </a:extLst>
          </p:cNvPr>
          <p:cNvSpPr/>
          <p:nvPr/>
        </p:nvSpPr>
        <p:spPr>
          <a:xfrm>
            <a:off x="4869272" y="1017541"/>
            <a:ext cx="737549" cy="29525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row: Right 9">
            <a:extLst>
              <a:ext uri="{FF2B5EF4-FFF2-40B4-BE49-F238E27FC236}">
                <a16:creationId xmlns:a16="http://schemas.microsoft.com/office/drawing/2014/main" id="{58135BC4-8865-F14E-A82F-39261F0B3F18}"/>
              </a:ext>
            </a:extLst>
          </p:cNvPr>
          <p:cNvSpPr/>
          <p:nvPr/>
        </p:nvSpPr>
        <p:spPr>
          <a:xfrm>
            <a:off x="1997719" y="1011980"/>
            <a:ext cx="675160" cy="291098"/>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32" name="Group 31">
            <a:extLst>
              <a:ext uri="{FF2B5EF4-FFF2-40B4-BE49-F238E27FC236}">
                <a16:creationId xmlns:a16="http://schemas.microsoft.com/office/drawing/2014/main" id="{569BA5B6-860D-A946-8042-3987D0311B88}"/>
              </a:ext>
            </a:extLst>
          </p:cNvPr>
          <p:cNvGrpSpPr/>
          <p:nvPr/>
        </p:nvGrpSpPr>
        <p:grpSpPr>
          <a:xfrm>
            <a:off x="232617" y="927215"/>
            <a:ext cx="1765183" cy="453734"/>
            <a:chOff x="94255" y="1428011"/>
            <a:chExt cx="2353577" cy="604978"/>
          </a:xfrm>
        </p:grpSpPr>
        <p:pic>
          <p:nvPicPr>
            <p:cNvPr id="33" name="Picture 6">
              <a:extLst>
                <a:ext uri="{FF2B5EF4-FFF2-40B4-BE49-F238E27FC236}">
                  <a16:creationId xmlns:a16="http://schemas.microsoft.com/office/drawing/2014/main" id="{BC59D26B-CEAD-FA49-820D-B74FF768C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72" y="1559234"/>
              <a:ext cx="2056772" cy="322707"/>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le 33">
              <a:extLst>
                <a:ext uri="{FF2B5EF4-FFF2-40B4-BE49-F238E27FC236}">
                  <a16:creationId xmlns:a16="http://schemas.microsoft.com/office/drawing/2014/main" id="{0E0E8585-97D2-1F4D-BAA6-588A013E5989}"/>
                </a:ext>
              </a:extLst>
            </p:cNvPr>
            <p:cNvSpPr/>
            <p:nvPr/>
          </p:nvSpPr>
          <p:spPr>
            <a:xfrm>
              <a:off x="94255" y="1428011"/>
              <a:ext cx="2353577" cy="604978"/>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a:extLst>
              <a:ext uri="{FF2B5EF4-FFF2-40B4-BE49-F238E27FC236}">
                <a16:creationId xmlns:a16="http://schemas.microsoft.com/office/drawing/2014/main" id="{68F5D3C5-0636-1D43-8E34-6A4753C4B383}"/>
              </a:ext>
            </a:extLst>
          </p:cNvPr>
          <p:cNvGrpSpPr/>
          <p:nvPr/>
        </p:nvGrpSpPr>
        <p:grpSpPr>
          <a:xfrm>
            <a:off x="2690134" y="937525"/>
            <a:ext cx="2172842" cy="456236"/>
            <a:chOff x="3518424" y="1441757"/>
            <a:chExt cx="2897123" cy="608314"/>
          </a:xfrm>
        </p:grpSpPr>
        <p:pic>
          <p:nvPicPr>
            <p:cNvPr id="36" name="Picture 2">
              <a:extLst>
                <a:ext uri="{FF2B5EF4-FFF2-40B4-BE49-F238E27FC236}">
                  <a16:creationId xmlns:a16="http://schemas.microsoft.com/office/drawing/2014/main" id="{9182994C-8605-CA4A-B1C6-65ACE80A2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489" y="1541031"/>
              <a:ext cx="2755060" cy="509040"/>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6">
              <a:extLst>
                <a:ext uri="{FF2B5EF4-FFF2-40B4-BE49-F238E27FC236}">
                  <a16:creationId xmlns:a16="http://schemas.microsoft.com/office/drawing/2014/main" id="{2D1C7D2B-3562-E146-933E-660C6BEE0CBB}"/>
                </a:ext>
              </a:extLst>
            </p:cNvPr>
            <p:cNvSpPr/>
            <p:nvPr/>
          </p:nvSpPr>
          <p:spPr>
            <a:xfrm>
              <a:off x="3518424" y="1441757"/>
              <a:ext cx="2897123" cy="608314"/>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 name="Group 7">
            <a:extLst>
              <a:ext uri="{FF2B5EF4-FFF2-40B4-BE49-F238E27FC236}">
                <a16:creationId xmlns:a16="http://schemas.microsoft.com/office/drawing/2014/main" id="{F3D99CEB-B493-364F-AABA-A7024902890B}"/>
              </a:ext>
            </a:extLst>
          </p:cNvPr>
          <p:cNvGrpSpPr/>
          <p:nvPr/>
        </p:nvGrpSpPr>
        <p:grpSpPr>
          <a:xfrm>
            <a:off x="5611249" y="928057"/>
            <a:ext cx="878121" cy="456236"/>
            <a:chOff x="7303865" y="1237410"/>
            <a:chExt cx="1170828" cy="608314"/>
          </a:xfrm>
        </p:grpSpPr>
        <p:sp>
          <p:nvSpPr>
            <p:cNvPr id="44" name="Rounded Rectangle 43">
              <a:extLst>
                <a:ext uri="{FF2B5EF4-FFF2-40B4-BE49-F238E27FC236}">
                  <a16:creationId xmlns:a16="http://schemas.microsoft.com/office/drawing/2014/main" id="{8A633DDE-F631-404D-AB06-AE5D12208148}"/>
                </a:ext>
              </a:extLst>
            </p:cNvPr>
            <p:cNvSpPr/>
            <p:nvPr/>
          </p:nvSpPr>
          <p:spPr>
            <a:xfrm>
              <a:off x="7303865" y="1237410"/>
              <a:ext cx="1170828" cy="608314"/>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5501D5D2-98A5-0B44-9EA4-A5F206FA2099}"/>
                </a:ext>
              </a:extLst>
            </p:cNvPr>
            <p:cNvPicPr>
              <a:picLocks noChangeAspect="1"/>
            </p:cNvPicPr>
            <p:nvPr/>
          </p:nvPicPr>
          <p:blipFill>
            <a:blip r:embed="rId5"/>
            <a:stretch>
              <a:fillRect/>
            </a:stretch>
          </p:blipFill>
          <p:spPr>
            <a:xfrm>
              <a:off x="7414235" y="1349306"/>
              <a:ext cx="958830" cy="355695"/>
            </a:xfrm>
            <a:prstGeom prst="rect">
              <a:avLst/>
            </a:prstGeom>
          </p:spPr>
        </p:pic>
      </p:grpSp>
      <p:grpSp>
        <p:nvGrpSpPr>
          <p:cNvPr id="38" name="Group 37">
            <a:extLst>
              <a:ext uri="{FF2B5EF4-FFF2-40B4-BE49-F238E27FC236}">
                <a16:creationId xmlns:a16="http://schemas.microsoft.com/office/drawing/2014/main" id="{7E1A594C-7E4D-FF48-BB8B-96618EF5AB99}"/>
              </a:ext>
            </a:extLst>
          </p:cNvPr>
          <p:cNvGrpSpPr/>
          <p:nvPr/>
        </p:nvGrpSpPr>
        <p:grpSpPr>
          <a:xfrm>
            <a:off x="6650507" y="599032"/>
            <a:ext cx="1765184" cy="1501007"/>
            <a:chOff x="8867343" y="741333"/>
            <a:chExt cx="2353578" cy="2001342"/>
          </a:xfrm>
        </p:grpSpPr>
        <p:grpSp>
          <p:nvGrpSpPr>
            <p:cNvPr id="28" name="Group 27">
              <a:extLst>
                <a:ext uri="{FF2B5EF4-FFF2-40B4-BE49-F238E27FC236}">
                  <a16:creationId xmlns:a16="http://schemas.microsoft.com/office/drawing/2014/main" id="{6D5CBE6A-60EB-A447-8DEE-4BA85E7C2CFB}"/>
                </a:ext>
              </a:extLst>
            </p:cNvPr>
            <p:cNvGrpSpPr/>
            <p:nvPr/>
          </p:nvGrpSpPr>
          <p:grpSpPr>
            <a:xfrm>
              <a:off x="8867343" y="741333"/>
              <a:ext cx="2353578" cy="2001342"/>
              <a:chOff x="8867343" y="741333"/>
              <a:chExt cx="2353578" cy="2001342"/>
            </a:xfrm>
          </p:grpSpPr>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78D0E9E0-86C4-924C-94ED-D958FD56AC3A}"/>
                      </a:ext>
                    </a:extLst>
                  </p14:cNvPr>
                  <p14:cNvContentPartPr/>
                  <p14:nvPr/>
                </p14:nvContentPartPr>
                <p14:xfrm>
                  <a:off x="9725380" y="2182900"/>
                  <a:ext cx="379080" cy="92520"/>
                </p14:xfrm>
              </p:contentPart>
            </mc:Choice>
            <mc:Fallback xmlns="">
              <p:pic>
                <p:nvPicPr>
                  <p:cNvPr id="17" name="Ink 16">
                    <a:extLst>
                      <a:ext uri="{FF2B5EF4-FFF2-40B4-BE49-F238E27FC236}">
                        <a16:creationId xmlns:a16="http://schemas.microsoft.com/office/drawing/2014/main" id="{78D0E9E0-86C4-924C-94ED-D958FD56AC3A}"/>
                      </a:ext>
                    </a:extLst>
                  </p:cNvPr>
                  <p:cNvPicPr/>
                  <p:nvPr/>
                </p:nvPicPr>
                <p:blipFill>
                  <a:blip r:embed="rId8"/>
                  <a:stretch>
                    <a:fillRect/>
                  </a:stretch>
                </p:blipFill>
                <p:spPr>
                  <a:xfrm>
                    <a:off x="9689380" y="2147260"/>
                    <a:ext cx="450720" cy="164160"/>
                  </a:xfrm>
                  <a:prstGeom prst="rect">
                    <a:avLst/>
                  </a:prstGeom>
                </p:spPr>
              </p:pic>
            </mc:Fallback>
          </mc:AlternateContent>
          <p:grpSp>
            <p:nvGrpSpPr>
              <p:cNvPr id="60" name="Group 59">
                <a:extLst>
                  <a:ext uri="{FF2B5EF4-FFF2-40B4-BE49-F238E27FC236}">
                    <a16:creationId xmlns:a16="http://schemas.microsoft.com/office/drawing/2014/main" id="{D7B91FA1-D81D-5245-A409-58F4C6B3FCC1}"/>
                  </a:ext>
                </a:extLst>
              </p:cNvPr>
              <p:cNvGrpSpPr/>
              <p:nvPr/>
            </p:nvGrpSpPr>
            <p:grpSpPr>
              <a:xfrm>
                <a:off x="8867343" y="741333"/>
                <a:ext cx="2353578" cy="2001342"/>
                <a:chOff x="8867343" y="741333"/>
                <a:chExt cx="2353578" cy="2001342"/>
              </a:xfrm>
            </p:grpSpPr>
            <p:grpSp>
              <p:nvGrpSpPr>
                <p:cNvPr id="48" name="Group 47">
                  <a:extLst>
                    <a:ext uri="{FF2B5EF4-FFF2-40B4-BE49-F238E27FC236}">
                      <a16:creationId xmlns:a16="http://schemas.microsoft.com/office/drawing/2014/main" id="{430CE2C7-587B-D242-8976-A12A0B6F9000}"/>
                    </a:ext>
                  </a:extLst>
                </p:cNvPr>
                <p:cNvGrpSpPr/>
                <p:nvPr/>
              </p:nvGrpSpPr>
              <p:grpSpPr>
                <a:xfrm>
                  <a:off x="8867343" y="741333"/>
                  <a:ext cx="2353578" cy="2001342"/>
                  <a:chOff x="3595939" y="2767132"/>
                  <a:chExt cx="4474786" cy="3675292"/>
                </a:xfrm>
              </p:grpSpPr>
              <p:grpSp>
                <p:nvGrpSpPr>
                  <p:cNvPr id="49" name="Group 48">
                    <a:extLst>
                      <a:ext uri="{FF2B5EF4-FFF2-40B4-BE49-F238E27FC236}">
                        <a16:creationId xmlns:a16="http://schemas.microsoft.com/office/drawing/2014/main" id="{ECC04174-A342-3042-A02D-A35CF3A48321}"/>
                      </a:ext>
                    </a:extLst>
                  </p:cNvPr>
                  <p:cNvGrpSpPr/>
                  <p:nvPr/>
                </p:nvGrpSpPr>
                <p:grpSpPr>
                  <a:xfrm>
                    <a:off x="3595939" y="2767132"/>
                    <a:ext cx="4474786" cy="3675292"/>
                    <a:chOff x="7417175" y="1798288"/>
                    <a:chExt cx="4474786" cy="3675292"/>
                  </a:xfrm>
                </p:grpSpPr>
                <p:grpSp>
                  <p:nvGrpSpPr>
                    <p:cNvPr id="51" name="Group 50">
                      <a:extLst>
                        <a:ext uri="{FF2B5EF4-FFF2-40B4-BE49-F238E27FC236}">
                          <a16:creationId xmlns:a16="http://schemas.microsoft.com/office/drawing/2014/main" id="{346BD43A-EDA1-BA4D-A6CE-FABD6A3C44BB}"/>
                        </a:ext>
                      </a:extLst>
                    </p:cNvPr>
                    <p:cNvGrpSpPr/>
                    <p:nvPr/>
                  </p:nvGrpSpPr>
                  <p:grpSpPr>
                    <a:xfrm>
                      <a:off x="7417175" y="1798288"/>
                      <a:ext cx="4474786" cy="3675292"/>
                      <a:chOff x="7139293" y="1798288"/>
                      <a:chExt cx="4474786" cy="3675292"/>
                    </a:xfrm>
                  </p:grpSpPr>
                  <p:pic>
                    <p:nvPicPr>
                      <p:cNvPr id="53" name="Picture 52">
                        <a:extLst>
                          <a:ext uri="{FF2B5EF4-FFF2-40B4-BE49-F238E27FC236}">
                            <a16:creationId xmlns:a16="http://schemas.microsoft.com/office/drawing/2014/main" id="{23A6F684-EA16-8846-9D57-8A877234CE4B}"/>
                          </a:ext>
                        </a:extLst>
                      </p:cNvPr>
                      <p:cNvPicPr>
                        <a:picLocks noChangeAspect="1"/>
                      </p:cNvPicPr>
                      <p:nvPr/>
                    </p:nvPicPr>
                    <p:blipFill>
                      <a:blip r:embed="rId9"/>
                      <a:stretch>
                        <a:fillRect/>
                      </a:stretch>
                    </p:blipFill>
                    <p:spPr>
                      <a:xfrm>
                        <a:off x="7139293" y="1798288"/>
                        <a:ext cx="4474786" cy="3675292"/>
                      </a:xfrm>
                      <a:prstGeom prst="rect">
                        <a:avLst/>
                      </a:prstGeom>
                    </p:spPr>
                  </p:pic>
                  <p:sp>
                    <p:nvSpPr>
                      <p:cNvPr id="54" name="Rectangle 53">
                        <a:extLst>
                          <a:ext uri="{FF2B5EF4-FFF2-40B4-BE49-F238E27FC236}">
                            <a16:creationId xmlns:a16="http://schemas.microsoft.com/office/drawing/2014/main" id="{26CE4429-32D5-1B4D-AFD4-AF977C3D280D}"/>
                          </a:ext>
                        </a:extLst>
                      </p:cNvPr>
                      <p:cNvSpPr/>
                      <p:nvPr/>
                    </p:nvSpPr>
                    <p:spPr>
                      <a:xfrm>
                        <a:off x="7918277" y="2928394"/>
                        <a:ext cx="1619262" cy="844952"/>
                      </a:xfrm>
                      <a:prstGeom prst="rect">
                        <a:avLst/>
                      </a:prstGeom>
                      <a:solidFill>
                        <a:srgbClr val="6F70FF"/>
                      </a:solidFill>
                      <a:ln>
                        <a:solidFill>
                          <a:srgbClr val="6F7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5" name="Group 54">
                        <a:extLst>
                          <a:ext uri="{FF2B5EF4-FFF2-40B4-BE49-F238E27FC236}">
                            <a16:creationId xmlns:a16="http://schemas.microsoft.com/office/drawing/2014/main" id="{527A8167-B1E8-514F-9901-9B78A3D9BC36}"/>
                          </a:ext>
                        </a:extLst>
                      </p:cNvPr>
                      <p:cNvGrpSpPr/>
                      <p:nvPr/>
                    </p:nvGrpSpPr>
                    <p:grpSpPr>
                      <a:xfrm>
                        <a:off x="9354687" y="3749058"/>
                        <a:ext cx="228600" cy="652680"/>
                        <a:chOff x="9354687" y="3749058"/>
                        <a:chExt cx="228600" cy="652680"/>
                      </a:xfrm>
                    </p:grpSpPr>
                    <mc:AlternateContent xmlns:mc="http://schemas.openxmlformats.org/markup-compatibility/2006" xmlns:p14="http://schemas.microsoft.com/office/powerpoint/2010/main">
                      <mc:Choice Requires="p14">
                        <p:contentPart p14:bwMode="auto" r:id="rId10">
                          <p14:nvContentPartPr>
                            <p14:cNvPr id="57" name="Ink 56">
                              <a:extLst>
                                <a:ext uri="{FF2B5EF4-FFF2-40B4-BE49-F238E27FC236}">
                                  <a16:creationId xmlns:a16="http://schemas.microsoft.com/office/drawing/2014/main" id="{DD8A892D-48DA-9143-AAE8-7724C307E6D2}"/>
                                </a:ext>
                              </a:extLst>
                            </p14:cNvPr>
                            <p14:cNvContentPartPr/>
                            <p14:nvPr/>
                          </p14:nvContentPartPr>
                          <p14:xfrm>
                            <a:off x="9427047" y="3807378"/>
                            <a:ext cx="156240" cy="594360"/>
                          </p14:xfrm>
                        </p:contentPart>
                      </mc:Choice>
                      <mc:Fallback xmlns="">
                        <p:pic>
                          <p:nvPicPr>
                            <p:cNvPr id="28" name="Ink 27">
                              <a:extLst>
                                <a:ext uri="{FF2B5EF4-FFF2-40B4-BE49-F238E27FC236}">
                                  <a16:creationId xmlns:a16="http://schemas.microsoft.com/office/drawing/2014/main" id="{E0BFAE54-3B65-E848-8B48-08B950E75DE1}"/>
                                </a:ext>
                              </a:extLst>
                            </p:cNvPr>
                            <p:cNvPicPr/>
                            <p:nvPr/>
                          </p:nvPicPr>
                          <p:blipFill>
                            <a:blip r:embed="rId11"/>
                            <a:stretch>
                              <a:fillRect/>
                            </a:stretch>
                          </p:blipFill>
                          <p:spPr>
                            <a:xfrm>
                              <a:off x="9392933" y="3774321"/>
                              <a:ext cx="223785" cy="65981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8" name="Ink 57">
                              <a:extLst>
                                <a:ext uri="{FF2B5EF4-FFF2-40B4-BE49-F238E27FC236}">
                                  <a16:creationId xmlns:a16="http://schemas.microsoft.com/office/drawing/2014/main" id="{97CC2B10-2CCF-6F42-BD7F-F5D9F40D42F8}"/>
                                </a:ext>
                              </a:extLst>
                            </p14:cNvPr>
                            <p14:cNvContentPartPr/>
                            <p14:nvPr/>
                          </p14:nvContentPartPr>
                          <p14:xfrm>
                            <a:off x="9354687" y="3749058"/>
                            <a:ext cx="87120" cy="96480"/>
                          </p14:xfrm>
                        </p:contentPart>
                      </mc:Choice>
                      <mc:Fallback xmlns="">
                        <p:pic>
                          <p:nvPicPr>
                            <p:cNvPr id="29" name="Ink 28">
                              <a:extLst>
                                <a:ext uri="{FF2B5EF4-FFF2-40B4-BE49-F238E27FC236}">
                                  <a16:creationId xmlns:a16="http://schemas.microsoft.com/office/drawing/2014/main" id="{5E8734A1-8D0C-4D4D-9A23-5CEED9D59E26}"/>
                                </a:ext>
                              </a:extLst>
                            </p:cNvPr>
                            <p:cNvPicPr/>
                            <p:nvPr/>
                          </p:nvPicPr>
                          <p:blipFill>
                            <a:blip r:embed="rId13"/>
                            <a:stretch>
                              <a:fillRect/>
                            </a:stretch>
                          </p:blipFill>
                          <p:spPr>
                            <a:xfrm>
                              <a:off x="9320656" y="3716242"/>
                              <a:ext cx="154502" cy="16145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56" name="Ink 55">
                            <a:extLst>
                              <a:ext uri="{FF2B5EF4-FFF2-40B4-BE49-F238E27FC236}">
                                <a16:creationId xmlns:a16="http://schemas.microsoft.com/office/drawing/2014/main" id="{8E342BA2-A1AB-B04A-BD2C-964D3DF94212}"/>
                              </a:ext>
                            </a:extLst>
                          </p14:cNvPr>
                          <p14:cNvContentPartPr/>
                          <p14:nvPr/>
                        </p14:nvContentPartPr>
                        <p14:xfrm>
                          <a:off x="9443967" y="4354578"/>
                          <a:ext cx="157680" cy="284400"/>
                        </p14:xfrm>
                      </p:contentPart>
                    </mc:Choice>
                    <mc:Fallback xmlns="">
                      <p:pic>
                        <p:nvPicPr>
                          <p:cNvPr id="27" name="Ink 26">
                            <a:extLst>
                              <a:ext uri="{FF2B5EF4-FFF2-40B4-BE49-F238E27FC236}">
                                <a16:creationId xmlns:a16="http://schemas.microsoft.com/office/drawing/2014/main" id="{1C560EEE-B03E-A64D-A1B9-8EC812AFAD9F}"/>
                              </a:ext>
                            </a:extLst>
                          </p:cNvPr>
                          <p:cNvPicPr/>
                          <p:nvPr/>
                        </p:nvPicPr>
                        <p:blipFill>
                          <a:blip r:embed="rId15"/>
                          <a:stretch>
                            <a:fillRect/>
                          </a:stretch>
                        </p:blipFill>
                        <p:spPr>
                          <a:xfrm>
                            <a:off x="9409837" y="4321585"/>
                            <a:ext cx="225257" cy="349726"/>
                          </a:xfrm>
                          <a:prstGeom prst="rect">
                            <a:avLst/>
                          </a:prstGeom>
                        </p:spPr>
                      </p:pic>
                    </mc:Fallback>
                  </mc:AlternateContent>
                </p:grpSp>
                <p:sp>
                  <p:nvSpPr>
                    <p:cNvPr id="52" name="Rectangle 51">
                      <a:extLst>
                        <a:ext uri="{FF2B5EF4-FFF2-40B4-BE49-F238E27FC236}">
                          <a16:creationId xmlns:a16="http://schemas.microsoft.com/office/drawing/2014/main" id="{2382B6CD-53F0-0B4F-9861-0AEC530BB404}"/>
                        </a:ext>
                      </a:extLst>
                    </p:cNvPr>
                    <p:cNvSpPr/>
                    <p:nvPr/>
                  </p:nvSpPr>
                  <p:spPr>
                    <a:xfrm>
                      <a:off x="10079754" y="3653309"/>
                      <a:ext cx="821803" cy="1041722"/>
                    </a:xfrm>
                    <a:prstGeom prst="rect">
                      <a:avLst/>
                    </a:prstGeom>
                    <a:solidFill>
                      <a:srgbClr val="F7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mc:AlternateContent xmlns:mc="http://schemas.openxmlformats.org/markup-compatibility/2006" xmlns:p14="http://schemas.microsoft.com/office/powerpoint/2010/main">
                <mc:Choice Requires="p14">
                  <p:contentPart p14:bwMode="auto" r:id="rId16">
                    <p14:nvContentPartPr>
                      <p14:cNvPr id="50" name="Ink 49">
                        <a:extLst>
                          <a:ext uri="{FF2B5EF4-FFF2-40B4-BE49-F238E27FC236}">
                            <a16:creationId xmlns:a16="http://schemas.microsoft.com/office/drawing/2014/main" id="{1833FE86-3FA2-EA4A-8C0D-ECE59CC24A52}"/>
                          </a:ext>
                        </a:extLst>
                      </p14:cNvPr>
                      <p14:cNvContentPartPr/>
                      <p14:nvPr/>
                    </p14:nvContentPartPr>
                    <p14:xfrm>
                      <a:off x="5928168" y="5277342"/>
                      <a:ext cx="138600" cy="330480"/>
                    </p14:xfrm>
                  </p:contentPart>
                </mc:Choice>
                <mc:Fallback xmlns="">
                  <p:pic>
                    <p:nvPicPr>
                      <p:cNvPr id="19" name="Ink 18">
                        <a:extLst>
                          <a:ext uri="{FF2B5EF4-FFF2-40B4-BE49-F238E27FC236}">
                            <a16:creationId xmlns:a16="http://schemas.microsoft.com/office/drawing/2014/main" id="{AC441031-51F5-0C41-B62E-EEFD780E4BBA}"/>
                          </a:ext>
                        </a:extLst>
                      </p:cNvPr>
                      <p:cNvPicPr/>
                      <p:nvPr/>
                    </p:nvPicPr>
                    <p:blipFill>
                      <a:blip r:embed="rId17"/>
                      <a:stretch>
                        <a:fillRect/>
                      </a:stretch>
                    </p:blipFill>
                    <p:spPr>
                      <a:xfrm>
                        <a:off x="5894030" y="5244294"/>
                        <a:ext cx="206193" cy="395915"/>
                      </a:xfrm>
                      <a:prstGeom prst="rect">
                        <a:avLst/>
                      </a:prstGeom>
                    </p:spPr>
                  </p:pic>
                </mc:Fallback>
              </mc:AlternateContent>
            </p:grpSp>
            <p:sp>
              <p:nvSpPr>
                <p:cNvPr id="22" name="Rectangle 21">
                  <a:extLst>
                    <a:ext uri="{FF2B5EF4-FFF2-40B4-BE49-F238E27FC236}">
                      <a16:creationId xmlns:a16="http://schemas.microsoft.com/office/drawing/2014/main" id="{6F3AFD13-1DEE-214D-9B22-F9A07AE85CCE}"/>
                    </a:ext>
                  </a:extLst>
                </p:cNvPr>
                <p:cNvSpPr/>
                <p:nvPr/>
              </p:nvSpPr>
              <p:spPr>
                <a:xfrm>
                  <a:off x="10162453" y="2444620"/>
                  <a:ext cx="321430" cy="149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1725D948-1E8E-EA4A-8EAA-4179EB3CE0A5}"/>
                    </a:ext>
                  </a:extLst>
                </p:cNvPr>
                <p:cNvSpPr/>
                <p:nvPr/>
              </p:nvSpPr>
              <p:spPr>
                <a:xfrm>
                  <a:off x="8926284" y="815531"/>
                  <a:ext cx="185286" cy="711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ectangle 60">
                  <a:extLst>
                    <a:ext uri="{FF2B5EF4-FFF2-40B4-BE49-F238E27FC236}">
                      <a16:creationId xmlns:a16="http://schemas.microsoft.com/office/drawing/2014/main" id="{857EBF4D-B8C2-534C-9F9B-99A984094511}"/>
                    </a:ext>
                  </a:extLst>
                </p:cNvPr>
                <p:cNvSpPr/>
                <p:nvPr/>
              </p:nvSpPr>
              <p:spPr>
                <a:xfrm>
                  <a:off x="10573763" y="2379120"/>
                  <a:ext cx="321430" cy="149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3" name="Picture 62">
                  <a:extLst>
                    <a:ext uri="{FF2B5EF4-FFF2-40B4-BE49-F238E27FC236}">
                      <a16:creationId xmlns:a16="http://schemas.microsoft.com/office/drawing/2014/main" id="{700A7F29-CDC0-2E4D-BCE1-9F3633F650B3}"/>
                    </a:ext>
                  </a:extLst>
                </p:cNvPr>
                <p:cNvPicPr>
                  <a:picLocks noChangeAspect="1"/>
                </p:cNvPicPr>
                <p:nvPr/>
              </p:nvPicPr>
              <p:blipFill>
                <a:blip r:embed="rId18"/>
                <a:stretch>
                  <a:fillRect/>
                </a:stretch>
              </p:blipFill>
              <p:spPr>
                <a:xfrm>
                  <a:off x="8961744" y="1264486"/>
                  <a:ext cx="160943" cy="131681"/>
                </a:xfrm>
                <a:prstGeom prst="rect">
                  <a:avLst/>
                </a:prstGeom>
              </p:spPr>
            </p:pic>
            <p:pic>
              <p:nvPicPr>
                <p:cNvPr id="64" name="Picture 63">
                  <a:extLst>
                    <a:ext uri="{FF2B5EF4-FFF2-40B4-BE49-F238E27FC236}">
                      <a16:creationId xmlns:a16="http://schemas.microsoft.com/office/drawing/2014/main" id="{7738D8D4-140E-F548-8E5F-9F3FDDE8C33A}"/>
                    </a:ext>
                  </a:extLst>
                </p:cNvPr>
                <p:cNvPicPr>
                  <a:picLocks noChangeAspect="1"/>
                </p:cNvPicPr>
                <p:nvPr/>
              </p:nvPicPr>
              <p:blipFill>
                <a:blip r:embed="rId18"/>
                <a:stretch>
                  <a:fillRect/>
                </a:stretch>
              </p:blipFill>
              <p:spPr>
                <a:xfrm>
                  <a:off x="10120986" y="2442712"/>
                  <a:ext cx="160943" cy="131681"/>
                </a:xfrm>
                <a:prstGeom prst="rect">
                  <a:avLst/>
                </a:prstGeom>
              </p:spPr>
            </p:pic>
            <p:pic>
              <p:nvPicPr>
                <p:cNvPr id="62" name="Picture 61">
                  <a:extLst>
                    <a:ext uri="{FF2B5EF4-FFF2-40B4-BE49-F238E27FC236}">
                      <a16:creationId xmlns:a16="http://schemas.microsoft.com/office/drawing/2014/main" id="{CDAA2A57-BA24-3249-A9D5-70FF1BCE2B7F}"/>
                    </a:ext>
                  </a:extLst>
                </p:cNvPr>
                <p:cNvPicPr>
                  <a:picLocks noChangeAspect="1"/>
                </p:cNvPicPr>
                <p:nvPr/>
              </p:nvPicPr>
              <p:blipFill>
                <a:blip r:embed="rId19"/>
                <a:stretch>
                  <a:fillRect/>
                </a:stretch>
              </p:blipFill>
              <p:spPr>
                <a:xfrm>
                  <a:off x="8947777" y="759709"/>
                  <a:ext cx="190090" cy="214884"/>
                </a:xfrm>
                <a:prstGeom prst="rect">
                  <a:avLst/>
                </a:prstGeom>
              </p:spPr>
            </p:pic>
            <p:pic>
              <p:nvPicPr>
                <p:cNvPr id="67" name="Picture 66">
                  <a:extLst>
                    <a:ext uri="{FF2B5EF4-FFF2-40B4-BE49-F238E27FC236}">
                      <a16:creationId xmlns:a16="http://schemas.microsoft.com/office/drawing/2014/main" id="{6C727957-068D-2240-8F29-712B0E5B459E}"/>
                    </a:ext>
                  </a:extLst>
                </p:cNvPr>
                <p:cNvPicPr>
                  <a:picLocks noChangeAspect="1"/>
                </p:cNvPicPr>
                <p:nvPr/>
              </p:nvPicPr>
              <p:blipFill>
                <a:blip r:embed="rId20"/>
                <a:stretch>
                  <a:fillRect/>
                </a:stretch>
              </p:blipFill>
              <p:spPr>
                <a:xfrm>
                  <a:off x="10796688" y="2417989"/>
                  <a:ext cx="220842" cy="220842"/>
                </a:xfrm>
                <a:prstGeom prst="rect">
                  <a:avLst/>
                </a:prstGeom>
              </p:spPr>
            </p:pic>
          </p:grpSp>
          <p:grpSp>
            <p:nvGrpSpPr>
              <p:cNvPr id="23" name="Group 22">
                <a:extLst>
                  <a:ext uri="{FF2B5EF4-FFF2-40B4-BE49-F238E27FC236}">
                    <a16:creationId xmlns:a16="http://schemas.microsoft.com/office/drawing/2014/main" id="{A6F29968-EB6D-A047-A050-FCFCEB1FC365}"/>
                  </a:ext>
                </a:extLst>
              </p:cNvPr>
              <p:cNvGrpSpPr/>
              <p:nvPr/>
            </p:nvGrpSpPr>
            <p:grpSpPr>
              <a:xfrm>
                <a:off x="9637540" y="2042500"/>
                <a:ext cx="242280" cy="219600"/>
                <a:chOff x="9637540" y="2042500"/>
                <a:chExt cx="242280" cy="219600"/>
              </a:xfrm>
            </p:grpSpPr>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C73A76CF-7226-434A-91ED-253590755956}"/>
                        </a:ext>
                      </a:extLst>
                    </p14:cNvPr>
                    <p14:cNvContentPartPr/>
                    <p14:nvPr/>
                  </p14:nvContentPartPr>
                  <p14:xfrm>
                    <a:off x="9637540" y="2191540"/>
                    <a:ext cx="114120" cy="70560"/>
                  </p14:xfrm>
                </p:contentPart>
              </mc:Choice>
              <mc:Fallback xmlns="">
                <p:pic>
                  <p:nvPicPr>
                    <p:cNvPr id="19" name="Ink 18">
                      <a:extLst>
                        <a:ext uri="{FF2B5EF4-FFF2-40B4-BE49-F238E27FC236}">
                          <a16:creationId xmlns:a16="http://schemas.microsoft.com/office/drawing/2014/main" id="{C73A76CF-7226-434A-91ED-253590755956}"/>
                        </a:ext>
                      </a:extLst>
                    </p:cNvPr>
                    <p:cNvPicPr/>
                    <p:nvPr/>
                  </p:nvPicPr>
                  <p:blipFill>
                    <a:blip r:embed="rId22"/>
                    <a:stretch>
                      <a:fillRect/>
                    </a:stretch>
                  </p:blipFill>
                  <p:spPr>
                    <a:xfrm>
                      <a:off x="9601540" y="2155900"/>
                      <a:ext cx="18576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B568CFC4-802F-8B4D-BD37-13222358D795}"/>
                        </a:ext>
                      </a:extLst>
                    </p14:cNvPr>
                    <p14:cNvContentPartPr/>
                    <p14:nvPr/>
                  </p14:nvContentPartPr>
                  <p14:xfrm>
                    <a:off x="9875860" y="2042500"/>
                    <a:ext cx="3960" cy="201960"/>
                  </p14:xfrm>
                </p:contentPart>
              </mc:Choice>
              <mc:Fallback xmlns="">
                <p:pic>
                  <p:nvPicPr>
                    <p:cNvPr id="21" name="Ink 20">
                      <a:extLst>
                        <a:ext uri="{FF2B5EF4-FFF2-40B4-BE49-F238E27FC236}">
                          <a16:creationId xmlns:a16="http://schemas.microsoft.com/office/drawing/2014/main" id="{B568CFC4-802F-8B4D-BD37-13222358D795}"/>
                        </a:ext>
                      </a:extLst>
                    </p:cNvPr>
                    <p:cNvPicPr/>
                    <p:nvPr/>
                  </p:nvPicPr>
                  <p:blipFill>
                    <a:blip r:embed="rId24"/>
                    <a:stretch>
                      <a:fillRect/>
                    </a:stretch>
                  </p:blipFill>
                  <p:spPr>
                    <a:xfrm>
                      <a:off x="9840220" y="2006860"/>
                      <a:ext cx="75600" cy="273600"/>
                    </a:xfrm>
                    <a:prstGeom prst="rect">
                      <a:avLst/>
                    </a:prstGeom>
                  </p:spPr>
                </p:pic>
              </mc:Fallback>
            </mc:AlternateContent>
          </p:grpSp>
          <p:grpSp>
            <p:nvGrpSpPr>
              <p:cNvPr id="26" name="Group 25">
                <a:extLst>
                  <a:ext uri="{FF2B5EF4-FFF2-40B4-BE49-F238E27FC236}">
                    <a16:creationId xmlns:a16="http://schemas.microsoft.com/office/drawing/2014/main" id="{36869DA0-E258-5E4B-96C4-ECCC66B405FF}"/>
                  </a:ext>
                </a:extLst>
              </p:cNvPr>
              <p:cNvGrpSpPr/>
              <p:nvPr/>
            </p:nvGrpSpPr>
            <p:grpSpPr>
              <a:xfrm>
                <a:off x="9622060" y="2269660"/>
                <a:ext cx="9000" cy="3240"/>
                <a:chOff x="9622060" y="2269660"/>
                <a:chExt cx="9000" cy="3240"/>
              </a:xfrm>
            </p:grpSpPr>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58766180-8219-6144-BA40-1DDD1A17D4AB}"/>
                        </a:ext>
                      </a:extLst>
                    </p14:cNvPr>
                    <p14:cNvContentPartPr/>
                    <p14:nvPr/>
                  </p14:nvContentPartPr>
                  <p14:xfrm>
                    <a:off x="9630700" y="2269660"/>
                    <a:ext cx="360" cy="360"/>
                  </p14:xfrm>
                </p:contentPart>
              </mc:Choice>
              <mc:Fallback xmlns="">
                <p:pic>
                  <p:nvPicPr>
                    <p:cNvPr id="24" name="Ink 23">
                      <a:extLst>
                        <a:ext uri="{FF2B5EF4-FFF2-40B4-BE49-F238E27FC236}">
                          <a16:creationId xmlns:a16="http://schemas.microsoft.com/office/drawing/2014/main" id="{58766180-8219-6144-BA40-1DDD1A17D4AB}"/>
                        </a:ext>
                      </a:extLst>
                    </p:cNvPr>
                    <p:cNvPicPr/>
                    <p:nvPr/>
                  </p:nvPicPr>
                  <p:blipFill>
                    <a:blip r:embed="rId26"/>
                    <a:stretch>
                      <a:fillRect/>
                    </a:stretch>
                  </p:blipFill>
                  <p:spPr>
                    <a:xfrm>
                      <a:off x="9595060" y="223366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F8F189A5-E629-A444-807E-E7B73BD4E41D}"/>
                        </a:ext>
                      </a:extLst>
                    </p14:cNvPr>
                    <p14:cNvContentPartPr/>
                    <p14:nvPr/>
                  </p14:nvContentPartPr>
                  <p14:xfrm>
                    <a:off x="9622060" y="2272540"/>
                    <a:ext cx="360" cy="360"/>
                  </p14:xfrm>
                </p:contentPart>
              </mc:Choice>
              <mc:Fallback xmlns="">
                <p:pic>
                  <p:nvPicPr>
                    <p:cNvPr id="25" name="Ink 24">
                      <a:extLst>
                        <a:ext uri="{FF2B5EF4-FFF2-40B4-BE49-F238E27FC236}">
                          <a16:creationId xmlns:a16="http://schemas.microsoft.com/office/drawing/2014/main" id="{F8F189A5-E629-A444-807E-E7B73BD4E41D}"/>
                        </a:ext>
                      </a:extLst>
                    </p:cNvPr>
                    <p:cNvPicPr/>
                    <p:nvPr/>
                  </p:nvPicPr>
                  <p:blipFill>
                    <a:blip r:embed="rId26"/>
                    <a:stretch>
                      <a:fillRect/>
                    </a:stretch>
                  </p:blipFill>
                  <p:spPr>
                    <a:xfrm>
                      <a:off x="9586060" y="2236900"/>
                      <a:ext cx="72000" cy="7200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503EC770-CF9D-5B47-80E0-027BD4C3CFFF}"/>
                    </a:ext>
                  </a:extLst>
                </p14:cNvPr>
                <p14:cNvContentPartPr/>
                <p14:nvPr/>
              </p14:nvContentPartPr>
              <p14:xfrm>
                <a:off x="9620260" y="2178940"/>
                <a:ext cx="472320" cy="95400"/>
              </p14:xfrm>
            </p:contentPart>
          </mc:Choice>
          <mc:Fallback xmlns="">
            <p:pic>
              <p:nvPicPr>
                <p:cNvPr id="29" name="Ink 28">
                  <a:extLst>
                    <a:ext uri="{FF2B5EF4-FFF2-40B4-BE49-F238E27FC236}">
                      <a16:creationId xmlns:a16="http://schemas.microsoft.com/office/drawing/2014/main" id="{503EC770-CF9D-5B47-80E0-027BD4C3CFFF}"/>
                    </a:ext>
                  </a:extLst>
                </p:cNvPr>
                <p:cNvPicPr/>
                <p:nvPr/>
              </p:nvPicPr>
              <p:blipFill>
                <a:blip r:embed="rId29"/>
                <a:stretch>
                  <a:fillRect/>
                </a:stretch>
              </p:blipFill>
              <p:spPr>
                <a:xfrm>
                  <a:off x="9584260" y="2143300"/>
                  <a:ext cx="543960" cy="167040"/>
                </a:xfrm>
                <a:prstGeom prst="rect">
                  <a:avLst/>
                </a:prstGeom>
              </p:spPr>
            </p:pic>
          </mc:Fallback>
        </mc:AlternateContent>
      </p:grpSp>
      <p:sp>
        <p:nvSpPr>
          <p:cNvPr id="40" name="U-Turn Arrow 39">
            <a:extLst>
              <a:ext uri="{FF2B5EF4-FFF2-40B4-BE49-F238E27FC236}">
                <a16:creationId xmlns:a16="http://schemas.microsoft.com/office/drawing/2014/main" id="{24FA32E3-EDF7-2844-81CA-274CF270A25E}"/>
              </a:ext>
            </a:extLst>
          </p:cNvPr>
          <p:cNvSpPr/>
          <p:nvPr/>
        </p:nvSpPr>
        <p:spPr>
          <a:xfrm>
            <a:off x="7118478" y="1605639"/>
            <a:ext cx="544526" cy="211486"/>
          </a:xfrm>
          <a:prstGeom prst="utur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TextBox 13">
            <a:extLst>
              <a:ext uri="{FF2B5EF4-FFF2-40B4-BE49-F238E27FC236}">
                <a16:creationId xmlns:a16="http://schemas.microsoft.com/office/drawing/2014/main" id="{966E8878-4F3E-43F1-EA65-412AAFA7B910}"/>
              </a:ext>
            </a:extLst>
          </p:cNvPr>
          <p:cNvSpPr txBox="1"/>
          <p:nvPr/>
        </p:nvSpPr>
        <p:spPr>
          <a:xfrm>
            <a:off x="7533099" y="2676575"/>
            <a:ext cx="1671794" cy="1361911"/>
          </a:xfrm>
          <a:prstGeom prst="rect">
            <a:avLst/>
          </a:prstGeom>
          <a:noFill/>
        </p:spPr>
        <p:txBody>
          <a:bodyPr wrap="square" rtlCol="0">
            <a:spAutoFit/>
          </a:bodyPr>
          <a:lstStyle/>
          <a:p>
            <a:r>
              <a:rPr lang="en-US" sz="1650" dirty="0"/>
              <a:t>Critical exponents consistent with a thermal phase transition</a:t>
            </a:r>
          </a:p>
        </p:txBody>
      </p:sp>
      <p:grpSp>
        <p:nvGrpSpPr>
          <p:cNvPr id="12" name="Group 11">
            <a:extLst>
              <a:ext uri="{FF2B5EF4-FFF2-40B4-BE49-F238E27FC236}">
                <a16:creationId xmlns:a16="http://schemas.microsoft.com/office/drawing/2014/main" id="{FDC6D0E3-4757-8D9F-0E77-1E3012C24796}"/>
              </a:ext>
            </a:extLst>
          </p:cNvPr>
          <p:cNvGrpSpPr/>
          <p:nvPr/>
        </p:nvGrpSpPr>
        <p:grpSpPr>
          <a:xfrm>
            <a:off x="7614598" y="4194700"/>
            <a:ext cx="1447800" cy="694668"/>
            <a:chOff x="8377477" y="5126582"/>
            <a:chExt cx="1930400" cy="926224"/>
          </a:xfrm>
        </p:grpSpPr>
        <p:sp>
          <p:nvSpPr>
            <p:cNvPr id="13" name="Rounded Rectangle 12">
              <a:extLst>
                <a:ext uri="{FF2B5EF4-FFF2-40B4-BE49-F238E27FC236}">
                  <a16:creationId xmlns:a16="http://schemas.microsoft.com/office/drawing/2014/main" id="{57E7C90F-08A3-A86E-5868-E6496F97663F}"/>
                </a:ext>
              </a:extLst>
            </p:cNvPr>
            <p:cNvSpPr/>
            <p:nvPr/>
          </p:nvSpPr>
          <p:spPr>
            <a:xfrm>
              <a:off x="8377477" y="5126582"/>
              <a:ext cx="1930400" cy="926224"/>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a:extLst>
                <a:ext uri="{FF2B5EF4-FFF2-40B4-BE49-F238E27FC236}">
                  <a16:creationId xmlns:a16="http://schemas.microsoft.com/office/drawing/2014/main" id="{AB033024-ED41-AF9C-8184-F2F8A8F4D64B}"/>
                </a:ext>
              </a:extLst>
            </p:cNvPr>
            <p:cNvPicPr>
              <a:picLocks noChangeAspect="1"/>
            </p:cNvPicPr>
            <p:nvPr/>
          </p:nvPicPr>
          <p:blipFill>
            <a:blip r:embed="rId30"/>
            <a:stretch>
              <a:fillRect/>
            </a:stretch>
          </p:blipFill>
          <p:spPr>
            <a:xfrm>
              <a:off x="8466377" y="5219765"/>
              <a:ext cx="1682313" cy="679555"/>
            </a:xfrm>
            <a:prstGeom prst="rect">
              <a:avLst/>
            </a:prstGeom>
          </p:spPr>
        </p:pic>
      </p:grpSp>
      <p:grpSp>
        <p:nvGrpSpPr>
          <p:cNvPr id="45" name="Group 44">
            <a:extLst>
              <a:ext uri="{FF2B5EF4-FFF2-40B4-BE49-F238E27FC236}">
                <a16:creationId xmlns:a16="http://schemas.microsoft.com/office/drawing/2014/main" id="{9679053E-17B8-F81F-8250-E9F2AC471B85}"/>
              </a:ext>
            </a:extLst>
          </p:cNvPr>
          <p:cNvGrpSpPr/>
          <p:nvPr/>
        </p:nvGrpSpPr>
        <p:grpSpPr>
          <a:xfrm>
            <a:off x="482985" y="2929445"/>
            <a:ext cx="7040880" cy="2354931"/>
            <a:chOff x="482985" y="2929445"/>
            <a:chExt cx="7040880" cy="2354931"/>
          </a:xfrm>
        </p:grpSpPr>
        <p:pic>
          <p:nvPicPr>
            <p:cNvPr id="11" name="Picture 10">
              <a:extLst>
                <a:ext uri="{FF2B5EF4-FFF2-40B4-BE49-F238E27FC236}">
                  <a16:creationId xmlns:a16="http://schemas.microsoft.com/office/drawing/2014/main" id="{4EFFFED2-D187-6CC0-C226-0DBA6DEB17DA}"/>
                </a:ext>
              </a:extLst>
            </p:cNvPr>
            <p:cNvPicPr>
              <a:picLocks noChangeAspect="1"/>
            </p:cNvPicPr>
            <p:nvPr/>
          </p:nvPicPr>
          <p:blipFill rotWithShape="1">
            <a:blip r:embed="rId31"/>
            <a:srcRect l="144" t="51475" r="-144" b="-2842"/>
            <a:stretch/>
          </p:blipFill>
          <p:spPr>
            <a:xfrm>
              <a:off x="482985" y="2929445"/>
              <a:ext cx="7040880" cy="2354931"/>
            </a:xfrm>
            <a:prstGeom prst="rect">
              <a:avLst/>
            </a:prstGeom>
          </p:spPr>
        </p:pic>
        <p:pic>
          <p:nvPicPr>
            <p:cNvPr id="27" name="Picture 26">
              <a:extLst>
                <a:ext uri="{FF2B5EF4-FFF2-40B4-BE49-F238E27FC236}">
                  <a16:creationId xmlns:a16="http://schemas.microsoft.com/office/drawing/2014/main" id="{6B98FEC2-BA29-80E5-BBF2-6614F4191D14}"/>
                </a:ext>
              </a:extLst>
            </p:cNvPr>
            <p:cNvPicPr>
              <a:picLocks noChangeAspect="1"/>
            </p:cNvPicPr>
            <p:nvPr/>
          </p:nvPicPr>
          <p:blipFill rotWithShape="1">
            <a:blip r:embed="rId31"/>
            <a:srcRect l="40951" t="5066" r="51323" b="83267"/>
            <a:stretch/>
          </p:blipFill>
          <p:spPr>
            <a:xfrm>
              <a:off x="4568745" y="3048807"/>
              <a:ext cx="544011" cy="534896"/>
            </a:xfrm>
            <a:prstGeom prst="rect">
              <a:avLst/>
            </a:prstGeom>
          </p:spPr>
        </p:pic>
        <p:sp>
          <p:nvSpPr>
            <p:cNvPr id="39" name="Rectangle 38">
              <a:extLst>
                <a:ext uri="{FF2B5EF4-FFF2-40B4-BE49-F238E27FC236}">
                  <a16:creationId xmlns:a16="http://schemas.microsoft.com/office/drawing/2014/main" id="{E0C36D70-2F17-4832-F075-9443185D88E1}"/>
                </a:ext>
              </a:extLst>
            </p:cNvPr>
            <p:cNvSpPr/>
            <p:nvPr/>
          </p:nvSpPr>
          <p:spPr>
            <a:xfrm>
              <a:off x="4546600" y="3021331"/>
              <a:ext cx="612775" cy="45719"/>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0182CB00-E964-46EC-1C57-E5624EEBCEC6}"/>
              </a:ext>
            </a:extLst>
          </p:cNvPr>
          <p:cNvGrpSpPr/>
          <p:nvPr/>
        </p:nvGrpSpPr>
        <p:grpSpPr>
          <a:xfrm>
            <a:off x="479361" y="2179152"/>
            <a:ext cx="7040880" cy="2354931"/>
            <a:chOff x="479361" y="2179152"/>
            <a:chExt cx="7040880" cy="2354931"/>
          </a:xfrm>
        </p:grpSpPr>
        <p:grpSp>
          <p:nvGrpSpPr>
            <p:cNvPr id="59" name="Group 58">
              <a:extLst>
                <a:ext uri="{FF2B5EF4-FFF2-40B4-BE49-F238E27FC236}">
                  <a16:creationId xmlns:a16="http://schemas.microsoft.com/office/drawing/2014/main" id="{D3652B28-B219-0BF3-21F1-C2B3101DA723}"/>
                </a:ext>
              </a:extLst>
            </p:cNvPr>
            <p:cNvGrpSpPr/>
            <p:nvPr/>
          </p:nvGrpSpPr>
          <p:grpSpPr>
            <a:xfrm>
              <a:off x="479361" y="2179152"/>
              <a:ext cx="7040880" cy="2354931"/>
              <a:chOff x="471410" y="2187103"/>
              <a:chExt cx="7040880" cy="2354931"/>
            </a:xfrm>
          </p:grpSpPr>
          <p:pic>
            <p:nvPicPr>
              <p:cNvPr id="5" name="Picture 4">
                <a:extLst>
                  <a:ext uri="{FF2B5EF4-FFF2-40B4-BE49-F238E27FC236}">
                    <a16:creationId xmlns:a16="http://schemas.microsoft.com/office/drawing/2014/main" id="{F3DCD09E-3029-B480-D99D-EAABE5D93B1A}"/>
                  </a:ext>
                </a:extLst>
              </p:cNvPr>
              <p:cNvPicPr>
                <a:picLocks noChangeAspect="1"/>
              </p:cNvPicPr>
              <p:nvPr/>
            </p:nvPicPr>
            <p:blipFill rotWithShape="1">
              <a:blip r:embed="rId31"/>
              <a:srcRect b="48633"/>
              <a:stretch/>
            </p:blipFill>
            <p:spPr>
              <a:xfrm>
                <a:off x="471410" y="2187103"/>
                <a:ext cx="7040880" cy="2354931"/>
              </a:xfrm>
              <a:prstGeom prst="rect">
                <a:avLst/>
              </a:prstGeom>
            </p:spPr>
          </p:pic>
          <p:pic>
            <p:nvPicPr>
              <p:cNvPr id="46" name="Picture 45">
                <a:extLst>
                  <a:ext uri="{FF2B5EF4-FFF2-40B4-BE49-F238E27FC236}">
                    <a16:creationId xmlns:a16="http://schemas.microsoft.com/office/drawing/2014/main" id="{7781FEAE-492B-5137-312A-67B7FAAC56DE}"/>
                  </a:ext>
                </a:extLst>
              </p:cNvPr>
              <p:cNvPicPr>
                <a:picLocks noChangeAspect="1"/>
              </p:cNvPicPr>
              <p:nvPr/>
            </p:nvPicPr>
            <p:blipFill rotWithShape="1">
              <a:blip r:embed="rId31"/>
              <a:srcRect l="40951" t="5066" r="51323" b="83267"/>
              <a:stretch/>
            </p:blipFill>
            <p:spPr>
              <a:xfrm>
                <a:off x="4583560" y="2479412"/>
                <a:ext cx="544011" cy="534896"/>
              </a:xfrm>
              <a:prstGeom prst="rect">
                <a:avLst/>
              </a:prstGeom>
            </p:spPr>
          </p:pic>
        </p:grpSp>
        <p:sp>
          <p:nvSpPr>
            <p:cNvPr id="47" name="Rectangle 46">
              <a:extLst>
                <a:ext uri="{FF2B5EF4-FFF2-40B4-BE49-F238E27FC236}">
                  <a16:creationId xmlns:a16="http://schemas.microsoft.com/office/drawing/2014/main" id="{09B2B2FA-0896-72E2-65D6-DE61E9CAEF0F}"/>
                </a:ext>
              </a:extLst>
            </p:cNvPr>
            <p:cNvSpPr/>
            <p:nvPr/>
          </p:nvSpPr>
          <p:spPr>
            <a:xfrm>
              <a:off x="4593219" y="2451936"/>
              <a:ext cx="612775" cy="45719"/>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57084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9" presetClass="entr" presetSubtype="0" fill="hold" grpId="0" nodeType="withEffect">
                                  <p:stCondLst>
                                    <p:cond delay="500"/>
                                  </p:stCondLst>
                                  <p:childTnLst>
                                    <p:set>
                                      <p:cBhvr>
                                        <p:cTn id="8" dur="1" fill="hold">
                                          <p:stCondLst>
                                            <p:cond delay="0"/>
                                          </p:stCondLst>
                                        </p:cTn>
                                        <p:tgtEl>
                                          <p:spTgt spid="31"/>
                                        </p:tgtEl>
                                        <p:attrNameLst>
                                          <p:attrName>style.visibility</p:attrName>
                                        </p:attrNameLst>
                                      </p:cBhvr>
                                      <p:to>
                                        <p:strVal val="visible"/>
                                      </p:to>
                                    </p:set>
                                    <p:animEffect transition="in" filter="dissolve">
                                      <p:cBhvr>
                                        <p:cTn id="9" dur="500"/>
                                        <p:tgtEl>
                                          <p:spTgt spid="31"/>
                                        </p:tgtEl>
                                      </p:cBhvr>
                                    </p:animEffect>
                                  </p:childTnLst>
                                </p:cTn>
                              </p:par>
                              <p:par>
                                <p:cTn id="10" presetID="9" presetClass="entr" presetSubtype="0" fill="hold" nodeType="withEffect">
                                  <p:stCondLst>
                                    <p:cond delay="50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par>
                                <p:cTn id="13" presetID="9" presetClass="entr" presetSubtype="0" fill="hold" grpId="0" nodeType="withEffect">
                                  <p:stCondLst>
                                    <p:cond delay="1500"/>
                                  </p:stCondLst>
                                  <p:childTnLst>
                                    <p:set>
                                      <p:cBhvr>
                                        <p:cTn id="14" dur="1" fill="hold">
                                          <p:stCondLst>
                                            <p:cond delay="0"/>
                                          </p:stCondLst>
                                        </p:cTn>
                                        <p:tgtEl>
                                          <p:spTgt spid="30"/>
                                        </p:tgtEl>
                                        <p:attrNameLst>
                                          <p:attrName>style.visibility</p:attrName>
                                        </p:attrNameLst>
                                      </p:cBhvr>
                                      <p:to>
                                        <p:strVal val="visible"/>
                                      </p:to>
                                    </p:set>
                                    <p:animEffect transition="in" filter="dissolve">
                                      <p:cBhvr>
                                        <p:cTn id="15" dur="500"/>
                                        <p:tgtEl>
                                          <p:spTgt spid="30"/>
                                        </p:tgtEl>
                                      </p:cBhvr>
                                    </p:animEffect>
                                  </p:childTnLst>
                                </p:cTn>
                              </p:par>
                              <p:par>
                                <p:cTn id="16" presetID="9" presetClass="entr" presetSubtype="0" fill="hold" nodeType="withEffect">
                                  <p:stCondLst>
                                    <p:cond delay="150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1" presetClass="entr" presetSubtype="0" fill="hold" nodeType="withEffect">
                                  <p:stCondLst>
                                    <p:cond delay="2500"/>
                                  </p:stCondLst>
                                  <p:childTnLst>
                                    <p:set>
                                      <p:cBhvr>
                                        <p:cTn id="20" dur="1" fill="hold">
                                          <p:stCondLst>
                                            <p:cond delay="0"/>
                                          </p:stCondLst>
                                        </p:cTn>
                                        <p:tgtEl>
                                          <p:spTgt spid="38"/>
                                        </p:tgtEl>
                                        <p:attrNameLst>
                                          <p:attrName>style.visibility</p:attrName>
                                        </p:attrNameLst>
                                      </p:cBhvr>
                                      <p:to>
                                        <p:strVal val="visible"/>
                                      </p:to>
                                    </p:set>
                                  </p:childTnLst>
                                </p:cTn>
                              </p:par>
                              <p:par>
                                <p:cTn id="21" presetID="22" presetClass="entr" presetSubtype="8" fill="hold" grpId="0" nodeType="withEffect">
                                  <p:stCondLst>
                                    <p:cond delay="2500"/>
                                  </p:stCondLst>
                                  <p:childTnLst>
                                    <p:set>
                                      <p:cBhvr>
                                        <p:cTn id="22" dur="1" fill="hold">
                                          <p:stCondLst>
                                            <p:cond delay="0"/>
                                          </p:stCondLst>
                                        </p:cTn>
                                        <p:tgtEl>
                                          <p:spTgt spid="40"/>
                                        </p:tgtEl>
                                        <p:attrNameLst>
                                          <p:attrName>style.visibility</p:attrName>
                                        </p:attrNameLst>
                                      </p:cBhvr>
                                      <p:to>
                                        <p:strVal val="visible"/>
                                      </p:to>
                                    </p:set>
                                    <p:animEffect transition="in" filter="wipe(left)">
                                      <p:cBhvr>
                                        <p:cTn id="23" dur="1000"/>
                                        <p:tgtEl>
                                          <p:spTgt spid="40"/>
                                        </p:tgtEl>
                                      </p:cBhvr>
                                    </p:animEffect>
                                  </p:childTnLst>
                                </p:cTn>
                              </p:par>
                              <p:par>
                                <p:cTn id="24" presetID="1" presetClass="exit"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3.61111E-6 8.64198E-7 L 0.00173 -0.30772 " pathEditMode="relative" rAng="0" ptsTypes="AA">
                                      <p:cBhvr>
                                        <p:cTn id="35" dur="1000" fill="hold"/>
                                        <p:tgtEl>
                                          <p:spTgt spid="65"/>
                                        </p:tgtEl>
                                        <p:attrNameLst>
                                          <p:attrName>ppt_x</p:attrName>
                                          <p:attrName>ppt_y</p:attrName>
                                        </p:attrNameLst>
                                      </p:cBhvr>
                                      <p:rCtr x="87" y="-15401"/>
                                    </p:animMotion>
                                  </p:childTnLst>
                                </p:cTn>
                              </p:par>
                              <p:par>
                                <p:cTn id="36" presetID="1" presetClass="exit" presetSubtype="0" fill="hold" nodeType="withEffect">
                                  <p:stCondLst>
                                    <p:cond delay="0"/>
                                  </p:stCondLst>
                                  <p:childTnLst>
                                    <p:set>
                                      <p:cBhvr>
                                        <p:cTn id="37" dur="1" fill="hold">
                                          <p:stCondLst>
                                            <p:cond delay="0"/>
                                          </p:stCondLst>
                                        </p:cTn>
                                        <p:tgtEl>
                                          <p:spTgt spid="32"/>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35"/>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3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40"/>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30"/>
                                        </p:tgtEl>
                                        <p:attrNameLst>
                                          <p:attrName>style.visibility</p:attrName>
                                        </p:attrNameLst>
                                      </p:cBhvr>
                                      <p:to>
                                        <p:strVal val="hidden"/>
                                      </p:to>
                                    </p:set>
                                  </p:childTnLst>
                                </p:cTn>
                              </p:par>
                              <p:par>
                                <p:cTn id="48" presetID="1" presetClass="exit" presetSubtype="0" fill="hold" grpId="2" nodeType="withEffect">
                                  <p:stCondLst>
                                    <p:cond delay="0"/>
                                  </p:stCondLst>
                                  <p:childTnLst>
                                    <p:set>
                                      <p:cBhvr>
                                        <p:cTn id="49" dur="1" fill="hold">
                                          <p:stCondLst>
                                            <p:cond delay="0"/>
                                          </p:stCondLst>
                                        </p:cTn>
                                        <p:tgtEl>
                                          <p:spTgt spid="31"/>
                                        </p:tgtEl>
                                        <p:attrNameLst>
                                          <p:attrName>style.visibility</p:attrName>
                                        </p:attrNameLst>
                                      </p:cBhvr>
                                      <p:to>
                                        <p:strVal val="hidden"/>
                                      </p:to>
                                    </p:set>
                                  </p:childTnLst>
                                </p:cTn>
                              </p:par>
                            </p:childTnLst>
                          </p:cTn>
                        </p:par>
                        <p:par>
                          <p:cTn id="50" fill="hold">
                            <p:stCondLst>
                              <p:cond delay="1000"/>
                            </p:stCondLst>
                            <p:childTnLst>
                              <p:par>
                                <p:cTn id="51" presetID="1" presetClass="entr" presetSubtype="0"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0" grpId="2" animBg="1"/>
      <p:bldP spid="31" grpId="0" animBg="1"/>
      <p:bldP spid="31" grpId="1" animBg="1"/>
      <p:bldP spid="31" grpId="2" animBg="1"/>
      <p:bldP spid="40" grpId="0" animBg="1"/>
      <p:bldP spid="40" grpId="1"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F66132FB-F905-B342-817C-8E60DDF4F895}"/>
              </a:ext>
            </a:extLst>
          </p:cNvPr>
          <p:cNvGrpSpPr/>
          <p:nvPr/>
        </p:nvGrpSpPr>
        <p:grpSpPr>
          <a:xfrm>
            <a:off x="163087" y="1583593"/>
            <a:ext cx="5412289" cy="3377054"/>
            <a:chOff x="0" y="805194"/>
            <a:chExt cx="6595351" cy="4115239"/>
          </a:xfrm>
        </p:grpSpPr>
        <p:pic>
          <p:nvPicPr>
            <p:cNvPr id="53" name="Picture 52">
              <a:extLst>
                <a:ext uri="{FF2B5EF4-FFF2-40B4-BE49-F238E27FC236}">
                  <a16:creationId xmlns:a16="http://schemas.microsoft.com/office/drawing/2014/main" id="{5B4B8017-77D7-5B47-A04F-DB4F9F6EA717}"/>
                </a:ext>
              </a:extLst>
            </p:cNvPr>
            <p:cNvPicPr>
              <a:picLocks noChangeAspect="1"/>
            </p:cNvPicPr>
            <p:nvPr/>
          </p:nvPicPr>
          <p:blipFill>
            <a:blip r:embed="rId3"/>
            <a:stretch>
              <a:fillRect/>
            </a:stretch>
          </p:blipFill>
          <p:spPr>
            <a:xfrm>
              <a:off x="0" y="1228269"/>
              <a:ext cx="5668721" cy="3692164"/>
            </a:xfrm>
            <a:prstGeom prst="rect">
              <a:avLst/>
            </a:prstGeom>
          </p:spPr>
        </p:pic>
        <p:pic>
          <p:nvPicPr>
            <p:cNvPr id="54" name="Picture 53">
              <a:extLst>
                <a:ext uri="{FF2B5EF4-FFF2-40B4-BE49-F238E27FC236}">
                  <a16:creationId xmlns:a16="http://schemas.microsoft.com/office/drawing/2014/main" id="{AB759C6C-4F92-2246-8F95-DABB492BAF13}"/>
                </a:ext>
              </a:extLst>
            </p:cNvPr>
            <p:cNvPicPr>
              <a:picLocks noChangeAspect="1"/>
            </p:cNvPicPr>
            <p:nvPr/>
          </p:nvPicPr>
          <p:blipFill>
            <a:blip r:embed="rId4">
              <a:alphaModFix amt="90000"/>
            </a:blip>
            <a:stretch>
              <a:fillRect/>
            </a:stretch>
          </p:blipFill>
          <p:spPr>
            <a:xfrm>
              <a:off x="5661976" y="1316138"/>
              <a:ext cx="933375" cy="2506576"/>
            </a:xfrm>
            <a:prstGeom prst="rect">
              <a:avLst/>
            </a:prstGeom>
          </p:spPr>
        </p:pic>
        <p:sp>
          <p:nvSpPr>
            <p:cNvPr id="55" name="TextBox 54">
              <a:extLst>
                <a:ext uri="{FF2B5EF4-FFF2-40B4-BE49-F238E27FC236}">
                  <a16:creationId xmlns:a16="http://schemas.microsoft.com/office/drawing/2014/main" id="{E6A7FE68-B487-AC41-B90E-078C4AE66F62}"/>
                </a:ext>
              </a:extLst>
            </p:cNvPr>
            <p:cNvSpPr txBox="1"/>
            <p:nvPr/>
          </p:nvSpPr>
          <p:spPr>
            <a:xfrm>
              <a:off x="506801" y="805194"/>
              <a:ext cx="5272898" cy="393805"/>
            </a:xfrm>
            <a:prstGeom prst="rect">
              <a:avLst/>
            </a:prstGeom>
            <a:noFill/>
          </p:spPr>
          <p:txBody>
            <a:bodyPr wrap="square" rtlCol="0">
              <a:spAutoFit/>
            </a:bodyPr>
            <a:lstStyle/>
            <a:p>
              <a:r>
                <a:rPr lang="en-US" sz="1500" dirty="0"/>
                <a:t>Unscaled critical fluctuation after type 1 quench</a:t>
              </a:r>
            </a:p>
          </p:txBody>
        </p:sp>
      </p:grpSp>
      <p:grpSp>
        <p:nvGrpSpPr>
          <p:cNvPr id="7" name="Group 6">
            <a:extLst>
              <a:ext uri="{FF2B5EF4-FFF2-40B4-BE49-F238E27FC236}">
                <a16:creationId xmlns:a16="http://schemas.microsoft.com/office/drawing/2014/main" id="{96030EBD-6B9A-A74B-AF1D-98917BBA0702}"/>
              </a:ext>
            </a:extLst>
          </p:cNvPr>
          <p:cNvGrpSpPr/>
          <p:nvPr/>
        </p:nvGrpSpPr>
        <p:grpSpPr>
          <a:xfrm>
            <a:off x="5533957" y="1588147"/>
            <a:ext cx="2678906" cy="2307785"/>
            <a:chOff x="7378608" y="2117530"/>
            <a:chExt cx="3571875" cy="3077046"/>
          </a:xfrm>
        </p:grpSpPr>
        <p:grpSp>
          <p:nvGrpSpPr>
            <p:cNvPr id="42" name="Group 41">
              <a:extLst>
                <a:ext uri="{FF2B5EF4-FFF2-40B4-BE49-F238E27FC236}">
                  <a16:creationId xmlns:a16="http://schemas.microsoft.com/office/drawing/2014/main" id="{9C76F634-8893-D243-BA2A-A4B965EFFE8C}"/>
                </a:ext>
              </a:extLst>
            </p:cNvPr>
            <p:cNvGrpSpPr/>
            <p:nvPr/>
          </p:nvGrpSpPr>
          <p:grpSpPr>
            <a:xfrm>
              <a:off x="7378608" y="2260876"/>
              <a:ext cx="3571875" cy="2933700"/>
              <a:chOff x="7071368" y="3693015"/>
              <a:chExt cx="3571875" cy="2933700"/>
            </a:xfrm>
          </p:grpSpPr>
          <p:grpSp>
            <p:nvGrpSpPr>
              <p:cNvPr id="41" name="Group 40">
                <a:extLst>
                  <a:ext uri="{FF2B5EF4-FFF2-40B4-BE49-F238E27FC236}">
                    <a16:creationId xmlns:a16="http://schemas.microsoft.com/office/drawing/2014/main" id="{410895D3-27DA-1344-A201-DB9A8AF8FC5D}"/>
                  </a:ext>
                </a:extLst>
              </p:cNvPr>
              <p:cNvGrpSpPr/>
              <p:nvPr/>
            </p:nvGrpSpPr>
            <p:grpSpPr>
              <a:xfrm>
                <a:off x="7071368" y="3693015"/>
                <a:ext cx="3571875" cy="2933700"/>
                <a:chOff x="7697671" y="2096109"/>
                <a:chExt cx="3571875" cy="2933700"/>
              </a:xfrm>
            </p:grpSpPr>
            <p:grpSp>
              <p:nvGrpSpPr>
                <p:cNvPr id="14" name="Group 13">
                  <a:extLst>
                    <a:ext uri="{FF2B5EF4-FFF2-40B4-BE49-F238E27FC236}">
                      <a16:creationId xmlns:a16="http://schemas.microsoft.com/office/drawing/2014/main" id="{D4F220E9-EB6E-3846-8D48-D1AB161FB6BC}"/>
                    </a:ext>
                  </a:extLst>
                </p:cNvPr>
                <p:cNvGrpSpPr/>
                <p:nvPr/>
              </p:nvGrpSpPr>
              <p:grpSpPr>
                <a:xfrm>
                  <a:off x="7697671" y="2096109"/>
                  <a:ext cx="3571875" cy="2933700"/>
                  <a:chOff x="7603373" y="2504203"/>
                  <a:chExt cx="3571875" cy="2933700"/>
                </a:xfrm>
              </p:grpSpPr>
              <p:pic>
                <p:nvPicPr>
                  <p:cNvPr id="19" name="Picture 18">
                    <a:extLst>
                      <a:ext uri="{FF2B5EF4-FFF2-40B4-BE49-F238E27FC236}">
                        <a16:creationId xmlns:a16="http://schemas.microsoft.com/office/drawing/2014/main" id="{701EB669-827D-B241-9487-B9659B71D92D}"/>
                      </a:ext>
                    </a:extLst>
                  </p:cNvPr>
                  <p:cNvPicPr>
                    <a:picLocks noChangeAspect="1"/>
                  </p:cNvPicPr>
                  <p:nvPr/>
                </p:nvPicPr>
                <p:blipFill>
                  <a:blip r:embed="rId5"/>
                  <a:stretch>
                    <a:fillRect/>
                  </a:stretch>
                </p:blipFill>
                <p:spPr>
                  <a:xfrm>
                    <a:off x="7603373" y="2504203"/>
                    <a:ext cx="3571875" cy="2933700"/>
                  </a:xfrm>
                  <a:prstGeom prst="rect">
                    <a:avLst/>
                  </a:prstGeom>
                </p:spPr>
              </p:pic>
              <p:sp>
                <p:nvSpPr>
                  <p:cNvPr id="4" name="Rectangle 3">
                    <a:extLst>
                      <a:ext uri="{FF2B5EF4-FFF2-40B4-BE49-F238E27FC236}">
                        <a16:creationId xmlns:a16="http://schemas.microsoft.com/office/drawing/2014/main" id="{D6AEDFEE-C859-614E-A0B2-B01491FD7FEF}"/>
                      </a:ext>
                    </a:extLst>
                  </p:cNvPr>
                  <p:cNvSpPr/>
                  <p:nvPr/>
                </p:nvSpPr>
                <p:spPr>
                  <a:xfrm>
                    <a:off x="9719952" y="3992988"/>
                    <a:ext cx="658368" cy="846457"/>
                  </a:xfrm>
                  <a:prstGeom prst="rect">
                    <a:avLst/>
                  </a:prstGeom>
                  <a:solidFill>
                    <a:srgbClr val="F7F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59EC5BF8-B3EF-9341-B263-F3AE8271BC41}"/>
                        </a:ext>
                      </a:extLst>
                    </p14:cNvPr>
                    <p14:cNvContentPartPr/>
                    <p14:nvPr/>
                  </p14:nvContentPartPr>
                  <p14:xfrm>
                    <a:off x="8336160" y="3060443"/>
                    <a:ext cx="730440" cy="134640"/>
                  </p14:xfrm>
                </p:contentPart>
              </mc:Choice>
              <mc:Fallback xmlns="">
                <p:pic>
                  <p:nvPicPr>
                    <p:cNvPr id="26" name="Ink 25">
                      <a:extLst>
                        <a:ext uri="{FF2B5EF4-FFF2-40B4-BE49-F238E27FC236}">
                          <a16:creationId xmlns:a16="http://schemas.microsoft.com/office/drawing/2014/main" id="{59EC5BF8-B3EF-9341-B263-F3AE8271BC41}"/>
                        </a:ext>
                      </a:extLst>
                    </p:cNvPr>
                    <p:cNvPicPr/>
                    <p:nvPr/>
                  </p:nvPicPr>
                  <p:blipFill>
                    <a:blip r:embed="rId7"/>
                    <a:stretch>
                      <a:fillRect/>
                    </a:stretch>
                  </p:blipFill>
                  <p:spPr>
                    <a:xfrm>
                      <a:off x="8318520" y="3042803"/>
                      <a:ext cx="76608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8" name="Ink 27">
                      <a:extLst>
                        <a:ext uri="{FF2B5EF4-FFF2-40B4-BE49-F238E27FC236}">
                          <a16:creationId xmlns:a16="http://schemas.microsoft.com/office/drawing/2014/main" id="{C454B19D-67D6-2743-8E11-FE544F2B850C}"/>
                        </a:ext>
                      </a:extLst>
                    </p14:cNvPr>
                    <p14:cNvContentPartPr/>
                    <p14:nvPr/>
                  </p14:nvContentPartPr>
                  <p14:xfrm>
                    <a:off x="9059400" y="3192923"/>
                    <a:ext cx="643680" cy="1161720"/>
                  </p14:xfrm>
                </p:contentPart>
              </mc:Choice>
              <mc:Fallback xmlns="">
                <p:pic>
                  <p:nvPicPr>
                    <p:cNvPr id="28" name="Ink 27">
                      <a:extLst>
                        <a:ext uri="{FF2B5EF4-FFF2-40B4-BE49-F238E27FC236}">
                          <a16:creationId xmlns:a16="http://schemas.microsoft.com/office/drawing/2014/main" id="{C454B19D-67D6-2743-8E11-FE544F2B850C}"/>
                        </a:ext>
                      </a:extLst>
                    </p:cNvPr>
                    <p:cNvPicPr/>
                    <p:nvPr/>
                  </p:nvPicPr>
                  <p:blipFill>
                    <a:blip r:embed="rId9"/>
                    <a:stretch>
                      <a:fillRect/>
                    </a:stretch>
                  </p:blipFill>
                  <p:spPr>
                    <a:xfrm>
                      <a:off x="9041400" y="3175283"/>
                      <a:ext cx="679320" cy="1197360"/>
                    </a:xfrm>
                    <a:prstGeom prst="rect">
                      <a:avLst/>
                    </a:prstGeom>
                  </p:spPr>
                </p:pic>
              </mc:Fallback>
            </mc:AlternateContent>
            <p:grpSp>
              <p:nvGrpSpPr>
                <p:cNvPr id="40" name="Group 39">
                  <a:extLst>
                    <a:ext uri="{FF2B5EF4-FFF2-40B4-BE49-F238E27FC236}">
                      <a16:creationId xmlns:a16="http://schemas.microsoft.com/office/drawing/2014/main" id="{5F63995F-87E2-D640-A526-097A2488DF4C}"/>
                    </a:ext>
                  </a:extLst>
                </p:cNvPr>
                <p:cNvGrpSpPr/>
                <p:nvPr/>
              </p:nvGrpSpPr>
              <p:grpSpPr>
                <a:xfrm>
                  <a:off x="8787960" y="3934163"/>
                  <a:ext cx="822960" cy="440640"/>
                  <a:chOff x="8787960" y="3934163"/>
                  <a:chExt cx="822960" cy="440640"/>
                </a:xfrm>
              </p:grpSpPr>
              <mc:AlternateContent xmlns:mc="http://schemas.openxmlformats.org/markup-compatibility/2006" xmlns:p14="http://schemas.microsoft.com/office/powerpoint/2010/main">
                <mc:Choice Requires="p14">
                  <p:contentPart p14:bwMode="auto" r:id="rId10">
                    <p14:nvContentPartPr>
                      <p14:cNvPr id="30" name="Ink 29">
                        <a:extLst>
                          <a:ext uri="{FF2B5EF4-FFF2-40B4-BE49-F238E27FC236}">
                            <a16:creationId xmlns:a16="http://schemas.microsoft.com/office/drawing/2014/main" id="{B58E7D34-3B7D-AE46-BC30-CC81D90B7908}"/>
                          </a:ext>
                        </a:extLst>
                      </p14:cNvPr>
                      <p14:cNvContentPartPr/>
                      <p14:nvPr/>
                    </p14:nvContentPartPr>
                    <p14:xfrm>
                      <a:off x="9217440" y="4078163"/>
                      <a:ext cx="8280" cy="246240"/>
                    </p14:xfrm>
                  </p:contentPart>
                </mc:Choice>
                <mc:Fallback xmlns="">
                  <p:pic>
                    <p:nvPicPr>
                      <p:cNvPr id="30" name="Ink 29">
                        <a:extLst>
                          <a:ext uri="{FF2B5EF4-FFF2-40B4-BE49-F238E27FC236}">
                            <a16:creationId xmlns:a16="http://schemas.microsoft.com/office/drawing/2014/main" id="{B58E7D34-3B7D-AE46-BC30-CC81D90B7908}"/>
                          </a:ext>
                        </a:extLst>
                      </p:cNvPr>
                      <p:cNvPicPr/>
                      <p:nvPr/>
                    </p:nvPicPr>
                    <p:blipFill>
                      <a:blip r:embed="rId11"/>
                      <a:stretch>
                        <a:fillRect/>
                      </a:stretch>
                    </p:blipFill>
                    <p:spPr>
                      <a:xfrm>
                        <a:off x="9199440" y="4060523"/>
                        <a:ext cx="4392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1" name="Ink 30">
                        <a:extLst>
                          <a:ext uri="{FF2B5EF4-FFF2-40B4-BE49-F238E27FC236}">
                            <a16:creationId xmlns:a16="http://schemas.microsoft.com/office/drawing/2014/main" id="{83968247-1491-774B-A0CE-01A691278240}"/>
                          </a:ext>
                        </a:extLst>
                      </p14:cNvPr>
                      <p14:cNvContentPartPr/>
                      <p14:nvPr/>
                    </p14:nvContentPartPr>
                    <p14:xfrm>
                      <a:off x="9240480" y="3934163"/>
                      <a:ext cx="360" cy="91800"/>
                    </p14:xfrm>
                  </p:contentPart>
                </mc:Choice>
                <mc:Fallback xmlns="">
                  <p:pic>
                    <p:nvPicPr>
                      <p:cNvPr id="31" name="Ink 30">
                        <a:extLst>
                          <a:ext uri="{FF2B5EF4-FFF2-40B4-BE49-F238E27FC236}">
                            <a16:creationId xmlns:a16="http://schemas.microsoft.com/office/drawing/2014/main" id="{83968247-1491-774B-A0CE-01A691278240}"/>
                          </a:ext>
                        </a:extLst>
                      </p:cNvPr>
                      <p:cNvPicPr/>
                      <p:nvPr/>
                    </p:nvPicPr>
                    <p:blipFill>
                      <a:blip r:embed="rId13"/>
                      <a:stretch>
                        <a:fillRect/>
                      </a:stretch>
                    </p:blipFill>
                    <p:spPr>
                      <a:xfrm>
                        <a:off x="9222840" y="3916523"/>
                        <a:ext cx="360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5" name="Ink 34">
                        <a:extLst>
                          <a:ext uri="{FF2B5EF4-FFF2-40B4-BE49-F238E27FC236}">
                            <a16:creationId xmlns:a16="http://schemas.microsoft.com/office/drawing/2014/main" id="{B6943300-39C2-2149-BF93-097F7AA660A2}"/>
                          </a:ext>
                        </a:extLst>
                      </p14:cNvPr>
                      <p14:cNvContentPartPr/>
                      <p14:nvPr/>
                    </p14:nvContentPartPr>
                    <p14:xfrm>
                      <a:off x="9096120" y="4033523"/>
                      <a:ext cx="228240" cy="64080"/>
                    </p14:xfrm>
                  </p:contentPart>
                </mc:Choice>
                <mc:Fallback xmlns="">
                  <p:pic>
                    <p:nvPicPr>
                      <p:cNvPr id="35" name="Ink 34">
                        <a:extLst>
                          <a:ext uri="{FF2B5EF4-FFF2-40B4-BE49-F238E27FC236}">
                            <a16:creationId xmlns:a16="http://schemas.microsoft.com/office/drawing/2014/main" id="{B6943300-39C2-2149-BF93-097F7AA660A2}"/>
                          </a:ext>
                        </a:extLst>
                      </p:cNvPr>
                      <p:cNvPicPr/>
                      <p:nvPr/>
                    </p:nvPicPr>
                    <p:blipFill>
                      <a:blip r:embed="rId15"/>
                      <a:stretch>
                        <a:fillRect/>
                      </a:stretch>
                    </p:blipFill>
                    <p:spPr>
                      <a:xfrm>
                        <a:off x="9078480" y="4015883"/>
                        <a:ext cx="26388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7" name="Ink 36">
                        <a:extLst>
                          <a:ext uri="{FF2B5EF4-FFF2-40B4-BE49-F238E27FC236}">
                            <a16:creationId xmlns:a16="http://schemas.microsoft.com/office/drawing/2014/main" id="{D4F8E6E6-5217-3F46-A6AB-A1A6FB1BC585}"/>
                          </a:ext>
                        </a:extLst>
                      </p14:cNvPr>
                      <p14:cNvContentPartPr/>
                      <p14:nvPr/>
                    </p14:nvContentPartPr>
                    <p14:xfrm>
                      <a:off x="8832600" y="3972683"/>
                      <a:ext cx="567000" cy="304560"/>
                    </p14:xfrm>
                  </p:contentPart>
                </mc:Choice>
                <mc:Fallback xmlns="">
                  <p:pic>
                    <p:nvPicPr>
                      <p:cNvPr id="37" name="Ink 36">
                        <a:extLst>
                          <a:ext uri="{FF2B5EF4-FFF2-40B4-BE49-F238E27FC236}">
                            <a16:creationId xmlns:a16="http://schemas.microsoft.com/office/drawing/2014/main" id="{D4F8E6E6-5217-3F46-A6AB-A1A6FB1BC585}"/>
                          </a:ext>
                        </a:extLst>
                      </p:cNvPr>
                      <p:cNvPicPr/>
                      <p:nvPr/>
                    </p:nvPicPr>
                    <p:blipFill>
                      <a:blip r:embed="rId17"/>
                      <a:stretch>
                        <a:fillRect/>
                      </a:stretch>
                    </p:blipFill>
                    <p:spPr>
                      <a:xfrm>
                        <a:off x="8814960" y="3955043"/>
                        <a:ext cx="60264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9" name="Ink 38">
                        <a:extLst>
                          <a:ext uri="{FF2B5EF4-FFF2-40B4-BE49-F238E27FC236}">
                            <a16:creationId xmlns:a16="http://schemas.microsoft.com/office/drawing/2014/main" id="{BE914B5D-0491-CD4D-B420-EBBAC586455B}"/>
                          </a:ext>
                        </a:extLst>
                      </p14:cNvPr>
                      <p14:cNvContentPartPr/>
                      <p14:nvPr/>
                    </p14:nvContentPartPr>
                    <p14:xfrm>
                      <a:off x="8787960" y="4178963"/>
                      <a:ext cx="822960" cy="195840"/>
                    </p14:xfrm>
                  </p:contentPart>
                </mc:Choice>
                <mc:Fallback xmlns="">
                  <p:pic>
                    <p:nvPicPr>
                      <p:cNvPr id="39" name="Ink 38">
                        <a:extLst>
                          <a:ext uri="{FF2B5EF4-FFF2-40B4-BE49-F238E27FC236}">
                            <a16:creationId xmlns:a16="http://schemas.microsoft.com/office/drawing/2014/main" id="{BE914B5D-0491-CD4D-B420-EBBAC586455B}"/>
                          </a:ext>
                        </a:extLst>
                      </p:cNvPr>
                      <p:cNvPicPr/>
                      <p:nvPr/>
                    </p:nvPicPr>
                    <p:blipFill>
                      <a:blip r:embed="rId19"/>
                      <a:stretch>
                        <a:fillRect/>
                      </a:stretch>
                    </p:blipFill>
                    <p:spPr>
                      <a:xfrm>
                        <a:off x="8770320" y="4161323"/>
                        <a:ext cx="858600" cy="23148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20">
                <p14:nvContentPartPr>
                  <p14:cNvPr id="29" name="Ink 28">
                    <a:extLst>
                      <a:ext uri="{FF2B5EF4-FFF2-40B4-BE49-F238E27FC236}">
                        <a16:creationId xmlns:a16="http://schemas.microsoft.com/office/drawing/2014/main" id="{314C8902-EEC9-3D40-B0AA-47D78F31A653}"/>
                      </a:ext>
                    </a:extLst>
                  </p14:cNvPr>
                  <p14:cNvContentPartPr/>
                  <p14:nvPr/>
                </p14:nvContentPartPr>
                <p14:xfrm>
                  <a:off x="8582477" y="4627342"/>
                  <a:ext cx="398160" cy="355320"/>
                </p14:xfrm>
              </p:contentPart>
            </mc:Choice>
            <mc:Fallback xmlns="">
              <p:pic>
                <p:nvPicPr>
                  <p:cNvPr id="29" name="Ink 28">
                    <a:extLst>
                      <a:ext uri="{FF2B5EF4-FFF2-40B4-BE49-F238E27FC236}">
                        <a16:creationId xmlns:a16="http://schemas.microsoft.com/office/drawing/2014/main" id="{314C8902-EEC9-3D40-B0AA-47D78F31A653}"/>
                      </a:ext>
                    </a:extLst>
                  </p:cNvPr>
                  <p:cNvPicPr/>
                  <p:nvPr/>
                </p:nvPicPr>
                <p:blipFill>
                  <a:blip r:embed="rId21"/>
                  <a:stretch>
                    <a:fillRect/>
                  </a:stretch>
                </p:blipFill>
                <p:spPr>
                  <a:xfrm>
                    <a:off x="8564837" y="4609342"/>
                    <a:ext cx="433800" cy="390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27" name="Ink 26">
                  <a:extLst>
                    <a:ext uri="{FF2B5EF4-FFF2-40B4-BE49-F238E27FC236}">
                      <a16:creationId xmlns:a16="http://schemas.microsoft.com/office/drawing/2014/main" id="{7632C4E1-5A47-0B44-BF41-9C686B5FBD2A}"/>
                    </a:ext>
                  </a:extLst>
                </p14:cNvPr>
                <p14:cNvContentPartPr/>
                <p14:nvPr/>
              </p14:nvContentPartPr>
              <p14:xfrm>
                <a:off x="9070200" y="3203723"/>
                <a:ext cx="69120" cy="51480"/>
              </p14:xfrm>
            </p:contentPart>
          </mc:Choice>
          <mc:Fallback xmlns="">
            <p:pic>
              <p:nvPicPr>
                <p:cNvPr id="27" name="Ink 26">
                  <a:extLst>
                    <a:ext uri="{FF2B5EF4-FFF2-40B4-BE49-F238E27FC236}">
                      <a16:creationId xmlns:a16="http://schemas.microsoft.com/office/drawing/2014/main" id="{7632C4E1-5A47-0B44-BF41-9C686B5FBD2A}"/>
                    </a:ext>
                  </a:extLst>
                </p:cNvPr>
                <p:cNvPicPr/>
                <p:nvPr/>
              </p:nvPicPr>
              <p:blipFill>
                <a:blip r:embed="rId23"/>
                <a:stretch>
                  <a:fillRect/>
                </a:stretch>
              </p:blipFill>
              <p:spPr>
                <a:xfrm>
                  <a:off x="9052293" y="3185723"/>
                  <a:ext cx="104575" cy="87120"/>
                </a:xfrm>
                <a:prstGeom prst="rect">
                  <a:avLst/>
                </a:prstGeom>
              </p:spPr>
            </p:pic>
          </mc:Fallback>
        </mc:AlternateContent>
        <p:sp>
          <p:nvSpPr>
            <p:cNvPr id="2" name="Rectangle 1">
              <a:extLst>
                <a:ext uri="{FF2B5EF4-FFF2-40B4-BE49-F238E27FC236}">
                  <a16:creationId xmlns:a16="http://schemas.microsoft.com/office/drawing/2014/main" id="{3B1A9DD0-9B03-5840-862E-F25B35C88243}"/>
                </a:ext>
              </a:extLst>
            </p:cNvPr>
            <p:cNvSpPr/>
            <p:nvPr/>
          </p:nvSpPr>
          <p:spPr>
            <a:xfrm>
              <a:off x="7391308" y="2260876"/>
              <a:ext cx="368392" cy="1289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BA5D868B-C899-884B-97A6-7EC5494968BD}"/>
                </a:ext>
              </a:extLst>
            </p:cNvPr>
            <p:cNvSpPr/>
            <p:nvPr/>
          </p:nvSpPr>
          <p:spPr>
            <a:xfrm>
              <a:off x="9287877" y="4762500"/>
              <a:ext cx="567323"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a:extLst>
                <a:ext uri="{FF2B5EF4-FFF2-40B4-BE49-F238E27FC236}">
                  <a16:creationId xmlns:a16="http://schemas.microsoft.com/office/drawing/2014/main" id="{EE6815EE-8208-9F4F-AEF0-4711066B2DFF}"/>
                </a:ext>
              </a:extLst>
            </p:cNvPr>
            <p:cNvSpPr/>
            <p:nvPr/>
          </p:nvSpPr>
          <p:spPr>
            <a:xfrm>
              <a:off x="10064655" y="4659678"/>
              <a:ext cx="378496"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9" name="Picture 48">
              <a:extLst>
                <a:ext uri="{FF2B5EF4-FFF2-40B4-BE49-F238E27FC236}">
                  <a16:creationId xmlns:a16="http://schemas.microsoft.com/office/drawing/2014/main" id="{D924BD76-3D98-074E-B7A5-A74D04F960CF}"/>
                </a:ext>
              </a:extLst>
            </p:cNvPr>
            <p:cNvPicPr>
              <a:picLocks noChangeAspect="1"/>
            </p:cNvPicPr>
            <p:nvPr/>
          </p:nvPicPr>
          <p:blipFill>
            <a:blip r:embed="rId24"/>
            <a:stretch>
              <a:fillRect/>
            </a:stretch>
          </p:blipFill>
          <p:spPr>
            <a:xfrm>
              <a:off x="7421851" y="2117530"/>
              <a:ext cx="380179" cy="429768"/>
            </a:xfrm>
            <a:prstGeom prst="rect">
              <a:avLst/>
            </a:prstGeom>
          </p:spPr>
        </p:pic>
        <p:pic>
          <p:nvPicPr>
            <p:cNvPr id="50" name="Picture 49">
              <a:extLst>
                <a:ext uri="{FF2B5EF4-FFF2-40B4-BE49-F238E27FC236}">
                  <a16:creationId xmlns:a16="http://schemas.microsoft.com/office/drawing/2014/main" id="{7011D5D8-5078-6840-8BB9-44E396A1B0CC}"/>
                </a:ext>
              </a:extLst>
            </p:cNvPr>
            <p:cNvPicPr>
              <a:picLocks noChangeAspect="1"/>
            </p:cNvPicPr>
            <p:nvPr/>
          </p:nvPicPr>
          <p:blipFill>
            <a:blip r:embed="rId25"/>
            <a:stretch>
              <a:fillRect/>
            </a:stretch>
          </p:blipFill>
          <p:spPr>
            <a:xfrm>
              <a:off x="7448377" y="3013609"/>
              <a:ext cx="295281" cy="241594"/>
            </a:xfrm>
            <a:prstGeom prst="rect">
              <a:avLst/>
            </a:prstGeom>
          </p:spPr>
        </p:pic>
        <p:pic>
          <p:nvPicPr>
            <p:cNvPr id="51" name="Picture 50">
              <a:extLst>
                <a:ext uri="{FF2B5EF4-FFF2-40B4-BE49-F238E27FC236}">
                  <a16:creationId xmlns:a16="http://schemas.microsoft.com/office/drawing/2014/main" id="{DC38A0B1-F676-6446-9803-CD8E7AAB5089}"/>
                </a:ext>
              </a:extLst>
            </p:cNvPr>
            <p:cNvPicPr>
              <a:picLocks noChangeAspect="1"/>
            </p:cNvPicPr>
            <p:nvPr/>
          </p:nvPicPr>
          <p:blipFill>
            <a:blip r:embed="rId25"/>
            <a:stretch>
              <a:fillRect/>
            </a:stretch>
          </p:blipFill>
          <p:spPr>
            <a:xfrm>
              <a:off x="9262042" y="4782728"/>
              <a:ext cx="295281" cy="241594"/>
            </a:xfrm>
            <a:prstGeom prst="rect">
              <a:avLst/>
            </a:prstGeom>
          </p:spPr>
        </p:pic>
      </p:grpSp>
      <p:sp>
        <p:nvSpPr>
          <p:cNvPr id="16" name="AutoShape 6">
            <a:extLst>
              <a:ext uri="{FF2B5EF4-FFF2-40B4-BE49-F238E27FC236}">
                <a16:creationId xmlns:a16="http://schemas.microsoft.com/office/drawing/2014/main" id="{5F986658-45C9-B14E-AE65-685FDA60DD6E}"/>
              </a:ext>
            </a:extLst>
          </p:cNvPr>
          <p:cNvSpPr>
            <a:spLocks/>
          </p:cNvSpPr>
          <p:nvPr/>
        </p:nvSpPr>
        <p:spPr bwMode="auto">
          <a:xfrm>
            <a:off x="225029" y="505429"/>
            <a:ext cx="8693944" cy="53168"/>
          </a:xfrm>
          <a:prstGeom prst="roundRect">
            <a:avLst>
              <a:gd name="adj" fmla="val 50000"/>
            </a:avLst>
          </a:prstGeom>
          <a:solidFill>
            <a:schemeClr val="accent1"/>
          </a:solidFill>
          <a:ln w="12700" cap="flat">
            <a:solidFill>
              <a:srgbClr val="002060"/>
            </a:solidFill>
            <a:prstDash val="solid"/>
            <a:round/>
            <a:headEnd type="none" w="med" len="med"/>
            <a:tailEnd type="none" w="med" len="med"/>
          </a:ln>
        </p:spPr>
        <p:txBody>
          <a:bodyPr lIns="0" tIns="0" rIns="0" bIns="0"/>
          <a:lstStyle/>
          <a:p>
            <a:endParaRPr lang="it-IT" sz="1350">
              <a:latin typeface="Palatino"/>
              <a:cs typeface="Palatino"/>
            </a:endParaRPr>
          </a:p>
        </p:txBody>
      </p:sp>
      <p:sp>
        <p:nvSpPr>
          <p:cNvPr id="17" name="Title 20">
            <a:extLst>
              <a:ext uri="{FF2B5EF4-FFF2-40B4-BE49-F238E27FC236}">
                <a16:creationId xmlns:a16="http://schemas.microsoft.com/office/drawing/2014/main" id="{7229A86C-4A3A-204D-A363-D61A59372E89}"/>
              </a:ext>
            </a:extLst>
          </p:cNvPr>
          <p:cNvSpPr txBox="1">
            <a:spLocks/>
          </p:cNvSpPr>
          <p:nvPr/>
        </p:nvSpPr>
        <p:spPr bwMode="auto">
          <a:xfrm>
            <a:off x="2855714" y="-9234"/>
            <a:ext cx="3432572" cy="461611"/>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a:r>
              <a:rPr lang="en-US" sz="3000" dirty="0"/>
              <a:t>Double quench</a:t>
            </a:r>
          </a:p>
        </p:txBody>
      </p:sp>
      <p:sp>
        <p:nvSpPr>
          <p:cNvPr id="59" name="U-Turn Arrow 58">
            <a:extLst>
              <a:ext uri="{FF2B5EF4-FFF2-40B4-BE49-F238E27FC236}">
                <a16:creationId xmlns:a16="http://schemas.microsoft.com/office/drawing/2014/main" id="{B92B13FE-0E71-174A-8F99-119EEFA8C92E}"/>
              </a:ext>
            </a:extLst>
          </p:cNvPr>
          <p:cNvSpPr/>
          <p:nvPr/>
        </p:nvSpPr>
        <p:spPr>
          <a:xfrm>
            <a:off x="6226133" y="3217298"/>
            <a:ext cx="811350" cy="277461"/>
          </a:xfrm>
          <a:prstGeom prst="uturnArrow">
            <a:avLst>
              <a:gd name="adj1" fmla="val 25000"/>
              <a:gd name="adj2" fmla="val 22817"/>
              <a:gd name="adj3" fmla="val 27910"/>
              <a:gd name="adj4" fmla="val 47090"/>
              <a:gd name="adj5" fmla="val 75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6" name="Straight Connector 5">
            <a:extLst>
              <a:ext uri="{FF2B5EF4-FFF2-40B4-BE49-F238E27FC236}">
                <a16:creationId xmlns:a16="http://schemas.microsoft.com/office/drawing/2014/main" id="{63EF690C-ED8E-CE48-9021-15792E9688CB}"/>
              </a:ext>
            </a:extLst>
          </p:cNvPr>
          <p:cNvCxnSpPr>
            <a:cxnSpLocks/>
          </p:cNvCxnSpPr>
          <p:nvPr/>
        </p:nvCxnSpPr>
        <p:spPr>
          <a:xfrm>
            <a:off x="1647072" y="1989529"/>
            <a:ext cx="0" cy="2584847"/>
          </a:xfrm>
          <a:prstGeom prst="line">
            <a:avLst/>
          </a:prstGeom>
          <a:ln w="317500">
            <a:solidFill>
              <a:srgbClr val="FF886C">
                <a:alpha val="58824"/>
              </a:srgb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50AC36C-269B-794D-A8BE-E66ACCDA598C}"/>
              </a:ext>
            </a:extLst>
          </p:cNvPr>
          <p:cNvSpPr txBox="1"/>
          <p:nvPr/>
        </p:nvSpPr>
        <p:spPr>
          <a:xfrm>
            <a:off x="284763" y="4810606"/>
            <a:ext cx="2320696" cy="323165"/>
          </a:xfrm>
          <a:prstGeom prst="rect">
            <a:avLst/>
          </a:prstGeom>
          <a:noFill/>
        </p:spPr>
        <p:txBody>
          <a:bodyPr wrap="square" rtlCol="0">
            <a:spAutoFit/>
          </a:bodyPr>
          <a:lstStyle/>
          <a:p>
            <a:r>
              <a:rPr lang="en-US" sz="1500" dirty="0"/>
              <a:t>Time of first quench (T1)</a:t>
            </a:r>
          </a:p>
        </p:txBody>
      </p:sp>
      <p:cxnSp>
        <p:nvCxnSpPr>
          <p:cNvPr id="23" name="Straight Arrow Connector 22">
            <a:extLst>
              <a:ext uri="{FF2B5EF4-FFF2-40B4-BE49-F238E27FC236}">
                <a16:creationId xmlns:a16="http://schemas.microsoft.com/office/drawing/2014/main" id="{714459AA-15D9-3142-AE40-BED0F0C6220A}"/>
              </a:ext>
            </a:extLst>
          </p:cNvPr>
          <p:cNvCxnSpPr>
            <a:cxnSpLocks/>
          </p:cNvCxnSpPr>
          <p:nvPr/>
        </p:nvCxnSpPr>
        <p:spPr>
          <a:xfrm flipV="1">
            <a:off x="1270417" y="4009036"/>
            <a:ext cx="376655" cy="801570"/>
          </a:xfrm>
          <a:prstGeom prst="straightConnector1">
            <a:avLst/>
          </a:prstGeom>
          <a:ln w="635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B03E771D-1F8D-5D43-B938-1F50EB226280}"/>
              </a:ext>
            </a:extLst>
          </p:cNvPr>
          <p:cNvCxnSpPr>
            <a:cxnSpLocks/>
          </p:cNvCxnSpPr>
          <p:nvPr/>
        </p:nvCxnSpPr>
        <p:spPr>
          <a:xfrm rot="10800000">
            <a:off x="5907367" y="2377448"/>
            <a:ext cx="1058542" cy="1027230"/>
          </a:xfrm>
          <a:prstGeom prst="curvedConnector3">
            <a:avLst>
              <a:gd name="adj1" fmla="val 50000"/>
            </a:avLst>
          </a:prstGeom>
          <a:ln w="825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Arrow: Right 7">
            <a:extLst>
              <a:ext uri="{FF2B5EF4-FFF2-40B4-BE49-F238E27FC236}">
                <a16:creationId xmlns:a16="http://schemas.microsoft.com/office/drawing/2014/main" id="{825278B2-9BB1-4195-A0F9-45B72A384C6B}"/>
              </a:ext>
            </a:extLst>
          </p:cNvPr>
          <p:cNvSpPr/>
          <p:nvPr/>
        </p:nvSpPr>
        <p:spPr>
          <a:xfrm>
            <a:off x="4699009" y="989626"/>
            <a:ext cx="758972" cy="32316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Arrow: Right 9">
            <a:extLst>
              <a:ext uri="{FF2B5EF4-FFF2-40B4-BE49-F238E27FC236}">
                <a16:creationId xmlns:a16="http://schemas.microsoft.com/office/drawing/2014/main" id="{5F77E743-BFE5-4191-914F-5032D2537467}"/>
              </a:ext>
            </a:extLst>
          </p:cNvPr>
          <p:cNvSpPr/>
          <p:nvPr/>
        </p:nvSpPr>
        <p:spPr>
          <a:xfrm>
            <a:off x="1835794" y="1011980"/>
            <a:ext cx="675160" cy="291098"/>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1" name="Group 70">
            <a:extLst>
              <a:ext uri="{FF2B5EF4-FFF2-40B4-BE49-F238E27FC236}">
                <a16:creationId xmlns:a16="http://schemas.microsoft.com/office/drawing/2014/main" id="{B7F82012-A186-C14D-8414-11011BA09D5D}"/>
              </a:ext>
            </a:extLst>
          </p:cNvPr>
          <p:cNvGrpSpPr/>
          <p:nvPr/>
        </p:nvGrpSpPr>
        <p:grpSpPr>
          <a:xfrm>
            <a:off x="146892" y="955791"/>
            <a:ext cx="1679550" cy="381781"/>
            <a:chOff x="195856" y="1466111"/>
            <a:chExt cx="2239400" cy="509041"/>
          </a:xfrm>
        </p:grpSpPr>
        <p:pic>
          <p:nvPicPr>
            <p:cNvPr id="2054" name="Picture 6">
              <a:extLst>
                <a:ext uri="{FF2B5EF4-FFF2-40B4-BE49-F238E27FC236}">
                  <a16:creationId xmlns:a16="http://schemas.microsoft.com/office/drawing/2014/main" id="{7B962550-BEB9-E447-8B95-8C5DCFBB65C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16372" y="1559234"/>
              <a:ext cx="2056772" cy="322707"/>
            </a:xfrm>
            <a:prstGeom prst="rect">
              <a:avLst/>
            </a:prstGeom>
            <a:noFill/>
            <a:extLst>
              <a:ext uri="{909E8E84-426E-40DD-AFC4-6F175D3DCCD1}">
                <a14:hiddenFill xmlns:a14="http://schemas.microsoft.com/office/drawing/2010/main">
                  <a:solidFill>
                    <a:srgbClr val="FFFFFF"/>
                  </a:solidFill>
                </a14:hiddenFill>
              </a:ext>
            </a:extLst>
          </p:spPr>
        </p:pic>
        <p:sp>
          <p:nvSpPr>
            <p:cNvPr id="70" name="Rounded Rectangle 69">
              <a:extLst>
                <a:ext uri="{FF2B5EF4-FFF2-40B4-BE49-F238E27FC236}">
                  <a16:creationId xmlns:a16="http://schemas.microsoft.com/office/drawing/2014/main" id="{AF203BF0-9AC1-014A-8621-1685DA511288}"/>
                </a:ext>
              </a:extLst>
            </p:cNvPr>
            <p:cNvSpPr/>
            <p:nvPr/>
          </p:nvSpPr>
          <p:spPr>
            <a:xfrm>
              <a:off x="195856" y="1466111"/>
              <a:ext cx="2239400" cy="509041"/>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73" name="Group 72">
            <a:extLst>
              <a:ext uri="{FF2B5EF4-FFF2-40B4-BE49-F238E27FC236}">
                <a16:creationId xmlns:a16="http://schemas.microsoft.com/office/drawing/2014/main" id="{D961820D-FFF6-4C4D-A9E3-C5E774391AC0}"/>
              </a:ext>
            </a:extLst>
          </p:cNvPr>
          <p:cNvGrpSpPr/>
          <p:nvPr/>
        </p:nvGrpSpPr>
        <p:grpSpPr>
          <a:xfrm>
            <a:off x="5472033" y="923028"/>
            <a:ext cx="2172842" cy="472254"/>
            <a:chOff x="7561507" y="1437176"/>
            <a:chExt cx="2897123" cy="629672"/>
          </a:xfrm>
        </p:grpSpPr>
        <p:pic>
          <p:nvPicPr>
            <p:cNvPr id="2052" name="Picture 4">
              <a:extLst>
                <a:ext uri="{FF2B5EF4-FFF2-40B4-BE49-F238E27FC236}">
                  <a16:creationId xmlns:a16="http://schemas.microsoft.com/office/drawing/2014/main" id="{C908FA7E-F88D-6E42-8419-A786C6270E9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27767" y="1556014"/>
              <a:ext cx="2755060" cy="510834"/>
            </a:xfrm>
            <a:prstGeom prst="rect">
              <a:avLst/>
            </a:prstGeom>
            <a:noFill/>
            <a:extLst>
              <a:ext uri="{909E8E84-426E-40DD-AFC4-6F175D3DCCD1}">
                <a14:hiddenFill xmlns:a14="http://schemas.microsoft.com/office/drawing/2010/main">
                  <a:solidFill>
                    <a:srgbClr val="FFFFFF"/>
                  </a:solidFill>
                </a14:hiddenFill>
              </a:ext>
            </a:extLst>
          </p:spPr>
        </p:pic>
        <p:sp>
          <p:nvSpPr>
            <p:cNvPr id="75" name="Rounded Rectangle 74">
              <a:extLst>
                <a:ext uri="{FF2B5EF4-FFF2-40B4-BE49-F238E27FC236}">
                  <a16:creationId xmlns:a16="http://schemas.microsoft.com/office/drawing/2014/main" id="{7EC5D191-BEBF-A341-B32B-D12DCB3EA9F5}"/>
                </a:ext>
              </a:extLst>
            </p:cNvPr>
            <p:cNvSpPr/>
            <p:nvPr/>
          </p:nvSpPr>
          <p:spPr>
            <a:xfrm>
              <a:off x="7561507" y="1437176"/>
              <a:ext cx="2897123" cy="608314"/>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0" name="Arrow: Right 7">
            <a:extLst>
              <a:ext uri="{FF2B5EF4-FFF2-40B4-BE49-F238E27FC236}">
                <a16:creationId xmlns:a16="http://schemas.microsoft.com/office/drawing/2014/main" id="{28769781-5130-E447-A335-715FCBB37087}"/>
              </a:ext>
            </a:extLst>
          </p:cNvPr>
          <p:cNvSpPr/>
          <p:nvPr/>
        </p:nvSpPr>
        <p:spPr>
          <a:xfrm>
            <a:off x="7644874" y="1003005"/>
            <a:ext cx="474113" cy="275719"/>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 name="Group 11">
            <a:extLst>
              <a:ext uri="{FF2B5EF4-FFF2-40B4-BE49-F238E27FC236}">
                <a16:creationId xmlns:a16="http://schemas.microsoft.com/office/drawing/2014/main" id="{B0BBE808-B0D3-9A41-8A12-A4B43F0C0E02}"/>
              </a:ext>
            </a:extLst>
          </p:cNvPr>
          <p:cNvGrpSpPr/>
          <p:nvPr/>
        </p:nvGrpSpPr>
        <p:grpSpPr>
          <a:xfrm>
            <a:off x="2528209" y="937525"/>
            <a:ext cx="2172842" cy="747389"/>
            <a:chOff x="3370944" y="1250033"/>
            <a:chExt cx="2897123" cy="996518"/>
          </a:xfrm>
        </p:grpSpPr>
        <p:grpSp>
          <p:nvGrpSpPr>
            <p:cNvPr id="72" name="Group 71">
              <a:extLst>
                <a:ext uri="{FF2B5EF4-FFF2-40B4-BE49-F238E27FC236}">
                  <a16:creationId xmlns:a16="http://schemas.microsoft.com/office/drawing/2014/main" id="{63890401-6DB4-E340-964D-6A4F2DBD0BB6}"/>
                </a:ext>
              </a:extLst>
            </p:cNvPr>
            <p:cNvGrpSpPr/>
            <p:nvPr/>
          </p:nvGrpSpPr>
          <p:grpSpPr>
            <a:xfrm>
              <a:off x="3370944" y="1250033"/>
              <a:ext cx="2897123" cy="608314"/>
              <a:chOff x="3518424" y="1441757"/>
              <a:chExt cx="2897123" cy="608314"/>
            </a:xfrm>
          </p:grpSpPr>
          <p:pic>
            <p:nvPicPr>
              <p:cNvPr id="2050" name="Picture 2">
                <a:extLst>
                  <a:ext uri="{FF2B5EF4-FFF2-40B4-BE49-F238E27FC236}">
                    <a16:creationId xmlns:a16="http://schemas.microsoft.com/office/drawing/2014/main" id="{733FB895-5D44-164C-8E93-1ACC51CD9956}"/>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578489" y="1541031"/>
                <a:ext cx="2755060" cy="509040"/>
              </a:xfrm>
              <a:prstGeom prst="rect">
                <a:avLst/>
              </a:prstGeom>
              <a:noFill/>
              <a:extLst>
                <a:ext uri="{909E8E84-426E-40DD-AFC4-6F175D3DCCD1}">
                  <a14:hiddenFill xmlns:a14="http://schemas.microsoft.com/office/drawing/2010/main">
                    <a:solidFill>
                      <a:srgbClr val="FFFFFF"/>
                    </a:solidFill>
                  </a14:hiddenFill>
                </a:ext>
              </a:extLst>
            </p:spPr>
          </p:pic>
          <p:sp>
            <p:nvSpPr>
              <p:cNvPr id="74" name="Rounded Rectangle 73">
                <a:extLst>
                  <a:ext uri="{FF2B5EF4-FFF2-40B4-BE49-F238E27FC236}">
                    <a16:creationId xmlns:a16="http://schemas.microsoft.com/office/drawing/2014/main" id="{FD9B20F4-636B-ED4E-83D1-FB23F8F40FE5}"/>
                  </a:ext>
                </a:extLst>
              </p:cNvPr>
              <p:cNvSpPr/>
              <p:nvPr/>
            </p:nvSpPr>
            <p:spPr>
              <a:xfrm>
                <a:off x="3518424" y="1441757"/>
                <a:ext cx="2897123" cy="608314"/>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7" name="TextBox 76">
              <a:extLst>
                <a:ext uri="{FF2B5EF4-FFF2-40B4-BE49-F238E27FC236}">
                  <a16:creationId xmlns:a16="http://schemas.microsoft.com/office/drawing/2014/main" id="{3B4310CD-AF91-DE4F-9691-117428261785}"/>
                </a:ext>
              </a:extLst>
            </p:cNvPr>
            <p:cNvSpPr txBox="1"/>
            <p:nvPr/>
          </p:nvSpPr>
          <p:spPr>
            <a:xfrm>
              <a:off x="4445683" y="1846442"/>
              <a:ext cx="792856" cy="400109"/>
            </a:xfrm>
            <a:prstGeom prst="rect">
              <a:avLst/>
            </a:prstGeom>
            <a:noFill/>
          </p:spPr>
          <p:txBody>
            <a:bodyPr wrap="square" rtlCol="0">
              <a:spAutoFit/>
            </a:bodyPr>
            <a:lstStyle/>
            <a:p>
              <a:r>
                <a:rPr lang="en-US" sz="1350" dirty="0"/>
                <a:t>(T1)</a:t>
              </a:r>
            </a:p>
          </p:txBody>
        </p:sp>
      </p:grpSp>
      <p:grpSp>
        <p:nvGrpSpPr>
          <p:cNvPr id="5" name="Group 4">
            <a:extLst>
              <a:ext uri="{FF2B5EF4-FFF2-40B4-BE49-F238E27FC236}">
                <a16:creationId xmlns:a16="http://schemas.microsoft.com/office/drawing/2014/main" id="{14C05D66-DD1F-E941-9EFA-56977942057E}"/>
              </a:ext>
            </a:extLst>
          </p:cNvPr>
          <p:cNvGrpSpPr/>
          <p:nvPr/>
        </p:nvGrpSpPr>
        <p:grpSpPr>
          <a:xfrm>
            <a:off x="8118988" y="903436"/>
            <a:ext cx="878121" cy="456236"/>
            <a:chOff x="10825317" y="1204582"/>
            <a:chExt cx="1170828" cy="608314"/>
          </a:xfrm>
        </p:grpSpPr>
        <p:sp>
          <p:nvSpPr>
            <p:cNvPr id="81" name="Rounded Rectangle 80">
              <a:extLst>
                <a:ext uri="{FF2B5EF4-FFF2-40B4-BE49-F238E27FC236}">
                  <a16:creationId xmlns:a16="http://schemas.microsoft.com/office/drawing/2014/main" id="{3C5E50CF-5A52-E14F-9280-9A4287191771}"/>
                </a:ext>
              </a:extLst>
            </p:cNvPr>
            <p:cNvSpPr/>
            <p:nvPr/>
          </p:nvSpPr>
          <p:spPr>
            <a:xfrm>
              <a:off x="10825317" y="1204582"/>
              <a:ext cx="1170828" cy="608314"/>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32906DE7-6701-2D43-AFE5-B3AEB4E1EC7A}"/>
                </a:ext>
              </a:extLst>
            </p:cNvPr>
            <p:cNvPicPr>
              <a:picLocks noChangeAspect="1"/>
            </p:cNvPicPr>
            <p:nvPr/>
          </p:nvPicPr>
          <p:blipFill>
            <a:blip r:embed="rId29"/>
            <a:stretch>
              <a:fillRect/>
            </a:stretch>
          </p:blipFill>
          <p:spPr>
            <a:xfrm>
              <a:off x="10935493" y="1307360"/>
              <a:ext cx="941480" cy="394814"/>
            </a:xfrm>
            <a:prstGeom prst="rect">
              <a:avLst/>
            </a:prstGeom>
          </p:spPr>
        </p:pic>
      </p:grpSp>
    </p:spTree>
    <p:extLst>
      <p:ext uri="{BB962C8B-B14F-4D97-AF65-F5344CB8AC3E}">
        <p14:creationId xmlns:p14="http://schemas.microsoft.com/office/powerpoint/2010/main" val="328413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22" presetClass="entr" presetSubtype="8" fill="hold" grpId="0" nodeType="withEffect">
                                  <p:stCondLst>
                                    <p:cond delay="50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1000"/>
                                        <p:tgtEl>
                                          <p:spTgt spid="10"/>
                                        </p:tgtEl>
                                      </p:cBhvr>
                                    </p:animEffect>
                                  </p:childTnLst>
                                </p:cTn>
                              </p:par>
                              <p:par>
                                <p:cTn id="10" presetID="22" presetClass="entr" presetSubtype="8"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par>
                                <p:cTn id="13" presetID="1" presetClass="entr" presetSubtype="0" fill="hold" nodeType="withEffect">
                                  <p:stCondLst>
                                    <p:cond delay="200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1000"/>
                                        <p:tgtEl>
                                          <p:spTgt spid="59"/>
                                        </p:tgtEl>
                                      </p:cBhvr>
                                    </p:animEffect>
                                  </p:childTnLst>
                                </p:cTn>
                              </p:par>
                              <p:par>
                                <p:cTn id="19" presetID="5" presetClass="entr" presetSubtype="10" fill="hold" nodeType="withEffect">
                                  <p:stCondLst>
                                    <p:cond delay="200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par>
                                <p:cTn id="22" presetID="5" presetClass="entr" presetSubtype="10" fill="hold" nodeType="withEffect">
                                  <p:stCondLst>
                                    <p:cond delay="2000"/>
                                  </p:stCondLst>
                                  <p:childTnLst>
                                    <p:set>
                                      <p:cBhvr>
                                        <p:cTn id="23" dur="1" fill="hold">
                                          <p:stCondLst>
                                            <p:cond delay="0"/>
                                          </p:stCondLst>
                                        </p:cTn>
                                        <p:tgtEl>
                                          <p:spTgt spid="23"/>
                                        </p:tgtEl>
                                        <p:attrNameLst>
                                          <p:attrName>style.visibility</p:attrName>
                                        </p:attrNameLst>
                                      </p:cBhvr>
                                      <p:to>
                                        <p:strVal val="visible"/>
                                      </p:to>
                                    </p:set>
                                    <p:animEffect transition="in" filter="checkerboard(across)">
                                      <p:cBhvr>
                                        <p:cTn id="24" dur="500"/>
                                        <p:tgtEl>
                                          <p:spTgt spid="23"/>
                                        </p:tgtEl>
                                      </p:cBhvr>
                                    </p:animEffect>
                                  </p:childTnLst>
                                </p:cTn>
                              </p:par>
                              <p:par>
                                <p:cTn id="25" presetID="1" presetClass="entr" presetSubtype="0" fill="hold" nodeType="withEffect">
                                  <p:stCondLst>
                                    <p:cond delay="2000"/>
                                  </p:stCondLst>
                                  <p:childTnLst>
                                    <p:set>
                                      <p:cBhvr>
                                        <p:cTn id="26" dur="1" fill="hold">
                                          <p:stCondLst>
                                            <p:cond delay="0"/>
                                          </p:stCondLst>
                                        </p:cTn>
                                        <p:tgtEl>
                                          <p:spTgt spid="52"/>
                                        </p:tgtEl>
                                        <p:attrNameLst>
                                          <p:attrName>style.visibility</p:attrName>
                                        </p:attrNameLst>
                                      </p:cBhvr>
                                      <p:to>
                                        <p:strVal val="visible"/>
                                      </p:to>
                                    </p:set>
                                  </p:childTnLst>
                                </p:cTn>
                              </p:par>
                              <p:par>
                                <p:cTn id="27" presetID="5" presetClass="entr" presetSubtype="10" fill="hold" grpId="0" nodeType="withEffect">
                                  <p:stCondLst>
                                    <p:cond delay="2000"/>
                                  </p:stCondLst>
                                  <p:childTnLst>
                                    <p:set>
                                      <p:cBhvr>
                                        <p:cTn id="28" dur="1" fill="hold">
                                          <p:stCondLst>
                                            <p:cond delay="0"/>
                                          </p:stCondLst>
                                        </p:cTn>
                                        <p:tgtEl>
                                          <p:spTgt spid="18"/>
                                        </p:tgtEl>
                                        <p:attrNameLst>
                                          <p:attrName>style.visibility</p:attrName>
                                        </p:attrNameLst>
                                      </p:cBhvr>
                                      <p:to>
                                        <p:strVal val="visible"/>
                                      </p:to>
                                    </p:set>
                                    <p:animEffect transition="in" filter="checkerboard(across)">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1000"/>
                                        <p:tgtEl>
                                          <p:spTgt spid="8"/>
                                        </p:tgtEl>
                                      </p:cBhvr>
                                    </p:animEffect>
                                  </p:childTnLst>
                                </p:cTn>
                              </p:par>
                              <p:par>
                                <p:cTn id="35" presetID="22" presetClass="entr" presetSubtype="8"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wipe(left)">
                                      <p:cBhvr>
                                        <p:cTn id="37" dur="1000"/>
                                        <p:tgtEl>
                                          <p:spTgt spid="73"/>
                                        </p:tgtEl>
                                      </p:cBhvr>
                                    </p:animEffect>
                                  </p:childTnLst>
                                </p:cTn>
                              </p:par>
                              <p:par>
                                <p:cTn id="38" presetID="22" presetClass="entr" presetSubtype="4" fill="hold" nodeType="withEffect">
                                  <p:stCondLst>
                                    <p:cond delay="1500"/>
                                  </p:stCondLst>
                                  <p:childTnLst>
                                    <p:set>
                                      <p:cBhvr>
                                        <p:cTn id="39" dur="1" fill="hold">
                                          <p:stCondLst>
                                            <p:cond delay="0"/>
                                          </p:stCondLst>
                                        </p:cTn>
                                        <p:tgtEl>
                                          <p:spTgt spid="62"/>
                                        </p:tgtEl>
                                        <p:attrNameLst>
                                          <p:attrName>style.visibility</p:attrName>
                                        </p:attrNameLst>
                                      </p:cBhvr>
                                      <p:to>
                                        <p:strVal val="visible"/>
                                      </p:to>
                                    </p:set>
                                    <p:animEffect transition="in" filter="wipe(down)">
                                      <p:cBhvr>
                                        <p:cTn id="40" dur="1000"/>
                                        <p:tgtEl>
                                          <p:spTgt spid="62"/>
                                        </p:tgtEl>
                                      </p:cBhvr>
                                    </p:animEffect>
                                  </p:childTnLst>
                                </p:cTn>
                              </p:par>
                              <p:par>
                                <p:cTn id="41" presetID="22" presetClass="entr" presetSubtype="8" fill="hold" grpId="0" nodeType="withEffect">
                                  <p:stCondLst>
                                    <p:cond delay="3000"/>
                                  </p:stCondLst>
                                  <p:childTnLst>
                                    <p:set>
                                      <p:cBhvr>
                                        <p:cTn id="42" dur="1" fill="hold">
                                          <p:stCondLst>
                                            <p:cond delay="0"/>
                                          </p:stCondLst>
                                        </p:cTn>
                                        <p:tgtEl>
                                          <p:spTgt spid="80"/>
                                        </p:tgtEl>
                                        <p:attrNameLst>
                                          <p:attrName>style.visibility</p:attrName>
                                        </p:attrNameLst>
                                      </p:cBhvr>
                                      <p:to>
                                        <p:strVal val="visible"/>
                                      </p:to>
                                    </p:set>
                                    <p:animEffect transition="in" filter="wipe(left)">
                                      <p:cBhvr>
                                        <p:cTn id="43" dur="1000"/>
                                        <p:tgtEl>
                                          <p:spTgt spid="80"/>
                                        </p:tgtEl>
                                      </p:cBhvr>
                                    </p:animEffect>
                                  </p:childTnLst>
                                </p:cTn>
                              </p:par>
                              <p:par>
                                <p:cTn id="44" presetID="22" presetClass="entr" presetSubtype="8" fill="hold" nodeType="withEffect">
                                  <p:stCondLst>
                                    <p:cond delay="300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par>
                                <p:cTn id="47" presetID="1"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18" grpId="0"/>
      <p:bldP spid="8" grpId="0" animBg="1"/>
      <p:bldP spid="10" grpId="0" animBg="1"/>
      <p:bldP spid="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862167" y="-137042"/>
            <a:ext cx="5609228" cy="646331"/>
          </a:xfrm>
          <a:prstGeom prst="rect">
            <a:avLst/>
          </a:prstGeom>
          <a:noFill/>
        </p:spPr>
        <p:txBody>
          <a:bodyPr wrap="none" rtlCol="0">
            <a:spAutoFit/>
          </a:bodyPr>
          <a:lstStyle/>
          <a:p>
            <a:pPr algn="ctr"/>
            <a:r>
              <a:rPr lang="it-IT" sz="3600" dirty="0"/>
              <a:t>Self-</a:t>
            </a:r>
            <a:r>
              <a:rPr lang="it-IT" sz="3600" dirty="0" err="1"/>
              <a:t>organized</a:t>
            </a:r>
            <a:r>
              <a:rPr lang="it-IT" sz="3600" dirty="0"/>
              <a:t> </a:t>
            </a:r>
            <a:r>
              <a:rPr lang="it-IT" sz="3600" dirty="0" err="1"/>
              <a:t>Ion</a:t>
            </a:r>
            <a:r>
              <a:rPr lang="it-IT" sz="3600" dirty="0"/>
              <a:t> </a:t>
            </a:r>
            <a:r>
              <a:rPr lang="it-IT" sz="3600" dirty="0" err="1"/>
              <a:t>crystals</a:t>
            </a:r>
            <a:endParaRPr lang="en" sz="3600" dirty="0"/>
          </a:p>
        </p:txBody>
      </p:sp>
      <p:sp>
        <p:nvSpPr>
          <p:cNvPr id="6" name="AutoShape 6"/>
          <p:cNvSpPr>
            <a:spLocks/>
          </p:cNvSpPr>
          <p:nvPr/>
        </p:nvSpPr>
        <p:spPr bwMode="auto">
          <a:xfrm>
            <a:off x="171455" y="479086"/>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sz="2400">
              <a:latin typeface="Palatino"/>
              <a:cs typeface="Palatino"/>
            </a:endParaRPr>
          </a:p>
        </p:txBody>
      </p:sp>
      <p:sp>
        <p:nvSpPr>
          <p:cNvPr id="29" name="TextBox 94"/>
          <p:cNvSpPr txBox="1">
            <a:spLocks noChangeArrowheads="1"/>
          </p:cNvSpPr>
          <p:nvPr/>
        </p:nvSpPr>
        <p:spPr bwMode="auto">
          <a:xfrm>
            <a:off x="4831318" y="3817853"/>
            <a:ext cx="1162049" cy="584775"/>
          </a:xfrm>
          <a:prstGeom prst="rect">
            <a:avLst/>
          </a:prstGeom>
          <a:noFill/>
          <a:ln w="9525">
            <a:noFill/>
            <a:miter lim="800000"/>
            <a:headEnd/>
            <a:tailEnd/>
          </a:ln>
        </p:spPr>
        <p:txBody>
          <a:bodyPr wrap="none">
            <a:spAutoFit/>
          </a:bodyPr>
          <a:lstStyle/>
          <a:p>
            <a:pPr algn="ctr"/>
            <a:r>
              <a:rPr lang="en-US" sz="1600" dirty="0">
                <a:solidFill>
                  <a:srgbClr val="0000FF"/>
                </a:solidFill>
                <a:latin typeface="+mj-lt"/>
                <a:cs typeface="Helvetica"/>
              </a:rPr>
              <a:t>Transverse</a:t>
            </a:r>
          </a:p>
          <a:p>
            <a:pPr algn="ctr"/>
            <a:r>
              <a:rPr lang="en-US" sz="1600" dirty="0">
                <a:solidFill>
                  <a:srgbClr val="0000FF"/>
                </a:solidFill>
                <a:latin typeface="+mj-lt"/>
                <a:cs typeface="Helvetica"/>
              </a:rPr>
              <a:t>modes</a:t>
            </a:r>
          </a:p>
        </p:txBody>
      </p:sp>
      <p:grpSp>
        <p:nvGrpSpPr>
          <p:cNvPr id="30" name="Group 157"/>
          <p:cNvGrpSpPr/>
          <p:nvPr/>
        </p:nvGrpSpPr>
        <p:grpSpPr>
          <a:xfrm>
            <a:off x="5106996" y="4398355"/>
            <a:ext cx="571240" cy="584139"/>
            <a:chOff x="6553200" y="4800600"/>
            <a:chExt cx="745175" cy="762000"/>
          </a:xfrm>
        </p:grpSpPr>
        <p:cxnSp>
          <p:nvCxnSpPr>
            <p:cNvPr id="31" name="Straight Connector 132"/>
            <p:cNvCxnSpPr/>
            <p:nvPr/>
          </p:nvCxnSpPr>
          <p:spPr>
            <a:xfrm rot="5400000" flipH="1" flipV="1">
              <a:off x="6172200"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33"/>
            <p:cNvCxnSpPr/>
            <p:nvPr/>
          </p:nvCxnSpPr>
          <p:spPr>
            <a:xfrm rot="5400000" flipH="1" flipV="1">
              <a:off x="6352925"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34"/>
            <p:cNvCxnSpPr/>
            <p:nvPr/>
          </p:nvCxnSpPr>
          <p:spPr>
            <a:xfrm rot="5400000" flipH="1" flipV="1">
              <a:off x="6488625"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135"/>
            <p:cNvCxnSpPr/>
            <p:nvPr/>
          </p:nvCxnSpPr>
          <p:spPr>
            <a:xfrm rot="5400000" flipH="1" flipV="1">
              <a:off x="6591300"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136"/>
            <p:cNvCxnSpPr/>
            <p:nvPr/>
          </p:nvCxnSpPr>
          <p:spPr>
            <a:xfrm rot="5400000" flipH="1" flipV="1">
              <a:off x="6676650"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137"/>
            <p:cNvCxnSpPr/>
            <p:nvPr/>
          </p:nvCxnSpPr>
          <p:spPr>
            <a:xfrm rot="5400000" flipH="1" flipV="1">
              <a:off x="6762375"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138"/>
            <p:cNvCxnSpPr/>
            <p:nvPr/>
          </p:nvCxnSpPr>
          <p:spPr>
            <a:xfrm rot="5400000" flipH="1" flipV="1">
              <a:off x="6833875"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139"/>
            <p:cNvCxnSpPr/>
            <p:nvPr/>
          </p:nvCxnSpPr>
          <p:spPr>
            <a:xfrm rot="5400000" flipH="1" flipV="1">
              <a:off x="6874450"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140"/>
            <p:cNvCxnSpPr/>
            <p:nvPr/>
          </p:nvCxnSpPr>
          <p:spPr>
            <a:xfrm rot="5400000" flipH="1" flipV="1">
              <a:off x="6917375"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grpSp>
      <p:sp>
        <p:nvSpPr>
          <p:cNvPr id="40" name="Oval 102"/>
          <p:cNvSpPr>
            <a:spLocks noChangeAspect="1"/>
          </p:cNvSpPr>
          <p:nvPr/>
        </p:nvSpPr>
        <p:spPr>
          <a:xfrm>
            <a:off x="5177055" y="341337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41" name="Oval 103"/>
          <p:cNvSpPr>
            <a:spLocks noChangeAspect="1"/>
          </p:cNvSpPr>
          <p:nvPr/>
        </p:nvSpPr>
        <p:spPr>
          <a:xfrm>
            <a:off x="5323107" y="341337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42" name="Oval 105"/>
          <p:cNvSpPr>
            <a:spLocks noChangeAspect="1"/>
          </p:cNvSpPr>
          <p:nvPr/>
        </p:nvSpPr>
        <p:spPr>
          <a:xfrm>
            <a:off x="5469159" y="341337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43" name="Oval 106"/>
          <p:cNvSpPr>
            <a:spLocks noChangeAspect="1"/>
          </p:cNvSpPr>
          <p:nvPr/>
        </p:nvSpPr>
        <p:spPr>
          <a:xfrm>
            <a:off x="5608227" y="341337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44" name="Oval 107"/>
          <p:cNvSpPr>
            <a:spLocks noChangeAspect="1"/>
          </p:cNvSpPr>
          <p:nvPr/>
        </p:nvSpPr>
        <p:spPr>
          <a:xfrm>
            <a:off x="5754279" y="341337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45" name="Oval 108"/>
          <p:cNvSpPr>
            <a:spLocks noChangeAspect="1"/>
          </p:cNvSpPr>
          <p:nvPr/>
        </p:nvSpPr>
        <p:spPr>
          <a:xfrm>
            <a:off x="5900331" y="341337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46" name="Oval 109"/>
          <p:cNvSpPr>
            <a:spLocks noChangeAspect="1"/>
          </p:cNvSpPr>
          <p:nvPr/>
        </p:nvSpPr>
        <p:spPr>
          <a:xfrm>
            <a:off x="6046383" y="341337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47" name="Oval 110"/>
          <p:cNvSpPr>
            <a:spLocks noChangeAspect="1"/>
          </p:cNvSpPr>
          <p:nvPr/>
        </p:nvSpPr>
        <p:spPr>
          <a:xfrm>
            <a:off x="6192435" y="341337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48" name="Oval 111"/>
          <p:cNvSpPr>
            <a:spLocks noChangeAspect="1"/>
          </p:cNvSpPr>
          <p:nvPr/>
        </p:nvSpPr>
        <p:spPr>
          <a:xfrm>
            <a:off x="6338487" y="341337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cxnSp>
        <p:nvCxnSpPr>
          <p:cNvPr id="49" name="Straight Arrow Connector 114"/>
          <p:cNvCxnSpPr/>
          <p:nvPr/>
        </p:nvCxnSpPr>
        <p:spPr>
          <a:xfrm flipH="1">
            <a:off x="5705803" y="3780925"/>
            <a:ext cx="42059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Oval 147"/>
          <p:cNvSpPr>
            <a:spLocks noChangeAspect="1"/>
          </p:cNvSpPr>
          <p:nvPr/>
        </p:nvSpPr>
        <p:spPr>
          <a:xfrm>
            <a:off x="4109635" y="4154732"/>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51" name="Oval 148"/>
          <p:cNvSpPr>
            <a:spLocks noChangeAspect="1"/>
          </p:cNvSpPr>
          <p:nvPr/>
        </p:nvSpPr>
        <p:spPr>
          <a:xfrm>
            <a:off x="4259505" y="4476364"/>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52" name="Oval 149"/>
          <p:cNvSpPr>
            <a:spLocks noChangeAspect="1"/>
          </p:cNvSpPr>
          <p:nvPr/>
        </p:nvSpPr>
        <p:spPr>
          <a:xfrm>
            <a:off x="4551609" y="4399848"/>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53" name="Oval 150"/>
          <p:cNvSpPr>
            <a:spLocks noChangeAspect="1"/>
          </p:cNvSpPr>
          <p:nvPr/>
        </p:nvSpPr>
        <p:spPr>
          <a:xfrm>
            <a:off x="4843713" y="4326820"/>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54" name="Oval 151"/>
          <p:cNvSpPr>
            <a:spLocks noChangeAspect="1"/>
          </p:cNvSpPr>
          <p:nvPr/>
        </p:nvSpPr>
        <p:spPr>
          <a:xfrm>
            <a:off x="3821349" y="4231251"/>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55" name="Oval 152"/>
          <p:cNvSpPr>
            <a:spLocks noChangeAspect="1"/>
          </p:cNvSpPr>
          <p:nvPr/>
        </p:nvSpPr>
        <p:spPr>
          <a:xfrm>
            <a:off x="4403964" y="4154732"/>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56" name="Oval 153"/>
          <p:cNvSpPr>
            <a:spLocks noChangeAspect="1"/>
          </p:cNvSpPr>
          <p:nvPr/>
        </p:nvSpPr>
        <p:spPr>
          <a:xfrm>
            <a:off x="3967401" y="4403339"/>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57" name="Oval 154"/>
          <p:cNvSpPr>
            <a:spLocks noChangeAspect="1"/>
          </p:cNvSpPr>
          <p:nvPr/>
        </p:nvSpPr>
        <p:spPr>
          <a:xfrm>
            <a:off x="4690677" y="4227758"/>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58" name="Oval 155"/>
          <p:cNvSpPr>
            <a:spLocks noChangeAspect="1"/>
          </p:cNvSpPr>
          <p:nvPr/>
        </p:nvSpPr>
        <p:spPr>
          <a:xfrm>
            <a:off x="3675297" y="433729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cxnSp>
        <p:nvCxnSpPr>
          <p:cNvPr id="59" name="Straight Arrow Connector 157"/>
          <p:cNvCxnSpPr/>
          <p:nvPr/>
        </p:nvCxnSpPr>
        <p:spPr>
          <a:xfrm>
            <a:off x="4384921" y="4556372"/>
            <a:ext cx="690563"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Connector 92"/>
          <p:cNvCxnSpPr/>
          <p:nvPr/>
        </p:nvCxnSpPr>
        <p:spPr>
          <a:xfrm>
            <a:off x="1223787" y="5006364"/>
            <a:ext cx="5043158" cy="0"/>
          </a:xfrm>
          <a:prstGeom prst="line">
            <a:avLst/>
          </a:prstGeom>
          <a:ln w="508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5" name="Oval 102"/>
          <p:cNvSpPr>
            <a:spLocks noChangeAspect="1"/>
          </p:cNvSpPr>
          <p:nvPr/>
        </p:nvSpPr>
        <p:spPr>
          <a:xfrm>
            <a:off x="1512295" y="370736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76" name="Oval 102"/>
          <p:cNvSpPr>
            <a:spLocks noChangeAspect="1"/>
          </p:cNvSpPr>
          <p:nvPr/>
        </p:nvSpPr>
        <p:spPr>
          <a:xfrm>
            <a:off x="1664695" y="370736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77" name="Oval 102"/>
          <p:cNvSpPr>
            <a:spLocks noChangeAspect="1"/>
          </p:cNvSpPr>
          <p:nvPr/>
        </p:nvSpPr>
        <p:spPr>
          <a:xfrm>
            <a:off x="1817095" y="370736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78" name="Oval 102"/>
          <p:cNvSpPr>
            <a:spLocks noChangeAspect="1"/>
          </p:cNvSpPr>
          <p:nvPr/>
        </p:nvSpPr>
        <p:spPr>
          <a:xfrm>
            <a:off x="1969495" y="370736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79" name="Oval 102"/>
          <p:cNvSpPr>
            <a:spLocks noChangeAspect="1"/>
          </p:cNvSpPr>
          <p:nvPr/>
        </p:nvSpPr>
        <p:spPr>
          <a:xfrm>
            <a:off x="2121895" y="370736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80" name="Oval 102"/>
          <p:cNvSpPr>
            <a:spLocks noChangeAspect="1"/>
          </p:cNvSpPr>
          <p:nvPr/>
        </p:nvSpPr>
        <p:spPr>
          <a:xfrm>
            <a:off x="2274295" y="370736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81" name="Oval 102"/>
          <p:cNvSpPr>
            <a:spLocks noChangeAspect="1"/>
          </p:cNvSpPr>
          <p:nvPr/>
        </p:nvSpPr>
        <p:spPr>
          <a:xfrm>
            <a:off x="2426695" y="370736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82" name="Oval 102"/>
          <p:cNvSpPr>
            <a:spLocks noChangeAspect="1"/>
          </p:cNvSpPr>
          <p:nvPr/>
        </p:nvSpPr>
        <p:spPr>
          <a:xfrm>
            <a:off x="2579095" y="370736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sp>
        <p:nvSpPr>
          <p:cNvPr id="83" name="Oval 102"/>
          <p:cNvSpPr>
            <a:spLocks noChangeAspect="1"/>
          </p:cNvSpPr>
          <p:nvPr/>
        </p:nvSpPr>
        <p:spPr>
          <a:xfrm>
            <a:off x="2731495" y="370736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mj-lt"/>
            </a:endParaRPr>
          </a:p>
        </p:txBody>
      </p:sp>
      <p:cxnSp>
        <p:nvCxnSpPr>
          <p:cNvPr id="85" name="Straight Connector 132"/>
          <p:cNvCxnSpPr/>
          <p:nvPr/>
        </p:nvCxnSpPr>
        <p:spPr>
          <a:xfrm rot="5400000" flipH="1" flipV="1">
            <a:off x="1467218" y="4702116"/>
            <a:ext cx="584139"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33"/>
          <p:cNvCxnSpPr/>
          <p:nvPr/>
        </p:nvCxnSpPr>
        <p:spPr>
          <a:xfrm rot="5400000" flipH="1" flipV="1">
            <a:off x="1605760" y="4702116"/>
            <a:ext cx="584139"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34"/>
          <p:cNvCxnSpPr/>
          <p:nvPr/>
        </p:nvCxnSpPr>
        <p:spPr>
          <a:xfrm rot="5400000" flipH="1" flipV="1">
            <a:off x="1749224" y="4702116"/>
            <a:ext cx="584139"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2"/>
          <p:cNvCxnSpPr/>
          <p:nvPr/>
        </p:nvCxnSpPr>
        <p:spPr>
          <a:xfrm flipV="1">
            <a:off x="1247082" y="2734938"/>
            <a:ext cx="0" cy="2288712"/>
          </a:xfrm>
          <a:prstGeom prst="line">
            <a:avLst/>
          </a:prstGeom>
          <a:ln w="508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132"/>
          <p:cNvCxnSpPr/>
          <p:nvPr/>
        </p:nvCxnSpPr>
        <p:spPr>
          <a:xfrm rot="5400000" flipH="1" flipV="1">
            <a:off x="1888862" y="4702116"/>
            <a:ext cx="584139"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133"/>
          <p:cNvCxnSpPr/>
          <p:nvPr/>
        </p:nvCxnSpPr>
        <p:spPr>
          <a:xfrm rot="5400000" flipH="1" flipV="1">
            <a:off x="2027404" y="4702116"/>
            <a:ext cx="584139"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134"/>
          <p:cNvCxnSpPr/>
          <p:nvPr/>
        </p:nvCxnSpPr>
        <p:spPr>
          <a:xfrm rot="5400000" flipH="1" flipV="1">
            <a:off x="2170868" y="4702116"/>
            <a:ext cx="584139"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132"/>
          <p:cNvCxnSpPr/>
          <p:nvPr/>
        </p:nvCxnSpPr>
        <p:spPr>
          <a:xfrm rot="5400000" flipH="1" flipV="1">
            <a:off x="2313752" y="4703296"/>
            <a:ext cx="584139"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33"/>
          <p:cNvCxnSpPr/>
          <p:nvPr/>
        </p:nvCxnSpPr>
        <p:spPr>
          <a:xfrm rot="5400000" flipH="1" flipV="1">
            <a:off x="2452292" y="4703296"/>
            <a:ext cx="584139"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34"/>
          <p:cNvCxnSpPr/>
          <p:nvPr/>
        </p:nvCxnSpPr>
        <p:spPr>
          <a:xfrm rot="5400000" flipH="1" flipV="1">
            <a:off x="2595758" y="4703296"/>
            <a:ext cx="584139"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06" name="Straight Arrow Connector 114"/>
          <p:cNvCxnSpPr/>
          <p:nvPr/>
        </p:nvCxnSpPr>
        <p:spPr>
          <a:xfrm flipH="1">
            <a:off x="1766887" y="3817852"/>
            <a:ext cx="355008" cy="5994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8" name="TextBox 94"/>
          <p:cNvSpPr txBox="1">
            <a:spLocks noChangeArrowheads="1"/>
          </p:cNvSpPr>
          <p:nvPr/>
        </p:nvSpPr>
        <p:spPr bwMode="auto">
          <a:xfrm>
            <a:off x="2218080" y="3843517"/>
            <a:ext cx="787395" cy="584775"/>
          </a:xfrm>
          <a:prstGeom prst="rect">
            <a:avLst/>
          </a:prstGeom>
          <a:noFill/>
          <a:ln w="9525">
            <a:noFill/>
            <a:miter lim="800000"/>
            <a:headEnd/>
            <a:tailEnd/>
          </a:ln>
        </p:spPr>
        <p:txBody>
          <a:bodyPr wrap="none">
            <a:spAutoFit/>
          </a:bodyPr>
          <a:lstStyle/>
          <a:p>
            <a:pPr algn="ctr"/>
            <a:r>
              <a:rPr lang="en-US" sz="1600" dirty="0">
                <a:solidFill>
                  <a:srgbClr val="0000FF"/>
                </a:solidFill>
                <a:latin typeface="+mj-lt"/>
                <a:cs typeface="Helvetica"/>
              </a:rPr>
              <a:t>Axial</a:t>
            </a:r>
          </a:p>
          <a:p>
            <a:pPr algn="ctr"/>
            <a:r>
              <a:rPr lang="en-US" sz="1600" dirty="0">
                <a:solidFill>
                  <a:srgbClr val="0000FF"/>
                </a:solidFill>
                <a:latin typeface="+mj-lt"/>
                <a:cs typeface="Helvetica"/>
              </a:rPr>
              <a:t>modes</a:t>
            </a:r>
          </a:p>
        </p:txBody>
      </p:sp>
      <p:sp>
        <p:nvSpPr>
          <p:cNvPr id="109" name="CasellaDiTesto 108"/>
          <p:cNvSpPr txBox="1"/>
          <p:nvPr/>
        </p:nvSpPr>
        <p:spPr>
          <a:xfrm>
            <a:off x="6266944" y="4782051"/>
            <a:ext cx="396262" cy="461665"/>
          </a:xfrm>
          <a:prstGeom prst="rect">
            <a:avLst/>
          </a:prstGeom>
          <a:noFill/>
        </p:spPr>
        <p:txBody>
          <a:bodyPr wrap="none" rtlCol="0">
            <a:spAutoFit/>
          </a:bodyPr>
          <a:lstStyle/>
          <a:p>
            <a:r>
              <a:rPr lang="it-IT" sz="2400" dirty="0" err="1">
                <a:latin typeface="Symbol" charset="2"/>
                <a:cs typeface="Symbol" charset="2"/>
              </a:rPr>
              <a:t>w</a:t>
            </a:r>
            <a:endParaRPr lang="en" sz="2400" dirty="0">
              <a:latin typeface="Symbol" charset="2"/>
              <a:cs typeface="Symbol" charset="2"/>
            </a:endParaRPr>
          </a:p>
        </p:txBody>
      </p:sp>
      <p:grpSp>
        <p:nvGrpSpPr>
          <p:cNvPr id="114" name="Gruppo 113"/>
          <p:cNvGrpSpPr/>
          <p:nvPr/>
        </p:nvGrpSpPr>
        <p:grpSpPr>
          <a:xfrm>
            <a:off x="1900606" y="2923021"/>
            <a:ext cx="4457502" cy="463931"/>
            <a:chOff x="3462770" y="2443263"/>
            <a:chExt cx="4457502" cy="463931"/>
          </a:xfrm>
        </p:grpSpPr>
        <p:sp>
          <p:nvSpPr>
            <p:cNvPr id="110" name="CasellaDiTesto 109"/>
            <p:cNvSpPr txBox="1"/>
            <p:nvPr/>
          </p:nvSpPr>
          <p:spPr>
            <a:xfrm>
              <a:off x="3462770" y="2445529"/>
              <a:ext cx="1162498" cy="461665"/>
            </a:xfrm>
            <a:prstGeom prst="rect">
              <a:avLst/>
            </a:prstGeom>
            <a:noFill/>
          </p:spPr>
          <p:txBody>
            <a:bodyPr wrap="none" rtlCol="0">
              <a:spAutoFit/>
            </a:bodyPr>
            <a:lstStyle/>
            <a:p>
              <a:r>
                <a:rPr lang="it-IT" sz="2400" dirty="0" err="1"/>
                <a:t>N</a:t>
              </a:r>
              <a:r>
                <a:rPr lang="it-IT" sz="2400" dirty="0"/>
                <a:t> </a:t>
              </a:r>
              <a:r>
                <a:rPr lang="it-IT" sz="2400" dirty="0" err="1"/>
                <a:t>ions</a:t>
              </a:r>
              <a:r>
                <a:rPr lang="it-IT" sz="2400" dirty="0"/>
                <a:t> </a:t>
              </a:r>
              <a:endParaRPr lang="en" sz="2400" dirty="0"/>
            </a:p>
          </p:txBody>
        </p:sp>
        <p:cxnSp>
          <p:nvCxnSpPr>
            <p:cNvPr id="111" name="Straight Connector 92"/>
            <p:cNvCxnSpPr/>
            <p:nvPr/>
          </p:nvCxnSpPr>
          <p:spPr>
            <a:xfrm>
              <a:off x="4487756" y="2659485"/>
              <a:ext cx="669725" cy="0"/>
            </a:xfrm>
            <a:prstGeom prst="line">
              <a:avLst/>
            </a:prstGeom>
            <a:ln w="508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3" name="CasellaDiTesto 112"/>
            <p:cNvSpPr txBox="1"/>
            <p:nvPr/>
          </p:nvSpPr>
          <p:spPr>
            <a:xfrm>
              <a:off x="5279806" y="2443263"/>
              <a:ext cx="2640466" cy="461665"/>
            </a:xfrm>
            <a:prstGeom prst="rect">
              <a:avLst/>
            </a:prstGeom>
            <a:noFill/>
          </p:spPr>
          <p:txBody>
            <a:bodyPr wrap="none" rtlCol="0">
              <a:spAutoFit/>
            </a:bodyPr>
            <a:lstStyle/>
            <a:p>
              <a:r>
                <a:rPr lang="it-IT" sz="2400" dirty="0"/>
                <a:t>3N </a:t>
              </a:r>
              <a:r>
                <a:rPr lang="it-IT" sz="2400" dirty="0" err="1"/>
                <a:t>normal</a:t>
              </a:r>
              <a:r>
                <a:rPr lang="it-IT" sz="2400" dirty="0"/>
                <a:t> </a:t>
              </a:r>
              <a:r>
                <a:rPr lang="it-IT" sz="2400" dirty="0" err="1"/>
                <a:t>modes</a:t>
              </a:r>
              <a:endParaRPr lang="en" sz="2400" dirty="0"/>
            </a:p>
          </p:txBody>
        </p:sp>
      </p:grpSp>
      <p:grpSp>
        <p:nvGrpSpPr>
          <p:cNvPr id="2" name="Group 1">
            <a:extLst>
              <a:ext uri="{FF2B5EF4-FFF2-40B4-BE49-F238E27FC236}">
                <a16:creationId xmlns:a16="http://schemas.microsoft.com/office/drawing/2014/main" id="{19E17C69-B932-AD49-A68B-36F097D6AC2A}"/>
              </a:ext>
            </a:extLst>
          </p:cNvPr>
          <p:cNvGrpSpPr/>
          <p:nvPr/>
        </p:nvGrpSpPr>
        <p:grpSpPr>
          <a:xfrm>
            <a:off x="1664696" y="2083343"/>
            <a:ext cx="4718921" cy="778814"/>
            <a:chOff x="2400964" y="2035843"/>
            <a:chExt cx="4718921" cy="778814"/>
          </a:xfrm>
        </p:grpSpPr>
        <p:pic>
          <p:nvPicPr>
            <p:cNvPr id="64" name="Picture 63">
              <a:extLst>
                <a:ext uri="{FF2B5EF4-FFF2-40B4-BE49-F238E27FC236}">
                  <a16:creationId xmlns:a16="http://schemas.microsoft.com/office/drawing/2014/main" id="{416CC5AD-9FE9-EF4A-8382-D2215B03A6DF}"/>
                </a:ext>
              </a:extLst>
            </p:cNvPr>
            <p:cNvPicPr>
              <a:picLocks noChangeAspect="1"/>
            </p:cNvPicPr>
            <p:nvPr/>
          </p:nvPicPr>
          <p:blipFill rotWithShape="1">
            <a:blip r:embed="rId6"/>
            <a:srcRect l="1" r="37936"/>
            <a:stretch/>
          </p:blipFill>
          <p:spPr>
            <a:xfrm>
              <a:off x="2429818" y="2078151"/>
              <a:ext cx="4690067" cy="706264"/>
            </a:xfrm>
            <a:prstGeom prst="rect">
              <a:avLst/>
            </a:prstGeom>
          </p:spPr>
        </p:pic>
        <p:sp>
          <p:nvSpPr>
            <p:cNvPr id="66" name="Rounded Rectangle 65">
              <a:extLst>
                <a:ext uri="{FF2B5EF4-FFF2-40B4-BE49-F238E27FC236}">
                  <a16:creationId xmlns:a16="http://schemas.microsoft.com/office/drawing/2014/main" id="{10D8D277-DA34-3A4C-BAB5-D0B4BE03E74F}"/>
                </a:ext>
              </a:extLst>
            </p:cNvPr>
            <p:cNvSpPr/>
            <p:nvPr/>
          </p:nvSpPr>
          <p:spPr>
            <a:xfrm>
              <a:off x="2400964" y="2035843"/>
              <a:ext cx="4713487" cy="778814"/>
            </a:xfrm>
            <a:prstGeom prst="roundRect">
              <a:avLst/>
            </a:prstGeom>
            <a:ln>
              <a:solidFill>
                <a:srgbClr val="003BA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grpSp>
      <p:sp>
        <p:nvSpPr>
          <p:cNvPr id="3" name="TextBox 2">
            <a:extLst>
              <a:ext uri="{FF2B5EF4-FFF2-40B4-BE49-F238E27FC236}">
                <a16:creationId xmlns:a16="http://schemas.microsoft.com/office/drawing/2014/main" id="{C996FA98-A07C-5672-3C81-6F0896AA9276}"/>
              </a:ext>
            </a:extLst>
          </p:cNvPr>
          <p:cNvSpPr txBox="1"/>
          <p:nvPr/>
        </p:nvSpPr>
        <p:spPr>
          <a:xfrm>
            <a:off x="4191990" y="7790213"/>
            <a:ext cx="184731" cy="369332"/>
          </a:xfrm>
          <a:prstGeom prst="rect">
            <a:avLst/>
          </a:prstGeom>
          <a:noFill/>
        </p:spPr>
        <p:txBody>
          <a:bodyPr wrap="none" rtlCol="0">
            <a:spAutoFit/>
          </a:bodyPr>
          <a:lstStyle/>
          <a:p>
            <a:endParaRPr lang="en-US"/>
          </a:p>
        </p:txBody>
      </p:sp>
      <p:grpSp>
        <p:nvGrpSpPr>
          <p:cNvPr id="7" name="Gruppo 34">
            <a:extLst>
              <a:ext uri="{FF2B5EF4-FFF2-40B4-BE49-F238E27FC236}">
                <a16:creationId xmlns:a16="http://schemas.microsoft.com/office/drawing/2014/main" id="{0ECAD76A-744C-09C8-803C-45EB827BA589}"/>
              </a:ext>
            </a:extLst>
          </p:cNvPr>
          <p:cNvGrpSpPr>
            <a:grpSpLocks noChangeAspect="1"/>
          </p:cNvGrpSpPr>
          <p:nvPr/>
        </p:nvGrpSpPr>
        <p:grpSpPr>
          <a:xfrm>
            <a:off x="5213827" y="635371"/>
            <a:ext cx="2628843" cy="1276679"/>
            <a:chOff x="1204534" y="740369"/>
            <a:chExt cx="3672697" cy="1783620"/>
          </a:xfrm>
        </p:grpSpPr>
        <p:grpSp>
          <p:nvGrpSpPr>
            <p:cNvPr id="8" name="Gruppo 35">
              <a:extLst>
                <a:ext uri="{FF2B5EF4-FFF2-40B4-BE49-F238E27FC236}">
                  <a16:creationId xmlns:a16="http://schemas.microsoft.com/office/drawing/2014/main" id="{756DC900-3C7F-16CC-CB70-0030769498E3}"/>
                </a:ext>
              </a:extLst>
            </p:cNvPr>
            <p:cNvGrpSpPr>
              <a:grpSpLocks noChangeAspect="1"/>
            </p:cNvGrpSpPr>
            <p:nvPr/>
          </p:nvGrpSpPr>
          <p:grpSpPr>
            <a:xfrm>
              <a:off x="2331217" y="876560"/>
              <a:ext cx="2546014" cy="1647429"/>
              <a:chOff x="4577710" y="1884901"/>
              <a:chExt cx="1738962" cy="1125216"/>
            </a:xfrm>
          </p:grpSpPr>
          <p:pic>
            <p:nvPicPr>
              <p:cNvPr id="25" name="Immagine 52" descr="Quantum dynamics of single trapped ions.pdf">
                <a:extLst>
                  <a:ext uri="{FF2B5EF4-FFF2-40B4-BE49-F238E27FC236}">
                    <a16:creationId xmlns:a16="http://schemas.microsoft.com/office/drawing/2014/main" id="{BD4B9C56-277F-7734-239A-FA368203DD81}"/>
                  </a:ext>
                </a:extLst>
              </p:cNvPr>
              <p:cNvPicPr>
                <a:picLocks noChangeAspect="1"/>
              </p:cNvPicPr>
              <p:nvPr/>
            </p:nvPicPr>
            <p:blipFill rotWithShape="1">
              <a:blip r:embed="rId7">
                <a:extLst>
                  <a:ext uri="{28A0092B-C50C-407E-A947-70E740481C1C}">
                    <a14:useLocalDpi xmlns:a14="http://schemas.microsoft.com/office/drawing/2010/main" val="0"/>
                  </a:ext>
                </a:extLst>
              </a:blip>
              <a:srcRect l="63087" t="17975" r="12216" b="70078"/>
              <a:stretch/>
            </p:blipFill>
            <p:spPr>
              <a:xfrm>
                <a:off x="4577710" y="1921445"/>
                <a:ext cx="1738962" cy="1088672"/>
              </a:xfrm>
              <a:prstGeom prst="rect">
                <a:avLst/>
              </a:prstGeom>
            </p:spPr>
          </p:pic>
          <p:sp>
            <p:nvSpPr>
              <p:cNvPr id="26" name="Rettangolo 53">
                <a:extLst>
                  <a:ext uri="{FF2B5EF4-FFF2-40B4-BE49-F238E27FC236}">
                    <a16:creationId xmlns:a16="http://schemas.microsoft.com/office/drawing/2014/main" id="{79F5099D-419B-092E-2795-9FD5885BF7FD}"/>
                  </a:ext>
                </a:extLst>
              </p:cNvPr>
              <p:cNvSpPr/>
              <p:nvPr/>
            </p:nvSpPr>
            <p:spPr>
              <a:xfrm>
                <a:off x="4577710" y="1884901"/>
                <a:ext cx="657875" cy="325982"/>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
              </a:p>
            </p:txBody>
          </p:sp>
        </p:grpSp>
        <p:sp>
          <p:nvSpPr>
            <p:cNvPr id="9" name="Ovale 36">
              <a:extLst>
                <a:ext uri="{FF2B5EF4-FFF2-40B4-BE49-F238E27FC236}">
                  <a16:creationId xmlns:a16="http://schemas.microsoft.com/office/drawing/2014/main" id="{A68D5ED9-BDB0-A395-0BB6-9B5BFF19ED6B}"/>
                </a:ext>
              </a:extLst>
            </p:cNvPr>
            <p:cNvSpPr>
              <a:spLocks noChangeAspect="1"/>
            </p:cNvSpPr>
            <p:nvPr/>
          </p:nvSpPr>
          <p:spPr>
            <a:xfrm>
              <a:off x="1204534" y="1346954"/>
              <a:ext cx="676184" cy="676184"/>
            </a:xfrm>
            <a:prstGeom prst="ellips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
            </a:p>
          </p:txBody>
        </p:sp>
        <p:sp>
          <p:nvSpPr>
            <p:cNvPr id="10" name="Figura a mano libera 37">
              <a:extLst>
                <a:ext uri="{FF2B5EF4-FFF2-40B4-BE49-F238E27FC236}">
                  <a16:creationId xmlns:a16="http://schemas.microsoft.com/office/drawing/2014/main" id="{6D6D80AB-F407-EAFA-CCC2-51D4BB2E0693}"/>
                </a:ext>
              </a:extLst>
            </p:cNvPr>
            <p:cNvSpPr/>
            <p:nvPr/>
          </p:nvSpPr>
          <p:spPr>
            <a:xfrm>
              <a:off x="1299554" y="1583845"/>
              <a:ext cx="484269" cy="204576"/>
            </a:xfrm>
            <a:custGeom>
              <a:avLst/>
              <a:gdLst>
                <a:gd name="connsiteX0" fmla="*/ 0 w 484269"/>
                <a:gd name="connsiteY0" fmla="*/ 438527 h 438527"/>
                <a:gd name="connsiteX1" fmla="*/ 127920 w 484269"/>
                <a:gd name="connsiteY1" fmla="*/ 4 h 438527"/>
                <a:gd name="connsiteX2" fmla="*/ 328938 w 484269"/>
                <a:gd name="connsiteY2" fmla="*/ 429391 h 438527"/>
                <a:gd name="connsiteX3" fmla="*/ 484269 w 484269"/>
                <a:gd name="connsiteY3" fmla="*/ 36548 h 438527"/>
              </a:gdLst>
              <a:ahLst/>
              <a:cxnLst>
                <a:cxn ang="0">
                  <a:pos x="connsiteX0" y="connsiteY0"/>
                </a:cxn>
                <a:cxn ang="0">
                  <a:pos x="connsiteX1" y="connsiteY1"/>
                </a:cxn>
                <a:cxn ang="0">
                  <a:pos x="connsiteX2" y="connsiteY2"/>
                </a:cxn>
                <a:cxn ang="0">
                  <a:pos x="connsiteX3" y="connsiteY3"/>
                </a:cxn>
              </a:cxnLst>
              <a:rect l="l" t="t" r="r" b="b"/>
              <a:pathLst>
                <a:path w="484269" h="438527">
                  <a:moveTo>
                    <a:pt x="0" y="438527"/>
                  </a:moveTo>
                  <a:cubicBezTo>
                    <a:pt x="36548" y="220027"/>
                    <a:pt x="73097" y="1527"/>
                    <a:pt x="127920" y="4"/>
                  </a:cubicBezTo>
                  <a:cubicBezTo>
                    <a:pt x="182743" y="-1519"/>
                    <a:pt x="269546" y="423300"/>
                    <a:pt x="328938" y="429391"/>
                  </a:cubicBezTo>
                  <a:cubicBezTo>
                    <a:pt x="388330" y="435482"/>
                    <a:pt x="484269" y="36548"/>
                    <a:pt x="484269" y="36548"/>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
            </a:p>
          </p:txBody>
        </p:sp>
        <p:cxnSp>
          <p:nvCxnSpPr>
            <p:cNvPr id="11" name="Connettore 1 38">
              <a:extLst>
                <a:ext uri="{FF2B5EF4-FFF2-40B4-BE49-F238E27FC236}">
                  <a16:creationId xmlns:a16="http://schemas.microsoft.com/office/drawing/2014/main" id="{3F93BECC-8CA8-0EF9-3C3D-0D02F5F78109}"/>
                </a:ext>
              </a:extLst>
            </p:cNvPr>
            <p:cNvCxnSpPr>
              <a:stCxn id="9" idx="6"/>
            </p:cNvCxnSpPr>
            <p:nvPr/>
          </p:nvCxnSpPr>
          <p:spPr>
            <a:xfrm flipV="1">
              <a:off x="1880718" y="1682002"/>
              <a:ext cx="498657" cy="304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Connettore 1 39">
              <a:extLst>
                <a:ext uri="{FF2B5EF4-FFF2-40B4-BE49-F238E27FC236}">
                  <a16:creationId xmlns:a16="http://schemas.microsoft.com/office/drawing/2014/main" id="{79160389-C9D3-47B7-F8AE-1333506E96E5}"/>
                </a:ext>
              </a:extLst>
            </p:cNvPr>
            <p:cNvCxnSpPr/>
            <p:nvPr/>
          </p:nvCxnSpPr>
          <p:spPr>
            <a:xfrm flipV="1">
              <a:off x="2376506" y="1280024"/>
              <a:ext cx="0" cy="40197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Connettore 1 40">
              <a:extLst>
                <a:ext uri="{FF2B5EF4-FFF2-40B4-BE49-F238E27FC236}">
                  <a16:creationId xmlns:a16="http://schemas.microsoft.com/office/drawing/2014/main" id="{434F1F3F-AB5E-5AB4-4023-F69EDECE7BAC}"/>
                </a:ext>
              </a:extLst>
            </p:cNvPr>
            <p:cNvCxnSpPr/>
            <p:nvPr/>
          </p:nvCxnSpPr>
          <p:spPr>
            <a:xfrm>
              <a:off x="2379375" y="1280024"/>
              <a:ext cx="1348581"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Connettore 1 41">
              <a:extLst>
                <a:ext uri="{FF2B5EF4-FFF2-40B4-BE49-F238E27FC236}">
                  <a16:creationId xmlns:a16="http://schemas.microsoft.com/office/drawing/2014/main" id="{202A3AB1-3579-6365-9F4F-79CF19ADBC9C}"/>
                </a:ext>
              </a:extLst>
            </p:cNvPr>
            <p:cNvCxnSpPr/>
            <p:nvPr/>
          </p:nvCxnSpPr>
          <p:spPr>
            <a:xfrm flipH="1" flipV="1">
              <a:off x="4269155" y="1765424"/>
              <a:ext cx="9137" cy="57145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Connettore 1 42">
              <a:extLst>
                <a:ext uri="{FF2B5EF4-FFF2-40B4-BE49-F238E27FC236}">
                  <a16:creationId xmlns:a16="http://schemas.microsoft.com/office/drawing/2014/main" id="{B88CD2FA-BAA2-0906-1DC7-F3BC5A21ACCE}"/>
                </a:ext>
              </a:extLst>
            </p:cNvPr>
            <p:cNvCxnSpPr/>
            <p:nvPr/>
          </p:nvCxnSpPr>
          <p:spPr>
            <a:xfrm>
              <a:off x="2376506" y="2336877"/>
              <a:ext cx="190178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Connettore 1 43">
              <a:extLst>
                <a:ext uri="{FF2B5EF4-FFF2-40B4-BE49-F238E27FC236}">
                  <a16:creationId xmlns:a16="http://schemas.microsoft.com/office/drawing/2014/main" id="{09507FD5-2DA3-758E-E513-C6FAC6E7B6B4}"/>
                </a:ext>
              </a:extLst>
            </p:cNvPr>
            <p:cNvCxnSpPr/>
            <p:nvPr/>
          </p:nvCxnSpPr>
          <p:spPr>
            <a:xfrm flipV="1">
              <a:off x="2379375" y="1682002"/>
              <a:ext cx="0" cy="65487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 name="Connettore 1 44">
              <a:extLst>
                <a:ext uri="{FF2B5EF4-FFF2-40B4-BE49-F238E27FC236}">
                  <a16:creationId xmlns:a16="http://schemas.microsoft.com/office/drawing/2014/main" id="{485E7F34-B770-034D-6836-92F6725AA7F7}"/>
                </a:ext>
              </a:extLst>
            </p:cNvPr>
            <p:cNvCxnSpPr/>
            <p:nvPr/>
          </p:nvCxnSpPr>
          <p:spPr>
            <a:xfrm flipV="1">
              <a:off x="1544962" y="2027328"/>
              <a:ext cx="0" cy="18969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8" name="Triangolo isoscele 45">
              <a:extLst>
                <a:ext uri="{FF2B5EF4-FFF2-40B4-BE49-F238E27FC236}">
                  <a16:creationId xmlns:a16="http://schemas.microsoft.com/office/drawing/2014/main" id="{C8756DC9-F19D-C6ED-A12D-71E15032130F}"/>
                </a:ext>
              </a:extLst>
            </p:cNvPr>
            <p:cNvSpPr/>
            <p:nvPr/>
          </p:nvSpPr>
          <p:spPr>
            <a:xfrm flipV="1">
              <a:off x="1435316" y="2217023"/>
              <a:ext cx="219292" cy="196773"/>
            </a:xfrm>
            <a:prstGeom prst="triangl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
            </a:p>
          </p:txBody>
        </p:sp>
        <p:sp>
          <p:nvSpPr>
            <p:cNvPr id="19" name="Triangolo isoscele 46">
              <a:extLst>
                <a:ext uri="{FF2B5EF4-FFF2-40B4-BE49-F238E27FC236}">
                  <a16:creationId xmlns:a16="http://schemas.microsoft.com/office/drawing/2014/main" id="{91FFB1D9-D9E1-E22A-2499-A8DDB974E781}"/>
                </a:ext>
              </a:extLst>
            </p:cNvPr>
            <p:cNvSpPr/>
            <p:nvPr/>
          </p:nvSpPr>
          <p:spPr>
            <a:xfrm flipV="1">
              <a:off x="3596335" y="2072810"/>
              <a:ext cx="219292" cy="196773"/>
            </a:xfrm>
            <a:prstGeom prst="triangl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
            </a:p>
          </p:txBody>
        </p:sp>
        <p:cxnSp>
          <p:nvCxnSpPr>
            <p:cNvPr id="20" name="Connettore 1 47">
              <a:extLst>
                <a:ext uri="{FF2B5EF4-FFF2-40B4-BE49-F238E27FC236}">
                  <a16:creationId xmlns:a16="http://schemas.microsoft.com/office/drawing/2014/main" id="{635FFABC-AFFA-1513-1213-0DD509FF7A4C}"/>
                </a:ext>
              </a:extLst>
            </p:cNvPr>
            <p:cNvCxnSpPr/>
            <p:nvPr/>
          </p:nvCxnSpPr>
          <p:spPr>
            <a:xfrm flipV="1">
              <a:off x="3705634" y="1896645"/>
              <a:ext cx="0" cy="18969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1" name="Triangolo isoscele 48">
              <a:extLst>
                <a:ext uri="{FF2B5EF4-FFF2-40B4-BE49-F238E27FC236}">
                  <a16:creationId xmlns:a16="http://schemas.microsoft.com/office/drawing/2014/main" id="{62D2A6E3-AD24-0838-FD60-C3EAFD9F6C9B}"/>
                </a:ext>
              </a:extLst>
            </p:cNvPr>
            <p:cNvSpPr/>
            <p:nvPr/>
          </p:nvSpPr>
          <p:spPr>
            <a:xfrm flipV="1">
              <a:off x="3889493" y="920928"/>
              <a:ext cx="219292" cy="196773"/>
            </a:xfrm>
            <a:prstGeom prst="triangl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
            </a:p>
          </p:txBody>
        </p:sp>
        <p:cxnSp>
          <p:nvCxnSpPr>
            <p:cNvPr id="22" name="Connettore 1 49">
              <a:extLst>
                <a:ext uri="{FF2B5EF4-FFF2-40B4-BE49-F238E27FC236}">
                  <a16:creationId xmlns:a16="http://schemas.microsoft.com/office/drawing/2014/main" id="{0006ECB9-BA91-AE68-B083-ACDD05E843EF}"/>
                </a:ext>
              </a:extLst>
            </p:cNvPr>
            <p:cNvCxnSpPr/>
            <p:nvPr/>
          </p:nvCxnSpPr>
          <p:spPr>
            <a:xfrm flipV="1">
              <a:off x="3990002" y="740369"/>
              <a:ext cx="0" cy="18969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Connettore 1 50">
              <a:extLst>
                <a:ext uri="{FF2B5EF4-FFF2-40B4-BE49-F238E27FC236}">
                  <a16:creationId xmlns:a16="http://schemas.microsoft.com/office/drawing/2014/main" id="{11364EAF-1AAB-6D52-7738-A570C71469FA}"/>
                </a:ext>
              </a:extLst>
            </p:cNvPr>
            <p:cNvCxnSpPr/>
            <p:nvPr/>
          </p:nvCxnSpPr>
          <p:spPr>
            <a:xfrm flipV="1">
              <a:off x="4261891" y="740369"/>
              <a:ext cx="0" cy="44608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Connettore 1 51">
              <a:extLst>
                <a:ext uri="{FF2B5EF4-FFF2-40B4-BE49-F238E27FC236}">
                  <a16:creationId xmlns:a16="http://schemas.microsoft.com/office/drawing/2014/main" id="{583B942E-C886-0F8D-C534-5D146A197445}"/>
                </a:ext>
              </a:extLst>
            </p:cNvPr>
            <p:cNvCxnSpPr/>
            <p:nvPr/>
          </p:nvCxnSpPr>
          <p:spPr>
            <a:xfrm flipH="1">
              <a:off x="3994397" y="748292"/>
              <a:ext cx="27915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pic>
        <p:nvPicPr>
          <p:cNvPr id="27" name="Mechanical_Paul_trapping.mov">
            <a:hlinkClick r:id="" action="ppaction://media"/>
            <a:extLst>
              <a:ext uri="{FF2B5EF4-FFF2-40B4-BE49-F238E27FC236}">
                <a16:creationId xmlns:a16="http://schemas.microsoft.com/office/drawing/2014/main" id="{C56D9B50-C839-2E73-C698-C2050FC52C3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709720" y="2001249"/>
            <a:ext cx="2135882" cy="1457510"/>
          </a:xfrm>
          <a:prstGeom prst="rect">
            <a:avLst/>
          </a:prstGeom>
        </p:spPr>
      </p:pic>
      <p:sp>
        <p:nvSpPr>
          <p:cNvPr id="61" name="TextBox 60">
            <a:extLst>
              <a:ext uri="{FF2B5EF4-FFF2-40B4-BE49-F238E27FC236}">
                <a16:creationId xmlns:a16="http://schemas.microsoft.com/office/drawing/2014/main" id="{E9C1D580-0AC1-412B-D5DB-B95F6FC73D99}"/>
              </a:ext>
            </a:extLst>
          </p:cNvPr>
          <p:cNvSpPr txBox="1"/>
          <p:nvPr/>
        </p:nvSpPr>
        <p:spPr>
          <a:xfrm>
            <a:off x="6643334" y="3453381"/>
            <a:ext cx="2268653" cy="169277"/>
          </a:xfrm>
          <a:prstGeom prst="rect">
            <a:avLst/>
          </a:prstGeom>
          <a:noFill/>
        </p:spPr>
        <p:txBody>
          <a:bodyPr wrap="square">
            <a:spAutoFit/>
          </a:bodyPr>
          <a:lstStyle/>
          <a:p>
            <a:r>
              <a:rPr lang="en-US" sz="500" dirty="0"/>
              <a:t>Mechanical Paul trap, https://</a:t>
            </a:r>
            <a:r>
              <a:rPr lang="en-US" sz="500" dirty="0" err="1"/>
              <a:t>www.youtube.com</a:t>
            </a:r>
            <a:r>
              <a:rPr lang="en-US" sz="500" dirty="0"/>
              <a:t>/</a:t>
            </a:r>
            <a:r>
              <a:rPr lang="en-US" sz="500" dirty="0" err="1"/>
              <a:t>watch?v</a:t>
            </a:r>
            <a:r>
              <a:rPr lang="en-US" sz="500" dirty="0"/>
              <a:t>=pG1TcnpsY_8</a:t>
            </a:r>
          </a:p>
        </p:txBody>
      </p:sp>
      <p:pic>
        <p:nvPicPr>
          <p:cNvPr id="28" name="Ionloading.mpg">
            <a:hlinkClick r:id="" action="ppaction://media"/>
            <a:extLst>
              <a:ext uri="{FF2B5EF4-FFF2-40B4-BE49-F238E27FC236}">
                <a16:creationId xmlns:a16="http://schemas.microsoft.com/office/drawing/2014/main" id="{FCBB0CA5-EB09-FAB0-22C0-13B28B9E9ACF}"/>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9271" t="28744" r="13288" b="34315"/>
          <a:stretch/>
        </p:blipFill>
        <p:spPr>
          <a:xfrm>
            <a:off x="204998" y="646772"/>
            <a:ext cx="3931920" cy="1280160"/>
          </a:xfrm>
          <a:prstGeom prst="rect">
            <a:avLst/>
          </a:prstGeom>
        </p:spPr>
      </p:pic>
    </p:spTree>
    <p:extLst>
      <p:ext uri="{BB962C8B-B14F-4D97-AF65-F5344CB8AC3E}">
        <p14:creationId xmlns:p14="http://schemas.microsoft.com/office/powerpoint/2010/main" val="429329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5350" fill="hold"/>
                                        <p:tgtEl>
                                          <p:spTgt spid="27"/>
                                        </p:tgtEl>
                                      </p:cBhvr>
                                    </p:cmd>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42" presetClass="path" presetSubtype="0" repeatCount="indefinite" accel="50000" decel="50000" autoRev="1" fill="hold" grpId="0" nodeType="withEffect">
                                  <p:stCondLst>
                                    <p:cond delay="0"/>
                                  </p:stCondLst>
                                  <p:childTnLst>
                                    <p:animMotion origin="layout" path="M 0.00034 3.7037E-6 L 0.00034 0.04197 " pathEditMode="relative" rAng="0" ptsTypes="AA">
                                      <p:cBhvr>
                                        <p:cTn id="36" dur="500" fill="hold"/>
                                        <p:tgtEl>
                                          <p:spTgt spid="40"/>
                                        </p:tgtEl>
                                        <p:attrNameLst>
                                          <p:attrName>ppt_x</p:attrName>
                                          <p:attrName>ppt_y</p:attrName>
                                        </p:attrNameLst>
                                      </p:cBhvr>
                                      <p:rCtr x="0" y="2099"/>
                                    </p:animMotion>
                                  </p:childTnLst>
                                </p:cTn>
                              </p:par>
                              <p:par>
                                <p:cTn id="37" presetID="42" presetClass="path" presetSubtype="0" repeatCount="indefinite" accel="50000" decel="50000" autoRev="1" fill="hold" grpId="0" nodeType="withEffect">
                                  <p:stCondLst>
                                    <p:cond delay="0"/>
                                  </p:stCondLst>
                                  <p:childTnLst>
                                    <p:animMotion origin="layout" path="M 0.00035 3.7037E-6 L 0.00035 0.04197 " pathEditMode="relative" rAng="0" ptsTypes="AA">
                                      <p:cBhvr>
                                        <p:cTn id="38" dur="500" fill="hold"/>
                                        <p:tgtEl>
                                          <p:spTgt spid="41"/>
                                        </p:tgtEl>
                                        <p:attrNameLst>
                                          <p:attrName>ppt_x</p:attrName>
                                          <p:attrName>ppt_y</p:attrName>
                                        </p:attrNameLst>
                                      </p:cBhvr>
                                      <p:rCtr x="0" y="2099"/>
                                    </p:animMotion>
                                  </p:childTnLst>
                                </p:cTn>
                              </p:par>
                              <p:par>
                                <p:cTn id="39" presetID="42" presetClass="path" presetSubtype="0" repeatCount="indefinite" accel="50000" decel="50000" autoRev="1" fill="hold" grpId="0" nodeType="withEffect">
                                  <p:stCondLst>
                                    <p:cond delay="0"/>
                                  </p:stCondLst>
                                  <p:childTnLst>
                                    <p:animMotion origin="layout" path="M 0.00035 3.7037E-6 L 0.00035 0.04197 " pathEditMode="relative" rAng="0" ptsTypes="AA">
                                      <p:cBhvr>
                                        <p:cTn id="40" dur="500" fill="hold"/>
                                        <p:tgtEl>
                                          <p:spTgt spid="42"/>
                                        </p:tgtEl>
                                        <p:attrNameLst>
                                          <p:attrName>ppt_x</p:attrName>
                                          <p:attrName>ppt_y</p:attrName>
                                        </p:attrNameLst>
                                      </p:cBhvr>
                                      <p:rCtr x="0" y="2099"/>
                                    </p:animMotion>
                                  </p:childTnLst>
                                </p:cTn>
                              </p:par>
                              <p:par>
                                <p:cTn id="41" presetID="42" presetClass="path" presetSubtype="0" repeatCount="indefinite" accel="50000" decel="50000" autoRev="1" fill="hold" grpId="0" nodeType="withEffect">
                                  <p:stCondLst>
                                    <p:cond delay="0"/>
                                  </p:stCondLst>
                                  <p:childTnLst>
                                    <p:animMotion origin="layout" path="M 0.00035 3.7037E-6 L 0.00035 0.04197 " pathEditMode="relative" rAng="0" ptsTypes="AA">
                                      <p:cBhvr>
                                        <p:cTn id="42" dur="500" fill="hold"/>
                                        <p:tgtEl>
                                          <p:spTgt spid="43"/>
                                        </p:tgtEl>
                                        <p:attrNameLst>
                                          <p:attrName>ppt_x</p:attrName>
                                          <p:attrName>ppt_y</p:attrName>
                                        </p:attrNameLst>
                                      </p:cBhvr>
                                      <p:rCtr x="0" y="2099"/>
                                    </p:animMotion>
                                  </p:childTnLst>
                                </p:cTn>
                              </p:par>
                              <p:par>
                                <p:cTn id="43" presetID="42" presetClass="path" presetSubtype="0" repeatCount="indefinite" accel="50000" decel="50000" autoRev="1" fill="hold" grpId="0" nodeType="withEffect">
                                  <p:stCondLst>
                                    <p:cond delay="0"/>
                                  </p:stCondLst>
                                  <p:childTnLst>
                                    <p:animMotion origin="layout" path="M 0.00035 3.7037E-6 L 0.00035 0.04197 " pathEditMode="relative" rAng="0" ptsTypes="AA">
                                      <p:cBhvr>
                                        <p:cTn id="44" dur="500" fill="hold"/>
                                        <p:tgtEl>
                                          <p:spTgt spid="44"/>
                                        </p:tgtEl>
                                        <p:attrNameLst>
                                          <p:attrName>ppt_x</p:attrName>
                                          <p:attrName>ppt_y</p:attrName>
                                        </p:attrNameLst>
                                      </p:cBhvr>
                                      <p:rCtr x="0" y="2099"/>
                                    </p:animMotion>
                                  </p:childTnLst>
                                </p:cTn>
                              </p:par>
                              <p:par>
                                <p:cTn id="45" presetID="42" presetClass="path" presetSubtype="0" repeatCount="indefinite" accel="50000" decel="50000" autoRev="1" fill="hold" grpId="0" nodeType="withEffect">
                                  <p:stCondLst>
                                    <p:cond delay="0"/>
                                  </p:stCondLst>
                                  <p:childTnLst>
                                    <p:animMotion origin="layout" path="M 0.00035 3.7037E-6 L 0.00035 0.04197 " pathEditMode="relative" rAng="0" ptsTypes="AA">
                                      <p:cBhvr>
                                        <p:cTn id="46" dur="500" fill="hold"/>
                                        <p:tgtEl>
                                          <p:spTgt spid="45"/>
                                        </p:tgtEl>
                                        <p:attrNameLst>
                                          <p:attrName>ppt_x</p:attrName>
                                          <p:attrName>ppt_y</p:attrName>
                                        </p:attrNameLst>
                                      </p:cBhvr>
                                      <p:rCtr x="0" y="2099"/>
                                    </p:animMotion>
                                  </p:childTnLst>
                                </p:cTn>
                              </p:par>
                              <p:par>
                                <p:cTn id="47" presetID="42" presetClass="path" presetSubtype="0" repeatCount="indefinite" accel="50000" decel="50000" autoRev="1" fill="hold" grpId="0" nodeType="withEffect">
                                  <p:stCondLst>
                                    <p:cond delay="0"/>
                                  </p:stCondLst>
                                  <p:childTnLst>
                                    <p:animMotion origin="layout" path="M 0.00035 3.7037E-6 L 0.00035 0.04197 " pathEditMode="relative" rAng="0" ptsTypes="AA">
                                      <p:cBhvr>
                                        <p:cTn id="48" dur="500" fill="hold"/>
                                        <p:tgtEl>
                                          <p:spTgt spid="46"/>
                                        </p:tgtEl>
                                        <p:attrNameLst>
                                          <p:attrName>ppt_x</p:attrName>
                                          <p:attrName>ppt_y</p:attrName>
                                        </p:attrNameLst>
                                      </p:cBhvr>
                                      <p:rCtr x="0" y="2099"/>
                                    </p:animMotion>
                                  </p:childTnLst>
                                </p:cTn>
                              </p:par>
                              <p:par>
                                <p:cTn id="49" presetID="42" presetClass="path" presetSubtype="0" repeatCount="indefinite" accel="50000" decel="50000" autoRev="1" fill="hold" grpId="0" nodeType="withEffect">
                                  <p:stCondLst>
                                    <p:cond delay="0"/>
                                  </p:stCondLst>
                                  <p:childTnLst>
                                    <p:animMotion origin="layout" path="M 0.00034 3.7037E-6 L 0.00034 0.04197 " pathEditMode="relative" rAng="0" ptsTypes="AA">
                                      <p:cBhvr>
                                        <p:cTn id="50" dur="500" fill="hold"/>
                                        <p:tgtEl>
                                          <p:spTgt spid="47"/>
                                        </p:tgtEl>
                                        <p:attrNameLst>
                                          <p:attrName>ppt_x</p:attrName>
                                          <p:attrName>ppt_y</p:attrName>
                                        </p:attrNameLst>
                                      </p:cBhvr>
                                      <p:rCtr x="0" y="2099"/>
                                    </p:animMotion>
                                  </p:childTnLst>
                                </p:cTn>
                              </p:par>
                              <p:par>
                                <p:cTn id="51" presetID="42" presetClass="path" presetSubtype="0" repeatCount="indefinite" accel="50000" decel="50000" autoRev="1" fill="hold" grpId="0" nodeType="withEffect">
                                  <p:stCondLst>
                                    <p:cond delay="0"/>
                                  </p:stCondLst>
                                  <p:childTnLst>
                                    <p:animMotion origin="layout" path="M 0.00035 3.7037E-6 L 0.00035 0.04197 " pathEditMode="relative" rAng="0" ptsTypes="AA">
                                      <p:cBhvr>
                                        <p:cTn id="52" dur="500" fill="hold"/>
                                        <p:tgtEl>
                                          <p:spTgt spid="48"/>
                                        </p:tgtEl>
                                        <p:attrNameLst>
                                          <p:attrName>ppt_x</p:attrName>
                                          <p:attrName>ppt_y</p:attrName>
                                        </p:attrNameLst>
                                      </p:cBhvr>
                                      <p:rCtr x="0" y="2099"/>
                                    </p:animMotion>
                                  </p:childTnLst>
                                </p:cTn>
                              </p:par>
                              <p:par>
                                <p:cTn id="53" presetID="1" presetClass="entr" presetSubtype="0" fill="hold" grpId="1"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par>
                                <p:cTn id="71" presetID="64" presetClass="path" presetSubtype="0" repeatCount="indefinite" accel="50000" decel="50000" autoRev="1" fill="hold" grpId="0" nodeType="withEffect">
                                  <p:stCondLst>
                                    <p:cond delay="0"/>
                                  </p:stCondLst>
                                  <p:childTnLst>
                                    <p:animMotion origin="layout" path="M 1.11111E-6 3.58025E-6 L 0.00017 -0.05247 " pathEditMode="relative" rAng="0" ptsTypes="AA">
                                      <p:cBhvr>
                                        <p:cTn id="72" dur="1000" fill="hold"/>
                                        <p:tgtEl>
                                          <p:spTgt spid="51"/>
                                        </p:tgtEl>
                                        <p:attrNameLst>
                                          <p:attrName>ppt_x</p:attrName>
                                          <p:attrName>ppt_y</p:attrName>
                                        </p:attrNameLst>
                                      </p:cBhvr>
                                      <p:rCtr x="0" y="-2623"/>
                                    </p:animMotion>
                                  </p:childTnLst>
                                </p:cTn>
                              </p:par>
                              <p:par>
                                <p:cTn id="73" presetID="42" presetClass="path" presetSubtype="0" repeatCount="indefinite" accel="50000" decel="50000" autoRev="1" fill="hold" grpId="0" nodeType="withEffect">
                                  <p:stCondLst>
                                    <p:cond delay="0"/>
                                  </p:stCondLst>
                                  <p:childTnLst>
                                    <p:animMotion origin="layout" path="M 0.00035 -2.09877E-6 L 0.00035 0.04198 " pathEditMode="relative" rAng="0" ptsTypes="AA">
                                      <p:cBhvr>
                                        <p:cTn id="74" dur="1000" fill="hold"/>
                                        <p:tgtEl>
                                          <p:spTgt spid="50"/>
                                        </p:tgtEl>
                                        <p:attrNameLst>
                                          <p:attrName>ppt_x</p:attrName>
                                          <p:attrName>ppt_y</p:attrName>
                                        </p:attrNameLst>
                                      </p:cBhvr>
                                      <p:rCtr x="0" y="2099"/>
                                    </p:animMotion>
                                  </p:childTnLst>
                                </p:cTn>
                              </p:par>
                              <p:par>
                                <p:cTn id="75" presetID="64" presetClass="path" presetSubtype="0" repeatCount="indefinite" accel="50000" decel="50000" autoRev="1" fill="hold" grpId="0" nodeType="withEffect">
                                  <p:stCondLst>
                                    <p:cond delay="0"/>
                                  </p:stCondLst>
                                  <p:childTnLst>
                                    <p:animMotion origin="layout" path="M -0.00034 -1.60494E-6 L -0.00034 -0.03055 " pathEditMode="relative" rAng="0" ptsTypes="AA">
                                      <p:cBhvr>
                                        <p:cTn id="76" dur="1000" fill="hold"/>
                                        <p:tgtEl>
                                          <p:spTgt spid="52"/>
                                        </p:tgtEl>
                                        <p:attrNameLst>
                                          <p:attrName>ppt_x</p:attrName>
                                          <p:attrName>ppt_y</p:attrName>
                                        </p:attrNameLst>
                                      </p:cBhvr>
                                      <p:rCtr x="0" y="-1543"/>
                                    </p:animMotion>
                                  </p:childTnLst>
                                </p:cTn>
                              </p:par>
                              <p:par>
                                <p:cTn id="77" presetID="42" presetClass="path" presetSubtype="0" repeatCount="indefinite" accel="50000" decel="50000" autoRev="1" fill="hold" grpId="0" nodeType="withEffect">
                                  <p:stCondLst>
                                    <p:cond delay="0"/>
                                  </p:stCondLst>
                                  <p:childTnLst>
                                    <p:animMotion origin="layout" path="M 0.0007 -0.00062 L 0.0007 0.02006 " pathEditMode="relative" rAng="0" ptsTypes="AA">
                                      <p:cBhvr>
                                        <p:cTn id="78" dur="1000" fill="hold"/>
                                        <p:tgtEl>
                                          <p:spTgt spid="54"/>
                                        </p:tgtEl>
                                        <p:attrNameLst>
                                          <p:attrName>ppt_x</p:attrName>
                                          <p:attrName>ppt_y</p:attrName>
                                        </p:attrNameLst>
                                      </p:cBhvr>
                                      <p:rCtr x="0" y="1019"/>
                                    </p:animMotion>
                                  </p:childTnLst>
                                </p:cTn>
                              </p:par>
                              <p:par>
                                <p:cTn id="79" presetID="64" presetClass="path" presetSubtype="0" repeatCount="indefinite" accel="50000" decel="50000" autoRev="1" fill="hold" grpId="0" nodeType="withEffect">
                                  <p:stCondLst>
                                    <p:cond delay="0"/>
                                  </p:stCondLst>
                                  <p:childTnLst>
                                    <p:animMotion origin="layout" path="M 2.22222E-6 -4.07407E-6 L 2.22222E-6 -0.01049 " pathEditMode="relative" rAng="0" ptsTypes="AA">
                                      <p:cBhvr>
                                        <p:cTn id="80" dur="1000" fill="hold"/>
                                        <p:tgtEl>
                                          <p:spTgt spid="53"/>
                                        </p:tgtEl>
                                        <p:attrNameLst>
                                          <p:attrName>ppt_x</p:attrName>
                                          <p:attrName>ppt_y</p:attrName>
                                        </p:attrNameLst>
                                      </p:cBhvr>
                                      <p:rCtr x="0" y="-525"/>
                                    </p:animMotion>
                                  </p:childTnLst>
                                </p:cTn>
                              </p:par>
                              <p:par>
                                <p:cTn id="81" presetID="42" presetClass="path" presetSubtype="0" repeatCount="indefinite" accel="50000" decel="50000" autoRev="1" fill="hold" grpId="0" nodeType="withEffect">
                                  <p:stCondLst>
                                    <p:cond delay="0"/>
                                  </p:stCondLst>
                                  <p:childTnLst>
                                    <p:animMotion origin="layout" path="M 0.00034 -2.09877E-6 L 0.00034 0.04198 " pathEditMode="relative" rAng="0" ptsTypes="AA">
                                      <p:cBhvr>
                                        <p:cTn id="82" dur="1000" fill="hold"/>
                                        <p:tgtEl>
                                          <p:spTgt spid="55"/>
                                        </p:tgtEl>
                                        <p:attrNameLst>
                                          <p:attrName>ppt_x</p:attrName>
                                          <p:attrName>ppt_y</p:attrName>
                                        </p:attrNameLst>
                                      </p:cBhvr>
                                      <p:rCtr x="0" y="2099"/>
                                    </p:animMotion>
                                  </p:childTnLst>
                                </p:cTn>
                              </p:par>
                              <p:par>
                                <p:cTn id="83" presetID="64" presetClass="path" presetSubtype="0" repeatCount="indefinite" accel="50000" decel="50000" autoRev="1" fill="hold" grpId="0" nodeType="withEffect">
                                  <p:stCondLst>
                                    <p:cond delay="0"/>
                                  </p:stCondLst>
                                  <p:childTnLst>
                                    <p:animMotion origin="layout" path="M -0.00034 1.11111E-6 L -0.00034 -0.03056 " pathEditMode="relative" rAng="0" ptsTypes="AA">
                                      <p:cBhvr>
                                        <p:cTn id="84" dur="1000" fill="hold"/>
                                        <p:tgtEl>
                                          <p:spTgt spid="56"/>
                                        </p:tgtEl>
                                        <p:attrNameLst>
                                          <p:attrName>ppt_x</p:attrName>
                                          <p:attrName>ppt_y</p:attrName>
                                        </p:attrNameLst>
                                      </p:cBhvr>
                                      <p:rCtr x="0" y="-1543"/>
                                    </p:animMotion>
                                  </p:childTnLst>
                                </p:cTn>
                              </p:par>
                              <p:par>
                                <p:cTn id="85" presetID="42" presetClass="path" presetSubtype="0" repeatCount="indefinite" accel="50000" decel="50000" autoRev="1" fill="hold" grpId="0" nodeType="withEffect">
                                  <p:stCondLst>
                                    <p:cond delay="0"/>
                                  </p:stCondLst>
                                  <p:childTnLst>
                                    <p:animMotion origin="layout" path="M 0.0007 -0.00062 L 0.0007 0.02006 " pathEditMode="relative" rAng="0" ptsTypes="AA">
                                      <p:cBhvr>
                                        <p:cTn id="86" dur="1000" fill="hold"/>
                                        <p:tgtEl>
                                          <p:spTgt spid="57"/>
                                        </p:tgtEl>
                                        <p:attrNameLst>
                                          <p:attrName>ppt_x</p:attrName>
                                          <p:attrName>ppt_y</p:attrName>
                                        </p:attrNameLst>
                                      </p:cBhvr>
                                      <p:rCtr x="0" y="1019"/>
                                    </p:animMotion>
                                  </p:childTnLst>
                                </p:cTn>
                              </p:par>
                              <p:par>
                                <p:cTn id="87" presetID="64" presetClass="path" presetSubtype="0" repeatCount="indefinite" accel="50000" decel="50000" autoRev="1" fill="hold" grpId="0" nodeType="withEffect">
                                  <p:stCondLst>
                                    <p:cond delay="0"/>
                                  </p:stCondLst>
                                  <p:childTnLst>
                                    <p:animMotion origin="layout" path="M 0 4.07407E-6 L 0 -0.0105 " pathEditMode="relative" rAng="0" ptsTypes="AA">
                                      <p:cBhvr>
                                        <p:cTn id="88" dur="1000" fill="hold"/>
                                        <p:tgtEl>
                                          <p:spTgt spid="58"/>
                                        </p:tgtEl>
                                        <p:attrNameLst>
                                          <p:attrName>ppt_x</p:attrName>
                                          <p:attrName>ppt_y</p:attrName>
                                        </p:attrNameLst>
                                      </p:cBhvr>
                                      <p:rCtr x="0" y="-525"/>
                                    </p:animMotion>
                                  </p:childTnLst>
                                </p:cTn>
                              </p:par>
                              <p:par>
                                <p:cTn id="89" presetID="1" presetClass="entr" presetSubtype="0" fill="hold" grpId="1" nodeType="withEffect">
                                  <p:stCondLst>
                                    <p:cond delay="0"/>
                                  </p:stCondLst>
                                  <p:childTnLst>
                                    <p:set>
                                      <p:cBhvr>
                                        <p:cTn id="90" dur="1" fill="hold">
                                          <p:stCondLst>
                                            <p:cond delay="0"/>
                                          </p:stCondLst>
                                        </p:cTn>
                                        <p:tgtEl>
                                          <p:spTgt spid="65"/>
                                        </p:tgtEl>
                                        <p:attrNameLst>
                                          <p:attrName>style.visibility</p:attrName>
                                        </p:attrNameLst>
                                      </p:cBhvr>
                                      <p:to>
                                        <p:strVal val="visible"/>
                                      </p:to>
                                    </p:set>
                                  </p:childTnLst>
                                </p:cTn>
                              </p:par>
                              <p:par>
                                <p:cTn id="91" presetID="42" presetClass="path" presetSubtype="0" repeatCount="indefinite" accel="50000" decel="50000" autoRev="1" fill="hold" grpId="0" nodeType="withEffect">
                                  <p:stCondLst>
                                    <p:cond delay="0"/>
                                  </p:stCondLst>
                                  <p:childTnLst>
                                    <p:animMotion origin="layout" path="M 0.00035 4.93827E-6 L -0.02361 4.93827E-6 " pathEditMode="relative" rAng="0" ptsTypes="AA">
                                      <p:cBhvr>
                                        <p:cTn id="92" dur="500" fill="hold"/>
                                        <p:tgtEl>
                                          <p:spTgt spid="65"/>
                                        </p:tgtEl>
                                        <p:attrNameLst>
                                          <p:attrName>ppt_x</p:attrName>
                                          <p:attrName>ppt_y</p:attrName>
                                        </p:attrNameLst>
                                      </p:cBhvr>
                                      <p:rCtr x="-1198" y="0"/>
                                    </p:animMotion>
                                  </p:childTnLst>
                                </p:cTn>
                              </p:par>
                              <p:par>
                                <p:cTn id="93" presetID="1" presetClass="entr" presetSubtype="0" fill="hold" grpId="1" nodeType="with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par>
                                <p:cTn id="95" presetID="42" presetClass="path" presetSubtype="0" repeatCount="indefinite" accel="50000" decel="50000" autoRev="1" fill="hold" grpId="0" nodeType="withEffect">
                                  <p:stCondLst>
                                    <p:cond delay="0"/>
                                  </p:stCondLst>
                                  <p:childTnLst>
                                    <p:animMotion origin="layout" path="M 0.00035 4.93827E-6 L -0.02361 4.93827E-6 " pathEditMode="relative" rAng="0" ptsTypes="AA">
                                      <p:cBhvr>
                                        <p:cTn id="96" dur="500" fill="hold"/>
                                        <p:tgtEl>
                                          <p:spTgt spid="76"/>
                                        </p:tgtEl>
                                        <p:attrNameLst>
                                          <p:attrName>ppt_x</p:attrName>
                                          <p:attrName>ppt_y</p:attrName>
                                        </p:attrNameLst>
                                      </p:cBhvr>
                                      <p:rCtr x="-1198" y="0"/>
                                    </p:animMotion>
                                  </p:childTnLst>
                                </p:cTn>
                              </p:par>
                              <p:par>
                                <p:cTn id="97" presetID="1" presetClass="entr" presetSubtype="0" fill="hold" grpId="1" nodeType="withEffect">
                                  <p:stCondLst>
                                    <p:cond delay="0"/>
                                  </p:stCondLst>
                                  <p:childTnLst>
                                    <p:set>
                                      <p:cBhvr>
                                        <p:cTn id="98" dur="1" fill="hold">
                                          <p:stCondLst>
                                            <p:cond delay="0"/>
                                          </p:stCondLst>
                                        </p:cTn>
                                        <p:tgtEl>
                                          <p:spTgt spid="77"/>
                                        </p:tgtEl>
                                        <p:attrNameLst>
                                          <p:attrName>style.visibility</p:attrName>
                                        </p:attrNameLst>
                                      </p:cBhvr>
                                      <p:to>
                                        <p:strVal val="visible"/>
                                      </p:to>
                                    </p:set>
                                  </p:childTnLst>
                                </p:cTn>
                              </p:par>
                              <p:par>
                                <p:cTn id="99" presetID="42" presetClass="path" presetSubtype="0" repeatCount="indefinite" accel="50000" decel="50000" autoRev="1" fill="hold" grpId="0" nodeType="withEffect">
                                  <p:stCondLst>
                                    <p:cond delay="0"/>
                                  </p:stCondLst>
                                  <p:childTnLst>
                                    <p:animMotion origin="layout" path="M 0.00035 4.93827E-6 L -0.02362 4.93827E-6 " pathEditMode="relative" rAng="0" ptsTypes="AA">
                                      <p:cBhvr>
                                        <p:cTn id="100" dur="500" fill="hold"/>
                                        <p:tgtEl>
                                          <p:spTgt spid="77"/>
                                        </p:tgtEl>
                                        <p:attrNameLst>
                                          <p:attrName>ppt_x</p:attrName>
                                          <p:attrName>ppt_y</p:attrName>
                                        </p:attrNameLst>
                                      </p:cBhvr>
                                      <p:rCtr x="-1198" y="0"/>
                                    </p:animMotion>
                                  </p:childTnLst>
                                </p:cTn>
                              </p:par>
                              <p:par>
                                <p:cTn id="101" presetID="1" presetClass="entr" presetSubtype="0" fill="hold" grpId="1" nodeType="withEffect">
                                  <p:stCondLst>
                                    <p:cond delay="0"/>
                                  </p:stCondLst>
                                  <p:childTnLst>
                                    <p:set>
                                      <p:cBhvr>
                                        <p:cTn id="102" dur="1" fill="hold">
                                          <p:stCondLst>
                                            <p:cond delay="0"/>
                                          </p:stCondLst>
                                        </p:cTn>
                                        <p:tgtEl>
                                          <p:spTgt spid="78"/>
                                        </p:tgtEl>
                                        <p:attrNameLst>
                                          <p:attrName>style.visibility</p:attrName>
                                        </p:attrNameLst>
                                      </p:cBhvr>
                                      <p:to>
                                        <p:strVal val="visible"/>
                                      </p:to>
                                    </p:set>
                                  </p:childTnLst>
                                </p:cTn>
                              </p:par>
                              <p:par>
                                <p:cTn id="103" presetID="42" presetClass="path" presetSubtype="0" repeatCount="indefinite" accel="50000" decel="50000" autoRev="1" fill="hold" grpId="0" nodeType="withEffect">
                                  <p:stCondLst>
                                    <p:cond delay="0"/>
                                  </p:stCondLst>
                                  <p:childTnLst>
                                    <p:animMotion origin="layout" path="M 0.00035 4.93827E-6 L -0.02361 4.93827E-6 " pathEditMode="relative" rAng="0" ptsTypes="AA">
                                      <p:cBhvr>
                                        <p:cTn id="104" dur="500" fill="hold"/>
                                        <p:tgtEl>
                                          <p:spTgt spid="78"/>
                                        </p:tgtEl>
                                        <p:attrNameLst>
                                          <p:attrName>ppt_x</p:attrName>
                                          <p:attrName>ppt_y</p:attrName>
                                        </p:attrNameLst>
                                      </p:cBhvr>
                                      <p:rCtr x="-1198" y="0"/>
                                    </p:animMotion>
                                  </p:childTnLst>
                                </p:cTn>
                              </p:par>
                              <p:par>
                                <p:cTn id="105" presetID="1" presetClass="entr" presetSubtype="0" fill="hold" grpId="1" nodeType="withEffect">
                                  <p:stCondLst>
                                    <p:cond delay="0"/>
                                  </p:stCondLst>
                                  <p:childTnLst>
                                    <p:set>
                                      <p:cBhvr>
                                        <p:cTn id="106" dur="1" fill="hold">
                                          <p:stCondLst>
                                            <p:cond delay="0"/>
                                          </p:stCondLst>
                                        </p:cTn>
                                        <p:tgtEl>
                                          <p:spTgt spid="79"/>
                                        </p:tgtEl>
                                        <p:attrNameLst>
                                          <p:attrName>style.visibility</p:attrName>
                                        </p:attrNameLst>
                                      </p:cBhvr>
                                      <p:to>
                                        <p:strVal val="visible"/>
                                      </p:to>
                                    </p:set>
                                  </p:childTnLst>
                                </p:cTn>
                              </p:par>
                              <p:par>
                                <p:cTn id="107" presetID="42" presetClass="path" presetSubtype="0" repeatCount="indefinite" accel="50000" decel="50000" autoRev="1" fill="hold" grpId="0" nodeType="withEffect">
                                  <p:stCondLst>
                                    <p:cond delay="0"/>
                                  </p:stCondLst>
                                  <p:childTnLst>
                                    <p:animMotion origin="layout" path="M 0.00035 4.93827E-6 L -0.02361 4.93827E-6 " pathEditMode="relative" rAng="0" ptsTypes="AA">
                                      <p:cBhvr>
                                        <p:cTn id="108" dur="500" fill="hold"/>
                                        <p:tgtEl>
                                          <p:spTgt spid="79"/>
                                        </p:tgtEl>
                                        <p:attrNameLst>
                                          <p:attrName>ppt_x</p:attrName>
                                          <p:attrName>ppt_y</p:attrName>
                                        </p:attrNameLst>
                                      </p:cBhvr>
                                      <p:rCtr x="-1198" y="0"/>
                                    </p:animMotion>
                                  </p:childTnLst>
                                </p:cTn>
                              </p:par>
                              <p:par>
                                <p:cTn id="109" presetID="1" presetClass="entr" presetSubtype="0" fill="hold" grpId="1" nodeType="withEffect">
                                  <p:stCondLst>
                                    <p:cond delay="0"/>
                                  </p:stCondLst>
                                  <p:childTnLst>
                                    <p:set>
                                      <p:cBhvr>
                                        <p:cTn id="110" dur="1" fill="hold">
                                          <p:stCondLst>
                                            <p:cond delay="0"/>
                                          </p:stCondLst>
                                        </p:cTn>
                                        <p:tgtEl>
                                          <p:spTgt spid="80"/>
                                        </p:tgtEl>
                                        <p:attrNameLst>
                                          <p:attrName>style.visibility</p:attrName>
                                        </p:attrNameLst>
                                      </p:cBhvr>
                                      <p:to>
                                        <p:strVal val="visible"/>
                                      </p:to>
                                    </p:set>
                                  </p:childTnLst>
                                </p:cTn>
                              </p:par>
                              <p:par>
                                <p:cTn id="111" presetID="42" presetClass="path" presetSubtype="0" repeatCount="indefinite" accel="50000" decel="50000" autoRev="1" fill="hold" grpId="0" nodeType="withEffect">
                                  <p:stCondLst>
                                    <p:cond delay="0"/>
                                  </p:stCondLst>
                                  <p:childTnLst>
                                    <p:animMotion origin="layout" path="M 0.00035 4.93827E-6 L -0.02361 4.93827E-6 " pathEditMode="relative" rAng="0" ptsTypes="AA">
                                      <p:cBhvr>
                                        <p:cTn id="112" dur="500" fill="hold"/>
                                        <p:tgtEl>
                                          <p:spTgt spid="80"/>
                                        </p:tgtEl>
                                        <p:attrNameLst>
                                          <p:attrName>ppt_x</p:attrName>
                                          <p:attrName>ppt_y</p:attrName>
                                        </p:attrNameLst>
                                      </p:cBhvr>
                                      <p:rCtr x="-1198" y="0"/>
                                    </p:animMotion>
                                  </p:childTnLst>
                                </p:cTn>
                              </p:par>
                              <p:par>
                                <p:cTn id="113" presetID="1" presetClass="entr" presetSubtype="0" fill="hold" grpId="1" nodeType="withEffect">
                                  <p:stCondLst>
                                    <p:cond delay="0"/>
                                  </p:stCondLst>
                                  <p:childTnLst>
                                    <p:set>
                                      <p:cBhvr>
                                        <p:cTn id="114" dur="1" fill="hold">
                                          <p:stCondLst>
                                            <p:cond delay="0"/>
                                          </p:stCondLst>
                                        </p:cTn>
                                        <p:tgtEl>
                                          <p:spTgt spid="81"/>
                                        </p:tgtEl>
                                        <p:attrNameLst>
                                          <p:attrName>style.visibility</p:attrName>
                                        </p:attrNameLst>
                                      </p:cBhvr>
                                      <p:to>
                                        <p:strVal val="visible"/>
                                      </p:to>
                                    </p:set>
                                  </p:childTnLst>
                                </p:cTn>
                              </p:par>
                              <p:par>
                                <p:cTn id="115" presetID="42" presetClass="path" presetSubtype="0" repeatCount="indefinite" accel="50000" decel="50000" autoRev="1" fill="hold" grpId="0" nodeType="withEffect">
                                  <p:stCondLst>
                                    <p:cond delay="0"/>
                                  </p:stCondLst>
                                  <p:childTnLst>
                                    <p:animMotion origin="layout" path="M 0.00035 4.93827E-6 L -0.02361 4.93827E-6 " pathEditMode="relative" rAng="0" ptsTypes="AA">
                                      <p:cBhvr>
                                        <p:cTn id="116" dur="500" fill="hold"/>
                                        <p:tgtEl>
                                          <p:spTgt spid="81"/>
                                        </p:tgtEl>
                                        <p:attrNameLst>
                                          <p:attrName>ppt_x</p:attrName>
                                          <p:attrName>ppt_y</p:attrName>
                                        </p:attrNameLst>
                                      </p:cBhvr>
                                      <p:rCtr x="-1198" y="0"/>
                                    </p:animMotion>
                                  </p:childTnLst>
                                </p:cTn>
                              </p:par>
                              <p:par>
                                <p:cTn id="117" presetID="1" presetClass="entr" presetSubtype="0" fill="hold" grpId="1" nodeType="withEffect">
                                  <p:stCondLst>
                                    <p:cond delay="0"/>
                                  </p:stCondLst>
                                  <p:childTnLst>
                                    <p:set>
                                      <p:cBhvr>
                                        <p:cTn id="118" dur="1" fill="hold">
                                          <p:stCondLst>
                                            <p:cond delay="0"/>
                                          </p:stCondLst>
                                        </p:cTn>
                                        <p:tgtEl>
                                          <p:spTgt spid="82"/>
                                        </p:tgtEl>
                                        <p:attrNameLst>
                                          <p:attrName>style.visibility</p:attrName>
                                        </p:attrNameLst>
                                      </p:cBhvr>
                                      <p:to>
                                        <p:strVal val="visible"/>
                                      </p:to>
                                    </p:set>
                                  </p:childTnLst>
                                </p:cTn>
                              </p:par>
                              <p:par>
                                <p:cTn id="119" presetID="42" presetClass="path" presetSubtype="0" repeatCount="indefinite" accel="50000" decel="50000" autoRev="1" fill="hold" grpId="0" nodeType="withEffect">
                                  <p:stCondLst>
                                    <p:cond delay="0"/>
                                  </p:stCondLst>
                                  <p:childTnLst>
                                    <p:animMotion origin="layout" path="M 0.00035 4.93827E-6 L -0.02361 4.93827E-6 " pathEditMode="relative" rAng="0" ptsTypes="AA">
                                      <p:cBhvr>
                                        <p:cTn id="120" dur="500" fill="hold"/>
                                        <p:tgtEl>
                                          <p:spTgt spid="82"/>
                                        </p:tgtEl>
                                        <p:attrNameLst>
                                          <p:attrName>ppt_x</p:attrName>
                                          <p:attrName>ppt_y</p:attrName>
                                        </p:attrNameLst>
                                      </p:cBhvr>
                                      <p:rCtr x="-1198" y="0"/>
                                    </p:animMotion>
                                  </p:childTnLst>
                                </p:cTn>
                              </p:par>
                              <p:par>
                                <p:cTn id="121" presetID="1" presetClass="entr" presetSubtype="0" fill="hold" grpId="1" nodeType="withEffect">
                                  <p:stCondLst>
                                    <p:cond delay="0"/>
                                  </p:stCondLst>
                                  <p:childTnLst>
                                    <p:set>
                                      <p:cBhvr>
                                        <p:cTn id="122" dur="1" fill="hold">
                                          <p:stCondLst>
                                            <p:cond delay="0"/>
                                          </p:stCondLst>
                                        </p:cTn>
                                        <p:tgtEl>
                                          <p:spTgt spid="83"/>
                                        </p:tgtEl>
                                        <p:attrNameLst>
                                          <p:attrName>style.visibility</p:attrName>
                                        </p:attrNameLst>
                                      </p:cBhvr>
                                      <p:to>
                                        <p:strVal val="visible"/>
                                      </p:to>
                                    </p:set>
                                  </p:childTnLst>
                                </p:cTn>
                              </p:par>
                              <p:par>
                                <p:cTn id="123" presetID="42" presetClass="path" presetSubtype="0" repeatCount="indefinite" accel="50000" decel="50000" autoRev="1" fill="hold" grpId="0" nodeType="withEffect">
                                  <p:stCondLst>
                                    <p:cond delay="0"/>
                                  </p:stCondLst>
                                  <p:childTnLst>
                                    <p:animMotion origin="layout" path="M 0.00035 4.93827E-6 L -0.02362 4.93827E-6 " pathEditMode="relative" rAng="0" ptsTypes="AA">
                                      <p:cBhvr>
                                        <p:cTn id="124" dur="500" fill="hold"/>
                                        <p:tgtEl>
                                          <p:spTgt spid="83"/>
                                        </p:tgtEl>
                                        <p:attrNameLst>
                                          <p:attrName>ppt_x</p:attrName>
                                          <p:attrName>ppt_y</p:attrName>
                                        </p:attrNameLst>
                                      </p:cBhvr>
                                      <p:rCtr x="-1198" y="0"/>
                                    </p:animMotion>
                                  </p:childTnLst>
                                </p:cTn>
                              </p:par>
                              <p:par>
                                <p:cTn id="125" presetID="1" presetClass="entr" presetSubtype="0" fill="hold" grpId="0" nodeType="withEffect">
                                  <p:stCondLst>
                                    <p:cond delay="0"/>
                                  </p:stCondLst>
                                  <p:childTnLst>
                                    <p:set>
                                      <p:cBhvr>
                                        <p:cTn id="126" dur="1" fill="hold">
                                          <p:stCondLst>
                                            <p:cond delay="0"/>
                                          </p:stCondLst>
                                        </p:cTn>
                                        <p:tgtEl>
                                          <p:spTgt spid="29"/>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par>
                                <p:cTn id="129" presetID="1" presetClass="entr" presetSubtype="0" fill="hold" grpId="2" nodeType="withEffect">
                                  <p:stCondLst>
                                    <p:cond delay="0"/>
                                  </p:stCondLst>
                                  <p:childTnLst>
                                    <p:set>
                                      <p:cBhvr>
                                        <p:cTn id="130" dur="1" fill="hold">
                                          <p:stCondLst>
                                            <p:cond delay="0"/>
                                          </p:stCondLst>
                                        </p:cTn>
                                        <p:tgtEl>
                                          <p:spTgt spid="40"/>
                                        </p:tgtEl>
                                        <p:attrNameLst>
                                          <p:attrName>style.visibility</p:attrName>
                                        </p:attrNameLst>
                                      </p:cBhvr>
                                      <p:to>
                                        <p:strVal val="visible"/>
                                      </p:to>
                                    </p:set>
                                  </p:childTnLst>
                                </p:cTn>
                              </p:par>
                              <p:par>
                                <p:cTn id="131" presetID="1" presetClass="entr" presetSubtype="0" fill="hold" grpId="2" nodeType="withEffect">
                                  <p:stCondLst>
                                    <p:cond delay="0"/>
                                  </p:stCondLst>
                                  <p:childTnLst>
                                    <p:set>
                                      <p:cBhvr>
                                        <p:cTn id="132" dur="1" fill="hold">
                                          <p:stCondLst>
                                            <p:cond delay="0"/>
                                          </p:stCondLst>
                                        </p:cTn>
                                        <p:tgtEl>
                                          <p:spTgt spid="41"/>
                                        </p:tgtEl>
                                        <p:attrNameLst>
                                          <p:attrName>style.visibility</p:attrName>
                                        </p:attrNameLst>
                                      </p:cBhvr>
                                      <p:to>
                                        <p:strVal val="visible"/>
                                      </p:to>
                                    </p:set>
                                  </p:childTnLst>
                                </p:cTn>
                              </p:par>
                              <p:par>
                                <p:cTn id="133" presetID="1" presetClass="entr" presetSubtype="0" fill="hold" grpId="2" nodeType="withEffect">
                                  <p:stCondLst>
                                    <p:cond delay="0"/>
                                  </p:stCondLst>
                                  <p:childTnLst>
                                    <p:set>
                                      <p:cBhvr>
                                        <p:cTn id="134" dur="1" fill="hold">
                                          <p:stCondLst>
                                            <p:cond delay="0"/>
                                          </p:stCondLst>
                                        </p:cTn>
                                        <p:tgtEl>
                                          <p:spTgt spid="42"/>
                                        </p:tgtEl>
                                        <p:attrNameLst>
                                          <p:attrName>style.visibility</p:attrName>
                                        </p:attrNameLst>
                                      </p:cBhvr>
                                      <p:to>
                                        <p:strVal val="visible"/>
                                      </p:to>
                                    </p:set>
                                  </p:childTnLst>
                                </p:cTn>
                              </p:par>
                              <p:par>
                                <p:cTn id="135" presetID="1" presetClass="entr" presetSubtype="0" fill="hold" grpId="2" nodeType="withEffect">
                                  <p:stCondLst>
                                    <p:cond delay="0"/>
                                  </p:stCondLst>
                                  <p:childTnLst>
                                    <p:set>
                                      <p:cBhvr>
                                        <p:cTn id="136" dur="1" fill="hold">
                                          <p:stCondLst>
                                            <p:cond delay="0"/>
                                          </p:stCondLst>
                                        </p:cTn>
                                        <p:tgtEl>
                                          <p:spTgt spid="43"/>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44"/>
                                        </p:tgtEl>
                                        <p:attrNameLst>
                                          <p:attrName>style.visibility</p:attrName>
                                        </p:attrNameLst>
                                      </p:cBhvr>
                                      <p:to>
                                        <p:strVal val="visible"/>
                                      </p:to>
                                    </p:set>
                                  </p:childTnLst>
                                </p:cTn>
                              </p:par>
                              <p:par>
                                <p:cTn id="139" presetID="1" presetClass="entr" presetSubtype="0" fill="hold" grpId="2" nodeType="withEffect">
                                  <p:stCondLst>
                                    <p:cond delay="0"/>
                                  </p:stCondLst>
                                  <p:childTnLst>
                                    <p:set>
                                      <p:cBhvr>
                                        <p:cTn id="140" dur="1" fill="hold">
                                          <p:stCondLst>
                                            <p:cond delay="0"/>
                                          </p:stCondLst>
                                        </p:cTn>
                                        <p:tgtEl>
                                          <p:spTgt spid="45"/>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46"/>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47"/>
                                        </p:tgtEl>
                                        <p:attrNameLst>
                                          <p:attrName>style.visibility</p:attrName>
                                        </p:attrNameLst>
                                      </p:cBhvr>
                                      <p:to>
                                        <p:strVal val="visible"/>
                                      </p:to>
                                    </p:set>
                                  </p:childTnLst>
                                </p:cTn>
                              </p:par>
                              <p:par>
                                <p:cTn id="145" presetID="1" presetClass="entr" presetSubtype="0" fill="hold" grpId="2" nodeType="withEffect">
                                  <p:stCondLst>
                                    <p:cond delay="0"/>
                                  </p:stCondLst>
                                  <p:childTnLst>
                                    <p:set>
                                      <p:cBhvr>
                                        <p:cTn id="146" dur="1" fill="hold">
                                          <p:stCondLst>
                                            <p:cond delay="0"/>
                                          </p:stCondLst>
                                        </p:cTn>
                                        <p:tgtEl>
                                          <p:spTgt spid="48"/>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49"/>
                                        </p:tgtEl>
                                        <p:attrNameLst>
                                          <p:attrName>style.visibility</p:attrName>
                                        </p:attrNameLst>
                                      </p:cBhvr>
                                      <p:to>
                                        <p:strVal val="visible"/>
                                      </p:to>
                                    </p:set>
                                  </p:childTnLst>
                                </p:cTn>
                              </p:par>
                              <p:par>
                                <p:cTn id="149" presetID="1" presetClass="entr" presetSubtype="0" fill="hold" grpId="2" nodeType="withEffect">
                                  <p:stCondLst>
                                    <p:cond delay="0"/>
                                  </p:stCondLst>
                                  <p:childTnLst>
                                    <p:set>
                                      <p:cBhvr>
                                        <p:cTn id="150" dur="1" fill="hold">
                                          <p:stCondLst>
                                            <p:cond delay="0"/>
                                          </p:stCondLst>
                                        </p:cTn>
                                        <p:tgtEl>
                                          <p:spTgt spid="50"/>
                                        </p:tgtEl>
                                        <p:attrNameLst>
                                          <p:attrName>style.visibility</p:attrName>
                                        </p:attrNameLst>
                                      </p:cBhvr>
                                      <p:to>
                                        <p:strVal val="visible"/>
                                      </p:to>
                                    </p:set>
                                  </p:childTnLst>
                                </p:cTn>
                              </p:par>
                              <p:par>
                                <p:cTn id="151" presetID="1" presetClass="entr" presetSubtype="0" fill="hold" grpId="2" nodeType="withEffect">
                                  <p:stCondLst>
                                    <p:cond delay="0"/>
                                  </p:stCondLst>
                                  <p:childTnLst>
                                    <p:set>
                                      <p:cBhvr>
                                        <p:cTn id="152" dur="1" fill="hold">
                                          <p:stCondLst>
                                            <p:cond delay="0"/>
                                          </p:stCondLst>
                                        </p:cTn>
                                        <p:tgtEl>
                                          <p:spTgt spid="51"/>
                                        </p:tgtEl>
                                        <p:attrNameLst>
                                          <p:attrName>style.visibility</p:attrName>
                                        </p:attrNameLst>
                                      </p:cBhvr>
                                      <p:to>
                                        <p:strVal val="visible"/>
                                      </p:to>
                                    </p:set>
                                  </p:childTnLst>
                                </p:cTn>
                              </p:par>
                              <p:par>
                                <p:cTn id="153" presetID="1" presetClass="entr" presetSubtype="0" fill="hold" grpId="2" nodeType="withEffect">
                                  <p:stCondLst>
                                    <p:cond delay="0"/>
                                  </p:stCondLst>
                                  <p:childTnLst>
                                    <p:set>
                                      <p:cBhvr>
                                        <p:cTn id="154" dur="1" fill="hold">
                                          <p:stCondLst>
                                            <p:cond delay="0"/>
                                          </p:stCondLst>
                                        </p:cTn>
                                        <p:tgtEl>
                                          <p:spTgt spid="52"/>
                                        </p:tgtEl>
                                        <p:attrNameLst>
                                          <p:attrName>style.visibility</p:attrName>
                                        </p:attrNameLst>
                                      </p:cBhvr>
                                      <p:to>
                                        <p:strVal val="visible"/>
                                      </p:to>
                                    </p:set>
                                  </p:childTnLst>
                                </p:cTn>
                              </p:par>
                              <p:par>
                                <p:cTn id="155" presetID="1" presetClass="entr" presetSubtype="0" fill="hold" grpId="2" nodeType="withEffect">
                                  <p:stCondLst>
                                    <p:cond delay="0"/>
                                  </p:stCondLst>
                                  <p:childTnLst>
                                    <p:set>
                                      <p:cBhvr>
                                        <p:cTn id="156" dur="1" fill="hold">
                                          <p:stCondLst>
                                            <p:cond delay="0"/>
                                          </p:stCondLst>
                                        </p:cTn>
                                        <p:tgtEl>
                                          <p:spTgt spid="53"/>
                                        </p:tgtEl>
                                        <p:attrNameLst>
                                          <p:attrName>style.visibility</p:attrName>
                                        </p:attrNameLst>
                                      </p:cBhvr>
                                      <p:to>
                                        <p:strVal val="visible"/>
                                      </p:to>
                                    </p:set>
                                  </p:childTnLst>
                                </p:cTn>
                              </p:par>
                              <p:par>
                                <p:cTn id="157" presetID="1" presetClass="entr" presetSubtype="0" fill="hold" grpId="2" nodeType="withEffect">
                                  <p:stCondLst>
                                    <p:cond delay="0"/>
                                  </p:stCondLst>
                                  <p:childTnLst>
                                    <p:set>
                                      <p:cBhvr>
                                        <p:cTn id="158" dur="1" fill="hold">
                                          <p:stCondLst>
                                            <p:cond delay="0"/>
                                          </p:stCondLst>
                                        </p:cTn>
                                        <p:tgtEl>
                                          <p:spTgt spid="54"/>
                                        </p:tgtEl>
                                        <p:attrNameLst>
                                          <p:attrName>style.visibility</p:attrName>
                                        </p:attrNameLst>
                                      </p:cBhvr>
                                      <p:to>
                                        <p:strVal val="visible"/>
                                      </p:to>
                                    </p:set>
                                  </p:childTnLst>
                                </p:cTn>
                              </p:par>
                              <p:par>
                                <p:cTn id="159" presetID="1" presetClass="entr" presetSubtype="0" fill="hold" grpId="2" nodeType="with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par>
                                <p:cTn id="161" presetID="1" presetClass="entr" presetSubtype="0" fill="hold" grpId="2" nodeType="withEffect">
                                  <p:stCondLst>
                                    <p:cond delay="0"/>
                                  </p:stCondLst>
                                  <p:childTnLst>
                                    <p:set>
                                      <p:cBhvr>
                                        <p:cTn id="162" dur="1" fill="hold">
                                          <p:stCondLst>
                                            <p:cond delay="0"/>
                                          </p:stCondLst>
                                        </p:cTn>
                                        <p:tgtEl>
                                          <p:spTgt spid="56"/>
                                        </p:tgtEl>
                                        <p:attrNameLst>
                                          <p:attrName>style.visibility</p:attrName>
                                        </p:attrNameLst>
                                      </p:cBhvr>
                                      <p:to>
                                        <p:strVal val="visible"/>
                                      </p:to>
                                    </p:set>
                                  </p:childTnLst>
                                </p:cTn>
                              </p:par>
                              <p:par>
                                <p:cTn id="163" presetID="1" presetClass="entr" presetSubtype="0" fill="hold" grpId="2" nodeType="withEffect">
                                  <p:stCondLst>
                                    <p:cond delay="0"/>
                                  </p:stCondLst>
                                  <p:childTnLst>
                                    <p:set>
                                      <p:cBhvr>
                                        <p:cTn id="164" dur="1" fill="hold">
                                          <p:stCondLst>
                                            <p:cond delay="0"/>
                                          </p:stCondLst>
                                        </p:cTn>
                                        <p:tgtEl>
                                          <p:spTgt spid="57"/>
                                        </p:tgtEl>
                                        <p:attrNameLst>
                                          <p:attrName>style.visibility</p:attrName>
                                        </p:attrNameLst>
                                      </p:cBhvr>
                                      <p:to>
                                        <p:strVal val="visible"/>
                                      </p:to>
                                    </p:set>
                                  </p:childTnLst>
                                </p:cTn>
                              </p:par>
                              <p:par>
                                <p:cTn id="165" presetID="1" presetClass="entr" presetSubtype="0" fill="hold" grpId="2" nodeType="withEffect">
                                  <p:stCondLst>
                                    <p:cond delay="0"/>
                                  </p:stCondLst>
                                  <p:childTnLst>
                                    <p:set>
                                      <p:cBhvr>
                                        <p:cTn id="166" dur="1" fill="hold">
                                          <p:stCondLst>
                                            <p:cond delay="0"/>
                                          </p:stCondLst>
                                        </p:cTn>
                                        <p:tgtEl>
                                          <p:spTgt spid="58"/>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59"/>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60"/>
                                        </p:tgtEl>
                                        <p:attrNameLst>
                                          <p:attrName>style.visibility</p:attrName>
                                        </p:attrNameLst>
                                      </p:cBhvr>
                                      <p:to>
                                        <p:strVal val="visible"/>
                                      </p:to>
                                    </p:set>
                                  </p:childTnLst>
                                </p:cTn>
                              </p:par>
                              <p:par>
                                <p:cTn id="171" presetID="1" presetClass="entr" presetSubtype="0" fill="hold" grpId="2" nodeType="withEffect">
                                  <p:stCondLst>
                                    <p:cond delay="0"/>
                                  </p:stCondLst>
                                  <p:childTnLst>
                                    <p:set>
                                      <p:cBhvr>
                                        <p:cTn id="172" dur="1" fill="hold">
                                          <p:stCondLst>
                                            <p:cond delay="0"/>
                                          </p:stCondLst>
                                        </p:cTn>
                                        <p:tgtEl>
                                          <p:spTgt spid="65"/>
                                        </p:tgtEl>
                                        <p:attrNameLst>
                                          <p:attrName>style.visibility</p:attrName>
                                        </p:attrNameLst>
                                      </p:cBhvr>
                                      <p:to>
                                        <p:strVal val="visible"/>
                                      </p:to>
                                    </p:set>
                                  </p:childTnLst>
                                </p:cTn>
                              </p:par>
                              <p:par>
                                <p:cTn id="173" presetID="1" presetClass="entr" presetSubtype="0" fill="hold" grpId="2" nodeType="withEffect">
                                  <p:stCondLst>
                                    <p:cond delay="0"/>
                                  </p:stCondLst>
                                  <p:childTnLst>
                                    <p:set>
                                      <p:cBhvr>
                                        <p:cTn id="174" dur="1" fill="hold">
                                          <p:stCondLst>
                                            <p:cond delay="0"/>
                                          </p:stCondLst>
                                        </p:cTn>
                                        <p:tgtEl>
                                          <p:spTgt spid="76"/>
                                        </p:tgtEl>
                                        <p:attrNameLst>
                                          <p:attrName>style.visibility</p:attrName>
                                        </p:attrNameLst>
                                      </p:cBhvr>
                                      <p:to>
                                        <p:strVal val="visible"/>
                                      </p:to>
                                    </p:set>
                                  </p:childTnLst>
                                </p:cTn>
                              </p:par>
                              <p:par>
                                <p:cTn id="175" presetID="1" presetClass="entr" presetSubtype="0" fill="hold" grpId="2" nodeType="withEffect">
                                  <p:stCondLst>
                                    <p:cond delay="0"/>
                                  </p:stCondLst>
                                  <p:childTnLst>
                                    <p:set>
                                      <p:cBhvr>
                                        <p:cTn id="176" dur="1" fill="hold">
                                          <p:stCondLst>
                                            <p:cond delay="0"/>
                                          </p:stCondLst>
                                        </p:cTn>
                                        <p:tgtEl>
                                          <p:spTgt spid="77"/>
                                        </p:tgtEl>
                                        <p:attrNameLst>
                                          <p:attrName>style.visibility</p:attrName>
                                        </p:attrNameLst>
                                      </p:cBhvr>
                                      <p:to>
                                        <p:strVal val="visible"/>
                                      </p:to>
                                    </p:set>
                                  </p:childTnLst>
                                </p:cTn>
                              </p:par>
                              <p:par>
                                <p:cTn id="177" presetID="1" presetClass="entr" presetSubtype="0" fill="hold" grpId="2" nodeType="withEffect">
                                  <p:stCondLst>
                                    <p:cond delay="0"/>
                                  </p:stCondLst>
                                  <p:childTnLst>
                                    <p:set>
                                      <p:cBhvr>
                                        <p:cTn id="178" dur="1" fill="hold">
                                          <p:stCondLst>
                                            <p:cond delay="0"/>
                                          </p:stCondLst>
                                        </p:cTn>
                                        <p:tgtEl>
                                          <p:spTgt spid="78"/>
                                        </p:tgtEl>
                                        <p:attrNameLst>
                                          <p:attrName>style.visibility</p:attrName>
                                        </p:attrNameLst>
                                      </p:cBhvr>
                                      <p:to>
                                        <p:strVal val="visible"/>
                                      </p:to>
                                    </p:set>
                                  </p:childTnLst>
                                </p:cTn>
                              </p:par>
                              <p:par>
                                <p:cTn id="179" presetID="1" presetClass="entr" presetSubtype="0" fill="hold" grpId="2" nodeType="withEffect">
                                  <p:stCondLst>
                                    <p:cond delay="0"/>
                                  </p:stCondLst>
                                  <p:childTnLst>
                                    <p:set>
                                      <p:cBhvr>
                                        <p:cTn id="180" dur="1" fill="hold">
                                          <p:stCondLst>
                                            <p:cond delay="0"/>
                                          </p:stCondLst>
                                        </p:cTn>
                                        <p:tgtEl>
                                          <p:spTgt spid="79"/>
                                        </p:tgtEl>
                                        <p:attrNameLst>
                                          <p:attrName>style.visibility</p:attrName>
                                        </p:attrNameLst>
                                      </p:cBhvr>
                                      <p:to>
                                        <p:strVal val="visible"/>
                                      </p:to>
                                    </p:set>
                                  </p:childTnLst>
                                </p:cTn>
                              </p:par>
                              <p:par>
                                <p:cTn id="181" presetID="1" presetClass="entr" presetSubtype="0" fill="hold" grpId="2" nodeType="withEffect">
                                  <p:stCondLst>
                                    <p:cond delay="0"/>
                                  </p:stCondLst>
                                  <p:childTnLst>
                                    <p:set>
                                      <p:cBhvr>
                                        <p:cTn id="182" dur="1" fill="hold">
                                          <p:stCondLst>
                                            <p:cond delay="0"/>
                                          </p:stCondLst>
                                        </p:cTn>
                                        <p:tgtEl>
                                          <p:spTgt spid="80"/>
                                        </p:tgtEl>
                                        <p:attrNameLst>
                                          <p:attrName>style.visibility</p:attrName>
                                        </p:attrNameLst>
                                      </p:cBhvr>
                                      <p:to>
                                        <p:strVal val="visible"/>
                                      </p:to>
                                    </p:set>
                                  </p:childTnLst>
                                </p:cTn>
                              </p:par>
                              <p:par>
                                <p:cTn id="183" presetID="1" presetClass="entr" presetSubtype="0" fill="hold" grpId="2" nodeType="withEffect">
                                  <p:stCondLst>
                                    <p:cond delay="0"/>
                                  </p:stCondLst>
                                  <p:childTnLst>
                                    <p:set>
                                      <p:cBhvr>
                                        <p:cTn id="184" dur="1" fill="hold">
                                          <p:stCondLst>
                                            <p:cond delay="0"/>
                                          </p:stCondLst>
                                        </p:cTn>
                                        <p:tgtEl>
                                          <p:spTgt spid="81"/>
                                        </p:tgtEl>
                                        <p:attrNameLst>
                                          <p:attrName>style.visibility</p:attrName>
                                        </p:attrNameLst>
                                      </p:cBhvr>
                                      <p:to>
                                        <p:strVal val="visible"/>
                                      </p:to>
                                    </p:set>
                                  </p:childTnLst>
                                </p:cTn>
                              </p:par>
                              <p:par>
                                <p:cTn id="185" presetID="1" presetClass="entr" presetSubtype="0" fill="hold" grpId="2" nodeType="withEffect">
                                  <p:stCondLst>
                                    <p:cond delay="0"/>
                                  </p:stCondLst>
                                  <p:childTnLst>
                                    <p:set>
                                      <p:cBhvr>
                                        <p:cTn id="186" dur="1" fill="hold">
                                          <p:stCondLst>
                                            <p:cond delay="0"/>
                                          </p:stCondLst>
                                        </p:cTn>
                                        <p:tgtEl>
                                          <p:spTgt spid="82"/>
                                        </p:tgtEl>
                                        <p:attrNameLst>
                                          <p:attrName>style.visibility</p:attrName>
                                        </p:attrNameLst>
                                      </p:cBhvr>
                                      <p:to>
                                        <p:strVal val="visible"/>
                                      </p:to>
                                    </p:set>
                                  </p:childTnLst>
                                </p:cTn>
                              </p:par>
                              <p:par>
                                <p:cTn id="187" presetID="1" presetClass="entr" presetSubtype="0" fill="hold" grpId="2" nodeType="withEffect">
                                  <p:stCondLst>
                                    <p:cond delay="0"/>
                                  </p:stCondLst>
                                  <p:childTnLst>
                                    <p:set>
                                      <p:cBhvr>
                                        <p:cTn id="188" dur="1" fill="hold">
                                          <p:stCondLst>
                                            <p:cond delay="0"/>
                                          </p:stCondLst>
                                        </p:cTn>
                                        <p:tgtEl>
                                          <p:spTgt spid="83"/>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85"/>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86"/>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0"/>
                                          </p:stCondLst>
                                        </p:cTn>
                                        <p:tgtEl>
                                          <p:spTgt spid="87"/>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95"/>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97"/>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98"/>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99"/>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0"/>
                                          </p:stCondLst>
                                        </p:cTn>
                                        <p:tgtEl>
                                          <p:spTgt spid="100"/>
                                        </p:tgtEl>
                                        <p:attrNameLst>
                                          <p:attrName>style.visibility</p:attrName>
                                        </p:attrNameLst>
                                      </p:cBhvr>
                                      <p:to>
                                        <p:strVal val="visible"/>
                                      </p:to>
                                    </p:set>
                                  </p:childTnLst>
                                </p:cTn>
                              </p:par>
                              <p:par>
                                <p:cTn id="205" presetID="1" presetClass="entr" presetSubtype="0" fill="hold" nodeType="withEffect">
                                  <p:stCondLst>
                                    <p:cond delay="0"/>
                                  </p:stCondLst>
                                  <p:childTnLst>
                                    <p:set>
                                      <p:cBhvr>
                                        <p:cTn id="206" dur="1" fill="hold">
                                          <p:stCondLst>
                                            <p:cond delay="0"/>
                                          </p:stCondLst>
                                        </p:cTn>
                                        <p:tgtEl>
                                          <p:spTgt spid="101"/>
                                        </p:tgtEl>
                                        <p:attrNameLst>
                                          <p:attrName>style.visibility</p:attrName>
                                        </p:attrNameLst>
                                      </p:cBhvr>
                                      <p:to>
                                        <p:strVal val="visible"/>
                                      </p:to>
                                    </p:set>
                                  </p:childTnLst>
                                </p:cTn>
                              </p:par>
                              <p:par>
                                <p:cTn id="207" presetID="1" presetClass="entr" presetSubtype="0" fill="hold" nodeType="withEffect">
                                  <p:stCondLst>
                                    <p:cond delay="0"/>
                                  </p:stCondLst>
                                  <p:childTnLst>
                                    <p:set>
                                      <p:cBhvr>
                                        <p:cTn id="208" dur="1" fill="hold">
                                          <p:stCondLst>
                                            <p:cond delay="0"/>
                                          </p:stCondLst>
                                        </p:cTn>
                                        <p:tgtEl>
                                          <p:spTgt spid="102"/>
                                        </p:tgtEl>
                                        <p:attrNameLst>
                                          <p:attrName>style.visibility</p:attrName>
                                        </p:attrNameLst>
                                      </p:cBhvr>
                                      <p:to>
                                        <p:strVal val="visible"/>
                                      </p:to>
                                    </p:set>
                                  </p:childTnLst>
                                </p:cTn>
                              </p:par>
                              <p:par>
                                <p:cTn id="209" presetID="1" presetClass="entr" presetSubtype="0" fill="hold" nodeType="withEffect">
                                  <p:stCondLst>
                                    <p:cond delay="0"/>
                                  </p:stCondLst>
                                  <p:childTnLst>
                                    <p:set>
                                      <p:cBhvr>
                                        <p:cTn id="210" dur="1" fill="hold">
                                          <p:stCondLst>
                                            <p:cond delay="0"/>
                                          </p:stCondLst>
                                        </p:cTn>
                                        <p:tgtEl>
                                          <p:spTgt spid="106"/>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108"/>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109"/>
                                        </p:tgtEl>
                                        <p:attrNameLst>
                                          <p:attrName>style.visibility</p:attrName>
                                        </p:attrNameLst>
                                      </p:cBhvr>
                                      <p:to>
                                        <p:strVal val="visible"/>
                                      </p:to>
                                    </p:set>
                                  </p:childTnLst>
                                </p:cTn>
                              </p:par>
                              <p:par>
                                <p:cTn id="215" presetID="1" presetClass="entr" presetSubtype="0" fill="hold" nodeType="withEffect">
                                  <p:stCondLst>
                                    <p:cond delay="0"/>
                                  </p:stCondLst>
                                  <p:childTnLst>
                                    <p:set>
                                      <p:cBhvr>
                                        <p:cTn id="216" dur="1" fill="hold">
                                          <p:stCondLst>
                                            <p:cond delay="0"/>
                                          </p:stCondLst>
                                        </p:cTn>
                                        <p:tgtEl>
                                          <p:spTgt spid="114"/>
                                        </p:tgtEl>
                                        <p:attrNameLst>
                                          <p:attrName>style.visibility</p:attrName>
                                        </p:attrNameLst>
                                      </p:cBhvr>
                                      <p:to>
                                        <p:strVal val="visible"/>
                                      </p:to>
                                    </p:set>
                                  </p:childTnLst>
                                </p:cTn>
                              </p:par>
                              <p:par>
                                <p:cTn id="217" presetID="1" presetClass="entr" presetSubtype="0" fill="hold" nodeType="withEffect">
                                  <p:stCondLst>
                                    <p:cond delay="0"/>
                                  </p:stCondLst>
                                  <p:childTnLst>
                                    <p:set>
                                      <p:cBhvr>
                                        <p:cTn id="2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9" fill="hold" display="0">
                  <p:stCondLst>
                    <p:cond delay="indefinite"/>
                  </p:stCondLst>
                </p:cTn>
                <p:tgtEl>
                  <p:spTgt spid="27"/>
                </p:tgtEl>
              </p:cMediaNode>
            </p:video>
            <p:video>
              <p:cMediaNode vol="80000">
                <p:cTn id="220" repeatCount="indefinite" fill="remove" display="0">
                  <p:stCondLst>
                    <p:cond delay="indefinite"/>
                  </p:stCondLst>
                </p:cTn>
                <p:tgtEl>
                  <p:spTgt spid="28"/>
                </p:tgtEl>
              </p:cMediaNode>
            </p:video>
          </p:childTnLst>
        </p:cTn>
      </p:par>
    </p:tnLst>
    <p:bldLst>
      <p:bldP spid="29" grpId="0"/>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P spid="58" grpId="2" animBg="1"/>
      <p:bldP spid="65" grpId="0" animBg="1"/>
      <p:bldP spid="65" grpId="1" animBg="1"/>
      <p:bldP spid="65" grpId="2" animBg="1"/>
      <p:bldP spid="76" grpId="0" animBg="1"/>
      <p:bldP spid="76" grpId="1" animBg="1"/>
      <p:bldP spid="76" grpId="2" animBg="1"/>
      <p:bldP spid="77" grpId="0" animBg="1"/>
      <p:bldP spid="77" grpId="1" animBg="1"/>
      <p:bldP spid="77" grpId="2" animBg="1"/>
      <p:bldP spid="78" grpId="0" animBg="1"/>
      <p:bldP spid="78" grpId="1" animBg="1"/>
      <p:bldP spid="78" grpId="2" animBg="1"/>
      <p:bldP spid="79" grpId="0" animBg="1"/>
      <p:bldP spid="79" grpId="1" animBg="1"/>
      <p:bldP spid="79" grpId="2" animBg="1"/>
      <p:bldP spid="80" grpId="0" animBg="1"/>
      <p:bldP spid="80" grpId="1" animBg="1"/>
      <p:bldP spid="80" grpId="2" animBg="1"/>
      <p:bldP spid="81" grpId="0" animBg="1"/>
      <p:bldP spid="81" grpId="1" animBg="1"/>
      <p:bldP spid="81" grpId="2" animBg="1"/>
      <p:bldP spid="82" grpId="0" animBg="1"/>
      <p:bldP spid="82" grpId="1" animBg="1"/>
      <p:bldP spid="82" grpId="2" animBg="1"/>
      <p:bldP spid="83" grpId="0" animBg="1"/>
      <p:bldP spid="83" grpId="1" animBg="1"/>
      <p:bldP spid="83" grpId="2" animBg="1"/>
      <p:bldP spid="108" grpId="0"/>
      <p:bldP spid="109" grpId="0"/>
      <p:bldP spid="6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6">
            <a:extLst>
              <a:ext uri="{FF2B5EF4-FFF2-40B4-BE49-F238E27FC236}">
                <a16:creationId xmlns:a16="http://schemas.microsoft.com/office/drawing/2014/main" id="{A3C754BF-B2D6-A04C-9D5B-59D29FCB961A}"/>
              </a:ext>
            </a:extLst>
          </p:cNvPr>
          <p:cNvSpPr>
            <a:spLocks/>
          </p:cNvSpPr>
          <p:nvPr/>
        </p:nvSpPr>
        <p:spPr bwMode="auto">
          <a:xfrm>
            <a:off x="225029" y="505429"/>
            <a:ext cx="8693944" cy="53168"/>
          </a:xfrm>
          <a:prstGeom prst="roundRect">
            <a:avLst>
              <a:gd name="adj" fmla="val 50000"/>
            </a:avLst>
          </a:prstGeom>
          <a:solidFill>
            <a:schemeClr val="accent1"/>
          </a:solidFill>
          <a:ln w="12700" cap="flat">
            <a:solidFill>
              <a:srgbClr val="002060"/>
            </a:solidFill>
            <a:prstDash val="solid"/>
            <a:round/>
            <a:headEnd type="none" w="med" len="med"/>
            <a:tailEnd type="none" w="med" len="med"/>
          </a:ln>
        </p:spPr>
        <p:txBody>
          <a:bodyPr lIns="0" tIns="0" rIns="0" bIns="0"/>
          <a:lstStyle/>
          <a:p>
            <a:endParaRPr lang="it-IT" sz="1350">
              <a:latin typeface="Palatino"/>
              <a:cs typeface="Palatino"/>
            </a:endParaRPr>
          </a:p>
        </p:txBody>
      </p:sp>
      <p:sp>
        <p:nvSpPr>
          <p:cNvPr id="13" name="Title 20">
            <a:extLst>
              <a:ext uri="{FF2B5EF4-FFF2-40B4-BE49-F238E27FC236}">
                <a16:creationId xmlns:a16="http://schemas.microsoft.com/office/drawing/2014/main" id="{1C37E5CA-B613-D44B-8C1E-A3C3F22461F8}"/>
              </a:ext>
            </a:extLst>
          </p:cNvPr>
          <p:cNvSpPr txBox="1">
            <a:spLocks/>
          </p:cNvSpPr>
          <p:nvPr/>
        </p:nvSpPr>
        <p:spPr bwMode="auto">
          <a:xfrm>
            <a:off x="-303836" y="-9234"/>
            <a:ext cx="9670649" cy="461611"/>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a:r>
              <a:rPr lang="en-US" sz="2625" dirty="0"/>
              <a:t>Critical scaling behavior after double quench with 10-50 ions</a:t>
            </a:r>
          </a:p>
        </p:txBody>
      </p:sp>
      <p:sp>
        <p:nvSpPr>
          <p:cNvPr id="23" name="TextBox 22">
            <a:extLst>
              <a:ext uri="{FF2B5EF4-FFF2-40B4-BE49-F238E27FC236}">
                <a16:creationId xmlns:a16="http://schemas.microsoft.com/office/drawing/2014/main" id="{31A8753B-8928-4961-08A5-D540E598375F}"/>
              </a:ext>
            </a:extLst>
          </p:cNvPr>
          <p:cNvSpPr txBox="1"/>
          <p:nvPr/>
        </p:nvSpPr>
        <p:spPr>
          <a:xfrm>
            <a:off x="7185932" y="3142317"/>
            <a:ext cx="1909011" cy="1477328"/>
          </a:xfrm>
          <a:prstGeom prst="rect">
            <a:avLst/>
          </a:prstGeom>
          <a:noFill/>
        </p:spPr>
        <p:txBody>
          <a:bodyPr wrap="square">
            <a:spAutoFit/>
          </a:bodyPr>
          <a:lstStyle/>
          <a:p>
            <a:pPr algn="ctr"/>
            <a:r>
              <a:rPr lang="en-US" sz="1800" dirty="0"/>
              <a:t>Critical exponents consistent with a non-equilibrium phase transition.</a:t>
            </a:r>
          </a:p>
        </p:txBody>
      </p:sp>
      <p:pic>
        <p:nvPicPr>
          <p:cNvPr id="3" name="Picture 2">
            <a:extLst>
              <a:ext uri="{FF2B5EF4-FFF2-40B4-BE49-F238E27FC236}">
                <a16:creationId xmlns:a16="http://schemas.microsoft.com/office/drawing/2014/main" id="{7B19FE7C-5992-BAC9-FD0A-211682663F9E}"/>
              </a:ext>
            </a:extLst>
          </p:cNvPr>
          <p:cNvPicPr>
            <a:picLocks noChangeAspect="1"/>
          </p:cNvPicPr>
          <p:nvPr/>
        </p:nvPicPr>
        <p:blipFill rotWithShape="1">
          <a:blip r:embed="rId3"/>
          <a:srcRect b="47514"/>
          <a:stretch/>
        </p:blipFill>
        <p:spPr>
          <a:xfrm>
            <a:off x="200506" y="611650"/>
            <a:ext cx="7040880" cy="2371394"/>
          </a:xfrm>
          <a:prstGeom prst="rect">
            <a:avLst/>
          </a:prstGeom>
        </p:spPr>
      </p:pic>
      <p:pic>
        <p:nvPicPr>
          <p:cNvPr id="4" name="Picture 3">
            <a:extLst>
              <a:ext uri="{FF2B5EF4-FFF2-40B4-BE49-F238E27FC236}">
                <a16:creationId xmlns:a16="http://schemas.microsoft.com/office/drawing/2014/main" id="{2F53341B-558A-3CA8-007D-37609831ECB0}"/>
              </a:ext>
            </a:extLst>
          </p:cNvPr>
          <p:cNvPicPr>
            <a:picLocks noChangeAspect="1"/>
          </p:cNvPicPr>
          <p:nvPr/>
        </p:nvPicPr>
        <p:blipFill rotWithShape="1">
          <a:blip r:embed="rId3"/>
          <a:srcRect l="-848" t="52183" r="848"/>
          <a:stretch/>
        </p:blipFill>
        <p:spPr>
          <a:xfrm>
            <a:off x="123517" y="2968054"/>
            <a:ext cx="7040880" cy="2160456"/>
          </a:xfrm>
          <a:prstGeom prst="rect">
            <a:avLst/>
          </a:prstGeom>
        </p:spPr>
      </p:pic>
      <p:grpSp>
        <p:nvGrpSpPr>
          <p:cNvPr id="8" name="Group 7">
            <a:extLst>
              <a:ext uri="{FF2B5EF4-FFF2-40B4-BE49-F238E27FC236}">
                <a16:creationId xmlns:a16="http://schemas.microsoft.com/office/drawing/2014/main" id="{6675B34B-C98D-228F-4C26-E49516B9E349}"/>
              </a:ext>
            </a:extLst>
          </p:cNvPr>
          <p:cNvGrpSpPr/>
          <p:nvPr/>
        </p:nvGrpSpPr>
        <p:grpSpPr>
          <a:xfrm>
            <a:off x="4204403" y="903887"/>
            <a:ext cx="614483" cy="560283"/>
            <a:chOff x="4591511" y="2446074"/>
            <a:chExt cx="614483" cy="560283"/>
          </a:xfrm>
        </p:grpSpPr>
        <p:pic>
          <p:nvPicPr>
            <p:cNvPr id="6" name="Picture 5">
              <a:extLst>
                <a:ext uri="{FF2B5EF4-FFF2-40B4-BE49-F238E27FC236}">
                  <a16:creationId xmlns:a16="http://schemas.microsoft.com/office/drawing/2014/main" id="{2896CC29-B63F-2721-8195-63FAFB6BA217}"/>
                </a:ext>
              </a:extLst>
            </p:cNvPr>
            <p:cNvPicPr>
              <a:picLocks noChangeAspect="1"/>
            </p:cNvPicPr>
            <p:nvPr/>
          </p:nvPicPr>
          <p:blipFill rotWithShape="1">
            <a:blip r:embed="rId4"/>
            <a:srcRect l="40951" t="5066" r="52234" b="83267"/>
            <a:stretch/>
          </p:blipFill>
          <p:spPr>
            <a:xfrm>
              <a:off x="4591511" y="2471461"/>
              <a:ext cx="479893" cy="534896"/>
            </a:xfrm>
            <a:prstGeom prst="rect">
              <a:avLst/>
            </a:prstGeom>
          </p:spPr>
        </p:pic>
        <p:sp>
          <p:nvSpPr>
            <p:cNvPr id="7" name="Rectangle 6">
              <a:extLst>
                <a:ext uri="{FF2B5EF4-FFF2-40B4-BE49-F238E27FC236}">
                  <a16:creationId xmlns:a16="http://schemas.microsoft.com/office/drawing/2014/main" id="{665B6D5E-A2F6-1C48-56FC-5C564D0E7FED}"/>
                </a:ext>
              </a:extLst>
            </p:cNvPr>
            <p:cNvSpPr/>
            <p:nvPr/>
          </p:nvSpPr>
          <p:spPr>
            <a:xfrm>
              <a:off x="4593219" y="2446074"/>
              <a:ext cx="612775" cy="45719"/>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6A3CDA5-AAA5-C384-A945-7953C2F39C30}"/>
              </a:ext>
            </a:extLst>
          </p:cNvPr>
          <p:cNvGrpSpPr/>
          <p:nvPr/>
        </p:nvGrpSpPr>
        <p:grpSpPr>
          <a:xfrm>
            <a:off x="4684296" y="4222511"/>
            <a:ext cx="614483" cy="560283"/>
            <a:chOff x="4591511" y="2446074"/>
            <a:chExt cx="614483" cy="560283"/>
          </a:xfrm>
        </p:grpSpPr>
        <p:pic>
          <p:nvPicPr>
            <p:cNvPr id="10" name="Picture 9">
              <a:extLst>
                <a:ext uri="{FF2B5EF4-FFF2-40B4-BE49-F238E27FC236}">
                  <a16:creationId xmlns:a16="http://schemas.microsoft.com/office/drawing/2014/main" id="{527844A5-4E51-9E43-FCD0-27B8480E76A6}"/>
                </a:ext>
              </a:extLst>
            </p:cNvPr>
            <p:cNvPicPr>
              <a:picLocks noChangeAspect="1"/>
            </p:cNvPicPr>
            <p:nvPr/>
          </p:nvPicPr>
          <p:blipFill rotWithShape="1">
            <a:blip r:embed="rId4"/>
            <a:srcRect l="40951" t="5066" r="52234" b="83267"/>
            <a:stretch/>
          </p:blipFill>
          <p:spPr>
            <a:xfrm>
              <a:off x="4591511" y="2471461"/>
              <a:ext cx="479893" cy="534896"/>
            </a:xfrm>
            <a:prstGeom prst="rect">
              <a:avLst/>
            </a:prstGeom>
          </p:spPr>
        </p:pic>
        <p:sp>
          <p:nvSpPr>
            <p:cNvPr id="11" name="Rectangle 10">
              <a:extLst>
                <a:ext uri="{FF2B5EF4-FFF2-40B4-BE49-F238E27FC236}">
                  <a16:creationId xmlns:a16="http://schemas.microsoft.com/office/drawing/2014/main" id="{38956598-6E8B-BBEE-4C38-3BB0F3027782}"/>
                </a:ext>
              </a:extLst>
            </p:cNvPr>
            <p:cNvSpPr/>
            <p:nvPr/>
          </p:nvSpPr>
          <p:spPr>
            <a:xfrm>
              <a:off x="4593219" y="2446074"/>
              <a:ext cx="612775" cy="45719"/>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50992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BCB75C-2944-6247-BC94-852B85272EEC}"/>
              </a:ext>
            </a:extLst>
          </p:cNvPr>
          <p:cNvPicPr>
            <a:picLocks noChangeAspect="1"/>
          </p:cNvPicPr>
          <p:nvPr/>
        </p:nvPicPr>
        <p:blipFill>
          <a:blip r:embed="rId3"/>
          <a:stretch>
            <a:fillRect/>
          </a:stretch>
        </p:blipFill>
        <p:spPr>
          <a:xfrm>
            <a:off x="7256239" y="763350"/>
            <a:ext cx="1662734" cy="1489532"/>
          </a:xfrm>
          <a:prstGeom prst="rect">
            <a:avLst/>
          </a:prstGeom>
        </p:spPr>
      </p:pic>
      <p:pic>
        <p:nvPicPr>
          <p:cNvPr id="3" name="Picture 2">
            <a:extLst>
              <a:ext uri="{FF2B5EF4-FFF2-40B4-BE49-F238E27FC236}">
                <a16:creationId xmlns:a16="http://schemas.microsoft.com/office/drawing/2014/main" id="{756D7B86-9378-4F45-9CFC-D8CCB1AFB290}"/>
              </a:ext>
            </a:extLst>
          </p:cNvPr>
          <p:cNvPicPr>
            <a:picLocks noChangeAspect="1"/>
          </p:cNvPicPr>
          <p:nvPr/>
        </p:nvPicPr>
        <p:blipFill>
          <a:blip r:embed="rId4"/>
          <a:stretch>
            <a:fillRect/>
          </a:stretch>
        </p:blipFill>
        <p:spPr>
          <a:xfrm>
            <a:off x="225029" y="2411468"/>
            <a:ext cx="6937455" cy="2381278"/>
          </a:xfrm>
          <a:prstGeom prst="rect">
            <a:avLst/>
          </a:prstGeom>
        </p:spPr>
      </p:pic>
      <p:sp>
        <p:nvSpPr>
          <p:cNvPr id="7" name="TextBox 6">
            <a:extLst>
              <a:ext uri="{FF2B5EF4-FFF2-40B4-BE49-F238E27FC236}">
                <a16:creationId xmlns:a16="http://schemas.microsoft.com/office/drawing/2014/main" id="{B84CF94A-2BAB-354C-AC60-ADE2C9FC9896}"/>
              </a:ext>
            </a:extLst>
          </p:cNvPr>
          <p:cNvSpPr txBox="1"/>
          <p:nvPr/>
        </p:nvSpPr>
        <p:spPr>
          <a:xfrm>
            <a:off x="1162423" y="-34494"/>
            <a:ext cx="6651320" cy="553998"/>
          </a:xfrm>
          <a:prstGeom prst="rect">
            <a:avLst/>
          </a:prstGeom>
          <a:noFill/>
        </p:spPr>
        <p:txBody>
          <a:bodyPr wrap="square" rtlCol="0">
            <a:spAutoFit/>
          </a:bodyPr>
          <a:lstStyle/>
          <a:p>
            <a:pPr algn="ctr"/>
            <a:r>
              <a:rPr lang="en-US" sz="3000" dirty="0"/>
              <a:t>Hierarchy of quenches</a:t>
            </a:r>
          </a:p>
        </p:txBody>
      </p:sp>
      <p:sp>
        <p:nvSpPr>
          <p:cNvPr id="8" name="AutoShape 6">
            <a:extLst>
              <a:ext uri="{FF2B5EF4-FFF2-40B4-BE49-F238E27FC236}">
                <a16:creationId xmlns:a16="http://schemas.microsoft.com/office/drawing/2014/main" id="{F4A4BAC7-E8BD-1443-B478-2C8E7FA20172}"/>
              </a:ext>
            </a:extLst>
          </p:cNvPr>
          <p:cNvSpPr>
            <a:spLocks/>
          </p:cNvSpPr>
          <p:nvPr/>
        </p:nvSpPr>
        <p:spPr bwMode="auto">
          <a:xfrm>
            <a:off x="225029" y="505429"/>
            <a:ext cx="8693944" cy="53168"/>
          </a:xfrm>
          <a:prstGeom prst="roundRect">
            <a:avLst>
              <a:gd name="adj" fmla="val 50000"/>
            </a:avLst>
          </a:prstGeom>
          <a:solidFill>
            <a:schemeClr val="accent1"/>
          </a:solidFill>
          <a:ln w="12700" cap="flat">
            <a:solidFill>
              <a:srgbClr val="002060"/>
            </a:solidFill>
            <a:prstDash val="solid"/>
            <a:round/>
            <a:headEnd type="none" w="med" len="med"/>
            <a:tailEnd type="none" w="med" len="med"/>
          </a:ln>
        </p:spPr>
        <p:txBody>
          <a:bodyPr lIns="0" tIns="0" rIns="0" bIns="0"/>
          <a:lstStyle/>
          <a:p>
            <a:endParaRPr lang="it-IT" sz="1350">
              <a:latin typeface="Palatino"/>
              <a:cs typeface="Palatino"/>
            </a:endParaRPr>
          </a:p>
        </p:txBody>
      </p:sp>
      <p:sp>
        <p:nvSpPr>
          <p:cNvPr id="9" name="TextBox 8">
            <a:extLst>
              <a:ext uri="{FF2B5EF4-FFF2-40B4-BE49-F238E27FC236}">
                <a16:creationId xmlns:a16="http://schemas.microsoft.com/office/drawing/2014/main" id="{2523EBB1-7A89-3548-A46A-398DF966A096}"/>
              </a:ext>
            </a:extLst>
          </p:cNvPr>
          <p:cNvSpPr txBox="1"/>
          <p:nvPr/>
        </p:nvSpPr>
        <p:spPr>
          <a:xfrm>
            <a:off x="486135" y="677119"/>
            <a:ext cx="6849321" cy="1615827"/>
          </a:xfrm>
          <a:prstGeom prst="rect">
            <a:avLst/>
          </a:prstGeom>
          <a:noFill/>
        </p:spPr>
        <p:txBody>
          <a:bodyPr wrap="square" rtlCol="0">
            <a:spAutoFit/>
          </a:bodyPr>
          <a:lstStyle/>
          <a:p>
            <a:pPr marL="214313" indent="-214313">
              <a:buFont typeface="Arial" panose="020B0604020202020204" pitchFamily="34" charset="0"/>
              <a:buChar char="•"/>
            </a:pPr>
            <a:r>
              <a:rPr lang="en-US" sz="1650" dirty="0"/>
              <a:t>One can keep doing multiple quenches.</a:t>
            </a:r>
          </a:p>
          <a:p>
            <a:pPr marL="214313" indent="-214313">
              <a:buFont typeface="Arial" panose="020B0604020202020204" pitchFamily="34" charset="0"/>
              <a:buChar char="•"/>
            </a:pPr>
            <a:endParaRPr lang="en-US" sz="1650" dirty="0"/>
          </a:p>
          <a:p>
            <a:pPr marL="214313" indent="-214313">
              <a:buFont typeface="Arial" panose="020B0604020202020204" pitchFamily="34" charset="0"/>
              <a:buChar char="•"/>
            </a:pPr>
            <a:r>
              <a:rPr lang="en-US" sz="1650" dirty="0"/>
              <a:t>There are different universality classes for different sequence of quenches</a:t>
            </a:r>
          </a:p>
          <a:p>
            <a:pPr marL="214313" indent="-214313">
              <a:buFont typeface="Arial" panose="020B0604020202020204" pitchFamily="34" charset="0"/>
              <a:buChar char="•"/>
            </a:pPr>
            <a:endParaRPr lang="en-US" sz="1650" dirty="0"/>
          </a:p>
          <a:p>
            <a:pPr marL="214313" indent="-214313">
              <a:buFont typeface="Arial" panose="020B0604020202020204" pitchFamily="34" charset="0"/>
              <a:buChar char="•"/>
            </a:pPr>
            <a:r>
              <a:rPr lang="en-US" sz="1650" dirty="0"/>
              <a:t>The scaling exponents are related by recursive relations </a:t>
            </a:r>
          </a:p>
        </p:txBody>
      </p:sp>
    </p:spTree>
    <p:extLst>
      <p:ext uri="{BB962C8B-B14F-4D97-AF65-F5344CB8AC3E}">
        <p14:creationId xmlns:p14="http://schemas.microsoft.com/office/powerpoint/2010/main" val="2942196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t_logo"/>
          <p:cNvPicPr>
            <a:picLocks noChangeAspect="1" noChangeArrowheads="1"/>
          </p:cNvPicPr>
          <p:nvPr/>
        </p:nvPicPr>
        <p:blipFill>
          <a:blip r:embed="rId2" cstate="print"/>
          <a:srcRect/>
          <a:stretch>
            <a:fillRect/>
          </a:stretch>
        </p:blipFill>
        <p:spPr bwMode="auto">
          <a:xfrm>
            <a:off x="7017562" y="1972366"/>
            <a:ext cx="862782" cy="227690"/>
          </a:xfrm>
          <a:prstGeom prst="rect">
            <a:avLst/>
          </a:prstGeom>
          <a:noFill/>
          <a:ln w="9525">
            <a:noFill/>
            <a:miter lim="800000"/>
            <a:headEnd/>
            <a:tailEnd/>
          </a:ln>
        </p:spPr>
      </p:pic>
      <p:pic>
        <p:nvPicPr>
          <p:cNvPr id="5" name="Picture 13" descr="WELCOME1"/>
          <p:cNvPicPr>
            <a:picLocks noChangeAspect="1" noChangeArrowheads="1"/>
          </p:cNvPicPr>
          <p:nvPr/>
        </p:nvPicPr>
        <p:blipFill>
          <a:blip r:embed="rId3" cstate="print"/>
          <a:srcRect r="76556"/>
          <a:stretch>
            <a:fillRect/>
          </a:stretch>
        </p:blipFill>
        <p:spPr bwMode="auto">
          <a:xfrm>
            <a:off x="7119575" y="773950"/>
            <a:ext cx="656385" cy="603468"/>
          </a:xfrm>
          <a:prstGeom prst="rect">
            <a:avLst/>
          </a:prstGeom>
          <a:noFill/>
          <a:ln w="9525">
            <a:noFill/>
            <a:miter lim="800000"/>
            <a:headEnd/>
            <a:tailEnd/>
          </a:ln>
        </p:spPr>
      </p:pic>
      <p:pic>
        <p:nvPicPr>
          <p:cNvPr id="6" name="Picture 14" descr="NSF_trans.gif"/>
          <p:cNvPicPr>
            <a:picLocks noChangeAspect="1"/>
          </p:cNvPicPr>
          <p:nvPr/>
        </p:nvPicPr>
        <p:blipFill>
          <a:blip r:embed="rId4" cstate="print"/>
          <a:srcRect/>
          <a:stretch>
            <a:fillRect/>
          </a:stretch>
        </p:blipFill>
        <p:spPr bwMode="auto">
          <a:xfrm>
            <a:off x="8577207" y="773950"/>
            <a:ext cx="566793" cy="566793"/>
          </a:xfrm>
          <a:prstGeom prst="rect">
            <a:avLst/>
          </a:prstGeom>
          <a:noFill/>
          <a:ln w="9525">
            <a:noFill/>
            <a:miter lim="800000"/>
            <a:headEnd/>
            <a:tailEnd/>
          </a:ln>
        </p:spPr>
      </p:pic>
      <p:pic>
        <p:nvPicPr>
          <p:cNvPr id="11" name="Picture 2" descr="JQI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9789" y="2960589"/>
            <a:ext cx="1770491" cy="43066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4" descr="http://bionews-tx.com/wp-content/uploads/2014/01/AFOSR.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5744" y="1299013"/>
            <a:ext cx="1399875" cy="563586"/>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5" descr="nsaseal_t"/>
          <p:cNvPicPr>
            <a:picLocks noChangeAspect="1" noChangeArrowheads="1"/>
          </p:cNvPicPr>
          <p:nvPr/>
        </p:nvPicPr>
        <p:blipFill>
          <a:blip r:embed="rId7" cstate="print"/>
          <a:srcRect/>
          <a:stretch>
            <a:fillRect/>
          </a:stretch>
        </p:blipFill>
        <p:spPr bwMode="auto">
          <a:xfrm>
            <a:off x="7149789" y="1377418"/>
            <a:ext cx="517499" cy="536227"/>
          </a:xfrm>
          <a:prstGeom prst="rect">
            <a:avLst/>
          </a:prstGeom>
          <a:noFill/>
          <a:ln w="9525">
            <a:noFill/>
            <a:miter lim="800000"/>
            <a:headEnd/>
            <a:tailEnd/>
          </a:ln>
        </p:spPr>
      </p:pic>
      <p:pic>
        <p:nvPicPr>
          <p:cNvPr id="14" name="Picture 21" descr="Logo_with_bg"/>
          <p:cNvPicPr>
            <a:picLocks noChangeAspect="1" noChangeArrowheads="1"/>
          </p:cNvPicPr>
          <p:nvPr/>
        </p:nvPicPr>
        <p:blipFill>
          <a:blip r:embed="rId8" cstate="print"/>
          <a:srcRect/>
          <a:stretch>
            <a:fillRect/>
          </a:stretch>
        </p:blipFill>
        <p:spPr bwMode="auto">
          <a:xfrm>
            <a:off x="7063278" y="2323011"/>
            <a:ext cx="712682" cy="264623"/>
          </a:xfrm>
          <a:prstGeom prst="rect">
            <a:avLst/>
          </a:prstGeom>
          <a:noFill/>
          <a:ln w="9525">
            <a:noFill/>
            <a:miter lim="800000"/>
            <a:headEnd/>
            <a:tailEnd/>
          </a:ln>
        </p:spPr>
      </p:pic>
      <p:pic>
        <p:nvPicPr>
          <p:cNvPr id="15" name="Picture 15" descr="DARPA.gif"/>
          <p:cNvPicPr>
            <a:picLocks noChangeAspect="1"/>
          </p:cNvPicPr>
          <p:nvPr/>
        </p:nvPicPr>
        <p:blipFill>
          <a:blip r:embed="rId9" cstate="print"/>
          <a:srcRect/>
          <a:stretch>
            <a:fillRect/>
          </a:stretch>
        </p:blipFill>
        <p:spPr bwMode="auto">
          <a:xfrm>
            <a:off x="8169057" y="1925323"/>
            <a:ext cx="615085" cy="316414"/>
          </a:xfrm>
          <a:prstGeom prst="rect">
            <a:avLst/>
          </a:prstGeom>
          <a:noFill/>
          <a:ln w="9525">
            <a:noFill/>
            <a:miter lim="800000"/>
            <a:headEnd/>
            <a:tailEnd/>
          </a:ln>
        </p:spPr>
      </p:pic>
      <p:pic>
        <p:nvPicPr>
          <p:cNvPr id="1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67226" y="862724"/>
            <a:ext cx="865977" cy="353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Slide Number Placeholder 2"/>
          <p:cNvSpPr>
            <a:spLocks noGrp="1"/>
          </p:cNvSpPr>
          <p:nvPr>
            <p:ph type="sldNum" sz="quarter" idx="12"/>
          </p:nvPr>
        </p:nvSpPr>
        <p:spPr>
          <a:xfrm>
            <a:off x="7119575" y="6369517"/>
            <a:ext cx="2057400" cy="365125"/>
          </a:xfrm>
        </p:spPr>
        <p:txBody>
          <a:bodyPr/>
          <a:lstStyle/>
          <a:p>
            <a:fld id="{55801921-3139-4364-AF29-F5F0868E102D}" type="slidenum">
              <a:rPr lang="en-US" smtClean="0"/>
              <a:t>32</a:t>
            </a:fld>
            <a:endParaRPr lang="en-US" dirty="0"/>
          </a:p>
        </p:txBody>
      </p:sp>
      <p:pic>
        <p:nvPicPr>
          <p:cNvPr id="18" name="Picture 2" descr="http://www.mse.umd.edu/sites/default/files/images/logos/umd-ball-knockout.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16091" y="2307330"/>
            <a:ext cx="523532" cy="523532"/>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CasellaDiTesto 21"/>
          <p:cNvSpPr txBox="1"/>
          <p:nvPr/>
        </p:nvSpPr>
        <p:spPr>
          <a:xfrm>
            <a:off x="2768144" y="-111182"/>
            <a:ext cx="4304397" cy="646331"/>
          </a:xfrm>
          <a:prstGeom prst="rect">
            <a:avLst/>
          </a:prstGeom>
          <a:noFill/>
        </p:spPr>
        <p:txBody>
          <a:bodyPr wrap="square" rtlCol="0">
            <a:spAutoFit/>
          </a:bodyPr>
          <a:lstStyle/>
          <a:p>
            <a:r>
              <a:rPr lang="en-US" sz="3600" dirty="0">
                <a:latin typeface="+mj-lt"/>
                <a:cs typeface="Helvetica"/>
              </a:rPr>
              <a:t>Acknowledgments</a:t>
            </a:r>
          </a:p>
        </p:txBody>
      </p:sp>
      <p:sp>
        <p:nvSpPr>
          <p:cNvPr id="23" name="AutoShape 6"/>
          <p:cNvSpPr>
            <a:spLocks/>
          </p:cNvSpPr>
          <p:nvPr/>
        </p:nvSpPr>
        <p:spPr bwMode="auto">
          <a:xfrm>
            <a:off x="171454" y="48065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grpSp>
        <p:nvGrpSpPr>
          <p:cNvPr id="37" name="Group 36">
            <a:extLst>
              <a:ext uri="{FF2B5EF4-FFF2-40B4-BE49-F238E27FC236}">
                <a16:creationId xmlns:a16="http://schemas.microsoft.com/office/drawing/2014/main" id="{CF239545-722B-E14E-9571-792046134C22}"/>
              </a:ext>
            </a:extLst>
          </p:cNvPr>
          <p:cNvGrpSpPr/>
          <p:nvPr/>
        </p:nvGrpSpPr>
        <p:grpSpPr>
          <a:xfrm>
            <a:off x="4857698" y="760951"/>
            <a:ext cx="1270187" cy="1289503"/>
            <a:chOff x="135085" y="715141"/>
            <a:chExt cx="1270187" cy="1289503"/>
          </a:xfrm>
        </p:grpSpPr>
        <p:pic>
          <p:nvPicPr>
            <p:cNvPr id="25" name="Immagine 19" descr="Chris.png">
              <a:extLst>
                <a:ext uri="{FF2B5EF4-FFF2-40B4-BE49-F238E27FC236}">
                  <a16:creationId xmlns:a16="http://schemas.microsoft.com/office/drawing/2014/main" id="{1F46DE57-922B-4F40-9E99-19AC21E101C1}"/>
                </a:ext>
              </a:extLst>
            </p:cNvPr>
            <p:cNvPicPr>
              <a:picLocks noChangeAspect="1"/>
            </p:cNvPicPr>
            <p:nvPr/>
          </p:nvPicPr>
          <p:blipFill rotWithShape="1">
            <a:blip r:embed="rId12">
              <a:extLst>
                <a:ext uri="{28A0092B-C50C-407E-A947-70E740481C1C}">
                  <a14:useLocalDpi xmlns:a14="http://schemas.microsoft.com/office/drawing/2010/main" val="0"/>
                </a:ext>
              </a:extLst>
            </a:blip>
            <a:srcRect l="17804" r="18912" b="37051"/>
            <a:stretch/>
          </p:blipFill>
          <p:spPr>
            <a:xfrm>
              <a:off x="269603" y="715141"/>
              <a:ext cx="942859" cy="937870"/>
            </a:xfrm>
            <a:prstGeom prst="rect">
              <a:avLst/>
            </a:prstGeom>
          </p:spPr>
        </p:pic>
        <p:sp>
          <p:nvSpPr>
            <p:cNvPr id="26" name="CasellaDiTesto 20">
              <a:extLst>
                <a:ext uri="{FF2B5EF4-FFF2-40B4-BE49-F238E27FC236}">
                  <a16:creationId xmlns:a16="http://schemas.microsoft.com/office/drawing/2014/main" id="{3FC16097-9086-8C4F-B0FD-8E3CC84AA403}"/>
                </a:ext>
              </a:extLst>
            </p:cNvPr>
            <p:cNvSpPr txBox="1"/>
            <p:nvPr/>
          </p:nvSpPr>
          <p:spPr>
            <a:xfrm>
              <a:off x="135085" y="1635312"/>
              <a:ext cx="1270187" cy="369332"/>
            </a:xfrm>
            <a:prstGeom prst="rect">
              <a:avLst/>
            </a:prstGeom>
            <a:noFill/>
          </p:spPr>
          <p:txBody>
            <a:bodyPr wrap="none" rtlCol="0">
              <a:spAutoFit/>
            </a:bodyPr>
            <a:lstStyle/>
            <a:p>
              <a:r>
                <a:rPr lang="it-IT" dirty="0">
                  <a:latin typeface="+mj-lt"/>
                  <a:cs typeface="Helvetica"/>
                </a:rPr>
                <a:t>C. Monroe</a:t>
              </a:r>
            </a:p>
          </p:txBody>
        </p:sp>
      </p:grpSp>
      <p:pic>
        <p:nvPicPr>
          <p:cNvPr id="3" name="Picture 2">
            <a:extLst>
              <a:ext uri="{FF2B5EF4-FFF2-40B4-BE49-F238E27FC236}">
                <a16:creationId xmlns:a16="http://schemas.microsoft.com/office/drawing/2014/main" id="{DC12D2D8-F1C7-D849-A961-8DFF931C816C}"/>
              </a:ext>
            </a:extLst>
          </p:cNvPr>
          <p:cNvPicPr>
            <a:picLocks noChangeAspect="1"/>
          </p:cNvPicPr>
          <p:nvPr/>
        </p:nvPicPr>
        <p:blipFill rotWithShape="1">
          <a:blip r:embed="rId13"/>
          <a:srcRect l="22254" t="14652" r="27799" b="13409"/>
          <a:stretch/>
        </p:blipFill>
        <p:spPr>
          <a:xfrm>
            <a:off x="284553" y="666649"/>
            <a:ext cx="1001851" cy="1106282"/>
          </a:xfrm>
          <a:prstGeom prst="rect">
            <a:avLst/>
          </a:prstGeom>
        </p:spPr>
      </p:pic>
      <p:grpSp>
        <p:nvGrpSpPr>
          <p:cNvPr id="19" name="Group 18">
            <a:extLst>
              <a:ext uri="{FF2B5EF4-FFF2-40B4-BE49-F238E27FC236}">
                <a16:creationId xmlns:a16="http://schemas.microsoft.com/office/drawing/2014/main" id="{ECDC6F51-6769-F6F5-F08A-382D82333E60}"/>
              </a:ext>
            </a:extLst>
          </p:cNvPr>
          <p:cNvGrpSpPr/>
          <p:nvPr/>
        </p:nvGrpSpPr>
        <p:grpSpPr>
          <a:xfrm>
            <a:off x="-29980" y="3732690"/>
            <a:ext cx="2006190" cy="1382195"/>
            <a:chOff x="2451683" y="632668"/>
            <a:chExt cx="2006190" cy="1382195"/>
          </a:xfrm>
        </p:grpSpPr>
        <p:pic>
          <p:nvPicPr>
            <p:cNvPr id="36" name="Picture 35">
              <a:extLst>
                <a:ext uri="{FF2B5EF4-FFF2-40B4-BE49-F238E27FC236}">
                  <a16:creationId xmlns:a16="http://schemas.microsoft.com/office/drawing/2014/main" id="{81A1C3D4-4040-204D-95E6-89E7904887A4}"/>
                </a:ext>
              </a:extLst>
            </p:cNvPr>
            <p:cNvPicPr>
              <a:picLocks noChangeAspect="1"/>
            </p:cNvPicPr>
            <p:nvPr/>
          </p:nvPicPr>
          <p:blipFill rotWithShape="1">
            <a:blip r:embed="rId14"/>
            <a:srcRect r="15433" b="9317"/>
            <a:stretch/>
          </p:blipFill>
          <p:spPr>
            <a:xfrm>
              <a:off x="2875514" y="632668"/>
              <a:ext cx="1001852" cy="1074297"/>
            </a:xfrm>
            <a:prstGeom prst="rect">
              <a:avLst/>
            </a:prstGeom>
          </p:spPr>
        </p:pic>
        <p:sp>
          <p:nvSpPr>
            <p:cNvPr id="42" name="CasellaDiTesto 20">
              <a:extLst>
                <a:ext uri="{FF2B5EF4-FFF2-40B4-BE49-F238E27FC236}">
                  <a16:creationId xmlns:a16="http://schemas.microsoft.com/office/drawing/2014/main" id="{51E8689D-F5A3-914D-92A1-861E271A4CDB}"/>
                </a:ext>
              </a:extLst>
            </p:cNvPr>
            <p:cNvSpPr txBox="1"/>
            <p:nvPr/>
          </p:nvSpPr>
          <p:spPr>
            <a:xfrm>
              <a:off x="2451683" y="1645531"/>
              <a:ext cx="2006190" cy="369332"/>
            </a:xfrm>
            <a:prstGeom prst="rect">
              <a:avLst/>
            </a:prstGeom>
            <a:noFill/>
          </p:spPr>
          <p:txBody>
            <a:bodyPr wrap="none" rtlCol="0">
              <a:spAutoFit/>
            </a:bodyPr>
            <a:lstStyle/>
            <a:p>
              <a:r>
                <a:rPr lang="it-IT" dirty="0" err="1">
                  <a:latin typeface="+mj-lt"/>
                  <a:cs typeface="Helvetica"/>
                </a:rPr>
                <a:t>W</a:t>
              </a:r>
              <a:r>
                <a:rPr lang="it-IT" dirty="0">
                  <a:latin typeface="+mj-lt"/>
                  <a:cs typeface="Helvetica"/>
                </a:rPr>
                <a:t>. L. Tan → </a:t>
              </a:r>
              <a:r>
                <a:rPr lang="it-IT" dirty="0" err="1">
                  <a:latin typeface="+mj-lt"/>
                  <a:cs typeface="Helvetica"/>
                </a:rPr>
                <a:t>IonQ</a:t>
              </a:r>
              <a:endParaRPr lang="it-IT" dirty="0">
                <a:latin typeface="+mj-lt"/>
                <a:cs typeface="Helvetica"/>
              </a:endParaRPr>
            </a:p>
          </p:txBody>
        </p:sp>
      </p:grpSp>
      <p:sp>
        <p:nvSpPr>
          <p:cNvPr id="43" name="CasellaDiTesto 20">
            <a:extLst>
              <a:ext uri="{FF2B5EF4-FFF2-40B4-BE49-F238E27FC236}">
                <a16:creationId xmlns:a16="http://schemas.microsoft.com/office/drawing/2014/main" id="{034D5EDC-0DF6-C649-95FB-2931B7014A41}"/>
              </a:ext>
            </a:extLst>
          </p:cNvPr>
          <p:cNvSpPr txBox="1"/>
          <p:nvPr/>
        </p:nvSpPr>
        <p:spPr>
          <a:xfrm>
            <a:off x="392182" y="1742214"/>
            <a:ext cx="768159" cy="369332"/>
          </a:xfrm>
          <a:prstGeom prst="rect">
            <a:avLst/>
          </a:prstGeom>
          <a:noFill/>
        </p:spPr>
        <p:txBody>
          <a:bodyPr wrap="none" rtlCol="0">
            <a:spAutoFit/>
          </a:bodyPr>
          <a:lstStyle/>
          <a:p>
            <a:r>
              <a:rPr lang="it-IT" dirty="0">
                <a:latin typeface="+mj-lt"/>
                <a:cs typeface="Helvetica"/>
              </a:rPr>
              <a:t>A. De</a:t>
            </a:r>
          </a:p>
        </p:txBody>
      </p:sp>
      <p:grpSp>
        <p:nvGrpSpPr>
          <p:cNvPr id="20" name="Group 19">
            <a:extLst>
              <a:ext uri="{FF2B5EF4-FFF2-40B4-BE49-F238E27FC236}">
                <a16:creationId xmlns:a16="http://schemas.microsoft.com/office/drawing/2014/main" id="{C34BF916-8C77-A8CD-92BA-627ADDEFF3F2}"/>
              </a:ext>
            </a:extLst>
          </p:cNvPr>
          <p:cNvGrpSpPr/>
          <p:nvPr/>
        </p:nvGrpSpPr>
        <p:grpSpPr>
          <a:xfrm>
            <a:off x="2161181" y="719712"/>
            <a:ext cx="2081404" cy="1324733"/>
            <a:chOff x="1231800" y="734702"/>
            <a:chExt cx="2081404" cy="1324733"/>
          </a:xfrm>
        </p:grpSpPr>
        <p:sp>
          <p:nvSpPr>
            <p:cNvPr id="46" name="CasellaDiTesto 20">
              <a:extLst>
                <a:ext uri="{FF2B5EF4-FFF2-40B4-BE49-F238E27FC236}">
                  <a16:creationId xmlns:a16="http://schemas.microsoft.com/office/drawing/2014/main" id="{86EA45DD-DF70-2B4C-813B-F0ED6388C2C1}"/>
                </a:ext>
              </a:extLst>
            </p:cNvPr>
            <p:cNvSpPr txBox="1"/>
            <p:nvPr/>
          </p:nvSpPr>
          <p:spPr>
            <a:xfrm>
              <a:off x="1231800" y="1690103"/>
              <a:ext cx="2081404" cy="369332"/>
            </a:xfrm>
            <a:prstGeom prst="rect">
              <a:avLst/>
            </a:prstGeom>
            <a:noFill/>
          </p:spPr>
          <p:txBody>
            <a:bodyPr wrap="none" rtlCol="0">
              <a:spAutoFit/>
            </a:bodyPr>
            <a:lstStyle/>
            <a:p>
              <a:r>
                <a:rPr lang="it-IT" dirty="0" err="1">
                  <a:latin typeface="+mj-lt"/>
                  <a:cs typeface="Helvetica"/>
                </a:rPr>
                <a:t>W</a:t>
              </a:r>
              <a:r>
                <a:rPr lang="it-IT" dirty="0">
                  <a:latin typeface="+mj-lt"/>
                  <a:cs typeface="Helvetica"/>
                </a:rPr>
                <a:t>. </a:t>
              </a:r>
              <a:r>
                <a:rPr lang="it-IT" dirty="0" err="1">
                  <a:latin typeface="+mj-lt"/>
                  <a:cs typeface="Helvetica"/>
                </a:rPr>
                <a:t>Morong→AWS</a:t>
              </a:r>
              <a:endParaRPr lang="it-IT" dirty="0">
                <a:latin typeface="+mj-lt"/>
                <a:cs typeface="Helvetica"/>
              </a:endParaRPr>
            </a:p>
          </p:txBody>
        </p:sp>
        <p:pic>
          <p:nvPicPr>
            <p:cNvPr id="2" name="Picture 1">
              <a:extLst>
                <a:ext uri="{FF2B5EF4-FFF2-40B4-BE49-F238E27FC236}">
                  <a16:creationId xmlns:a16="http://schemas.microsoft.com/office/drawing/2014/main" id="{19A8F54B-EDEF-09D0-17F0-14D62E8569D2}"/>
                </a:ext>
              </a:extLst>
            </p:cNvPr>
            <p:cNvPicPr>
              <a:picLocks noChangeAspect="1"/>
            </p:cNvPicPr>
            <p:nvPr/>
          </p:nvPicPr>
          <p:blipFill rotWithShape="1">
            <a:blip r:embed="rId15"/>
            <a:srcRect r="24704" b="13965"/>
            <a:stretch/>
          </p:blipFill>
          <p:spPr>
            <a:xfrm>
              <a:off x="1817426" y="734702"/>
              <a:ext cx="847221" cy="968057"/>
            </a:xfrm>
            <a:prstGeom prst="rect">
              <a:avLst/>
            </a:prstGeom>
          </p:spPr>
        </p:pic>
      </p:grpSp>
      <p:grpSp>
        <p:nvGrpSpPr>
          <p:cNvPr id="33" name="Group 32">
            <a:extLst>
              <a:ext uri="{FF2B5EF4-FFF2-40B4-BE49-F238E27FC236}">
                <a16:creationId xmlns:a16="http://schemas.microsoft.com/office/drawing/2014/main" id="{9287DCB5-4694-1002-41E3-8D596ABAD85D}"/>
              </a:ext>
            </a:extLst>
          </p:cNvPr>
          <p:cNvGrpSpPr/>
          <p:nvPr/>
        </p:nvGrpSpPr>
        <p:grpSpPr>
          <a:xfrm>
            <a:off x="171454" y="2219511"/>
            <a:ext cx="1511952" cy="1412018"/>
            <a:chOff x="1955134" y="2114358"/>
            <a:chExt cx="1511952" cy="1412018"/>
          </a:xfrm>
        </p:grpSpPr>
        <p:pic>
          <p:nvPicPr>
            <p:cNvPr id="1026" name="Picture 2" descr="Mohammad Maghrebi">
              <a:extLst>
                <a:ext uri="{FF2B5EF4-FFF2-40B4-BE49-F238E27FC236}">
                  <a16:creationId xmlns:a16="http://schemas.microsoft.com/office/drawing/2014/main" id="{2A20DB4A-5DD4-2735-A2EA-D5B4C2045D1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24048"/>
            <a:stretch/>
          </p:blipFill>
          <p:spPr bwMode="auto">
            <a:xfrm>
              <a:off x="2153619" y="2114358"/>
              <a:ext cx="1044365" cy="1057623"/>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a16="http://schemas.microsoft.com/office/drawing/2014/main" id="{0F518B72-1DBD-382C-7CBF-1CBEE80D9025}"/>
                </a:ext>
              </a:extLst>
            </p:cNvPr>
            <p:cNvSpPr txBox="1"/>
            <p:nvPr/>
          </p:nvSpPr>
          <p:spPr>
            <a:xfrm>
              <a:off x="1955134" y="3157044"/>
              <a:ext cx="1511952" cy="369332"/>
            </a:xfrm>
            <a:prstGeom prst="rect">
              <a:avLst/>
            </a:prstGeom>
            <a:noFill/>
          </p:spPr>
          <p:txBody>
            <a:bodyPr wrap="none" rtlCol="0">
              <a:spAutoFit/>
            </a:bodyPr>
            <a:lstStyle/>
            <a:p>
              <a:r>
                <a:rPr lang="it-IT" dirty="0">
                  <a:latin typeface="+mj-lt"/>
                  <a:cs typeface="Helvetica"/>
                </a:rPr>
                <a:t>M. </a:t>
              </a:r>
              <a:r>
                <a:rPr lang="it-IT" dirty="0" err="1">
                  <a:latin typeface="+mj-lt"/>
                  <a:cs typeface="Helvetica"/>
                </a:rPr>
                <a:t>Maghrebi</a:t>
              </a:r>
              <a:endParaRPr lang="it-IT" dirty="0">
                <a:latin typeface="+mj-lt"/>
                <a:cs typeface="Helvetica"/>
              </a:endParaRPr>
            </a:p>
          </p:txBody>
        </p:sp>
      </p:grpSp>
      <p:grpSp>
        <p:nvGrpSpPr>
          <p:cNvPr id="34" name="Group 33">
            <a:extLst>
              <a:ext uri="{FF2B5EF4-FFF2-40B4-BE49-F238E27FC236}">
                <a16:creationId xmlns:a16="http://schemas.microsoft.com/office/drawing/2014/main" id="{9CFDBA58-10B4-37C1-EB85-89D38F4FFB6C}"/>
              </a:ext>
            </a:extLst>
          </p:cNvPr>
          <p:cNvGrpSpPr/>
          <p:nvPr/>
        </p:nvGrpSpPr>
        <p:grpSpPr>
          <a:xfrm>
            <a:off x="2676571" y="2181557"/>
            <a:ext cx="1084612" cy="1437948"/>
            <a:chOff x="3740730" y="2076404"/>
            <a:chExt cx="1084612" cy="1437948"/>
          </a:xfrm>
        </p:grpSpPr>
        <p:sp>
          <p:nvSpPr>
            <p:cNvPr id="27" name="CasellaDiTesto 20">
              <a:extLst>
                <a:ext uri="{FF2B5EF4-FFF2-40B4-BE49-F238E27FC236}">
                  <a16:creationId xmlns:a16="http://schemas.microsoft.com/office/drawing/2014/main" id="{B8694B23-366A-764A-40C4-04981E64D4EF}"/>
                </a:ext>
              </a:extLst>
            </p:cNvPr>
            <p:cNvSpPr txBox="1"/>
            <p:nvPr/>
          </p:nvSpPr>
          <p:spPr>
            <a:xfrm>
              <a:off x="3800849" y="3145020"/>
              <a:ext cx="955262" cy="369332"/>
            </a:xfrm>
            <a:prstGeom prst="rect">
              <a:avLst/>
            </a:prstGeom>
            <a:noFill/>
          </p:spPr>
          <p:txBody>
            <a:bodyPr wrap="none" rtlCol="0">
              <a:spAutoFit/>
            </a:bodyPr>
            <a:lstStyle/>
            <a:p>
              <a:r>
                <a:rPr lang="it-IT" dirty="0">
                  <a:latin typeface="+mj-lt"/>
                  <a:cs typeface="Helvetica"/>
                </a:rPr>
                <a:t>P. Cook</a:t>
              </a:r>
            </a:p>
          </p:txBody>
        </p:sp>
        <p:pic>
          <p:nvPicPr>
            <p:cNvPr id="1028" name="Picture 4" descr="Patrick Cook - PHD Student - Michigan State University ...">
              <a:extLst>
                <a:ext uri="{FF2B5EF4-FFF2-40B4-BE49-F238E27FC236}">
                  <a16:creationId xmlns:a16="http://schemas.microsoft.com/office/drawing/2014/main" id="{5A5FC5D8-476B-1F68-B9F1-293F0844250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40730" y="2076404"/>
              <a:ext cx="1084612" cy="10846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E006B387-5687-970F-ECF9-08213D941552}"/>
              </a:ext>
            </a:extLst>
          </p:cNvPr>
          <p:cNvGrpSpPr/>
          <p:nvPr/>
        </p:nvGrpSpPr>
        <p:grpSpPr>
          <a:xfrm>
            <a:off x="4950041" y="2221605"/>
            <a:ext cx="1035596" cy="1405355"/>
            <a:chOff x="5204736" y="2101462"/>
            <a:chExt cx="1035596" cy="1405355"/>
          </a:xfrm>
        </p:grpSpPr>
        <p:sp>
          <p:nvSpPr>
            <p:cNvPr id="28" name="CasellaDiTesto 20">
              <a:extLst>
                <a:ext uri="{FF2B5EF4-FFF2-40B4-BE49-F238E27FC236}">
                  <a16:creationId xmlns:a16="http://schemas.microsoft.com/office/drawing/2014/main" id="{5A13B97F-2022-5C5A-1445-5AE9255667A3}"/>
                </a:ext>
              </a:extLst>
            </p:cNvPr>
            <p:cNvSpPr txBox="1"/>
            <p:nvPr/>
          </p:nvSpPr>
          <p:spPr>
            <a:xfrm>
              <a:off x="5384114" y="3137485"/>
              <a:ext cx="840999" cy="369332"/>
            </a:xfrm>
            <a:prstGeom prst="rect">
              <a:avLst/>
            </a:prstGeom>
            <a:noFill/>
          </p:spPr>
          <p:txBody>
            <a:bodyPr wrap="none" rtlCol="0">
              <a:spAutoFit/>
            </a:bodyPr>
            <a:lstStyle/>
            <a:p>
              <a:r>
                <a:rPr lang="it-IT" dirty="0">
                  <a:latin typeface="+mj-lt"/>
                  <a:cs typeface="Helvetica"/>
                </a:rPr>
                <a:t>D. Paz</a:t>
              </a:r>
            </a:p>
          </p:txBody>
        </p:sp>
        <p:pic>
          <p:nvPicPr>
            <p:cNvPr id="1030" name="Picture 6" descr="Daniel Paz">
              <a:extLst>
                <a:ext uri="{FF2B5EF4-FFF2-40B4-BE49-F238E27FC236}">
                  <a16:creationId xmlns:a16="http://schemas.microsoft.com/office/drawing/2014/main" id="{783C8B15-CAFB-1D9F-AC67-6542D5D5618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04736" y="2101462"/>
              <a:ext cx="1035596" cy="10355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0F53EEC4-14D9-7DA2-2D57-51DBDF07F4D2}"/>
              </a:ext>
            </a:extLst>
          </p:cNvPr>
          <p:cNvGrpSpPr/>
          <p:nvPr/>
        </p:nvGrpSpPr>
        <p:grpSpPr>
          <a:xfrm>
            <a:off x="2422859" y="3792693"/>
            <a:ext cx="1743682" cy="1316679"/>
            <a:chOff x="2153038" y="3807683"/>
            <a:chExt cx="1743682" cy="1316679"/>
          </a:xfrm>
        </p:grpSpPr>
        <p:pic>
          <p:nvPicPr>
            <p:cNvPr id="30" name="Image" descr="Image">
              <a:extLst>
                <a:ext uri="{FF2B5EF4-FFF2-40B4-BE49-F238E27FC236}">
                  <a16:creationId xmlns:a16="http://schemas.microsoft.com/office/drawing/2014/main" id="{9A1D5E43-DCBB-0637-FD4A-BEB82EAE289D}"/>
                </a:ext>
              </a:extLst>
            </p:cNvPr>
            <p:cNvPicPr>
              <a:picLocks noChangeAspect="1"/>
            </p:cNvPicPr>
            <p:nvPr/>
          </p:nvPicPr>
          <p:blipFill>
            <a:blip r:embed="rId19"/>
            <a:stretch>
              <a:fillRect/>
            </a:stretch>
          </p:blipFill>
          <p:spPr>
            <a:xfrm>
              <a:off x="2529681" y="3807683"/>
              <a:ext cx="990396" cy="937870"/>
            </a:xfrm>
            <a:prstGeom prst="rect">
              <a:avLst/>
            </a:prstGeom>
            <a:ln w="12700">
              <a:miter lim="400000"/>
            </a:ln>
          </p:spPr>
        </p:pic>
        <p:sp>
          <p:nvSpPr>
            <p:cNvPr id="31" name="TextBox 30">
              <a:extLst>
                <a:ext uri="{FF2B5EF4-FFF2-40B4-BE49-F238E27FC236}">
                  <a16:creationId xmlns:a16="http://schemas.microsoft.com/office/drawing/2014/main" id="{B8FB45B2-C7CD-4C4B-47AA-FE5C8E713B03}"/>
                </a:ext>
              </a:extLst>
            </p:cNvPr>
            <p:cNvSpPr txBox="1"/>
            <p:nvPr/>
          </p:nvSpPr>
          <p:spPr>
            <a:xfrm>
              <a:off x="2153038" y="4755030"/>
              <a:ext cx="1743682" cy="369332"/>
            </a:xfrm>
            <a:prstGeom prst="rect">
              <a:avLst/>
            </a:prstGeom>
            <a:noFill/>
          </p:spPr>
          <p:txBody>
            <a:bodyPr wrap="none" rtlCol="0">
              <a:spAutoFit/>
            </a:bodyPr>
            <a:lstStyle/>
            <a:p>
              <a:r>
                <a:rPr lang="en-US" dirty="0"/>
                <a:t>A. V. </a:t>
              </a:r>
              <a:r>
                <a:rPr lang="en-US" dirty="0" err="1"/>
                <a:t>Gorshkov</a:t>
              </a:r>
              <a:endParaRPr lang="en-US" dirty="0"/>
            </a:p>
          </p:txBody>
        </p:sp>
      </p:grpSp>
      <p:grpSp>
        <p:nvGrpSpPr>
          <p:cNvPr id="45" name="Group 44">
            <a:extLst>
              <a:ext uri="{FF2B5EF4-FFF2-40B4-BE49-F238E27FC236}">
                <a16:creationId xmlns:a16="http://schemas.microsoft.com/office/drawing/2014/main" id="{E1877BB7-A38D-E206-B684-DB91D95B5E6C}"/>
              </a:ext>
            </a:extLst>
          </p:cNvPr>
          <p:cNvGrpSpPr/>
          <p:nvPr/>
        </p:nvGrpSpPr>
        <p:grpSpPr>
          <a:xfrm>
            <a:off x="4934549" y="3614263"/>
            <a:ext cx="1223710" cy="1525089"/>
            <a:chOff x="4274986" y="3599273"/>
            <a:chExt cx="1223710" cy="1525089"/>
          </a:xfrm>
        </p:grpSpPr>
        <p:sp>
          <p:nvSpPr>
            <p:cNvPr id="40" name="CasellaDiTesto 20">
              <a:extLst>
                <a:ext uri="{FF2B5EF4-FFF2-40B4-BE49-F238E27FC236}">
                  <a16:creationId xmlns:a16="http://schemas.microsoft.com/office/drawing/2014/main" id="{058CC557-E271-4A33-A8BB-D8D91765149F}"/>
                </a:ext>
              </a:extLst>
            </p:cNvPr>
            <p:cNvSpPr txBox="1"/>
            <p:nvPr/>
          </p:nvSpPr>
          <p:spPr>
            <a:xfrm>
              <a:off x="4349936" y="4755030"/>
              <a:ext cx="1037015" cy="369332"/>
            </a:xfrm>
            <a:prstGeom prst="rect">
              <a:avLst/>
            </a:prstGeom>
            <a:noFill/>
          </p:spPr>
          <p:txBody>
            <a:bodyPr wrap="none" rtlCol="0">
              <a:spAutoFit/>
            </a:bodyPr>
            <a:lstStyle/>
            <a:p>
              <a:r>
                <a:rPr lang="it-IT" dirty="0">
                  <a:latin typeface="+mj-lt"/>
                  <a:cs typeface="Helvetica"/>
                </a:rPr>
                <a:t>P. </a:t>
              </a:r>
              <a:r>
                <a:rPr lang="it-IT" dirty="0" err="1">
                  <a:latin typeface="+mj-lt"/>
                  <a:cs typeface="Helvetica"/>
                </a:rPr>
                <a:t>Titum</a:t>
              </a:r>
              <a:endParaRPr lang="it-IT" dirty="0">
                <a:latin typeface="+mj-lt"/>
                <a:cs typeface="Helvetica"/>
              </a:endParaRPr>
            </a:p>
          </p:txBody>
        </p:sp>
        <p:pic>
          <p:nvPicPr>
            <p:cNvPr id="1032" name="Picture 8" descr="Paraj Titum Bhattacharjee | QuICS">
              <a:extLst>
                <a:ext uri="{FF2B5EF4-FFF2-40B4-BE49-F238E27FC236}">
                  <a16:creationId xmlns:a16="http://schemas.microsoft.com/office/drawing/2014/main" id="{8C0DACFF-32B0-83CE-EA7D-A5F51C84DFF1}"/>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15249" b="16356"/>
            <a:stretch/>
          </p:blipFill>
          <p:spPr bwMode="auto">
            <a:xfrm>
              <a:off x="4274986" y="3599273"/>
              <a:ext cx="1223710" cy="12077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271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45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7581" y="2169801"/>
            <a:ext cx="995868" cy="1146872"/>
          </a:xfrm>
          <a:prstGeom prst="rect">
            <a:avLst/>
          </a:prstGeom>
        </p:spPr>
      </p:pic>
      <p:sp>
        <p:nvSpPr>
          <p:cNvPr id="5" name="AutoShape 6"/>
          <p:cNvSpPr>
            <a:spLocks/>
          </p:cNvSpPr>
          <p:nvPr/>
        </p:nvSpPr>
        <p:spPr bwMode="auto">
          <a:xfrm>
            <a:off x="171454" y="528035"/>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sp>
        <p:nvSpPr>
          <p:cNvPr id="6" name="CasellaDiTesto 5"/>
          <p:cNvSpPr txBox="1"/>
          <p:nvPr/>
        </p:nvSpPr>
        <p:spPr>
          <a:xfrm>
            <a:off x="-433290" y="-69270"/>
            <a:ext cx="9995646" cy="584776"/>
          </a:xfrm>
          <a:prstGeom prst="rect">
            <a:avLst/>
          </a:prstGeom>
          <a:noFill/>
        </p:spPr>
        <p:txBody>
          <a:bodyPr wrap="square" rtlCol="0">
            <a:spAutoFit/>
          </a:bodyPr>
          <a:lstStyle/>
          <a:p>
            <a:pPr algn="ctr"/>
            <a:r>
              <a:rPr lang="it-IT" sz="3200" dirty="0"/>
              <a:t>New </a:t>
            </a:r>
            <a:r>
              <a:rPr lang="it-IT" sz="3200" dirty="0" err="1"/>
              <a:t>Opportunities</a:t>
            </a:r>
            <a:r>
              <a:rPr lang="it-IT" sz="3200" dirty="0"/>
              <a:t> in Quantum </a:t>
            </a:r>
            <a:r>
              <a:rPr lang="it-IT" sz="3200" dirty="0" err="1"/>
              <a:t>Simulation</a:t>
            </a:r>
            <a:endParaRPr lang="it-IT" sz="3200" dirty="0"/>
          </a:p>
        </p:txBody>
      </p:sp>
      <p:sp>
        <p:nvSpPr>
          <p:cNvPr id="8" name="CasellaDiTesto 7"/>
          <p:cNvSpPr txBox="1"/>
          <p:nvPr/>
        </p:nvSpPr>
        <p:spPr>
          <a:xfrm>
            <a:off x="42042" y="662238"/>
            <a:ext cx="5888495" cy="1138773"/>
          </a:xfrm>
          <a:prstGeom prst="rect">
            <a:avLst/>
          </a:prstGeom>
          <a:noFill/>
        </p:spPr>
        <p:txBody>
          <a:bodyPr wrap="square" rtlCol="0">
            <a:spAutoFit/>
          </a:bodyPr>
          <a:lstStyle/>
          <a:p>
            <a:r>
              <a:rPr lang="it-IT" sz="2000" dirty="0">
                <a:latin typeface="Palatino"/>
                <a:cs typeface="Palatino"/>
              </a:rPr>
              <a:t>QAOA</a:t>
            </a:r>
            <a:r>
              <a:rPr lang="it-IT" sz="2400" dirty="0">
                <a:latin typeface="Palatino"/>
                <a:cs typeface="Palatino"/>
              </a:rPr>
              <a:t>, </a:t>
            </a:r>
            <a:r>
              <a:rPr lang="it-IT" sz="2000" u="sng" dirty="0">
                <a:solidFill>
                  <a:srgbClr val="0000FF"/>
                </a:solidFill>
              </a:rPr>
              <a:t>PNAS </a:t>
            </a:r>
            <a:r>
              <a:rPr lang="en-US" sz="2000" u="sng" dirty="0">
                <a:solidFill>
                  <a:srgbClr val="0000FF"/>
                </a:solidFill>
              </a:rPr>
              <a:t>117 (41), 25396 (2020) </a:t>
            </a:r>
            <a:r>
              <a:rPr lang="it-IT" sz="2000" u="sng" dirty="0">
                <a:solidFill>
                  <a:srgbClr val="0000FF"/>
                </a:solidFill>
              </a:rPr>
              <a:t> </a:t>
            </a:r>
            <a:endParaRPr lang="it-IT" sz="2000" u="sng" dirty="0">
              <a:solidFill>
                <a:srgbClr val="0000FF"/>
              </a:solidFill>
              <a:latin typeface="Palatino"/>
              <a:cs typeface="Palatino"/>
            </a:endParaRPr>
          </a:p>
          <a:p>
            <a:r>
              <a:rPr lang="it-IT" sz="2000" dirty="0">
                <a:latin typeface="Palatino"/>
                <a:cs typeface="Palatino"/>
              </a:rPr>
              <a:t>MB </a:t>
            </a:r>
            <a:r>
              <a:rPr lang="it-IT" sz="2000" dirty="0" err="1">
                <a:latin typeface="Palatino"/>
                <a:cs typeface="Palatino"/>
              </a:rPr>
              <a:t>Dephasing</a:t>
            </a:r>
            <a:r>
              <a:rPr lang="it-IT" sz="2000" dirty="0">
                <a:latin typeface="Palatino"/>
                <a:cs typeface="Palatino"/>
              </a:rPr>
              <a:t>, </a:t>
            </a:r>
            <a:r>
              <a:rPr lang="en-US" sz="2000" u="sng" dirty="0">
                <a:solidFill>
                  <a:srgbClr val="0000FF"/>
                </a:solidFill>
              </a:rPr>
              <a:t>PRL 125, 120605 (2020)</a:t>
            </a:r>
          </a:p>
          <a:p>
            <a:r>
              <a:rPr lang="it-IT" sz="2000" dirty="0">
                <a:latin typeface="Palatino"/>
                <a:cs typeface="Palatino"/>
              </a:rPr>
              <a:t>Confinement</a:t>
            </a:r>
            <a:r>
              <a:rPr lang="it-IT" sz="2400" dirty="0">
                <a:latin typeface="Palatino"/>
                <a:cs typeface="Palatino"/>
              </a:rPr>
              <a:t>, </a:t>
            </a:r>
            <a:r>
              <a:rPr lang="it-IT" sz="2000" u="sng" dirty="0">
                <a:solidFill>
                  <a:srgbClr val="0000FF"/>
                </a:solidFill>
              </a:rPr>
              <a:t>Nature </a:t>
            </a:r>
            <a:r>
              <a:rPr lang="it-IT" sz="2000" u="sng" dirty="0" err="1">
                <a:solidFill>
                  <a:srgbClr val="0000FF"/>
                </a:solidFill>
              </a:rPr>
              <a:t>Phys</a:t>
            </a:r>
            <a:r>
              <a:rPr lang="it-IT" sz="2000" u="sng" dirty="0">
                <a:solidFill>
                  <a:srgbClr val="0000FF"/>
                </a:solidFill>
              </a:rPr>
              <a:t>. </a:t>
            </a:r>
            <a:r>
              <a:rPr lang="en-US" sz="2000" u="sng" dirty="0">
                <a:solidFill>
                  <a:srgbClr val="0000FF"/>
                </a:solidFill>
              </a:rPr>
              <a:t>17, 742 </a:t>
            </a:r>
            <a:r>
              <a:rPr lang="it-IT" sz="2000" u="sng" dirty="0">
                <a:solidFill>
                  <a:srgbClr val="0000FF"/>
                </a:solidFill>
              </a:rPr>
              <a:t>(2021)</a:t>
            </a:r>
            <a:endParaRPr lang="it-IT" sz="2000" u="sng" dirty="0">
              <a:solidFill>
                <a:srgbClr val="0000FF"/>
              </a:solidFill>
              <a:latin typeface="Palatino"/>
              <a:cs typeface="Palatino"/>
            </a:endParaRPr>
          </a:p>
        </p:txBody>
      </p:sp>
      <p:sp>
        <p:nvSpPr>
          <p:cNvPr id="9" name="CasellaDiTesto 8"/>
          <p:cNvSpPr txBox="1"/>
          <p:nvPr/>
        </p:nvSpPr>
        <p:spPr>
          <a:xfrm>
            <a:off x="5536985" y="850132"/>
            <a:ext cx="3820539" cy="707886"/>
          </a:xfrm>
          <a:prstGeom prst="rect">
            <a:avLst/>
          </a:prstGeom>
          <a:noFill/>
        </p:spPr>
        <p:txBody>
          <a:bodyPr wrap="square" rtlCol="0">
            <a:spAutoFit/>
          </a:bodyPr>
          <a:lstStyle/>
          <a:p>
            <a:pPr marL="342900" indent="-342900">
              <a:buFont typeface="Arial" panose="020B0604020202020204" pitchFamily="34" charset="0"/>
              <a:buChar char="•"/>
            </a:pPr>
            <a:r>
              <a:rPr lang="it-IT" sz="2000" dirty="0"/>
              <a:t>Global </a:t>
            </a:r>
            <a:r>
              <a:rPr lang="it-IT" sz="2000" dirty="0" err="1"/>
              <a:t>Interaction</a:t>
            </a:r>
            <a:r>
              <a:rPr lang="it-IT" sz="2000" dirty="0"/>
              <a:t> Control</a:t>
            </a:r>
          </a:p>
          <a:p>
            <a:pPr marL="342900" indent="-342900">
              <a:buFont typeface="Arial" panose="020B0604020202020204" pitchFamily="34" charset="0"/>
              <a:buChar char="•"/>
            </a:pPr>
            <a:r>
              <a:rPr lang="it-IT" sz="2000" dirty="0" err="1"/>
              <a:t>One</a:t>
            </a:r>
            <a:r>
              <a:rPr lang="it-IT" sz="2000" dirty="0"/>
              <a:t> set of </a:t>
            </a:r>
            <a:r>
              <a:rPr lang="it-IT" sz="2000" dirty="0" err="1"/>
              <a:t>normal</a:t>
            </a:r>
            <a:r>
              <a:rPr lang="it-IT" sz="2000" dirty="0"/>
              <a:t> </a:t>
            </a:r>
            <a:r>
              <a:rPr lang="it-IT" sz="2000" dirty="0" err="1"/>
              <a:t>modes</a:t>
            </a:r>
            <a:endParaRPr lang="en" sz="2000" dirty="0"/>
          </a:p>
        </p:txBody>
      </p:sp>
      <p:cxnSp>
        <p:nvCxnSpPr>
          <p:cNvPr id="12" name="Connettore 2 11"/>
          <p:cNvCxnSpPr>
            <a:cxnSpLocks/>
          </p:cNvCxnSpPr>
          <p:nvPr/>
        </p:nvCxnSpPr>
        <p:spPr>
          <a:xfrm>
            <a:off x="5016368" y="1186263"/>
            <a:ext cx="477875" cy="0"/>
          </a:xfrm>
          <a:prstGeom prst="straightConnector1">
            <a:avLst/>
          </a:prstGeom>
          <a:ln w="34925">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0" name="Rettangolo arrotondato 19"/>
          <p:cNvSpPr/>
          <p:nvPr/>
        </p:nvSpPr>
        <p:spPr>
          <a:xfrm>
            <a:off x="5509734" y="772331"/>
            <a:ext cx="3582415" cy="852090"/>
          </a:xfrm>
          <a:prstGeom prst="roundRec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 sz="2400" dirty="0"/>
          </a:p>
        </p:txBody>
      </p:sp>
      <p:grpSp>
        <p:nvGrpSpPr>
          <p:cNvPr id="54" name="Gruppo 53"/>
          <p:cNvGrpSpPr>
            <a:grpSpLocks noChangeAspect="1"/>
          </p:cNvGrpSpPr>
          <p:nvPr/>
        </p:nvGrpSpPr>
        <p:grpSpPr>
          <a:xfrm>
            <a:off x="39313" y="2624015"/>
            <a:ext cx="2644055" cy="1983042"/>
            <a:chOff x="145734" y="516620"/>
            <a:chExt cx="3199307" cy="2399480"/>
          </a:xfrm>
        </p:grpSpPr>
        <p:pic>
          <p:nvPicPr>
            <p:cNvPr id="45" name="Immagine 44" descr="Ca_ion_3arrow_individu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34" y="516620"/>
              <a:ext cx="3199307" cy="2399480"/>
            </a:xfrm>
            <a:prstGeom prst="rect">
              <a:avLst/>
            </a:prstGeom>
          </p:spPr>
        </p:pic>
        <p:pic>
          <p:nvPicPr>
            <p:cNvPr id="46" name="Immagine 45" descr="color_rgb_0.2,0..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404" y="2178660"/>
              <a:ext cx="220800" cy="275999"/>
            </a:xfrm>
            <a:prstGeom prst="rect">
              <a:avLst/>
            </a:prstGeom>
          </p:spPr>
        </p:pic>
        <p:pic>
          <p:nvPicPr>
            <p:cNvPr id="49" name="Immagine 48" descr="color_rgb_0.5,0..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9706" y="2190275"/>
              <a:ext cx="220828" cy="123879"/>
            </a:xfrm>
            <a:prstGeom prst="rect">
              <a:avLst/>
            </a:prstGeom>
          </p:spPr>
        </p:pic>
        <p:pic>
          <p:nvPicPr>
            <p:cNvPr id="50" name="Immagine 49" descr="color_rgb_0.5,0..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873" y="1273344"/>
              <a:ext cx="220828" cy="172354"/>
            </a:xfrm>
            <a:prstGeom prst="rect">
              <a:avLst/>
            </a:prstGeom>
          </p:spPr>
        </p:pic>
        <p:pic>
          <p:nvPicPr>
            <p:cNvPr id="51" name="Immagine 50" descr="color_rgb_0.1,0..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3676" y="2713929"/>
              <a:ext cx="107721" cy="91563"/>
            </a:xfrm>
            <a:prstGeom prst="rect">
              <a:avLst/>
            </a:prstGeom>
          </p:spPr>
        </p:pic>
        <p:pic>
          <p:nvPicPr>
            <p:cNvPr id="52" name="Immagine 51" descr="Delta_vec_k_a.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9693" y="641822"/>
              <a:ext cx="404061" cy="273718"/>
            </a:xfrm>
            <a:prstGeom prst="rect">
              <a:avLst/>
            </a:prstGeom>
          </p:spPr>
        </p:pic>
        <p:pic>
          <p:nvPicPr>
            <p:cNvPr id="53" name="Immagine 52" descr="Delta_vec_k_b.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3313" y="634562"/>
              <a:ext cx="384509" cy="273718"/>
            </a:xfrm>
            <a:prstGeom prst="rect">
              <a:avLst/>
            </a:prstGeom>
          </p:spPr>
        </p:pic>
      </p:grpSp>
      <p:pic>
        <p:nvPicPr>
          <p:cNvPr id="4" name="Immagine 3" descr="IMG_4512.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62777" y="2184711"/>
            <a:ext cx="2765236" cy="1088508"/>
          </a:xfrm>
          <a:prstGeom prst="rect">
            <a:avLst/>
          </a:prstGeom>
        </p:spPr>
      </p:pic>
      <p:sp>
        <p:nvSpPr>
          <p:cNvPr id="17" name="Rettangolo arrotondato 16"/>
          <p:cNvSpPr/>
          <p:nvPr/>
        </p:nvSpPr>
        <p:spPr>
          <a:xfrm>
            <a:off x="2787626" y="2123891"/>
            <a:ext cx="6273441" cy="2904874"/>
          </a:xfrm>
          <a:prstGeom prst="roundRec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
          </a:p>
        </p:txBody>
      </p:sp>
      <p:sp>
        <p:nvSpPr>
          <p:cNvPr id="10" name="CasellaDiTesto 9"/>
          <p:cNvSpPr txBox="1"/>
          <p:nvPr/>
        </p:nvSpPr>
        <p:spPr>
          <a:xfrm>
            <a:off x="3749490" y="3224135"/>
            <a:ext cx="4748891" cy="1477328"/>
          </a:xfrm>
          <a:prstGeom prst="rect">
            <a:avLst/>
          </a:prstGeom>
          <a:noFill/>
        </p:spPr>
        <p:txBody>
          <a:bodyPr wrap="square" rtlCol="0">
            <a:spAutoFit/>
          </a:bodyPr>
          <a:lstStyle/>
          <a:p>
            <a:pPr marL="285750" indent="-285750">
              <a:buFont typeface="Arial"/>
              <a:buChar char="•"/>
            </a:pPr>
            <a:r>
              <a:rPr lang="it-IT" dirty="0"/>
              <a:t>Quantum </a:t>
            </a:r>
            <a:r>
              <a:rPr lang="it-IT" dirty="0" err="1"/>
              <a:t>magnetism</a:t>
            </a:r>
            <a:r>
              <a:rPr lang="it-IT" dirty="0"/>
              <a:t> </a:t>
            </a:r>
            <a:r>
              <a:rPr lang="it-IT" dirty="0" err="1"/>
              <a:t>models</a:t>
            </a:r>
            <a:endParaRPr lang="it-IT" dirty="0"/>
          </a:p>
          <a:p>
            <a:pPr marL="285750" indent="-285750">
              <a:buFont typeface="Arial"/>
              <a:buChar char="•"/>
            </a:pPr>
            <a:r>
              <a:rPr lang="it-IT" dirty="0" err="1"/>
              <a:t>Optimization</a:t>
            </a:r>
            <a:r>
              <a:rPr lang="it-IT" dirty="0"/>
              <a:t> </a:t>
            </a:r>
            <a:r>
              <a:rPr lang="it-IT" dirty="0" err="1"/>
              <a:t>problems</a:t>
            </a:r>
            <a:endParaRPr lang="it-IT" dirty="0"/>
          </a:p>
          <a:p>
            <a:pPr marL="285750" indent="-285750">
              <a:buFont typeface="Arial"/>
              <a:buChar char="•"/>
            </a:pPr>
            <a:r>
              <a:rPr lang="it-IT" dirty="0"/>
              <a:t>Quantum Spin </a:t>
            </a:r>
            <a:r>
              <a:rPr lang="it-IT" dirty="0" err="1"/>
              <a:t>glasses</a:t>
            </a:r>
            <a:endParaRPr lang="it-IT" dirty="0"/>
          </a:p>
          <a:p>
            <a:pPr marL="285750" indent="-285750">
              <a:buFont typeface="Arial"/>
              <a:buChar char="•"/>
            </a:pPr>
            <a:r>
              <a:rPr lang="it-IT" dirty="0"/>
              <a:t>High Energy </a:t>
            </a:r>
            <a:r>
              <a:rPr lang="it-IT" dirty="0" err="1"/>
              <a:t>Physics</a:t>
            </a:r>
            <a:endParaRPr lang="it-IT" dirty="0"/>
          </a:p>
          <a:p>
            <a:pPr marL="285750" indent="-285750">
              <a:buFont typeface="Arial"/>
              <a:buChar char="•"/>
            </a:pPr>
            <a:r>
              <a:rPr lang="it-IT" b="1" u="sng" dirty="0" err="1"/>
              <a:t>Driven</a:t>
            </a:r>
            <a:r>
              <a:rPr lang="it-IT" b="1" u="sng" dirty="0"/>
              <a:t>-Dissipative quantum </a:t>
            </a:r>
            <a:r>
              <a:rPr lang="it-IT" b="1" u="sng" dirty="0" err="1"/>
              <a:t>systems</a:t>
            </a:r>
            <a:endParaRPr lang="it-IT" b="1" u="sng" dirty="0"/>
          </a:p>
        </p:txBody>
      </p:sp>
      <p:sp>
        <p:nvSpPr>
          <p:cNvPr id="3" name="CasellaDiTesto 2"/>
          <p:cNvSpPr txBox="1"/>
          <p:nvPr/>
        </p:nvSpPr>
        <p:spPr>
          <a:xfrm>
            <a:off x="4683760" y="4590534"/>
            <a:ext cx="184731" cy="430887"/>
          </a:xfrm>
          <a:prstGeom prst="rect">
            <a:avLst/>
          </a:prstGeom>
          <a:noFill/>
        </p:spPr>
        <p:txBody>
          <a:bodyPr wrap="none" rtlCol="0">
            <a:spAutoFit/>
          </a:bodyPr>
          <a:lstStyle/>
          <a:p>
            <a:endParaRPr lang="en" sz="2200" u="sng" dirty="0">
              <a:solidFill>
                <a:srgbClr val="0000FF"/>
              </a:solidFill>
            </a:endParaRPr>
          </a:p>
        </p:txBody>
      </p:sp>
      <p:sp>
        <p:nvSpPr>
          <p:cNvPr id="24" name="Rettangolo arrotondato 19">
            <a:extLst>
              <a:ext uri="{FF2B5EF4-FFF2-40B4-BE49-F238E27FC236}">
                <a16:creationId xmlns:a16="http://schemas.microsoft.com/office/drawing/2014/main" id="{CE4E9CC5-0094-EE46-B1C9-40220007AC11}"/>
              </a:ext>
            </a:extLst>
          </p:cNvPr>
          <p:cNvSpPr/>
          <p:nvPr/>
        </p:nvSpPr>
        <p:spPr>
          <a:xfrm>
            <a:off x="39312" y="664656"/>
            <a:ext cx="4977056" cy="1124609"/>
          </a:xfrm>
          <a:prstGeom prst="roundRec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 sz="2400" dirty="0"/>
          </a:p>
        </p:txBody>
      </p:sp>
    </p:spTree>
    <p:extLst>
      <p:ext uri="{BB962C8B-B14F-4D97-AF65-F5344CB8AC3E}">
        <p14:creationId xmlns:p14="http://schemas.microsoft.com/office/powerpoint/2010/main" val="148117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7789B988-EC3F-8E4B-A56F-93216F72D5F1}"/>
              </a:ext>
            </a:extLst>
          </p:cNvPr>
          <p:cNvGrpSpPr>
            <a:grpSpLocks noChangeAspect="1"/>
          </p:cNvGrpSpPr>
          <p:nvPr/>
        </p:nvGrpSpPr>
        <p:grpSpPr>
          <a:xfrm>
            <a:off x="2753956" y="608996"/>
            <a:ext cx="3532909" cy="1386274"/>
            <a:chOff x="2407024" y="595733"/>
            <a:chExt cx="4450976" cy="1746513"/>
          </a:xfrm>
        </p:grpSpPr>
        <p:sp>
          <p:nvSpPr>
            <p:cNvPr id="4" name="Rettangolo arrotondato 11">
              <a:extLst>
                <a:ext uri="{FF2B5EF4-FFF2-40B4-BE49-F238E27FC236}">
                  <a16:creationId xmlns:a16="http://schemas.microsoft.com/office/drawing/2014/main" id="{BDD4141E-4AF9-614A-B03F-644AFA01610C}"/>
                </a:ext>
              </a:extLst>
            </p:cNvPr>
            <p:cNvSpPr/>
            <p:nvPr/>
          </p:nvSpPr>
          <p:spPr>
            <a:xfrm>
              <a:off x="2407024" y="595733"/>
              <a:ext cx="4450976" cy="1746513"/>
            </a:xfrm>
            <a:prstGeom prst="roundRect">
              <a:avLst/>
            </a:prstGeom>
            <a:solidFill>
              <a:srgbClr val="FF0000">
                <a:alpha val="23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
                <a:solidFill>
                  <a:schemeClr val="tx1"/>
                </a:solidFill>
              </a:endParaRPr>
            </a:p>
          </p:txBody>
        </p:sp>
        <p:sp>
          <p:nvSpPr>
            <p:cNvPr id="5" name="Ovale 7">
              <a:extLst>
                <a:ext uri="{FF2B5EF4-FFF2-40B4-BE49-F238E27FC236}">
                  <a16:creationId xmlns:a16="http://schemas.microsoft.com/office/drawing/2014/main" id="{95B551F2-85D9-EE4E-A291-5E74BE017310}"/>
                </a:ext>
              </a:extLst>
            </p:cNvPr>
            <p:cNvSpPr>
              <a:spLocks noChangeAspect="1"/>
            </p:cNvSpPr>
            <p:nvPr/>
          </p:nvSpPr>
          <p:spPr>
            <a:xfrm>
              <a:off x="2839722" y="650624"/>
              <a:ext cx="3656146" cy="1016991"/>
            </a:xfrm>
            <a:prstGeom prst="ellipse">
              <a:avLst/>
            </a:prstGeom>
            <a:solidFill>
              <a:srgbClr val="008000">
                <a:alpha val="45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
                <a:solidFill>
                  <a:schemeClr val="tx1"/>
                </a:solidFill>
              </a:endParaRPr>
            </a:p>
          </p:txBody>
        </p:sp>
        <p:pic>
          <p:nvPicPr>
            <p:cNvPr id="6" name="Immagine 10" descr="hat_U.pdf">
              <a:extLst>
                <a:ext uri="{FF2B5EF4-FFF2-40B4-BE49-F238E27FC236}">
                  <a16:creationId xmlns:a16="http://schemas.microsoft.com/office/drawing/2014/main" id="{D3570EC2-71AE-964A-8ACF-11B13A591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449" y="1186898"/>
              <a:ext cx="225532" cy="312274"/>
            </a:xfrm>
            <a:prstGeom prst="rect">
              <a:avLst/>
            </a:prstGeom>
          </p:spPr>
        </p:pic>
        <p:sp>
          <p:nvSpPr>
            <p:cNvPr id="7" name="CasellaDiTesto 12">
              <a:extLst>
                <a:ext uri="{FF2B5EF4-FFF2-40B4-BE49-F238E27FC236}">
                  <a16:creationId xmlns:a16="http://schemas.microsoft.com/office/drawing/2014/main" id="{7F248F4D-6B34-444D-BADC-E409BE537CB6}"/>
                </a:ext>
              </a:extLst>
            </p:cNvPr>
            <p:cNvSpPr txBox="1"/>
            <p:nvPr/>
          </p:nvSpPr>
          <p:spPr>
            <a:xfrm>
              <a:off x="3758731" y="1842304"/>
              <a:ext cx="1533142" cy="369332"/>
            </a:xfrm>
            <a:prstGeom prst="rect">
              <a:avLst/>
            </a:prstGeom>
            <a:noFill/>
          </p:spPr>
          <p:txBody>
            <a:bodyPr wrap="none" rtlCol="0">
              <a:spAutoFit/>
            </a:bodyPr>
            <a:lstStyle/>
            <a:p>
              <a:r>
                <a:rPr lang="en" dirty="0"/>
                <a:t>Environment</a:t>
              </a:r>
            </a:p>
          </p:txBody>
        </p:sp>
        <p:sp>
          <p:nvSpPr>
            <p:cNvPr id="8" name="Rettangolo 13">
              <a:extLst>
                <a:ext uri="{FF2B5EF4-FFF2-40B4-BE49-F238E27FC236}">
                  <a16:creationId xmlns:a16="http://schemas.microsoft.com/office/drawing/2014/main" id="{C30288A8-218F-674C-8CB4-479BC26B3F0D}"/>
                </a:ext>
              </a:extLst>
            </p:cNvPr>
            <p:cNvSpPr/>
            <p:nvPr/>
          </p:nvSpPr>
          <p:spPr>
            <a:xfrm>
              <a:off x="3669221" y="736975"/>
              <a:ext cx="1968094" cy="369332"/>
            </a:xfrm>
            <a:prstGeom prst="rect">
              <a:avLst/>
            </a:prstGeom>
          </p:spPr>
          <p:txBody>
            <a:bodyPr wrap="none">
              <a:spAutoFit/>
            </a:bodyPr>
            <a:lstStyle/>
            <a:p>
              <a:pPr algn="ctr"/>
              <a:r>
                <a:rPr lang="en"/>
                <a:t>Quantum System</a:t>
              </a:r>
            </a:p>
          </p:txBody>
        </p:sp>
        <p:pic>
          <p:nvPicPr>
            <p:cNvPr id="9" name="Immagine 15" descr="hat_rho_=|_psi_r.pdf">
              <a:extLst>
                <a:ext uri="{FF2B5EF4-FFF2-40B4-BE49-F238E27FC236}">
                  <a16:creationId xmlns:a16="http://schemas.microsoft.com/office/drawing/2014/main" id="{27632110-6372-0442-886E-0AA4D7617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529" y="1207218"/>
              <a:ext cx="1253826" cy="283885"/>
            </a:xfrm>
            <a:prstGeom prst="rect">
              <a:avLst/>
            </a:prstGeom>
          </p:spPr>
        </p:pic>
        <p:sp>
          <p:nvSpPr>
            <p:cNvPr id="10" name="Figura a mano libera 21">
              <a:extLst>
                <a:ext uri="{FF2B5EF4-FFF2-40B4-BE49-F238E27FC236}">
                  <a16:creationId xmlns:a16="http://schemas.microsoft.com/office/drawing/2014/main" id="{7734097B-9175-FE41-9B18-4F1F8CF0A527}"/>
                </a:ext>
              </a:extLst>
            </p:cNvPr>
            <p:cNvSpPr/>
            <p:nvPr/>
          </p:nvSpPr>
          <p:spPr>
            <a:xfrm rot="19815732">
              <a:off x="6092333" y="1169967"/>
              <a:ext cx="255745" cy="968597"/>
            </a:xfrm>
            <a:custGeom>
              <a:avLst/>
              <a:gdLst>
                <a:gd name="connsiteX0" fmla="*/ 0 w 802640"/>
                <a:gd name="connsiteY0" fmla="*/ 0 h 2763520"/>
                <a:gd name="connsiteX1" fmla="*/ 436880 w 802640"/>
                <a:gd name="connsiteY1" fmla="*/ 568960 h 2763520"/>
                <a:gd name="connsiteX2" fmla="*/ 111760 w 802640"/>
                <a:gd name="connsiteY2" fmla="*/ 1178560 h 2763520"/>
                <a:gd name="connsiteX3" fmla="*/ 619760 w 802640"/>
                <a:gd name="connsiteY3" fmla="*/ 1635760 h 2763520"/>
                <a:gd name="connsiteX4" fmla="*/ 254000 w 802640"/>
                <a:gd name="connsiteY4" fmla="*/ 2286000 h 2763520"/>
                <a:gd name="connsiteX5" fmla="*/ 802640 w 802640"/>
                <a:gd name="connsiteY5" fmla="*/ 2763520 h 276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640" h="2763520">
                  <a:moveTo>
                    <a:pt x="0" y="0"/>
                  </a:moveTo>
                  <a:cubicBezTo>
                    <a:pt x="209126" y="186266"/>
                    <a:pt x="418253" y="372533"/>
                    <a:pt x="436880" y="568960"/>
                  </a:cubicBezTo>
                  <a:cubicBezTo>
                    <a:pt x="455507" y="765387"/>
                    <a:pt x="81280" y="1000760"/>
                    <a:pt x="111760" y="1178560"/>
                  </a:cubicBezTo>
                  <a:cubicBezTo>
                    <a:pt x="142240" y="1356360"/>
                    <a:pt x="596053" y="1451187"/>
                    <a:pt x="619760" y="1635760"/>
                  </a:cubicBezTo>
                  <a:cubicBezTo>
                    <a:pt x="643467" y="1820333"/>
                    <a:pt x="223520" y="2098040"/>
                    <a:pt x="254000" y="2286000"/>
                  </a:cubicBezTo>
                  <a:cubicBezTo>
                    <a:pt x="284480" y="2473960"/>
                    <a:pt x="802640" y="2763520"/>
                    <a:pt x="802640" y="2763520"/>
                  </a:cubicBezTo>
                </a:path>
              </a:pathLst>
            </a:custGeom>
            <a:ln w="50800">
              <a:solidFill>
                <a:srgbClr val="3366FF"/>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
            </a:p>
          </p:txBody>
        </p:sp>
        <p:sp>
          <p:nvSpPr>
            <p:cNvPr id="11" name="Figura a mano libera 22">
              <a:extLst>
                <a:ext uri="{FF2B5EF4-FFF2-40B4-BE49-F238E27FC236}">
                  <a16:creationId xmlns:a16="http://schemas.microsoft.com/office/drawing/2014/main" id="{4CBDB7FE-252D-D642-94B6-FA044F4A792C}"/>
                </a:ext>
              </a:extLst>
            </p:cNvPr>
            <p:cNvSpPr/>
            <p:nvPr/>
          </p:nvSpPr>
          <p:spPr>
            <a:xfrm rot="1784268" flipH="1">
              <a:off x="3063109" y="1217028"/>
              <a:ext cx="255745" cy="968597"/>
            </a:xfrm>
            <a:custGeom>
              <a:avLst/>
              <a:gdLst>
                <a:gd name="connsiteX0" fmla="*/ 0 w 802640"/>
                <a:gd name="connsiteY0" fmla="*/ 0 h 2763520"/>
                <a:gd name="connsiteX1" fmla="*/ 436880 w 802640"/>
                <a:gd name="connsiteY1" fmla="*/ 568960 h 2763520"/>
                <a:gd name="connsiteX2" fmla="*/ 111760 w 802640"/>
                <a:gd name="connsiteY2" fmla="*/ 1178560 h 2763520"/>
                <a:gd name="connsiteX3" fmla="*/ 619760 w 802640"/>
                <a:gd name="connsiteY3" fmla="*/ 1635760 h 2763520"/>
                <a:gd name="connsiteX4" fmla="*/ 254000 w 802640"/>
                <a:gd name="connsiteY4" fmla="*/ 2286000 h 2763520"/>
                <a:gd name="connsiteX5" fmla="*/ 802640 w 802640"/>
                <a:gd name="connsiteY5" fmla="*/ 2763520 h 276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640" h="2763520">
                  <a:moveTo>
                    <a:pt x="0" y="0"/>
                  </a:moveTo>
                  <a:cubicBezTo>
                    <a:pt x="209126" y="186266"/>
                    <a:pt x="418253" y="372533"/>
                    <a:pt x="436880" y="568960"/>
                  </a:cubicBezTo>
                  <a:cubicBezTo>
                    <a:pt x="455507" y="765387"/>
                    <a:pt x="81280" y="1000760"/>
                    <a:pt x="111760" y="1178560"/>
                  </a:cubicBezTo>
                  <a:cubicBezTo>
                    <a:pt x="142240" y="1356360"/>
                    <a:pt x="596053" y="1451187"/>
                    <a:pt x="619760" y="1635760"/>
                  </a:cubicBezTo>
                  <a:cubicBezTo>
                    <a:pt x="643467" y="1820333"/>
                    <a:pt x="223520" y="2098040"/>
                    <a:pt x="254000" y="2286000"/>
                  </a:cubicBezTo>
                  <a:cubicBezTo>
                    <a:pt x="284480" y="2473960"/>
                    <a:pt x="802640" y="2763520"/>
                    <a:pt x="802640" y="2763520"/>
                  </a:cubicBezTo>
                </a:path>
              </a:pathLst>
            </a:custGeom>
            <a:ln w="50800">
              <a:solidFill>
                <a:srgbClr val="3366FF"/>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
            </a:p>
          </p:txBody>
        </p:sp>
        <p:sp>
          <p:nvSpPr>
            <p:cNvPr id="12" name="Figura a mano libera 23">
              <a:extLst>
                <a:ext uri="{FF2B5EF4-FFF2-40B4-BE49-F238E27FC236}">
                  <a16:creationId xmlns:a16="http://schemas.microsoft.com/office/drawing/2014/main" id="{50A4559C-6814-334A-B497-D6E8A7CF45E2}"/>
                </a:ext>
              </a:extLst>
            </p:cNvPr>
            <p:cNvSpPr/>
            <p:nvPr/>
          </p:nvSpPr>
          <p:spPr>
            <a:xfrm rot="12531878" flipH="1">
              <a:off x="3245989" y="1318628"/>
              <a:ext cx="255745" cy="968597"/>
            </a:xfrm>
            <a:custGeom>
              <a:avLst/>
              <a:gdLst>
                <a:gd name="connsiteX0" fmla="*/ 0 w 802640"/>
                <a:gd name="connsiteY0" fmla="*/ 0 h 2763520"/>
                <a:gd name="connsiteX1" fmla="*/ 436880 w 802640"/>
                <a:gd name="connsiteY1" fmla="*/ 568960 h 2763520"/>
                <a:gd name="connsiteX2" fmla="*/ 111760 w 802640"/>
                <a:gd name="connsiteY2" fmla="*/ 1178560 h 2763520"/>
                <a:gd name="connsiteX3" fmla="*/ 619760 w 802640"/>
                <a:gd name="connsiteY3" fmla="*/ 1635760 h 2763520"/>
                <a:gd name="connsiteX4" fmla="*/ 254000 w 802640"/>
                <a:gd name="connsiteY4" fmla="*/ 2286000 h 2763520"/>
                <a:gd name="connsiteX5" fmla="*/ 802640 w 802640"/>
                <a:gd name="connsiteY5" fmla="*/ 2763520 h 276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640" h="2763520">
                  <a:moveTo>
                    <a:pt x="0" y="0"/>
                  </a:moveTo>
                  <a:cubicBezTo>
                    <a:pt x="209126" y="186266"/>
                    <a:pt x="418253" y="372533"/>
                    <a:pt x="436880" y="568960"/>
                  </a:cubicBezTo>
                  <a:cubicBezTo>
                    <a:pt x="455507" y="765387"/>
                    <a:pt x="81280" y="1000760"/>
                    <a:pt x="111760" y="1178560"/>
                  </a:cubicBezTo>
                  <a:cubicBezTo>
                    <a:pt x="142240" y="1356360"/>
                    <a:pt x="596053" y="1451187"/>
                    <a:pt x="619760" y="1635760"/>
                  </a:cubicBezTo>
                  <a:cubicBezTo>
                    <a:pt x="643467" y="1820333"/>
                    <a:pt x="223520" y="2098040"/>
                    <a:pt x="254000" y="2286000"/>
                  </a:cubicBezTo>
                  <a:cubicBezTo>
                    <a:pt x="284480" y="2473960"/>
                    <a:pt x="802640" y="2763520"/>
                    <a:pt x="802640" y="2763520"/>
                  </a:cubicBezTo>
                </a:path>
              </a:pathLst>
            </a:custGeom>
            <a:ln w="50800">
              <a:solidFill>
                <a:srgbClr val="3366FF"/>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
            </a:p>
          </p:txBody>
        </p:sp>
        <p:sp>
          <p:nvSpPr>
            <p:cNvPr id="13" name="Figura a mano libera 24">
              <a:extLst>
                <a:ext uri="{FF2B5EF4-FFF2-40B4-BE49-F238E27FC236}">
                  <a16:creationId xmlns:a16="http://schemas.microsoft.com/office/drawing/2014/main" id="{65687218-9EF6-034E-8B62-E50FBF069DEC}"/>
                </a:ext>
              </a:extLst>
            </p:cNvPr>
            <p:cNvSpPr/>
            <p:nvPr/>
          </p:nvSpPr>
          <p:spPr>
            <a:xfrm rot="9265850">
              <a:off x="5878973" y="1261407"/>
              <a:ext cx="255745" cy="968597"/>
            </a:xfrm>
            <a:custGeom>
              <a:avLst/>
              <a:gdLst>
                <a:gd name="connsiteX0" fmla="*/ 0 w 802640"/>
                <a:gd name="connsiteY0" fmla="*/ 0 h 2763520"/>
                <a:gd name="connsiteX1" fmla="*/ 436880 w 802640"/>
                <a:gd name="connsiteY1" fmla="*/ 568960 h 2763520"/>
                <a:gd name="connsiteX2" fmla="*/ 111760 w 802640"/>
                <a:gd name="connsiteY2" fmla="*/ 1178560 h 2763520"/>
                <a:gd name="connsiteX3" fmla="*/ 619760 w 802640"/>
                <a:gd name="connsiteY3" fmla="*/ 1635760 h 2763520"/>
                <a:gd name="connsiteX4" fmla="*/ 254000 w 802640"/>
                <a:gd name="connsiteY4" fmla="*/ 2286000 h 2763520"/>
                <a:gd name="connsiteX5" fmla="*/ 802640 w 802640"/>
                <a:gd name="connsiteY5" fmla="*/ 2763520 h 276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640" h="2763520">
                  <a:moveTo>
                    <a:pt x="0" y="0"/>
                  </a:moveTo>
                  <a:cubicBezTo>
                    <a:pt x="209126" y="186266"/>
                    <a:pt x="418253" y="372533"/>
                    <a:pt x="436880" y="568960"/>
                  </a:cubicBezTo>
                  <a:cubicBezTo>
                    <a:pt x="455507" y="765387"/>
                    <a:pt x="81280" y="1000760"/>
                    <a:pt x="111760" y="1178560"/>
                  </a:cubicBezTo>
                  <a:cubicBezTo>
                    <a:pt x="142240" y="1356360"/>
                    <a:pt x="596053" y="1451187"/>
                    <a:pt x="619760" y="1635760"/>
                  </a:cubicBezTo>
                  <a:cubicBezTo>
                    <a:pt x="643467" y="1820333"/>
                    <a:pt x="223520" y="2098040"/>
                    <a:pt x="254000" y="2286000"/>
                  </a:cubicBezTo>
                  <a:cubicBezTo>
                    <a:pt x="284480" y="2473960"/>
                    <a:pt x="802640" y="2763520"/>
                    <a:pt x="802640" y="2763520"/>
                  </a:cubicBezTo>
                </a:path>
              </a:pathLst>
            </a:custGeom>
            <a:ln w="50800">
              <a:solidFill>
                <a:srgbClr val="3366FF"/>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
            </a:p>
          </p:txBody>
        </p:sp>
      </p:grpSp>
      <p:sp>
        <p:nvSpPr>
          <p:cNvPr id="14" name="AutoShape 6">
            <a:extLst>
              <a:ext uri="{FF2B5EF4-FFF2-40B4-BE49-F238E27FC236}">
                <a16:creationId xmlns:a16="http://schemas.microsoft.com/office/drawing/2014/main" id="{C7322ED4-1B3B-764E-9B53-61049B53CA9D}"/>
              </a:ext>
            </a:extLst>
          </p:cNvPr>
          <p:cNvSpPr>
            <a:spLocks/>
          </p:cNvSpPr>
          <p:nvPr/>
        </p:nvSpPr>
        <p:spPr bwMode="auto">
          <a:xfrm>
            <a:off x="171455" y="528035"/>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sz="2400">
              <a:latin typeface="Palatino"/>
              <a:cs typeface="Palatino"/>
            </a:endParaRPr>
          </a:p>
        </p:txBody>
      </p:sp>
      <p:sp>
        <p:nvSpPr>
          <p:cNvPr id="15" name="TextBox 14">
            <a:extLst>
              <a:ext uri="{FF2B5EF4-FFF2-40B4-BE49-F238E27FC236}">
                <a16:creationId xmlns:a16="http://schemas.microsoft.com/office/drawing/2014/main" id="{37B504E9-4AFB-934E-8F6E-4FE5D6B61058}"/>
              </a:ext>
            </a:extLst>
          </p:cNvPr>
          <p:cNvSpPr txBox="1"/>
          <p:nvPr/>
        </p:nvSpPr>
        <p:spPr>
          <a:xfrm>
            <a:off x="1738839" y="-69279"/>
            <a:ext cx="6038256" cy="584775"/>
          </a:xfrm>
          <a:prstGeom prst="rect">
            <a:avLst/>
          </a:prstGeom>
          <a:noFill/>
        </p:spPr>
        <p:txBody>
          <a:bodyPr wrap="none" rtlCol="0">
            <a:spAutoFit/>
          </a:bodyPr>
          <a:lstStyle/>
          <a:p>
            <a:r>
              <a:rPr lang="en-US" sz="3200" dirty="0"/>
              <a:t>Dissipative Many-body Systems</a:t>
            </a:r>
          </a:p>
        </p:txBody>
      </p:sp>
      <p:sp>
        <p:nvSpPr>
          <p:cNvPr id="18" name="Freccia giù 32">
            <a:extLst>
              <a:ext uri="{FF2B5EF4-FFF2-40B4-BE49-F238E27FC236}">
                <a16:creationId xmlns:a16="http://schemas.microsoft.com/office/drawing/2014/main" id="{95173373-7068-7D48-9C3E-CC58A1704D6E}"/>
              </a:ext>
            </a:extLst>
          </p:cNvPr>
          <p:cNvSpPr/>
          <p:nvPr/>
        </p:nvSpPr>
        <p:spPr>
          <a:xfrm rot="3000000">
            <a:off x="3543725" y="1864984"/>
            <a:ext cx="119437" cy="824770"/>
          </a:xfrm>
          <a:prstGeom prst="downArrow">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 dirty="0">
              <a:solidFill>
                <a:srgbClr val="C00000"/>
              </a:solidFill>
            </a:endParaRPr>
          </a:p>
        </p:txBody>
      </p:sp>
      <p:grpSp>
        <p:nvGrpSpPr>
          <p:cNvPr id="19" name="Group 18">
            <a:extLst>
              <a:ext uri="{FF2B5EF4-FFF2-40B4-BE49-F238E27FC236}">
                <a16:creationId xmlns:a16="http://schemas.microsoft.com/office/drawing/2014/main" id="{C3CDA56F-A0A3-5543-A7FF-C6A7447C0248}"/>
              </a:ext>
            </a:extLst>
          </p:cNvPr>
          <p:cNvGrpSpPr/>
          <p:nvPr/>
        </p:nvGrpSpPr>
        <p:grpSpPr>
          <a:xfrm>
            <a:off x="948003" y="2839197"/>
            <a:ext cx="2233012" cy="624077"/>
            <a:chOff x="3459664" y="1604655"/>
            <a:chExt cx="2233012" cy="624077"/>
          </a:xfrm>
        </p:grpSpPr>
        <p:pic>
          <p:nvPicPr>
            <p:cNvPr id="20" name="Immagine 34" descr="frac_partial_rho.pdf">
              <a:extLst>
                <a:ext uri="{FF2B5EF4-FFF2-40B4-BE49-F238E27FC236}">
                  <a16:creationId xmlns:a16="http://schemas.microsoft.com/office/drawing/2014/main" id="{7D6746BA-6B94-4042-AF48-D90D2D087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936" y="1667396"/>
              <a:ext cx="2144128" cy="495301"/>
            </a:xfrm>
            <a:prstGeom prst="rect">
              <a:avLst/>
            </a:prstGeom>
          </p:spPr>
        </p:pic>
        <p:sp>
          <p:nvSpPr>
            <p:cNvPr id="21" name="Rettangolo arrotondato 35">
              <a:extLst>
                <a:ext uri="{FF2B5EF4-FFF2-40B4-BE49-F238E27FC236}">
                  <a16:creationId xmlns:a16="http://schemas.microsoft.com/office/drawing/2014/main" id="{FB540AD9-C41C-C447-9905-D3977CBC2D37}"/>
                </a:ext>
              </a:extLst>
            </p:cNvPr>
            <p:cNvSpPr/>
            <p:nvPr/>
          </p:nvSpPr>
          <p:spPr>
            <a:xfrm>
              <a:off x="3459664" y="1604655"/>
              <a:ext cx="2233012" cy="624077"/>
            </a:xfrm>
            <a:prstGeom prst="round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
            </a:p>
          </p:txBody>
        </p:sp>
      </p:grpSp>
      <p:sp>
        <p:nvSpPr>
          <p:cNvPr id="23" name="Freccia giù 32">
            <a:extLst>
              <a:ext uri="{FF2B5EF4-FFF2-40B4-BE49-F238E27FC236}">
                <a16:creationId xmlns:a16="http://schemas.microsoft.com/office/drawing/2014/main" id="{9E76F8A6-01C4-DF4A-B75C-E6282BEF8352}"/>
              </a:ext>
            </a:extLst>
          </p:cNvPr>
          <p:cNvSpPr/>
          <p:nvPr/>
        </p:nvSpPr>
        <p:spPr>
          <a:xfrm rot="19104754">
            <a:off x="5325245" y="1906764"/>
            <a:ext cx="119437" cy="824770"/>
          </a:xfrm>
          <a:prstGeom prst="downArrow">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 dirty="0">
              <a:solidFill>
                <a:srgbClr val="C00000"/>
              </a:solidFill>
            </a:endParaRPr>
          </a:p>
        </p:txBody>
      </p:sp>
      <p:sp>
        <p:nvSpPr>
          <p:cNvPr id="24" name="TextBox 23">
            <a:extLst>
              <a:ext uri="{FF2B5EF4-FFF2-40B4-BE49-F238E27FC236}">
                <a16:creationId xmlns:a16="http://schemas.microsoft.com/office/drawing/2014/main" id="{5774F49C-AB31-8541-B21D-E05ECCBDB8E3}"/>
              </a:ext>
            </a:extLst>
          </p:cNvPr>
          <p:cNvSpPr txBox="1"/>
          <p:nvPr/>
        </p:nvSpPr>
        <p:spPr>
          <a:xfrm>
            <a:off x="484593" y="3552647"/>
            <a:ext cx="3398879" cy="369332"/>
          </a:xfrm>
          <a:prstGeom prst="rect">
            <a:avLst/>
          </a:prstGeom>
          <a:noFill/>
        </p:spPr>
        <p:txBody>
          <a:bodyPr wrap="none" rtlCol="0">
            <a:spAutoFit/>
          </a:bodyPr>
          <a:lstStyle/>
          <a:p>
            <a:r>
              <a:rPr lang="en-US" dirty="0"/>
              <a:t>Properties of the Average state</a:t>
            </a:r>
          </a:p>
        </p:txBody>
      </p:sp>
      <p:pic>
        <p:nvPicPr>
          <p:cNvPr id="26" name="Picture 25">
            <a:extLst>
              <a:ext uri="{FF2B5EF4-FFF2-40B4-BE49-F238E27FC236}">
                <a16:creationId xmlns:a16="http://schemas.microsoft.com/office/drawing/2014/main" id="{FD891B11-6847-E349-9A07-92F3388D3BDA}"/>
              </a:ext>
            </a:extLst>
          </p:cNvPr>
          <p:cNvPicPr>
            <a:picLocks noChangeAspect="1"/>
          </p:cNvPicPr>
          <p:nvPr/>
        </p:nvPicPr>
        <p:blipFill>
          <a:blip r:embed="rId5"/>
          <a:stretch>
            <a:fillRect/>
          </a:stretch>
        </p:blipFill>
        <p:spPr>
          <a:xfrm>
            <a:off x="1301360" y="3932956"/>
            <a:ext cx="1496691" cy="257803"/>
          </a:xfrm>
          <a:prstGeom prst="rect">
            <a:avLst/>
          </a:prstGeom>
        </p:spPr>
      </p:pic>
      <p:sp>
        <p:nvSpPr>
          <p:cNvPr id="27" name="TextBox 26">
            <a:extLst>
              <a:ext uri="{FF2B5EF4-FFF2-40B4-BE49-F238E27FC236}">
                <a16:creationId xmlns:a16="http://schemas.microsoft.com/office/drawing/2014/main" id="{198FF1FA-81A1-354A-91CA-B35BC589BCE8}"/>
              </a:ext>
            </a:extLst>
          </p:cNvPr>
          <p:cNvSpPr txBox="1"/>
          <p:nvPr/>
        </p:nvSpPr>
        <p:spPr>
          <a:xfrm>
            <a:off x="-57882" y="4293372"/>
            <a:ext cx="4443717" cy="892552"/>
          </a:xfrm>
          <a:prstGeom prst="rect">
            <a:avLst/>
          </a:prstGeom>
          <a:noFill/>
        </p:spPr>
        <p:txBody>
          <a:bodyPr wrap="none" rtlCol="0">
            <a:spAutoFit/>
          </a:bodyPr>
          <a:lstStyle/>
          <a:p>
            <a:r>
              <a:rPr lang="en-US" sz="1300" dirty="0"/>
              <a:t>L. M. </a:t>
            </a:r>
            <a:r>
              <a:rPr lang="en-US" sz="1300" dirty="0" err="1"/>
              <a:t>Sieberer</a:t>
            </a:r>
            <a:r>
              <a:rPr lang="en-US" sz="1300" dirty="0"/>
              <a:t>, et al., Rep. Prog. in Phys. 79, 096001 (2016).</a:t>
            </a:r>
          </a:p>
          <a:p>
            <a:r>
              <a:rPr lang="en-US" sz="1300" dirty="0"/>
              <a:t>T. E. Lee, et al., Phys. Rev. Lett.110, 257204 (2013).</a:t>
            </a:r>
          </a:p>
          <a:p>
            <a:r>
              <a:rPr lang="en-US" sz="1300" dirty="0"/>
              <a:t>J. </a:t>
            </a:r>
            <a:r>
              <a:rPr lang="en-US" sz="1300" dirty="0" err="1"/>
              <a:t>Jin</a:t>
            </a:r>
            <a:r>
              <a:rPr lang="en-US" sz="1300" dirty="0"/>
              <a:t>, et al., Phys. Rev. X 6, 031011 (2016).</a:t>
            </a:r>
          </a:p>
          <a:p>
            <a:r>
              <a:rPr lang="en-US" sz="1300" dirty="0"/>
              <a:t>M. F. Maghrebi, et al., Phys. Rev. B 93, 014307 (2016) ….</a:t>
            </a:r>
          </a:p>
        </p:txBody>
      </p:sp>
      <p:sp>
        <p:nvSpPr>
          <p:cNvPr id="28" name="Rectangle 27">
            <a:extLst>
              <a:ext uri="{FF2B5EF4-FFF2-40B4-BE49-F238E27FC236}">
                <a16:creationId xmlns:a16="http://schemas.microsoft.com/office/drawing/2014/main" id="{DE694956-7FE8-F04B-A6B1-A9F5B54CF2BC}"/>
              </a:ext>
            </a:extLst>
          </p:cNvPr>
          <p:cNvSpPr/>
          <p:nvPr/>
        </p:nvSpPr>
        <p:spPr>
          <a:xfrm>
            <a:off x="5370610" y="4451003"/>
            <a:ext cx="3687277" cy="692497"/>
          </a:xfrm>
          <a:prstGeom prst="rect">
            <a:avLst/>
          </a:prstGeom>
        </p:spPr>
        <p:txBody>
          <a:bodyPr wrap="square">
            <a:spAutoFit/>
          </a:bodyPr>
          <a:lstStyle/>
          <a:p>
            <a:r>
              <a:rPr lang="en-US" sz="1300" dirty="0">
                <a:latin typeface="Palatino" pitchFamily="2" charset="0"/>
              </a:rPr>
              <a:t>Nahum, et al., Phys. Rev. X 7, 031016 (2017)</a:t>
            </a:r>
          </a:p>
          <a:p>
            <a:r>
              <a:rPr lang="en-US" sz="1300" dirty="0">
                <a:latin typeface="Palatino" pitchFamily="2" charset="0"/>
              </a:rPr>
              <a:t>Y. Li, et al., Phys. Rev. B 98, 205136 (2018)</a:t>
            </a:r>
          </a:p>
          <a:p>
            <a:r>
              <a:rPr lang="en-US" sz="1300" dirty="0">
                <a:latin typeface="Palatino" pitchFamily="2" charset="0"/>
              </a:rPr>
              <a:t>Y. Li, et al., Phys. Rev. B 100, 134306 (2019) </a:t>
            </a:r>
            <a:r>
              <a:rPr lang="en-US" sz="1300" dirty="0"/>
              <a:t>…</a:t>
            </a:r>
          </a:p>
        </p:txBody>
      </p:sp>
      <p:pic>
        <p:nvPicPr>
          <p:cNvPr id="29" name="Picture 28" descr="Screen Shot 2018-10-01 at 10-1-18    5.04.02 PM.png">
            <a:extLst>
              <a:ext uri="{FF2B5EF4-FFF2-40B4-BE49-F238E27FC236}">
                <a16:creationId xmlns:a16="http://schemas.microsoft.com/office/drawing/2014/main" id="{57187616-090F-B149-ACB1-3DCE31E77614}"/>
              </a:ext>
            </a:extLst>
          </p:cNvPr>
          <p:cNvPicPr>
            <a:picLocks noChangeAspect="1"/>
          </p:cNvPicPr>
          <p:nvPr/>
        </p:nvPicPr>
        <p:blipFill rotWithShape="1">
          <a:blip r:embed="rId6">
            <a:extLst>
              <a:ext uri="{28A0092B-C50C-407E-A947-70E740481C1C}">
                <a14:useLocalDpi xmlns:a14="http://schemas.microsoft.com/office/drawing/2010/main" val="0"/>
              </a:ext>
            </a:extLst>
          </a:blip>
          <a:srcRect t="10270" b="8188"/>
          <a:stretch/>
        </p:blipFill>
        <p:spPr>
          <a:xfrm>
            <a:off x="4608062" y="2800776"/>
            <a:ext cx="2543527" cy="1721375"/>
          </a:xfrm>
          <a:prstGeom prst="rect">
            <a:avLst/>
          </a:prstGeom>
        </p:spPr>
      </p:pic>
      <p:sp>
        <p:nvSpPr>
          <p:cNvPr id="30" name="TextBox 29">
            <a:extLst>
              <a:ext uri="{FF2B5EF4-FFF2-40B4-BE49-F238E27FC236}">
                <a16:creationId xmlns:a16="http://schemas.microsoft.com/office/drawing/2014/main" id="{E495252E-6B48-154C-B0CA-9E6707E2F28B}"/>
              </a:ext>
            </a:extLst>
          </p:cNvPr>
          <p:cNvSpPr txBox="1"/>
          <p:nvPr/>
        </p:nvSpPr>
        <p:spPr>
          <a:xfrm>
            <a:off x="60749" y="2501127"/>
            <a:ext cx="3843232" cy="369332"/>
          </a:xfrm>
          <a:prstGeom prst="rect">
            <a:avLst/>
          </a:prstGeom>
          <a:noFill/>
        </p:spPr>
        <p:txBody>
          <a:bodyPr wrap="none" rtlCol="0">
            <a:spAutoFit/>
          </a:bodyPr>
          <a:lstStyle/>
          <a:p>
            <a:r>
              <a:rPr lang="en-US" dirty="0"/>
              <a:t>Dissipative Phase Transitions (DPT)</a:t>
            </a:r>
          </a:p>
        </p:txBody>
      </p:sp>
      <p:sp>
        <p:nvSpPr>
          <p:cNvPr id="32" name="TextBox 31">
            <a:extLst>
              <a:ext uri="{FF2B5EF4-FFF2-40B4-BE49-F238E27FC236}">
                <a16:creationId xmlns:a16="http://schemas.microsoft.com/office/drawing/2014/main" id="{80A4331E-A7FC-F64C-99C8-EB5FF2E6753B}"/>
              </a:ext>
            </a:extLst>
          </p:cNvPr>
          <p:cNvSpPr txBox="1"/>
          <p:nvPr/>
        </p:nvSpPr>
        <p:spPr>
          <a:xfrm>
            <a:off x="4641314" y="2512174"/>
            <a:ext cx="4443717" cy="369332"/>
          </a:xfrm>
          <a:prstGeom prst="rect">
            <a:avLst/>
          </a:prstGeom>
          <a:noFill/>
        </p:spPr>
        <p:txBody>
          <a:bodyPr wrap="square" rtlCol="0">
            <a:spAutoFit/>
          </a:bodyPr>
          <a:lstStyle/>
          <a:p>
            <a:r>
              <a:rPr lang="en-US" dirty="0"/>
              <a:t>Measurement-induced phase transitions</a:t>
            </a:r>
          </a:p>
        </p:txBody>
      </p:sp>
      <p:sp>
        <p:nvSpPr>
          <p:cNvPr id="35" name="Rettangolo arrotondato 35">
            <a:extLst>
              <a:ext uri="{FF2B5EF4-FFF2-40B4-BE49-F238E27FC236}">
                <a16:creationId xmlns:a16="http://schemas.microsoft.com/office/drawing/2014/main" id="{BB4DB545-22B1-2A46-B740-DA410AA38E3C}"/>
              </a:ext>
            </a:extLst>
          </p:cNvPr>
          <p:cNvSpPr/>
          <p:nvPr/>
        </p:nvSpPr>
        <p:spPr>
          <a:xfrm>
            <a:off x="483891" y="3611587"/>
            <a:ext cx="3261286" cy="652887"/>
          </a:xfrm>
          <a:prstGeom prst="round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
          </a:p>
        </p:txBody>
      </p:sp>
      <p:grpSp>
        <p:nvGrpSpPr>
          <p:cNvPr id="37" name="Group 36">
            <a:extLst>
              <a:ext uri="{FF2B5EF4-FFF2-40B4-BE49-F238E27FC236}">
                <a16:creationId xmlns:a16="http://schemas.microsoft.com/office/drawing/2014/main" id="{A1D194A2-D0EB-7043-810B-B38EEA03B783}"/>
              </a:ext>
            </a:extLst>
          </p:cNvPr>
          <p:cNvGrpSpPr/>
          <p:nvPr/>
        </p:nvGrpSpPr>
        <p:grpSpPr>
          <a:xfrm>
            <a:off x="6609947" y="3728577"/>
            <a:ext cx="2510625" cy="721201"/>
            <a:chOff x="6535130" y="3645447"/>
            <a:chExt cx="2510625" cy="721201"/>
          </a:xfrm>
        </p:grpSpPr>
        <p:pic>
          <p:nvPicPr>
            <p:cNvPr id="33" name="Picture 32">
              <a:extLst>
                <a:ext uri="{FF2B5EF4-FFF2-40B4-BE49-F238E27FC236}">
                  <a16:creationId xmlns:a16="http://schemas.microsoft.com/office/drawing/2014/main" id="{D4B5D4FC-63E7-9447-ABCF-DE0DECF33D78}"/>
                </a:ext>
              </a:extLst>
            </p:cNvPr>
            <p:cNvPicPr>
              <a:picLocks noChangeAspect="1"/>
            </p:cNvPicPr>
            <p:nvPr/>
          </p:nvPicPr>
          <p:blipFill>
            <a:blip r:embed="rId7"/>
            <a:stretch>
              <a:fillRect/>
            </a:stretch>
          </p:blipFill>
          <p:spPr>
            <a:xfrm>
              <a:off x="6834944" y="4040978"/>
              <a:ext cx="2051050" cy="228600"/>
            </a:xfrm>
            <a:prstGeom prst="rect">
              <a:avLst/>
            </a:prstGeom>
          </p:spPr>
        </p:pic>
        <p:sp>
          <p:nvSpPr>
            <p:cNvPr id="34" name="TextBox 33">
              <a:extLst>
                <a:ext uri="{FF2B5EF4-FFF2-40B4-BE49-F238E27FC236}">
                  <a16:creationId xmlns:a16="http://schemas.microsoft.com/office/drawing/2014/main" id="{EA8F7B7D-F1C1-0048-8EFB-643B89AEB744}"/>
                </a:ext>
              </a:extLst>
            </p:cNvPr>
            <p:cNvSpPr txBox="1"/>
            <p:nvPr/>
          </p:nvSpPr>
          <p:spPr>
            <a:xfrm>
              <a:off x="6535130" y="3645447"/>
              <a:ext cx="2510624" cy="369332"/>
            </a:xfrm>
            <a:prstGeom prst="rect">
              <a:avLst/>
            </a:prstGeom>
            <a:noFill/>
          </p:spPr>
          <p:txBody>
            <a:bodyPr wrap="none" rtlCol="0">
              <a:spAutoFit/>
            </a:bodyPr>
            <a:lstStyle/>
            <a:p>
              <a:r>
                <a:rPr lang="en-US" dirty="0"/>
                <a:t>Entanglement Entropy</a:t>
              </a:r>
            </a:p>
          </p:txBody>
        </p:sp>
        <p:sp>
          <p:nvSpPr>
            <p:cNvPr id="36" name="Rettangolo arrotondato 35">
              <a:extLst>
                <a:ext uri="{FF2B5EF4-FFF2-40B4-BE49-F238E27FC236}">
                  <a16:creationId xmlns:a16="http://schemas.microsoft.com/office/drawing/2014/main" id="{D55F87EC-99D8-9E4C-B0DA-9F756540BF92}"/>
                </a:ext>
              </a:extLst>
            </p:cNvPr>
            <p:cNvSpPr/>
            <p:nvPr/>
          </p:nvSpPr>
          <p:spPr>
            <a:xfrm>
              <a:off x="6535131" y="3674151"/>
              <a:ext cx="2510624" cy="692497"/>
            </a:xfrm>
            <a:prstGeom prst="round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
            </a:p>
          </p:txBody>
        </p:sp>
      </p:grpSp>
      <p:sp>
        <p:nvSpPr>
          <p:cNvPr id="38" name="Rectangle 37">
            <a:extLst>
              <a:ext uri="{FF2B5EF4-FFF2-40B4-BE49-F238E27FC236}">
                <a16:creationId xmlns:a16="http://schemas.microsoft.com/office/drawing/2014/main" id="{05EF1E85-5E37-6B4C-A675-E314D078D1B5}"/>
              </a:ext>
            </a:extLst>
          </p:cNvPr>
          <p:cNvSpPr/>
          <p:nvPr/>
        </p:nvSpPr>
        <p:spPr>
          <a:xfrm>
            <a:off x="8018878" y="2756256"/>
            <a:ext cx="915635" cy="369332"/>
          </a:xfrm>
          <a:prstGeom prst="rect">
            <a:avLst/>
          </a:prstGeom>
        </p:spPr>
        <p:txBody>
          <a:bodyPr wrap="none">
            <a:spAutoFit/>
          </a:bodyPr>
          <a:lstStyle/>
          <a:p>
            <a:r>
              <a:rPr lang="en-US" dirty="0"/>
              <a:t>(MIPT)</a:t>
            </a:r>
          </a:p>
        </p:txBody>
      </p:sp>
      <p:pic>
        <p:nvPicPr>
          <p:cNvPr id="3" name="Picture 2" descr="Diagram&#10;&#10;Description automatically generated">
            <a:extLst>
              <a:ext uri="{FF2B5EF4-FFF2-40B4-BE49-F238E27FC236}">
                <a16:creationId xmlns:a16="http://schemas.microsoft.com/office/drawing/2014/main" id="{B0469FD8-83C2-0A68-2EBE-AA10CCFE2056}"/>
              </a:ext>
            </a:extLst>
          </p:cNvPr>
          <p:cNvPicPr>
            <a:picLocks noChangeAspect="1"/>
          </p:cNvPicPr>
          <p:nvPr/>
        </p:nvPicPr>
        <p:blipFill>
          <a:blip r:embed="rId8"/>
          <a:stretch>
            <a:fillRect/>
          </a:stretch>
        </p:blipFill>
        <p:spPr>
          <a:xfrm>
            <a:off x="4666184" y="2800776"/>
            <a:ext cx="3912452" cy="2317246"/>
          </a:xfrm>
          <a:prstGeom prst="rect">
            <a:avLst/>
          </a:prstGeom>
        </p:spPr>
      </p:pic>
    </p:spTree>
    <p:extLst>
      <p:ext uri="{BB962C8B-B14F-4D97-AF65-F5344CB8AC3E}">
        <p14:creationId xmlns:p14="http://schemas.microsoft.com/office/powerpoint/2010/main" val="414886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p:bldP spid="27" grpId="0"/>
      <p:bldP spid="28" grpId="0"/>
      <p:bldP spid="30" grpId="0"/>
      <p:bldP spid="32" grpId="0"/>
      <p:bldP spid="35" grpId="0" animBg="1"/>
      <p:bldP spid="3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8C14BD-1A6D-F649-8191-B6D47DD4E4E7}"/>
              </a:ext>
            </a:extLst>
          </p:cNvPr>
          <p:cNvPicPr>
            <a:picLocks noChangeAspect="1"/>
          </p:cNvPicPr>
          <p:nvPr/>
        </p:nvPicPr>
        <p:blipFill>
          <a:blip r:embed="rId3"/>
          <a:stretch>
            <a:fillRect/>
          </a:stretch>
        </p:blipFill>
        <p:spPr>
          <a:xfrm>
            <a:off x="1330705" y="537898"/>
            <a:ext cx="3612350" cy="2627163"/>
          </a:xfrm>
          <a:prstGeom prst="rect">
            <a:avLst/>
          </a:prstGeom>
        </p:spPr>
      </p:pic>
      <p:pic>
        <p:nvPicPr>
          <p:cNvPr id="20" name="Picture 19">
            <a:extLst>
              <a:ext uri="{FF2B5EF4-FFF2-40B4-BE49-F238E27FC236}">
                <a16:creationId xmlns:a16="http://schemas.microsoft.com/office/drawing/2014/main" id="{120D7240-2BFC-A447-8005-5CCAC4D5352C}"/>
              </a:ext>
            </a:extLst>
          </p:cNvPr>
          <p:cNvPicPr>
            <a:picLocks noChangeAspect="1"/>
          </p:cNvPicPr>
          <p:nvPr/>
        </p:nvPicPr>
        <p:blipFill>
          <a:blip r:embed="rId4"/>
          <a:stretch>
            <a:fillRect/>
          </a:stretch>
        </p:blipFill>
        <p:spPr>
          <a:xfrm>
            <a:off x="4995947" y="1695784"/>
            <a:ext cx="1884979" cy="575196"/>
          </a:xfrm>
          <a:prstGeom prst="rect">
            <a:avLst/>
          </a:prstGeom>
        </p:spPr>
      </p:pic>
      <p:pic>
        <p:nvPicPr>
          <p:cNvPr id="21" name="Picture 20">
            <a:extLst>
              <a:ext uri="{FF2B5EF4-FFF2-40B4-BE49-F238E27FC236}">
                <a16:creationId xmlns:a16="http://schemas.microsoft.com/office/drawing/2014/main" id="{06BDE218-21D4-7444-B8B9-7862CCDBAFA8}"/>
              </a:ext>
            </a:extLst>
          </p:cNvPr>
          <p:cNvPicPr>
            <a:picLocks noChangeAspect="1"/>
          </p:cNvPicPr>
          <p:nvPr/>
        </p:nvPicPr>
        <p:blipFill>
          <a:blip r:embed="rId5"/>
          <a:stretch>
            <a:fillRect/>
          </a:stretch>
        </p:blipFill>
        <p:spPr>
          <a:xfrm>
            <a:off x="4995947" y="2580280"/>
            <a:ext cx="1604922" cy="515160"/>
          </a:xfrm>
          <a:prstGeom prst="rect">
            <a:avLst/>
          </a:prstGeom>
        </p:spPr>
      </p:pic>
      <p:pic>
        <p:nvPicPr>
          <p:cNvPr id="22" name="Picture 21">
            <a:extLst>
              <a:ext uri="{FF2B5EF4-FFF2-40B4-BE49-F238E27FC236}">
                <a16:creationId xmlns:a16="http://schemas.microsoft.com/office/drawing/2014/main" id="{B284B9FD-4CFE-B74D-9EA1-D63B64982068}"/>
              </a:ext>
            </a:extLst>
          </p:cNvPr>
          <p:cNvPicPr>
            <a:picLocks noChangeAspect="1"/>
          </p:cNvPicPr>
          <p:nvPr/>
        </p:nvPicPr>
        <p:blipFill>
          <a:blip r:embed="rId6"/>
          <a:stretch>
            <a:fillRect/>
          </a:stretch>
        </p:blipFill>
        <p:spPr>
          <a:xfrm>
            <a:off x="5052989" y="745401"/>
            <a:ext cx="1677770" cy="251997"/>
          </a:xfrm>
          <a:prstGeom prst="rect">
            <a:avLst/>
          </a:prstGeom>
        </p:spPr>
      </p:pic>
      <p:pic>
        <p:nvPicPr>
          <p:cNvPr id="23" name="Picture 22">
            <a:extLst>
              <a:ext uri="{FF2B5EF4-FFF2-40B4-BE49-F238E27FC236}">
                <a16:creationId xmlns:a16="http://schemas.microsoft.com/office/drawing/2014/main" id="{183BDEA4-3A8D-5E40-BCBE-2A068EB7C2EC}"/>
              </a:ext>
            </a:extLst>
          </p:cNvPr>
          <p:cNvPicPr>
            <a:picLocks noChangeAspect="1"/>
          </p:cNvPicPr>
          <p:nvPr/>
        </p:nvPicPr>
        <p:blipFill>
          <a:blip r:embed="rId7"/>
          <a:stretch>
            <a:fillRect/>
          </a:stretch>
        </p:blipFill>
        <p:spPr>
          <a:xfrm>
            <a:off x="5052989" y="1039080"/>
            <a:ext cx="1677770" cy="251997"/>
          </a:xfrm>
          <a:prstGeom prst="rect">
            <a:avLst/>
          </a:prstGeom>
        </p:spPr>
      </p:pic>
      <p:pic>
        <p:nvPicPr>
          <p:cNvPr id="24" name="Picture 23">
            <a:extLst>
              <a:ext uri="{FF2B5EF4-FFF2-40B4-BE49-F238E27FC236}">
                <a16:creationId xmlns:a16="http://schemas.microsoft.com/office/drawing/2014/main" id="{DFD21FE2-3BEB-E044-B2E8-7270A2846A3F}"/>
              </a:ext>
            </a:extLst>
          </p:cNvPr>
          <p:cNvPicPr>
            <a:picLocks noChangeAspect="1"/>
          </p:cNvPicPr>
          <p:nvPr/>
        </p:nvPicPr>
        <p:blipFill>
          <a:blip r:embed="rId8"/>
          <a:stretch>
            <a:fillRect/>
          </a:stretch>
        </p:blipFill>
        <p:spPr>
          <a:xfrm>
            <a:off x="6869328" y="893187"/>
            <a:ext cx="1770611" cy="291786"/>
          </a:xfrm>
          <a:prstGeom prst="rect">
            <a:avLst/>
          </a:prstGeom>
        </p:spPr>
      </p:pic>
      <p:pic>
        <p:nvPicPr>
          <p:cNvPr id="32" name="Picture 31">
            <a:extLst>
              <a:ext uri="{FF2B5EF4-FFF2-40B4-BE49-F238E27FC236}">
                <a16:creationId xmlns:a16="http://schemas.microsoft.com/office/drawing/2014/main" id="{E54CEC5C-4357-6F4D-9918-93311ED3E5D6}"/>
              </a:ext>
            </a:extLst>
          </p:cNvPr>
          <p:cNvPicPr>
            <a:picLocks noChangeAspect="1"/>
          </p:cNvPicPr>
          <p:nvPr/>
        </p:nvPicPr>
        <p:blipFill>
          <a:blip r:embed="rId9"/>
          <a:stretch>
            <a:fillRect/>
          </a:stretch>
        </p:blipFill>
        <p:spPr>
          <a:xfrm>
            <a:off x="7154669" y="1583409"/>
            <a:ext cx="1460331" cy="579940"/>
          </a:xfrm>
          <a:prstGeom prst="rect">
            <a:avLst/>
          </a:prstGeom>
        </p:spPr>
      </p:pic>
      <p:sp>
        <p:nvSpPr>
          <p:cNvPr id="33" name="TextBox 32">
            <a:extLst>
              <a:ext uri="{FF2B5EF4-FFF2-40B4-BE49-F238E27FC236}">
                <a16:creationId xmlns:a16="http://schemas.microsoft.com/office/drawing/2014/main" id="{5F55D4B9-EC5D-BA4A-A79A-51B4D0C0E524}"/>
              </a:ext>
            </a:extLst>
          </p:cNvPr>
          <p:cNvSpPr txBox="1"/>
          <p:nvPr/>
        </p:nvSpPr>
        <p:spPr>
          <a:xfrm>
            <a:off x="6809517" y="1713652"/>
            <a:ext cx="235962" cy="338554"/>
          </a:xfrm>
          <a:prstGeom prst="rect">
            <a:avLst/>
          </a:prstGeom>
          <a:noFill/>
        </p:spPr>
        <p:txBody>
          <a:bodyPr wrap="none" rtlCol="0">
            <a:spAutoFit/>
          </a:bodyPr>
          <a:lstStyle/>
          <a:p>
            <a:r>
              <a:rPr lang="en-US" sz="1600" dirty="0"/>
              <a:t>,</a:t>
            </a:r>
          </a:p>
        </p:txBody>
      </p:sp>
      <p:sp>
        <p:nvSpPr>
          <p:cNvPr id="4" name="AutoShape 6">
            <a:extLst>
              <a:ext uri="{FF2B5EF4-FFF2-40B4-BE49-F238E27FC236}">
                <a16:creationId xmlns:a16="http://schemas.microsoft.com/office/drawing/2014/main" id="{28882071-4BA6-9B4E-8058-F768413DE471}"/>
              </a:ext>
            </a:extLst>
          </p:cNvPr>
          <p:cNvSpPr>
            <a:spLocks/>
          </p:cNvSpPr>
          <p:nvPr/>
        </p:nvSpPr>
        <p:spPr bwMode="auto">
          <a:xfrm>
            <a:off x="171455" y="528035"/>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sz="2400">
              <a:latin typeface="Palatino"/>
              <a:cs typeface="Palatino"/>
            </a:endParaRPr>
          </a:p>
        </p:txBody>
      </p:sp>
      <p:sp>
        <p:nvSpPr>
          <p:cNvPr id="7" name="TextBox 6">
            <a:extLst>
              <a:ext uri="{FF2B5EF4-FFF2-40B4-BE49-F238E27FC236}">
                <a16:creationId xmlns:a16="http://schemas.microsoft.com/office/drawing/2014/main" id="{603BA34D-7203-7D47-8995-3B2B161146C1}"/>
              </a:ext>
            </a:extLst>
          </p:cNvPr>
          <p:cNvSpPr txBox="1"/>
          <p:nvPr/>
        </p:nvSpPr>
        <p:spPr>
          <a:xfrm>
            <a:off x="2147637" y="-46658"/>
            <a:ext cx="5292859" cy="584775"/>
          </a:xfrm>
          <a:prstGeom prst="rect">
            <a:avLst/>
          </a:prstGeom>
          <a:noFill/>
        </p:spPr>
        <p:txBody>
          <a:bodyPr wrap="none" rtlCol="0">
            <a:spAutoFit/>
          </a:bodyPr>
          <a:lstStyle/>
          <a:p>
            <a:r>
              <a:rPr lang="en-US" sz="3200" dirty="0"/>
              <a:t>Dissipative Floquet Systems</a:t>
            </a:r>
          </a:p>
        </p:txBody>
      </p:sp>
      <p:grpSp>
        <p:nvGrpSpPr>
          <p:cNvPr id="39" name="Group 38">
            <a:extLst>
              <a:ext uri="{FF2B5EF4-FFF2-40B4-BE49-F238E27FC236}">
                <a16:creationId xmlns:a16="http://schemas.microsoft.com/office/drawing/2014/main" id="{76A76125-9EFD-F942-A6C1-DF1A5D28B435}"/>
              </a:ext>
            </a:extLst>
          </p:cNvPr>
          <p:cNvGrpSpPr/>
          <p:nvPr/>
        </p:nvGrpSpPr>
        <p:grpSpPr>
          <a:xfrm>
            <a:off x="423825" y="3300826"/>
            <a:ext cx="2079416" cy="664026"/>
            <a:chOff x="6123273" y="3394426"/>
            <a:chExt cx="2079416" cy="664026"/>
          </a:xfrm>
        </p:grpSpPr>
        <p:sp>
          <p:nvSpPr>
            <p:cNvPr id="37" name="TextBox 36">
              <a:extLst>
                <a:ext uri="{FF2B5EF4-FFF2-40B4-BE49-F238E27FC236}">
                  <a16:creationId xmlns:a16="http://schemas.microsoft.com/office/drawing/2014/main" id="{606D8C09-2FBB-E34D-8145-B0DC4F2CE385}"/>
                </a:ext>
              </a:extLst>
            </p:cNvPr>
            <p:cNvSpPr txBox="1"/>
            <p:nvPr/>
          </p:nvSpPr>
          <p:spPr>
            <a:xfrm>
              <a:off x="6123273" y="3412121"/>
              <a:ext cx="2079416" cy="646331"/>
            </a:xfrm>
            <a:prstGeom prst="rect">
              <a:avLst/>
            </a:prstGeom>
            <a:noFill/>
          </p:spPr>
          <p:txBody>
            <a:bodyPr wrap="square" rtlCol="0">
              <a:spAutoFit/>
            </a:bodyPr>
            <a:lstStyle/>
            <a:p>
              <a:pPr algn="ctr"/>
              <a:r>
                <a:rPr lang="en-US" dirty="0"/>
                <a:t>DPT</a:t>
              </a:r>
            </a:p>
            <a:p>
              <a:pPr algn="ctr"/>
              <a:r>
                <a:rPr lang="en-US" dirty="0"/>
                <a:t>Order-Disorder ?</a:t>
              </a:r>
            </a:p>
          </p:txBody>
        </p:sp>
        <p:sp>
          <p:nvSpPr>
            <p:cNvPr id="38" name="Rounded Rectangle 37">
              <a:extLst>
                <a:ext uri="{FF2B5EF4-FFF2-40B4-BE49-F238E27FC236}">
                  <a16:creationId xmlns:a16="http://schemas.microsoft.com/office/drawing/2014/main" id="{1A7597AE-06DE-E94E-8E2F-77541B9BB3F6}"/>
                </a:ext>
              </a:extLst>
            </p:cNvPr>
            <p:cNvSpPr/>
            <p:nvPr/>
          </p:nvSpPr>
          <p:spPr>
            <a:xfrm>
              <a:off x="6198212" y="3394426"/>
              <a:ext cx="1878676" cy="664026"/>
            </a:xfrm>
            <a:prstGeom prst="roundRect">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9030E44A-93DB-A54F-8BC4-294B9D48965E}"/>
              </a:ext>
            </a:extLst>
          </p:cNvPr>
          <p:cNvGrpSpPr>
            <a:grpSpLocks noChangeAspect="1"/>
          </p:cNvGrpSpPr>
          <p:nvPr/>
        </p:nvGrpSpPr>
        <p:grpSpPr>
          <a:xfrm>
            <a:off x="2732796" y="3174924"/>
            <a:ext cx="3419384" cy="1953330"/>
            <a:chOff x="2776450" y="1594858"/>
            <a:chExt cx="3589166" cy="2050318"/>
          </a:xfrm>
        </p:grpSpPr>
        <p:pic>
          <p:nvPicPr>
            <p:cNvPr id="41" name="Picture 40">
              <a:extLst>
                <a:ext uri="{FF2B5EF4-FFF2-40B4-BE49-F238E27FC236}">
                  <a16:creationId xmlns:a16="http://schemas.microsoft.com/office/drawing/2014/main" id="{D693648E-5E60-384B-91B5-C4FABFD2F945}"/>
                </a:ext>
              </a:extLst>
            </p:cNvPr>
            <p:cNvPicPr>
              <a:picLocks noChangeAspect="1"/>
            </p:cNvPicPr>
            <p:nvPr/>
          </p:nvPicPr>
          <p:blipFill rotWithShape="1">
            <a:blip r:embed="rId10"/>
            <a:srcRect l="30364" t="4496" r="33331"/>
            <a:stretch/>
          </p:blipFill>
          <p:spPr>
            <a:xfrm>
              <a:off x="2776450" y="1594858"/>
              <a:ext cx="3319782" cy="2050318"/>
            </a:xfrm>
            <a:prstGeom prst="rect">
              <a:avLst/>
            </a:prstGeom>
          </p:spPr>
        </p:pic>
        <p:sp>
          <p:nvSpPr>
            <p:cNvPr id="42" name="Rectangle 41">
              <a:extLst>
                <a:ext uri="{FF2B5EF4-FFF2-40B4-BE49-F238E27FC236}">
                  <a16:creationId xmlns:a16="http://schemas.microsoft.com/office/drawing/2014/main" id="{50DF16DB-9C46-EE4A-940F-FD8F124372D4}"/>
                </a:ext>
              </a:extLst>
            </p:cNvPr>
            <p:cNvSpPr/>
            <p:nvPr/>
          </p:nvSpPr>
          <p:spPr>
            <a:xfrm>
              <a:off x="2776450" y="1704938"/>
              <a:ext cx="236499" cy="249382"/>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Rectangle 42">
              <a:extLst>
                <a:ext uri="{FF2B5EF4-FFF2-40B4-BE49-F238E27FC236}">
                  <a16:creationId xmlns:a16="http://schemas.microsoft.com/office/drawing/2014/main" id="{A0AC00EF-C419-9A46-AB69-E7EDAA4C584B}"/>
                </a:ext>
              </a:extLst>
            </p:cNvPr>
            <p:cNvSpPr/>
            <p:nvPr/>
          </p:nvSpPr>
          <p:spPr>
            <a:xfrm>
              <a:off x="6166110" y="1729048"/>
              <a:ext cx="199506" cy="249382"/>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49" name="Picture 48">
            <a:extLst>
              <a:ext uri="{FF2B5EF4-FFF2-40B4-BE49-F238E27FC236}">
                <a16:creationId xmlns:a16="http://schemas.microsoft.com/office/drawing/2014/main" id="{68071768-CBFD-8547-9520-43F7E8634776}"/>
              </a:ext>
            </a:extLst>
          </p:cNvPr>
          <p:cNvPicPr>
            <a:picLocks noChangeAspect="1"/>
          </p:cNvPicPr>
          <p:nvPr/>
        </p:nvPicPr>
        <p:blipFill>
          <a:blip r:embed="rId11"/>
          <a:stretch>
            <a:fillRect/>
          </a:stretch>
        </p:blipFill>
        <p:spPr>
          <a:xfrm>
            <a:off x="423825" y="4348448"/>
            <a:ext cx="2020117" cy="514308"/>
          </a:xfrm>
          <a:prstGeom prst="rect">
            <a:avLst/>
          </a:prstGeom>
        </p:spPr>
      </p:pic>
      <p:grpSp>
        <p:nvGrpSpPr>
          <p:cNvPr id="50" name="Group 49">
            <a:extLst>
              <a:ext uri="{FF2B5EF4-FFF2-40B4-BE49-F238E27FC236}">
                <a16:creationId xmlns:a16="http://schemas.microsoft.com/office/drawing/2014/main" id="{8188F8E6-BF0E-F34B-9AC6-F703193FB83D}"/>
              </a:ext>
            </a:extLst>
          </p:cNvPr>
          <p:cNvGrpSpPr/>
          <p:nvPr/>
        </p:nvGrpSpPr>
        <p:grpSpPr>
          <a:xfrm>
            <a:off x="6488661" y="3300826"/>
            <a:ext cx="2306204" cy="664026"/>
            <a:chOff x="6123273" y="3394426"/>
            <a:chExt cx="2306204" cy="664026"/>
          </a:xfrm>
        </p:grpSpPr>
        <p:sp>
          <p:nvSpPr>
            <p:cNvPr id="51" name="TextBox 50">
              <a:extLst>
                <a:ext uri="{FF2B5EF4-FFF2-40B4-BE49-F238E27FC236}">
                  <a16:creationId xmlns:a16="http://schemas.microsoft.com/office/drawing/2014/main" id="{D784F491-23C6-B04A-B4FF-0D940E215E01}"/>
                </a:ext>
              </a:extLst>
            </p:cNvPr>
            <p:cNvSpPr txBox="1"/>
            <p:nvPr/>
          </p:nvSpPr>
          <p:spPr>
            <a:xfrm>
              <a:off x="6123273" y="3412121"/>
              <a:ext cx="2306204" cy="646331"/>
            </a:xfrm>
            <a:prstGeom prst="rect">
              <a:avLst/>
            </a:prstGeom>
            <a:noFill/>
          </p:spPr>
          <p:txBody>
            <a:bodyPr wrap="square" rtlCol="0">
              <a:spAutoFit/>
            </a:bodyPr>
            <a:lstStyle/>
            <a:p>
              <a:pPr algn="ctr"/>
              <a:r>
                <a:rPr lang="en-US" dirty="0"/>
                <a:t>MIPT</a:t>
              </a:r>
            </a:p>
            <a:p>
              <a:pPr algn="ctr"/>
              <a:r>
                <a:rPr lang="en-US" dirty="0"/>
                <a:t>Volume-Area law ?</a:t>
              </a:r>
            </a:p>
          </p:txBody>
        </p:sp>
        <p:sp>
          <p:nvSpPr>
            <p:cNvPr id="52" name="Rounded Rectangle 51">
              <a:extLst>
                <a:ext uri="{FF2B5EF4-FFF2-40B4-BE49-F238E27FC236}">
                  <a16:creationId xmlns:a16="http://schemas.microsoft.com/office/drawing/2014/main" id="{73763627-439E-2543-B23E-19AAB7445C39}"/>
                </a:ext>
              </a:extLst>
            </p:cNvPr>
            <p:cNvSpPr/>
            <p:nvPr/>
          </p:nvSpPr>
          <p:spPr>
            <a:xfrm>
              <a:off x="6198211" y="3394426"/>
              <a:ext cx="2156575" cy="664026"/>
            </a:xfrm>
            <a:prstGeom prst="roundRect">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53" name="Picture 52">
            <a:extLst>
              <a:ext uri="{FF2B5EF4-FFF2-40B4-BE49-F238E27FC236}">
                <a16:creationId xmlns:a16="http://schemas.microsoft.com/office/drawing/2014/main" id="{A0A54B40-E9EE-F448-9D9B-98A7458EDEA0}"/>
              </a:ext>
            </a:extLst>
          </p:cNvPr>
          <p:cNvPicPr>
            <a:picLocks noChangeAspect="1"/>
          </p:cNvPicPr>
          <p:nvPr/>
        </p:nvPicPr>
        <p:blipFill>
          <a:blip r:embed="rId12"/>
          <a:stretch>
            <a:fillRect/>
          </a:stretch>
        </p:blipFill>
        <p:spPr>
          <a:xfrm>
            <a:off x="6616238" y="4398099"/>
            <a:ext cx="2051050" cy="228600"/>
          </a:xfrm>
          <a:prstGeom prst="rect">
            <a:avLst/>
          </a:prstGeom>
        </p:spPr>
      </p:pic>
      <p:sp>
        <p:nvSpPr>
          <p:cNvPr id="3" name="TextBox 2">
            <a:extLst>
              <a:ext uri="{FF2B5EF4-FFF2-40B4-BE49-F238E27FC236}">
                <a16:creationId xmlns:a16="http://schemas.microsoft.com/office/drawing/2014/main" id="{CE380C29-91C9-1A03-38EC-172BA94CDBCE}"/>
              </a:ext>
            </a:extLst>
          </p:cNvPr>
          <p:cNvSpPr txBox="1"/>
          <p:nvPr/>
        </p:nvSpPr>
        <p:spPr>
          <a:xfrm>
            <a:off x="5891920" y="4806422"/>
            <a:ext cx="4572000" cy="307777"/>
          </a:xfrm>
          <a:prstGeom prst="rect">
            <a:avLst/>
          </a:prstGeom>
          <a:noFill/>
        </p:spPr>
        <p:txBody>
          <a:bodyPr wrap="square">
            <a:spAutoFit/>
          </a:bodyPr>
          <a:lstStyle/>
          <a:p>
            <a:r>
              <a:rPr lang="en-US" sz="1400" dirty="0">
                <a:hlinkClick r:id="rId13"/>
              </a:rPr>
              <a:t>P. Sierant et. al., Quantum 6, 638 (2022) </a:t>
            </a:r>
            <a:endParaRPr lang="en-US" sz="1400" dirty="0"/>
          </a:p>
        </p:txBody>
      </p:sp>
    </p:spTree>
    <p:extLst>
      <p:ext uri="{BB962C8B-B14F-4D97-AF65-F5344CB8AC3E}">
        <p14:creationId xmlns:p14="http://schemas.microsoft.com/office/powerpoint/2010/main" val="2101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28882071-4BA6-9B4E-8058-F768413DE471}"/>
              </a:ext>
            </a:extLst>
          </p:cNvPr>
          <p:cNvSpPr>
            <a:spLocks/>
          </p:cNvSpPr>
          <p:nvPr/>
        </p:nvSpPr>
        <p:spPr bwMode="auto">
          <a:xfrm>
            <a:off x="171455" y="528035"/>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sz="2400">
              <a:latin typeface="Palatino"/>
              <a:cs typeface="Palatino"/>
            </a:endParaRPr>
          </a:p>
        </p:txBody>
      </p:sp>
      <p:sp>
        <p:nvSpPr>
          <p:cNvPr id="7" name="TextBox 6">
            <a:extLst>
              <a:ext uri="{FF2B5EF4-FFF2-40B4-BE49-F238E27FC236}">
                <a16:creationId xmlns:a16="http://schemas.microsoft.com/office/drawing/2014/main" id="{603BA34D-7203-7D47-8995-3B2B161146C1}"/>
              </a:ext>
            </a:extLst>
          </p:cNvPr>
          <p:cNvSpPr txBox="1"/>
          <p:nvPr/>
        </p:nvSpPr>
        <p:spPr>
          <a:xfrm>
            <a:off x="522746" y="-56740"/>
            <a:ext cx="7995330" cy="584775"/>
          </a:xfrm>
          <a:prstGeom prst="rect">
            <a:avLst/>
          </a:prstGeom>
          <a:noFill/>
        </p:spPr>
        <p:txBody>
          <a:bodyPr wrap="none" rtlCol="0">
            <a:spAutoFit/>
          </a:bodyPr>
          <a:lstStyle/>
          <a:p>
            <a:r>
              <a:rPr lang="en-US" sz="3200" dirty="0"/>
              <a:t>Dissipative and Measurement-induced PTs</a:t>
            </a:r>
          </a:p>
        </p:txBody>
      </p:sp>
      <p:sp>
        <p:nvSpPr>
          <p:cNvPr id="3" name="Rectangle 2">
            <a:extLst>
              <a:ext uri="{FF2B5EF4-FFF2-40B4-BE49-F238E27FC236}">
                <a16:creationId xmlns:a16="http://schemas.microsoft.com/office/drawing/2014/main" id="{6C605BC5-9673-03D7-150C-01B198E4B9FA}"/>
              </a:ext>
            </a:extLst>
          </p:cNvPr>
          <p:cNvSpPr/>
          <p:nvPr/>
        </p:nvSpPr>
        <p:spPr>
          <a:xfrm>
            <a:off x="1410371" y="3398127"/>
            <a:ext cx="152400" cy="190008"/>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6" name="Group 5">
            <a:extLst>
              <a:ext uri="{FF2B5EF4-FFF2-40B4-BE49-F238E27FC236}">
                <a16:creationId xmlns:a16="http://schemas.microsoft.com/office/drawing/2014/main" id="{CDFEBFA6-012B-D3EC-0016-D2A431DF3CD3}"/>
              </a:ext>
            </a:extLst>
          </p:cNvPr>
          <p:cNvGrpSpPr>
            <a:grpSpLocks noChangeAspect="1"/>
          </p:cNvGrpSpPr>
          <p:nvPr/>
        </p:nvGrpSpPr>
        <p:grpSpPr>
          <a:xfrm>
            <a:off x="2109985" y="2875285"/>
            <a:ext cx="2368549" cy="2068892"/>
            <a:chOff x="3403600" y="3549405"/>
            <a:chExt cx="1909516" cy="1667933"/>
          </a:xfrm>
        </p:grpSpPr>
        <p:pic>
          <p:nvPicPr>
            <p:cNvPr id="8" name="Picture 7">
              <a:extLst>
                <a:ext uri="{FF2B5EF4-FFF2-40B4-BE49-F238E27FC236}">
                  <a16:creationId xmlns:a16="http://schemas.microsoft.com/office/drawing/2014/main" id="{F0A662A8-4440-3D07-F6E9-8BB72FE5CD2E}"/>
                </a:ext>
              </a:extLst>
            </p:cNvPr>
            <p:cNvPicPr>
              <a:picLocks noChangeAspect="1"/>
            </p:cNvPicPr>
            <p:nvPr/>
          </p:nvPicPr>
          <p:blipFill rotWithShape="1">
            <a:blip r:embed="rId2"/>
            <a:srcRect l="51027" r="-1669" b="67572"/>
            <a:stretch/>
          </p:blipFill>
          <p:spPr>
            <a:xfrm>
              <a:off x="3403600" y="3549405"/>
              <a:ext cx="1909516" cy="1667933"/>
            </a:xfrm>
            <a:prstGeom prst="rect">
              <a:avLst/>
            </a:prstGeom>
          </p:spPr>
        </p:pic>
        <p:sp>
          <p:nvSpPr>
            <p:cNvPr id="10" name="Rectangle 9">
              <a:extLst>
                <a:ext uri="{FF2B5EF4-FFF2-40B4-BE49-F238E27FC236}">
                  <a16:creationId xmlns:a16="http://schemas.microsoft.com/office/drawing/2014/main" id="{3C3E231F-D1C4-EF0E-8B3B-179FC748AE8A}"/>
                </a:ext>
              </a:extLst>
            </p:cNvPr>
            <p:cNvSpPr/>
            <p:nvPr/>
          </p:nvSpPr>
          <p:spPr>
            <a:xfrm>
              <a:off x="3789115" y="3573758"/>
              <a:ext cx="152400" cy="190008"/>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20B05AE-4FA9-1652-11D8-F1B103ED4ED0}"/>
              </a:ext>
            </a:extLst>
          </p:cNvPr>
          <p:cNvGrpSpPr>
            <a:grpSpLocks noChangeAspect="1"/>
          </p:cNvGrpSpPr>
          <p:nvPr/>
        </p:nvGrpSpPr>
        <p:grpSpPr>
          <a:xfrm>
            <a:off x="4560011" y="2704188"/>
            <a:ext cx="2330660" cy="2197234"/>
            <a:chOff x="4036249" y="2844217"/>
            <a:chExt cx="2457903" cy="2317193"/>
          </a:xfrm>
        </p:grpSpPr>
        <p:pic>
          <p:nvPicPr>
            <p:cNvPr id="12" name="Picture 11">
              <a:extLst>
                <a:ext uri="{FF2B5EF4-FFF2-40B4-BE49-F238E27FC236}">
                  <a16:creationId xmlns:a16="http://schemas.microsoft.com/office/drawing/2014/main" id="{F3F0DFC0-9DAC-40A2-58F2-1FDA420879E7}"/>
                </a:ext>
              </a:extLst>
            </p:cNvPr>
            <p:cNvPicPr>
              <a:picLocks noChangeAspect="1"/>
            </p:cNvPicPr>
            <p:nvPr/>
          </p:nvPicPr>
          <p:blipFill rotWithShape="1">
            <a:blip r:embed="rId3"/>
            <a:srcRect l="48682" t="49484" b="-1"/>
            <a:stretch/>
          </p:blipFill>
          <p:spPr>
            <a:xfrm>
              <a:off x="4059515" y="2898477"/>
              <a:ext cx="2434637" cy="2262933"/>
            </a:xfrm>
            <a:prstGeom prst="rect">
              <a:avLst/>
            </a:prstGeom>
          </p:spPr>
        </p:pic>
        <p:sp>
          <p:nvSpPr>
            <p:cNvPr id="13" name="Rectangle 12">
              <a:extLst>
                <a:ext uri="{FF2B5EF4-FFF2-40B4-BE49-F238E27FC236}">
                  <a16:creationId xmlns:a16="http://schemas.microsoft.com/office/drawing/2014/main" id="{360954E6-67CD-046E-3C93-FCF937092D87}"/>
                </a:ext>
              </a:extLst>
            </p:cNvPr>
            <p:cNvSpPr/>
            <p:nvPr/>
          </p:nvSpPr>
          <p:spPr>
            <a:xfrm>
              <a:off x="4036249" y="2947886"/>
              <a:ext cx="40928" cy="2010318"/>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1F38B91A-7479-0032-CAA1-67F4A9FB4E5D}"/>
                </a:ext>
              </a:extLst>
            </p:cNvPr>
            <p:cNvSpPr/>
            <p:nvPr/>
          </p:nvSpPr>
          <p:spPr>
            <a:xfrm rot="5400000">
              <a:off x="5409858" y="1943495"/>
              <a:ext cx="117788" cy="1919231"/>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9DC6D7F9-9BAE-CF05-5324-3791ADBC982C}"/>
                </a:ext>
              </a:extLst>
            </p:cNvPr>
            <p:cNvSpPr/>
            <p:nvPr/>
          </p:nvSpPr>
          <p:spPr>
            <a:xfrm rot="5400000" flipV="1">
              <a:off x="4513742" y="3050599"/>
              <a:ext cx="246649" cy="181545"/>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59EF7DF4-5C93-4225-034F-231F71DD16CD}"/>
              </a:ext>
            </a:extLst>
          </p:cNvPr>
          <p:cNvCxnSpPr>
            <a:cxnSpLocks/>
          </p:cNvCxnSpPr>
          <p:nvPr/>
        </p:nvCxnSpPr>
        <p:spPr>
          <a:xfrm>
            <a:off x="4412193" y="4057859"/>
            <a:ext cx="399677" cy="1260"/>
          </a:xfrm>
          <a:prstGeom prst="straightConnector1">
            <a:avLst/>
          </a:prstGeom>
          <a:ln>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AFA03AE-ECE8-C4F9-E4E2-C34A91F919E5}"/>
              </a:ext>
            </a:extLst>
          </p:cNvPr>
          <p:cNvSpPr txBox="1"/>
          <p:nvPr/>
        </p:nvSpPr>
        <p:spPr>
          <a:xfrm>
            <a:off x="2770398" y="2528500"/>
            <a:ext cx="800219" cy="369332"/>
          </a:xfrm>
          <a:prstGeom prst="rect">
            <a:avLst/>
          </a:prstGeom>
          <a:noFill/>
        </p:spPr>
        <p:txBody>
          <a:bodyPr wrap="none" rtlCol="0">
            <a:spAutoFit/>
          </a:bodyPr>
          <a:lstStyle/>
          <a:p>
            <a:r>
              <a:rPr lang="en-US" b="1" dirty="0"/>
              <a:t>MIPT</a:t>
            </a:r>
          </a:p>
        </p:txBody>
      </p:sp>
      <p:sp>
        <p:nvSpPr>
          <p:cNvPr id="18" name="TextBox 17">
            <a:extLst>
              <a:ext uri="{FF2B5EF4-FFF2-40B4-BE49-F238E27FC236}">
                <a16:creationId xmlns:a16="http://schemas.microsoft.com/office/drawing/2014/main" id="{EA51EB4C-EE8E-60E3-BEF4-6098BEC730E5}"/>
              </a:ext>
            </a:extLst>
          </p:cNvPr>
          <p:cNvSpPr txBox="1"/>
          <p:nvPr/>
        </p:nvSpPr>
        <p:spPr>
          <a:xfrm>
            <a:off x="5689927" y="2497187"/>
            <a:ext cx="671979" cy="369332"/>
          </a:xfrm>
          <a:prstGeom prst="rect">
            <a:avLst/>
          </a:prstGeom>
          <a:noFill/>
        </p:spPr>
        <p:txBody>
          <a:bodyPr wrap="none" rtlCol="0">
            <a:spAutoFit/>
          </a:bodyPr>
          <a:lstStyle/>
          <a:p>
            <a:r>
              <a:rPr lang="en-US" b="1" dirty="0"/>
              <a:t>DPT</a:t>
            </a:r>
          </a:p>
        </p:txBody>
      </p:sp>
      <p:sp>
        <p:nvSpPr>
          <p:cNvPr id="24" name="TextBox 23">
            <a:extLst>
              <a:ext uri="{FF2B5EF4-FFF2-40B4-BE49-F238E27FC236}">
                <a16:creationId xmlns:a16="http://schemas.microsoft.com/office/drawing/2014/main" id="{FD46BE2B-14EA-9872-A1C0-24D020D64166}"/>
              </a:ext>
            </a:extLst>
          </p:cNvPr>
          <p:cNvSpPr txBox="1"/>
          <p:nvPr/>
        </p:nvSpPr>
        <p:spPr>
          <a:xfrm>
            <a:off x="47503" y="563442"/>
            <a:ext cx="9020418" cy="923330"/>
          </a:xfrm>
          <a:prstGeom prst="rect">
            <a:avLst/>
          </a:prstGeom>
          <a:noFill/>
        </p:spPr>
        <p:txBody>
          <a:bodyPr wrap="none" rtlCol="0">
            <a:spAutoFit/>
          </a:bodyPr>
          <a:lstStyle/>
          <a:p>
            <a:pPr algn="ctr"/>
            <a:r>
              <a:rPr lang="en-US" b="1" dirty="0"/>
              <a:t>Questions: </a:t>
            </a:r>
          </a:p>
          <a:p>
            <a:pPr marL="285750" indent="-285750">
              <a:buFont typeface="Arial" panose="020B0604020202020204" pitchFamily="34" charset="0"/>
              <a:buChar char="•"/>
            </a:pPr>
            <a:r>
              <a:rPr lang="en-US" dirty="0"/>
              <a:t>Are these transitions present in a Hamiltonian system with long-range interactions?</a:t>
            </a:r>
          </a:p>
          <a:p>
            <a:pPr marL="285750" indent="-285750">
              <a:buFont typeface="Arial" panose="020B0604020202020204" pitchFamily="34" charset="0"/>
              <a:buChar char="•"/>
            </a:pPr>
            <a:r>
              <a:rPr lang="en-US" dirty="0"/>
              <a:t>Are they connected or exclusive?</a:t>
            </a:r>
          </a:p>
        </p:txBody>
      </p:sp>
      <p:pic>
        <p:nvPicPr>
          <p:cNvPr id="33" name="Picture 32">
            <a:extLst>
              <a:ext uri="{FF2B5EF4-FFF2-40B4-BE49-F238E27FC236}">
                <a16:creationId xmlns:a16="http://schemas.microsoft.com/office/drawing/2014/main" id="{3D4D895C-F347-9515-0FF0-C20FE26EA4D4}"/>
              </a:ext>
            </a:extLst>
          </p:cNvPr>
          <p:cNvPicPr>
            <a:picLocks noChangeAspect="1"/>
          </p:cNvPicPr>
          <p:nvPr/>
        </p:nvPicPr>
        <p:blipFill rotWithShape="1">
          <a:blip r:embed="rId2"/>
          <a:srcRect t="66008" r="50905"/>
          <a:stretch/>
        </p:blipFill>
        <p:spPr>
          <a:xfrm>
            <a:off x="32535" y="2467281"/>
            <a:ext cx="2006822" cy="1895388"/>
          </a:xfrm>
          <a:prstGeom prst="rect">
            <a:avLst/>
          </a:prstGeom>
        </p:spPr>
      </p:pic>
      <p:grpSp>
        <p:nvGrpSpPr>
          <p:cNvPr id="47" name="Group 46">
            <a:extLst>
              <a:ext uri="{FF2B5EF4-FFF2-40B4-BE49-F238E27FC236}">
                <a16:creationId xmlns:a16="http://schemas.microsoft.com/office/drawing/2014/main" id="{F9CFF793-C555-FC3A-8576-EEA60F9FDAF8}"/>
              </a:ext>
            </a:extLst>
          </p:cNvPr>
          <p:cNvGrpSpPr>
            <a:grpSpLocks noChangeAspect="1"/>
          </p:cNvGrpSpPr>
          <p:nvPr/>
        </p:nvGrpSpPr>
        <p:grpSpPr>
          <a:xfrm>
            <a:off x="6931180" y="2636111"/>
            <a:ext cx="2253294" cy="2034095"/>
            <a:chOff x="4981137" y="873524"/>
            <a:chExt cx="2119750" cy="1913542"/>
          </a:xfrm>
        </p:grpSpPr>
        <p:pic>
          <p:nvPicPr>
            <p:cNvPr id="48" name="Picture 47">
              <a:extLst>
                <a:ext uri="{FF2B5EF4-FFF2-40B4-BE49-F238E27FC236}">
                  <a16:creationId xmlns:a16="http://schemas.microsoft.com/office/drawing/2014/main" id="{BFBEF1F4-B7BB-C405-2B11-FB074B952366}"/>
                </a:ext>
              </a:extLst>
            </p:cNvPr>
            <p:cNvPicPr>
              <a:picLocks noChangeAspect="1"/>
            </p:cNvPicPr>
            <p:nvPr/>
          </p:nvPicPr>
          <p:blipFill rotWithShape="1">
            <a:blip r:embed="rId3"/>
            <a:srcRect t="50000" r="49185" b="-338"/>
            <a:stretch/>
          </p:blipFill>
          <p:spPr>
            <a:xfrm>
              <a:off x="4981137" y="873524"/>
              <a:ext cx="2055716" cy="1913542"/>
            </a:xfrm>
            <a:prstGeom prst="rect">
              <a:avLst/>
            </a:prstGeom>
          </p:spPr>
        </p:pic>
        <p:sp>
          <p:nvSpPr>
            <p:cNvPr id="49" name="Rectangle 48">
              <a:extLst>
                <a:ext uri="{FF2B5EF4-FFF2-40B4-BE49-F238E27FC236}">
                  <a16:creationId xmlns:a16="http://schemas.microsoft.com/office/drawing/2014/main" id="{89F494B5-B60A-8ACB-E630-8FBC9CBDD177}"/>
                </a:ext>
              </a:extLst>
            </p:cNvPr>
            <p:cNvSpPr/>
            <p:nvPr/>
          </p:nvSpPr>
          <p:spPr>
            <a:xfrm>
              <a:off x="6977959" y="873524"/>
              <a:ext cx="122928" cy="1641076"/>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Rectangle 49">
              <a:extLst>
                <a:ext uri="{FF2B5EF4-FFF2-40B4-BE49-F238E27FC236}">
                  <a16:creationId xmlns:a16="http://schemas.microsoft.com/office/drawing/2014/main" id="{00BCA15F-EFB4-BF7F-7D19-B6D1AA1E7C0B}"/>
                </a:ext>
              </a:extLst>
            </p:cNvPr>
            <p:cNvSpPr/>
            <p:nvPr/>
          </p:nvSpPr>
          <p:spPr>
            <a:xfrm rot="5400000" flipV="1">
              <a:off x="5305682" y="968865"/>
              <a:ext cx="181224" cy="122929"/>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C987597E-FCF7-ACEB-3CB6-24C3FA448438}"/>
              </a:ext>
            </a:extLst>
          </p:cNvPr>
          <p:cNvGrpSpPr/>
          <p:nvPr/>
        </p:nvGrpSpPr>
        <p:grpSpPr>
          <a:xfrm>
            <a:off x="7217269" y="1719732"/>
            <a:ext cx="1967205" cy="864710"/>
            <a:chOff x="7217269" y="1719732"/>
            <a:chExt cx="1967205" cy="864710"/>
          </a:xfrm>
        </p:grpSpPr>
        <p:pic>
          <p:nvPicPr>
            <p:cNvPr id="52" name="Picture 51">
              <a:extLst>
                <a:ext uri="{FF2B5EF4-FFF2-40B4-BE49-F238E27FC236}">
                  <a16:creationId xmlns:a16="http://schemas.microsoft.com/office/drawing/2014/main" id="{3F9B07C9-F9FE-6E54-70AB-4CACB5701F24}"/>
                </a:ext>
              </a:extLst>
            </p:cNvPr>
            <p:cNvPicPr>
              <a:picLocks noChangeAspect="1"/>
            </p:cNvPicPr>
            <p:nvPr/>
          </p:nvPicPr>
          <p:blipFill>
            <a:blip r:embed="rId4"/>
            <a:stretch>
              <a:fillRect/>
            </a:stretch>
          </p:blipFill>
          <p:spPr>
            <a:xfrm>
              <a:off x="7479394" y="2066905"/>
              <a:ext cx="1290933" cy="517537"/>
            </a:xfrm>
            <a:prstGeom prst="rect">
              <a:avLst/>
            </a:prstGeom>
          </p:spPr>
        </p:pic>
        <p:sp>
          <p:nvSpPr>
            <p:cNvPr id="53" name="TextBox 52">
              <a:extLst>
                <a:ext uri="{FF2B5EF4-FFF2-40B4-BE49-F238E27FC236}">
                  <a16:creationId xmlns:a16="http://schemas.microsoft.com/office/drawing/2014/main" id="{272A4525-B3A5-29C5-DC57-63814B29A8AB}"/>
                </a:ext>
              </a:extLst>
            </p:cNvPr>
            <p:cNvSpPr txBox="1"/>
            <p:nvPr/>
          </p:nvSpPr>
          <p:spPr>
            <a:xfrm>
              <a:off x="7217269" y="1719732"/>
              <a:ext cx="1967205" cy="369332"/>
            </a:xfrm>
            <a:prstGeom prst="rect">
              <a:avLst/>
            </a:prstGeom>
            <a:noFill/>
          </p:spPr>
          <p:txBody>
            <a:bodyPr wrap="none" rtlCol="0">
              <a:spAutoFit/>
            </a:bodyPr>
            <a:lstStyle/>
            <a:p>
              <a:r>
                <a:rPr lang="en-US" dirty="0"/>
                <a:t>Binder Cumulant</a:t>
              </a:r>
            </a:p>
          </p:txBody>
        </p:sp>
      </p:grpSp>
      <p:grpSp>
        <p:nvGrpSpPr>
          <p:cNvPr id="56" name="Group 55">
            <a:extLst>
              <a:ext uri="{FF2B5EF4-FFF2-40B4-BE49-F238E27FC236}">
                <a16:creationId xmlns:a16="http://schemas.microsoft.com/office/drawing/2014/main" id="{8302DA62-270A-4007-53B1-3A2F2DB00A53}"/>
              </a:ext>
            </a:extLst>
          </p:cNvPr>
          <p:cNvGrpSpPr/>
          <p:nvPr/>
        </p:nvGrpSpPr>
        <p:grpSpPr>
          <a:xfrm>
            <a:off x="50112" y="1803135"/>
            <a:ext cx="2368550" cy="584370"/>
            <a:chOff x="50112" y="1803135"/>
            <a:chExt cx="2368550" cy="584370"/>
          </a:xfrm>
        </p:grpSpPr>
        <p:pic>
          <p:nvPicPr>
            <p:cNvPr id="51" name="Picture 50">
              <a:extLst>
                <a:ext uri="{FF2B5EF4-FFF2-40B4-BE49-F238E27FC236}">
                  <a16:creationId xmlns:a16="http://schemas.microsoft.com/office/drawing/2014/main" id="{5C212F06-7622-5F1D-B7E3-D0FBF8551810}"/>
                </a:ext>
              </a:extLst>
            </p:cNvPr>
            <p:cNvPicPr>
              <a:picLocks noChangeAspect="1"/>
            </p:cNvPicPr>
            <p:nvPr/>
          </p:nvPicPr>
          <p:blipFill>
            <a:blip r:embed="rId5"/>
            <a:stretch>
              <a:fillRect/>
            </a:stretch>
          </p:blipFill>
          <p:spPr>
            <a:xfrm>
              <a:off x="50112" y="2210678"/>
              <a:ext cx="2368550" cy="176827"/>
            </a:xfrm>
            <a:prstGeom prst="rect">
              <a:avLst/>
            </a:prstGeom>
          </p:spPr>
        </p:pic>
        <p:sp>
          <p:nvSpPr>
            <p:cNvPr id="54" name="TextBox 53">
              <a:extLst>
                <a:ext uri="{FF2B5EF4-FFF2-40B4-BE49-F238E27FC236}">
                  <a16:creationId xmlns:a16="http://schemas.microsoft.com/office/drawing/2014/main" id="{05F1F258-1F8E-D76E-0D16-76E18232FC23}"/>
                </a:ext>
              </a:extLst>
            </p:cNvPr>
            <p:cNvSpPr txBox="1"/>
            <p:nvPr/>
          </p:nvSpPr>
          <p:spPr>
            <a:xfrm>
              <a:off x="76079" y="1803135"/>
              <a:ext cx="2217274" cy="369332"/>
            </a:xfrm>
            <a:prstGeom prst="rect">
              <a:avLst/>
            </a:prstGeom>
            <a:noFill/>
          </p:spPr>
          <p:txBody>
            <a:bodyPr wrap="none" rtlCol="0">
              <a:spAutoFit/>
            </a:bodyPr>
            <a:lstStyle/>
            <a:p>
              <a:r>
                <a:rPr lang="en-US" dirty="0"/>
                <a:t>Mutual information</a:t>
              </a:r>
            </a:p>
          </p:txBody>
        </p:sp>
      </p:grpSp>
    </p:spTree>
    <p:extLst>
      <p:ext uri="{BB962C8B-B14F-4D97-AF65-F5344CB8AC3E}">
        <p14:creationId xmlns:p14="http://schemas.microsoft.com/office/powerpoint/2010/main" val="76173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7BCF88B-2330-EA40-B013-4CAE280D5981}"/>
              </a:ext>
            </a:extLst>
          </p:cNvPr>
          <p:cNvPicPr>
            <a:picLocks noChangeAspect="1"/>
          </p:cNvPicPr>
          <p:nvPr/>
        </p:nvPicPr>
        <p:blipFill>
          <a:blip r:embed="rId3"/>
          <a:stretch>
            <a:fillRect/>
          </a:stretch>
        </p:blipFill>
        <p:spPr>
          <a:xfrm>
            <a:off x="5716945" y="561494"/>
            <a:ext cx="3427055" cy="1811443"/>
          </a:xfrm>
          <a:prstGeom prst="rect">
            <a:avLst/>
          </a:prstGeom>
        </p:spPr>
      </p:pic>
      <p:pic>
        <p:nvPicPr>
          <p:cNvPr id="18" name="Picture 17">
            <a:extLst>
              <a:ext uri="{FF2B5EF4-FFF2-40B4-BE49-F238E27FC236}">
                <a16:creationId xmlns:a16="http://schemas.microsoft.com/office/drawing/2014/main" id="{16E610E1-ED66-4A4C-BFC9-914ABF9EF953}"/>
              </a:ext>
            </a:extLst>
          </p:cNvPr>
          <p:cNvPicPr>
            <a:picLocks noChangeAspect="1"/>
          </p:cNvPicPr>
          <p:nvPr/>
        </p:nvPicPr>
        <p:blipFill rotWithShape="1">
          <a:blip r:embed="rId4"/>
          <a:srcRect l="69833"/>
          <a:stretch/>
        </p:blipFill>
        <p:spPr>
          <a:xfrm>
            <a:off x="3360363" y="561494"/>
            <a:ext cx="2423274" cy="1885950"/>
          </a:xfrm>
          <a:prstGeom prst="rect">
            <a:avLst/>
          </a:prstGeom>
        </p:spPr>
      </p:pic>
      <p:sp>
        <p:nvSpPr>
          <p:cNvPr id="2" name="TextBox 1">
            <a:extLst>
              <a:ext uri="{FF2B5EF4-FFF2-40B4-BE49-F238E27FC236}">
                <a16:creationId xmlns:a16="http://schemas.microsoft.com/office/drawing/2014/main" id="{A3E108D5-6075-4249-A422-9474859F9392}"/>
              </a:ext>
            </a:extLst>
          </p:cNvPr>
          <p:cNvSpPr txBox="1"/>
          <p:nvPr/>
        </p:nvSpPr>
        <p:spPr>
          <a:xfrm>
            <a:off x="-607478" y="709104"/>
            <a:ext cx="4764612" cy="1477328"/>
          </a:xfrm>
          <a:prstGeom prst="rect">
            <a:avLst/>
          </a:prstGeom>
          <a:noFill/>
        </p:spPr>
        <p:txBody>
          <a:bodyPr wrap="square" rtlCol="0">
            <a:spAutoFit/>
          </a:bodyPr>
          <a:lstStyle/>
          <a:p>
            <a:pPr algn="ctr"/>
            <a:r>
              <a:rPr lang="en-US" b="1" dirty="0"/>
              <a:t>DPT</a:t>
            </a:r>
            <a:r>
              <a:rPr lang="en-US" dirty="0"/>
              <a:t>:</a:t>
            </a:r>
          </a:p>
          <a:p>
            <a:pPr algn="ctr"/>
            <a:endParaRPr lang="en-US" dirty="0"/>
          </a:p>
          <a:p>
            <a:pPr algn="ctr"/>
            <a:r>
              <a:rPr lang="en-US" dirty="0"/>
              <a:t>Global Long-range Interactions</a:t>
            </a:r>
          </a:p>
          <a:p>
            <a:pPr algn="ctr"/>
            <a:r>
              <a:rPr lang="en-US" dirty="0"/>
              <a:t>+</a:t>
            </a:r>
          </a:p>
          <a:p>
            <a:pPr algn="ctr"/>
            <a:r>
              <a:rPr lang="en-US" dirty="0"/>
              <a:t>Local Optical Pumping </a:t>
            </a:r>
          </a:p>
        </p:txBody>
      </p:sp>
      <p:sp>
        <p:nvSpPr>
          <p:cNvPr id="4" name="AutoShape 6">
            <a:extLst>
              <a:ext uri="{FF2B5EF4-FFF2-40B4-BE49-F238E27FC236}">
                <a16:creationId xmlns:a16="http://schemas.microsoft.com/office/drawing/2014/main" id="{28882071-4BA6-9B4E-8058-F768413DE471}"/>
              </a:ext>
            </a:extLst>
          </p:cNvPr>
          <p:cNvSpPr>
            <a:spLocks/>
          </p:cNvSpPr>
          <p:nvPr/>
        </p:nvSpPr>
        <p:spPr bwMode="auto">
          <a:xfrm>
            <a:off x="171455" y="528035"/>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sz="2400">
              <a:latin typeface="Palatino"/>
              <a:cs typeface="Palatino"/>
            </a:endParaRPr>
          </a:p>
        </p:txBody>
      </p:sp>
      <p:sp>
        <p:nvSpPr>
          <p:cNvPr id="7" name="TextBox 6">
            <a:extLst>
              <a:ext uri="{FF2B5EF4-FFF2-40B4-BE49-F238E27FC236}">
                <a16:creationId xmlns:a16="http://schemas.microsoft.com/office/drawing/2014/main" id="{603BA34D-7203-7D47-8995-3B2B161146C1}"/>
              </a:ext>
            </a:extLst>
          </p:cNvPr>
          <p:cNvSpPr txBox="1"/>
          <p:nvPr/>
        </p:nvSpPr>
        <p:spPr>
          <a:xfrm>
            <a:off x="1909217" y="-48129"/>
            <a:ext cx="5490606" cy="584775"/>
          </a:xfrm>
          <a:prstGeom prst="rect">
            <a:avLst/>
          </a:prstGeom>
          <a:noFill/>
        </p:spPr>
        <p:txBody>
          <a:bodyPr wrap="none" rtlCol="0">
            <a:spAutoFit/>
          </a:bodyPr>
          <a:lstStyle/>
          <a:p>
            <a:r>
              <a:rPr lang="en-US" sz="3200" dirty="0"/>
              <a:t>Experimental Considerations</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25E24D2-A1C0-3347-A2E2-0F12D9B50A6F}"/>
                  </a:ext>
                </a:extLst>
              </p:cNvPr>
              <p:cNvSpPr txBox="1"/>
              <p:nvPr/>
            </p:nvSpPr>
            <p:spPr>
              <a:xfrm>
                <a:off x="70246" y="2794883"/>
                <a:ext cx="7329577" cy="2031325"/>
              </a:xfrm>
              <a:prstGeom prst="rect">
                <a:avLst/>
              </a:prstGeom>
              <a:noFill/>
            </p:spPr>
            <p:txBody>
              <a:bodyPr wrap="square" rtlCol="0">
                <a:spAutoFit/>
              </a:bodyPr>
              <a:lstStyle/>
              <a:p>
                <a:r>
                  <a:rPr lang="en-US" b="1" dirty="0"/>
                  <a:t>		      MIPT</a:t>
                </a:r>
                <a:r>
                  <a:rPr lang="en-US" dirty="0"/>
                  <a:t>:</a:t>
                </a:r>
              </a:p>
              <a:p>
                <a:endParaRPr lang="en-US" dirty="0"/>
              </a:p>
              <a:p>
                <a:r>
                  <a:rPr lang="en-US" dirty="0"/>
                  <a:t>1) Detecting </a:t>
                </a:r>
                <a14:m>
                  <m:oMath xmlns:m="http://schemas.openxmlformats.org/officeDocument/2006/math">
                    <m:r>
                      <a:rPr lang="it-IT" b="0" i="1" smtClean="0">
                        <a:latin typeface="Cambria Math" panose="02040503050406030204" pitchFamily="18" charset="0"/>
                      </a:rPr>
                      <m:t>𝑆</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m:rPr>
                            <m:sty m:val="p"/>
                          </m:rPr>
                          <a:rPr lang="it-IT">
                            <a:latin typeface="Cambria Math" panose="02040503050406030204" pitchFamily="18" charset="0"/>
                            <a:ea typeface="Cambria Math" panose="02040503050406030204" pitchFamily="18" charset="0"/>
                          </a:rPr>
                          <m:t>ρ</m:t>
                        </m:r>
                      </m:e>
                      <m:sub>
                        <m:r>
                          <a:rPr lang="it-IT" b="0" i="1" smtClean="0">
                            <a:latin typeface="Cambria Math" panose="02040503050406030204" pitchFamily="18" charset="0"/>
                          </a:rPr>
                          <m:t>𝐴</m:t>
                        </m:r>
                      </m:sub>
                    </m:sSub>
                    <m:r>
                      <a:rPr lang="it-IT" b="0" i="1" smtClean="0">
                        <a:latin typeface="Cambria Math" panose="02040503050406030204" pitchFamily="18" charset="0"/>
                      </a:rPr>
                      <m:t>)</m:t>
                    </m:r>
                  </m:oMath>
                </a14:m>
                <a:endParaRPr lang="en-US" dirty="0"/>
              </a:p>
              <a:p>
                <a:endParaRPr lang="en-US" dirty="0"/>
              </a:p>
              <a:p>
                <a:r>
                  <a:rPr lang="en-US" dirty="0"/>
                  <a:t>2) </a:t>
                </a:r>
                <a:r>
                  <a:rPr lang="en-US" dirty="0" err="1"/>
                  <a:t>Postselection</a:t>
                </a:r>
                <a:r>
                  <a:rPr lang="en-US" dirty="0"/>
                  <a:t>→</a:t>
                </a:r>
                <a14:m>
                  <m:oMath xmlns:m="http://schemas.openxmlformats.org/officeDocument/2006/math">
                    <m:sSup>
                      <m:sSupPr>
                        <m:ctrlPr>
                          <a:rPr lang="it-IT" i="1">
                            <a:latin typeface="Cambria Math" panose="02040503050406030204" pitchFamily="18" charset="0"/>
                          </a:rPr>
                        </m:ctrlPr>
                      </m:sSupPr>
                      <m:e>
                        <m:r>
                          <a:rPr lang="it-IT" i="1">
                            <a:latin typeface="Cambria Math" panose="02040503050406030204" pitchFamily="18" charset="0"/>
                          </a:rPr>
                          <m:t>2</m:t>
                        </m:r>
                      </m:e>
                      <m:sup>
                        <m:r>
                          <a:rPr lang="it-IT" i="1">
                            <a:latin typeface="Cambria Math" panose="02040503050406030204" pitchFamily="18" charset="0"/>
                          </a:rPr>
                          <m:t>𝑝𝐿𝑇</m:t>
                        </m:r>
                      </m:sup>
                    </m:sSup>
                  </m:oMath>
                </a14:m>
                <a:r>
                  <a:rPr lang="it-IT" dirty="0"/>
                  <a:t> measurements</a:t>
                </a:r>
              </a:p>
              <a:p>
                <a:endParaRPr lang="it-IT" dirty="0"/>
              </a:p>
              <a:p>
                <a:r>
                  <a:rPr lang="en-US" dirty="0"/>
                  <a:t>3) Detect individual qubits with negligible </a:t>
                </a:r>
                <a:r>
                  <a:rPr lang="en-US" dirty="0" err="1"/>
                  <a:t>crosstalks</a:t>
                </a:r>
                <a:endParaRPr lang="en-US" dirty="0"/>
              </a:p>
            </p:txBody>
          </p:sp>
        </mc:Choice>
        <mc:Fallback xmlns="">
          <p:sp>
            <p:nvSpPr>
              <p:cNvPr id="20" name="TextBox 19">
                <a:extLst>
                  <a:ext uri="{FF2B5EF4-FFF2-40B4-BE49-F238E27FC236}">
                    <a16:creationId xmlns:a16="http://schemas.microsoft.com/office/drawing/2014/main" id="{625E24D2-A1C0-3347-A2E2-0F12D9B50A6F}"/>
                  </a:ext>
                </a:extLst>
              </p:cNvPr>
              <p:cNvSpPr txBox="1">
                <a:spLocks noRot="1" noChangeAspect="1" noMove="1" noResize="1" noEditPoints="1" noAdjustHandles="1" noChangeArrowheads="1" noChangeShapeType="1" noTextEdit="1"/>
              </p:cNvSpPr>
              <p:nvPr/>
            </p:nvSpPr>
            <p:spPr>
              <a:xfrm>
                <a:off x="70246" y="2794883"/>
                <a:ext cx="7329577" cy="2031325"/>
              </a:xfrm>
              <a:prstGeom prst="rect">
                <a:avLst/>
              </a:prstGeom>
              <a:blipFill>
                <a:blip r:embed="rId5"/>
                <a:stretch>
                  <a:fillRect l="-692" t="-1235" b="-308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AB99D294-118E-59DE-4275-C5FCE40945EB}"/>
              </a:ext>
            </a:extLst>
          </p:cNvPr>
          <p:cNvSpPr txBox="1"/>
          <p:nvPr/>
        </p:nvSpPr>
        <p:spPr>
          <a:xfrm>
            <a:off x="5925937" y="4865870"/>
            <a:ext cx="4572000" cy="307777"/>
          </a:xfrm>
          <a:prstGeom prst="rect">
            <a:avLst/>
          </a:prstGeom>
          <a:noFill/>
        </p:spPr>
        <p:txBody>
          <a:bodyPr wrap="square">
            <a:spAutoFit/>
          </a:bodyPr>
          <a:lstStyle/>
          <a:p>
            <a:r>
              <a:rPr lang="en-US" sz="1400" dirty="0">
                <a:hlinkClick r:id="rId6"/>
              </a:rPr>
              <a:t>P. Sierant et. al., Quantum 6, 638 (2022) </a:t>
            </a:r>
            <a:endParaRPr lang="en-US" sz="1400" dirty="0"/>
          </a:p>
        </p:txBody>
      </p:sp>
      <p:grpSp>
        <p:nvGrpSpPr>
          <p:cNvPr id="11" name="Group 10">
            <a:extLst>
              <a:ext uri="{FF2B5EF4-FFF2-40B4-BE49-F238E27FC236}">
                <a16:creationId xmlns:a16="http://schemas.microsoft.com/office/drawing/2014/main" id="{165B9B33-B4D3-8965-AD6D-258F14C02795}"/>
              </a:ext>
            </a:extLst>
          </p:cNvPr>
          <p:cNvGrpSpPr>
            <a:grpSpLocks noChangeAspect="1"/>
          </p:cNvGrpSpPr>
          <p:nvPr/>
        </p:nvGrpSpPr>
        <p:grpSpPr>
          <a:xfrm>
            <a:off x="6795245" y="2863300"/>
            <a:ext cx="2189080" cy="1912129"/>
            <a:chOff x="3403600" y="3549405"/>
            <a:chExt cx="1909516" cy="1667933"/>
          </a:xfrm>
        </p:grpSpPr>
        <p:pic>
          <p:nvPicPr>
            <p:cNvPr id="12" name="Picture 11">
              <a:extLst>
                <a:ext uri="{FF2B5EF4-FFF2-40B4-BE49-F238E27FC236}">
                  <a16:creationId xmlns:a16="http://schemas.microsoft.com/office/drawing/2014/main" id="{6F7017E3-584E-ACCE-6EEB-7F2E8C696887}"/>
                </a:ext>
              </a:extLst>
            </p:cNvPr>
            <p:cNvPicPr>
              <a:picLocks noChangeAspect="1"/>
            </p:cNvPicPr>
            <p:nvPr/>
          </p:nvPicPr>
          <p:blipFill rotWithShape="1">
            <a:blip r:embed="rId7"/>
            <a:srcRect l="51027" r="-1669" b="67572"/>
            <a:stretch/>
          </p:blipFill>
          <p:spPr>
            <a:xfrm>
              <a:off x="3403600" y="3549405"/>
              <a:ext cx="1909516" cy="1667933"/>
            </a:xfrm>
            <a:prstGeom prst="rect">
              <a:avLst/>
            </a:prstGeom>
          </p:spPr>
        </p:pic>
        <p:sp>
          <p:nvSpPr>
            <p:cNvPr id="13" name="Rectangle 12">
              <a:extLst>
                <a:ext uri="{FF2B5EF4-FFF2-40B4-BE49-F238E27FC236}">
                  <a16:creationId xmlns:a16="http://schemas.microsoft.com/office/drawing/2014/main" id="{CB3BC9C8-731B-9418-BA01-E88672FC3003}"/>
                </a:ext>
              </a:extLst>
            </p:cNvPr>
            <p:cNvSpPr/>
            <p:nvPr/>
          </p:nvSpPr>
          <p:spPr>
            <a:xfrm>
              <a:off x="3789115" y="3573758"/>
              <a:ext cx="152400" cy="190008"/>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4" name="Oval 13">
            <a:extLst>
              <a:ext uri="{FF2B5EF4-FFF2-40B4-BE49-F238E27FC236}">
                <a16:creationId xmlns:a16="http://schemas.microsoft.com/office/drawing/2014/main" id="{3D970D19-D5B0-5B86-B456-1D4A3012F653}"/>
              </a:ext>
            </a:extLst>
          </p:cNvPr>
          <p:cNvSpPr/>
          <p:nvPr/>
        </p:nvSpPr>
        <p:spPr>
          <a:xfrm rot="2403949">
            <a:off x="7303721" y="4072575"/>
            <a:ext cx="197428" cy="451935"/>
          </a:xfrm>
          <a:prstGeom prst="ellipse">
            <a:avLst/>
          </a:prstGeom>
          <a:solidFill>
            <a:srgbClr val="0000FF">
              <a:alpha val="9381"/>
            </a:srgbClr>
          </a:solidFill>
          <a:ln w="22225">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B3293E38-9F03-D1EC-E92D-DC74E10D7D9C}"/>
              </a:ext>
            </a:extLst>
          </p:cNvPr>
          <p:cNvCxnSpPr>
            <a:cxnSpLocks/>
          </p:cNvCxnSpPr>
          <p:nvPr/>
        </p:nvCxnSpPr>
        <p:spPr>
          <a:xfrm>
            <a:off x="3942852" y="4096893"/>
            <a:ext cx="3294350" cy="201649"/>
          </a:xfrm>
          <a:prstGeom prst="straightConnector1">
            <a:avLst/>
          </a:prstGeom>
          <a:ln>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210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4A4B67B9-2C74-2B46-86A9-DFD5CF34342D}"/>
              </a:ext>
            </a:extLst>
          </p:cNvPr>
          <p:cNvSpPr>
            <a:spLocks/>
          </p:cNvSpPr>
          <p:nvPr/>
        </p:nvSpPr>
        <p:spPr bwMode="auto">
          <a:xfrm>
            <a:off x="171454" y="507557"/>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pic>
        <p:nvPicPr>
          <p:cNvPr id="7" name="Picture 6" descr="A close up of a sign&#10;&#10;Description automatically generated">
            <a:extLst>
              <a:ext uri="{FF2B5EF4-FFF2-40B4-BE49-F238E27FC236}">
                <a16:creationId xmlns:a16="http://schemas.microsoft.com/office/drawing/2014/main" id="{F7782DC8-DAF7-F540-A4FC-2CA3F8EA6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900" y="3159547"/>
            <a:ext cx="1669688" cy="1113126"/>
          </a:xfrm>
          <a:prstGeom prst="rect">
            <a:avLst/>
          </a:prstGeom>
        </p:spPr>
      </p:pic>
      <p:pic>
        <p:nvPicPr>
          <p:cNvPr id="8" name="Picture 7">
            <a:extLst>
              <a:ext uri="{FF2B5EF4-FFF2-40B4-BE49-F238E27FC236}">
                <a16:creationId xmlns:a16="http://schemas.microsoft.com/office/drawing/2014/main" id="{A239748D-A521-D647-9482-0BF1705C5F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1" y="4182297"/>
            <a:ext cx="909582" cy="915507"/>
          </a:xfrm>
          <a:prstGeom prst="rect">
            <a:avLst/>
          </a:prstGeom>
        </p:spPr>
      </p:pic>
      <p:pic>
        <p:nvPicPr>
          <p:cNvPr id="9" name="Picture 8" descr="A close up of a sign&#10;&#10;Description automatically generated">
            <a:extLst>
              <a:ext uri="{FF2B5EF4-FFF2-40B4-BE49-F238E27FC236}">
                <a16:creationId xmlns:a16="http://schemas.microsoft.com/office/drawing/2014/main" id="{DF18C71D-2145-E142-8EDA-0726BCE1ED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384" y="4343923"/>
            <a:ext cx="1552934" cy="708103"/>
          </a:xfrm>
          <a:prstGeom prst="rect">
            <a:avLst/>
          </a:prstGeom>
        </p:spPr>
      </p:pic>
      <p:pic>
        <p:nvPicPr>
          <p:cNvPr id="32" name="Immagine 12" descr="IMG_4512.JPG">
            <a:extLst>
              <a:ext uri="{FF2B5EF4-FFF2-40B4-BE49-F238E27FC236}">
                <a16:creationId xmlns:a16="http://schemas.microsoft.com/office/drawing/2014/main" id="{B56C699E-F310-6048-A145-61F90F09C0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390" y="3337706"/>
            <a:ext cx="2170724" cy="854484"/>
          </a:xfrm>
          <a:prstGeom prst="rect">
            <a:avLst/>
          </a:prstGeom>
        </p:spPr>
      </p:pic>
      <p:pic>
        <p:nvPicPr>
          <p:cNvPr id="11" name="Picture 10" descr="A picture containing transport, wheel&#10;&#10;Description automatically generated">
            <a:extLst>
              <a:ext uri="{FF2B5EF4-FFF2-40B4-BE49-F238E27FC236}">
                <a16:creationId xmlns:a16="http://schemas.microsoft.com/office/drawing/2014/main" id="{7F10C5C9-41F3-C493-5317-DE4B162ACC91}"/>
              </a:ext>
            </a:extLst>
          </p:cNvPr>
          <p:cNvPicPr>
            <a:picLocks noChangeAspect="1"/>
          </p:cNvPicPr>
          <p:nvPr/>
        </p:nvPicPr>
        <p:blipFill>
          <a:blip r:embed="rId6"/>
          <a:stretch>
            <a:fillRect/>
          </a:stretch>
        </p:blipFill>
        <p:spPr>
          <a:xfrm>
            <a:off x="1132260" y="3276683"/>
            <a:ext cx="911273" cy="915507"/>
          </a:xfrm>
          <a:prstGeom prst="rect">
            <a:avLst/>
          </a:prstGeom>
        </p:spPr>
      </p:pic>
      <p:pic>
        <p:nvPicPr>
          <p:cNvPr id="36" name="Picture 35" descr="A picture containing tree, outdoor, person, person&#10;&#10;Description automatically generated">
            <a:extLst>
              <a:ext uri="{FF2B5EF4-FFF2-40B4-BE49-F238E27FC236}">
                <a16:creationId xmlns:a16="http://schemas.microsoft.com/office/drawing/2014/main" id="{176E2171-BCF6-CD4C-13F6-5DE1F4A9FD0B}"/>
              </a:ext>
            </a:extLst>
          </p:cNvPr>
          <p:cNvPicPr>
            <a:picLocks noChangeAspect="1"/>
          </p:cNvPicPr>
          <p:nvPr/>
        </p:nvPicPr>
        <p:blipFill>
          <a:blip r:embed="rId7"/>
          <a:stretch>
            <a:fillRect/>
          </a:stretch>
        </p:blipFill>
        <p:spPr>
          <a:xfrm>
            <a:off x="25758" y="623086"/>
            <a:ext cx="1745412" cy="1856821"/>
          </a:xfrm>
          <a:prstGeom prst="rect">
            <a:avLst/>
          </a:prstGeom>
        </p:spPr>
      </p:pic>
      <p:sp>
        <p:nvSpPr>
          <p:cNvPr id="38" name="Subtitle 2">
            <a:extLst>
              <a:ext uri="{FF2B5EF4-FFF2-40B4-BE49-F238E27FC236}">
                <a16:creationId xmlns:a16="http://schemas.microsoft.com/office/drawing/2014/main" id="{A2E85C85-E5C4-9314-6D0C-2B54A9A444A5}"/>
              </a:ext>
            </a:extLst>
          </p:cNvPr>
          <p:cNvSpPr txBox="1">
            <a:spLocks/>
          </p:cNvSpPr>
          <p:nvPr/>
        </p:nvSpPr>
        <p:spPr>
          <a:xfrm>
            <a:off x="-343737" y="2470499"/>
            <a:ext cx="2387270" cy="4403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Roman </a:t>
            </a:r>
            <a:r>
              <a:rPr lang="en-US" sz="1600" dirty="0" err="1">
                <a:latin typeface="Times New Roman" panose="02020603050405020304" pitchFamily="18" charset="0"/>
                <a:cs typeface="Times New Roman" panose="02020603050405020304" pitchFamily="18" charset="0"/>
              </a:rPr>
              <a:t>Zhuravel</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(Postdoc)</a:t>
            </a:r>
          </a:p>
        </p:txBody>
      </p:sp>
      <p:sp>
        <p:nvSpPr>
          <p:cNvPr id="41" name="Subtitle 2">
            <a:extLst>
              <a:ext uri="{FF2B5EF4-FFF2-40B4-BE49-F238E27FC236}">
                <a16:creationId xmlns:a16="http://schemas.microsoft.com/office/drawing/2014/main" id="{B57C4CBB-62B8-D41B-AE46-A175B74E5674}"/>
              </a:ext>
            </a:extLst>
          </p:cNvPr>
          <p:cNvSpPr txBox="1">
            <a:spLocks/>
          </p:cNvSpPr>
          <p:nvPr/>
        </p:nvSpPr>
        <p:spPr>
          <a:xfrm>
            <a:off x="3631100" y="2493622"/>
            <a:ext cx="1881800" cy="4082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Abhishek Menon</a:t>
            </a:r>
          </a:p>
          <a:p>
            <a:r>
              <a:rPr lang="en-US" sz="1600" dirty="0">
                <a:latin typeface="Times New Roman" panose="02020603050405020304" pitchFamily="18" charset="0"/>
                <a:cs typeface="Times New Roman" panose="02020603050405020304" pitchFamily="18" charset="0"/>
              </a:rPr>
              <a:t>(Grad Student)</a:t>
            </a:r>
          </a:p>
        </p:txBody>
      </p:sp>
      <p:pic>
        <p:nvPicPr>
          <p:cNvPr id="42" name="Picture 41" descr="A person wearing glasses&#10;&#10;Description automatically generated with low confidence">
            <a:extLst>
              <a:ext uri="{FF2B5EF4-FFF2-40B4-BE49-F238E27FC236}">
                <a16:creationId xmlns:a16="http://schemas.microsoft.com/office/drawing/2014/main" id="{9DE4CD16-421B-6A26-3631-91235CE652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29846" y="617604"/>
            <a:ext cx="1745411" cy="1856821"/>
          </a:xfrm>
          <a:prstGeom prst="rect">
            <a:avLst/>
          </a:prstGeom>
        </p:spPr>
      </p:pic>
      <p:sp>
        <p:nvSpPr>
          <p:cNvPr id="43" name="Subtitle 2">
            <a:extLst>
              <a:ext uri="{FF2B5EF4-FFF2-40B4-BE49-F238E27FC236}">
                <a16:creationId xmlns:a16="http://schemas.microsoft.com/office/drawing/2014/main" id="{34A7E1BF-9834-F7B0-BAD6-5862EF20213F}"/>
              </a:ext>
            </a:extLst>
          </p:cNvPr>
          <p:cNvSpPr txBox="1">
            <a:spLocks/>
          </p:cNvSpPr>
          <p:nvPr/>
        </p:nvSpPr>
        <p:spPr>
          <a:xfrm>
            <a:off x="5273867" y="2489506"/>
            <a:ext cx="2387270" cy="4082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err="1">
                <a:latin typeface="Times New Roman" panose="02020603050405020304" pitchFamily="18" charset="0"/>
                <a:cs typeface="Times New Roman" panose="02020603050405020304" pitchFamily="18" charset="0"/>
              </a:rPr>
              <a:t>Midhuna</a:t>
            </a:r>
            <a:r>
              <a:rPr lang="en-US" sz="1600" dirty="0">
                <a:latin typeface="Times New Roman" panose="02020603050405020304" pitchFamily="18" charset="0"/>
                <a:cs typeface="Times New Roman" panose="02020603050405020304" pitchFamily="18" charset="0"/>
              </a:rPr>
              <a:t> D. Sughanti</a:t>
            </a:r>
          </a:p>
          <a:p>
            <a:r>
              <a:rPr lang="en-US" sz="1600" dirty="0">
                <a:latin typeface="Times New Roman" panose="02020603050405020304" pitchFamily="18" charset="0"/>
                <a:cs typeface="Times New Roman" panose="02020603050405020304" pitchFamily="18" charset="0"/>
              </a:rPr>
              <a:t>(Grad Student)</a:t>
            </a:r>
          </a:p>
        </p:txBody>
      </p:sp>
      <p:pic>
        <p:nvPicPr>
          <p:cNvPr id="44" name="Picture 43">
            <a:extLst>
              <a:ext uri="{FF2B5EF4-FFF2-40B4-BE49-F238E27FC236}">
                <a16:creationId xmlns:a16="http://schemas.microsoft.com/office/drawing/2014/main" id="{D4E8E8A4-BDCB-249E-94C7-C420A9D3D5D0}"/>
              </a:ext>
            </a:extLst>
          </p:cNvPr>
          <p:cNvPicPr>
            <a:picLocks noChangeAspect="1"/>
          </p:cNvPicPr>
          <p:nvPr/>
        </p:nvPicPr>
        <p:blipFill>
          <a:blip r:embed="rId9"/>
          <a:stretch>
            <a:fillRect/>
          </a:stretch>
        </p:blipFill>
        <p:spPr>
          <a:xfrm>
            <a:off x="5564939" y="621070"/>
            <a:ext cx="1794555" cy="1871363"/>
          </a:xfrm>
          <a:prstGeom prst="rect">
            <a:avLst/>
          </a:prstGeom>
        </p:spPr>
      </p:pic>
      <p:grpSp>
        <p:nvGrpSpPr>
          <p:cNvPr id="48" name="Group 47">
            <a:extLst>
              <a:ext uri="{FF2B5EF4-FFF2-40B4-BE49-F238E27FC236}">
                <a16:creationId xmlns:a16="http://schemas.microsoft.com/office/drawing/2014/main" id="{538E7EE1-136A-AC3A-E17F-C7A8152ACF8D}"/>
              </a:ext>
            </a:extLst>
          </p:cNvPr>
          <p:cNvGrpSpPr/>
          <p:nvPr/>
        </p:nvGrpSpPr>
        <p:grpSpPr>
          <a:xfrm>
            <a:off x="7227306" y="607397"/>
            <a:ext cx="2115971" cy="2278419"/>
            <a:chOff x="6598470" y="825672"/>
            <a:chExt cx="2115971" cy="2278419"/>
          </a:xfrm>
        </p:grpSpPr>
        <p:pic>
          <p:nvPicPr>
            <p:cNvPr id="35" name="Picture 34" descr="A picture containing person&#10;&#10;Description automatically generated">
              <a:extLst>
                <a:ext uri="{FF2B5EF4-FFF2-40B4-BE49-F238E27FC236}">
                  <a16:creationId xmlns:a16="http://schemas.microsoft.com/office/drawing/2014/main" id="{6A42633D-5024-3278-363A-80B98A8EA8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5471" y="825672"/>
              <a:ext cx="1637328" cy="1878063"/>
            </a:xfrm>
            <a:prstGeom prst="rect">
              <a:avLst/>
            </a:prstGeom>
          </p:spPr>
        </p:pic>
        <p:sp>
          <p:nvSpPr>
            <p:cNvPr id="45" name="Subtitle 2">
              <a:extLst>
                <a:ext uri="{FF2B5EF4-FFF2-40B4-BE49-F238E27FC236}">
                  <a16:creationId xmlns:a16="http://schemas.microsoft.com/office/drawing/2014/main" id="{6E0F88B9-3CBF-6164-FAB9-9A04AA02BE39}"/>
                </a:ext>
              </a:extLst>
            </p:cNvPr>
            <p:cNvSpPr txBox="1">
              <a:spLocks/>
            </p:cNvSpPr>
            <p:nvPr/>
          </p:nvSpPr>
          <p:spPr>
            <a:xfrm>
              <a:off x="6598470" y="2695806"/>
              <a:ext cx="2115971" cy="4082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April Sheffield</a:t>
              </a:r>
            </a:p>
            <a:p>
              <a:r>
                <a:rPr lang="en-US" sz="1600">
                  <a:latin typeface="Times New Roman" panose="02020603050405020304" pitchFamily="18" charset="0"/>
                  <a:cs typeface="Times New Roman" panose="02020603050405020304" pitchFamily="18" charset="0"/>
                </a:rPr>
                <a:t>(Undergraduate)</a:t>
              </a:r>
              <a:endParaRPr lang="en-US" sz="1600" dirty="0">
                <a:latin typeface="Times New Roman" panose="02020603050405020304" pitchFamily="18" charset="0"/>
                <a:cs typeface="Times New Roman" panose="02020603050405020304" pitchFamily="18" charset="0"/>
              </a:endParaRPr>
            </a:p>
          </p:txBody>
        </p:sp>
      </p:grpSp>
      <p:pic>
        <p:nvPicPr>
          <p:cNvPr id="47" name="Picture 46" descr="A person holding a book&#10;&#10;Description automatically generated with low confidence">
            <a:extLst>
              <a:ext uri="{FF2B5EF4-FFF2-40B4-BE49-F238E27FC236}">
                <a16:creationId xmlns:a16="http://schemas.microsoft.com/office/drawing/2014/main" id="{5A839D99-E748-0329-528C-59AFFFEE3CC7}"/>
              </a:ext>
            </a:extLst>
          </p:cNvPr>
          <p:cNvPicPr>
            <a:picLocks noChangeAspect="1"/>
          </p:cNvPicPr>
          <p:nvPr/>
        </p:nvPicPr>
        <p:blipFill rotWithShape="1">
          <a:blip r:embed="rId11"/>
          <a:srcRect l="16868" t="6014" r="17748" b="51397"/>
          <a:stretch/>
        </p:blipFill>
        <p:spPr>
          <a:xfrm>
            <a:off x="1818114" y="623085"/>
            <a:ext cx="1864788" cy="1856821"/>
          </a:xfrm>
          <a:prstGeom prst="rect">
            <a:avLst/>
          </a:prstGeom>
        </p:spPr>
      </p:pic>
      <p:sp>
        <p:nvSpPr>
          <p:cNvPr id="49" name="CasellaDiTesto 21">
            <a:extLst>
              <a:ext uri="{FF2B5EF4-FFF2-40B4-BE49-F238E27FC236}">
                <a16:creationId xmlns:a16="http://schemas.microsoft.com/office/drawing/2014/main" id="{5D1CAD48-4E0E-9167-89F6-87832A822AA6}"/>
              </a:ext>
            </a:extLst>
          </p:cNvPr>
          <p:cNvSpPr txBox="1"/>
          <p:nvPr/>
        </p:nvSpPr>
        <p:spPr>
          <a:xfrm>
            <a:off x="2465728" y="-123314"/>
            <a:ext cx="4304397" cy="646331"/>
          </a:xfrm>
          <a:prstGeom prst="rect">
            <a:avLst/>
          </a:prstGeom>
          <a:noFill/>
        </p:spPr>
        <p:txBody>
          <a:bodyPr wrap="square" rtlCol="0">
            <a:spAutoFit/>
          </a:bodyPr>
          <a:lstStyle/>
          <a:p>
            <a:r>
              <a:rPr lang="en-US" sz="3600" dirty="0">
                <a:latin typeface="+mj-lt"/>
                <a:cs typeface="Helvetica"/>
              </a:rPr>
              <a:t>Acknowledgments</a:t>
            </a:r>
          </a:p>
        </p:txBody>
      </p:sp>
      <p:sp>
        <p:nvSpPr>
          <p:cNvPr id="50" name="Subtitle 2">
            <a:extLst>
              <a:ext uri="{FF2B5EF4-FFF2-40B4-BE49-F238E27FC236}">
                <a16:creationId xmlns:a16="http://schemas.microsoft.com/office/drawing/2014/main" id="{FC05C082-638E-753E-CE54-BD7F0301862E}"/>
              </a:ext>
            </a:extLst>
          </p:cNvPr>
          <p:cNvSpPr txBox="1">
            <a:spLocks/>
          </p:cNvSpPr>
          <p:nvPr/>
        </p:nvSpPr>
        <p:spPr>
          <a:xfrm>
            <a:off x="1836626" y="2470670"/>
            <a:ext cx="1881800" cy="4082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Visal So</a:t>
            </a:r>
          </a:p>
          <a:p>
            <a:r>
              <a:rPr lang="en-US" sz="1600" dirty="0">
                <a:latin typeface="Times New Roman" panose="02020603050405020304" pitchFamily="18" charset="0"/>
                <a:cs typeface="Times New Roman" panose="02020603050405020304" pitchFamily="18" charset="0"/>
              </a:rPr>
              <a:t>(Grad Student)</a:t>
            </a:r>
          </a:p>
        </p:txBody>
      </p:sp>
      <p:sp>
        <p:nvSpPr>
          <p:cNvPr id="51" name="TextBox 21">
            <a:extLst>
              <a:ext uri="{FF2B5EF4-FFF2-40B4-BE49-F238E27FC236}">
                <a16:creationId xmlns:a16="http://schemas.microsoft.com/office/drawing/2014/main" id="{1E7397FA-6894-5A93-68E7-8619C2296AE6}"/>
              </a:ext>
            </a:extLst>
          </p:cNvPr>
          <p:cNvSpPr txBox="1"/>
          <p:nvPr/>
        </p:nvSpPr>
        <p:spPr>
          <a:xfrm>
            <a:off x="4790246" y="3236144"/>
            <a:ext cx="2649260" cy="1815882"/>
          </a:xfrm>
          <a:prstGeom prst="rect">
            <a:avLst/>
          </a:prstGeom>
          <a:noFill/>
        </p:spPr>
        <p:txBody>
          <a:bodyPr wrap="square" rtlCol="0">
            <a:spAutoFit/>
          </a:bodyPr>
          <a:lstStyle/>
          <a:p>
            <a:r>
              <a:rPr lang="en-US" sz="1600" u="sng" dirty="0">
                <a:solidFill>
                  <a:srgbClr val="000000"/>
                </a:solidFill>
              </a:rPr>
              <a:t>Collaborators :</a:t>
            </a:r>
          </a:p>
          <a:p>
            <a:pPr marL="285750" indent="-285750">
              <a:buFont typeface="Arial" panose="020B0604020202020204" pitchFamily="34" charset="0"/>
              <a:buChar char="•"/>
            </a:pPr>
            <a:r>
              <a:rPr lang="en-US" sz="1600" dirty="0">
                <a:solidFill>
                  <a:srgbClr val="000000"/>
                </a:solidFill>
              </a:rPr>
              <a:t>Marcello </a:t>
            </a:r>
            <a:r>
              <a:rPr lang="en-US" sz="1600" dirty="0" err="1">
                <a:solidFill>
                  <a:srgbClr val="000000"/>
                </a:solidFill>
              </a:rPr>
              <a:t>Dalmonte</a:t>
            </a: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Rosario Fazio</a:t>
            </a:r>
          </a:p>
          <a:p>
            <a:pPr marL="285750" indent="-285750">
              <a:buFont typeface="Arial" panose="020B0604020202020204" pitchFamily="34" charset="0"/>
              <a:buChar char="•"/>
            </a:pPr>
            <a:r>
              <a:rPr lang="en-US" sz="1600" dirty="0">
                <a:solidFill>
                  <a:srgbClr val="000000"/>
                </a:solidFill>
              </a:rPr>
              <a:t>Piotr </a:t>
            </a:r>
            <a:r>
              <a:rPr lang="en-US" sz="1600" dirty="0" err="1">
                <a:solidFill>
                  <a:srgbClr val="000000"/>
                </a:solidFill>
              </a:rPr>
              <a:t>Sierant</a:t>
            </a: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Giuliano </a:t>
            </a:r>
            <a:r>
              <a:rPr lang="en-US" sz="1600" dirty="0" err="1">
                <a:solidFill>
                  <a:srgbClr val="000000"/>
                </a:solidFill>
              </a:rPr>
              <a:t>Chiriacò</a:t>
            </a: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Federica </a:t>
            </a:r>
            <a:r>
              <a:rPr lang="en-US" sz="1600" dirty="0" err="1">
                <a:solidFill>
                  <a:srgbClr val="000000"/>
                </a:solidFill>
              </a:rPr>
              <a:t>Surace</a:t>
            </a:r>
            <a:endParaRPr lang="en-US" sz="1600" dirty="0">
              <a:solidFill>
                <a:srgbClr val="000000"/>
              </a:solidFill>
            </a:endParaRPr>
          </a:p>
          <a:p>
            <a:pPr marL="285750" indent="-285750">
              <a:buFont typeface="Arial" panose="020B0604020202020204" pitchFamily="34" charset="0"/>
              <a:buChar char="•"/>
            </a:pPr>
            <a:r>
              <a:rPr lang="en-US" sz="1600" dirty="0" err="1">
                <a:solidFill>
                  <a:srgbClr val="000000"/>
                </a:solidFill>
              </a:rPr>
              <a:t>Xhek</a:t>
            </a:r>
            <a:r>
              <a:rPr lang="en-US" sz="1600" dirty="0">
                <a:solidFill>
                  <a:srgbClr val="000000"/>
                </a:solidFill>
              </a:rPr>
              <a:t> </a:t>
            </a:r>
            <a:r>
              <a:rPr lang="en-US" sz="1600" dirty="0" err="1">
                <a:solidFill>
                  <a:srgbClr val="000000"/>
                </a:solidFill>
              </a:rPr>
              <a:t>Turkeshi</a:t>
            </a:r>
            <a:endParaRPr lang="en-US" sz="1600" dirty="0">
              <a:solidFill>
                <a:srgbClr val="000000"/>
              </a:solidFill>
            </a:endParaRPr>
          </a:p>
        </p:txBody>
      </p:sp>
      <p:sp>
        <p:nvSpPr>
          <p:cNvPr id="52" name="TextBox 21">
            <a:extLst>
              <a:ext uri="{FF2B5EF4-FFF2-40B4-BE49-F238E27FC236}">
                <a16:creationId xmlns:a16="http://schemas.microsoft.com/office/drawing/2014/main" id="{C4AC8413-21FB-9C87-64AC-FBB0BB917063}"/>
              </a:ext>
            </a:extLst>
          </p:cNvPr>
          <p:cNvSpPr txBox="1"/>
          <p:nvPr/>
        </p:nvSpPr>
        <p:spPr>
          <a:xfrm>
            <a:off x="6976694" y="3493185"/>
            <a:ext cx="2649260"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err="1">
                <a:solidFill>
                  <a:srgbClr val="000000"/>
                </a:solidFill>
              </a:rPr>
              <a:t>Zohreh</a:t>
            </a:r>
            <a:r>
              <a:rPr lang="en-US" sz="1600" dirty="0">
                <a:solidFill>
                  <a:srgbClr val="000000"/>
                </a:solidFill>
              </a:rPr>
              <a:t> Davoudi</a:t>
            </a:r>
          </a:p>
          <a:p>
            <a:pPr marL="285750" indent="-285750">
              <a:buFont typeface="Arial" panose="020B0604020202020204" pitchFamily="34" charset="0"/>
              <a:buChar char="•"/>
            </a:pPr>
            <a:r>
              <a:rPr lang="en-US" sz="1600" dirty="0">
                <a:solidFill>
                  <a:srgbClr val="000000"/>
                </a:solidFill>
              </a:rPr>
              <a:t>Mohammad </a:t>
            </a:r>
            <a:r>
              <a:rPr lang="en-US" sz="1600" dirty="0" err="1">
                <a:solidFill>
                  <a:srgbClr val="000000"/>
                </a:solidFill>
              </a:rPr>
              <a:t>Hafezi</a:t>
            </a: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Tobias Grass</a:t>
            </a:r>
          </a:p>
          <a:p>
            <a:pPr marL="285750" indent="-285750">
              <a:buFont typeface="Arial" panose="020B0604020202020204" pitchFamily="34" charset="0"/>
              <a:buChar char="•"/>
            </a:pPr>
            <a:r>
              <a:rPr lang="en-US" sz="1600" dirty="0">
                <a:solidFill>
                  <a:srgbClr val="000000"/>
                </a:solidFill>
              </a:rPr>
              <a:t>Barbara Andrade</a:t>
            </a:r>
          </a:p>
          <a:p>
            <a:pPr marL="285750" indent="-285750">
              <a:buFont typeface="Arial" panose="020B0604020202020204" pitchFamily="34" charset="0"/>
              <a:buChar char="•"/>
            </a:pPr>
            <a:r>
              <a:rPr lang="en-US" sz="1600" dirty="0">
                <a:solidFill>
                  <a:srgbClr val="000000"/>
                </a:solidFill>
              </a:rPr>
              <a:t>Alireza Seif</a:t>
            </a:r>
          </a:p>
          <a:p>
            <a:pPr marL="285750" indent="-285750">
              <a:buFont typeface="Arial" panose="020B0604020202020204" pitchFamily="34" charset="0"/>
              <a:buChar char="•"/>
            </a:pPr>
            <a:r>
              <a:rPr lang="en-US" sz="1600" dirty="0">
                <a:solidFill>
                  <a:srgbClr val="000000"/>
                </a:solidFill>
              </a:rPr>
              <a:t>Norbert </a:t>
            </a:r>
            <a:r>
              <a:rPr lang="en-US" sz="1600" dirty="0" err="1">
                <a:solidFill>
                  <a:srgbClr val="000000"/>
                </a:solidFill>
              </a:rPr>
              <a:t>Linke</a:t>
            </a:r>
            <a:endParaRPr lang="en-US" sz="1600" dirty="0">
              <a:solidFill>
                <a:srgbClr val="000000"/>
              </a:solidFill>
            </a:endParaRPr>
          </a:p>
        </p:txBody>
      </p:sp>
      <p:pic>
        <p:nvPicPr>
          <p:cNvPr id="6" name="Picture 5" descr="A group of people posing for a photo in front of a large building&#10;&#10;Description automatically generated">
            <a:extLst>
              <a:ext uri="{FF2B5EF4-FFF2-40B4-BE49-F238E27FC236}">
                <a16:creationId xmlns:a16="http://schemas.microsoft.com/office/drawing/2014/main" id="{5500279E-DA30-847E-FF1D-B8041825967A}"/>
              </a:ext>
            </a:extLst>
          </p:cNvPr>
          <p:cNvPicPr>
            <a:picLocks noChangeAspect="1"/>
          </p:cNvPicPr>
          <p:nvPr/>
        </p:nvPicPr>
        <p:blipFill rotWithShape="1">
          <a:blip r:embed="rId12"/>
          <a:srcRect l="7408" t="18798" r="16639"/>
          <a:stretch/>
        </p:blipFill>
        <p:spPr>
          <a:xfrm>
            <a:off x="5406834" y="627348"/>
            <a:ext cx="2919546" cy="1831315"/>
          </a:xfrm>
          <a:prstGeom prst="rect">
            <a:avLst/>
          </a:prstGeom>
        </p:spPr>
      </p:pic>
    </p:spTree>
    <p:extLst>
      <p:ext uri="{BB962C8B-B14F-4D97-AF65-F5344CB8AC3E}">
        <p14:creationId xmlns:p14="http://schemas.microsoft.com/office/powerpoint/2010/main" val="2969641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28882071-4BA6-9B4E-8058-F768413DE471}"/>
              </a:ext>
            </a:extLst>
          </p:cNvPr>
          <p:cNvSpPr>
            <a:spLocks/>
          </p:cNvSpPr>
          <p:nvPr/>
        </p:nvSpPr>
        <p:spPr bwMode="auto">
          <a:xfrm>
            <a:off x="171455" y="528035"/>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sz="2400">
              <a:latin typeface="Palatino"/>
              <a:cs typeface="Palatino"/>
            </a:endParaRPr>
          </a:p>
        </p:txBody>
      </p:sp>
      <p:grpSp>
        <p:nvGrpSpPr>
          <p:cNvPr id="11" name="Group 10">
            <a:extLst>
              <a:ext uri="{FF2B5EF4-FFF2-40B4-BE49-F238E27FC236}">
                <a16:creationId xmlns:a16="http://schemas.microsoft.com/office/drawing/2014/main" id="{2C2F6941-9BE5-B44E-8512-62512DE6DC68}"/>
              </a:ext>
            </a:extLst>
          </p:cNvPr>
          <p:cNvGrpSpPr>
            <a:grpSpLocks noChangeAspect="1"/>
          </p:cNvGrpSpPr>
          <p:nvPr/>
        </p:nvGrpSpPr>
        <p:grpSpPr>
          <a:xfrm>
            <a:off x="305689" y="654445"/>
            <a:ext cx="3183249" cy="1600200"/>
            <a:chOff x="4811486" y="1478702"/>
            <a:chExt cx="4332514" cy="2177929"/>
          </a:xfrm>
        </p:grpSpPr>
        <p:pic>
          <p:nvPicPr>
            <p:cNvPr id="12" name="Picture 11">
              <a:extLst>
                <a:ext uri="{FF2B5EF4-FFF2-40B4-BE49-F238E27FC236}">
                  <a16:creationId xmlns:a16="http://schemas.microsoft.com/office/drawing/2014/main" id="{B07AC3D1-8F30-EF44-B49C-EA7C4A67A6B5}"/>
                </a:ext>
              </a:extLst>
            </p:cNvPr>
            <p:cNvPicPr>
              <a:picLocks noChangeAspect="1"/>
            </p:cNvPicPr>
            <p:nvPr/>
          </p:nvPicPr>
          <p:blipFill rotWithShape="1">
            <a:blip r:embed="rId2"/>
            <a:srcRect l="52619"/>
            <a:stretch/>
          </p:blipFill>
          <p:spPr>
            <a:xfrm>
              <a:off x="4811486" y="1486868"/>
              <a:ext cx="4332514" cy="2169763"/>
            </a:xfrm>
            <a:prstGeom prst="rect">
              <a:avLst/>
            </a:prstGeom>
          </p:spPr>
        </p:pic>
        <p:sp>
          <p:nvSpPr>
            <p:cNvPr id="13" name="Rectangle 12">
              <a:extLst>
                <a:ext uri="{FF2B5EF4-FFF2-40B4-BE49-F238E27FC236}">
                  <a16:creationId xmlns:a16="http://schemas.microsoft.com/office/drawing/2014/main" id="{BFA52A20-B8C8-EC46-B7C4-9A0FDB00ECCF}"/>
                </a:ext>
              </a:extLst>
            </p:cNvPr>
            <p:cNvSpPr/>
            <p:nvPr/>
          </p:nvSpPr>
          <p:spPr>
            <a:xfrm>
              <a:off x="4909457" y="1478702"/>
              <a:ext cx="261257" cy="226663"/>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DDDA614-07D4-C546-AED9-36A3A0A999ED}"/>
                  </a:ext>
                </a:extLst>
              </p:cNvPr>
              <p:cNvSpPr txBox="1"/>
              <p:nvPr/>
            </p:nvSpPr>
            <p:spPr>
              <a:xfrm>
                <a:off x="4144281" y="854472"/>
                <a:ext cx="4468852" cy="1046440"/>
              </a:xfrm>
              <a:prstGeom prst="rect">
                <a:avLst/>
              </a:prstGeom>
              <a:noFill/>
            </p:spPr>
            <p:txBody>
              <a:bodyPr wrap="none" rtlCol="0">
                <a:spAutoFit/>
              </a:bodyPr>
              <a:lstStyle/>
              <a:p>
                <a:r>
                  <a:rPr lang="en-US" dirty="0"/>
                  <a:t>1) Detecting </a:t>
                </a:r>
                <a14:m>
                  <m:oMath xmlns:m="http://schemas.openxmlformats.org/officeDocument/2006/math">
                    <m:r>
                      <a:rPr lang="it-IT" i="1">
                        <a:latin typeface="Cambria Math" panose="02040503050406030204" pitchFamily="18" charset="0"/>
                      </a:rPr>
                      <m:t>𝑆</m:t>
                    </m:r>
                    <m:r>
                      <a:rPr lang="it-IT" i="1">
                        <a:latin typeface="Cambria Math" panose="02040503050406030204" pitchFamily="18" charset="0"/>
                      </a:rPr>
                      <m:t>(</m:t>
                    </m:r>
                    <m:sSub>
                      <m:sSubPr>
                        <m:ctrlPr>
                          <a:rPr lang="it-IT" i="1">
                            <a:latin typeface="Cambria Math" panose="02040503050406030204" pitchFamily="18" charset="0"/>
                          </a:rPr>
                        </m:ctrlPr>
                      </m:sSubPr>
                      <m:e>
                        <m:r>
                          <m:rPr>
                            <m:sty m:val="p"/>
                          </m:rPr>
                          <a:rPr lang="it-IT">
                            <a:latin typeface="Cambria Math" panose="02040503050406030204" pitchFamily="18" charset="0"/>
                            <a:ea typeface="Cambria Math" panose="02040503050406030204" pitchFamily="18" charset="0"/>
                          </a:rPr>
                          <m:t>ρ</m:t>
                        </m:r>
                      </m:e>
                      <m:sub>
                        <m:r>
                          <a:rPr lang="it-IT" i="1">
                            <a:latin typeface="Cambria Math" panose="02040503050406030204" pitchFamily="18" charset="0"/>
                          </a:rPr>
                          <m:t>𝐴</m:t>
                        </m:r>
                      </m:sub>
                    </m:sSub>
                    <m:r>
                      <a:rPr lang="it-IT" i="1">
                        <a:latin typeface="Cambria Math" panose="02040503050406030204" pitchFamily="18" charset="0"/>
                      </a:rPr>
                      <m:t>)</m:t>
                    </m:r>
                  </m:oMath>
                </a14:m>
                <a:r>
                  <a:rPr lang="en-US" dirty="0"/>
                  <a:t> of an entangled Ancilla</a:t>
                </a:r>
              </a:p>
              <a:p>
                <a:r>
                  <a:rPr lang="en-US" sz="1300" dirty="0"/>
                  <a:t>M. J. </a:t>
                </a:r>
                <a:r>
                  <a:rPr lang="en-US" sz="1300" dirty="0" err="1"/>
                  <a:t>Gullans</a:t>
                </a:r>
                <a:r>
                  <a:rPr lang="en-US" sz="1300" dirty="0"/>
                  <a:t> and D. A. </a:t>
                </a:r>
                <a:r>
                  <a:rPr lang="en-US" sz="1300" dirty="0" err="1"/>
                  <a:t>Huse</a:t>
                </a:r>
                <a:r>
                  <a:rPr lang="en-US" sz="1300" dirty="0"/>
                  <a:t>, PRL 125 (2020)</a:t>
                </a:r>
              </a:p>
              <a:p>
                <a:r>
                  <a:rPr lang="en-US" sz="1300" dirty="0"/>
                  <a:t>C. Noel et al., arXiv:2106.05881 (2021)</a:t>
                </a:r>
              </a:p>
              <a:p>
                <a:endParaRPr lang="en-US" dirty="0"/>
              </a:p>
            </p:txBody>
          </p:sp>
        </mc:Choice>
        <mc:Fallback xmlns="">
          <p:sp>
            <p:nvSpPr>
              <p:cNvPr id="20" name="TextBox 19">
                <a:extLst>
                  <a:ext uri="{FF2B5EF4-FFF2-40B4-BE49-F238E27FC236}">
                    <a16:creationId xmlns:a16="http://schemas.microsoft.com/office/drawing/2014/main" id="{8DDDA614-07D4-C546-AED9-36A3A0A999ED}"/>
                  </a:ext>
                </a:extLst>
              </p:cNvPr>
              <p:cNvSpPr txBox="1">
                <a:spLocks noRot="1" noChangeAspect="1" noMove="1" noResize="1" noEditPoints="1" noAdjustHandles="1" noChangeArrowheads="1" noChangeShapeType="1" noTextEdit="1"/>
              </p:cNvSpPr>
              <p:nvPr/>
            </p:nvSpPr>
            <p:spPr>
              <a:xfrm>
                <a:off x="4144281" y="854472"/>
                <a:ext cx="4468852" cy="1046440"/>
              </a:xfrm>
              <a:prstGeom prst="rect">
                <a:avLst/>
              </a:prstGeom>
              <a:blipFill>
                <a:blip r:embed="rId3"/>
                <a:stretch>
                  <a:fillRect l="-1133" t="-2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14FCDA-FF15-9F47-AA09-2BFF5E31FF4F}"/>
                  </a:ext>
                </a:extLst>
              </p:cNvPr>
              <p:cNvSpPr txBox="1"/>
              <p:nvPr/>
            </p:nvSpPr>
            <p:spPr>
              <a:xfrm>
                <a:off x="473649" y="2438533"/>
                <a:ext cx="3439788" cy="646331"/>
              </a:xfrm>
              <a:prstGeom prst="rect">
                <a:avLst/>
              </a:prstGeom>
              <a:noFill/>
            </p:spPr>
            <p:txBody>
              <a:bodyPr wrap="none" rtlCol="0">
                <a:spAutoFit/>
              </a:bodyPr>
              <a:lstStyle/>
              <a:p>
                <a:r>
                  <a:rPr lang="en-US" dirty="0"/>
                  <a:t>2)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2</m:t>
                        </m:r>
                      </m:e>
                      <m:sup>
                        <m:r>
                          <a:rPr lang="en-US" i="1">
                            <a:latin typeface="Cambria Math" panose="02040503050406030204" pitchFamily="18" charset="0"/>
                          </a:rPr>
                          <m:t>𝑝𝐿𝑇</m:t>
                        </m:r>
                      </m:sup>
                    </m:sSup>
                  </m:oMath>
                </a14:m>
                <a:r>
                  <a:rPr lang="en-US" dirty="0"/>
                  <a:t> overhead manageable if </a:t>
                </a:r>
              </a:p>
              <a:p>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r>
                  <a:rPr lang="en-US" dirty="0"/>
                  <a:t> and, therefore,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𝑐</m:t>
                        </m:r>
                      </m:sub>
                    </m:sSub>
                  </m:oMath>
                </a14:m>
                <a:r>
                  <a:rPr lang="en-US" dirty="0"/>
                  <a:t> is decreased</a:t>
                </a:r>
              </a:p>
            </p:txBody>
          </p:sp>
        </mc:Choice>
        <mc:Fallback xmlns="">
          <p:sp>
            <p:nvSpPr>
              <p:cNvPr id="25" name="TextBox 24">
                <a:extLst>
                  <a:ext uri="{FF2B5EF4-FFF2-40B4-BE49-F238E27FC236}">
                    <a16:creationId xmlns:a16="http://schemas.microsoft.com/office/drawing/2014/main" id="{E514FCDA-FF15-9F47-AA09-2BFF5E31FF4F}"/>
                  </a:ext>
                </a:extLst>
              </p:cNvPr>
              <p:cNvSpPr txBox="1">
                <a:spLocks noRot="1" noChangeAspect="1" noMove="1" noResize="1" noEditPoints="1" noAdjustHandles="1" noChangeArrowheads="1" noChangeShapeType="1" noTextEdit="1"/>
              </p:cNvSpPr>
              <p:nvPr/>
            </p:nvSpPr>
            <p:spPr>
              <a:xfrm>
                <a:off x="473649" y="2438533"/>
                <a:ext cx="3439788" cy="646331"/>
              </a:xfrm>
              <a:prstGeom prst="rect">
                <a:avLst/>
              </a:prstGeom>
              <a:blipFill>
                <a:blip r:embed="rId4"/>
                <a:stretch>
                  <a:fillRect l="-1471" t="-3922" r="-1103" b="-15686"/>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91EFA5D1-F096-C943-B83E-E0FB18FF9697}"/>
              </a:ext>
            </a:extLst>
          </p:cNvPr>
          <p:cNvSpPr txBox="1"/>
          <p:nvPr/>
        </p:nvSpPr>
        <p:spPr>
          <a:xfrm>
            <a:off x="1985419" y="-48129"/>
            <a:ext cx="5490606" cy="584775"/>
          </a:xfrm>
          <a:prstGeom prst="rect">
            <a:avLst/>
          </a:prstGeom>
          <a:noFill/>
        </p:spPr>
        <p:txBody>
          <a:bodyPr wrap="none" rtlCol="0">
            <a:spAutoFit/>
          </a:bodyPr>
          <a:lstStyle/>
          <a:p>
            <a:r>
              <a:rPr lang="en-US" sz="3200" dirty="0"/>
              <a:t>Experimental Considerations</a:t>
            </a:r>
          </a:p>
        </p:txBody>
      </p:sp>
      <p:sp>
        <p:nvSpPr>
          <p:cNvPr id="27" name="TextBox 26">
            <a:extLst>
              <a:ext uri="{FF2B5EF4-FFF2-40B4-BE49-F238E27FC236}">
                <a16:creationId xmlns:a16="http://schemas.microsoft.com/office/drawing/2014/main" id="{D1625B06-0868-014B-AFD3-B12BDF1983BE}"/>
              </a:ext>
            </a:extLst>
          </p:cNvPr>
          <p:cNvSpPr txBox="1"/>
          <p:nvPr/>
        </p:nvSpPr>
        <p:spPr>
          <a:xfrm>
            <a:off x="377672" y="3836724"/>
            <a:ext cx="3766609" cy="646331"/>
          </a:xfrm>
          <a:prstGeom prst="rect">
            <a:avLst/>
          </a:prstGeom>
          <a:noFill/>
        </p:spPr>
        <p:txBody>
          <a:bodyPr wrap="none" rtlCol="0">
            <a:spAutoFit/>
          </a:bodyPr>
          <a:lstStyle/>
          <a:p>
            <a:r>
              <a:rPr lang="en-US" dirty="0"/>
              <a:t>3) Qubit hiding to avoid </a:t>
            </a:r>
            <a:r>
              <a:rPr lang="en-US" dirty="0" err="1"/>
              <a:t>crosstalks</a:t>
            </a:r>
            <a:r>
              <a:rPr lang="en-US" dirty="0"/>
              <a:t> </a:t>
            </a:r>
          </a:p>
          <a:p>
            <a:r>
              <a:rPr lang="en-US" dirty="0"/>
              <a:t>    during measurements</a:t>
            </a:r>
          </a:p>
        </p:txBody>
      </p:sp>
      <p:cxnSp>
        <p:nvCxnSpPr>
          <p:cNvPr id="28" name="Straight Arrow Connector 27">
            <a:extLst>
              <a:ext uri="{FF2B5EF4-FFF2-40B4-BE49-F238E27FC236}">
                <a16:creationId xmlns:a16="http://schemas.microsoft.com/office/drawing/2014/main" id="{188FF2FE-B011-2A46-84E9-F48D34294E9F}"/>
              </a:ext>
            </a:extLst>
          </p:cNvPr>
          <p:cNvCxnSpPr>
            <a:cxnSpLocks/>
          </p:cNvCxnSpPr>
          <p:nvPr/>
        </p:nvCxnSpPr>
        <p:spPr>
          <a:xfrm>
            <a:off x="3813677" y="2812738"/>
            <a:ext cx="1654086" cy="266065"/>
          </a:xfrm>
          <a:prstGeom prst="straightConnector1">
            <a:avLst/>
          </a:prstGeom>
          <a:ln>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33" name="Group 32">
            <a:extLst>
              <a:ext uri="{FF2B5EF4-FFF2-40B4-BE49-F238E27FC236}">
                <a16:creationId xmlns:a16="http://schemas.microsoft.com/office/drawing/2014/main" id="{27DF348E-A59C-EC4E-B042-7184532D1898}"/>
              </a:ext>
            </a:extLst>
          </p:cNvPr>
          <p:cNvGrpSpPr/>
          <p:nvPr/>
        </p:nvGrpSpPr>
        <p:grpSpPr>
          <a:xfrm>
            <a:off x="4340968" y="3244292"/>
            <a:ext cx="4155672" cy="1920784"/>
            <a:chOff x="4409208" y="3506264"/>
            <a:chExt cx="3846740" cy="1618475"/>
          </a:xfrm>
        </p:grpSpPr>
        <p:pic>
          <p:nvPicPr>
            <p:cNvPr id="5" name="Picture 4">
              <a:extLst>
                <a:ext uri="{FF2B5EF4-FFF2-40B4-BE49-F238E27FC236}">
                  <a16:creationId xmlns:a16="http://schemas.microsoft.com/office/drawing/2014/main" id="{2393F9F3-45AE-1240-8355-B86C2E91A873}"/>
                </a:ext>
              </a:extLst>
            </p:cNvPr>
            <p:cNvPicPr>
              <a:picLocks noChangeAspect="1"/>
            </p:cNvPicPr>
            <p:nvPr/>
          </p:nvPicPr>
          <p:blipFill rotWithShape="1">
            <a:blip r:embed="rId5"/>
            <a:srcRect r="35119"/>
            <a:stretch/>
          </p:blipFill>
          <p:spPr>
            <a:xfrm>
              <a:off x="4409208" y="3557810"/>
              <a:ext cx="3846740" cy="1566929"/>
            </a:xfrm>
            <a:prstGeom prst="rect">
              <a:avLst/>
            </a:prstGeom>
          </p:spPr>
        </p:pic>
        <p:sp>
          <p:nvSpPr>
            <p:cNvPr id="31" name="Rectangle 30">
              <a:extLst>
                <a:ext uri="{FF2B5EF4-FFF2-40B4-BE49-F238E27FC236}">
                  <a16:creationId xmlns:a16="http://schemas.microsoft.com/office/drawing/2014/main" id="{A0F2E49E-0C37-6548-B699-9F66C6678BED}"/>
                </a:ext>
              </a:extLst>
            </p:cNvPr>
            <p:cNvSpPr/>
            <p:nvPr/>
          </p:nvSpPr>
          <p:spPr>
            <a:xfrm>
              <a:off x="4425441" y="3546988"/>
              <a:ext cx="111203" cy="278914"/>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4E6CF099-D8F9-C040-84CF-E2949D1A0EFD}"/>
                </a:ext>
              </a:extLst>
            </p:cNvPr>
            <p:cNvSpPr/>
            <p:nvPr/>
          </p:nvSpPr>
          <p:spPr>
            <a:xfrm>
              <a:off x="8128900" y="3506264"/>
              <a:ext cx="111203" cy="278914"/>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076EC8AF-512F-D84A-9A8B-70E5FFCF98AF}"/>
              </a:ext>
            </a:extLst>
          </p:cNvPr>
          <p:cNvGrpSpPr>
            <a:grpSpLocks noChangeAspect="1"/>
          </p:cNvGrpSpPr>
          <p:nvPr/>
        </p:nvGrpSpPr>
        <p:grpSpPr>
          <a:xfrm>
            <a:off x="4975265" y="1710893"/>
            <a:ext cx="2036827" cy="1779138"/>
            <a:chOff x="3403600" y="3549405"/>
            <a:chExt cx="1909516" cy="1667933"/>
          </a:xfrm>
        </p:grpSpPr>
        <p:pic>
          <p:nvPicPr>
            <p:cNvPr id="22" name="Picture 21">
              <a:extLst>
                <a:ext uri="{FF2B5EF4-FFF2-40B4-BE49-F238E27FC236}">
                  <a16:creationId xmlns:a16="http://schemas.microsoft.com/office/drawing/2014/main" id="{CED81BA8-19B8-9C4C-A2B0-912143A8840E}"/>
                </a:ext>
              </a:extLst>
            </p:cNvPr>
            <p:cNvPicPr>
              <a:picLocks noChangeAspect="1"/>
            </p:cNvPicPr>
            <p:nvPr/>
          </p:nvPicPr>
          <p:blipFill rotWithShape="1">
            <a:blip r:embed="rId6"/>
            <a:srcRect l="51027" r="-1669" b="67572"/>
            <a:stretch/>
          </p:blipFill>
          <p:spPr>
            <a:xfrm>
              <a:off x="3403600" y="3549405"/>
              <a:ext cx="1909516" cy="1667933"/>
            </a:xfrm>
            <a:prstGeom prst="rect">
              <a:avLst/>
            </a:prstGeom>
          </p:spPr>
        </p:pic>
        <p:sp>
          <p:nvSpPr>
            <p:cNvPr id="23" name="Rectangle 22">
              <a:extLst>
                <a:ext uri="{FF2B5EF4-FFF2-40B4-BE49-F238E27FC236}">
                  <a16:creationId xmlns:a16="http://schemas.microsoft.com/office/drawing/2014/main" id="{54BE50AD-452C-1342-9E77-36815DC2786D}"/>
                </a:ext>
              </a:extLst>
            </p:cNvPr>
            <p:cNvSpPr/>
            <p:nvPr/>
          </p:nvSpPr>
          <p:spPr>
            <a:xfrm>
              <a:off x="3789115" y="3573758"/>
              <a:ext cx="152400" cy="190008"/>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 name="Rectangle 1">
            <a:extLst>
              <a:ext uri="{FF2B5EF4-FFF2-40B4-BE49-F238E27FC236}">
                <a16:creationId xmlns:a16="http://schemas.microsoft.com/office/drawing/2014/main" id="{985B9DE0-3D53-114B-8885-0A2EA3CC75FE}"/>
              </a:ext>
            </a:extLst>
          </p:cNvPr>
          <p:cNvSpPr/>
          <p:nvPr/>
        </p:nvSpPr>
        <p:spPr>
          <a:xfrm>
            <a:off x="6060211" y="4880309"/>
            <a:ext cx="3112968" cy="292388"/>
          </a:xfrm>
          <a:prstGeom prst="rect">
            <a:avLst/>
          </a:prstGeom>
        </p:spPr>
        <p:txBody>
          <a:bodyPr wrap="none">
            <a:spAutoFit/>
          </a:bodyPr>
          <a:lstStyle/>
          <a:p>
            <a:r>
              <a:rPr lang="en-US" sz="1300" dirty="0">
                <a:latin typeface="Times New Roman" panose="02020603050405020304" pitchFamily="18" charset="0"/>
              </a:rPr>
              <a:t>H.-X- Yang at al., arXiv:2106.14906 (2021)</a:t>
            </a:r>
            <a:endParaRPr lang="en-US" sz="1300" dirty="0"/>
          </a:p>
        </p:txBody>
      </p:sp>
    </p:spTree>
    <p:extLst>
      <p:ext uri="{BB962C8B-B14F-4D97-AF65-F5344CB8AC3E}">
        <p14:creationId xmlns:p14="http://schemas.microsoft.com/office/powerpoint/2010/main" val="326492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a:spLocks noGrp="1"/>
          </p:cNvSpPr>
          <p:nvPr>
            <p:ph type="title"/>
          </p:nvPr>
        </p:nvSpPr>
        <p:spPr>
          <a:xfrm>
            <a:off x="-74616" y="-142487"/>
            <a:ext cx="9163300" cy="681835"/>
          </a:xfrm>
        </p:spPr>
        <p:txBody>
          <a:bodyPr>
            <a:normAutofit fontScale="90000"/>
          </a:bodyPr>
          <a:lstStyle/>
          <a:p>
            <a:r>
              <a:rPr lang="it-IT" sz="3500" dirty="0">
                <a:latin typeface="Palatino"/>
                <a:cs typeface="Palatino"/>
              </a:rPr>
              <a:t>A </a:t>
            </a:r>
            <a:r>
              <a:rPr lang="it-IT" sz="3500" dirty="0" err="1">
                <a:latin typeface="Palatino"/>
                <a:cs typeface="Palatino"/>
              </a:rPr>
              <a:t>many</a:t>
            </a:r>
            <a:r>
              <a:rPr lang="it-IT" sz="3500" dirty="0">
                <a:latin typeface="Palatino"/>
                <a:cs typeface="Palatino"/>
              </a:rPr>
              <a:t>-body </a:t>
            </a:r>
            <a:r>
              <a:rPr lang="it-IT" sz="3500" dirty="0" err="1">
                <a:latin typeface="Palatino"/>
                <a:cs typeface="Palatino"/>
              </a:rPr>
              <a:t>system</a:t>
            </a:r>
            <a:r>
              <a:rPr lang="it-IT" sz="3500" dirty="0">
                <a:latin typeface="Palatino"/>
                <a:cs typeface="Palatino"/>
              </a:rPr>
              <a:t> </a:t>
            </a:r>
            <a:r>
              <a:rPr lang="it-IT" sz="3500" dirty="0" err="1">
                <a:latin typeface="Palatino"/>
                <a:cs typeface="Palatino"/>
              </a:rPr>
              <a:t>assembled</a:t>
            </a:r>
            <a:r>
              <a:rPr lang="it-IT" sz="3500" dirty="0">
                <a:latin typeface="Palatino"/>
                <a:cs typeface="Palatino"/>
              </a:rPr>
              <a:t> </a:t>
            </a:r>
            <a:r>
              <a:rPr lang="it-IT" sz="3500" dirty="0" err="1">
                <a:latin typeface="Palatino"/>
                <a:cs typeface="Palatino"/>
              </a:rPr>
              <a:t>atom</a:t>
            </a:r>
            <a:r>
              <a:rPr lang="it-IT" sz="3500" dirty="0">
                <a:latin typeface="Palatino"/>
                <a:cs typeface="Palatino"/>
              </a:rPr>
              <a:t> by </a:t>
            </a:r>
            <a:r>
              <a:rPr lang="it-IT" sz="3500" dirty="0" err="1">
                <a:latin typeface="Palatino"/>
                <a:cs typeface="Palatino"/>
              </a:rPr>
              <a:t>atom</a:t>
            </a:r>
            <a:endParaRPr lang="it-IT" sz="3500" dirty="0">
              <a:latin typeface="Palatino"/>
              <a:cs typeface="Palatino"/>
            </a:endParaRPr>
          </a:p>
        </p:txBody>
      </p:sp>
      <p:sp>
        <p:nvSpPr>
          <p:cNvPr id="4" name="Rettangolo arrotondato 3"/>
          <p:cNvSpPr/>
          <p:nvPr/>
        </p:nvSpPr>
        <p:spPr>
          <a:xfrm>
            <a:off x="96999" y="2088093"/>
            <a:ext cx="5385290" cy="2944424"/>
          </a:xfrm>
          <a:prstGeom prst="roundRect">
            <a:avLst/>
          </a:prstGeom>
          <a:noFill/>
          <a:ln w="28575" cmpd="sng">
            <a:solidFill>
              <a:srgbClr val="9D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50000"/>
              </a:lnSpc>
            </a:pPr>
            <a:endParaRPr lang="it-IT" sz="2400" dirty="0">
              <a:solidFill>
                <a:schemeClr val="tx1"/>
              </a:solidFill>
              <a:latin typeface="Palatino"/>
              <a:cs typeface="Palatino"/>
            </a:endParaRPr>
          </a:p>
        </p:txBody>
      </p:sp>
      <p:grpSp>
        <p:nvGrpSpPr>
          <p:cNvPr id="5" name="Group 12"/>
          <p:cNvGrpSpPr/>
          <p:nvPr/>
        </p:nvGrpSpPr>
        <p:grpSpPr>
          <a:xfrm>
            <a:off x="665412" y="2060156"/>
            <a:ext cx="4237216" cy="534705"/>
            <a:chOff x="-2325391" y="2833847"/>
            <a:chExt cx="2539168" cy="336313"/>
          </a:xfrm>
        </p:grpSpPr>
        <p:sp>
          <p:nvSpPr>
            <p:cNvPr id="6" name="TextBox 8"/>
            <p:cNvSpPr txBox="1"/>
            <p:nvPr/>
          </p:nvSpPr>
          <p:spPr>
            <a:xfrm>
              <a:off x="-2325391" y="2833847"/>
              <a:ext cx="2539168" cy="329089"/>
            </a:xfrm>
            <a:prstGeom prst="rect">
              <a:avLst/>
            </a:prstGeom>
            <a:noFill/>
          </p:spPr>
          <p:txBody>
            <a:bodyPr wrap="square" rtlCol="0">
              <a:spAutoFit/>
            </a:bodyPr>
            <a:lstStyle/>
            <a:p>
              <a:pPr algn="ctr"/>
              <a:r>
                <a:rPr lang="en-US" sz="2800" b="1" baseline="30000" dirty="0">
                  <a:latin typeface="+mj-lt"/>
                  <a:cs typeface="Palatino"/>
                </a:rPr>
                <a:t>171</a:t>
              </a:r>
              <a:r>
                <a:rPr lang="en-US" sz="2800" b="1" dirty="0">
                  <a:latin typeface="+mj-lt"/>
                  <a:cs typeface="Palatino"/>
                </a:rPr>
                <a:t>Yb</a:t>
              </a:r>
              <a:r>
                <a:rPr lang="en-US" sz="2800" b="1" baseline="30000" dirty="0">
                  <a:latin typeface="+mj-lt"/>
                  <a:cs typeface="Palatino"/>
                </a:rPr>
                <a:t>+</a:t>
              </a:r>
              <a:r>
                <a:rPr lang="en-US" sz="2800" b="1" dirty="0">
                  <a:latin typeface="+mj-lt"/>
                  <a:cs typeface="Palatino"/>
                </a:rPr>
                <a:t> Clock states </a:t>
              </a:r>
              <a:r>
                <a:rPr lang="en-US" sz="2800" b="1" dirty="0" err="1">
                  <a:latin typeface="+mj-lt"/>
                  <a:cs typeface="Palatino"/>
                </a:rPr>
                <a:t>qubit</a:t>
              </a:r>
              <a:endParaRPr lang="en-US" sz="2800" b="1" baseline="30000" dirty="0">
                <a:latin typeface="+mj-lt"/>
                <a:cs typeface="Palatino"/>
              </a:endParaRPr>
            </a:p>
          </p:txBody>
        </p:sp>
        <p:cxnSp>
          <p:nvCxnSpPr>
            <p:cNvPr id="7" name="Straight Connector 2"/>
            <p:cNvCxnSpPr/>
            <p:nvPr/>
          </p:nvCxnSpPr>
          <p:spPr>
            <a:xfrm>
              <a:off x="-1631958" y="3170160"/>
              <a:ext cx="12382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Rectangle 79"/>
          <p:cNvSpPr/>
          <p:nvPr/>
        </p:nvSpPr>
        <p:spPr bwMode="auto">
          <a:xfrm>
            <a:off x="5737844" y="1975935"/>
            <a:ext cx="3211168" cy="3154864"/>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Palatino"/>
              <a:cs typeface="Palatino"/>
            </a:endParaRPr>
          </a:p>
        </p:txBody>
      </p:sp>
      <p:sp>
        <p:nvSpPr>
          <p:cNvPr id="9" name="Line 4"/>
          <p:cNvSpPr>
            <a:spLocks noChangeShapeType="1"/>
          </p:cNvSpPr>
          <p:nvPr/>
        </p:nvSpPr>
        <p:spPr bwMode="auto">
          <a:xfrm>
            <a:off x="7059093" y="4290987"/>
            <a:ext cx="616532" cy="0"/>
          </a:xfrm>
          <a:prstGeom prst="line">
            <a:avLst/>
          </a:prstGeom>
          <a:noFill/>
          <a:ln w="28575">
            <a:solidFill>
              <a:schemeClr val="tx1"/>
            </a:solidFill>
            <a:round/>
            <a:headEnd/>
            <a:tailEnd/>
          </a:ln>
        </p:spPr>
        <p:txBody>
          <a:bodyPr/>
          <a:lstStyle/>
          <a:p>
            <a:endParaRPr lang="en-US" dirty="0">
              <a:latin typeface="Palatino"/>
              <a:cs typeface="Palatino"/>
            </a:endParaRPr>
          </a:p>
        </p:txBody>
      </p:sp>
      <p:sp>
        <p:nvSpPr>
          <p:cNvPr id="10" name="Line 6"/>
          <p:cNvSpPr>
            <a:spLocks noChangeShapeType="1"/>
          </p:cNvSpPr>
          <p:nvPr/>
        </p:nvSpPr>
        <p:spPr bwMode="auto">
          <a:xfrm>
            <a:off x="7059093" y="4739375"/>
            <a:ext cx="616532" cy="0"/>
          </a:xfrm>
          <a:prstGeom prst="line">
            <a:avLst/>
          </a:prstGeom>
          <a:noFill/>
          <a:ln w="28575">
            <a:solidFill>
              <a:schemeClr val="tx1"/>
            </a:solidFill>
            <a:round/>
            <a:headEnd/>
            <a:tailEnd/>
          </a:ln>
        </p:spPr>
        <p:txBody>
          <a:bodyPr/>
          <a:lstStyle/>
          <a:p>
            <a:endParaRPr lang="en-US" dirty="0">
              <a:latin typeface="Palatino"/>
              <a:cs typeface="Palatino"/>
            </a:endParaRPr>
          </a:p>
        </p:txBody>
      </p:sp>
      <p:sp>
        <p:nvSpPr>
          <p:cNvPr id="11" name="Line 11"/>
          <p:cNvSpPr>
            <a:spLocks noChangeShapeType="1"/>
          </p:cNvSpPr>
          <p:nvPr/>
        </p:nvSpPr>
        <p:spPr bwMode="auto">
          <a:xfrm flipV="1">
            <a:off x="7007133" y="4299163"/>
            <a:ext cx="0" cy="448387"/>
          </a:xfrm>
          <a:prstGeom prst="line">
            <a:avLst/>
          </a:prstGeom>
          <a:noFill/>
          <a:ln w="28575">
            <a:solidFill>
              <a:schemeClr val="tx1"/>
            </a:solidFill>
            <a:round/>
            <a:headEnd type="triangle" w="med" len="med"/>
            <a:tailEnd type="triangle" w="med" len="med"/>
          </a:ln>
        </p:spPr>
        <p:txBody>
          <a:bodyPr/>
          <a:lstStyle/>
          <a:p>
            <a:endParaRPr lang="en-US" dirty="0">
              <a:latin typeface="Palatino"/>
              <a:cs typeface="Palatino"/>
            </a:endParaRPr>
          </a:p>
        </p:txBody>
      </p:sp>
      <p:sp>
        <p:nvSpPr>
          <p:cNvPr id="12" name="Text Box 13"/>
          <p:cNvSpPr txBox="1">
            <a:spLocks noChangeArrowheads="1"/>
          </p:cNvSpPr>
          <p:nvPr/>
        </p:nvSpPr>
        <p:spPr bwMode="auto">
          <a:xfrm>
            <a:off x="8157110" y="4372008"/>
            <a:ext cx="961790" cy="461665"/>
          </a:xfrm>
          <a:prstGeom prst="rect">
            <a:avLst/>
          </a:prstGeom>
          <a:noFill/>
          <a:ln w="9525">
            <a:noFill/>
            <a:miter lim="800000"/>
            <a:headEnd/>
            <a:tailEnd/>
          </a:ln>
        </p:spPr>
        <p:txBody>
          <a:bodyPr wrap="square">
            <a:spAutoFit/>
          </a:bodyPr>
          <a:lstStyle/>
          <a:p>
            <a:pPr>
              <a:spcBef>
                <a:spcPct val="50000"/>
              </a:spcBef>
            </a:pPr>
            <a:r>
              <a:rPr lang="en-US" sz="2400" baseline="30000" dirty="0">
                <a:solidFill>
                  <a:srgbClr val="000000"/>
                </a:solidFill>
                <a:latin typeface="Palatino"/>
                <a:cs typeface="Palatino"/>
              </a:rPr>
              <a:t>2</a:t>
            </a:r>
            <a:r>
              <a:rPr lang="en-US" sz="2400" dirty="0">
                <a:solidFill>
                  <a:srgbClr val="000000"/>
                </a:solidFill>
                <a:latin typeface="Palatino"/>
                <a:cs typeface="Palatino"/>
              </a:rPr>
              <a:t>S</a:t>
            </a:r>
            <a:r>
              <a:rPr lang="en-US" sz="2400" baseline="-25000" dirty="0">
                <a:solidFill>
                  <a:srgbClr val="000000"/>
                </a:solidFill>
                <a:latin typeface="Palatino"/>
                <a:cs typeface="Palatino"/>
              </a:rPr>
              <a:t>1/2</a:t>
            </a:r>
          </a:p>
        </p:txBody>
      </p:sp>
      <p:sp>
        <p:nvSpPr>
          <p:cNvPr id="14" name="TextBox 124"/>
          <p:cNvSpPr txBox="1">
            <a:spLocks noChangeArrowheads="1"/>
          </p:cNvSpPr>
          <p:nvPr/>
        </p:nvSpPr>
        <p:spPr bwMode="auto">
          <a:xfrm>
            <a:off x="7700119" y="4154953"/>
            <a:ext cx="568335" cy="369332"/>
          </a:xfrm>
          <a:prstGeom prst="rect">
            <a:avLst/>
          </a:prstGeom>
          <a:noFill/>
          <a:ln w="9525">
            <a:noFill/>
            <a:miter lim="800000"/>
            <a:headEnd/>
            <a:tailEnd/>
          </a:ln>
        </p:spPr>
        <p:txBody>
          <a:bodyPr wrap="none">
            <a:spAutoFit/>
          </a:bodyPr>
          <a:lstStyle/>
          <a:p>
            <a:r>
              <a:rPr lang="en-US" dirty="0">
                <a:latin typeface="Palatino"/>
                <a:cs typeface="Palatino"/>
              </a:rPr>
              <a:t>F=1</a:t>
            </a:r>
          </a:p>
        </p:txBody>
      </p:sp>
      <p:sp>
        <p:nvSpPr>
          <p:cNvPr id="15" name="TextBox 125"/>
          <p:cNvSpPr txBox="1">
            <a:spLocks noChangeArrowheads="1"/>
          </p:cNvSpPr>
          <p:nvPr/>
        </p:nvSpPr>
        <p:spPr bwMode="auto">
          <a:xfrm>
            <a:off x="7706566" y="4627278"/>
            <a:ext cx="568335" cy="369332"/>
          </a:xfrm>
          <a:prstGeom prst="rect">
            <a:avLst/>
          </a:prstGeom>
          <a:noFill/>
          <a:ln w="9525">
            <a:noFill/>
            <a:miter lim="800000"/>
            <a:headEnd/>
            <a:tailEnd/>
          </a:ln>
        </p:spPr>
        <p:txBody>
          <a:bodyPr wrap="none">
            <a:spAutoFit/>
          </a:bodyPr>
          <a:lstStyle/>
          <a:p>
            <a:r>
              <a:rPr lang="en-US" dirty="0">
                <a:latin typeface="Palatino"/>
                <a:cs typeface="Palatino"/>
              </a:rPr>
              <a:t>F=0</a:t>
            </a:r>
          </a:p>
        </p:txBody>
      </p:sp>
      <p:sp>
        <p:nvSpPr>
          <p:cNvPr id="17" name="Text Box 26"/>
          <p:cNvSpPr txBox="1">
            <a:spLocks noChangeArrowheads="1"/>
          </p:cNvSpPr>
          <p:nvPr/>
        </p:nvSpPr>
        <p:spPr bwMode="auto">
          <a:xfrm>
            <a:off x="5797886" y="4323374"/>
            <a:ext cx="1143000" cy="369332"/>
          </a:xfrm>
          <a:prstGeom prst="rect">
            <a:avLst/>
          </a:prstGeom>
          <a:noFill/>
          <a:ln w="9525">
            <a:noFill/>
            <a:miter lim="800000"/>
            <a:headEnd/>
            <a:tailEnd/>
          </a:ln>
        </p:spPr>
        <p:txBody>
          <a:bodyPr>
            <a:spAutoFit/>
          </a:bodyPr>
          <a:lstStyle/>
          <a:p>
            <a:pPr>
              <a:spcBef>
                <a:spcPct val="50000"/>
              </a:spcBef>
            </a:pPr>
            <a:r>
              <a:rPr lang="en-US" dirty="0">
                <a:solidFill>
                  <a:srgbClr val="000000"/>
                </a:solidFill>
                <a:latin typeface="Palatino"/>
                <a:cs typeface="Palatino"/>
              </a:rPr>
              <a:t>12.6 GHz</a:t>
            </a:r>
          </a:p>
        </p:txBody>
      </p:sp>
      <p:sp>
        <p:nvSpPr>
          <p:cNvPr id="18" name="Rettangolo 17"/>
          <p:cNvSpPr/>
          <p:nvPr/>
        </p:nvSpPr>
        <p:spPr>
          <a:xfrm>
            <a:off x="74792" y="2517898"/>
            <a:ext cx="4572000" cy="484748"/>
          </a:xfrm>
          <a:prstGeom prst="rect">
            <a:avLst/>
          </a:prstGeom>
        </p:spPr>
        <p:txBody>
          <a:bodyPr>
            <a:spAutoFit/>
          </a:bodyPr>
          <a:lstStyle/>
          <a:p>
            <a:pPr marL="285750" indent="-285750">
              <a:lnSpc>
                <a:spcPct val="150000"/>
              </a:lnSpc>
              <a:buFont typeface="Arial"/>
              <a:buChar char="•"/>
            </a:pPr>
            <a:r>
              <a:rPr lang="it-IT" dirty="0" err="1">
                <a:latin typeface="Palatino"/>
                <a:cs typeface="Palatino"/>
              </a:rPr>
              <a:t>Coherence</a:t>
            </a:r>
            <a:r>
              <a:rPr lang="it-IT" dirty="0">
                <a:latin typeface="Palatino"/>
                <a:cs typeface="Palatino"/>
              </a:rPr>
              <a:t> time: T</a:t>
            </a:r>
            <a:r>
              <a:rPr lang="it-IT" baseline="-25000" dirty="0">
                <a:latin typeface="Palatino"/>
                <a:cs typeface="Palatino"/>
              </a:rPr>
              <a:t>2</a:t>
            </a:r>
            <a:r>
              <a:rPr lang="it-IT" dirty="0">
                <a:latin typeface="Palatino"/>
                <a:cs typeface="Palatino"/>
              </a:rPr>
              <a:t>&gt;10 minutes  [1]</a:t>
            </a:r>
          </a:p>
        </p:txBody>
      </p:sp>
      <p:grpSp>
        <p:nvGrpSpPr>
          <p:cNvPr id="19" name="Gruppo 18"/>
          <p:cNvGrpSpPr/>
          <p:nvPr/>
        </p:nvGrpSpPr>
        <p:grpSpPr>
          <a:xfrm>
            <a:off x="5801141" y="2381449"/>
            <a:ext cx="2602503" cy="2452598"/>
            <a:chOff x="-2784274" y="2321705"/>
            <a:chExt cx="2602503" cy="2452598"/>
          </a:xfrm>
        </p:grpSpPr>
        <p:sp>
          <p:nvSpPr>
            <p:cNvPr id="20" name="Line 7"/>
            <p:cNvSpPr>
              <a:spLocks noChangeShapeType="1"/>
            </p:cNvSpPr>
            <p:nvPr/>
          </p:nvSpPr>
          <p:spPr bwMode="auto">
            <a:xfrm>
              <a:off x="-1525919" y="2554474"/>
              <a:ext cx="616532" cy="0"/>
            </a:xfrm>
            <a:prstGeom prst="line">
              <a:avLst/>
            </a:prstGeom>
            <a:noFill/>
            <a:ln w="28575">
              <a:solidFill>
                <a:schemeClr val="tx1"/>
              </a:solidFill>
              <a:round/>
              <a:headEnd/>
              <a:tailEnd/>
            </a:ln>
          </p:spPr>
          <p:txBody>
            <a:bodyPr/>
            <a:lstStyle/>
            <a:p>
              <a:endParaRPr lang="en-US" dirty="0">
                <a:latin typeface="Palatino"/>
                <a:cs typeface="Palatino"/>
              </a:endParaRPr>
            </a:p>
          </p:txBody>
        </p:sp>
        <p:sp>
          <p:nvSpPr>
            <p:cNvPr id="21" name="Text Box 14"/>
            <p:cNvSpPr txBox="1">
              <a:spLocks noChangeArrowheads="1"/>
            </p:cNvSpPr>
            <p:nvPr/>
          </p:nvSpPr>
          <p:spPr bwMode="auto">
            <a:xfrm>
              <a:off x="-2784274" y="2401850"/>
              <a:ext cx="876018" cy="461665"/>
            </a:xfrm>
            <a:prstGeom prst="rect">
              <a:avLst/>
            </a:prstGeom>
            <a:noFill/>
            <a:ln w="9525">
              <a:noFill/>
              <a:miter lim="800000"/>
              <a:headEnd/>
              <a:tailEnd/>
            </a:ln>
          </p:spPr>
          <p:txBody>
            <a:bodyPr wrap="square">
              <a:spAutoFit/>
            </a:bodyPr>
            <a:lstStyle/>
            <a:p>
              <a:pPr>
                <a:spcBef>
                  <a:spcPct val="50000"/>
                </a:spcBef>
              </a:pPr>
              <a:r>
                <a:rPr lang="en-US" sz="2400" baseline="30000" dirty="0">
                  <a:solidFill>
                    <a:srgbClr val="000000"/>
                  </a:solidFill>
                  <a:latin typeface="Palatino"/>
                  <a:cs typeface="Palatino"/>
                </a:rPr>
                <a:t>2</a:t>
              </a:r>
              <a:r>
                <a:rPr lang="en-US" sz="2400" dirty="0">
                  <a:solidFill>
                    <a:srgbClr val="000000"/>
                  </a:solidFill>
                  <a:latin typeface="Palatino"/>
                  <a:cs typeface="Palatino"/>
                </a:rPr>
                <a:t>P</a:t>
              </a:r>
              <a:r>
                <a:rPr lang="en-US" sz="2400" baseline="-25000" dirty="0">
                  <a:solidFill>
                    <a:srgbClr val="000000"/>
                  </a:solidFill>
                  <a:latin typeface="Palatino"/>
                  <a:cs typeface="Palatino"/>
                </a:rPr>
                <a:t>1/2</a:t>
              </a:r>
            </a:p>
          </p:txBody>
        </p:sp>
        <p:sp>
          <p:nvSpPr>
            <p:cNvPr id="22" name="TextBox 127"/>
            <p:cNvSpPr txBox="1">
              <a:spLocks noChangeArrowheads="1"/>
            </p:cNvSpPr>
            <p:nvPr/>
          </p:nvSpPr>
          <p:spPr bwMode="auto">
            <a:xfrm>
              <a:off x="-929062" y="2395812"/>
              <a:ext cx="568335" cy="369332"/>
            </a:xfrm>
            <a:prstGeom prst="rect">
              <a:avLst/>
            </a:prstGeom>
            <a:noFill/>
            <a:ln w="9525">
              <a:noFill/>
              <a:miter lim="800000"/>
              <a:headEnd/>
              <a:tailEnd/>
            </a:ln>
          </p:spPr>
          <p:txBody>
            <a:bodyPr wrap="none">
              <a:spAutoFit/>
            </a:bodyPr>
            <a:lstStyle/>
            <a:p>
              <a:r>
                <a:rPr lang="en-US" dirty="0">
                  <a:latin typeface="Palatino"/>
                  <a:cs typeface="Palatino"/>
                </a:rPr>
                <a:t>F=0</a:t>
              </a:r>
            </a:p>
          </p:txBody>
        </p:sp>
        <p:sp>
          <p:nvSpPr>
            <p:cNvPr id="23" name="Line 8"/>
            <p:cNvSpPr>
              <a:spLocks noChangeShapeType="1"/>
            </p:cNvSpPr>
            <p:nvPr/>
          </p:nvSpPr>
          <p:spPr bwMode="auto">
            <a:xfrm>
              <a:off x="-1526932" y="2338095"/>
              <a:ext cx="616532" cy="0"/>
            </a:xfrm>
            <a:prstGeom prst="line">
              <a:avLst/>
            </a:prstGeom>
            <a:noFill/>
            <a:ln w="28575">
              <a:solidFill>
                <a:schemeClr val="tx1"/>
              </a:solidFill>
              <a:round/>
              <a:headEnd/>
              <a:tailEnd/>
            </a:ln>
          </p:spPr>
          <p:txBody>
            <a:bodyPr/>
            <a:lstStyle/>
            <a:p>
              <a:endParaRPr lang="en-US" dirty="0">
                <a:latin typeface="Palatino"/>
                <a:cs typeface="Palatino"/>
              </a:endParaRPr>
            </a:p>
          </p:txBody>
        </p:sp>
        <p:sp>
          <p:nvSpPr>
            <p:cNvPr id="24" name="Line 9"/>
            <p:cNvSpPr>
              <a:spLocks noChangeShapeType="1"/>
            </p:cNvSpPr>
            <p:nvPr/>
          </p:nvSpPr>
          <p:spPr bwMode="auto">
            <a:xfrm>
              <a:off x="-798303" y="2338095"/>
              <a:ext cx="616532" cy="0"/>
            </a:xfrm>
            <a:prstGeom prst="line">
              <a:avLst/>
            </a:prstGeom>
            <a:noFill/>
            <a:ln w="28575">
              <a:solidFill>
                <a:schemeClr val="tx1"/>
              </a:solidFill>
              <a:round/>
              <a:headEnd/>
              <a:tailEnd/>
            </a:ln>
          </p:spPr>
          <p:txBody>
            <a:bodyPr/>
            <a:lstStyle/>
            <a:p>
              <a:endParaRPr lang="en-US" dirty="0">
                <a:latin typeface="Palatino"/>
                <a:cs typeface="Palatino"/>
              </a:endParaRPr>
            </a:p>
          </p:txBody>
        </p:sp>
        <p:sp>
          <p:nvSpPr>
            <p:cNvPr id="25" name="Line 10"/>
            <p:cNvSpPr>
              <a:spLocks noChangeShapeType="1"/>
            </p:cNvSpPr>
            <p:nvPr/>
          </p:nvSpPr>
          <p:spPr bwMode="auto">
            <a:xfrm>
              <a:off x="-2255561" y="2338095"/>
              <a:ext cx="616532" cy="0"/>
            </a:xfrm>
            <a:prstGeom prst="line">
              <a:avLst/>
            </a:prstGeom>
            <a:noFill/>
            <a:ln w="28575">
              <a:solidFill>
                <a:schemeClr val="tx1"/>
              </a:solidFill>
              <a:round/>
              <a:headEnd/>
              <a:tailEnd/>
            </a:ln>
          </p:spPr>
          <p:txBody>
            <a:bodyPr/>
            <a:lstStyle/>
            <a:p>
              <a:endParaRPr lang="en-US" dirty="0">
                <a:latin typeface="Palatino"/>
                <a:cs typeface="Palatino"/>
              </a:endParaRPr>
            </a:p>
          </p:txBody>
        </p:sp>
        <p:sp>
          <p:nvSpPr>
            <p:cNvPr id="26" name="Line 20"/>
            <p:cNvSpPr>
              <a:spLocks noChangeAspect="1" noChangeShapeType="1"/>
            </p:cNvSpPr>
            <p:nvPr/>
          </p:nvSpPr>
          <p:spPr bwMode="auto">
            <a:xfrm flipV="1">
              <a:off x="-1120375" y="2321705"/>
              <a:ext cx="748495" cy="1910725"/>
            </a:xfrm>
            <a:prstGeom prst="line">
              <a:avLst/>
            </a:prstGeom>
            <a:noFill/>
            <a:ln w="38100">
              <a:solidFill>
                <a:srgbClr val="7030A0"/>
              </a:solidFill>
              <a:round/>
              <a:headEnd/>
              <a:tailEnd type="triangle" w="med" len="med"/>
            </a:ln>
          </p:spPr>
          <p:txBody>
            <a:bodyPr/>
            <a:lstStyle/>
            <a:p>
              <a:endParaRPr lang="en-US" dirty="0">
                <a:latin typeface="Palatino"/>
                <a:cs typeface="Palatino"/>
              </a:endParaRPr>
            </a:p>
          </p:txBody>
        </p:sp>
        <p:sp>
          <p:nvSpPr>
            <p:cNvPr id="27" name="Line 20"/>
            <p:cNvSpPr>
              <a:spLocks noChangeAspect="1" noChangeShapeType="1"/>
            </p:cNvSpPr>
            <p:nvPr/>
          </p:nvSpPr>
          <p:spPr bwMode="auto">
            <a:xfrm flipH="1" flipV="1">
              <a:off x="-2103171" y="2348820"/>
              <a:ext cx="735076" cy="1865290"/>
            </a:xfrm>
            <a:prstGeom prst="line">
              <a:avLst/>
            </a:prstGeom>
            <a:noFill/>
            <a:ln w="38100">
              <a:solidFill>
                <a:srgbClr val="7030A0"/>
              </a:solidFill>
              <a:round/>
              <a:headEnd/>
              <a:tailEnd type="triangle" w="med" len="med"/>
            </a:ln>
          </p:spPr>
          <p:txBody>
            <a:bodyPr/>
            <a:lstStyle/>
            <a:p>
              <a:endParaRPr lang="en-US" dirty="0">
                <a:latin typeface="Palatino"/>
                <a:cs typeface="Palatino"/>
              </a:endParaRPr>
            </a:p>
          </p:txBody>
        </p:sp>
        <p:sp>
          <p:nvSpPr>
            <p:cNvPr id="28" name="Freeform 24"/>
            <p:cNvSpPr>
              <a:spLocks noChangeAspect="1"/>
            </p:cNvSpPr>
            <p:nvPr/>
          </p:nvSpPr>
          <p:spPr bwMode="auto">
            <a:xfrm rot="900000" flipH="1">
              <a:off x="-638233" y="2353214"/>
              <a:ext cx="137136" cy="2403425"/>
            </a:xfrm>
            <a:custGeom>
              <a:avLst/>
              <a:gdLst>
                <a:gd name="T0" fmla="*/ 2147483647 w 152"/>
                <a:gd name="T1" fmla="*/ 0 h 1440"/>
                <a:gd name="T2" fmla="*/ 2147483647 w 152"/>
                <a:gd name="T3" fmla="*/ 2147483647 h 1440"/>
                <a:gd name="T4" fmla="*/ 2147483647 w 152"/>
                <a:gd name="T5" fmla="*/ 2147483647 h 1440"/>
                <a:gd name="T6" fmla="*/ 2147483647 w 152"/>
                <a:gd name="T7" fmla="*/ 2147483647 h 1440"/>
                <a:gd name="T8" fmla="*/ 2147483647 w 152"/>
                <a:gd name="T9" fmla="*/ 2147483647 h 1440"/>
                <a:gd name="T10" fmla="*/ 2147483647 w 152"/>
                <a:gd name="T11" fmla="*/ 2147483647 h 1440"/>
                <a:gd name="T12" fmla="*/ 2147483647 w 152"/>
                <a:gd name="T13" fmla="*/ 2147483647 h 1440"/>
                <a:gd name="T14" fmla="*/ 2147483647 w 152"/>
                <a:gd name="T15" fmla="*/ 2147483647 h 1440"/>
                <a:gd name="T16" fmla="*/ 0 w 152"/>
                <a:gd name="T17" fmla="*/ 2147483647 h 1440"/>
                <a:gd name="T18" fmla="*/ 2147483647 w 152"/>
                <a:gd name="T19" fmla="*/ 2147483647 h 14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
                <a:gd name="T31" fmla="*/ 0 h 1440"/>
                <a:gd name="T32" fmla="*/ 152 w 152"/>
                <a:gd name="T33" fmla="*/ 1440 h 14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 h="1440">
                  <a:moveTo>
                    <a:pt x="96" y="0"/>
                  </a:moveTo>
                  <a:cubicBezTo>
                    <a:pt x="124" y="68"/>
                    <a:pt x="152" y="136"/>
                    <a:pt x="144" y="192"/>
                  </a:cubicBezTo>
                  <a:cubicBezTo>
                    <a:pt x="136" y="248"/>
                    <a:pt x="48" y="280"/>
                    <a:pt x="48" y="336"/>
                  </a:cubicBezTo>
                  <a:cubicBezTo>
                    <a:pt x="48" y="392"/>
                    <a:pt x="144" y="472"/>
                    <a:pt x="144" y="528"/>
                  </a:cubicBezTo>
                  <a:cubicBezTo>
                    <a:pt x="144" y="584"/>
                    <a:pt x="48" y="616"/>
                    <a:pt x="48" y="672"/>
                  </a:cubicBezTo>
                  <a:cubicBezTo>
                    <a:pt x="48" y="728"/>
                    <a:pt x="144" y="808"/>
                    <a:pt x="144" y="864"/>
                  </a:cubicBezTo>
                  <a:cubicBezTo>
                    <a:pt x="144" y="920"/>
                    <a:pt x="48" y="960"/>
                    <a:pt x="48" y="1008"/>
                  </a:cubicBezTo>
                  <a:cubicBezTo>
                    <a:pt x="48" y="1056"/>
                    <a:pt x="152" y="1104"/>
                    <a:pt x="144" y="1152"/>
                  </a:cubicBezTo>
                  <a:cubicBezTo>
                    <a:pt x="136" y="1200"/>
                    <a:pt x="0" y="1248"/>
                    <a:pt x="0" y="1296"/>
                  </a:cubicBezTo>
                  <a:cubicBezTo>
                    <a:pt x="0" y="1344"/>
                    <a:pt x="120" y="1416"/>
                    <a:pt x="144" y="1440"/>
                  </a:cubicBezTo>
                </a:path>
              </a:pathLst>
            </a:custGeom>
            <a:noFill/>
            <a:ln w="38100">
              <a:solidFill>
                <a:srgbClr val="7030A0"/>
              </a:solidFill>
              <a:round/>
              <a:headEnd/>
              <a:tailEnd type="triangle" w="med" len="med"/>
            </a:ln>
          </p:spPr>
          <p:txBody>
            <a:bodyPr/>
            <a:lstStyle/>
            <a:p>
              <a:endParaRPr lang="en-US" dirty="0">
                <a:latin typeface="Palatino"/>
                <a:cs typeface="Palatino"/>
              </a:endParaRPr>
            </a:p>
          </p:txBody>
        </p:sp>
        <p:sp>
          <p:nvSpPr>
            <p:cNvPr id="29" name="Freeform 24"/>
            <p:cNvSpPr>
              <a:spLocks noChangeAspect="1"/>
            </p:cNvSpPr>
            <p:nvPr/>
          </p:nvSpPr>
          <p:spPr bwMode="auto">
            <a:xfrm rot="20700000">
              <a:off x="-1981952" y="2369095"/>
              <a:ext cx="137136" cy="2403425"/>
            </a:xfrm>
            <a:custGeom>
              <a:avLst/>
              <a:gdLst>
                <a:gd name="T0" fmla="*/ 2147483647 w 152"/>
                <a:gd name="T1" fmla="*/ 0 h 1440"/>
                <a:gd name="T2" fmla="*/ 2147483647 w 152"/>
                <a:gd name="T3" fmla="*/ 2147483647 h 1440"/>
                <a:gd name="T4" fmla="*/ 2147483647 w 152"/>
                <a:gd name="T5" fmla="*/ 2147483647 h 1440"/>
                <a:gd name="T6" fmla="*/ 2147483647 w 152"/>
                <a:gd name="T7" fmla="*/ 2147483647 h 1440"/>
                <a:gd name="T8" fmla="*/ 2147483647 w 152"/>
                <a:gd name="T9" fmla="*/ 2147483647 h 1440"/>
                <a:gd name="T10" fmla="*/ 2147483647 w 152"/>
                <a:gd name="T11" fmla="*/ 2147483647 h 1440"/>
                <a:gd name="T12" fmla="*/ 2147483647 w 152"/>
                <a:gd name="T13" fmla="*/ 2147483647 h 1440"/>
                <a:gd name="T14" fmla="*/ 2147483647 w 152"/>
                <a:gd name="T15" fmla="*/ 2147483647 h 1440"/>
                <a:gd name="T16" fmla="*/ 0 w 152"/>
                <a:gd name="T17" fmla="*/ 2147483647 h 1440"/>
                <a:gd name="T18" fmla="*/ 2147483647 w 152"/>
                <a:gd name="T19" fmla="*/ 2147483647 h 14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
                <a:gd name="T31" fmla="*/ 0 h 1440"/>
                <a:gd name="T32" fmla="*/ 152 w 152"/>
                <a:gd name="T33" fmla="*/ 1440 h 14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 h="1440">
                  <a:moveTo>
                    <a:pt x="96" y="0"/>
                  </a:moveTo>
                  <a:cubicBezTo>
                    <a:pt x="124" y="68"/>
                    <a:pt x="152" y="136"/>
                    <a:pt x="144" y="192"/>
                  </a:cubicBezTo>
                  <a:cubicBezTo>
                    <a:pt x="136" y="248"/>
                    <a:pt x="48" y="280"/>
                    <a:pt x="48" y="336"/>
                  </a:cubicBezTo>
                  <a:cubicBezTo>
                    <a:pt x="48" y="392"/>
                    <a:pt x="144" y="472"/>
                    <a:pt x="144" y="528"/>
                  </a:cubicBezTo>
                  <a:cubicBezTo>
                    <a:pt x="144" y="584"/>
                    <a:pt x="48" y="616"/>
                    <a:pt x="48" y="672"/>
                  </a:cubicBezTo>
                  <a:cubicBezTo>
                    <a:pt x="48" y="728"/>
                    <a:pt x="144" y="808"/>
                    <a:pt x="144" y="864"/>
                  </a:cubicBezTo>
                  <a:cubicBezTo>
                    <a:pt x="144" y="920"/>
                    <a:pt x="48" y="960"/>
                    <a:pt x="48" y="1008"/>
                  </a:cubicBezTo>
                  <a:cubicBezTo>
                    <a:pt x="48" y="1056"/>
                    <a:pt x="152" y="1104"/>
                    <a:pt x="144" y="1152"/>
                  </a:cubicBezTo>
                  <a:cubicBezTo>
                    <a:pt x="136" y="1200"/>
                    <a:pt x="0" y="1248"/>
                    <a:pt x="0" y="1296"/>
                  </a:cubicBezTo>
                  <a:cubicBezTo>
                    <a:pt x="0" y="1344"/>
                    <a:pt x="120" y="1416"/>
                    <a:pt x="144" y="1440"/>
                  </a:cubicBezTo>
                </a:path>
              </a:pathLst>
            </a:custGeom>
            <a:noFill/>
            <a:ln w="38100">
              <a:solidFill>
                <a:srgbClr val="7030A0"/>
              </a:solidFill>
              <a:round/>
              <a:headEnd/>
              <a:tailEnd type="triangle" w="med" len="med"/>
            </a:ln>
          </p:spPr>
          <p:txBody>
            <a:bodyPr/>
            <a:lstStyle/>
            <a:p>
              <a:endParaRPr lang="en-US" dirty="0">
                <a:latin typeface="Palatino"/>
                <a:cs typeface="Palatino"/>
              </a:endParaRPr>
            </a:p>
          </p:txBody>
        </p:sp>
        <p:sp>
          <p:nvSpPr>
            <p:cNvPr id="30" name="Oval 110"/>
            <p:cNvSpPr>
              <a:spLocks noChangeAspect="1"/>
            </p:cNvSpPr>
            <p:nvPr/>
          </p:nvSpPr>
          <p:spPr>
            <a:xfrm>
              <a:off x="-1311934" y="4618167"/>
              <a:ext cx="156136" cy="156136"/>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alatino"/>
                <a:cs typeface="Palatino"/>
              </a:endParaRPr>
            </a:p>
          </p:txBody>
        </p:sp>
      </p:grpSp>
      <p:sp>
        <p:nvSpPr>
          <p:cNvPr id="31" name="Rettangolo 30"/>
          <p:cNvSpPr/>
          <p:nvPr/>
        </p:nvSpPr>
        <p:spPr>
          <a:xfrm>
            <a:off x="80144" y="2939926"/>
            <a:ext cx="5506636" cy="484748"/>
          </a:xfrm>
          <a:prstGeom prst="rect">
            <a:avLst/>
          </a:prstGeom>
        </p:spPr>
        <p:txBody>
          <a:bodyPr wrap="none">
            <a:spAutoFit/>
          </a:bodyPr>
          <a:lstStyle/>
          <a:p>
            <a:pPr marL="285750" indent="-285750">
              <a:lnSpc>
                <a:spcPct val="150000"/>
              </a:lnSpc>
              <a:buFont typeface="Arial"/>
              <a:buChar char="•"/>
            </a:pPr>
            <a:r>
              <a:rPr lang="it-IT" dirty="0">
                <a:latin typeface="Palatino"/>
                <a:cs typeface="Palatino"/>
              </a:rPr>
              <a:t>High fidelity state </a:t>
            </a:r>
            <a:r>
              <a:rPr lang="it-IT" dirty="0" err="1">
                <a:latin typeface="Palatino"/>
                <a:cs typeface="Palatino"/>
              </a:rPr>
              <a:t>preparation</a:t>
            </a:r>
            <a:r>
              <a:rPr lang="it-IT" dirty="0">
                <a:latin typeface="Palatino"/>
                <a:cs typeface="Palatino"/>
              </a:rPr>
              <a:t>: &gt; 99.9% in ~ 10 µ</a:t>
            </a:r>
            <a:r>
              <a:rPr lang="it-IT" dirty="0" err="1">
                <a:latin typeface="Palatino"/>
                <a:cs typeface="Palatino"/>
              </a:rPr>
              <a:t>s</a:t>
            </a:r>
            <a:endParaRPr lang="it-IT" dirty="0">
              <a:latin typeface="Palatino"/>
              <a:cs typeface="Palatino"/>
            </a:endParaRPr>
          </a:p>
        </p:txBody>
      </p:sp>
      <p:grpSp>
        <p:nvGrpSpPr>
          <p:cNvPr id="32" name="Gruppo 31"/>
          <p:cNvGrpSpPr/>
          <p:nvPr/>
        </p:nvGrpSpPr>
        <p:grpSpPr>
          <a:xfrm>
            <a:off x="5802716" y="2462042"/>
            <a:ext cx="2418657" cy="1896201"/>
            <a:chOff x="4544339" y="4621373"/>
            <a:chExt cx="2418657" cy="1896201"/>
          </a:xfrm>
        </p:grpSpPr>
        <p:grpSp>
          <p:nvGrpSpPr>
            <p:cNvPr id="33" name="Gruppo 32"/>
            <p:cNvGrpSpPr/>
            <p:nvPr/>
          </p:nvGrpSpPr>
          <p:grpSpPr>
            <a:xfrm>
              <a:off x="4544339" y="4621373"/>
              <a:ext cx="2418657" cy="464977"/>
              <a:chOff x="-160224" y="3310025"/>
              <a:chExt cx="2418657" cy="464977"/>
            </a:xfrm>
          </p:grpSpPr>
          <p:sp>
            <p:nvSpPr>
              <p:cNvPr id="38" name="Line 7"/>
              <p:cNvSpPr>
                <a:spLocks noChangeShapeType="1"/>
              </p:cNvSpPr>
              <p:nvPr/>
            </p:nvSpPr>
            <p:spPr bwMode="auto">
              <a:xfrm>
                <a:off x="1086893" y="3469162"/>
                <a:ext cx="616532" cy="0"/>
              </a:xfrm>
              <a:prstGeom prst="line">
                <a:avLst/>
              </a:prstGeom>
              <a:noFill/>
              <a:ln w="28575">
                <a:solidFill>
                  <a:schemeClr val="tx1"/>
                </a:solidFill>
                <a:round/>
                <a:headEnd/>
                <a:tailEnd/>
              </a:ln>
            </p:spPr>
            <p:txBody>
              <a:bodyPr/>
              <a:lstStyle/>
              <a:p>
                <a:endParaRPr lang="en-US" dirty="0">
                  <a:latin typeface="Palatino"/>
                  <a:cs typeface="Palatino"/>
                </a:endParaRPr>
              </a:p>
            </p:txBody>
          </p:sp>
          <p:sp>
            <p:nvSpPr>
              <p:cNvPr id="39" name="Text Box 14"/>
              <p:cNvSpPr txBox="1">
                <a:spLocks noChangeArrowheads="1"/>
              </p:cNvSpPr>
              <p:nvPr/>
            </p:nvSpPr>
            <p:spPr bwMode="auto">
              <a:xfrm>
                <a:off x="-160224" y="3313337"/>
                <a:ext cx="874443" cy="461665"/>
              </a:xfrm>
              <a:prstGeom prst="rect">
                <a:avLst/>
              </a:prstGeom>
              <a:noFill/>
              <a:ln w="9525">
                <a:noFill/>
                <a:miter lim="800000"/>
                <a:headEnd/>
                <a:tailEnd/>
              </a:ln>
            </p:spPr>
            <p:txBody>
              <a:bodyPr wrap="square">
                <a:spAutoFit/>
              </a:bodyPr>
              <a:lstStyle/>
              <a:p>
                <a:pPr>
                  <a:spcBef>
                    <a:spcPct val="50000"/>
                  </a:spcBef>
                </a:pPr>
                <a:r>
                  <a:rPr lang="en-US" sz="2400" baseline="30000" dirty="0">
                    <a:solidFill>
                      <a:srgbClr val="000000"/>
                    </a:solidFill>
                    <a:latin typeface="Palatino"/>
                    <a:cs typeface="Palatino"/>
                  </a:rPr>
                  <a:t>2</a:t>
                </a:r>
                <a:r>
                  <a:rPr lang="en-US" sz="2400" dirty="0">
                    <a:solidFill>
                      <a:srgbClr val="000000"/>
                    </a:solidFill>
                    <a:latin typeface="Palatino"/>
                    <a:cs typeface="Palatino"/>
                  </a:rPr>
                  <a:t>P</a:t>
                </a:r>
                <a:r>
                  <a:rPr lang="en-US" sz="2400" baseline="-25000" dirty="0">
                    <a:solidFill>
                      <a:srgbClr val="000000"/>
                    </a:solidFill>
                    <a:latin typeface="Palatino"/>
                    <a:cs typeface="Palatino"/>
                  </a:rPr>
                  <a:t>1/2</a:t>
                </a:r>
              </a:p>
            </p:txBody>
          </p:sp>
          <p:sp>
            <p:nvSpPr>
              <p:cNvPr id="40" name="TextBox 127"/>
              <p:cNvSpPr txBox="1">
                <a:spLocks noChangeArrowheads="1"/>
              </p:cNvSpPr>
              <p:nvPr/>
            </p:nvSpPr>
            <p:spPr bwMode="auto">
              <a:xfrm>
                <a:off x="1690098" y="3310025"/>
                <a:ext cx="568335" cy="369332"/>
              </a:xfrm>
              <a:prstGeom prst="rect">
                <a:avLst/>
              </a:prstGeom>
              <a:noFill/>
              <a:ln w="9525">
                <a:noFill/>
                <a:miter lim="800000"/>
                <a:headEnd/>
                <a:tailEnd/>
              </a:ln>
            </p:spPr>
            <p:txBody>
              <a:bodyPr wrap="none">
                <a:spAutoFit/>
              </a:bodyPr>
              <a:lstStyle/>
              <a:p>
                <a:r>
                  <a:rPr lang="en-US" dirty="0">
                    <a:latin typeface="Palatino"/>
                    <a:cs typeface="Palatino"/>
                  </a:rPr>
                  <a:t>F=0</a:t>
                </a:r>
              </a:p>
            </p:txBody>
          </p:sp>
        </p:grpSp>
        <p:grpSp>
          <p:nvGrpSpPr>
            <p:cNvPr id="34" name="Gruppo 33"/>
            <p:cNvGrpSpPr/>
            <p:nvPr/>
          </p:nvGrpSpPr>
          <p:grpSpPr>
            <a:xfrm>
              <a:off x="5933398" y="4812629"/>
              <a:ext cx="252764" cy="1704945"/>
              <a:chOff x="1267760" y="3493466"/>
              <a:chExt cx="252764" cy="1704945"/>
            </a:xfrm>
          </p:grpSpPr>
          <p:sp>
            <p:nvSpPr>
              <p:cNvPr id="35" name="Line 20"/>
              <p:cNvSpPr>
                <a:spLocks noChangeAspect="1" noChangeShapeType="1"/>
              </p:cNvSpPr>
              <p:nvPr/>
            </p:nvSpPr>
            <p:spPr bwMode="auto">
              <a:xfrm flipV="1">
                <a:off x="1429656" y="3493466"/>
                <a:ext cx="0" cy="1645177"/>
              </a:xfrm>
              <a:prstGeom prst="line">
                <a:avLst/>
              </a:prstGeom>
              <a:noFill/>
              <a:ln w="38100">
                <a:solidFill>
                  <a:srgbClr val="7030A0"/>
                </a:solidFill>
                <a:round/>
                <a:headEnd/>
                <a:tailEnd type="triangle" w="med" len="med"/>
              </a:ln>
            </p:spPr>
            <p:txBody>
              <a:bodyPr/>
              <a:lstStyle/>
              <a:p>
                <a:endParaRPr lang="en-US" dirty="0">
                  <a:latin typeface="Palatino"/>
                  <a:cs typeface="Palatino"/>
                </a:endParaRPr>
              </a:p>
            </p:txBody>
          </p:sp>
          <p:sp>
            <p:nvSpPr>
              <p:cNvPr id="36" name="Freeform 24"/>
              <p:cNvSpPr>
                <a:spLocks noChangeAspect="1"/>
              </p:cNvSpPr>
              <p:nvPr/>
            </p:nvSpPr>
            <p:spPr bwMode="auto">
              <a:xfrm>
                <a:off x="1267760" y="3493466"/>
                <a:ext cx="131359" cy="1620873"/>
              </a:xfrm>
              <a:custGeom>
                <a:avLst/>
                <a:gdLst>
                  <a:gd name="T0" fmla="*/ 2147483647 w 152"/>
                  <a:gd name="T1" fmla="*/ 0 h 1440"/>
                  <a:gd name="T2" fmla="*/ 2147483647 w 152"/>
                  <a:gd name="T3" fmla="*/ 2147483647 h 1440"/>
                  <a:gd name="T4" fmla="*/ 2147483647 w 152"/>
                  <a:gd name="T5" fmla="*/ 2147483647 h 1440"/>
                  <a:gd name="T6" fmla="*/ 2147483647 w 152"/>
                  <a:gd name="T7" fmla="*/ 2147483647 h 1440"/>
                  <a:gd name="T8" fmla="*/ 2147483647 w 152"/>
                  <a:gd name="T9" fmla="*/ 2147483647 h 1440"/>
                  <a:gd name="T10" fmla="*/ 2147483647 w 152"/>
                  <a:gd name="T11" fmla="*/ 2147483647 h 1440"/>
                  <a:gd name="T12" fmla="*/ 2147483647 w 152"/>
                  <a:gd name="T13" fmla="*/ 2147483647 h 1440"/>
                  <a:gd name="T14" fmla="*/ 2147483647 w 152"/>
                  <a:gd name="T15" fmla="*/ 2147483647 h 1440"/>
                  <a:gd name="T16" fmla="*/ 0 w 152"/>
                  <a:gd name="T17" fmla="*/ 2147483647 h 1440"/>
                  <a:gd name="T18" fmla="*/ 2147483647 w 152"/>
                  <a:gd name="T19" fmla="*/ 2147483647 h 14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
                  <a:gd name="T31" fmla="*/ 0 h 1440"/>
                  <a:gd name="T32" fmla="*/ 152 w 152"/>
                  <a:gd name="T33" fmla="*/ 1440 h 14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 h="1440">
                    <a:moveTo>
                      <a:pt x="96" y="0"/>
                    </a:moveTo>
                    <a:cubicBezTo>
                      <a:pt x="124" y="68"/>
                      <a:pt x="152" y="136"/>
                      <a:pt x="144" y="192"/>
                    </a:cubicBezTo>
                    <a:cubicBezTo>
                      <a:pt x="136" y="248"/>
                      <a:pt x="48" y="280"/>
                      <a:pt x="48" y="336"/>
                    </a:cubicBezTo>
                    <a:cubicBezTo>
                      <a:pt x="48" y="392"/>
                      <a:pt x="144" y="472"/>
                      <a:pt x="144" y="528"/>
                    </a:cubicBezTo>
                    <a:cubicBezTo>
                      <a:pt x="144" y="584"/>
                      <a:pt x="48" y="616"/>
                      <a:pt x="48" y="672"/>
                    </a:cubicBezTo>
                    <a:cubicBezTo>
                      <a:pt x="48" y="728"/>
                      <a:pt x="144" y="808"/>
                      <a:pt x="144" y="864"/>
                    </a:cubicBezTo>
                    <a:cubicBezTo>
                      <a:pt x="144" y="920"/>
                      <a:pt x="48" y="960"/>
                      <a:pt x="48" y="1008"/>
                    </a:cubicBezTo>
                    <a:cubicBezTo>
                      <a:pt x="48" y="1056"/>
                      <a:pt x="152" y="1104"/>
                      <a:pt x="144" y="1152"/>
                    </a:cubicBezTo>
                    <a:cubicBezTo>
                      <a:pt x="136" y="1200"/>
                      <a:pt x="0" y="1248"/>
                      <a:pt x="0" y="1296"/>
                    </a:cubicBezTo>
                    <a:cubicBezTo>
                      <a:pt x="0" y="1344"/>
                      <a:pt x="120" y="1416"/>
                      <a:pt x="144" y="1440"/>
                    </a:cubicBezTo>
                  </a:path>
                </a:pathLst>
              </a:custGeom>
              <a:noFill/>
              <a:ln w="38100">
                <a:solidFill>
                  <a:srgbClr val="7030A0"/>
                </a:solidFill>
                <a:round/>
                <a:headEnd/>
                <a:tailEnd type="triangle" w="med" len="med"/>
              </a:ln>
            </p:spPr>
            <p:txBody>
              <a:bodyPr/>
              <a:lstStyle/>
              <a:p>
                <a:endParaRPr lang="en-US" dirty="0">
                  <a:latin typeface="Palatino"/>
                  <a:cs typeface="Palatino"/>
                </a:endParaRPr>
              </a:p>
            </p:txBody>
          </p:sp>
          <p:sp>
            <p:nvSpPr>
              <p:cNvPr id="37" name="Oval 110"/>
              <p:cNvSpPr/>
              <p:nvPr/>
            </p:nvSpPr>
            <p:spPr>
              <a:xfrm>
                <a:off x="1352379" y="5030266"/>
                <a:ext cx="168145" cy="16814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alatino"/>
                  <a:cs typeface="Palatino"/>
                </a:endParaRPr>
              </a:p>
            </p:txBody>
          </p:sp>
        </p:grpSp>
      </p:grpSp>
      <p:grpSp>
        <p:nvGrpSpPr>
          <p:cNvPr id="41" name="Gruppo 40"/>
          <p:cNvGrpSpPr/>
          <p:nvPr/>
        </p:nvGrpSpPr>
        <p:grpSpPr>
          <a:xfrm>
            <a:off x="7268973" y="3101221"/>
            <a:ext cx="168145" cy="1736468"/>
            <a:chOff x="2231066" y="4010025"/>
            <a:chExt cx="228600" cy="2360796"/>
          </a:xfrm>
        </p:grpSpPr>
        <p:sp>
          <p:nvSpPr>
            <p:cNvPr id="42" name="Line 20"/>
            <p:cNvSpPr>
              <a:spLocks noChangeShapeType="1"/>
            </p:cNvSpPr>
            <p:nvPr/>
          </p:nvSpPr>
          <p:spPr bwMode="auto">
            <a:xfrm flipV="1">
              <a:off x="2354839" y="4010025"/>
              <a:ext cx="0" cy="2238375"/>
            </a:xfrm>
            <a:prstGeom prst="line">
              <a:avLst/>
            </a:prstGeom>
            <a:noFill/>
            <a:ln w="38100">
              <a:solidFill>
                <a:srgbClr val="7030A0"/>
              </a:solidFill>
              <a:round/>
              <a:headEnd/>
              <a:tailEnd type="triangle" w="med" len="med"/>
            </a:ln>
          </p:spPr>
          <p:txBody>
            <a:bodyPr/>
            <a:lstStyle/>
            <a:p>
              <a:endParaRPr lang="en-US" dirty="0">
                <a:latin typeface="Palatino"/>
                <a:cs typeface="Palatino"/>
              </a:endParaRPr>
            </a:p>
          </p:txBody>
        </p:sp>
        <p:sp>
          <p:nvSpPr>
            <p:cNvPr id="43" name="Oval 110"/>
            <p:cNvSpPr/>
            <p:nvPr/>
          </p:nvSpPr>
          <p:spPr>
            <a:xfrm>
              <a:off x="2231066" y="6142221"/>
              <a:ext cx="228600" cy="2286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alatino"/>
                <a:cs typeface="Palatino"/>
              </a:endParaRPr>
            </a:p>
          </p:txBody>
        </p:sp>
      </p:grpSp>
      <p:sp>
        <p:nvSpPr>
          <p:cNvPr id="44" name="Rettangolo 43"/>
          <p:cNvSpPr/>
          <p:nvPr/>
        </p:nvSpPr>
        <p:spPr>
          <a:xfrm>
            <a:off x="83321" y="3393278"/>
            <a:ext cx="4572000" cy="484748"/>
          </a:xfrm>
          <a:prstGeom prst="rect">
            <a:avLst/>
          </a:prstGeom>
        </p:spPr>
        <p:txBody>
          <a:bodyPr>
            <a:spAutoFit/>
          </a:bodyPr>
          <a:lstStyle/>
          <a:p>
            <a:pPr marL="285750" indent="-285750">
              <a:lnSpc>
                <a:spcPct val="150000"/>
              </a:lnSpc>
              <a:buFont typeface="Arial"/>
              <a:buChar char="•"/>
            </a:pPr>
            <a:r>
              <a:rPr lang="it-IT" dirty="0">
                <a:latin typeface="Palatino"/>
                <a:cs typeface="Palatino"/>
              </a:rPr>
              <a:t>High </a:t>
            </a:r>
            <a:r>
              <a:rPr lang="it-IT" dirty="0" err="1">
                <a:latin typeface="Palatino"/>
                <a:cs typeface="Palatino"/>
              </a:rPr>
              <a:t>speed</a:t>
            </a:r>
            <a:r>
              <a:rPr lang="it-IT" dirty="0">
                <a:latin typeface="Palatino"/>
                <a:cs typeface="Palatino"/>
              </a:rPr>
              <a:t> </a:t>
            </a:r>
            <a:r>
              <a:rPr lang="it-IT" dirty="0" err="1">
                <a:latin typeface="Palatino"/>
                <a:cs typeface="Palatino"/>
              </a:rPr>
              <a:t>readout</a:t>
            </a:r>
            <a:r>
              <a:rPr lang="it-IT" dirty="0">
                <a:latin typeface="Palatino"/>
                <a:cs typeface="Palatino"/>
              </a:rPr>
              <a:t>: &gt; 99.9% in ~ 100 µ</a:t>
            </a:r>
            <a:r>
              <a:rPr lang="it-IT" dirty="0" err="1">
                <a:latin typeface="Palatino"/>
                <a:cs typeface="Palatino"/>
              </a:rPr>
              <a:t>s</a:t>
            </a:r>
            <a:r>
              <a:rPr lang="it-IT" dirty="0">
                <a:latin typeface="Palatino"/>
                <a:cs typeface="Palatino"/>
              </a:rPr>
              <a:t> </a:t>
            </a:r>
          </a:p>
        </p:txBody>
      </p:sp>
      <p:grpSp>
        <p:nvGrpSpPr>
          <p:cNvPr id="45" name="Gruppo 44"/>
          <p:cNvGrpSpPr/>
          <p:nvPr/>
        </p:nvGrpSpPr>
        <p:grpSpPr>
          <a:xfrm>
            <a:off x="6098251" y="2134223"/>
            <a:ext cx="2363706" cy="2592327"/>
            <a:chOff x="-2473984" y="3435913"/>
            <a:chExt cx="2363706" cy="2606958"/>
          </a:xfrm>
        </p:grpSpPr>
        <p:sp>
          <p:nvSpPr>
            <p:cNvPr id="46" name="Line 8"/>
            <p:cNvSpPr>
              <a:spLocks noChangeShapeType="1"/>
            </p:cNvSpPr>
            <p:nvPr/>
          </p:nvSpPr>
          <p:spPr bwMode="auto">
            <a:xfrm>
              <a:off x="-1515599" y="3700686"/>
              <a:ext cx="616532" cy="0"/>
            </a:xfrm>
            <a:prstGeom prst="line">
              <a:avLst/>
            </a:prstGeom>
            <a:noFill/>
            <a:ln w="28575">
              <a:solidFill>
                <a:schemeClr val="tx1"/>
              </a:solidFill>
              <a:round/>
              <a:headEnd/>
              <a:tailEnd/>
            </a:ln>
          </p:spPr>
          <p:txBody>
            <a:bodyPr/>
            <a:lstStyle/>
            <a:p>
              <a:endParaRPr lang="en-US" dirty="0">
                <a:latin typeface="Palatino"/>
                <a:cs typeface="Palatino"/>
              </a:endParaRPr>
            </a:p>
          </p:txBody>
        </p:sp>
        <p:sp>
          <p:nvSpPr>
            <p:cNvPr id="47" name="Line 9"/>
            <p:cNvSpPr>
              <a:spLocks noChangeShapeType="1"/>
            </p:cNvSpPr>
            <p:nvPr/>
          </p:nvSpPr>
          <p:spPr bwMode="auto">
            <a:xfrm>
              <a:off x="-786970" y="3700686"/>
              <a:ext cx="616532" cy="0"/>
            </a:xfrm>
            <a:prstGeom prst="line">
              <a:avLst/>
            </a:prstGeom>
            <a:noFill/>
            <a:ln w="28575">
              <a:solidFill>
                <a:schemeClr val="tx1"/>
              </a:solidFill>
              <a:round/>
              <a:headEnd/>
              <a:tailEnd/>
            </a:ln>
          </p:spPr>
          <p:txBody>
            <a:bodyPr/>
            <a:lstStyle/>
            <a:p>
              <a:endParaRPr lang="en-US" dirty="0">
                <a:latin typeface="Palatino"/>
                <a:cs typeface="Palatino"/>
              </a:endParaRPr>
            </a:p>
          </p:txBody>
        </p:sp>
        <p:sp>
          <p:nvSpPr>
            <p:cNvPr id="48" name="Line 10"/>
            <p:cNvSpPr>
              <a:spLocks noChangeShapeType="1"/>
            </p:cNvSpPr>
            <p:nvPr/>
          </p:nvSpPr>
          <p:spPr bwMode="auto">
            <a:xfrm>
              <a:off x="-2244228" y="3700686"/>
              <a:ext cx="616532" cy="0"/>
            </a:xfrm>
            <a:prstGeom prst="line">
              <a:avLst/>
            </a:prstGeom>
            <a:noFill/>
            <a:ln w="28575">
              <a:solidFill>
                <a:schemeClr val="tx1"/>
              </a:solidFill>
              <a:round/>
              <a:headEnd/>
              <a:tailEnd/>
            </a:ln>
          </p:spPr>
          <p:txBody>
            <a:bodyPr/>
            <a:lstStyle/>
            <a:p>
              <a:endParaRPr lang="en-US" dirty="0">
                <a:latin typeface="Palatino"/>
                <a:cs typeface="Palatino"/>
              </a:endParaRPr>
            </a:p>
          </p:txBody>
        </p:sp>
        <p:sp>
          <p:nvSpPr>
            <p:cNvPr id="49" name="Up Arrow 195"/>
            <p:cNvSpPr/>
            <p:nvPr/>
          </p:nvSpPr>
          <p:spPr>
            <a:xfrm rot="231321">
              <a:off x="-1396978" y="3436726"/>
              <a:ext cx="111198" cy="2606145"/>
            </a:xfrm>
            <a:prstGeom prst="upArrow">
              <a:avLst/>
            </a:prstGeom>
            <a:solidFill>
              <a:srgbClr val="70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Palatino"/>
                <a:cs typeface="Palatino"/>
              </a:endParaRPr>
            </a:p>
          </p:txBody>
        </p:sp>
        <p:sp>
          <p:nvSpPr>
            <p:cNvPr id="50" name="Line 11"/>
            <p:cNvSpPr>
              <a:spLocks noChangeShapeType="1"/>
            </p:cNvSpPr>
            <p:nvPr/>
          </p:nvSpPr>
          <p:spPr bwMode="auto">
            <a:xfrm flipV="1">
              <a:off x="-433370" y="3435913"/>
              <a:ext cx="0" cy="264772"/>
            </a:xfrm>
            <a:prstGeom prst="line">
              <a:avLst/>
            </a:prstGeom>
            <a:noFill/>
            <a:ln w="28575">
              <a:solidFill>
                <a:schemeClr val="tx1"/>
              </a:solidFill>
              <a:round/>
              <a:headEnd type="triangle" w="med" len="med"/>
              <a:tailEnd type="triangle" w="med" len="med"/>
            </a:ln>
          </p:spPr>
          <p:txBody>
            <a:bodyPr/>
            <a:lstStyle/>
            <a:p>
              <a:endParaRPr lang="en-US" dirty="0">
                <a:latin typeface="Palatino"/>
                <a:cs typeface="Palatino"/>
              </a:endParaRPr>
            </a:p>
          </p:txBody>
        </p:sp>
        <p:sp>
          <p:nvSpPr>
            <p:cNvPr id="51" name="Up Arrow 195"/>
            <p:cNvSpPr/>
            <p:nvPr/>
          </p:nvSpPr>
          <p:spPr>
            <a:xfrm rot="21368679" flipV="1">
              <a:off x="-1191655" y="3464835"/>
              <a:ext cx="126862" cy="2125883"/>
            </a:xfrm>
            <a:prstGeom prst="upArrow">
              <a:avLst/>
            </a:prstGeom>
            <a:solidFill>
              <a:srgbClr val="70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Palatino"/>
                <a:cs typeface="Palatino"/>
              </a:endParaRPr>
            </a:p>
          </p:txBody>
        </p:sp>
        <p:sp>
          <p:nvSpPr>
            <p:cNvPr id="52" name="Line 8"/>
            <p:cNvSpPr>
              <a:spLocks noChangeShapeType="1"/>
            </p:cNvSpPr>
            <p:nvPr/>
          </p:nvSpPr>
          <p:spPr bwMode="auto">
            <a:xfrm>
              <a:off x="-2256902" y="3450849"/>
              <a:ext cx="2146624" cy="0"/>
            </a:xfrm>
            <a:prstGeom prst="line">
              <a:avLst/>
            </a:prstGeom>
            <a:noFill/>
            <a:ln w="28575">
              <a:solidFill>
                <a:schemeClr val="tx1"/>
              </a:solidFill>
              <a:prstDash val="dash"/>
              <a:round/>
              <a:headEnd/>
              <a:tailEnd/>
            </a:ln>
          </p:spPr>
          <p:txBody>
            <a:bodyPr/>
            <a:lstStyle/>
            <a:p>
              <a:endParaRPr lang="en-US" dirty="0">
                <a:latin typeface="Palatino"/>
                <a:cs typeface="Palatino"/>
              </a:endParaRPr>
            </a:p>
          </p:txBody>
        </p:sp>
        <p:sp>
          <p:nvSpPr>
            <p:cNvPr id="53" name="Text Box 25"/>
            <p:cNvSpPr txBox="1">
              <a:spLocks noChangeArrowheads="1"/>
            </p:cNvSpPr>
            <p:nvPr/>
          </p:nvSpPr>
          <p:spPr bwMode="auto">
            <a:xfrm>
              <a:off x="-2473984" y="4553542"/>
              <a:ext cx="1349065" cy="433319"/>
            </a:xfrm>
            <a:prstGeom prst="rect">
              <a:avLst/>
            </a:prstGeom>
            <a:noFill/>
            <a:ln w="9525">
              <a:noFill/>
              <a:miter lim="800000"/>
              <a:headEnd/>
              <a:tailEnd/>
            </a:ln>
          </p:spPr>
          <p:txBody>
            <a:bodyPr wrap="square">
              <a:spAutoFit/>
            </a:bodyPr>
            <a:lstStyle/>
            <a:p>
              <a:pPr>
                <a:spcBef>
                  <a:spcPct val="50000"/>
                </a:spcBef>
              </a:pPr>
              <a:r>
                <a:rPr lang="en-US" sz="2200" dirty="0">
                  <a:solidFill>
                    <a:srgbClr val="7033FF"/>
                  </a:solidFill>
                  <a:latin typeface="Palatino"/>
                  <a:cs typeface="Palatino"/>
                </a:rPr>
                <a:t>355 nm</a:t>
              </a:r>
            </a:p>
          </p:txBody>
        </p:sp>
      </p:grpSp>
      <p:sp>
        <p:nvSpPr>
          <p:cNvPr id="54" name="Rettangolo 53"/>
          <p:cNvSpPr/>
          <p:nvPr/>
        </p:nvSpPr>
        <p:spPr>
          <a:xfrm>
            <a:off x="82933" y="3890943"/>
            <a:ext cx="4796456" cy="900246"/>
          </a:xfrm>
          <a:prstGeom prst="rect">
            <a:avLst/>
          </a:prstGeom>
        </p:spPr>
        <p:txBody>
          <a:bodyPr wrap="square">
            <a:spAutoFit/>
          </a:bodyPr>
          <a:lstStyle/>
          <a:p>
            <a:pPr marL="285750" indent="-285750">
              <a:lnSpc>
                <a:spcPct val="150000"/>
              </a:lnSpc>
              <a:buFont typeface="Arial"/>
              <a:buChar char="•"/>
            </a:pPr>
            <a:r>
              <a:rPr lang="it-IT" dirty="0">
                <a:solidFill>
                  <a:srgbClr val="FF0000"/>
                </a:solidFill>
                <a:latin typeface="Palatino"/>
                <a:cs typeface="Palatino"/>
              </a:rPr>
              <a:t>High Fidelity one (&gt;99% in 1 µ</a:t>
            </a:r>
            <a:r>
              <a:rPr lang="it-IT" dirty="0" err="1">
                <a:solidFill>
                  <a:srgbClr val="FF0000"/>
                </a:solidFill>
                <a:latin typeface="Palatino"/>
                <a:cs typeface="Palatino"/>
              </a:rPr>
              <a:t>s</a:t>
            </a:r>
            <a:r>
              <a:rPr lang="it-IT" dirty="0">
                <a:solidFill>
                  <a:srgbClr val="FF0000"/>
                </a:solidFill>
                <a:latin typeface="Palatino"/>
                <a:cs typeface="Palatino"/>
              </a:rPr>
              <a:t>) and </a:t>
            </a:r>
            <a:r>
              <a:rPr lang="it-IT" dirty="0" err="1">
                <a:solidFill>
                  <a:srgbClr val="FF0000"/>
                </a:solidFill>
                <a:latin typeface="Palatino"/>
                <a:cs typeface="Palatino"/>
              </a:rPr>
              <a:t>two</a:t>
            </a:r>
            <a:r>
              <a:rPr lang="it-IT" dirty="0">
                <a:solidFill>
                  <a:srgbClr val="FF0000"/>
                </a:solidFill>
                <a:latin typeface="Palatino"/>
                <a:cs typeface="Palatino"/>
              </a:rPr>
              <a:t> qubit gates (~99% in 500 µ</a:t>
            </a:r>
            <a:r>
              <a:rPr lang="it-IT" dirty="0" err="1">
                <a:solidFill>
                  <a:srgbClr val="FF0000"/>
                </a:solidFill>
                <a:latin typeface="Palatino"/>
                <a:cs typeface="Palatino"/>
              </a:rPr>
              <a:t>s</a:t>
            </a:r>
            <a:r>
              <a:rPr lang="it-IT" dirty="0">
                <a:solidFill>
                  <a:srgbClr val="FF0000"/>
                </a:solidFill>
                <a:latin typeface="Palatino"/>
                <a:cs typeface="Palatino"/>
              </a:rPr>
              <a:t>)</a:t>
            </a:r>
          </a:p>
        </p:txBody>
      </p:sp>
      <p:sp>
        <p:nvSpPr>
          <p:cNvPr id="55" name="Line 7"/>
          <p:cNvSpPr>
            <a:spLocks noChangeShapeType="1"/>
          </p:cNvSpPr>
          <p:nvPr/>
        </p:nvSpPr>
        <p:spPr bwMode="auto">
          <a:xfrm>
            <a:off x="7051848" y="2623170"/>
            <a:ext cx="616532" cy="0"/>
          </a:xfrm>
          <a:prstGeom prst="line">
            <a:avLst/>
          </a:prstGeom>
          <a:noFill/>
          <a:ln w="28575">
            <a:solidFill>
              <a:schemeClr val="tx1"/>
            </a:solidFill>
            <a:round/>
            <a:headEnd/>
            <a:tailEnd/>
          </a:ln>
        </p:spPr>
        <p:txBody>
          <a:bodyPr/>
          <a:lstStyle/>
          <a:p>
            <a:endParaRPr lang="en-US" dirty="0">
              <a:latin typeface="Palatino"/>
              <a:cs typeface="Palatino"/>
            </a:endParaRPr>
          </a:p>
        </p:txBody>
      </p:sp>
      <p:sp>
        <p:nvSpPr>
          <p:cNvPr id="56" name="TextBox 127"/>
          <p:cNvSpPr txBox="1">
            <a:spLocks noChangeArrowheads="1"/>
          </p:cNvSpPr>
          <p:nvPr/>
        </p:nvSpPr>
        <p:spPr bwMode="auto">
          <a:xfrm>
            <a:off x="7655053" y="2464033"/>
            <a:ext cx="568335" cy="369332"/>
          </a:xfrm>
          <a:prstGeom prst="rect">
            <a:avLst/>
          </a:prstGeom>
          <a:noFill/>
          <a:ln w="9525">
            <a:noFill/>
            <a:miter lim="800000"/>
            <a:headEnd/>
            <a:tailEnd/>
          </a:ln>
        </p:spPr>
        <p:txBody>
          <a:bodyPr wrap="none">
            <a:spAutoFit/>
          </a:bodyPr>
          <a:lstStyle/>
          <a:p>
            <a:r>
              <a:rPr lang="en-US" dirty="0">
                <a:latin typeface="Palatino"/>
                <a:cs typeface="Palatino"/>
              </a:rPr>
              <a:t>F=0</a:t>
            </a:r>
          </a:p>
        </p:txBody>
      </p:sp>
      <p:pic>
        <p:nvPicPr>
          <p:cNvPr id="63" name="Immagine 62" descr="|_!_uparrow_ra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402" y="4323374"/>
            <a:ext cx="254167" cy="234615"/>
          </a:xfrm>
          <a:prstGeom prst="rect">
            <a:avLst/>
          </a:prstGeom>
        </p:spPr>
      </p:pic>
      <p:pic>
        <p:nvPicPr>
          <p:cNvPr id="64" name="Immagine 63" descr="|_!_downarrow_r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479" y="4781630"/>
            <a:ext cx="254167" cy="234615"/>
          </a:xfrm>
          <a:prstGeom prst="rect">
            <a:avLst/>
          </a:prstGeom>
        </p:spPr>
      </p:pic>
      <p:sp>
        <p:nvSpPr>
          <p:cNvPr id="57" name="AutoShape 6"/>
          <p:cNvSpPr>
            <a:spLocks/>
          </p:cNvSpPr>
          <p:nvPr/>
        </p:nvSpPr>
        <p:spPr bwMode="auto">
          <a:xfrm>
            <a:off x="171454" y="479808"/>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pic>
        <p:nvPicPr>
          <p:cNvPr id="59" name="Immagine 58" descr="77ions.pdf"/>
          <p:cNvPicPr>
            <a:picLocks noChangeAspect="1"/>
          </p:cNvPicPr>
          <p:nvPr/>
        </p:nvPicPr>
        <p:blipFill rotWithShape="1">
          <a:blip r:embed="rId4">
            <a:extLst>
              <a:ext uri="{28A0092B-C50C-407E-A947-70E740481C1C}">
                <a14:useLocalDpi xmlns:a14="http://schemas.microsoft.com/office/drawing/2010/main" val="0"/>
              </a:ext>
            </a:extLst>
          </a:blip>
          <a:srcRect l="52183" t="4137" r="39323" b="4457"/>
          <a:stretch/>
        </p:blipFill>
        <p:spPr>
          <a:xfrm rot="5400000">
            <a:off x="4134834" y="-3263625"/>
            <a:ext cx="842998" cy="8918667"/>
          </a:xfrm>
          <a:prstGeom prst="rect">
            <a:avLst/>
          </a:prstGeom>
        </p:spPr>
      </p:pic>
      <p:sp>
        <p:nvSpPr>
          <p:cNvPr id="3" name="Rectangle 2">
            <a:extLst>
              <a:ext uri="{FF2B5EF4-FFF2-40B4-BE49-F238E27FC236}">
                <a16:creationId xmlns:a16="http://schemas.microsoft.com/office/drawing/2014/main" id="{89EF01AB-B7CF-E54B-BB80-F1487F2A04E6}"/>
              </a:ext>
            </a:extLst>
          </p:cNvPr>
          <p:cNvSpPr/>
          <p:nvPr/>
        </p:nvSpPr>
        <p:spPr>
          <a:xfrm>
            <a:off x="291930" y="4723190"/>
            <a:ext cx="4572000" cy="307777"/>
          </a:xfrm>
          <a:prstGeom prst="rect">
            <a:avLst/>
          </a:prstGeom>
        </p:spPr>
        <p:txBody>
          <a:bodyPr>
            <a:spAutoFit/>
          </a:bodyPr>
          <a:lstStyle/>
          <a:p>
            <a:r>
              <a:rPr lang="en-US" sz="1400" dirty="0"/>
              <a:t>[1] P. Wang et al., Nat. Comm.</a:t>
            </a:r>
            <a:r>
              <a:rPr lang="en-US" sz="1400" b="1" dirty="0"/>
              <a:t> 12</a:t>
            </a:r>
            <a:r>
              <a:rPr lang="en-US" sz="1400" dirty="0"/>
              <a:t>, 233 (2021)</a:t>
            </a:r>
            <a:endParaRPr lang="it-IT" sz="1400" dirty="0"/>
          </a:p>
        </p:txBody>
      </p:sp>
    </p:spTree>
    <p:extLst>
      <p:ext uri="{BB962C8B-B14F-4D97-AF65-F5344CB8AC3E}">
        <p14:creationId xmlns:p14="http://schemas.microsoft.com/office/powerpoint/2010/main" val="13241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41"/>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p:bldP spid="14" grpId="0"/>
      <p:bldP spid="15" grpId="0"/>
      <p:bldP spid="17" grpId="0"/>
      <p:bldP spid="18" grpId="0"/>
      <p:bldP spid="31" grpId="0"/>
      <p:bldP spid="44" grpId="0"/>
      <p:bldP spid="54" grpId="0"/>
      <p:bldP spid="55" grpId="0" animBg="1"/>
      <p:bldP spid="5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6">
            <a:extLst>
              <a:ext uri="{FF2B5EF4-FFF2-40B4-BE49-F238E27FC236}">
                <a16:creationId xmlns:a16="http://schemas.microsoft.com/office/drawing/2014/main" id="{8E7740EF-7A96-6F48-8688-FC98B4D95519}"/>
              </a:ext>
            </a:extLst>
          </p:cNvPr>
          <p:cNvSpPr txBox="1"/>
          <p:nvPr/>
        </p:nvSpPr>
        <p:spPr>
          <a:xfrm>
            <a:off x="1286616" y="-105847"/>
            <a:ext cx="6827161" cy="399410"/>
          </a:xfrm>
          <a:prstGeom prst="rect">
            <a:avLst/>
          </a:prstGeom>
          <a:noFill/>
        </p:spPr>
        <p:txBody>
          <a:bodyPr wrap="square" rtlCol="0">
            <a:noAutofit/>
          </a:bodyPr>
          <a:lstStyle/>
          <a:p>
            <a:pPr algn="ctr"/>
            <a:r>
              <a:rPr lang="it-IT" sz="3200" dirty="0" err="1"/>
              <a:t>Participation</a:t>
            </a:r>
            <a:r>
              <a:rPr lang="it-IT" sz="3200" dirty="0"/>
              <a:t> </a:t>
            </a:r>
            <a:r>
              <a:rPr lang="it-IT" sz="3200" dirty="0" err="1"/>
              <a:t>Entropies</a:t>
            </a:r>
            <a:endParaRPr lang="it-IT" sz="3200" dirty="0"/>
          </a:p>
        </p:txBody>
      </p:sp>
      <p:sp>
        <p:nvSpPr>
          <p:cNvPr id="5" name="AutoShape 6">
            <a:extLst>
              <a:ext uri="{FF2B5EF4-FFF2-40B4-BE49-F238E27FC236}">
                <a16:creationId xmlns:a16="http://schemas.microsoft.com/office/drawing/2014/main" id="{8251C79F-2169-424F-A6B1-1C574C6ACECD}"/>
              </a:ext>
            </a:extLst>
          </p:cNvPr>
          <p:cNvSpPr>
            <a:spLocks/>
          </p:cNvSpPr>
          <p:nvPr/>
        </p:nvSpPr>
        <p:spPr bwMode="auto">
          <a:xfrm>
            <a:off x="171455" y="443625"/>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sz="2400">
              <a:latin typeface="Palatino"/>
              <a:cs typeface="Palatino"/>
            </a:endParaRPr>
          </a:p>
        </p:txBody>
      </p:sp>
      <p:pic>
        <p:nvPicPr>
          <p:cNvPr id="7" name="Picture 6">
            <a:extLst>
              <a:ext uri="{FF2B5EF4-FFF2-40B4-BE49-F238E27FC236}">
                <a16:creationId xmlns:a16="http://schemas.microsoft.com/office/drawing/2014/main" id="{83C4A38F-FBF0-EB4E-8B3B-D843AF7BCDD5}"/>
              </a:ext>
            </a:extLst>
          </p:cNvPr>
          <p:cNvPicPr>
            <a:picLocks noChangeAspect="1"/>
          </p:cNvPicPr>
          <p:nvPr/>
        </p:nvPicPr>
        <p:blipFill>
          <a:blip r:embed="rId3"/>
          <a:stretch>
            <a:fillRect/>
          </a:stretch>
        </p:blipFill>
        <p:spPr>
          <a:xfrm>
            <a:off x="328210" y="664485"/>
            <a:ext cx="2941070" cy="912504"/>
          </a:xfrm>
          <a:prstGeom prst="rect">
            <a:avLst/>
          </a:prstGeom>
        </p:spPr>
      </p:pic>
      <p:sp>
        <p:nvSpPr>
          <p:cNvPr id="8" name="TextBox 7">
            <a:extLst>
              <a:ext uri="{FF2B5EF4-FFF2-40B4-BE49-F238E27FC236}">
                <a16:creationId xmlns:a16="http://schemas.microsoft.com/office/drawing/2014/main" id="{6825F0AF-D4A3-D444-9F5E-D2A647613974}"/>
              </a:ext>
            </a:extLst>
          </p:cNvPr>
          <p:cNvSpPr txBox="1"/>
          <p:nvPr/>
        </p:nvSpPr>
        <p:spPr>
          <a:xfrm>
            <a:off x="3507474" y="650837"/>
            <a:ext cx="5361894" cy="923330"/>
          </a:xfrm>
          <a:prstGeom prst="rect">
            <a:avLst/>
          </a:prstGeom>
          <a:noFill/>
        </p:spPr>
        <p:txBody>
          <a:bodyPr wrap="square" rtlCol="0">
            <a:spAutoFit/>
          </a:bodyPr>
          <a:lstStyle/>
          <a:p>
            <a:r>
              <a:rPr lang="en-US" dirty="0"/>
              <a:t>The scaling with L of S</a:t>
            </a:r>
            <a:r>
              <a:rPr lang="en-US" baseline="-25000" dirty="0"/>
              <a:t>q </a:t>
            </a:r>
            <a:r>
              <a:rPr lang="en-US" dirty="0"/>
              <a:t>distinguishes if wave functions that are delocalized,</a:t>
            </a:r>
          </a:p>
          <a:p>
            <a:r>
              <a:rPr lang="en-US" dirty="0"/>
              <a:t>multifractal and localized.</a:t>
            </a:r>
          </a:p>
        </p:txBody>
      </p:sp>
      <p:pic>
        <p:nvPicPr>
          <p:cNvPr id="11" name="Picture 10" descr="Chart&#10;&#10;Description automatically generated">
            <a:extLst>
              <a:ext uri="{FF2B5EF4-FFF2-40B4-BE49-F238E27FC236}">
                <a16:creationId xmlns:a16="http://schemas.microsoft.com/office/drawing/2014/main" id="{6F9821C3-BDA3-D54E-AE0D-03809E007D9A}"/>
              </a:ext>
            </a:extLst>
          </p:cNvPr>
          <p:cNvPicPr>
            <a:picLocks noChangeAspect="1"/>
          </p:cNvPicPr>
          <p:nvPr/>
        </p:nvPicPr>
        <p:blipFill>
          <a:blip r:embed="rId4"/>
          <a:stretch>
            <a:fillRect/>
          </a:stretch>
        </p:blipFill>
        <p:spPr>
          <a:xfrm>
            <a:off x="-11165" y="1845007"/>
            <a:ext cx="4642540" cy="2166142"/>
          </a:xfrm>
          <a:prstGeom prst="rect">
            <a:avLst/>
          </a:prstGeom>
        </p:spPr>
      </p:pic>
      <p:pic>
        <p:nvPicPr>
          <p:cNvPr id="14" name="Picture 13">
            <a:extLst>
              <a:ext uri="{FF2B5EF4-FFF2-40B4-BE49-F238E27FC236}">
                <a16:creationId xmlns:a16="http://schemas.microsoft.com/office/drawing/2014/main" id="{DD7D12F4-EBA5-6D4B-BB12-2E28778E5678}"/>
              </a:ext>
            </a:extLst>
          </p:cNvPr>
          <p:cNvPicPr>
            <a:picLocks noChangeAspect="1"/>
          </p:cNvPicPr>
          <p:nvPr/>
        </p:nvPicPr>
        <p:blipFill>
          <a:blip r:embed="rId5"/>
          <a:stretch>
            <a:fillRect/>
          </a:stretch>
        </p:blipFill>
        <p:spPr>
          <a:xfrm>
            <a:off x="5391423" y="1577046"/>
            <a:ext cx="3096930" cy="329765"/>
          </a:xfrm>
          <a:prstGeom prst="rect">
            <a:avLst/>
          </a:prstGeom>
        </p:spPr>
      </p:pic>
      <p:pic>
        <p:nvPicPr>
          <p:cNvPr id="16" name="Picture 15" descr="Chart, histogram&#10;&#10;Description automatically generated">
            <a:extLst>
              <a:ext uri="{FF2B5EF4-FFF2-40B4-BE49-F238E27FC236}">
                <a16:creationId xmlns:a16="http://schemas.microsoft.com/office/drawing/2014/main" id="{94781FE2-E449-7A49-AABA-C1F295452DBB}"/>
              </a:ext>
            </a:extLst>
          </p:cNvPr>
          <p:cNvPicPr>
            <a:picLocks noChangeAspect="1"/>
          </p:cNvPicPr>
          <p:nvPr/>
        </p:nvPicPr>
        <p:blipFill>
          <a:blip r:embed="rId6"/>
          <a:stretch>
            <a:fillRect/>
          </a:stretch>
        </p:blipFill>
        <p:spPr>
          <a:xfrm>
            <a:off x="4695209" y="1958281"/>
            <a:ext cx="4448791" cy="2088208"/>
          </a:xfrm>
          <a:prstGeom prst="rect">
            <a:avLst/>
          </a:prstGeom>
        </p:spPr>
      </p:pic>
    </p:spTree>
    <p:extLst>
      <p:ext uri="{BB962C8B-B14F-4D97-AF65-F5344CB8AC3E}">
        <p14:creationId xmlns:p14="http://schemas.microsoft.com/office/powerpoint/2010/main" val="3479128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28882071-4BA6-9B4E-8058-F768413DE471}"/>
              </a:ext>
            </a:extLst>
          </p:cNvPr>
          <p:cNvSpPr>
            <a:spLocks/>
          </p:cNvSpPr>
          <p:nvPr/>
        </p:nvSpPr>
        <p:spPr bwMode="auto">
          <a:xfrm>
            <a:off x="171455" y="528035"/>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sz="2400">
              <a:latin typeface="Palatino"/>
              <a:cs typeface="Palatino"/>
            </a:endParaRPr>
          </a:p>
        </p:txBody>
      </p:sp>
      <p:sp>
        <p:nvSpPr>
          <p:cNvPr id="7" name="TextBox 6">
            <a:extLst>
              <a:ext uri="{FF2B5EF4-FFF2-40B4-BE49-F238E27FC236}">
                <a16:creationId xmlns:a16="http://schemas.microsoft.com/office/drawing/2014/main" id="{603BA34D-7203-7D47-8995-3B2B161146C1}"/>
              </a:ext>
            </a:extLst>
          </p:cNvPr>
          <p:cNvSpPr txBox="1"/>
          <p:nvPr/>
        </p:nvSpPr>
        <p:spPr>
          <a:xfrm>
            <a:off x="20108" y="-56740"/>
            <a:ext cx="9000605" cy="584775"/>
          </a:xfrm>
          <a:prstGeom prst="rect">
            <a:avLst/>
          </a:prstGeom>
          <a:noFill/>
        </p:spPr>
        <p:txBody>
          <a:bodyPr wrap="none" rtlCol="0">
            <a:spAutoFit/>
          </a:bodyPr>
          <a:lstStyle/>
          <a:p>
            <a:r>
              <a:rPr lang="en-US" sz="3200" dirty="0"/>
              <a:t>Dissipative Symmetry-Breaking Phase transition</a:t>
            </a:r>
          </a:p>
        </p:txBody>
      </p:sp>
      <p:pic>
        <p:nvPicPr>
          <p:cNvPr id="19" name="Picture 18" descr="Chart&#10;&#10;Description automatically generated">
            <a:extLst>
              <a:ext uri="{FF2B5EF4-FFF2-40B4-BE49-F238E27FC236}">
                <a16:creationId xmlns:a16="http://schemas.microsoft.com/office/drawing/2014/main" id="{01C78566-38F5-2D44-8BD6-1A096B4B99AC}"/>
              </a:ext>
            </a:extLst>
          </p:cNvPr>
          <p:cNvPicPr>
            <a:picLocks noChangeAspect="1"/>
          </p:cNvPicPr>
          <p:nvPr/>
        </p:nvPicPr>
        <p:blipFill>
          <a:blip r:embed="rId2"/>
          <a:stretch>
            <a:fillRect/>
          </a:stretch>
        </p:blipFill>
        <p:spPr>
          <a:xfrm>
            <a:off x="311049" y="870294"/>
            <a:ext cx="3191491" cy="1913542"/>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C095441-CD44-C843-BE7C-C6AE3E3B95D7}"/>
                  </a:ext>
                </a:extLst>
              </p:cNvPr>
              <p:cNvSpPr txBox="1"/>
              <p:nvPr/>
            </p:nvSpPr>
            <p:spPr>
              <a:xfrm>
                <a:off x="3685609" y="1228374"/>
                <a:ext cx="2130711" cy="646331"/>
              </a:xfrm>
              <a:prstGeom prst="rect">
                <a:avLst/>
              </a:prstGeom>
              <a:noFill/>
            </p:spPr>
            <p:txBody>
              <a:bodyPr wrap="none" rtlCol="0">
                <a:spAutoFit/>
              </a:bodyPr>
              <a:lstStyle/>
              <a:p>
                <a:pPr algn="ctr"/>
                <a:r>
                  <a:rPr lang="en-US" dirty="0"/>
                  <a:t>Cluster mean field </a:t>
                </a:r>
              </a:p>
              <a:p>
                <a:pPr algn="ctr"/>
                <a:r>
                  <a:rPr lang="en-US" dirty="0"/>
                  <a:t>for </a:t>
                </a:r>
                <a14:m>
                  <m:oMath xmlns:m="http://schemas.openxmlformats.org/officeDocument/2006/math">
                    <m:r>
                      <a:rPr lang="it-IT" b="0" i="1" smtClean="0">
                        <a:latin typeface="Cambria Math" panose="02040503050406030204" pitchFamily="18" charset="0"/>
                        <a:ea typeface="Cambria Math" panose="02040503050406030204" pitchFamily="18" charset="0"/>
                      </a:rPr>
                      <m:t>𝛼</m:t>
                    </m:r>
                    <m:r>
                      <a:rPr lang="it-IT" b="0" i="1" smtClean="0">
                        <a:latin typeface="Cambria Math" panose="02040503050406030204" pitchFamily="18" charset="0"/>
                        <a:ea typeface="Cambria Math" panose="02040503050406030204" pitchFamily="18" charset="0"/>
                      </a:rPr>
                      <m:t>=0</m:t>
                    </m:r>
                  </m:oMath>
                </a14:m>
                <a:r>
                  <a:rPr lang="en-US" dirty="0"/>
                  <a:t> </a:t>
                </a:r>
              </a:p>
            </p:txBody>
          </p:sp>
        </mc:Choice>
        <mc:Fallback xmlns="">
          <p:sp>
            <p:nvSpPr>
              <p:cNvPr id="2" name="TextBox 1">
                <a:extLst>
                  <a:ext uri="{FF2B5EF4-FFF2-40B4-BE49-F238E27FC236}">
                    <a16:creationId xmlns:a16="http://schemas.microsoft.com/office/drawing/2014/main" id="{EC095441-CD44-C843-BE7C-C6AE3E3B95D7}"/>
                  </a:ext>
                </a:extLst>
              </p:cNvPr>
              <p:cNvSpPr txBox="1">
                <a:spLocks noRot="1" noChangeAspect="1" noMove="1" noResize="1" noEditPoints="1" noAdjustHandles="1" noChangeArrowheads="1" noChangeShapeType="1" noTextEdit="1"/>
              </p:cNvSpPr>
              <p:nvPr/>
            </p:nvSpPr>
            <p:spPr>
              <a:xfrm>
                <a:off x="3685609" y="1228374"/>
                <a:ext cx="2130711" cy="646331"/>
              </a:xfrm>
              <a:prstGeom prst="rect">
                <a:avLst/>
              </a:prstGeom>
              <a:blipFill>
                <a:blip r:embed="rId3"/>
                <a:stretch>
                  <a:fillRect l="-1786" t="-3846" r="-2381" b="-13462"/>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317F9C97-F679-4647-9BBD-9BC2D94A22AD}"/>
              </a:ext>
            </a:extLst>
          </p:cNvPr>
          <p:cNvGrpSpPr/>
          <p:nvPr/>
        </p:nvGrpSpPr>
        <p:grpSpPr>
          <a:xfrm>
            <a:off x="4276978" y="2814269"/>
            <a:ext cx="2457903" cy="2317193"/>
            <a:chOff x="4036249" y="2844217"/>
            <a:chExt cx="2457903" cy="2317193"/>
          </a:xfrm>
        </p:grpSpPr>
        <p:pic>
          <p:nvPicPr>
            <p:cNvPr id="5" name="Picture 4">
              <a:extLst>
                <a:ext uri="{FF2B5EF4-FFF2-40B4-BE49-F238E27FC236}">
                  <a16:creationId xmlns:a16="http://schemas.microsoft.com/office/drawing/2014/main" id="{D1A1B824-5B24-F14A-9685-07CA5815D853}"/>
                </a:ext>
              </a:extLst>
            </p:cNvPr>
            <p:cNvPicPr>
              <a:picLocks noChangeAspect="1"/>
            </p:cNvPicPr>
            <p:nvPr/>
          </p:nvPicPr>
          <p:blipFill rotWithShape="1">
            <a:blip r:embed="rId4"/>
            <a:srcRect l="48682" t="49484" b="-1"/>
            <a:stretch/>
          </p:blipFill>
          <p:spPr>
            <a:xfrm>
              <a:off x="4059515" y="2898477"/>
              <a:ext cx="2434637" cy="2262933"/>
            </a:xfrm>
            <a:prstGeom prst="rect">
              <a:avLst/>
            </a:prstGeom>
          </p:spPr>
        </p:pic>
        <p:sp>
          <p:nvSpPr>
            <p:cNvPr id="9" name="Rectangle 8">
              <a:extLst>
                <a:ext uri="{FF2B5EF4-FFF2-40B4-BE49-F238E27FC236}">
                  <a16:creationId xmlns:a16="http://schemas.microsoft.com/office/drawing/2014/main" id="{C698A85E-B4B2-6449-B4FA-F9A76B1A7009}"/>
                </a:ext>
              </a:extLst>
            </p:cNvPr>
            <p:cNvSpPr/>
            <p:nvPr/>
          </p:nvSpPr>
          <p:spPr>
            <a:xfrm>
              <a:off x="4036249" y="2947886"/>
              <a:ext cx="40928" cy="2010318"/>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DE468525-8F22-1A40-B1DE-71DA5E128BB2}"/>
                </a:ext>
              </a:extLst>
            </p:cNvPr>
            <p:cNvSpPr/>
            <p:nvPr/>
          </p:nvSpPr>
          <p:spPr>
            <a:xfrm rot="5400000">
              <a:off x="5409858" y="1943495"/>
              <a:ext cx="117788" cy="1919231"/>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Rectangle 24">
              <a:extLst>
                <a:ext uri="{FF2B5EF4-FFF2-40B4-BE49-F238E27FC236}">
                  <a16:creationId xmlns:a16="http://schemas.microsoft.com/office/drawing/2014/main" id="{7DCE4A6B-2DFF-A744-A649-BEE5E21A3667}"/>
                </a:ext>
              </a:extLst>
            </p:cNvPr>
            <p:cNvSpPr/>
            <p:nvPr/>
          </p:nvSpPr>
          <p:spPr>
            <a:xfrm rot="5400000" flipV="1">
              <a:off x="4504875" y="3065172"/>
              <a:ext cx="246649" cy="152401"/>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2377EC2E-FA12-1D44-A2F6-07F6067F3772}"/>
              </a:ext>
            </a:extLst>
          </p:cNvPr>
          <p:cNvGrpSpPr/>
          <p:nvPr/>
        </p:nvGrpSpPr>
        <p:grpSpPr>
          <a:xfrm>
            <a:off x="6313456" y="917934"/>
            <a:ext cx="2119750" cy="1913542"/>
            <a:chOff x="4981137" y="873524"/>
            <a:chExt cx="2119750" cy="1913542"/>
          </a:xfrm>
        </p:grpSpPr>
        <p:pic>
          <p:nvPicPr>
            <p:cNvPr id="21" name="Picture 20">
              <a:extLst>
                <a:ext uri="{FF2B5EF4-FFF2-40B4-BE49-F238E27FC236}">
                  <a16:creationId xmlns:a16="http://schemas.microsoft.com/office/drawing/2014/main" id="{3509618D-6780-6149-A9A0-58AE88FF2335}"/>
                </a:ext>
              </a:extLst>
            </p:cNvPr>
            <p:cNvPicPr>
              <a:picLocks noChangeAspect="1"/>
            </p:cNvPicPr>
            <p:nvPr/>
          </p:nvPicPr>
          <p:blipFill rotWithShape="1">
            <a:blip r:embed="rId4"/>
            <a:srcRect r="49185" b="49662"/>
            <a:stretch/>
          </p:blipFill>
          <p:spPr>
            <a:xfrm>
              <a:off x="4981137" y="873524"/>
              <a:ext cx="2055716" cy="1913542"/>
            </a:xfrm>
            <a:prstGeom prst="rect">
              <a:avLst/>
            </a:prstGeom>
          </p:spPr>
        </p:pic>
        <p:sp>
          <p:nvSpPr>
            <p:cNvPr id="28" name="Rectangle 27">
              <a:extLst>
                <a:ext uri="{FF2B5EF4-FFF2-40B4-BE49-F238E27FC236}">
                  <a16:creationId xmlns:a16="http://schemas.microsoft.com/office/drawing/2014/main" id="{14CB070A-3808-714C-9A79-6625F55278FB}"/>
                </a:ext>
              </a:extLst>
            </p:cNvPr>
            <p:cNvSpPr/>
            <p:nvPr/>
          </p:nvSpPr>
          <p:spPr>
            <a:xfrm>
              <a:off x="6977959" y="873524"/>
              <a:ext cx="122928" cy="1641076"/>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Rectangle 34">
              <a:extLst>
                <a:ext uri="{FF2B5EF4-FFF2-40B4-BE49-F238E27FC236}">
                  <a16:creationId xmlns:a16="http://schemas.microsoft.com/office/drawing/2014/main" id="{B7C5BA5D-E262-8F43-BB5E-06A99D5F089C}"/>
                </a:ext>
              </a:extLst>
            </p:cNvPr>
            <p:cNvSpPr/>
            <p:nvPr/>
          </p:nvSpPr>
          <p:spPr>
            <a:xfrm rot="5400000" flipV="1">
              <a:off x="5279238" y="929884"/>
              <a:ext cx="246649" cy="152401"/>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B26AD9B0-4B52-3645-9B92-21301D673C93}"/>
              </a:ext>
            </a:extLst>
          </p:cNvPr>
          <p:cNvGrpSpPr>
            <a:grpSpLocks noChangeAspect="1"/>
          </p:cNvGrpSpPr>
          <p:nvPr/>
        </p:nvGrpSpPr>
        <p:grpSpPr>
          <a:xfrm>
            <a:off x="1702078" y="2959085"/>
            <a:ext cx="2549614" cy="2301589"/>
            <a:chOff x="4981137" y="873524"/>
            <a:chExt cx="2119750" cy="1913542"/>
          </a:xfrm>
        </p:grpSpPr>
        <p:pic>
          <p:nvPicPr>
            <p:cNvPr id="38" name="Picture 37">
              <a:extLst>
                <a:ext uri="{FF2B5EF4-FFF2-40B4-BE49-F238E27FC236}">
                  <a16:creationId xmlns:a16="http://schemas.microsoft.com/office/drawing/2014/main" id="{5E8F8E11-6B50-B84B-B5E6-8A4A34F04AB3}"/>
                </a:ext>
              </a:extLst>
            </p:cNvPr>
            <p:cNvPicPr>
              <a:picLocks noChangeAspect="1"/>
            </p:cNvPicPr>
            <p:nvPr/>
          </p:nvPicPr>
          <p:blipFill rotWithShape="1">
            <a:blip r:embed="rId4"/>
            <a:srcRect t="50000" r="49185" b="-338"/>
            <a:stretch/>
          </p:blipFill>
          <p:spPr>
            <a:xfrm>
              <a:off x="4981137" y="873524"/>
              <a:ext cx="2055716" cy="1913542"/>
            </a:xfrm>
            <a:prstGeom prst="rect">
              <a:avLst/>
            </a:prstGeom>
          </p:spPr>
        </p:pic>
        <p:sp>
          <p:nvSpPr>
            <p:cNvPr id="39" name="Rectangle 38">
              <a:extLst>
                <a:ext uri="{FF2B5EF4-FFF2-40B4-BE49-F238E27FC236}">
                  <a16:creationId xmlns:a16="http://schemas.microsoft.com/office/drawing/2014/main" id="{724B23D5-2C8C-E944-B21F-4BD073A32233}"/>
                </a:ext>
              </a:extLst>
            </p:cNvPr>
            <p:cNvSpPr/>
            <p:nvPr/>
          </p:nvSpPr>
          <p:spPr>
            <a:xfrm>
              <a:off x="6977959" y="873524"/>
              <a:ext cx="122928" cy="1641076"/>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Rectangle 39">
              <a:extLst>
                <a:ext uri="{FF2B5EF4-FFF2-40B4-BE49-F238E27FC236}">
                  <a16:creationId xmlns:a16="http://schemas.microsoft.com/office/drawing/2014/main" id="{CE13FEF6-693F-BD48-93F2-ADE770DBF7BC}"/>
                </a:ext>
              </a:extLst>
            </p:cNvPr>
            <p:cNvSpPr/>
            <p:nvPr/>
          </p:nvSpPr>
          <p:spPr>
            <a:xfrm rot="5400000" flipV="1">
              <a:off x="5305682" y="968865"/>
              <a:ext cx="181224" cy="122929"/>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BD220E64-104D-D140-8785-B3E52AE6E77F}"/>
                  </a:ext>
                </a:extLst>
              </p:cNvPr>
              <p:cNvSpPr txBox="1"/>
              <p:nvPr/>
            </p:nvSpPr>
            <p:spPr>
              <a:xfrm>
                <a:off x="3111751" y="2559010"/>
                <a:ext cx="3120341" cy="369332"/>
              </a:xfrm>
              <a:prstGeom prst="rect">
                <a:avLst/>
              </a:prstGeom>
              <a:noFill/>
            </p:spPr>
            <p:txBody>
              <a:bodyPr wrap="none" rtlCol="0">
                <a:spAutoFit/>
              </a:bodyPr>
              <a:lstStyle/>
              <a:p>
                <a:pPr algn="ctr"/>
                <a:r>
                  <a:rPr lang="it-IT" dirty="0"/>
                  <a:t>Exact Diagonalization </a:t>
                </a:r>
                <a14:m>
                  <m:oMath xmlns:m="http://schemas.openxmlformats.org/officeDocument/2006/math">
                    <m:r>
                      <a:rPr lang="it-IT" i="1">
                        <a:latin typeface="Cambria Math" panose="02040503050406030204" pitchFamily="18" charset="0"/>
                        <a:ea typeface="Cambria Math" panose="02040503050406030204" pitchFamily="18" charset="0"/>
                      </a:rPr>
                      <m:t>𝛼</m:t>
                    </m:r>
                    <m:r>
                      <a:rPr lang="it-IT" b="0" i="1" smtClean="0">
                        <a:latin typeface="Cambria Math" panose="02040503050406030204" pitchFamily="18" charset="0"/>
                        <a:ea typeface="Cambria Math" panose="02040503050406030204" pitchFamily="18" charset="0"/>
                      </a:rPr>
                      <m:t>&gt;</m:t>
                    </m:r>
                    <m:r>
                      <a:rPr lang="it-IT" i="1">
                        <a:latin typeface="Cambria Math" panose="02040503050406030204" pitchFamily="18" charset="0"/>
                        <a:ea typeface="Cambria Math" panose="02040503050406030204" pitchFamily="18" charset="0"/>
                      </a:rPr>
                      <m:t>0</m:t>
                    </m:r>
                  </m:oMath>
                </a14:m>
                <a:r>
                  <a:rPr lang="en-US" dirty="0"/>
                  <a:t> </a:t>
                </a:r>
              </a:p>
            </p:txBody>
          </p:sp>
        </mc:Choice>
        <mc:Fallback xmlns="">
          <p:sp>
            <p:nvSpPr>
              <p:cNvPr id="41" name="TextBox 40">
                <a:extLst>
                  <a:ext uri="{FF2B5EF4-FFF2-40B4-BE49-F238E27FC236}">
                    <a16:creationId xmlns:a16="http://schemas.microsoft.com/office/drawing/2014/main" id="{BD220E64-104D-D140-8785-B3E52AE6E77F}"/>
                  </a:ext>
                </a:extLst>
              </p:cNvPr>
              <p:cNvSpPr txBox="1">
                <a:spLocks noRot="1" noChangeAspect="1" noMove="1" noResize="1" noEditPoints="1" noAdjustHandles="1" noChangeArrowheads="1" noChangeShapeType="1" noTextEdit="1"/>
              </p:cNvSpPr>
              <p:nvPr/>
            </p:nvSpPr>
            <p:spPr>
              <a:xfrm>
                <a:off x="3111751" y="2559010"/>
                <a:ext cx="3120341" cy="369332"/>
              </a:xfrm>
              <a:prstGeom prst="rect">
                <a:avLst/>
              </a:prstGeom>
              <a:blipFill>
                <a:blip r:embed="rId6"/>
                <a:stretch>
                  <a:fillRect l="-810" t="-6667" b="-26667"/>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F2F24AB2-1399-9A40-A081-3CC351E5A788}"/>
              </a:ext>
            </a:extLst>
          </p:cNvPr>
          <p:cNvSpPr txBox="1"/>
          <p:nvPr/>
        </p:nvSpPr>
        <p:spPr>
          <a:xfrm>
            <a:off x="1016320" y="561578"/>
            <a:ext cx="1669048" cy="369332"/>
          </a:xfrm>
          <a:prstGeom prst="rect">
            <a:avLst/>
          </a:prstGeom>
          <a:noFill/>
        </p:spPr>
        <p:txBody>
          <a:bodyPr wrap="none" rtlCol="0">
            <a:spAutoFit/>
          </a:bodyPr>
          <a:lstStyle/>
          <a:p>
            <a:pPr algn="ctr"/>
            <a:r>
              <a:rPr lang="it-IT" dirty="0" err="1"/>
              <a:t>Magnetization</a:t>
            </a:r>
            <a:endParaRPr lang="en-US" dirty="0"/>
          </a:p>
        </p:txBody>
      </p:sp>
      <p:sp>
        <p:nvSpPr>
          <p:cNvPr id="43" name="TextBox 42">
            <a:extLst>
              <a:ext uri="{FF2B5EF4-FFF2-40B4-BE49-F238E27FC236}">
                <a16:creationId xmlns:a16="http://schemas.microsoft.com/office/drawing/2014/main" id="{981EAE13-EEA1-6945-A4A0-D2E1B8885F09}"/>
              </a:ext>
            </a:extLst>
          </p:cNvPr>
          <p:cNvSpPr txBox="1"/>
          <p:nvPr/>
        </p:nvSpPr>
        <p:spPr>
          <a:xfrm>
            <a:off x="6468556" y="575252"/>
            <a:ext cx="1906291" cy="369332"/>
          </a:xfrm>
          <a:prstGeom prst="rect">
            <a:avLst/>
          </a:prstGeom>
          <a:noFill/>
        </p:spPr>
        <p:txBody>
          <a:bodyPr wrap="none" rtlCol="0">
            <a:spAutoFit/>
          </a:bodyPr>
          <a:lstStyle/>
          <a:p>
            <a:pPr algn="ctr"/>
            <a:r>
              <a:rPr lang="it-IT" dirty="0"/>
              <a:t>Binder </a:t>
            </a:r>
            <a:r>
              <a:rPr lang="it-IT" dirty="0" err="1"/>
              <a:t>cumulant</a:t>
            </a:r>
            <a:endParaRPr lang="en-US" dirty="0"/>
          </a:p>
        </p:txBody>
      </p:sp>
    </p:spTree>
    <p:extLst>
      <p:ext uri="{BB962C8B-B14F-4D97-AF65-F5344CB8AC3E}">
        <p14:creationId xmlns:p14="http://schemas.microsoft.com/office/powerpoint/2010/main" val="360023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uppo 166"/>
          <p:cNvGrpSpPr/>
          <p:nvPr/>
        </p:nvGrpSpPr>
        <p:grpSpPr>
          <a:xfrm>
            <a:off x="1070664" y="851057"/>
            <a:ext cx="7036323" cy="4131912"/>
            <a:chOff x="867984" y="905093"/>
            <a:chExt cx="7036323" cy="4131912"/>
          </a:xfrm>
        </p:grpSpPr>
        <p:sp>
          <p:nvSpPr>
            <p:cNvPr id="164" name="Rettangolo 163"/>
            <p:cNvSpPr/>
            <p:nvPr/>
          </p:nvSpPr>
          <p:spPr>
            <a:xfrm>
              <a:off x="867984" y="905093"/>
              <a:ext cx="7036323" cy="4131911"/>
            </a:xfrm>
            <a:prstGeom prst="rect">
              <a:avLst/>
            </a:prstGeom>
            <a:solidFill>
              <a:srgbClr val="FFFFFF"/>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
            </a:p>
          </p:txBody>
        </p:sp>
        <p:grpSp>
          <p:nvGrpSpPr>
            <p:cNvPr id="83" name="Group 70">
              <a:extLst>
                <a:ext uri="{FF2B5EF4-FFF2-40B4-BE49-F238E27FC236}">
                  <a16:creationId xmlns:a16="http://schemas.microsoft.com/office/drawing/2014/main" id="{769A2099-C2E6-48C2-85B0-0EFDF79F0B01}"/>
                </a:ext>
              </a:extLst>
            </p:cNvPr>
            <p:cNvGrpSpPr/>
            <p:nvPr/>
          </p:nvGrpSpPr>
          <p:grpSpPr>
            <a:xfrm>
              <a:off x="2001908" y="4223913"/>
              <a:ext cx="4497212" cy="93682"/>
              <a:chOff x="2975265" y="5948218"/>
              <a:chExt cx="6584368" cy="91440"/>
            </a:xfrm>
          </p:grpSpPr>
          <p:cxnSp>
            <p:nvCxnSpPr>
              <p:cNvPr id="84" name="Straight Connector 8">
                <a:extLst>
                  <a:ext uri="{FF2B5EF4-FFF2-40B4-BE49-F238E27FC236}">
                    <a16:creationId xmlns:a16="http://schemas.microsoft.com/office/drawing/2014/main" id="{144ED48A-2B16-4BA3-AF49-491112186407}"/>
                  </a:ext>
                </a:extLst>
              </p:cNvPr>
              <p:cNvCxnSpPr/>
              <p:nvPr/>
            </p:nvCxnSpPr>
            <p:spPr>
              <a:xfrm>
                <a:off x="5160821" y="5948218"/>
                <a:ext cx="0" cy="914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9">
                <a:extLst>
                  <a:ext uri="{FF2B5EF4-FFF2-40B4-BE49-F238E27FC236}">
                    <a16:creationId xmlns:a16="http://schemas.microsoft.com/office/drawing/2014/main" id="{FB9E1B03-5BB8-44AC-B571-2325F8831000}"/>
                  </a:ext>
                </a:extLst>
              </p:cNvPr>
              <p:cNvCxnSpPr/>
              <p:nvPr/>
            </p:nvCxnSpPr>
            <p:spPr>
              <a:xfrm>
                <a:off x="7360225" y="5948218"/>
                <a:ext cx="0" cy="914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10">
                <a:extLst>
                  <a:ext uri="{FF2B5EF4-FFF2-40B4-BE49-F238E27FC236}">
                    <a16:creationId xmlns:a16="http://schemas.microsoft.com/office/drawing/2014/main" id="{754947CA-BF97-46A2-9E71-CEFC3BB20268}"/>
                  </a:ext>
                </a:extLst>
              </p:cNvPr>
              <p:cNvCxnSpPr/>
              <p:nvPr/>
            </p:nvCxnSpPr>
            <p:spPr>
              <a:xfrm>
                <a:off x="9559633" y="5948218"/>
                <a:ext cx="0" cy="914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12">
                <a:extLst>
                  <a:ext uri="{FF2B5EF4-FFF2-40B4-BE49-F238E27FC236}">
                    <a16:creationId xmlns:a16="http://schemas.microsoft.com/office/drawing/2014/main" id="{778AA191-E8CE-4CC5-8D12-23C34D25DFC4}"/>
                  </a:ext>
                </a:extLst>
              </p:cNvPr>
              <p:cNvCxnSpPr/>
              <p:nvPr/>
            </p:nvCxnSpPr>
            <p:spPr>
              <a:xfrm>
                <a:off x="2975265" y="5948218"/>
                <a:ext cx="0" cy="914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8" name="TextBox 13">
              <a:extLst>
                <a:ext uri="{FF2B5EF4-FFF2-40B4-BE49-F238E27FC236}">
                  <a16:creationId xmlns:a16="http://schemas.microsoft.com/office/drawing/2014/main" id="{678AD2DD-0694-4445-900B-93002F45F495}"/>
                </a:ext>
              </a:extLst>
            </p:cNvPr>
            <p:cNvSpPr txBox="1"/>
            <p:nvPr/>
          </p:nvSpPr>
          <p:spPr>
            <a:xfrm>
              <a:off x="1824420" y="4305028"/>
              <a:ext cx="5186035" cy="461665"/>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libri"/>
                </a:rPr>
                <a:t>2.5              3.0              3.5               4.0</a:t>
              </a:r>
            </a:p>
          </p:txBody>
        </p:sp>
        <p:grpSp>
          <p:nvGrpSpPr>
            <p:cNvPr id="89" name="Group 105">
              <a:extLst>
                <a:ext uri="{FF2B5EF4-FFF2-40B4-BE49-F238E27FC236}">
                  <a16:creationId xmlns:a16="http://schemas.microsoft.com/office/drawing/2014/main" id="{28A535BB-48DB-4D8C-94B9-B4B446B12ED3}"/>
                </a:ext>
              </a:extLst>
            </p:cNvPr>
            <p:cNvGrpSpPr/>
            <p:nvPr/>
          </p:nvGrpSpPr>
          <p:grpSpPr>
            <a:xfrm>
              <a:off x="2394420" y="1731002"/>
              <a:ext cx="4261839" cy="624547"/>
              <a:chOff x="3549941" y="1480129"/>
              <a:chExt cx="6239758" cy="4572000"/>
            </a:xfrm>
          </p:grpSpPr>
          <p:cxnSp>
            <p:nvCxnSpPr>
              <p:cNvPr id="90" name="Straight Connector 35">
                <a:extLst>
                  <a:ext uri="{FF2B5EF4-FFF2-40B4-BE49-F238E27FC236}">
                    <a16:creationId xmlns:a16="http://schemas.microsoft.com/office/drawing/2014/main" id="{6AC2453E-B7F1-4AD8-88FD-F9B79252C2C8}"/>
                  </a:ext>
                </a:extLst>
              </p:cNvPr>
              <p:cNvCxnSpPr/>
              <p:nvPr/>
            </p:nvCxnSpPr>
            <p:spPr>
              <a:xfrm>
                <a:off x="3549941"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36">
                <a:extLst>
                  <a:ext uri="{FF2B5EF4-FFF2-40B4-BE49-F238E27FC236}">
                    <a16:creationId xmlns:a16="http://schemas.microsoft.com/office/drawing/2014/main" id="{F1CCFA06-8586-446F-A6C0-3D95FF6B903B}"/>
                  </a:ext>
                </a:extLst>
              </p:cNvPr>
              <p:cNvCxnSpPr/>
              <p:nvPr/>
            </p:nvCxnSpPr>
            <p:spPr>
              <a:xfrm>
                <a:off x="3948788"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37">
                <a:extLst>
                  <a:ext uri="{FF2B5EF4-FFF2-40B4-BE49-F238E27FC236}">
                    <a16:creationId xmlns:a16="http://schemas.microsoft.com/office/drawing/2014/main" id="{3ED17127-29C7-40D4-B507-EAE3ED7CA567}"/>
                  </a:ext>
                </a:extLst>
              </p:cNvPr>
              <p:cNvCxnSpPr/>
              <p:nvPr/>
            </p:nvCxnSpPr>
            <p:spPr>
              <a:xfrm>
                <a:off x="4334549"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38">
                <a:extLst>
                  <a:ext uri="{FF2B5EF4-FFF2-40B4-BE49-F238E27FC236}">
                    <a16:creationId xmlns:a16="http://schemas.microsoft.com/office/drawing/2014/main" id="{BDB6BDC7-C364-42FA-BFB5-02FE43C6A33F}"/>
                  </a:ext>
                </a:extLst>
              </p:cNvPr>
              <p:cNvCxnSpPr/>
              <p:nvPr/>
            </p:nvCxnSpPr>
            <p:spPr>
              <a:xfrm>
                <a:off x="4691732"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39">
                <a:extLst>
                  <a:ext uri="{FF2B5EF4-FFF2-40B4-BE49-F238E27FC236}">
                    <a16:creationId xmlns:a16="http://schemas.microsoft.com/office/drawing/2014/main" id="{BE887EA8-34A7-4EDB-BD7B-2EE2DB17724B}"/>
                  </a:ext>
                </a:extLst>
              </p:cNvPr>
              <p:cNvCxnSpPr/>
              <p:nvPr/>
            </p:nvCxnSpPr>
            <p:spPr>
              <a:xfrm>
                <a:off x="5039400"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40">
                <a:extLst>
                  <a:ext uri="{FF2B5EF4-FFF2-40B4-BE49-F238E27FC236}">
                    <a16:creationId xmlns:a16="http://schemas.microsoft.com/office/drawing/2014/main" id="{2D3B9AB2-9A56-4E27-BFC0-7D1D50D3D37E}"/>
                  </a:ext>
                </a:extLst>
              </p:cNvPr>
              <p:cNvCxnSpPr/>
              <p:nvPr/>
            </p:nvCxnSpPr>
            <p:spPr>
              <a:xfrm>
                <a:off x="5358490"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41">
                <a:extLst>
                  <a:ext uri="{FF2B5EF4-FFF2-40B4-BE49-F238E27FC236}">
                    <a16:creationId xmlns:a16="http://schemas.microsoft.com/office/drawing/2014/main" id="{7FDD9D4B-2EB6-45E5-8F16-1334756496E8}"/>
                  </a:ext>
                </a:extLst>
              </p:cNvPr>
              <p:cNvCxnSpPr/>
              <p:nvPr/>
            </p:nvCxnSpPr>
            <p:spPr>
              <a:xfrm>
                <a:off x="5672807"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42">
                <a:extLst>
                  <a:ext uri="{FF2B5EF4-FFF2-40B4-BE49-F238E27FC236}">
                    <a16:creationId xmlns:a16="http://schemas.microsoft.com/office/drawing/2014/main" id="{013A78AD-4695-4862-B693-437CC9D6A0EB}"/>
                  </a:ext>
                </a:extLst>
              </p:cNvPr>
              <p:cNvCxnSpPr/>
              <p:nvPr/>
            </p:nvCxnSpPr>
            <p:spPr>
              <a:xfrm>
                <a:off x="5968097"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43">
                <a:extLst>
                  <a:ext uri="{FF2B5EF4-FFF2-40B4-BE49-F238E27FC236}">
                    <a16:creationId xmlns:a16="http://schemas.microsoft.com/office/drawing/2014/main" id="{E5A1FDE1-EE99-4534-9CD1-B77A11D0C6AA}"/>
                  </a:ext>
                </a:extLst>
              </p:cNvPr>
              <p:cNvCxnSpPr/>
              <p:nvPr/>
            </p:nvCxnSpPr>
            <p:spPr>
              <a:xfrm>
                <a:off x="6244310"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44">
                <a:extLst>
                  <a:ext uri="{FF2B5EF4-FFF2-40B4-BE49-F238E27FC236}">
                    <a16:creationId xmlns:a16="http://schemas.microsoft.com/office/drawing/2014/main" id="{8DCA5CFC-E74B-4C28-8EA3-0126805F7A41}"/>
                  </a:ext>
                </a:extLst>
              </p:cNvPr>
              <p:cNvCxnSpPr/>
              <p:nvPr/>
            </p:nvCxnSpPr>
            <p:spPr>
              <a:xfrm>
                <a:off x="6520533"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45">
                <a:extLst>
                  <a:ext uri="{FF2B5EF4-FFF2-40B4-BE49-F238E27FC236}">
                    <a16:creationId xmlns:a16="http://schemas.microsoft.com/office/drawing/2014/main" id="{41202B22-8E44-408F-82C4-C5916E86FA02}"/>
                  </a:ext>
                </a:extLst>
              </p:cNvPr>
              <p:cNvCxnSpPr/>
              <p:nvPr/>
            </p:nvCxnSpPr>
            <p:spPr>
              <a:xfrm>
                <a:off x="6772946"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46">
                <a:extLst>
                  <a:ext uri="{FF2B5EF4-FFF2-40B4-BE49-F238E27FC236}">
                    <a16:creationId xmlns:a16="http://schemas.microsoft.com/office/drawing/2014/main" id="{26CEAA0B-6465-4612-9442-D453B04CC75E}"/>
                  </a:ext>
                </a:extLst>
              </p:cNvPr>
              <p:cNvCxnSpPr/>
              <p:nvPr/>
            </p:nvCxnSpPr>
            <p:spPr>
              <a:xfrm>
                <a:off x="7015833"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47">
                <a:extLst>
                  <a:ext uri="{FF2B5EF4-FFF2-40B4-BE49-F238E27FC236}">
                    <a16:creationId xmlns:a16="http://schemas.microsoft.com/office/drawing/2014/main" id="{810AE568-E234-48AF-8D97-4EAA9C3D8067}"/>
                  </a:ext>
                </a:extLst>
              </p:cNvPr>
              <p:cNvCxnSpPr/>
              <p:nvPr/>
            </p:nvCxnSpPr>
            <p:spPr>
              <a:xfrm>
                <a:off x="7220630"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48">
                <a:extLst>
                  <a:ext uri="{FF2B5EF4-FFF2-40B4-BE49-F238E27FC236}">
                    <a16:creationId xmlns:a16="http://schemas.microsoft.com/office/drawing/2014/main" id="{771DA89C-D87A-4F41-9E66-1680543929BC}"/>
                  </a:ext>
                </a:extLst>
              </p:cNvPr>
              <p:cNvCxnSpPr/>
              <p:nvPr/>
            </p:nvCxnSpPr>
            <p:spPr>
              <a:xfrm>
                <a:off x="7463508"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49">
                <a:extLst>
                  <a:ext uri="{FF2B5EF4-FFF2-40B4-BE49-F238E27FC236}">
                    <a16:creationId xmlns:a16="http://schemas.microsoft.com/office/drawing/2014/main" id="{FE287E85-0AC1-4B86-89B2-DA77A2C240F8}"/>
                  </a:ext>
                </a:extLst>
              </p:cNvPr>
              <p:cNvCxnSpPr/>
              <p:nvPr/>
            </p:nvCxnSpPr>
            <p:spPr>
              <a:xfrm>
                <a:off x="7694631"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50">
                <a:extLst>
                  <a:ext uri="{FF2B5EF4-FFF2-40B4-BE49-F238E27FC236}">
                    <a16:creationId xmlns:a16="http://schemas.microsoft.com/office/drawing/2014/main" id="{A0A4FBFD-405B-4F4D-9C69-9DD3DC4BAE19}"/>
                  </a:ext>
                </a:extLst>
              </p:cNvPr>
              <p:cNvCxnSpPr/>
              <p:nvPr/>
            </p:nvCxnSpPr>
            <p:spPr>
              <a:xfrm>
                <a:off x="7886118"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51">
                <a:extLst>
                  <a:ext uri="{FF2B5EF4-FFF2-40B4-BE49-F238E27FC236}">
                    <a16:creationId xmlns:a16="http://schemas.microsoft.com/office/drawing/2014/main" id="{595971AE-64C3-4A48-B109-47B3DA263E1F}"/>
                  </a:ext>
                </a:extLst>
              </p:cNvPr>
              <p:cNvCxnSpPr/>
              <p:nvPr/>
            </p:nvCxnSpPr>
            <p:spPr>
              <a:xfrm>
                <a:off x="8077877"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52">
                <a:extLst>
                  <a:ext uri="{FF2B5EF4-FFF2-40B4-BE49-F238E27FC236}">
                    <a16:creationId xmlns:a16="http://schemas.microsoft.com/office/drawing/2014/main" id="{0B534325-7359-4CD1-92DE-32A3DF51312A}"/>
                  </a:ext>
                </a:extLst>
              </p:cNvPr>
              <p:cNvCxnSpPr/>
              <p:nvPr/>
            </p:nvCxnSpPr>
            <p:spPr>
              <a:xfrm>
                <a:off x="8263603"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53">
                <a:extLst>
                  <a:ext uri="{FF2B5EF4-FFF2-40B4-BE49-F238E27FC236}">
                    <a16:creationId xmlns:a16="http://schemas.microsoft.com/office/drawing/2014/main" id="{8EA60AC8-EAAF-42B0-96FA-26F1CDDEEC4F}"/>
                  </a:ext>
                </a:extLst>
              </p:cNvPr>
              <p:cNvCxnSpPr/>
              <p:nvPr/>
            </p:nvCxnSpPr>
            <p:spPr>
              <a:xfrm>
                <a:off x="8431734"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54">
                <a:extLst>
                  <a:ext uri="{FF2B5EF4-FFF2-40B4-BE49-F238E27FC236}">
                    <a16:creationId xmlns:a16="http://schemas.microsoft.com/office/drawing/2014/main" id="{03BE805E-F9E0-4531-B379-FAC3A35326B4}"/>
                  </a:ext>
                </a:extLst>
              </p:cNvPr>
              <p:cNvCxnSpPr/>
              <p:nvPr/>
            </p:nvCxnSpPr>
            <p:spPr>
              <a:xfrm>
                <a:off x="8598416"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55">
                <a:extLst>
                  <a:ext uri="{FF2B5EF4-FFF2-40B4-BE49-F238E27FC236}">
                    <a16:creationId xmlns:a16="http://schemas.microsoft.com/office/drawing/2014/main" id="{047A10DB-FA91-4B64-A421-84F66BA3D75B}"/>
                  </a:ext>
                </a:extLst>
              </p:cNvPr>
              <p:cNvCxnSpPr/>
              <p:nvPr/>
            </p:nvCxnSpPr>
            <p:spPr>
              <a:xfrm>
                <a:off x="8744626"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56">
                <a:extLst>
                  <a:ext uri="{FF2B5EF4-FFF2-40B4-BE49-F238E27FC236}">
                    <a16:creationId xmlns:a16="http://schemas.microsoft.com/office/drawing/2014/main" id="{06CA9808-80B7-4FB6-B606-5B4C2A1C84C7}"/>
                  </a:ext>
                </a:extLst>
              </p:cNvPr>
              <p:cNvCxnSpPr/>
              <p:nvPr/>
            </p:nvCxnSpPr>
            <p:spPr>
              <a:xfrm>
                <a:off x="8887497"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57">
                <a:extLst>
                  <a:ext uri="{FF2B5EF4-FFF2-40B4-BE49-F238E27FC236}">
                    <a16:creationId xmlns:a16="http://schemas.microsoft.com/office/drawing/2014/main" id="{417BF2E5-054D-4B02-A850-90FEA302CCC4}"/>
                  </a:ext>
                </a:extLst>
              </p:cNvPr>
              <p:cNvCxnSpPr/>
              <p:nvPr/>
            </p:nvCxnSpPr>
            <p:spPr>
              <a:xfrm>
                <a:off x="9016085"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58">
                <a:extLst>
                  <a:ext uri="{FF2B5EF4-FFF2-40B4-BE49-F238E27FC236}">
                    <a16:creationId xmlns:a16="http://schemas.microsoft.com/office/drawing/2014/main" id="{3696DB7C-55A8-4223-9FB0-C38906039B75}"/>
                  </a:ext>
                </a:extLst>
              </p:cNvPr>
              <p:cNvCxnSpPr/>
              <p:nvPr/>
            </p:nvCxnSpPr>
            <p:spPr>
              <a:xfrm>
                <a:off x="9138260"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59">
                <a:extLst>
                  <a:ext uri="{FF2B5EF4-FFF2-40B4-BE49-F238E27FC236}">
                    <a16:creationId xmlns:a16="http://schemas.microsoft.com/office/drawing/2014/main" id="{24EC3E37-ED18-4205-A3BC-EEDFF67EDC9E}"/>
                  </a:ext>
                </a:extLst>
              </p:cNvPr>
              <p:cNvCxnSpPr/>
              <p:nvPr/>
            </p:nvCxnSpPr>
            <p:spPr>
              <a:xfrm>
                <a:off x="9250892"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60">
                <a:extLst>
                  <a:ext uri="{FF2B5EF4-FFF2-40B4-BE49-F238E27FC236}">
                    <a16:creationId xmlns:a16="http://schemas.microsoft.com/office/drawing/2014/main" id="{448A4FDC-B3E1-4CCC-95E6-61E4FD942BBE}"/>
                  </a:ext>
                </a:extLst>
              </p:cNvPr>
              <p:cNvCxnSpPr/>
              <p:nvPr/>
            </p:nvCxnSpPr>
            <p:spPr>
              <a:xfrm>
                <a:off x="9357332"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61">
                <a:extLst>
                  <a:ext uri="{FF2B5EF4-FFF2-40B4-BE49-F238E27FC236}">
                    <a16:creationId xmlns:a16="http://schemas.microsoft.com/office/drawing/2014/main" id="{689B6D77-381B-40ED-975D-617DC42DFA03}"/>
                  </a:ext>
                </a:extLst>
              </p:cNvPr>
              <p:cNvCxnSpPr/>
              <p:nvPr/>
            </p:nvCxnSpPr>
            <p:spPr>
              <a:xfrm>
                <a:off x="9443050"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62">
                <a:extLst>
                  <a:ext uri="{FF2B5EF4-FFF2-40B4-BE49-F238E27FC236}">
                    <a16:creationId xmlns:a16="http://schemas.microsoft.com/office/drawing/2014/main" id="{59CC613E-AB86-4AD2-927E-03FA56A5C0F6}"/>
                  </a:ext>
                </a:extLst>
              </p:cNvPr>
              <p:cNvCxnSpPr/>
              <p:nvPr/>
            </p:nvCxnSpPr>
            <p:spPr>
              <a:xfrm>
                <a:off x="9520921"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63">
                <a:extLst>
                  <a:ext uri="{FF2B5EF4-FFF2-40B4-BE49-F238E27FC236}">
                    <a16:creationId xmlns:a16="http://schemas.microsoft.com/office/drawing/2014/main" id="{A7C3CDE5-7CA6-46EE-B7FA-D169C3F433BB}"/>
                  </a:ext>
                </a:extLst>
              </p:cNvPr>
              <p:cNvCxnSpPr/>
              <p:nvPr/>
            </p:nvCxnSpPr>
            <p:spPr>
              <a:xfrm>
                <a:off x="9592359"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64">
                <a:extLst>
                  <a:ext uri="{FF2B5EF4-FFF2-40B4-BE49-F238E27FC236}">
                    <a16:creationId xmlns:a16="http://schemas.microsoft.com/office/drawing/2014/main" id="{697B86E4-7AAD-4AFE-8481-102D55B32445}"/>
                  </a:ext>
                </a:extLst>
              </p:cNvPr>
              <p:cNvCxnSpPr/>
              <p:nvPr/>
            </p:nvCxnSpPr>
            <p:spPr>
              <a:xfrm>
                <a:off x="9657611"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65">
                <a:extLst>
                  <a:ext uri="{FF2B5EF4-FFF2-40B4-BE49-F238E27FC236}">
                    <a16:creationId xmlns:a16="http://schemas.microsoft.com/office/drawing/2014/main" id="{81921DA7-5682-4923-B667-A9E4B85E0C3D}"/>
                  </a:ext>
                </a:extLst>
              </p:cNvPr>
              <p:cNvCxnSpPr/>
              <p:nvPr/>
            </p:nvCxnSpPr>
            <p:spPr>
              <a:xfrm>
                <a:off x="9716801"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66">
                <a:extLst>
                  <a:ext uri="{FF2B5EF4-FFF2-40B4-BE49-F238E27FC236}">
                    <a16:creationId xmlns:a16="http://schemas.microsoft.com/office/drawing/2014/main" id="{9E195E43-A13E-43D4-BA67-D45C3A69686B}"/>
                  </a:ext>
                </a:extLst>
              </p:cNvPr>
              <p:cNvCxnSpPr/>
              <p:nvPr/>
            </p:nvCxnSpPr>
            <p:spPr>
              <a:xfrm>
                <a:off x="9789699" y="1480129"/>
                <a:ext cx="0" cy="457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2" name="Picture 5">
              <a:extLst>
                <a:ext uri="{FF2B5EF4-FFF2-40B4-BE49-F238E27FC236}">
                  <a16:creationId xmlns:a16="http://schemas.microsoft.com/office/drawing/2014/main" id="{8E0BE750-69C9-4888-88C1-1120DBC05393}"/>
                </a:ext>
              </a:extLst>
            </p:cNvPr>
            <p:cNvPicPr>
              <a:picLocks noChangeAspect="1" noChangeArrowheads="1"/>
            </p:cNvPicPr>
            <p:nvPr/>
          </p:nvPicPr>
          <p:blipFill rotWithShape="1">
            <a:blip r:embed="rId2">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b="5934"/>
            <a:stretch/>
          </p:blipFill>
          <p:spPr bwMode="auto">
            <a:xfrm>
              <a:off x="1932431" y="2355004"/>
              <a:ext cx="5627434" cy="188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 name="Rectangle 4">
              <a:extLst>
                <a:ext uri="{FF2B5EF4-FFF2-40B4-BE49-F238E27FC236}">
                  <a16:creationId xmlns:a16="http://schemas.microsoft.com/office/drawing/2014/main" id="{07286B37-11FE-4046-8710-58CCDF8B6108}"/>
                </a:ext>
              </a:extLst>
            </p:cNvPr>
            <p:cNvSpPr/>
            <p:nvPr/>
          </p:nvSpPr>
          <p:spPr>
            <a:xfrm>
              <a:off x="1390807" y="1109065"/>
              <a:ext cx="6248746" cy="3122737"/>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grpSp>
          <p:nvGrpSpPr>
            <p:cNvPr id="124" name="Group 104">
              <a:extLst>
                <a:ext uri="{FF2B5EF4-FFF2-40B4-BE49-F238E27FC236}">
                  <a16:creationId xmlns:a16="http://schemas.microsoft.com/office/drawing/2014/main" id="{BFC9C02E-1BDB-41DD-A55E-AA28A95C81A7}"/>
                </a:ext>
              </a:extLst>
            </p:cNvPr>
            <p:cNvGrpSpPr/>
            <p:nvPr/>
          </p:nvGrpSpPr>
          <p:grpSpPr>
            <a:xfrm>
              <a:off x="2980568" y="1099383"/>
              <a:ext cx="4085460" cy="624547"/>
              <a:chOff x="4404310" y="1466274"/>
              <a:chExt cx="5981521" cy="4572000"/>
            </a:xfrm>
          </p:grpSpPr>
          <p:cxnSp>
            <p:nvCxnSpPr>
              <p:cNvPr id="125" name="Straight Connector 72">
                <a:extLst>
                  <a:ext uri="{FF2B5EF4-FFF2-40B4-BE49-F238E27FC236}">
                    <a16:creationId xmlns:a16="http://schemas.microsoft.com/office/drawing/2014/main" id="{030B2EE6-E772-4FBE-9011-2EA5FD25D168}"/>
                  </a:ext>
                </a:extLst>
              </p:cNvPr>
              <p:cNvCxnSpPr/>
              <p:nvPr/>
            </p:nvCxnSpPr>
            <p:spPr>
              <a:xfrm>
                <a:off x="4404310"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26" name="Straight Connector 73">
                <a:extLst>
                  <a:ext uri="{FF2B5EF4-FFF2-40B4-BE49-F238E27FC236}">
                    <a16:creationId xmlns:a16="http://schemas.microsoft.com/office/drawing/2014/main" id="{E1C1B26B-FCAE-4EE5-B0B5-645ADC6AD71D}"/>
                  </a:ext>
                </a:extLst>
              </p:cNvPr>
              <p:cNvCxnSpPr/>
              <p:nvPr/>
            </p:nvCxnSpPr>
            <p:spPr>
              <a:xfrm>
                <a:off x="4777739"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27" name="Straight Connector 74">
                <a:extLst>
                  <a:ext uri="{FF2B5EF4-FFF2-40B4-BE49-F238E27FC236}">
                    <a16:creationId xmlns:a16="http://schemas.microsoft.com/office/drawing/2014/main" id="{345EB3E5-B26A-47B5-B6C3-DADBB9374A81}"/>
                  </a:ext>
                </a:extLst>
              </p:cNvPr>
              <p:cNvCxnSpPr/>
              <p:nvPr/>
            </p:nvCxnSpPr>
            <p:spPr>
              <a:xfrm>
                <a:off x="5139499"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28" name="Straight Connector 75">
                <a:extLst>
                  <a:ext uri="{FF2B5EF4-FFF2-40B4-BE49-F238E27FC236}">
                    <a16:creationId xmlns:a16="http://schemas.microsoft.com/office/drawing/2014/main" id="{A98FAF5A-29E2-4A47-8C37-1E840698F567}"/>
                  </a:ext>
                </a:extLst>
              </p:cNvPr>
              <p:cNvCxnSpPr/>
              <p:nvPr/>
            </p:nvCxnSpPr>
            <p:spPr>
              <a:xfrm>
                <a:off x="5485565"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29" name="Straight Connector 76">
                <a:extLst>
                  <a:ext uri="{FF2B5EF4-FFF2-40B4-BE49-F238E27FC236}">
                    <a16:creationId xmlns:a16="http://schemas.microsoft.com/office/drawing/2014/main" id="{E4DF5F27-325E-48F7-8BCB-42DB7B8F1135}"/>
                  </a:ext>
                </a:extLst>
              </p:cNvPr>
              <p:cNvCxnSpPr/>
              <p:nvPr/>
            </p:nvCxnSpPr>
            <p:spPr>
              <a:xfrm>
                <a:off x="5804029"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30" name="Straight Connector 77">
                <a:extLst>
                  <a:ext uri="{FF2B5EF4-FFF2-40B4-BE49-F238E27FC236}">
                    <a16:creationId xmlns:a16="http://schemas.microsoft.com/office/drawing/2014/main" id="{CF43553F-7B5C-421B-A2D6-CC1BBA509504}"/>
                  </a:ext>
                </a:extLst>
              </p:cNvPr>
              <p:cNvCxnSpPr/>
              <p:nvPr/>
            </p:nvCxnSpPr>
            <p:spPr>
              <a:xfrm>
                <a:off x="6116035"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31" name="Straight Connector 78">
                <a:extLst>
                  <a:ext uri="{FF2B5EF4-FFF2-40B4-BE49-F238E27FC236}">
                    <a16:creationId xmlns:a16="http://schemas.microsoft.com/office/drawing/2014/main" id="{8D10FE0D-50BE-4FCC-A28D-B28C21FAFBD9}"/>
                  </a:ext>
                </a:extLst>
              </p:cNvPr>
              <p:cNvCxnSpPr/>
              <p:nvPr/>
            </p:nvCxnSpPr>
            <p:spPr>
              <a:xfrm>
                <a:off x="6406298"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32" name="Straight Connector 79">
                <a:extLst>
                  <a:ext uri="{FF2B5EF4-FFF2-40B4-BE49-F238E27FC236}">
                    <a16:creationId xmlns:a16="http://schemas.microsoft.com/office/drawing/2014/main" id="{F9A8C6DE-77C1-4F17-8649-F0B1979FF844}"/>
                  </a:ext>
                </a:extLst>
              </p:cNvPr>
              <p:cNvCxnSpPr/>
              <p:nvPr/>
            </p:nvCxnSpPr>
            <p:spPr>
              <a:xfrm>
                <a:off x="6695048"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33" name="Straight Connector 80">
                <a:extLst>
                  <a:ext uri="{FF2B5EF4-FFF2-40B4-BE49-F238E27FC236}">
                    <a16:creationId xmlns:a16="http://schemas.microsoft.com/office/drawing/2014/main" id="{B7AA71FA-D2C1-4817-A82A-3609A180C52E}"/>
                  </a:ext>
                </a:extLst>
              </p:cNvPr>
              <p:cNvCxnSpPr/>
              <p:nvPr/>
            </p:nvCxnSpPr>
            <p:spPr>
              <a:xfrm>
                <a:off x="6954192"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34" name="Straight Connector 81">
                <a:extLst>
                  <a:ext uri="{FF2B5EF4-FFF2-40B4-BE49-F238E27FC236}">
                    <a16:creationId xmlns:a16="http://schemas.microsoft.com/office/drawing/2014/main" id="{B6191659-33A3-4C89-A516-81C3FC3A35FF}"/>
                  </a:ext>
                </a:extLst>
              </p:cNvPr>
              <p:cNvCxnSpPr/>
              <p:nvPr/>
            </p:nvCxnSpPr>
            <p:spPr>
              <a:xfrm>
                <a:off x="7254380"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35" name="Straight Connector 82">
                <a:extLst>
                  <a:ext uri="{FF2B5EF4-FFF2-40B4-BE49-F238E27FC236}">
                    <a16:creationId xmlns:a16="http://schemas.microsoft.com/office/drawing/2014/main" id="{733C45EC-30C9-429E-B303-14B4985AF824}"/>
                  </a:ext>
                </a:extLst>
              </p:cNvPr>
              <p:cNvCxnSpPr/>
              <p:nvPr/>
            </p:nvCxnSpPr>
            <p:spPr>
              <a:xfrm>
                <a:off x="7477157"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36" name="Straight Connector 83">
                <a:extLst>
                  <a:ext uri="{FF2B5EF4-FFF2-40B4-BE49-F238E27FC236}">
                    <a16:creationId xmlns:a16="http://schemas.microsoft.com/office/drawing/2014/main" id="{349AA42C-BCF9-42D7-BF43-EACA772FCA3E}"/>
                  </a:ext>
                </a:extLst>
              </p:cNvPr>
              <p:cNvCxnSpPr/>
              <p:nvPr/>
            </p:nvCxnSpPr>
            <p:spPr>
              <a:xfrm>
                <a:off x="7711203"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37" name="Straight Connector 84">
                <a:extLst>
                  <a:ext uri="{FF2B5EF4-FFF2-40B4-BE49-F238E27FC236}">
                    <a16:creationId xmlns:a16="http://schemas.microsoft.com/office/drawing/2014/main" id="{EB9111E4-A947-42D0-ABDC-EC517B388724}"/>
                  </a:ext>
                </a:extLst>
              </p:cNvPr>
              <p:cNvCxnSpPr/>
              <p:nvPr/>
            </p:nvCxnSpPr>
            <p:spPr>
              <a:xfrm>
                <a:off x="7926073"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38" name="Straight Connector 85">
                <a:extLst>
                  <a:ext uri="{FF2B5EF4-FFF2-40B4-BE49-F238E27FC236}">
                    <a16:creationId xmlns:a16="http://schemas.microsoft.com/office/drawing/2014/main" id="{C95B96F4-C6D8-4709-9D0C-1BF45C5F20EE}"/>
                  </a:ext>
                </a:extLst>
              </p:cNvPr>
              <p:cNvCxnSpPr/>
              <p:nvPr/>
            </p:nvCxnSpPr>
            <p:spPr>
              <a:xfrm>
                <a:off x="8140715"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39" name="Straight Connector 86">
                <a:extLst>
                  <a:ext uri="{FF2B5EF4-FFF2-40B4-BE49-F238E27FC236}">
                    <a16:creationId xmlns:a16="http://schemas.microsoft.com/office/drawing/2014/main" id="{2BAB4CA3-8587-487A-9E38-7125438192CB}"/>
                  </a:ext>
                </a:extLst>
              </p:cNvPr>
              <p:cNvCxnSpPr/>
              <p:nvPr/>
            </p:nvCxnSpPr>
            <p:spPr>
              <a:xfrm>
                <a:off x="8343345"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0" name="Straight Connector 87">
                <a:extLst>
                  <a:ext uri="{FF2B5EF4-FFF2-40B4-BE49-F238E27FC236}">
                    <a16:creationId xmlns:a16="http://schemas.microsoft.com/office/drawing/2014/main" id="{A7FB99DE-64E9-47B6-B5A1-97A27019FA72}"/>
                  </a:ext>
                </a:extLst>
              </p:cNvPr>
              <p:cNvCxnSpPr/>
              <p:nvPr/>
            </p:nvCxnSpPr>
            <p:spPr>
              <a:xfrm>
                <a:off x="8536019"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1" name="Straight Connector 88">
                <a:extLst>
                  <a:ext uri="{FF2B5EF4-FFF2-40B4-BE49-F238E27FC236}">
                    <a16:creationId xmlns:a16="http://schemas.microsoft.com/office/drawing/2014/main" id="{949C4443-E662-4E96-94B3-07EEB17CDFB3}"/>
                  </a:ext>
                </a:extLst>
              </p:cNvPr>
              <p:cNvCxnSpPr/>
              <p:nvPr/>
            </p:nvCxnSpPr>
            <p:spPr>
              <a:xfrm>
                <a:off x="8718060"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2" name="Straight Connector 89">
                <a:extLst>
                  <a:ext uri="{FF2B5EF4-FFF2-40B4-BE49-F238E27FC236}">
                    <a16:creationId xmlns:a16="http://schemas.microsoft.com/office/drawing/2014/main" id="{2A70CF48-795A-473D-BB0F-768D2914110B}"/>
                  </a:ext>
                </a:extLst>
              </p:cNvPr>
              <p:cNvCxnSpPr/>
              <p:nvPr/>
            </p:nvCxnSpPr>
            <p:spPr>
              <a:xfrm>
                <a:off x="8891171"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3" name="Straight Connector 90">
                <a:extLst>
                  <a:ext uri="{FF2B5EF4-FFF2-40B4-BE49-F238E27FC236}">
                    <a16:creationId xmlns:a16="http://schemas.microsoft.com/office/drawing/2014/main" id="{F3CBC63A-360C-45DB-89F2-88D272BFBE8C}"/>
                  </a:ext>
                </a:extLst>
              </p:cNvPr>
              <p:cNvCxnSpPr/>
              <p:nvPr/>
            </p:nvCxnSpPr>
            <p:spPr>
              <a:xfrm>
                <a:off x="9052481"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4" name="Straight Connector 91">
                <a:extLst>
                  <a:ext uri="{FF2B5EF4-FFF2-40B4-BE49-F238E27FC236}">
                    <a16:creationId xmlns:a16="http://schemas.microsoft.com/office/drawing/2014/main" id="{A1348C83-7651-4E99-88ED-B9AFB8D75356}"/>
                  </a:ext>
                </a:extLst>
              </p:cNvPr>
              <p:cNvCxnSpPr/>
              <p:nvPr/>
            </p:nvCxnSpPr>
            <p:spPr>
              <a:xfrm>
                <a:off x="9212400"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5" name="Straight Connector 92">
                <a:extLst>
                  <a:ext uri="{FF2B5EF4-FFF2-40B4-BE49-F238E27FC236}">
                    <a16:creationId xmlns:a16="http://schemas.microsoft.com/office/drawing/2014/main" id="{D960ECE0-580E-4E2F-B09E-B3AA56B8FCC5}"/>
                  </a:ext>
                </a:extLst>
              </p:cNvPr>
              <p:cNvCxnSpPr/>
              <p:nvPr/>
            </p:nvCxnSpPr>
            <p:spPr>
              <a:xfrm>
                <a:off x="9352678"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6" name="Straight Connector 93">
                <a:extLst>
                  <a:ext uri="{FF2B5EF4-FFF2-40B4-BE49-F238E27FC236}">
                    <a16:creationId xmlns:a16="http://schemas.microsoft.com/office/drawing/2014/main" id="{8A695786-0A43-419B-8702-940CFB98CAB0}"/>
                  </a:ext>
                </a:extLst>
              </p:cNvPr>
              <p:cNvCxnSpPr/>
              <p:nvPr/>
            </p:nvCxnSpPr>
            <p:spPr>
              <a:xfrm>
                <a:off x="9489753"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7" name="Straight Connector 94">
                <a:extLst>
                  <a:ext uri="{FF2B5EF4-FFF2-40B4-BE49-F238E27FC236}">
                    <a16:creationId xmlns:a16="http://schemas.microsoft.com/office/drawing/2014/main" id="{92CECADC-EEF5-4CB6-B3C5-A9318968BB05}"/>
                  </a:ext>
                </a:extLst>
              </p:cNvPr>
              <p:cNvCxnSpPr/>
              <p:nvPr/>
            </p:nvCxnSpPr>
            <p:spPr>
              <a:xfrm>
                <a:off x="9623284"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8" name="Straight Connector 95">
                <a:extLst>
                  <a:ext uri="{FF2B5EF4-FFF2-40B4-BE49-F238E27FC236}">
                    <a16:creationId xmlns:a16="http://schemas.microsoft.com/office/drawing/2014/main" id="{69363936-1FBE-40D0-979D-E45ED11B9BB1}"/>
                  </a:ext>
                </a:extLst>
              </p:cNvPr>
              <p:cNvCxnSpPr/>
              <p:nvPr/>
            </p:nvCxnSpPr>
            <p:spPr>
              <a:xfrm>
                <a:off x="9735422"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9" name="Straight Connector 96">
                <a:extLst>
                  <a:ext uri="{FF2B5EF4-FFF2-40B4-BE49-F238E27FC236}">
                    <a16:creationId xmlns:a16="http://schemas.microsoft.com/office/drawing/2014/main" id="{675A5404-DA71-4474-8AE6-075C270845AF}"/>
                  </a:ext>
                </a:extLst>
              </p:cNvPr>
              <p:cNvCxnSpPr/>
              <p:nvPr/>
            </p:nvCxnSpPr>
            <p:spPr>
              <a:xfrm>
                <a:off x="9843484"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0" name="Straight Connector 97">
                <a:extLst>
                  <a:ext uri="{FF2B5EF4-FFF2-40B4-BE49-F238E27FC236}">
                    <a16:creationId xmlns:a16="http://schemas.microsoft.com/office/drawing/2014/main" id="{3ECB7214-E14C-43C0-8AA0-CB9EFF484D19}"/>
                  </a:ext>
                </a:extLst>
              </p:cNvPr>
              <p:cNvCxnSpPr/>
              <p:nvPr/>
            </p:nvCxnSpPr>
            <p:spPr>
              <a:xfrm>
                <a:off x="9940526"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1" name="Straight Connector 98">
                <a:extLst>
                  <a:ext uri="{FF2B5EF4-FFF2-40B4-BE49-F238E27FC236}">
                    <a16:creationId xmlns:a16="http://schemas.microsoft.com/office/drawing/2014/main" id="{0FD42230-AD7C-4069-846C-B9557DA687F1}"/>
                  </a:ext>
                </a:extLst>
              </p:cNvPr>
              <p:cNvCxnSpPr/>
              <p:nvPr/>
            </p:nvCxnSpPr>
            <p:spPr>
              <a:xfrm>
                <a:off x="10027846"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2" name="Straight Connector 99">
                <a:extLst>
                  <a:ext uri="{FF2B5EF4-FFF2-40B4-BE49-F238E27FC236}">
                    <a16:creationId xmlns:a16="http://schemas.microsoft.com/office/drawing/2014/main" id="{AEC35B8A-03D1-4397-8F97-6C83CF4937AF}"/>
                  </a:ext>
                </a:extLst>
              </p:cNvPr>
              <p:cNvCxnSpPr/>
              <p:nvPr/>
            </p:nvCxnSpPr>
            <p:spPr>
              <a:xfrm>
                <a:off x="10107638"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3" name="Straight Connector 100">
                <a:extLst>
                  <a:ext uri="{FF2B5EF4-FFF2-40B4-BE49-F238E27FC236}">
                    <a16:creationId xmlns:a16="http://schemas.microsoft.com/office/drawing/2014/main" id="{CEB210B0-4109-4074-A757-B2637E3AF068}"/>
                  </a:ext>
                </a:extLst>
              </p:cNvPr>
              <p:cNvCxnSpPr/>
              <p:nvPr/>
            </p:nvCxnSpPr>
            <p:spPr>
              <a:xfrm>
                <a:off x="10181257"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4" name="Straight Connector 101">
                <a:extLst>
                  <a:ext uri="{FF2B5EF4-FFF2-40B4-BE49-F238E27FC236}">
                    <a16:creationId xmlns:a16="http://schemas.microsoft.com/office/drawing/2014/main" id="{D0613B70-43C1-4583-83AB-4DEC8063F7AF}"/>
                  </a:ext>
                </a:extLst>
              </p:cNvPr>
              <p:cNvCxnSpPr/>
              <p:nvPr/>
            </p:nvCxnSpPr>
            <p:spPr>
              <a:xfrm>
                <a:off x="10254022"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5" name="Straight Connector 102">
                <a:extLst>
                  <a:ext uri="{FF2B5EF4-FFF2-40B4-BE49-F238E27FC236}">
                    <a16:creationId xmlns:a16="http://schemas.microsoft.com/office/drawing/2014/main" id="{4ECDFD99-B502-4DE4-8B7C-52DAC0C9E9BB}"/>
                  </a:ext>
                </a:extLst>
              </p:cNvPr>
              <p:cNvCxnSpPr/>
              <p:nvPr/>
            </p:nvCxnSpPr>
            <p:spPr>
              <a:xfrm>
                <a:off x="10313848"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6" name="Straight Connector 103">
                <a:extLst>
                  <a:ext uri="{FF2B5EF4-FFF2-40B4-BE49-F238E27FC236}">
                    <a16:creationId xmlns:a16="http://schemas.microsoft.com/office/drawing/2014/main" id="{DB3B5B07-136B-4F8A-B73A-3DF3A4CAE5D2}"/>
                  </a:ext>
                </a:extLst>
              </p:cNvPr>
              <p:cNvCxnSpPr/>
              <p:nvPr/>
            </p:nvCxnSpPr>
            <p:spPr>
              <a:xfrm>
                <a:off x="10385831" y="1466274"/>
                <a:ext cx="0" cy="457200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grpSp>
        <p:sp>
          <p:nvSpPr>
            <p:cNvPr id="157" name="TextBox 1">
              <a:extLst>
                <a:ext uri="{FF2B5EF4-FFF2-40B4-BE49-F238E27FC236}">
                  <a16:creationId xmlns:a16="http://schemas.microsoft.com/office/drawing/2014/main" id="{5FC88A86-1D80-4AFD-A399-EDA7045C6CB9}"/>
                </a:ext>
              </a:extLst>
            </p:cNvPr>
            <p:cNvSpPr txBox="1"/>
            <p:nvPr/>
          </p:nvSpPr>
          <p:spPr>
            <a:xfrm>
              <a:off x="1848901" y="1104841"/>
              <a:ext cx="1163900" cy="584776"/>
            </a:xfrm>
            <a:prstGeom prst="rect">
              <a:avLst/>
            </a:prstGeom>
            <a:noFill/>
          </p:spPr>
          <p:txBody>
            <a:bodyPr wrap="non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Calibri"/>
                </a:rPr>
                <a:t>Transverse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Calibri"/>
                </a:rPr>
                <a:t>Y modes</a:t>
              </a:r>
            </a:p>
          </p:txBody>
        </p:sp>
        <p:sp>
          <p:nvSpPr>
            <p:cNvPr id="158" name="TextBox 106">
              <a:extLst>
                <a:ext uri="{FF2B5EF4-FFF2-40B4-BE49-F238E27FC236}">
                  <a16:creationId xmlns:a16="http://schemas.microsoft.com/office/drawing/2014/main" id="{E88AA403-A7D7-4861-BCD6-114484C48B32}"/>
                </a:ext>
              </a:extLst>
            </p:cNvPr>
            <p:cNvSpPr txBox="1"/>
            <p:nvPr/>
          </p:nvSpPr>
          <p:spPr>
            <a:xfrm>
              <a:off x="1098816" y="1723417"/>
              <a:ext cx="1588286" cy="584776"/>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FF0000"/>
                  </a:solidFill>
                  <a:effectLst/>
                  <a:uLnTx/>
                  <a:uFillTx/>
                  <a:latin typeface="+mj-lt"/>
                  <a:cs typeface="Times New Roman" panose="02020603050405020304" pitchFamily="18" charset="0"/>
                  <a:sym typeface="Calibri"/>
                </a:rPr>
                <a:t>Transverse</a:t>
              </a:r>
            </a:p>
            <a:p>
              <a:pPr marL="0" marR="0" lvl="0" indent="0" algn="ctr" defTabSz="914400" rtl="0" eaLnBrk="1" fontAlgn="auto" latinLnBrk="0" hangingPunct="0">
                <a:lnSpc>
                  <a:spcPct val="100000"/>
                </a:lnSpc>
                <a:spcBef>
                  <a:spcPts val="0"/>
                </a:spcBef>
                <a:spcAft>
                  <a:spcPts val="0"/>
                </a:spcAft>
                <a:buClrTx/>
                <a:buSzTx/>
                <a:buFontTx/>
                <a:buNone/>
                <a:tabLst/>
                <a:defRPr/>
              </a:pPr>
              <a:r>
                <a:rPr lang="en-US" sz="1600" i="1" kern="0" dirty="0">
                  <a:solidFill>
                    <a:srgbClr val="FF0000"/>
                  </a:solidFill>
                  <a:latin typeface="+mj-lt"/>
                  <a:cs typeface="Times New Roman" panose="02020603050405020304" pitchFamily="18" charset="0"/>
                  <a:sym typeface="Calibri"/>
                </a:rPr>
                <a:t>Z</a:t>
              </a:r>
              <a:r>
                <a:rPr kumimoji="0" lang="en-US" sz="1600" b="0" i="1" u="none" strike="noStrike" kern="0" cap="none" spc="0" normalizeH="0" baseline="0" noProof="0" dirty="0">
                  <a:ln>
                    <a:noFill/>
                  </a:ln>
                  <a:solidFill>
                    <a:srgbClr val="FF0000"/>
                  </a:solidFill>
                  <a:effectLst/>
                  <a:uLnTx/>
                  <a:uFillTx/>
                  <a:latin typeface="+mj-lt"/>
                  <a:cs typeface="Times New Roman" panose="02020603050405020304" pitchFamily="18" charset="0"/>
                  <a:sym typeface="Calibri"/>
                </a:rPr>
                <a:t> modes</a:t>
              </a:r>
            </a:p>
          </p:txBody>
        </p:sp>
        <p:sp>
          <p:nvSpPr>
            <p:cNvPr id="159" name="TextBox 2">
              <a:extLst>
                <a:ext uri="{FF2B5EF4-FFF2-40B4-BE49-F238E27FC236}">
                  <a16:creationId xmlns:a16="http://schemas.microsoft.com/office/drawing/2014/main" id="{CA3A0F31-0CD4-4EC6-801E-2C199E2384C1}"/>
                </a:ext>
              </a:extLst>
            </p:cNvPr>
            <p:cNvSpPr txBox="1"/>
            <p:nvPr/>
          </p:nvSpPr>
          <p:spPr>
            <a:xfrm>
              <a:off x="2442542" y="4575340"/>
              <a:ext cx="4515939"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libri"/>
                </a:rPr>
                <a:t>Raman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libri"/>
                </a:rPr>
                <a:t>beatnote</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libri"/>
                </a:rPr>
                <a:t> frequency (MHz)</a:t>
              </a:r>
              <a:endParaRPr kumimoji="0" lang="en-US" sz="2400" b="0" i="0" u="none" strike="noStrike" kern="0" cap="none" spc="0" normalizeH="0" baseline="0" noProof="0" dirty="0">
                <a:ln>
                  <a:noFill/>
                </a:ln>
                <a:solidFill>
                  <a:srgbClr val="000000"/>
                </a:solidFill>
                <a:effectLst/>
                <a:uLnTx/>
                <a:uFillTx/>
                <a:latin typeface="Symbol" panose="05050102010706020507" pitchFamily="18" charset="2"/>
                <a:ea typeface="+mn-ea"/>
                <a:cs typeface="Times New Roman" panose="02020603050405020304" pitchFamily="18" charset="0"/>
                <a:sym typeface="Calibri"/>
              </a:endParaRPr>
            </a:p>
          </p:txBody>
        </p:sp>
        <p:sp>
          <p:nvSpPr>
            <p:cNvPr id="160" name="TextBox 107">
              <a:extLst>
                <a:ext uri="{FF2B5EF4-FFF2-40B4-BE49-F238E27FC236}">
                  <a16:creationId xmlns:a16="http://schemas.microsoft.com/office/drawing/2014/main" id="{B9F5C33B-A775-4ACB-874E-AE0E37C435E3}"/>
                </a:ext>
              </a:extLst>
            </p:cNvPr>
            <p:cNvSpPr txBox="1"/>
            <p:nvPr/>
          </p:nvSpPr>
          <p:spPr>
            <a:xfrm rot="16200000">
              <a:off x="-237847" y="2433688"/>
              <a:ext cx="2673328" cy="461665"/>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ea typeface="+mn-ea"/>
                  <a:cs typeface="Times New Roman" panose="02020603050405020304" pitchFamily="18" charset="0"/>
                  <a:sym typeface="Calibri"/>
                </a:rPr>
                <a:t>Fluorescence (arb)</a:t>
              </a:r>
            </a:p>
          </p:txBody>
        </p:sp>
      </p:grpSp>
      <p:sp>
        <p:nvSpPr>
          <p:cNvPr id="168" name="CasellaDiTesto 167"/>
          <p:cNvSpPr txBox="1"/>
          <p:nvPr/>
        </p:nvSpPr>
        <p:spPr>
          <a:xfrm>
            <a:off x="1863182" y="-137042"/>
            <a:ext cx="5607199" cy="646331"/>
          </a:xfrm>
          <a:prstGeom prst="rect">
            <a:avLst/>
          </a:prstGeom>
          <a:noFill/>
        </p:spPr>
        <p:txBody>
          <a:bodyPr wrap="none" rtlCol="0">
            <a:spAutoFit/>
          </a:bodyPr>
          <a:lstStyle/>
          <a:p>
            <a:pPr algn="ctr"/>
            <a:r>
              <a:rPr lang="it-IT" sz="3600" dirty="0"/>
              <a:t>Self-</a:t>
            </a:r>
            <a:r>
              <a:rPr lang="it-IT" sz="3600" dirty="0" err="1"/>
              <a:t>organized</a:t>
            </a:r>
            <a:r>
              <a:rPr lang="it-IT" sz="3600" dirty="0"/>
              <a:t> </a:t>
            </a:r>
            <a:r>
              <a:rPr lang="it-IT" sz="3600" dirty="0" err="1"/>
              <a:t>Ion</a:t>
            </a:r>
            <a:r>
              <a:rPr lang="it-IT" sz="3600" dirty="0"/>
              <a:t> </a:t>
            </a:r>
            <a:r>
              <a:rPr lang="it-IT" sz="3600" dirty="0" err="1"/>
              <a:t>crystals</a:t>
            </a:r>
            <a:endParaRPr lang="en" sz="3600" dirty="0"/>
          </a:p>
        </p:txBody>
      </p:sp>
      <p:sp>
        <p:nvSpPr>
          <p:cNvPr id="169" name="AutoShape 6"/>
          <p:cNvSpPr>
            <a:spLocks/>
          </p:cNvSpPr>
          <p:nvPr/>
        </p:nvSpPr>
        <p:spPr bwMode="auto">
          <a:xfrm>
            <a:off x="171454" y="501946"/>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spTree>
    <p:extLst>
      <p:ext uri="{BB962C8B-B14F-4D97-AF65-F5344CB8AC3E}">
        <p14:creationId xmlns:p14="http://schemas.microsoft.com/office/powerpoint/2010/main" val="2495890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5">
            <a:extLst>
              <a:ext uri="{FF2B5EF4-FFF2-40B4-BE49-F238E27FC236}">
                <a16:creationId xmlns:a16="http://schemas.microsoft.com/office/drawing/2014/main" id="{AD5B2B51-D45B-FC17-9729-73254CC19268}"/>
              </a:ext>
            </a:extLst>
          </p:cNvPr>
          <p:cNvSpPr/>
          <p:nvPr/>
        </p:nvSpPr>
        <p:spPr>
          <a:xfrm>
            <a:off x="1401612" y="-60166"/>
            <a:ext cx="6358031" cy="584776"/>
          </a:xfrm>
          <a:prstGeom prst="rect">
            <a:avLst/>
          </a:prstGeom>
        </p:spPr>
        <p:txBody>
          <a:bodyPr wrap="none">
            <a:spAutoFit/>
          </a:bodyPr>
          <a:lstStyle/>
          <a:p>
            <a:r>
              <a:rPr lang="en-US" sz="3200" dirty="0">
                <a:latin typeface="+mj-lt"/>
                <a:cs typeface="Helvetica"/>
              </a:rPr>
              <a:t>From Spin models to HEP models</a:t>
            </a:r>
          </a:p>
        </p:txBody>
      </p:sp>
      <p:grpSp>
        <p:nvGrpSpPr>
          <p:cNvPr id="2" name="Group 1">
            <a:extLst>
              <a:ext uri="{FF2B5EF4-FFF2-40B4-BE49-F238E27FC236}">
                <a16:creationId xmlns:a16="http://schemas.microsoft.com/office/drawing/2014/main" id="{8ED09B1B-22CF-72B8-4F56-A9C71B256A21}"/>
              </a:ext>
            </a:extLst>
          </p:cNvPr>
          <p:cNvGrpSpPr/>
          <p:nvPr/>
        </p:nvGrpSpPr>
        <p:grpSpPr>
          <a:xfrm>
            <a:off x="78462" y="3736493"/>
            <a:ext cx="9064566" cy="815834"/>
            <a:chOff x="78462" y="3736493"/>
            <a:chExt cx="9064566" cy="815834"/>
          </a:xfrm>
        </p:grpSpPr>
        <p:sp>
          <p:nvSpPr>
            <p:cNvPr id="32" name="Rettangolo arrotondato 6">
              <a:extLst>
                <a:ext uri="{FF2B5EF4-FFF2-40B4-BE49-F238E27FC236}">
                  <a16:creationId xmlns:a16="http://schemas.microsoft.com/office/drawing/2014/main" id="{8DE6FA44-7360-7F54-121C-47FA5ED91EC6}"/>
                </a:ext>
              </a:extLst>
            </p:cNvPr>
            <p:cNvSpPr/>
            <p:nvPr/>
          </p:nvSpPr>
          <p:spPr>
            <a:xfrm>
              <a:off x="78462" y="3736493"/>
              <a:ext cx="6441864" cy="790669"/>
            </a:xfrm>
            <a:prstGeom prst="roundRect">
              <a:avLst/>
            </a:prstGeom>
            <a:solidFill>
              <a:srgbClr val="7033FF">
                <a:alpha val="9000"/>
              </a:srgbClr>
            </a:solidFill>
            <a:ln w="19050" cmpd="sng">
              <a:solidFill>
                <a:srgbClr val="70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j-lt"/>
                <a:cs typeface="Helvetica"/>
              </a:endParaRPr>
            </a:p>
          </p:txBody>
        </p:sp>
        <p:pic>
          <p:nvPicPr>
            <p:cNvPr id="34" name="Picture 33">
              <a:extLst>
                <a:ext uri="{FF2B5EF4-FFF2-40B4-BE49-F238E27FC236}">
                  <a16:creationId xmlns:a16="http://schemas.microsoft.com/office/drawing/2014/main" id="{BB4FF89A-7B11-8491-1AB4-4D6C1CDFB692}"/>
                </a:ext>
              </a:extLst>
            </p:cNvPr>
            <p:cNvPicPr>
              <a:picLocks noChangeAspect="1"/>
            </p:cNvPicPr>
            <p:nvPr/>
          </p:nvPicPr>
          <p:blipFill>
            <a:blip r:embed="rId2"/>
            <a:stretch>
              <a:fillRect/>
            </a:stretch>
          </p:blipFill>
          <p:spPr>
            <a:xfrm>
              <a:off x="6653866" y="3754829"/>
              <a:ext cx="2489162" cy="797498"/>
            </a:xfrm>
            <a:prstGeom prst="rect">
              <a:avLst/>
            </a:prstGeom>
          </p:spPr>
        </p:pic>
        <p:pic>
          <p:nvPicPr>
            <p:cNvPr id="35" name="Picture 34">
              <a:extLst>
                <a:ext uri="{FF2B5EF4-FFF2-40B4-BE49-F238E27FC236}">
                  <a16:creationId xmlns:a16="http://schemas.microsoft.com/office/drawing/2014/main" id="{F0EB1DCE-B0C5-0522-529D-545AABA37298}"/>
                </a:ext>
              </a:extLst>
            </p:cNvPr>
            <p:cNvPicPr>
              <a:picLocks noChangeAspect="1"/>
            </p:cNvPicPr>
            <p:nvPr/>
          </p:nvPicPr>
          <p:blipFill>
            <a:blip r:embed="rId3"/>
            <a:stretch>
              <a:fillRect/>
            </a:stretch>
          </p:blipFill>
          <p:spPr>
            <a:xfrm>
              <a:off x="155952" y="3788065"/>
              <a:ext cx="6296959" cy="670537"/>
            </a:xfrm>
            <a:prstGeom prst="rect">
              <a:avLst/>
            </a:prstGeom>
          </p:spPr>
        </p:pic>
      </p:grpSp>
      <p:sp>
        <p:nvSpPr>
          <p:cNvPr id="3" name="AutoShape 6">
            <a:extLst>
              <a:ext uri="{FF2B5EF4-FFF2-40B4-BE49-F238E27FC236}">
                <a16:creationId xmlns:a16="http://schemas.microsoft.com/office/drawing/2014/main" id="{1E487052-610B-9E80-9668-32E3910BF6CC}"/>
              </a:ext>
            </a:extLst>
          </p:cNvPr>
          <p:cNvSpPr>
            <a:spLocks/>
          </p:cNvSpPr>
          <p:nvPr/>
        </p:nvSpPr>
        <p:spPr bwMode="auto">
          <a:xfrm>
            <a:off x="171450" y="48065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sp>
        <p:nvSpPr>
          <p:cNvPr id="9" name="Up Arrow 195">
            <a:extLst>
              <a:ext uri="{FF2B5EF4-FFF2-40B4-BE49-F238E27FC236}">
                <a16:creationId xmlns:a16="http://schemas.microsoft.com/office/drawing/2014/main" id="{78F219C7-744B-5A1D-047F-18E54E2981B5}"/>
              </a:ext>
            </a:extLst>
          </p:cNvPr>
          <p:cNvSpPr/>
          <p:nvPr/>
        </p:nvSpPr>
        <p:spPr>
          <a:xfrm rot="10800000">
            <a:off x="3299394" y="1802588"/>
            <a:ext cx="381459" cy="690037"/>
          </a:xfrm>
          <a:prstGeom prst="upArrow">
            <a:avLst/>
          </a:prstGeom>
          <a:solidFill>
            <a:srgbClr val="7033FF"/>
          </a:solidFill>
          <a:ln>
            <a:solidFill>
              <a:srgbClr val="70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grpSp>
        <p:nvGrpSpPr>
          <p:cNvPr id="13" name="Group 12">
            <a:extLst>
              <a:ext uri="{FF2B5EF4-FFF2-40B4-BE49-F238E27FC236}">
                <a16:creationId xmlns:a16="http://schemas.microsoft.com/office/drawing/2014/main" id="{AE77EB2C-92E7-88A5-C6F3-F5F12079ADB8}"/>
              </a:ext>
            </a:extLst>
          </p:cNvPr>
          <p:cNvGrpSpPr/>
          <p:nvPr/>
        </p:nvGrpSpPr>
        <p:grpSpPr>
          <a:xfrm>
            <a:off x="59506" y="2531148"/>
            <a:ext cx="6547865" cy="797498"/>
            <a:chOff x="59506" y="2531148"/>
            <a:chExt cx="6547865" cy="797498"/>
          </a:xfrm>
        </p:grpSpPr>
        <p:pic>
          <p:nvPicPr>
            <p:cNvPr id="7" name="Picture 6">
              <a:extLst>
                <a:ext uri="{FF2B5EF4-FFF2-40B4-BE49-F238E27FC236}">
                  <a16:creationId xmlns:a16="http://schemas.microsoft.com/office/drawing/2014/main" id="{D89AB5CE-9588-045E-94E6-925720A1E537}"/>
                </a:ext>
              </a:extLst>
            </p:cNvPr>
            <p:cNvPicPr>
              <a:picLocks noChangeAspect="1"/>
            </p:cNvPicPr>
            <p:nvPr/>
          </p:nvPicPr>
          <p:blipFill>
            <a:blip r:embed="rId4"/>
            <a:stretch>
              <a:fillRect/>
            </a:stretch>
          </p:blipFill>
          <p:spPr>
            <a:xfrm>
              <a:off x="133540" y="2554614"/>
              <a:ext cx="6319371" cy="765562"/>
            </a:xfrm>
            <a:prstGeom prst="rect">
              <a:avLst/>
            </a:prstGeom>
          </p:spPr>
        </p:pic>
        <p:sp>
          <p:nvSpPr>
            <p:cNvPr id="12" name="Rettangolo arrotondato 6">
              <a:extLst>
                <a:ext uri="{FF2B5EF4-FFF2-40B4-BE49-F238E27FC236}">
                  <a16:creationId xmlns:a16="http://schemas.microsoft.com/office/drawing/2014/main" id="{6E982304-4160-6B26-7B8B-C95E74F13696}"/>
                </a:ext>
              </a:extLst>
            </p:cNvPr>
            <p:cNvSpPr/>
            <p:nvPr/>
          </p:nvSpPr>
          <p:spPr>
            <a:xfrm>
              <a:off x="59506" y="2531148"/>
              <a:ext cx="6547865" cy="797498"/>
            </a:xfrm>
            <a:prstGeom prst="roundRect">
              <a:avLst/>
            </a:prstGeom>
            <a:solidFill>
              <a:srgbClr val="7033FF">
                <a:alpha val="9000"/>
              </a:srgbClr>
            </a:solidFill>
            <a:ln w="19050" cmpd="sng">
              <a:solidFill>
                <a:srgbClr val="70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j-lt"/>
                <a:cs typeface="Helvetica"/>
              </a:endParaRPr>
            </a:p>
          </p:txBody>
        </p:sp>
      </p:grpSp>
      <p:sp>
        <p:nvSpPr>
          <p:cNvPr id="14" name="Ovale 24">
            <a:extLst>
              <a:ext uri="{FF2B5EF4-FFF2-40B4-BE49-F238E27FC236}">
                <a16:creationId xmlns:a16="http://schemas.microsoft.com/office/drawing/2014/main" id="{6262701A-CD57-7CAF-F978-085A632DF6C7}"/>
              </a:ext>
            </a:extLst>
          </p:cNvPr>
          <p:cNvSpPr/>
          <p:nvPr/>
        </p:nvSpPr>
        <p:spPr>
          <a:xfrm>
            <a:off x="1944893" y="2699067"/>
            <a:ext cx="1720462" cy="550022"/>
          </a:xfrm>
          <a:prstGeom prst="ellipse">
            <a:avLst/>
          </a:prstGeom>
          <a:solidFill>
            <a:srgbClr val="008000">
              <a:alpha val="14000"/>
            </a:srgbClr>
          </a:solidFill>
          <a:ln w="19050" cmpd="sng">
            <a:solidFill>
              <a:srgbClr val="008000"/>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latin typeface="+mj-lt"/>
            </a:endParaRPr>
          </a:p>
        </p:txBody>
      </p:sp>
      <p:sp>
        <p:nvSpPr>
          <p:cNvPr id="16" name="Up Arrow 195">
            <a:extLst>
              <a:ext uri="{FF2B5EF4-FFF2-40B4-BE49-F238E27FC236}">
                <a16:creationId xmlns:a16="http://schemas.microsoft.com/office/drawing/2014/main" id="{1CCBFD7C-C3D9-F42C-42ED-AD23000374DA}"/>
              </a:ext>
            </a:extLst>
          </p:cNvPr>
          <p:cNvSpPr/>
          <p:nvPr/>
        </p:nvSpPr>
        <p:spPr>
          <a:xfrm rot="10800000">
            <a:off x="2614394" y="3260288"/>
            <a:ext cx="381459" cy="690037"/>
          </a:xfrm>
          <a:prstGeom prst="upArrow">
            <a:avLst/>
          </a:prstGeom>
          <a:solidFill>
            <a:srgbClr val="7033FF"/>
          </a:solidFill>
          <a:ln>
            <a:solidFill>
              <a:srgbClr val="70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grpSp>
        <p:nvGrpSpPr>
          <p:cNvPr id="20" name="Group 19">
            <a:extLst>
              <a:ext uri="{FF2B5EF4-FFF2-40B4-BE49-F238E27FC236}">
                <a16:creationId xmlns:a16="http://schemas.microsoft.com/office/drawing/2014/main" id="{D55A4FBD-EF89-77A5-E9D4-C69503D750F3}"/>
              </a:ext>
            </a:extLst>
          </p:cNvPr>
          <p:cNvGrpSpPr/>
          <p:nvPr/>
        </p:nvGrpSpPr>
        <p:grpSpPr>
          <a:xfrm>
            <a:off x="1269050" y="4001929"/>
            <a:ext cx="3015405" cy="638262"/>
            <a:chOff x="1393034" y="3924439"/>
            <a:chExt cx="3015405" cy="638262"/>
          </a:xfrm>
        </p:grpSpPr>
        <p:pic>
          <p:nvPicPr>
            <p:cNvPr id="17" name="Picture 16">
              <a:extLst>
                <a:ext uri="{FF2B5EF4-FFF2-40B4-BE49-F238E27FC236}">
                  <a16:creationId xmlns:a16="http://schemas.microsoft.com/office/drawing/2014/main" id="{47052E73-BAD5-67D2-FC75-2BF0952C5BFF}"/>
                </a:ext>
              </a:extLst>
            </p:cNvPr>
            <p:cNvPicPr>
              <a:picLocks noChangeAspect="1"/>
            </p:cNvPicPr>
            <p:nvPr/>
          </p:nvPicPr>
          <p:blipFill>
            <a:blip r:embed="rId5"/>
            <a:stretch>
              <a:fillRect/>
            </a:stretch>
          </p:blipFill>
          <p:spPr>
            <a:xfrm>
              <a:off x="1588073" y="3994085"/>
              <a:ext cx="2594332" cy="449019"/>
            </a:xfrm>
            <a:prstGeom prst="rect">
              <a:avLst/>
            </a:prstGeom>
          </p:spPr>
        </p:pic>
        <p:sp>
          <p:nvSpPr>
            <p:cNvPr id="19" name="Ovale 24">
              <a:extLst>
                <a:ext uri="{FF2B5EF4-FFF2-40B4-BE49-F238E27FC236}">
                  <a16:creationId xmlns:a16="http://schemas.microsoft.com/office/drawing/2014/main" id="{B87E5833-A193-3E51-1078-B4E1EB2DA89F}"/>
                </a:ext>
              </a:extLst>
            </p:cNvPr>
            <p:cNvSpPr/>
            <p:nvPr/>
          </p:nvSpPr>
          <p:spPr>
            <a:xfrm>
              <a:off x="1393034" y="3924439"/>
              <a:ext cx="3015405" cy="638262"/>
            </a:xfrm>
            <a:prstGeom prst="ellipse">
              <a:avLst/>
            </a:prstGeom>
            <a:solidFill>
              <a:srgbClr val="008000">
                <a:alpha val="14000"/>
              </a:srgbClr>
            </a:solidFill>
            <a:ln w="19050" cmpd="sng">
              <a:solidFill>
                <a:srgbClr val="008000"/>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latin typeface="+mj-lt"/>
              </a:endParaRPr>
            </a:p>
          </p:txBody>
        </p:sp>
      </p:grpSp>
    </p:spTree>
    <p:extLst>
      <p:ext uri="{BB962C8B-B14F-4D97-AF65-F5344CB8AC3E}">
        <p14:creationId xmlns:p14="http://schemas.microsoft.com/office/powerpoint/2010/main" val="394536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417 0.00155 L -0.00417 -0.5324 " pathEditMode="relative" rAng="0" ptsTypes="AA">
                                      <p:cBhvr>
                                        <p:cTn id="6" dur="1000" fill="hold"/>
                                        <p:tgtEl>
                                          <p:spTgt spid="2"/>
                                        </p:tgtEl>
                                        <p:attrNameLst>
                                          <p:attrName>ppt_x</p:attrName>
                                          <p:attrName>ppt_y</p:attrName>
                                        </p:attrNameLst>
                                      </p:cBhvr>
                                      <p:rCtr x="0" y="-26698"/>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asellaDiTesto 46"/>
          <p:cNvSpPr txBox="1"/>
          <p:nvPr/>
        </p:nvSpPr>
        <p:spPr>
          <a:xfrm>
            <a:off x="2918123" y="-31491"/>
            <a:ext cx="3633059" cy="523220"/>
          </a:xfrm>
          <a:prstGeom prst="rect">
            <a:avLst/>
          </a:prstGeom>
          <a:noFill/>
        </p:spPr>
        <p:txBody>
          <a:bodyPr wrap="square" rtlCol="0">
            <a:spAutoFit/>
          </a:bodyPr>
          <a:lstStyle/>
          <a:p>
            <a:pPr algn="ctr"/>
            <a:r>
              <a:rPr lang="en-US" sz="2800" dirty="0">
                <a:latin typeface="Palatino"/>
                <a:cs typeface="Palatino"/>
              </a:rPr>
              <a:t>Laser-ion interactions</a:t>
            </a:r>
          </a:p>
        </p:txBody>
      </p:sp>
      <p:grpSp>
        <p:nvGrpSpPr>
          <p:cNvPr id="9" name="Gruppo 8"/>
          <p:cNvGrpSpPr/>
          <p:nvPr/>
        </p:nvGrpSpPr>
        <p:grpSpPr>
          <a:xfrm>
            <a:off x="1623321" y="1350323"/>
            <a:ext cx="279400" cy="2080490"/>
            <a:chOff x="1723584" y="2700152"/>
            <a:chExt cx="279400" cy="2080490"/>
          </a:xfrm>
        </p:grpSpPr>
        <p:sp>
          <p:nvSpPr>
            <p:cNvPr id="2171" name="Line 26"/>
            <p:cNvSpPr>
              <a:spLocks noChangeShapeType="1"/>
            </p:cNvSpPr>
            <p:nvPr/>
          </p:nvSpPr>
          <p:spPr bwMode="auto">
            <a:xfrm>
              <a:off x="1964884" y="4301650"/>
              <a:ext cx="38100" cy="1443"/>
            </a:xfrm>
            <a:prstGeom prst="line">
              <a:avLst/>
            </a:prstGeom>
            <a:noFill/>
            <a:ln w="0">
              <a:solidFill>
                <a:srgbClr val="000000"/>
              </a:solidFill>
              <a:round/>
              <a:headEnd/>
              <a:tailEnd/>
            </a:ln>
          </p:spPr>
          <p:txBody>
            <a:bodyPr/>
            <a:lstStyle/>
            <a:p>
              <a:endParaRPr lang="en-US">
                <a:solidFill>
                  <a:srgbClr val="000000"/>
                </a:solidFill>
              </a:endParaRPr>
            </a:p>
          </p:txBody>
        </p:sp>
        <p:sp>
          <p:nvSpPr>
            <p:cNvPr id="2172" name="Line 27"/>
            <p:cNvSpPr>
              <a:spLocks noChangeShapeType="1"/>
            </p:cNvSpPr>
            <p:nvPr/>
          </p:nvSpPr>
          <p:spPr bwMode="auto">
            <a:xfrm>
              <a:off x="1964884" y="3920650"/>
              <a:ext cx="38100" cy="1443"/>
            </a:xfrm>
            <a:prstGeom prst="line">
              <a:avLst/>
            </a:prstGeom>
            <a:noFill/>
            <a:ln w="0">
              <a:solidFill>
                <a:srgbClr val="000000"/>
              </a:solidFill>
              <a:round/>
              <a:headEnd/>
              <a:tailEnd/>
            </a:ln>
          </p:spPr>
          <p:txBody>
            <a:bodyPr/>
            <a:lstStyle/>
            <a:p>
              <a:endParaRPr lang="en-US">
                <a:solidFill>
                  <a:srgbClr val="000000"/>
                </a:solidFill>
              </a:endParaRPr>
            </a:p>
          </p:txBody>
        </p:sp>
        <p:sp>
          <p:nvSpPr>
            <p:cNvPr id="2173" name="Line 28"/>
            <p:cNvSpPr>
              <a:spLocks noChangeShapeType="1"/>
            </p:cNvSpPr>
            <p:nvPr/>
          </p:nvSpPr>
          <p:spPr bwMode="auto">
            <a:xfrm>
              <a:off x="1964884" y="3530125"/>
              <a:ext cx="38100" cy="1443"/>
            </a:xfrm>
            <a:prstGeom prst="line">
              <a:avLst/>
            </a:prstGeom>
            <a:noFill/>
            <a:ln w="0">
              <a:solidFill>
                <a:srgbClr val="000000"/>
              </a:solidFill>
              <a:round/>
              <a:headEnd/>
              <a:tailEnd/>
            </a:ln>
          </p:spPr>
          <p:txBody>
            <a:bodyPr/>
            <a:lstStyle/>
            <a:p>
              <a:endParaRPr lang="en-US">
                <a:solidFill>
                  <a:srgbClr val="000000"/>
                </a:solidFill>
              </a:endParaRPr>
            </a:p>
          </p:txBody>
        </p:sp>
        <p:sp>
          <p:nvSpPr>
            <p:cNvPr id="2174" name="Line 29"/>
            <p:cNvSpPr>
              <a:spLocks noChangeShapeType="1"/>
            </p:cNvSpPr>
            <p:nvPr/>
          </p:nvSpPr>
          <p:spPr bwMode="auto">
            <a:xfrm>
              <a:off x="1964884" y="3149125"/>
              <a:ext cx="38100" cy="1443"/>
            </a:xfrm>
            <a:prstGeom prst="line">
              <a:avLst/>
            </a:prstGeom>
            <a:noFill/>
            <a:ln w="0">
              <a:solidFill>
                <a:srgbClr val="000000"/>
              </a:solidFill>
              <a:round/>
              <a:headEnd/>
              <a:tailEnd/>
            </a:ln>
          </p:spPr>
          <p:txBody>
            <a:bodyPr/>
            <a:lstStyle/>
            <a:p>
              <a:endParaRPr lang="en-US">
                <a:solidFill>
                  <a:srgbClr val="000000"/>
                </a:solidFill>
              </a:endParaRPr>
            </a:p>
          </p:txBody>
        </p:sp>
        <p:sp>
          <p:nvSpPr>
            <p:cNvPr id="2175" name="Line 30"/>
            <p:cNvSpPr>
              <a:spLocks noChangeShapeType="1"/>
            </p:cNvSpPr>
            <p:nvPr/>
          </p:nvSpPr>
          <p:spPr bwMode="auto">
            <a:xfrm>
              <a:off x="1964884" y="2768125"/>
              <a:ext cx="38100" cy="1443"/>
            </a:xfrm>
            <a:prstGeom prst="line">
              <a:avLst/>
            </a:prstGeom>
            <a:noFill/>
            <a:ln w="0">
              <a:solidFill>
                <a:srgbClr val="000000"/>
              </a:solidFill>
              <a:round/>
              <a:headEnd/>
              <a:tailEnd/>
            </a:ln>
          </p:spPr>
          <p:txBody>
            <a:bodyPr/>
            <a:lstStyle/>
            <a:p>
              <a:endParaRPr lang="en-US">
                <a:solidFill>
                  <a:srgbClr val="000000"/>
                </a:solidFill>
              </a:endParaRPr>
            </a:p>
          </p:txBody>
        </p:sp>
        <p:sp>
          <p:nvSpPr>
            <p:cNvPr id="2177" name="Rectangle 32"/>
            <p:cNvSpPr>
              <a:spLocks noChangeArrowheads="1"/>
            </p:cNvSpPr>
            <p:nvPr/>
          </p:nvSpPr>
          <p:spPr bwMode="auto">
            <a:xfrm>
              <a:off x="1828359" y="4614677"/>
              <a:ext cx="84137" cy="16596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charset="0"/>
                </a:rPr>
                <a:t>0</a:t>
              </a:r>
              <a:endParaRPr lang="en-US" sz="1200">
                <a:solidFill>
                  <a:srgbClr val="000000"/>
                </a:solidFill>
                <a:latin typeface="Comic Sans MS" pitchFamily="66" charset="0"/>
              </a:endParaRPr>
            </a:p>
          </p:txBody>
        </p:sp>
        <p:sp>
          <p:nvSpPr>
            <p:cNvPr id="2178" name="Rectangle 33"/>
            <p:cNvSpPr>
              <a:spLocks noChangeArrowheads="1"/>
            </p:cNvSpPr>
            <p:nvPr/>
          </p:nvSpPr>
          <p:spPr bwMode="auto">
            <a:xfrm>
              <a:off x="1723584" y="4233677"/>
              <a:ext cx="211137" cy="165965"/>
            </a:xfrm>
            <a:prstGeom prst="rect">
              <a:avLst/>
            </a:prstGeom>
            <a:noFill/>
            <a:ln w="9525">
              <a:noFill/>
              <a:miter lim="800000"/>
              <a:headEnd/>
              <a:tailEnd/>
            </a:ln>
          </p:spPr>
          <p:txBody>
            <a:bodyPr wrap="none" lIns="0" tIns="0" rIns="0" bIns="0">
              <a:spAutoFit/>
            </a:bodyPr>
            <a:lstStyle/>
            <a:p>
              <a:r>
                <a:rPr lang="en-US" sz="1200" dirty="0">
                  <a:solidFill>
                    <a:srgbClr val="000000"/>
                  </a:solidFill>
                  <a:latin typeface="Arial" charset="0"/>
                </a:rPr>
                <a:t>0.2</a:t>
              </a:r>
              <a:endParaRPr lang="en-US" sz="1200" dirty="0">
                <a:solidFill>
                  <a:srgbClr val="000000"/>
                </a:solidFill>
                <a:latin typeface="Comic Sans MS" pitchFamily="66" charset="0"/>
              </a:endParaRPr>
            </a:p>
          </p:txBody>
        </p:sp>
        <p:sp>
          <p:nvSpPr>
            <p:cNvPr id="2179" name="Rectangle 34"/>
            <p:cNvSpPr>
              <a:spLocks noChangeArrowheads="1"/>
            </p:cNvSpPr>
            <p:nvPr/>
          </p:nvSpPr>
          <p:spPr bwMode="auto">
            <a:xfrm>
              <a:off x="1723584" y="3852677"/>
              <a:ext cx="211137" cy="165965"/>
            </a:xfrm>
            <a:prstGeom prst="rect">
              <a:avLst/>
            </a:prstGeom>
            <a:noFill/>
            <a:ln w="9525">
              <a:noFill/>
              <a:miter lim="800000"/>
              <a:headEnd/>
              <a:tailEnd/>
            </a:ln>
          </p:spPr>
          <p:txBody>
            <a:bodyPr wrap="none" lIns="0" tIns="0" rIns="0" bIns="0">
              <a:spAutoFit/>
            </a:bodyPr>
            <a:lstStyle/>
            <a:p>
              <a:r>
                <a:rPr lang="en-US" sz="1200" dirty="0">
                  <a:solidFill>
                    <a:srgbClr val="000000"/>
                  </a:solidFill>
                  <a:latin typeface="Arial" charset="0"/>
                </a:rPr>
                <a:t>0.4</a:t>
              </a:r>
              <a:endParaRPr lang="en-US" sz="1200" dirty="0">
                <a:solidFill>
                  <a:srgbClr val="000000"/>
                </a:solidFill>
                <a:latin typeface="Comic Sans MS" pitchFamily="66" charset="0"/>
              </a:endParaRPr>
            </a:p>
          </p:txBody>
        </p:sp>
        <p:sp>
          <p:nvSpPr>
            <p:cNvPr id="2180" name="Rectangle 35"/>
            <p:cNvSpPr>
              <a:spLocks noChangeArrowheads="1"/>
            </p:cNvSpPr>
            <p:nvPr/>
          </p:nvSpPr>
          <p:spPr bwMode="auto">
            <a:xfrm>
              <a:off x="1723584" y="3462152"/>
              <a:ext cx="211137" cy="16596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charset="0"/>
                </a:rPr>
                <a:t>0.6</a:t>
              </a:r>
              <a:endParaRPr lang="en-US" sz="1200">
                <a:solidFill>
                  <a:srgbClr val="000000"/>
                </a:solidFill>
                <a:latin typeface="Comic Sans MS" pitchFamily="66" charset="0"/>
              </a:endParaRPr>
            </a:p>
          </p:txBody>
        </p:sp>
        <p:sp>
          <p:nvSpPr>
            <p:cNvPr id="2181" name="Rectangle 36"/>
            <p:cNvSpPr>
              <a:spLocks noChangeArrowheads="1"/>
            </p:cNvSpPr>
            <p:nvPr/>
          </p:nvSpPr>
          <p:spPr bwMode="auto">
            <a:xfrm>
              <a:off x="1723584" y="3081152"/>
              <a:ext cx="211137" cy="165965"/>
            </a:xfrm>
            <a:prstGeom prst="rect">
              <a:avLst/>
            </a:prstGeom>
            <a:noFill/>
            <a:ln w="9525">
              <a:noFill/>
              <a:miter lim="800000"/>
              <a:headEnd/>
              <a:tailEnd/>
            </a:ln>
          </p:spPr>
          <p:txBody>
            <a:bodyPr wrap="none" lIns="0" tIns="0" rIns="0" bIns="0">
              <a:spAutoFit/>
            </a:bodyPr>
            <a:lstStyle/>
            <a:p>
              <a:r>
                <a:rPr lang="en-US" sz="1200" dirty="0">
                  <a:solidFill>
                    <a:srgbClr val="000000"/>
                  </a:solidFill>
                  <a:latin typeface="Arial" charset="0"/>
                </a:rPr>
                <a:t>0.8</a:t>
              </a:r>
              <a:endParaRPr lang="en-US" sz="1200" dirty="0">
                <a:solidFill>
                  <a:srgbClr val="000000"/>
                </a:solidFill>
                <a:latin typeface="Comic Sans MS" pitchFamily="66" charset="0"/>
              </a:endParaRPr>
            </a:p>
          </p:txBody>
        </p:sp>
        <p:sp>
          <p:nvSpPr>
            <p:cNvPr id="2182" name="Rectangle 37"/>
            <p:cNvSpPr>
              <a:spLocks noChangeArrowheads="1"/>
            </p:cNvSpPr>
            <p:nvPr/>
          </p:nvSpPr>
          <p:spPr bwMode="auto">
            <a:xfrm>
              <a:off x="1828359" y="2700152"/>
              <a:ext cx="84137" cy="165965"/>
            </a:xfrm>
            <a:prstGeom prst="rect">
              <a:avLst/>
            </a:prstGeom>
            <a:noFill/>
            <a:ln w="9525">
              <a:noFill/>
              <a:miter lim="800000"/>
              <a:headEnd/>
              <a:tailEnd/>
            </a:ln>
          </p:spPr>
          <p:txBody>
            <a:bodyPr wrap="none" lIns="0" tIns="0" rIns="0" bIns="0">
              <a:spAutoFit/>
            </a:bodyPr>
            <a:lstStyle/>
            <a:p>
              <a:r>
                <a:rPr lang="en-US" sz="1200" dirty="0">
                  <a:solidFill>
                    <a:srgbClr val="000000"/>
                  </a:solidFill>
                  <a:latin typeface="Arial" charset="0"/>
                </a:rPr>
                <a:t>1</a:t>
              </a:r>
              <a:endParaRPr lang="en-US" sz="1200" dirty="0">
                <a:solidFill>
                  <a:srgbClr val="000000"/>
                </a:solidFill>
                <a:latin typeface="Comic Sans MS" pitchFamily="66" charset="0"/>
              </a:endParaRPr>
            </a:p>
          </p:txBody>
        </p:sp>
      </p:grpSp>
      <p:sp>
        <p:nvSpPr>
          <p:cNvPr id="2170" name="Line 25"/>
          <p:cNvSpPr>
            <a:spLocks noChangeShapeType="1"/>
          </p:cNvSpPr>
          <p:nvPr/>
        </p:nvSpPr>
        <p:spPr bwMode="auto">
          <a:xfrm>
            <a:off x="1864621" y="3332821"/>
            <a:ext cx="38100" cy="1443"/>
          </a:xfrm>
          <a:prstGeom prst="line">
            <a:avLst/>
          </a:prstGeom>
          <a:noFill/>
          <a:ln w="0">
            <a:solidFill>
              <a:srgbClr val="000000"/>
            </a:solidFill>
            <a:round/>
            <a:headEnd/>
            <a:tailEnd/>
          </a:ln>
        </p:spPr>
        <p:txBody>
          <a:bodyPr/>
          <a:lstStyle/>
          <a:p>
            <a:endParaRPr lang="en-US">
              <a:solidFill>
                <a:srgbClr val="000000"/>
              </a:solidFill>
            </a:endParaRPr>
          </a:p>
        </p:txBody>
      </p:sp>
      <p:grpSp>
        <p:nvGrpSpPr>
          <p:cNvPr id="11" name="Gruppo 10"/>
          <p:cNvGrpSpPr/>
          <p:nvPr/>
        </p:nvGrpSpPr>
        <p:grpSpPr>
          <a:xfrm>
            <a:off x="1874146" y="3391723"/>
            <a:ext cx="7167562" cy="424093"/>
            <a:chOff x="1974409" y="4741552"/>
            <a:chExt cx="7167562" cy="424093"/>
          </a:xfrm>
        </p:grpSpPr>
        <p:sp>
          <p:nvSpPr>
            <p:cNvPr id="2169" name="Text Box 2"/>
            <p:cNvSpPr txBox="1">
              <a:spLocks noChangeArrowheads="1"/>
            </p:cNvSpPr>
            <p:nvPr/>
          </p:nvSpPr>
          <p:spPr bwMode="auto">
            <a:xfrm>
              <a:off x="5227785" y="4804850"/>
              <a:ext cx="771525" cy="360795"/>
            </a:xfrm>
            <a:prstGeom prst="rect">
              <a:avLst/>
            </a:prstGeom>
            <a:noFill/>
            <a:ln w="9525">
              <a:noFill/>
              <a:miter lim="800000"/>
              <a:headEnd/>
              <a:tailEnd/>
            </a:ln>
            <a:effectLst/>
          </p:spPr>
          <p:txBody>
            <a:bodyPr wrap="none">
              <a:spAutoFit/>
            </a:bodyPr>
            <a:lstStyle/>
            <a:p>
              <a:r>
                <a:rPr lang="en-US" dirty="0">
                  <a:solidFill>
                    <a:srgbClr val="000000"/>
                  </a:solidFill>
                  <a:latin typeface="Symbol" pitchFamily="18" charset="2"/>
                </a:rPr>
                <a:t>t</a:t>
              </a:r>
              <a:r>
                <a:rPr lang="en-US" dirty="0">
                  <a:solidFill>
                    <a:srgbClr val="000000"/>
                  </a:solidFill>
                  <a:latin typeface="Times New Roman" pitchFamily="18" charset="0"/>
                </a:rPr>
                <a:t> (</a:t>
              </a:r>
              <a:r>
                <a:rPr lang="en-US" dirty="0" err="1">
                  <a:solidFill>
                    <a:srgbClr val="000000"/>
                  </a:solidFill>
                  <a:latin typeface="Symbol" pitchFamily="18" charset="2"/>
                </a:rPr>
                <a:t>m</a:t>
              </a:r>
              <a:r>
                <a:rPr lang="en-US" dirty="0" err="1">
                  <a:solidFill>
                    <a:srgbClr val="000000"/>
                  </a:solidFill>
                  <a:latin typeface="Times New Roman" pitchFamily="18" charset="0"/>
                </a:rPr>
                <a:t>s</a:t>
              </a:r>
              <a:r>
                <a:rPr lang="en-US" dirty="0">
                  <a:solidFill>
                    <a:srgbClr val="000000"/>
                  </a:solidFill>
                  <a:latin typeface="Times New Roman" pitchFamily="18" charset="0"/>
                </a:rPr>
                <a:t>)</a:t>
              </a:r>
            </a:p>
          </p:txBody>
        </p:sp>
        <p:sp>
          <p:nvSpPr>
            <p:cNvPr id="2183" name="Rectangle 38"/>
            <p:cNvSpPr>
              <a:spLocks noChangeArrowheads="1"/>
            </p:cNvSpPr>
            <p:nvPr/>
          </p:nvSpPr>
          <p:spPr bwMode="auto">
            <a:xfrm>
              <a:off x="1974409" y="4741552"/>
              <a:ext cx="84137" cy="165965"/>
            </a:xfrm>
            <a:prstGeom prst="rect">
              <a:avLst/>
            </a:prstGeom>
            <a:noFill/>
            <a:ln w="9525">
              <a:noFill/>
              <a:miter lim="800000"/>
              <a:headEnd/>
              <a:tailEnd/>
            </a:ln>
          </p:spPr>
          <p:txBody>
            <a:bodyPr wrap="none" lIns="0" tIns="0" rIns="0" bIns="0">
              <a:spAutoFit/>
            </a:bodyPr>
            <a:lstStyle/>
            <a:p>
              <a:r>
                <a:rPr lang="en-US" sz="1200" dirty="0">
                  <a:solidFill>
                    <a:srgbClr val="000000"/>
                  </a:solidFill>
                  <a:latin typeface="Arial" charset="0"/>
                </a:rPr>
                <a:t>0</a:t>
              </a:r>
              <a:endParaRPr lang="en-US" sz="1200" dirty="0">
                <a:solidFill>
                  <a:srgbClr val="000000"/>
                </a:solidFill>
                <a:latin typeface="Comic Sans MS" pitchFamily="66" charset="0"/>
              </a:endParaRPr>
            </a:p>
          </p:txBody>
        </p:sp>
        <p:sp>
          <p:nvSpPr>
            <p:cNvPr id="2184" name="Rectangle 39"/>
            <p:cNvSpPr>
              <a:spLocks noChangeArrowheads="1"/>
            </p:cNvSpPr>
            <p:nvPr/>
          </p:nvSpPr>
          <p:spPr bwMode="auto">
            <a:xfrm>
              <a:off x="2812609" y="4741552"/>
              <a:ext cx="168275" cy="165965"/>
            </a:xfrm>
            <a:prstGeom prst="rect">
              <a:avLst/>
            </a:prstGeom>
            <a:noFill/>
            <a:ln w="9525">
              <a:noFill/>
              <a:miter lim="800000"/>
              <a:headEnd/>
              <a:tailEnd/>
            </a:ln>
          </p:spPr>
          <p:txBody>
            <a:bodyPr wrap="none" lIns="0" tIns="0" rIns="0" bIns="0">
              <a:spAutoFit/>
            </a:bodyPr>
            <a:lstStyle/>
            <a:p>
              <a:r>
                <a:rPr lang="en-US" sz="1200" dirty="0">
                  <a:solidFill>
                    <a:srgbClr val="000000"/>
                  </a:solidFill>
                  <a:latin typeface="Arial" charset="0"/>
                </a:rPr>
                <a:t>50</a:t>
              </a:r>
              <a:endParaRPr lang="en-US" sz="1200" dirty="0">
                <a:solidFill>
                  <a:srgbClr val="000000"/>
                </a:solidFill>
                <a:latin typeface="Comic Sans MS" pitchFamily="66" charset="0"/>
              </a:endParaRPr>
            </a:p>
          </p:txBody>
        </p:sp>
        <p:sp>
          <p:nvSpPr>
            <p:cNvPr id="2185" name="Rectangle 40"/>
            <p:cNvSpPr>
              <a:spLocks noChangeArrowheads="1"/>
            </p:cNvSpPr>
            <p:nvPr/>
          </p:nvSpPr>
          <p:spPr bwMode="auto">
            <a:xfrm>
              <a:off x="3650809" y="4741552"/>
              <a:ext cx="252412" cy="16596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charset="0"/>
                </a:rPr>
                <a:t>100</a:t>
              </a:r>
              <a:endParaRPr lang="en-US" sz="1200">
                <a:solidFill>
                  <a:srgbClr val="000000"/>
                </a:solidFill>
                <a:latin typeface="Comic Sans MS" pitchFamily="66" charset="0"/>
              </a:endParaRPr>
            </a:p>
          </p:txBody>
        </p:sp>
        <p:sp>
          <p:nvSpPr>
            <p:cNvPr id="2186" name="Rectangle 41"/>
            <p:cNvSpPr>
              <a:spLocks noChangeArrowheads="1"/>
            </p:cNvSpPr>
            <p:nvPr/>
          </p:nvSpPr>
          <p:spPr bwMode="auto">
            <a:xfrm>
              <a:off x="4527109" y="4741552"/>
              <a:ext cx="252412" cy="16596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charset="0"/>
                </a:rPr>
                <a:t>150</a:t>
              </a:r>
              <a:endParaRPr lang="en-US" sz="1200">
                <a:solidFill>
                  <a:srgbClr val="000000"/>
                </a:solidFill>
                <a:latin typeface="Comic Sans MS" pitchFamily="66" charset="0"/>
              </a:endParaRPr>
            </a:p>
          </p:txBody>
        </p:sp>
        <p:sp>
          <p:nvSpPr>
            <p:cNvPr id="2187" name="Rectangle 42"/>
            <p:cNvSpPr>
              <a:spLocks noChangeArrowheads="1"/>
            </p:cNvSpPr>
            <p:nvPr/>
          </p:nvSpPr>
          <p:spPr bwMode="auto">
            <a:xfrm>
              <a:off x="5403409" y="4741552"/>
              <a:ext cx="252412" cy="165965"/>
            </a:xfrm>
            <a:prstGeom prst="rect">
              <a:avLst/>
            </a:prstGeom>
            <a:noFill/>
            <a:ln w="9525">
              <a:noFill/>
              <a:miter lim="800000"/>
              <a:headEnd/>
              <a:tailEnd/>
            </a:ln>
          </p:spPr>
          <p:txBody>
            <a:bodyPr wrap="none" lIns="0" tIns="0" rIns="0" bIns="0">
              <a:spAutoFit/>
            </a:bodyPr>
            <a:lstStyle/>
            <a:p>
              <a:r>
                <a:rPr lang="en-US" sz="1200" dirty="0">
                  <a:solidFill>
                    <a:srgbClr val="000000"/>
                  </a:solidFill>
                  <a:latin typeface="Arial" charset="0"/>
                </a:rPr>
                <a:t>200</a:t>
              </a:r>
              <a:endParaRPr lang="en-US" sz="1200" dirty="0">
                <a:solidFill>
                  <a:srgbClr val="000000"/>
                </a:solidFill>
                <a:latin typeface="Comic Sans MS" pitchFamily="66" charset="0"/>
              </a:endParaRPr>
            </a:p>
          </p:txBody>
        </p:sp>
        <p:sp>
          <p:nvSpPr>
            <p:cNvPr id="2188" name="Rectangle 43"/>
            <p:cNvSpPr>
              <a:spLocks noChangeArrowheads="1"/>
            </p:cNvSpPr>
            <p:nvPr/>
          </p:nvSpPr>
          <p:spPr bwMode="auto">
            <a:xfrm>
              <a:off x="6270184" y="4741552"/>
              <a:ext cx="252412" cy="16596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charset="0"/>
                </a:rPr>
                <a:t>250</a:t>
              </a:r>
              <a:endParaRPr lang="en-US" sz="1200">
                <a:solidFill>
                  <a:srgbClr val="000000"/>
                </a:solidFill>
                <a:latin typeface="Comic Sans MS" pitchFamily="66" charset="0"/>
              </a:endParaRPr>
            </a:p>
          </p:txBody>
        </p:sp>
        <p:sp>
          <p:nvSpPr>
            <p:cNvPr id="2189" name="Rectangle 44"/>
            <p:cNvSpPr>
              <a:spLocks noChangeArrowheads="1"/>
            </p:cNvSpPr>
            <p:nvPr/>
          </p:nvSpPr>
          <p:spPr bwMode="auto">
            <a:xfrm>
              <a:off x="7146484" y="4741552"/>
              <a:ext cx="252412" cy="16596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charset="0"/>
                </a:rPr>
                <a:t>300</a:t>
              </a:r>
              <a:endParaRPr lang="en-US" sz="1200">
                <a:solidFill>
                  <a:srgbClr val="000000"/>
                </a:solidFill>
                <a:latin typeface="Comic Sans MS" pitchFamily="66" charset="0"/>
              </a:endParaRPr>
            </a:p>
          </p:txBody>
        </p:sp>
        <p:sp>
          <p:nvSpPr>
            <p:cNvPr id="2190" name="Rectangle 45"/>
            <p:cNvSpPr>
              <a:spLocks noChangeArrowheads="1"/>
            </p:cNvSpPr>
            <p:nvPr/>
          </p:nvSpPr>
          <p:spPr bwMode="auto">
            <a:xfrm>
              <a:off x="8013259" y="4741552"/>
              <a:ext cx="252412" cy="16596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charset="0"/>
                </a:rPr>
                <a:t>350</a:t>
              </a:r>
              <a:endParaRPr lang="en-US" sz="1200">
                <a:solidFill>
                  <a:srgbClr val="000000"/>
                </a:solidFill>
                <a:latin typeface="Comic Sans MS" pitchFamily="66" charset="0"/>
              </a:endParaRPr>
            </a:p>
          </p:txBody>
        </p:sp>
        <p:sp>
          <p:nvSpPr>
            <p:cNvPr id="2191" name="Rectangle 46"/>
            <p:cNvSpPr>
              <a:spLocks noChangeArrowheads="1"/>
            </p:cNvSpPr>
            <p:nvPr/>
          </p:nvSpPr>
          <p:spPr bwMode="auto">
            <a:xfrm>
              <a:off x="8889559" y="4741552"/>
              <a:ext cx="252412" cy="16596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charset="0"/>
                </a:rPr>
                <a:t>400</a:t>
              </a:r>
              <a:endParaRPr lang="en-US" sz="1200">
                <a:solidFill>
                  <a:srgbClr val="000000"/>
                </a:solidFill>
                <a:latin typeface="Comic Sans MS" pitchFamily="66" charset="0"/>
              </a:endParaRPr>
            </a:p>
          </p:txBody>
        </p:sp>
      </p:grpSp>
      <p:grpSp>
        <p:nvGrpSpPr>
          <p:cNvPr id="2192" name="Group 47"/>
          <p:cNvGrpSpPr>
            <a:grpSpLocks/>
          </p:cNvGrpSpPr>
          <p:nvPr/>
        </p:nvGrpSpPr>
        <p:grpSpPr bwMode="auto">
          <a:xfrm>
            <a:off x="1902721" y="1479704"/>
            <a:ext cx="7010400" cy="1801091"/>
            <a:chOff x="743" y="1779"/>
            <a:chExt cx="4416" cy="1248"/>
          </a:xfrm>
        </p:grpSpPr>
        <p:sp>
          <p:nvSpPr>
            <p:cNvPr id="2193" name="Line 48"/>
            <p:cNvSpPr>
              <a:spLocks noChangeShapeType="1"/>
            </p:cNvSpPr>
            <p:nvPr/>
          </p:nvSpPr>
          <p:spPr bwMode="auto">
            <a:xfrm>
              <a:off x="743" y="1797"/>
              <a:ext cx="1" cy="1206"/>
            </a:xfrm>
            <a:prstGeom prst="line">
              <a:avLst/>
            </a:prstGeom>
            <a:noFill/>
            <a:ln w="0">
              <a:solidFill>
                <a:srgbClr val="000000"/>
              </a:solidFill>
              <a:round/>
              <a:headEnd/>
              <a:tailEnd/>
            </a:ln>
          </p:spPr>
          <p:txBody>
            <a:bodyPr/>
            <a:lstStyle/>
            <a:p>
              <a:endParaRPr lang="en-US">
                <a:solidFill>
                  <a:srgbClr val="000000"/>
                </a:solidFill>
              </a:endParaRPr>
            </a:p>
          </p:txBody>
        </p:sp>
        <p:sp>
          <p:nvSpPr>
            <p:cNvPr id="2194" name="Line 49"/>
            <p:cNvSpPr>
              <a:spLocks noChangeShapeType="1"/>
            </p:cNvSpPr>
            <p:nvPr/>
          </p:nvSpPr>
          <p:spPr bwMode="auto">
            <a:xfrm flipV="1">
              <a:off x="743" y="3003"/>
              <a:ext cx="1" cy="24"/>
            </a:xfrm>
            <a:prstGeom prst="line">
              <a:avLst/>
            </a:prstGeom>
            <a:noFill/>
            <a:ln w="0">
              <a:solidFill>
                <a:srgbClr val="000000"/>
              </a:solidFill>
              <a:round/>
              <a:headEnd/>
              <a:tailEnd/>
            </a:ln>
          </p:spPr>
          <p:txBody>
            <a:bodyPr/>
            <a:lstStyle/>
            <a:p>
              <a:endParaRPr lang="en-US">
                <a:solidFill>
                  <a:srgbClr val="000000"/>
                </a:solidFill>
              </a:endParaRPr>
            </a:p>
          </p:txBody>
        </p:sp>
        <p:sp>
          <p:nvSpPr>
            <p:cNvPr id="2195" name="Line 50"/>
            <p:cNvSpPr>
              <a:spLocks noChangeShapeType="1"/>
            </p:cNvSpPr>
            <p:nvPr/>
          </p:nvSpPr>
          <p:spPr bwMode="auto">
            <a:xfrm flipV="1">
              <a:off x="1295" y="3003"/>
              <a:ext cx="1" cy="24"/>
            </a:xfrm>
            <a:prstGeom prst="line">
              <a:avLst/>
            </a:prstGeom>
            <a:noFill/>
            <a:ln w="0">
              <a:solidFill>
                <a:srgbClr val="000000"/>
              </a:solidFill>
              <a:round/>
              <a:headEnd/>
              <a:tailEnd/>
            </a:ln>
          </p:spPr>
          <p:txBody>
            <a:bodyPr/>
            <a:lstStyle/>
            <a:p>
              <a:endParaRPr lang="en-US">
                <a:solidFill>
                  <a:srgbClr val="000000"/>
                </a:solidFill>
              </a:endParaRPr>
            </a:p>
          </p:txBody>
        </p:sp>
        <p:sp>
          <p:nvSpPr>
            <p:cNvPr id="2196" name="Line 51"/>
            <p:cNvSpPr>
              <a:spLocks noChangeShapeType="1"/>
            </p:cNvSpPr>
            <p:nvPr/>
          </p:nvSpPr>
          <p:spPr bwMode="auto">
            <a:xfrm flipV="1">
              <a:off x="1841" y="3003"/>
              <a:ext cx="1" cy="24"/>
            </a:xfrm>
            <a:prstGeom prst="line">
              <a:avLst/>
            </a:prstGeom>
            <a:noFill/>
            <a:ln w="0">
              <a:solidFill>
                <a:srgbClr val="000000"/>
              </a:solidFill>
              <a:round/>
              <a:headEnd/>
              <a:tailEnd/>
            </a:ln>
          </p:spPr>
          <p:txBody>
            <a:bodyPr/>
            <a:lstStyle/>
            <a:p>
              <a:endParaRPr lang="en-US">
                <a:solidFill>
                  <a:srgbClr val="000000"/>
                </a:solidFill>
              </a:endParaRPr>
            </a:p>
          </p:txBody>
        </p:sp>
        <p:sp>
          <p:nvSpPr>
            <p:cNvPr id="2197" name="Line 52"/>
            <p:cNvSpPr>
              <a:spLocks noChangeShapeType="1"/>
            </p:cNvSpPr>
            <p:nvPr/>
          </p:nvSpPr>
          <p:spPr bwMode="auto">
            <a:xfrm flipV="1">
              <a:off x="2393" y="3003"/>
              <a:ext cx="1" cy="24"/>
            </a:xfrm>
            <a:prstGeom prst="line">
              <a:avLst/>
            </a:prstGeom>
            <a:noFill/>
            <a:ln w="0">
              <a:solidFill>
                <a:srgbClr val="000000"/>
              </a:solidFill>
              <a:round/>
              <a:headEnd/>
              <a:tailEnd/>
            </a:ln>
          </p:spPr>
          <p:txBody>
            <a:bodyPr/>
            <a:lstStyle/>
            <a:p>
              <a:endParaRPr lang="en-US">
                <a:solidFill>
                  <a:srgbClr val="000000"/>
                </a:solidFill>
              </a:endParaRPr>
            </a:p>
          </p:txBody>
        </p:sp>
        <p:sp>
          <p:nvSpPr>
            <p:cNvPr id="2198" name="Line 53"/>
            <p:cNvSpPr>
              <a:spLocks noChangeShapeType="1"/>
            </p:cNvSpPr>
            <p:nvPr/>
          </p:nvSpPr>
          <p:spPr bwMode="auto">
            <a:xfrm flipV="1">
              <a:off x="2945" y="3003"/>
              <a:ext cx="1" cy="24"/>
            </a:xfrm>
            <a:prstGeom prst="line">
              <a:avLst/>
            </a:prstGeom>
            <a:noFill/>
            <a:ln w="0">
              <a:solidFill>
                <a:srgbClr val="000000"/>
              </a:solidFill>
              <a:round/>
              <a:headEnd/>
              <a:tailEnd/>
            </a:ln>
          </p:spPr>
          <p:txBody>
            <a:bodyPr/>
            <a:lstStyle/>
            <a:p>
              <a:endParaRPr lang="en-US">
                <a:solidFill>
                  <a:srgbClr val="000000"/>
                </a:solidFill>
              </a:endParaRPr>
            </a:p>
          </p:txBody>
        </p:sp>
        <p:sp>
          <p:nvSpPr>
            <p:cNvPr id="2199" name="Line 54"/>
            <p:cNvSpPr>
              <a:spLocks noChangeShapeType="1"/>
            </p:cNvSpPr>
            <p:nvPr/>
          </p:nvSpPr>
          <p:spPr bwMode="auto">
            <a:xfrm flipV="1">
              <a:off x="3491" y="3003"/>
              <a:ext cx="1" cy="24"/>
            </a:xfrm>
            <a:prstGeom prst="line">
              <a:avLst/>
            </a:prstGeom>
            <a:noFill/>
            <a:ln w="0">
              <a:solidFill>
                <a:srgbClr val="000000"/>
              </a:solidFill>
              <a:round/>
              <a:headEnd/>
              <a:tailEnd/>
            </a:ln>
          </p:spPr>
          <p:txBody>
            <a:bodyPr/>
            <a:lstStyle/>
            <a:p>
              <a:endParaRPr lang="en-US">
                <a:solidFill>
                  <a:srgbClr val="000000"/>
                </a:solidFill>
              </a:endParaRPr>
            </a:p>
          </p:txBody>
        </p:sp>
        <p:sp>
          <p:nvSpPr>
            <p:cNvPr id="2200" name="Line 55"/>
            <p:cNvSpPr>
              <a:spLocks noChangeShapeType="1"/>
            </p:cNvSpPr>
            <p:nvPr/>
          </p:nvSpPr>
          <p:spPr bwMode="auto">
            <a:xfrm flipV="1">
              <a:off x="4043" y="3003"/>
              <a:ext cx="1" cy="24"/>
            </a:xfrm>
            <a:prstGeom prst="line">
              <a:avLst/>
            </a:prstGeom>
            <a:noFill/>
            <a:ln w="0">
              <a:solidFill>
                <a:srgbClr val="000000"/>
              </a:solidFill>
              <a:round/>
              <a:headEnd/>
              <a:tailEnd/>
            </a:ln>
          </p:spPr>
          <p:txBody>
            <a:bodyPr/>
            <a:lstStyle/>
            <a:p>
              <a:endParaRPr lang="en-US">
                <a:solidFill>
                  <a:srgbClr val="000000"/>
                </a:solidFill>
              </a:endParaRPr>
            </a:p>
          </p:txBody>
        </p:sp>
        <p:sp>
          <p:nvSpPr>
            <p:cNvPr id="2201" name="Line 56"/>
            <p:cNvSpPr>
              <a:spLocks noChangeShapeType="1"/>
            </p:cNvSpPr>
            <p:nvPr/>
          </p:nvSpPr>
          <p:spPr bwMode="auto">
            <a:xfrm flipV="1">
              <a:off x="4589" y="3003"/>
              <a:ext cx="1" cy="24"/>
            </a:xfrm>
            <a:prstGeom prst="line">
              <a:avLst/>
            </a:prstGeom>
            <a:noFill/>
            <a:ln w="0">
              <a:solidFill>
                <a:srgbClr val="000000"/>
              </a:solidFill>
              <a:round/>
              <a:headEnd/>
              <a:tailEnd/>
            </a:ln>
          </p:spPr>
          <p:txBody>
            <a:bodyPr/>
            <a:lstStyle/>
            <a:p>
              <a:endParaRPr lang="en-US">
                <a:solidFill>
                  <a:srgbClr val="000000"/>
                </a:solidFill>
              </a:endParaRPr>
            </a:p>
          </p:txBody>
        </p:sp>
        <p:sp>
          <p:nvSpPr>
            <p:cNvPr id="2202" name="Line 57"/>
            <p:cNvSpPr>
              <a:spLocks noChangeShapeType="1"/>
            </p:cNvSpPr>
            <p:nvPr/>
          </p:nvSpPr>
          <p:spPr bwMode="auto">
            <a:xfrm flipV="1">
              <a:off x="5141" y="3003"/>
              <a:ext cx="1" cy="24"/>
            </a:xfrm>
            <a:prstGeom prst="line">
              <a:avLst/>
            </a:prstGeom>
            <a:noFill/>
            <a:ln w="0">
              <a:solidFill>
                <a:srgbClr val="000000"/>
              </a:solidFill>
              <a:round/>
              <a:headEnd/>
              <a:tailEnd/>
            </a:ln>
          </p:spPr>
          <p:txBody>
            <a:bodyPr/>
            <a:lstStyle/>
            <a:p>
              <a:endParaRPr lang="en-US">
                <a:solidFill>
                  <a:srgbClr val="000000"/>
                </a:solidFill>
              </a:endParaRPr>
            </a:p>
          </p:txBody>
        </p:sp>
        <p:sp>
          <p:nvSpPr>
            <p:cNvPr id="2203" name="Freeform 58"/>
            <p:cNvSpPr>
              <a:spLocks/>
            </p:cNvSpPr>
            <p:nvPr/>
          </p:nvSpPr>
          <p:spPr bwMode="auto">
            <a:xfrm>
              <a:off x="74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04" name="Freeform 59"/>
            <p:cNvSpPr>
              <a:spLocks/>
            </p:cNvSpPr>
            <p:nvPr/>
          </p:nvSpPr>
          <p:spPr bwMode="auto">
            <a:xfrm>
              <a:off x="75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05" name="Freeform 60"/>
            <p:cNvSpPr>
              <a:spLocks/>
            </p:cNvSpPr>
            <p:nvPr/>
          </p:nvSpPr>
          <p:spPr bwMode="auto">
            <a:xfrm>
              <a:off x="76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06" name="Freeform 61"/>
            <p:cNvSpPr>
              <a:spLocks/>
            </p:cNvSpPr>
            <p:nvPr/>
          </p:nvSpPr>
          <p:spPr bwMode="auto">
            <a:xfrm>
              <a:off x="77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07" name="Freeform 62"/>
            <p:cNvSpPr>
              <a:spLocks/>
            </p:cNvSpPr>
            <p:nvPr/>
          </p:nvSpPr>
          <p:spPr bwMode="auto">
            <a:xfrm>
              <a:off x="79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08" name="Freeform 63"/>
            <p:cNvSpPr>
              <a:spLocks/>
            </p:cNvSpPr>
            <p:nvPr/>
          </p:nvSpPr>
          <p:spPr bwMode="auto">
            <a:xfrm>
              <a:off x="80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09" name="Freeform 64"/>
            <p:cNvSpPr>
              <a:spLocks/>
            </p:cNvSpPr>
            <p:nvPr/>
          </p:nvSpPr>
          <p:spPr bwMode="auto">
            <a:xfrm>
              <a:off x="81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10" name="Freeform 65"/>
            <p:cNvSpPr>
              <a:spLocks/>
            </p:cNvSpPr>
            <p:nvPr/>
          </p:nvSpPr>
          <p:spPr bwMode="auto">
            <a:xfrm>
              <a:off x="83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11" name="Freeform 66"/>
            <p:cNvSpPr>
              <a:spLocks/>
            </p:cNvSpPr>
            <p:nvPr/>
          </p:nvSpPr>
          <p:spPr bwMode="auto">
            <a:xfrm>
              <a:off x="84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12" name="Freeform 67"/>
            <p:cNvSpPr>
              <a:spLocks/>
            </p:cNvSpPr>
            <p:nvPr/>
          </p:nvSpPr>
          <p:spPr bwMode="auto">
            <a:xfrm>
              <a:off x="85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13" name="Freeform 68"/>
            <p:cNvSpPr>
              <a:spLocks/>
            </p:cNvSpPr>
            <p:nvPr/>
          </p:nvSpPr>
          <p:spPr bwMode="auto">
            <a:xfrm>
              <a:off x="86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14" name="Freeform 69"/>
            <p:cNvSpPr>
              <a:spLocks/>
            </p:cNvSpPr>
            <p:nvPr/>
          </p:nvSpPr>
          <p:spPr bwMode="auto">
            <a:xfrm>
              <a:off x="88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15" name="Freeform 70"/>
            <p:cNvSpPr>
              <a:spLocks/>
            </p:cNvSpPr>
            <p:nvPr/>
          </p:nvSpPr>
          <p:spPr bwMode="auto">
            <a:xfrm>
              <a:off x="88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16" name="Freeform 71"/>
            <p:cNvSpPr>
              <a:spLocks/>
            </p:cNvSpPr>
            <p:nvPr/>
          </p:nvSpPr>
          <p:spPr bwMode="auto">
            <a:xfrm>
              <a:off x="89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17" name="Freeform 72"/>
            <p:cNvSpPr>
              <a:spLocks/>
            </p:cNvSpPr>
            <p:nvPr/>
          </p:nvSpPr>
          <p:spPr bwMode="auto">
            <a:xfrm>
              <a:off x="91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18" name="Freeform 73"/>
            <p:cNvSpPr>
              <a:spLocks/>
            </p:cNvSpPr>
            <p:nvPr/>
          </p:nvSpPr>
          <p:spPr bwMode="auto">
            <a:xfrm>
              <a:off x="92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19" name="Freeform 74"/>
            <p:cNvSpPr>
              <a:spLocks/>
            </p:cNvSpPr>
            <p:nvPr/>
          </p:nvSpPr>
          <p:spPr bwMode="auto">
            <a:xfrm>
              <a:off x="93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20" name="Freeform 75"/>
            <p:cNvSpPr>
              <a:spLocks/>
            </p:cNvSpPr>
            <p:nvPr/>
          </p:nvSpPr>
          <p:spPr bwMode="auto">
            <a:xfrm>
              <a:off x="94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21" name="Freeform 76"/>
            <p:cNvSpPr>
              <a:spLocks/>
            </p:cNvSpPr>
            <p:nvPr/>
          </p:nvSpPr>
          <p:spPr bwMode="auto">
            <a:xfrm>
              <a:off x="95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22" name="Freeform 77"/>
            <p:cNvSpPr>
              <a:spLocks/>
            </p:cNvSpPr>
            <p:nvPr/>
          </p:nvSpPr>
          <p:spPr bwMode="auto">
            <a:xfrm>
              <a:off x="96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23" name="Freeform 78"/>
            <p:cNvSpPr>
              <a:spLocks/>
            </p:cNvSpPr>
            <p:nvPr/>
          </p:nvSpPr>
          <p:spPr bwMode="auto">
            <a:xfrm>
              <a:off x="97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24" name="Freeform 79"/>
            <p:cNvSpPr>
              <a:spLocks/>
            </p:cNvSpPr>
            <p:nvPr/>
          </p:nvSpPr>
          <p:spPr bwMode="auto">
            <a:xfrm>
              <a:off x="98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25" name="Freeform 80"/>
            <p:cNvSpPr>
              <a:spLocks/>
            </p:cNvSpPr>
            <p:nvPr/>
          </p:nvSpPr>
          <p:spPr bwMode="auto">
            <a:xfrm>
              <a:off x="100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26" name="Freeform 81"/>
            <p:cNvSpPr>
              <a:spLocks/>
            </p:cNvSpPr>
            <p:nvPr/>
          </p:nvSpPr>
          <p:spPr bwMode="auto">
            <a:xfrm>
              <a:off x="101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27" name="Freeform 82"/>
            <p:cNvSpPr>
              <a:spLocks/>
            </p:cNvSpPr>
            <p:nvPr/>
          </p:nvSpPr>
          <p:spPr bwMode="auto">
            <a:xfrm>
              <a:off x="101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28" name="Freeform 83"/>
            <p:cNvSpPr>
              <a:spLocks/>
            </p:cNvSpPr>
            <p:nvPr/>
          </p:nvSpPr>
          <p:spPr bwMode="auto">
            <a:xfrm>
              <a:off x="103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29" name="Freeform 84"/>
            <p:cNvSpPr>
              <a:spLocks/>
            </p:cNvSpPr>
            <p:nvPr/>
          </p:nvSpPr>
          <p:spPr bwMode="auto">
            <a:xfrm>
              <a:off x="104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30" name="Freeform 85"/>
            <p:cNvSpPr>
              <a:spLocks/>
            </p:cNvSpPr>
            <p:nvPr/>
          </p:nvSpPr>
          <p:spPr bwMode="auto">
            <a:xfrm>
              <a:off x="105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31" name="Freeform 86"/>
            <p:cNvSpPr>
              <a:spLocks/>
            </p:cNvSpPr>
            <p:nvPr/>
          </p:nvSpPr>
          <p:spPr bwMode="auto">
            <a:xfrm>
              <a:off x="106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32" name="Freeform 87"/>
            <p:cNvSpPr>
              <a:spLocks/>
            </p:cNvSpPr>
            <p:nvPr/>
          </p:nvSpPr>
          <p:spPr bwMode="auto">
            <a:xfrm>
              <a:off x="107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33" name="Freeform 88"/>
            <p:cNvSpPr>
              <a:spLocks/>
            </p:cNvSpPr>
            <p:nvPr/>
          </p:nvSpPr>
          <p:spPr bwMode="auto">
            <a:xfrm>
              <a:off x="108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34" name="Freeform 89"/>
            <p:cNvSpPr>
              <a:spLocks/>
            </p:cNvSpPr>
            <p:nvPr/>
          </p:nvSpPr>
          <p:spPr bwMode="auto">
            <a:xfrm>
              <a:off x="109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35" name="Freeform 90"/>
            <p:cNvSpPr>
              <a:spLocks/>
            </p:cNvSpPr>
            <p:nvPr/>
          </p:nvSpPr>
          <p:spPr bwMode="auto">
            <a:xfrm>
              <a:off x="110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36" name="Freeform 91"/>
            <p:cNvSpPr>
              <a:spLocks/>
            </p:cNvSpPr>
            <p:nvPr/>
          </p:nvSpPr>
          <p:spPr bwMode="auto">
            <a:xfrm>
              <a:off x="112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37" name="Freeform 92"/>
            <p:cNvSpPr>
              <a:spLocks/>
            </p:cNvSpPr>
            <p:nvPr/>
          </p:nvSpPr>
          <p:spPr bwMode="auto">
            <a:xfrm>
              <a:off x="113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38" name="Freeform 93"/>
            <p:cNvSpPr>
              <a:spLocks/>
            </p:cNvSpPr>
            <p:nvPr/>
          </p:nvSpPr>
          <p:spPr bwMode="auto">
            <a:xfrm>
              <a:off x="114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39" name="Freeform 94"/>
            <p:cNvSpPr>
              <a:spLocks/>
            </p:cNvSpPr>
            <p:nvPr/>
          </p:nvSpPr>
          <p:spPr bwMode="auto">
            <a:xfrm>
              <a:off x="115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40" name="Freeform 95"/>
            <p:cNvSpPr>
              <a:spLocks/>
            </p:cNvSpPr>
            <p:nvPr/>
          </p:nvSpPr>
          <p:spPr bwMode="auto">
            <a:xfrm>
              <a:off x="116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41" name="Freeform 96"/>
            <p:cNvSpPr>
              <a:spLocks/>
            </p:cNvSpPr>
            <p:nvPr/>
          </p:nvSpPr>
          <p:spPr bwMode="auto">
            <a:xfrm>
              <a:off x="117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42" name="Freeform 97"/>
            <p:cNvSpPr>
              <a:spLocks/>
            </p:cNvSpPr>
            <p:nvPr/>
          </p:nvSpPr>
          <p:spPr bwMode="auto">
            <a:xfrm>
              <a:off x="118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43" name="Freeform 98"/>
            <p:cNvSpPr>
              <a:spLocks/>
            </p:cNvSpPr>
            <p:nvPr/>
          </p:nvSpPr>
          <p:spPr bwMode="auto">
            <a:xfrm>
              <a:off x="119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44" name="Freeform 99"/>
            <p:cNvSpPr>
              <a:spLocks/>
            </p:cNvSpPr>
            <p:nvPr/>
          </p:nvSpPr>
          <p:spPr bwMode="auto">
            <a:xfrm>
              <a:off x="121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45" name="Freeform 100"/>
            <p:cNvSpPr>
              <a:spLocks/>
            </p:cNvSpPr>
            <p:nvPr/>
          </p:nvSpPr>
          <p:spPr bwMode="auto">
            <a:xfrm>
              <a:off x="121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46" name="Freeform 101"/>
            <p:cNvSpPr>
              <a:spLocks/>
            </p:cNvSpPr>
            <p:nvPr/>
          </p:nvSpPr>
          <p:spPr bwMode="auto">
            <a:xfrm>
              <a:off x="122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47" name="Freeform 102"/>
            <p:cNvSpPr>
              <a:spLocks/>
            </p:cNvSpPr>
            <p:nvPr/>
          </p:nvSpPr>
          <p:spPr bwMode="auto">
            <a:xfrm>
              <a:off x="124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48" name="Freeform 103"/>
            <p:cNvSpPr>
              <a:spLocks/>
            </p:cNvSpPr>
            <p:nvPr/>
          </p:nvSpPr>
          <p:spPr bwMode="auto">
            <a:xfrm>
              <a:off x="125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49" name="Freeform 104"/>
            <p:cNvSpPr>
              <a:spLocks/>
            </p:cNvSpPr>
            <p:nvPr/>
          </p:nvSpPr>
          <p:spPr bwMode="auto">
            <a:xfrm>
              <a:off x="126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50" name="Freeform 105"/>
            <p:cNvSpPr>
              <a:spLocks/>
            </p:cNvSpPr>
            <p:nvPr/>
          </p:nvSpPr>
          <p:spPr bwMode="auto">
            <a:xfrm>
              <a:off x="127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51" name="Freeform 106"/>
            <p:cNvSpPr>
              <a:spLocks/>
            </p:cNvSpPr>
            <p:nvPr/>
          </p:nvSpPr>
          <p:spPr bwMode="auto">
            <a:xfrm>
              <a:off x="128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52" name="Freeform 107"/>
            <p:cNvSpPr>
              <a:spLocks/>
            </p:cNvSpPr>
            <p:nvPr/>
          </p:nvSpPr>
          <p:spPr bwMode="auto">
            <a:xfrm>
              <a:off x="129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53" name="Freeform 108"/>
            <p:cNvSpPr>
              <a:spLocks/>
            </p:cNvSpPr>
            <p:nvPr/>
          </p:nvSpPr>
          <p:spPr bwMode="auto">
            <a:xfrm>
              <a:off x="130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54" name="Freeform 109"/>
            <p:cNvSpPr>
              <a:spLocks/>
            </p:cNvSpPr>
            <p:nvPr/>
          </p:nvSpPr>
          <p:spPr bwMode="auto">
            <a:xfrm>
              <a:off x="131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55" name="Freeform 110"/>
            <p:cNvSpPr>
              <a:spLocks/>
            </p:cNvSpPr>
            <p:nvPr/>
          </p:nvSpPr>
          <p:spPr bwMode="auto">
            <a:xfrm>
              <a:off x="133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56" name="Freeform 111"/>
            <p:cNvSpPr>
              <a:spLocks/>
            </p:cNvSpPr>
            <p:nvPr/>
          </p:nvSpPr>
          <p:spPr bwMode="auto">
            <a:xfrm>
              <a:off x="134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57" name="Freeform 112"/>
            <p:cNvSpPr>
              <a:spLocks/>
            </p:cNvSpPr>
            <p:nvPr/>
          </p:nvSpPr>
          <p:spPr bwMode="auto">
            <a:xfrm>
              <a:off x="134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58" name="Freeform 113"/>
            <p:cNvSpPr>
              <a:spLocks/>
            </p:cNvSpPr>
            <p:nvPr/>
          </p:nvSpPr>
          <p:spPr bwMode="auto">
            <a:xfrm>
              <a:off x="136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59" name="Freeform 114"/>
            <p:cNvSpPr>
              <a:spLocks/>
            </p:cNvSpPr>
            <p:nvPr/>
          </p:nvSpPr>
          <p:spPr bwMode="auto">
            <a:xfrm>
              <a:off x="137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60" name="Freeform 115"/>
            <p:cNvSpPr>
              <a:spLocks/>
            </p:cNvSpPr>
            <p:nvPr/>
          </p:nvSpPr>
          <p:spPr bwMode="auto">
            <a:xfrm>
              <a:off x="138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61" name="Freeform 116"/>
            <p:cNvSpPr>
              <a:spLocks/>
            </p:cNvSpPr>
            <p:nvPr/>
          </p:nvSpPr>
          <p:spPr bwMode="auto">
            <a:xfrm>
              <a:off x="139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62" name="Freeform 117"/>
            <p:cNvSpPr>
              <a:spLocks/>
            </p:cNvSpPr>
            <p:nvPr/>
          </p:nvSpPr>
          <p:spPr bwMode="auto">
            <a:xfrm>
              <a:off x="140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63" name="Freeform 118"/>
            <p:cNvSpPr>
              <a:spLocks/>
            </p:cNvSpPr>
            <p:nvPr/>
          </p:nvSpPr>
          <p:spPr bwMode="auto">
            <a:xfrm>
              <a:off x="141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64" name="Freeform 119"/>
            <p:cNvSpPr>
              <a:spLocks/>
            </p:cNvSpPr>
            <p:nvPr/>
          </p:nvSpPr>
          <p:spPr bwMode="auto">
            <a:xfrm>
              <a:off x="142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65" name="Freeform 120"/>
            <p:cNvSpPr>
              <a:spLocks/>
            </p:cNvSpPr>
            <p:nvPr/>
          </p:nvSpPr>
          <p:spPr bwMode="auto">
            <a:xfrm>
              <a:off x="143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66" name="Freeform 121"/>
            <p:cNvSpPr>
              <a:spLocks/>
            </p:cNvSpPr>
            <p:nvPr/>
          </p:nvSpPr>
          <p:spPr bwMode="auto">
            <a:xfrm>
              <a:off x="145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67" name="Freeform 122"/>
            <p:cNvSpPr>
              <a:spLocks/>
            </p:cNvSpPr>
            <p:nvPr/>
          </p:nvSpPr>
          <p:spPr bwMode="auto">
            <a:xfrm>
              <a:off x="146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68" name="Freeform 123"/>
            <p:cNvSpPr>
              <a:spLocks/>
            </p:cNvSpPr>
            <p:nvPr/>
          </p:nvSpPr>
          <p:spPr bwMode="auto">
            <a:xfrm>
              <a:off x="147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69" name="Freeform 124"/>
            <p:cNvSpPr>
              <a:spLocks/>
            </p:cNvSpPr>
            <p:nvPr/>
          </p:nvSpPr>
          <p:spPr bwMode="auto">
            <a:xfrm>
              <a:off x="148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70" name="Freeform 125"/>
            <p:cNvSpPr>
              <a:spLocks/>
            </p:cNvSpPr>
            <p:nvPr/>
          </p:nvSpPr>
          <p:spPr bwMode="auto">
            <a:xfrm>
              <a:off x="149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71" name="Freeform 126"/>
            <p:cNvSpPr>
              <a:spLocks/>
            </p:cNvSpPr>
            <p:nvPr/>
          </p:nvSpPr>
          <p:spPr bwMode="auto">
            <a:xfrm>
              <a:off x="150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72" name="Freeform 127"/>
            <p:cNvSpPr>
              <a:spLocks/>
            </p:cNvSpPr>
            <p:nvPr/>
          </p:nvSpPr>
          <p:spPr bwMode="auto">
            <a:xfrm>
              <a:off x="151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73" name="Freeform 128"/>
            <p:cNvSpPr>
              <a:spLocks/>
            </p:cNvSpPr>
            <p:nvPr/>
          </p:nvSpPr>
          <p:spPr bwMode="auto">
            <a:xfrm>
              <a:off x="152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74" name="Freeform 129"/>
            <p:cNvSpPr>
              <a:spLocks/>
            </p:cNvSpPr>
            <p:nvPr/>
          </p:nvSpPr>
          <p:spPr bwMode="auto">
            <a:xfrm>
              <a:off x="154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75" name="Freeform 130"/>
            <p:cNvSpPr>
              <a:spLocks/>
            </p:cNvSpPr>
            <p:nvPr/>
          </p:nvSpPr>
          <p:spPr bwMode="auto">
            <a:xfrm>
              <a:off x="154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76" name="Freeform 131"/>
            <p:cNvSpPr>
              <a:spLocks/>
            </p:cNvSpPr>
            <p:nvPr/>
          </p:nvSpPr>
          <p:spPr bwMode="auto">
            <a:xfrm>
              <a:off x="155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77" name="Freeform 132"/>
            <p:cNvSpPr>
              <a:spLocks/>
            </p:cNvSpPr>
            <p:nvPr/>
          </p:nvSpPr>
          <p:spPr bwMode="auto">
            <a:xfrm>
              <a:off x="157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78" name="Freeform 133"/>
            <p:cNvSpPr>
              <a:spLocks/>
            </p:cNvSpPr>
            <p:nvPr/>
          </p:nvSpPr>
          <p:spPr bwMode="auto">
            <a:xfrm>
              <a:off x="158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79" name="Freeform 134"/>
            <p:cNvSpPr>
              <a:spLocks/>
            </p:cNvSpPr>
            <p:nvPr/>
          </p:nvSpPr>
          <p:spPr bwMode="auto">
            <a:xfrm>
              <a:off x="159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80" name="Freeform 135"/>
            <p:cNvSpPr>
              <a:spLocks/>
            </p:cNvSpPr>
            <p:nvPr/>
          </p:nvSpPr>
          <p:spPr bwMode="auto">
            <a:xfrm>
              <a:off x="160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81" name="Freeform 136"/>
            <p:cNvSpPr>
              <a:spLocks/>
            </p:cNvSpPr>
            <p:nvPr/>
          </p:nvSpPr>
          <p:spPr bwMode="auto">
            <a:xfrm>
              <a:off x="161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82" name="Freeform 137"/>
            <p:cNvSpPr>
              <a:spLocks/>
            </p:cNvSpPr>
            <p:nvPr/>
          </p:nvSpPr>
          <p:spPr bwMode="auto">
            <a:xfrm>
              <a:off x="162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83" name="Freeform 138"/>
            <p:cNvSpPr>
              <a:spLocks/>
            </p:cNvSpPr>
            <p:nvPr/>
          </p:nvSpPr>
          <p:spPr bwMode="auto">
            <a:xfrm>
              <a:off x="163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84" name="Freeform 139"/>
            <p:cNvSpPr>
              <a:spLocks/>
            </p:cNvSpPr>
            <p:nvPr/>
          </p:nvSpPr>
          <p:spPr bwMode="auto">
            <a:xfrm>
              <a:off x="164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85" name="Freeform 140"/>
            <p:cNvSpPr>
              <a:spLocks/>
            </p:cNvSpPr>
            <p:nvPr/>
          </p:nvSpPr>
          <p:spPr bwMode="auto">
            <a:xfrm>
              <a:off x="166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86" name="Freeform 141"/>
            <p:cNvSpPr>
              <a:spLocks/>
            </p:cNvSpPr>
            <p:nvPr/>
          </p:nvSpPr>
          <p:spPr bwMode="auto">
            <a:xfrm>
              <a:off x="167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87" name="Freeform 142"/>
            <p:cNvSpPr>
              <a:spLocks/>
            </p:cNvSpPr>
            <p:nvPr/>
          </p:nvSpPr>
          <p:spPr bwMode="auto">
            <a:xfrm>
              <a:off x="167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88" name="Freeform 143"/>
            <p:cNvSpPr>
              <a:spLocks/>
            </p:cNvSpPr>
            <p:nvPr/>
          </p:nvSpPr>
          <p:spPr bwMode="auto">
            <a:xfrm>
              <a:off x="169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89" name="Freeform 144"/>
            <p:cNvSpPr>
              <a:spLocks/>
            </p:cNvSpPr>
            <p:nvPr/>
          </p:nvSpPr>
          <p:spPr bwMode="auto">
            <a:xfrm>
              <a:off x="170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90" name="Freeform 145"/>
            <p:cNvSpPr>
              <a:spLocks/>
            </p:cNvSpPr>
            <p:nvPr/>
          </p:nvSpPr>
          <p:spPr bwMode="auto">
            <a:xfrm>
              <a:off x="171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91" name="Freeform 146"/>
            <p:cNvSpPr>
              <a:spLocks/>
            </p:cNvSpPr>
            <p:nvPr/>
          </p:nvSpPr>
          <p:spPr bwMode="auto">
            <a:xfrm>
              <a:off x="172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92" name="Freeform 147"/>
            <p:cNvSpPr>
              <a:spLocks/>
            </p:cNvSpPr>
            <p:nvPr/>
          </p:nvSpPr>
          <p:spPr bwMode="auto">
            <a:xfrm>
              <a:off x="173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93" name="Freeform 148"/>
            <p:cNvSpPr>
              <a:spLocks/>
            </p:cNvSpPr>
            <p:nvPr/>
          </p:nvSpPr>
          <p:spPr bwMode="auto">
            <a:xfrm>
              <a:off x="174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94" name="Freeform 149"/>
            <p:cNvSpPr>
              <a:spLocks/>
            </p:cNvSpPr>
            <p:nvPr/>
          </p:nvSpPr>
          <p:spPr bwMode="auto">
            <a:xfrm>
              <a:off x="175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95" name="Freeform 150"/>
            <p:cNvSpPr>
              <a:spLocks/>
            </p:cNvSpPr>
            <p:nvPr/>
          </p:nvSpPr>
          <p:spPr bwMode="auto">
            <a:xfrm>
              <a:off x="176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96" name="Freeform 151"/>
            <p:cNvSpPr>
              <a:spLocks/>
            </p:cNvSpPr>
            <p:nvPr/>
          </p:nvSpPr>
          <p:spPr bwMode="auto">
            <a:xfrm>
              <a:off x="178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97" name="Freeform 152"/>
            <p:cNvSpPr>
              <a:spLocks/>
            </p:cNvSpPr>
            <p:nvPr/>
          </p:nvSpPr>
          <p:spPr bwMode="auto">
            <a:xfrm>
              <a:off x="179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98" name="Freeform 153"/>
            <p:cNvSpPr>
              <a:spLocks/>
            </p:cNvSpPr>
            <p:nvPr/>
          </p:nvSpPr>
          <p:spPr bwMode="auto">
            <a:xfrm>
              <a:off x="180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299" name="Freeform 154"/>
            <p:cNvSpPr>
              <a:spLocks/>
            </p:cNvSpPr>
            <p:nvPr/>
          </p:nvSpPr>
          <p:spPr bwMode="auto">
            <a:xfrm>
              <a:off x="181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00" name="Freeform 155"/>
            <p:cNvSpPr>
              <a:spLocks/>
            </p:cNvSpPr>
            <p:nvPr/>
          </p:nvSpPr>
          <p:spPr bwMode="auto">
            <a:xfrm>
              <a:off x="182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01" name="Freeform 156"/>
            <p:cNvSpPr>
              <a:spLocks/>
            </p:cNvSpPr>
            <p:nvPr/>
          </p:nvSpPr>
          <p:spPr bwMode="auto">
            <a:xfrm>
              <a:off x="183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02" name="Freeform 157"/>
            <p:cNvSpPr>
              <a:spLocks/>
            </p:cNvSpPr>
            <p:nvPr/>
          </p:nvSpPr>
          <p:spPr bwMode="auto">
            <a:xfrm>
              <a:off x="184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03" name="Freeform 158"/>
            <p:cNvSpPr>
              <a:spLocks/>
            </p:cNvSpPr>
            <p:nvPr/>
          </p:nvSpPr>
          <p:spPr bwMode="auto">
            <a:xfrm>
              <a:off x="185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04" name="Freeform 159"/>
            <p:cNvSpPr>
              <a:spLocks/>
            </p:cNvSpPr>
            <p:nvPr/>
          </p:nvSpPr>
          <p:spPr bwMode="auto">
            <a:xfrm>
              <a:off x="187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05" name="Freeform 160"/>
            <p:cNvSpPr>
              <a:spLocks/>
            </p:cNvSpPr>
            <p:nvPr/>
          </p:nvSpPr>
          <p:spPr bwMode="auto">
            <a:xfrm>
              <a:off x="187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06" name="Freeform 161"/>
            <p:cNvSpPr>
              <a:spLocks/>
            </p:cNvSpPr>
            <p:nvPr/>
          </p:nvSpPr>
          <p:spPr bwMode="auto">
            <a:xfrm>
              <a:off x="188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07" name="Freeform 162"/>
            <p:cNvSpPr>
              <a:spLocks/>
            </p:cNvSpPr>
            <p:nvPr/>
          </p:nvSpPr>
          <p:spPr bwMode="auto">
            <a:xfrm>
              <a:off x="190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08" name="Freeform 163"/>
            <p:cNvSpPr>
              <a:spLocks/>
            </p:cNvSpPr>
            <p:nvPr/>
          </p:nvSpPr>
          <p:spPr bwMode="auto">
            <a:xfrm>
              <a:off x="191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09" name="Freeform 164"/>
            <p:cNvSpPr>
              <a:spLocks/>
            </p:cNvSpPr>
            <p:nvPr/>
          </p:nvSpPr>
          <p:spPr bwMode="auto">
            <a:xfrm>
              <a:off x="192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10" name="Freeform 165"/>
            <p:cNvSpPr>
              <a:spLocks/>
            </p:cNvSpPr>
            <p:nvPr/>
          </p:nvSpPr>
          <p:spPr bwMode="auto">
            <a:xfrm>
              <a:off x="193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11" name="Freeform 166"/>
            <p:cNvSpPr>
              <a:spLocks/>
            </p:cNvSpPr>
            <p:nvPr/>
          </p:nvSpPr>
          <p:spPr bwMode="auto">
            <a:xfrm>
              <a:off x="194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12" name="Freeform 167"/>
            <p:cNvSpPr>
              <a:spLocks/>
            </p:cNvSpPr>
            <p:nvPr/>
          </p:nvSpPr>
          <p:spPr bwMode="auto">
            <a:xfrm>
              <a:off x="195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13" name="Freeform 168"/>
            <p:cNvSpPr>
              <a:spLocks/>
            </p:cNvSpPr>
            <p:nvPr/>
          </p:nvSpPr>
          <p:spPr bwMode="auto">
            <a:xfrm>
              <a:off x="196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14" name="Freeform 169"/>
            <p:cNvSpPr>
              <a:spLocks/>
            </p:cNvSpPr>
            <p:nvPr/>
          </p:nvSpPr>
          <p:spPr bwMode="auto">
            <a:xfrm>
              <a:off x="197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15" name="Freeform 170"/>
            <p:cNvSpPr>
              <a:spLocks/>
            </p:cNvSpPr>
            <p:nvPr/>
          </p:nvSpPr>
          <p:spPr bwMode="auto">
            <a:xfrm>
              <a:off x="199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16" name="Freeform 171"/>
            <p:cNvSpPr>
              <a:spLocks/>
            </p:cNvSpPr>
            <p:nvPr/>
          </p:nvSpPr>
          <p:spPr bwMode="auto">
            <a:xfrm>
              <a:off x="200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17" name="Freeform 172"/>
            <p:cNvSpPr>
              <a:spLocks/>
            </p:cNvSpPr>
            <p:nvPr/>
          </p:nvSpPr>
          <p:spPr bwMode="auto">
            <a:xfrm>
              <a:off x="200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18" name="Freeform 173"/>
            <p:cNvSpPr>
              <a:spLocks/>
            </p:cNvSpPr>
            <p:nvPr/>
          </p:nvSpPr>
          <p:spPr bwMode="auto">
            <a:xfrm>
              <a:off x="202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19" name="Freeform 174"/>
            <p:cNvSpPr>
              <a:spLocks/>
            </p:cNvSpPr>
            <p:nvPr/>
          </p:nvSpPr>
          <p:spPr bwMode="auto">
            <a:xfrm>
              <a:off x="203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20" name="Freeform 175"/>
            <p:cNvSpPr>
              <a:spLocks/>
            </p:cNvSpPr>
            <p:nvPr/>
          </p:nvSpPr>
          <p:spPr bwMode="auto">
            <a:xfrm>
              <a:off x="204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21" name="Freeform 176"/>
            <p:cNvSpPr>
              <a:spLocks/>
            </p:cNvSpPr>
            <p:nvPr/>
          </p:nvSpPr>
          <p:spPr bwMode="auto">
            <a:xfrm>
              <a:off x="205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22" name="Freeform 177"/>
            <p:cNvSpPr>
              <a:spLocks/>
            </p:cNvSpPr>
            <p:nvPr/>
          </p:nvSpPr>
          <p:spPr bwMode="auto">
            <a:xfrm>
              <a:off x="206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23" name="Freeform 178"/>
            <p:cNvSpPr>
              <a:spLocks/>
            </p:cNvSpPr>
            <p:nvPr/>
          </p:nvSpPr>
          <p:spPr bwMode="auto">
            <a:xfrm>
              <a:off x="207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24" name="Freeform 179"/>
            <p:cNvSpPr>
              <a:spLocks/>
            </p:cNvSpPr>
            <p:nvPr/>
          </p:nvSpPr>
          <p:spPr bwMode="auto">
            <a:xfrm>
              <a:off x="208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25" name="Freeform 180"/>
            <p:cNvSpPr>
              <a:spLocks/>
            </p:cNvSpPr>
            <p:nvPr/>
          </p:nvSpPr>
          <p:spPr bwMode="auto">
            <a:xfrm>
              <a:off x="209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26" name="Freeform 181"/>
            <p:cNvSpPr>
              <a:spLocks/>
            </p:cNvSpPr>
            <p:nvPr/>
          </p:nvSpPr>
          <p:spPr bwMode="auto">
            <a:xfrm>
              <a:off x="211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27" name="Freeform 182"/>
            <p:cNvSpPr>
              <a:spLocks/>
            </p:cNvSpPr>
            <p:nvPr/>
          </p:nvSpPr>
          <p:spPr bwMode="auto">
            <a:xfrm>
              <a:off x="212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28" name="Freeform 183"/>
            <p:cNvSpPr>
              <a:spLocks/>
            </p:cNvSpPr>
            <p:nvPr/>
          </p:nvSpPr>
          <p:spPr bwMode="auto">
            <a:xfrm>
              <a:off x="213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29" name="Freeform 184"/>
            <p:cNvSpPr>
              <a:spLocks/>
            </p:cNvSpPr>
            <p:nvPr/>
          </p:nvSpPr>
          <p:spPr bwMode="auto">
            <a:xfrm>
              <a:off x="214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30" name="Freeform 185"/>
            <p:cNvSpPr>
              <a:spLocks/>
            </p:cNvSpPr>
            <p:nvPr/>
          </p:nvSpPr>
          <p:spPr bwMode="auto">
            <a:xfrm>
              <a:off x="215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31" name="Freeform 186"/>
            <p:cNvSpPr>
              <a:spLocks/>
            </p:cNvSpPr>
            <p:nvPr/>
          </p:nvSpPr>
          <p:spPr bwMode="auto">
            <a:xfrm>
              <a:off x="216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32" name="Freeform 187"/>
            <p:cNvSpPr>
              <a:spLocks/>
            </p:cNvSpPr>
            <p:nvPr/>
          </p:nvSpPr>
          <p:spPr bwMode="auto">
            <a:xfrm>
              <a:off x="217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dirty="0">
                <a:solidFill>
                  <a:srgbClr val="000000"/>
                </a:solidFill>
              </a:endParaRPr>
            </a:p>
          </p:txBody>
        </p:sp>
        <p:sp>
          <p:nvSpPr>
            <p:cNvPr id="2333" name="Freeform 188"/>
            <p:cNvSpPr>
              <a:spLocks/>
            </p:cNvSpPr>
            <p:nvPr/>
          </p:nvSpPr>
          <p:spPr bwMode="auto">
            <a:xfrm>
              <a:off x="218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34" name="Freeform 189"/>
            <p:cNvSpPr>
              <a:spLocks/>
            </p:cNvSpPr>
            <p:nvPr/>
          </p:nvSpPr>
          <p:spPr bwMode="auto">
            <a:xfrm>
              <a:off x="220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35" name="Freeform 190"/>
            <p:cNvSpPr>
              <a:spLocks/>
            </p:cNvSpPr>
            <p:nvPr/>
          </p:nvSpPr>
          <p:spPr bwMode="auto">
            <a:xfrm>
              <a:off x="220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36" name="Freeform 191"/>
            <p:cNvSpPr>
              <a:spLocks/>
            </p:cNvSpPr>
            <p:nvPr/>
          </p:nvSpPr>
          <p:spPr bwMode="auto">
            <a:xfrm>
              <a:off x="221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37" name="Freeform 192"/>
            <p:cNvSpPr>
              <a:spLocks/>
            </p:cNvSpPr>
            <p:nvPr/>
          </p:nvSpPr>
          <p:spPr bwMode="auto">
            <a:xfrm>
              <a:off x="223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38" name="Freeform 193"/>
            <p:cNvSpPr>
              <a:spLocks/>
            </p:cNvSpPr>
            <p:nvPr/>
          </p:nvSpPr>
          <p:spPr bwMode="auto">
            <a:xfrm>
              <a:off x="224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39" name="Freeform 194"/>
            <p:cNvSpPr>
              <a:spLocks/>
            </p:cNvSpPr>
            <p:nvPr/>
          </p:nvSpPr>
          <p:spPr bwMode="auto">
            <a:xfrm>
              <a:off x="225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40" name="Freeform 195"/>
            <p:cNvSpPr>
              <a:spLocks/>
            </p:cNvSpPr>
            <p:nvPr/>
          </p:nvSpPr>
          <p:spPr bwMode="auto">
            <a:xfrm>
              <a:off x="226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41" name="Freeform 196"/>
            <p:cNvSpPr>
              <a:spLocks/>
            </p:cNvSpPr>
            <p:nvPr/>
          </p:nvSpPr>
          <p:spPr bwMode="auto">
            <a:xfrm>
              <a:off x="227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42" name="Freeform 197"/>
            <p:cNvSpPr>
              <a:spLocks/>
            </p:cNvSpPr>
            <p:nvPr/>
          </p:nvSpPr>
          <p:spPr bwMode="auto">
            <a:xfrm>
              <a:off x="228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43" name="Freeform 198"/>
            <p:cNvSpPr>
              <a:spLocks/>
            </p:cNvSpPr>
            <p:nvPr/>
          </p:nvSpPr>
          <p:spPr bwMode="auto">
            <a:xfrm>
              <a:off x="229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44" name="Freeform 199"/>
            <p:cNvSpPr>
              <a:spLocks/>
            </p:cNvSpPr>
            <p:nvPr/>
          </p:nvSpPr>
          <p:spPr bwMode="auto">
            <a:xfrm>
              <a:off x="230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45" name="Freeform 200"/>
            <p:cNvSpPr>
              <a:spLocks/>
            </p:cNvSpPr>
            <p:nvPr/>
          </p:nvSpPr>
          <p:spPr bwMode="auto">
            <a:xfrm>
              <a:off x="232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46" name="Freeform 201"/>
            <p:cNvSpPr>
              <a:spLocks/>
            </p:cNvSpPr>
            <p:nvPr/>
          </p:nvSpPr>
          <p:spPr bwMode="auto">
            <a:xfrm>
              <a:off x="233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47" name="Freeform 202"/>
            <p:cNvSpPr>
              <a:spLocks/>
            </p:cNvSpPr>
            <p:nvPr/>
          </p:nvSpPr>
          <p:spPr bwMode="auto">
            <a:xfrm>
              <a:off x="233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48" name="Freeform 203"/>
            <p:cNvSpPr>
              <a:spLocks/>
            </p:cNvSpPr>
            <p:nvPr/>
          </p:nvSpPr>
          <p:spPr bwMode="auto">
            <a:xfrm>
              <a:off x="235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49" name="Freeform 204"/>
            <p:cNvSpPr>
              <a:spLocks/>
            </p:cNvSpPr>
            <p:nvPr/>
          </p:nvSpPr>
          <p:spPr bwMode="auto">
            <a:xfrm>
              <a:off x="236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50" name="Freeform 205"/>
            <p:cNvSpPr>
              <a:spLocks/>
            </p:cNvSpPr>
            <p:nvPr/>
          </p:nvSpPr>
          <p:spPr bwMode="auto">
            <a:xfrm>
              <a:off x="237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51" name="Freeform 206"/>
            <p:cNvSpPr>
              <a:spLocks/>
            </p:cNvSpPr>
            <p:nvPr/>
          </p:nvSpPr>
          <p:spPr bwMode="auto">
            <a:xfrm>
              <a:off x="238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52" name="Freeform 207"/>
            <p:cNvSpPr>
              <a:spLocks/>
            </p:cNvSpPr>
            <p:nvPr/>
          </p:nvSpPr>
          <p:spPr bwMode="auto">
            <a:xfrm>
              <a:off x="239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53" name="Freeform 208"/>
            <p:cNvSpPr>
              <a:spLocks/>
            </p:cNvSpPr>
            <p:nvPr/>
          </p:nvSpPr>
          <p:spPr bwMode="auto">
            <a:xfrm>
              <a:off x="240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54" name="Freeform 209"/>
            <p:cNvSpPr>
              <a:spLocks/>
            </p:cNvSpPr>
            <p:nvPr/>
          </p:nvSpPr>
          <p:spPr bwMode="auto">
            <a:xfrm>
              <a:off x="241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55" name="Freeform 210"/>
            <p:cNvSpPr>
              <a:spLocks/>
            </p:cNvSpPr>
            <p:nvPr/>
          </p:nvSpPr>
          <p:spPr bwMode="auto">
            <a:xfrm>
              <a:off x="242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56" name="Freeform 211"/>
            <p:cNvSpPr>
              <a:spLocks/>
            </p:cNvSpPr>
            <p:nvPr/>
          </p:nvSpPr>
          <p:spPr bwMode="auto">
            <a:xfrm>
              <a:off x="244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57" name="Freeform 212"/>
            <p:cNvSpPr>
              <a:spLocks/>
            </p:cNvSpPr>
            <p:nvPr/>
          </p:nvSpPr>
          <p:spPr bwMode="auto">
            <a:xfrm>
              <a:off x="245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58" name="Freeform 213"/>
            <p:cNvSpPr>
              <a:spLocks/>
            </p:cNvSpPr>
            <p:nvPr/>
          </p:nvSpPr>
          <p:spPr bwMode="auto">
            <a:xfrm>
              <a:off x="246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59" name="Freeform 214"/>
            <p:cNvSpPr>
              <a:spLocks/>
            </p:cNvSpPr>
            <p:nvPr/>
          </p:nvSpPr>
          <p:spPr bwMode="auto">
            <a:xfrm>
              <a:off x="247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60" name="Freeform 215"/>
            <p:cNvSpPr>
              <a:spLocks/>
            </p:cNvSpPr>
            <p:nvPr/>
          </p:nvSpPr>
          <p:spPr bwMode="auto">
            <a:xfrm>
              <a:off x="248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61" name="Freeform 216"/>
            <p:cNvSpPr>
              <a:spLocks/>
            </p:cNvSpPr>
            <p:nvPr/>
          </p:nvSpPr>
          <p:spPr bwMode="auto">
            <a:xfrm>
              <a:off x="249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62" name="Freeform 217"/>
            <p:cNvSpPr>
              <a:spLocks/>
            </p:cNvSpPr>
            <p:nvPr/>
          </p:nvSpPr>
          <p:spPr bwMode="auto">
            <a:xfrm>
              <a:off x="250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63" name="Freeform 218"/>
            <p:cNvSpPr>
              <a:spLocks/>
            </p:cNvSpPr>
            <p:nvPr/>
          </p:nvSpPr>
          <p:spPr bwMode="auto">
            <a:xfrm>
              <a:off x="251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64" name="Freeform 219"/>
            <p:cNvSpPr>
              <a:spLocks/>
            </p:cNvSpPr>
            <p:nvPr/>
          </p:nvSpPr>
          <p:spPr bwMode="auto">
            <a:xfrm>
              <a:off x="253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65" name="Freeform 220"/>
            <p:cNvSpPr>
              <a:spLocks/>
            </p:cNvSpPr>
            <p:nvPr/>
          </p:nvSpPr>
          <p:spPr bwMode="auto">
            <a:xfrm>
              <a:off x="253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grpSp>
          <p:nvGrpSpPr>
            <p:cNvPr id="2366" name="Group 221"/>
            <p:cNvGrpSpPr>
              <a:grpSpLocks/>
            </p:cNvGrpSpPr>
            <p:nvPr/>
          </p:nvGrpSpPr>
          <p:grpSpPr bwMode="auto">
            <a:xfrm>
              <a:off x="2549" y="1779"/>
              <a:ext cx="2226" cy="1242"/>
              <a:chOff x="2508" y="1914"/>
              <a:chExt cx="2226" cy="1242"/>
            </a:xfrm>
          </p:grpSpPr>
          <p:sp>
            <p:nvSpPr>
              <p:cNvPr id="2403" name="Freeform 222"/>
              <p:cNvSpPr>
                <a:spLocks/>
              </p:cNvSpPr>
              <p:nvPr/>
            </p:nvSpPr>
            <p:spPr bwMode="auto">
              <a:xfrm>
                <a:off x="250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04" name="Freeform 223"/>
              <p:cNvSpPr>
                <a:spLocks/>
              </p:cNvSpPr>
              <p:nvPr/>
            </p:nvSpPr>
            <p:spPr bwMode="auto">
              <a:xfrm>
                <a:off x="252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05" name="Freeform 224"/>
              <p:cNvSpPr>
                <a:spLocks/>
              </p:cNvSpPr>
              <p:nvPr/>
            </p:nvSpPr>
            <p:spPr bwMode="auto">
              <a:xfrm>
                <a:off x="253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06" name="Freeform 225"/>
              <p:cNvSpPr>
                <a:spLocks/>
              </p:cNvSpPr>
              <p:nvPr/>
            </p:nvSpPr>
            <p:spPr bwMode="auto">
              <a:xfrm>
                <a:off x="254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07" name="Freeform 226"/>
              <p:cNvSpPr>
                <a:spLocks/>
              </p:cNvSpPr>
              <p:nvPr/>
            </p:nvSpPr>
            <p:spPr bwMode="auto">
              <a:xfrm>
                <a:off x="255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08" name="Freeform 227"/>
              <p:cNvSpPr>
                <a:spLocks/>
              </p:cNvSpPr>
              <p:nvPr/>
            </p:nvSpPr>
            <p:spPr bwMode="auto">
              <a:xfrm>
                <a:off x="256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09" name="Freeform 228"/>
              <p:cNvSpPr>
                <a:spLocks/>
              </p:cNvSpPr>
              <p:nvPr/>
            </p:nvSpPr>
            <p:spPr bwMode="auto">
              <a:xfrm>
                <a:off x="257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10" name="Freeform 229"/>
              <p:cNvSpPr>
                <a:spLocks/>
              </p:cNvSpPr>
              <p:nvPr/>
            </p:nvSpPr>
            <p:spPr bwMode="auto">
              <a:xfrm>
                <a:off x="258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11" name="Freeform 230"/>
              <p:cNvSpPr>
                <a:spLocks/>
              </p:cNvSpPr>
              <p:nvPr/>
            </p:nvSpPr>
            <p:spPr bwMode="auto">
              <a:xfrm>
                <a:off x="259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12" name="Freeform 231"/>
              <p:cNvSpPr>
                <a:spLocks/>
              </p:cNvSpPr>
              <p:nvPr/>
            </p:nvSpPr>
            <p:spPr bwMode="auto">
              <a:xfrm>
                <a:off x="261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13" name="Freeform 232"/>
              <p:cNvSpPr>
                <a:spLocks/>
              </p:cNvSpPr>
              <p:nvPr/>
            </p:nvSpPr>
            <p:spPr bwMode="auto">
              <a:xfrm>
                <a:off x="262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14" name="Freeform 233"/>
              <p:cNvSpPr>
                <a:spLocks/>
              </p:cNvSpPr>
              <p:nvPr/>
            </p:nvSpPr>
            <p:spPr bwMode="auto">
              <a:xfrm>
                <a:off x="262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15" name="Freeform 234"/>
              <p:cNvSpPr>
                <a:spLocks/>
              </p:cNvSpPr>
              <p:nvPr/>
            </p:nvSpPr>
            <p:spPr bwMode="auto">
              <a:xfrm>
                <a:off x="2640"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16" name="Freeform 235"/>
              <p:cNvSpPr>
                <a:spLocks/>
              </p:cNvSpPr>
              <p:nvPr/>
            </p:nvSpPr>
            <p:spPr bwMode="auto">
              <a:xfrm>
                <a:off x="265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17" name="Freeform 236"/>
              <p:cNvSpPr>
                <a:spLocks/>
              </p:cNvSpPr>
              <p:nvPr/>
            </p:nvSpPr>
            <p:spPr bwMode="auto">
              <a:xfrm>
                <a:off x="266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18" name="Freeform 237"/>
              <p:cNvSpPr>
                <a:spLocks/>
              </p:cNvSpPr>
              <p:nvPr/>
            </p:nvSpPr>
            <p:spPr bwMode="auto">
              <a:xfrm>
                <a:off x="267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19" name="Freeform 238"/>
              <p:cNvSpPr>
                <a:spLocks/>
              </p:cNvSpPr>
              <p:nvPr/>
            </p:nvSpPr>
            <p:spPr bwMode="auto">
              <a:xfrm>
                <a:off x="268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20" name="Freeform 239"/>
              <p:cNvSpPr>
                <a:spLocks/>
              </p:cNvSpPr>
              <p:nvPr/>
            </p:nvSpPr>
            <p:spPr bwMode="auto">
              <a:xfrm>
                <a:off x="269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21" name="Freeform 240"/>
              <p:cNvSpPr>
                <a:spLocks/>
              </p:cNvSpPr>
              <p:nvPr/>
            </p:nvSpPr>
            <p:spPr bwMode="auto">
              <a:xfrm>
                <a:off x="270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22" name="Freeform 241"/>
              <p:cNvSpPr>
                <a:spLocks/>
              </p:cNvSpPr>
              <p:nvPr/>
            </p:nvSpPr>
            <p:spPr bwMode="auto">
              <a:xfrm>
                <a:off x="271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23" name="Freeform 242"/>
              <p:cNvSpPr>
                <a:spLocks/>
              </p:cNvSpPr>
              <p:nvPr/>
            </p:nvSpPr>
            <p:spPr bwMode="auto">
              <a:xfrm>
                <a:off x="273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24" name="Freeform 243"/>
              <p:cNvSpPr>
                <a:spLocks/>
              </p:cNvSpPr>
              <p:nvPr/>
            </p:nvSpPr>
            <p:spPr bwMode="auto">
              <a:xfrm>
                <a:off x="274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25" name="Freeform 244"/>
              <p:cNvSpPr>
                <a:spLocks/>
              </p:cNvSpPr>
              <p:nvPr/>
            </p:nvSpPr>
            <p:spPr bwMode="auto">
              <a:xfrm>
                <a:off x="275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26" name="Freeform 245"/>
              <p:cNvSpPr>
                <a:spLocks/>
              </p:cNvSpPr>
              <p:nvPr/>
            </p:nvSpPr>
            <p:spPr bwMode="auto">
              <a:xfrm>
                <a:off x="276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27" name="Freeform 246"/>
              <p:cNvSpPr>
                <a:spLocks/>
              </p:cNvSpPr>
              <p:nvPr/>
            </p:nvSpPr>
            <p:spPr bwMode="auto">
              <a:xfrm>
                <a:off x="277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28" name="Freeform 247"/>
              <p:cNvSpPr>
                <a:spLocks/>
              </p:cNvSpPr>
              <p:nvPr/>
            </p:nvSpPr>
            <p:spPr bwMode="auto">
              <a:xfrm>
                <a:off x="278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29" name="Freeform 248"/>
              <p:cNvSpPr>
                <a:spLocks/>
              </p:cNvSpPr>
              <p:nvPr/>
            </p:nvSpPr>
            <p:spPr bwMode="auto">
              <a:xfrm>
                <a:off x="279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30" name="Freeform 249"/>
              <p:cNvSpPr>
                <a:spLocks/>
              </p:cNvSpPr>
              <p:nvPr/>
            </p:nvSpPr>
            <p:spPr bwMode="auto">
              <a:xfrm>
                <a:off x="280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31" name="Freeform 250"/>
              <p:cNvSpPr>
                <a:spLocks/>
              </p:cNvSpPr>
              <p:nvPr/>
            </p:nvSpPr>
            <p:spPr bwMode="auto">
              <a:xfrm>
                <a:off x="282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32" name="Freeform 251"/>
              <p:cNvSpPr>
                <a:spLocks/>
              </p:cNvSpPr>
              <p:nvPr/>
            </p:nvSpPr>
            <p:spPr bwMode="auto">
              <a:xfrm>
                <a:off x="282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33" name="Freeform 252"/>
              <p:cNvSpPr>
                <a:spLocks/>
              </p:cNvSpPr>
              <p:nvPr/>
            </p:nvSpPr>
            <p:spPr bwMode="auto">
              <a:xfrm>
                <a:off x="283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34" name="Freeform 253"/>
              <p:cNvSpPr>
                <a:spLocks/>
              </p:cNvSpPr>
              <p:nvPr/>
            </p:nvSpPr>
            <p:spPr bwMode="auto">
              <a:xfrm>
                <a:off x="285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35" name="Freeform 254"/>
              <p:cNvSpPr>
                <a:spLocks/>
              </p:cNvSpPr>
              <p:nvPr/>
            </p:nvSpPr>
            <p:spPr bwMode="auto">
              <a:xfrm>
                <a:off x="286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36" name="Freeform 255"/>
              <p:cNvSpPr>
                <a:spLocks/>
              </p:cNvSpPr>
              <p:nvPr/>
            </p:nvSpPr>
            <p:spPr bwMode="auto">
              <a:xfrm>
                <a:off x="287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37" name="Freeform 256"/>
              <p:cNvSpPr>
                <a:spLocks/>
              </p:cNvSpPr>
              <p:nvPr/>
            </p:nvSpPr>
            <p:spPr bwMode="auto">
              <a:xfrm>
                <a:off x="288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38" name="Freeform 257"/>
              <p:cNvSpPr>
                <a:spLocks/>
              </p:cNvSpPr>
              <p:nvPr/>
            </p:nvSpPr>
            <p:spPr bwMode="auto">
              <a:xfrm>
                <a:off x="289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39" name="Freeform 258"/>
              <p:cNvSpPr>
                <a:spLocks/>
              </p:cNvSpPr>
              <p:nvPr/>
            </p:nvSpPr>
            <p:spPr bwMode="auto">
              <a:xfrm>
                <a:off x="290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40" name="Freeform 259"/>
              <p:cNvSpPr>
                <a:spLocks/>
              </p:cNvSpPr>
              <p:nvPr/>
            </p:nvSpPr>
            <p:spPr bwMode="auto">
              <a:xfrm>
                <a:off x="291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41" name="Freeform 260"/>
              <p:cNvSpPr>
                <a:spLocks/>
              </p:cNvSpPr>
              <p:nvPr/>
            </p:nvSpPr>
            <p:spPr bwMode="auto">
              <a:xfrm>
                <a:off x="292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42" name="Freeform 261"/>
              <p:cNvSpPr>
                <a:spLocks/>
              </p:cNvSpPr>
              <p:nvPr/>
            </p:nvSpPr>
            <p:spPr bwMode="auto">
              <a:xfrm>
                <a:off x="294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43" name="Freeform 262"/>
              <p:cNvSpPr>
                <a:spLocks/>
              </p:cNvSpPr>
              <p:nvPr/>
            </p:nvSpPr>
            <p:spPr bwMode="auto">
              <a:xfrm>
                <a:off x="294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44" name="Freeform 263"/>
              <p:cNvSpPr>
                <a:spLocks/>
              </p:cNvSpPr>
              <p:nvPr/>
            </p:nvSpPr>
            <p:spPr bwMode="auto">
              <a:xfrm>
                <a:off x="295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45" name="Freeform 264"/>
              <p:cNvSpPr>
                <a:spLocks/>
              </p:cNvSpPr>
              <p:nvPr/>
            </p:nvSpPr>
            <p:spPr bwMode="auto">
              <a:xfrm>
                <a:off x="297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46" name="Freeform 265"/>
              <p:cNvSpPr>
                <a:spLocks/>
              </p:cNvSpPr>
              <p:nvPr/>
            </p:nvSpPr>
            <p:spPr bwMode="auto">
              <a:xfrm>
                <a:off x="298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47" name="Freeform 266"/>
              <p:cNvSpPr>
                <a:spLocks/>
              </p:cNvSpPr>
              <p:nvPr/>
            </p:nvSpPr>
            <p:spPr bwMode="auto">
              <a:xfrm>
                <a:off x="299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48" name="Freeform 267"/>
              <p:cNvSpPr>
                <a:spLocks/>
              </p:cNvSpPr>
              <p:nvPr/>
            </p:nvSpPr>
            <p:spPr bwMode="auto">
              <a:xfrm>
                <a:off x="300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49" name="Freeform 268"/>
              <p:cNvSpPr>
                <a:spLocks/>
              </p:cNvSpPr>
              <p:nvPr/>
            </p:nvSpPr>
            <p:spPr bwMode="auto">
              <a:xfrm>
                <a:off x="301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50" name="Freeform 269"/>
              <p:cNvSpPr>
                <a:spLocks/>
              </p:cNvSpPr>
              <p:nvPr/>
            </p:nvSpPr>
            <p:spPr bwMode="auto">
              <a:xfrm>
                <a:off x="302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51" name="Freeform 270"/>
              <p:cNvSpPr>
                <a:spLocks/>
              </p:cNvSpPr>
              <p:nvPr/>
            </p:nvSpPr>
            <p:spPr bwMode="auto">
              <a:xfrm>
                <a:off x="303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52" name="Freeform 271"/>
              <p:cNvSpPr>
                <a:spLocks/>
              </p:cNvSpPr>
              <p:nvPr/>
            </p:nvSpPr>
            <p:spPr bwMode="auto">
              <a:xfrm>
                <a:off x="304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53" name="Freeform 272"/>
              <p:cNvSpPr>
                <a:spLocks/>
              </p:cNvSpPr>
              <p:nvPr/>
            </p:nvSpPr>
            <p:spPr bwMode="auto">
              <a:xfrm>
                <a:off x="306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54" name="Freeform 273"/>
              <p:cNvSpPr>
                <a:spLocks/>
              </p:cNvSpPr>
              <p:nvPr/>
            </p:nvSpPr>
            <p:spPr bwMode="auto">
              <a:xfrm>
                <a:off x="307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55" name="Freeform 274"/>
              <p:cNvSpPr>
                <a:spLocks/>
              </p:cNvSpPr>
              <p:nvPr/>
            </p:nvSpPr>
            <p:spPr bwMode="auto">
              <a:xfrm>
                <a:off x="307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56" name="Freeform 275"/>
              <p:cNvSpPr>
                <a:spLocks/>
              </p:cNvSpPr>
              <p:nvPr/>
            </p:nvSpPr>
            <p:spPr bwMode="auto">
              <a:xfrm>
                <a:off x="309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57" name="Freeform 276"/>
              <p:cNvSpPr>
                <a:spLocks/>
              </p:cNvSpPr>
              <p:nvPr/>
            </p:nvSpPr>
            <p:spPr bwMode="auto">
              <a:xfrm>
                <a:off x="310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58" name="Freeform 277"/>
              <p:cNvSpPr>
                <a:spLocks/>
              </p:cNvSpPr>
              <p:nvPr/>
            </p:nvSpPr>
            <p:spPr bwMode="auto">
              <a:xfrm>
                <a:off x="311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59" name="Freeform 278"/>
              <p:cNvSpPr>
                <a:spLocks/>
              </p:cNvSpPr>
              <p:nvPr/>
            </p:nvSpPr>
            <p:spPr bwMode="auto">
              <a:xfrm>
                <a:off x="312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60" name="Freeform 279"/>
              <p:cNvSpPr>
                <a:spLocks/>
              </p:cNvSpPr>
              <p:nvPr/>
            </p:nvSpPr>
            <p:spPr bwMode="auto">
              <a:xfrm>
                <a:off x="313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61" name="Freeform 280"/>
              <p:cNvSpPr>
                <a:spLocks/>
              </p:cNvSpPr>
              <p:nvPr/>
            </p:nvSpPr>
            <p:spPr bwMode="auto">
              <a:xfrm>
                <a:off x="314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62" name="Freeform 281"/>
              <p:cNvSpPr>
                <a:spLocks/>
              </p:cNvSpPr>
              <p:nvPr/>
            </p:nvSpPr>
            <p:spPr bwMode="auto">
              <a:xfrm>
                <a:off x="315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63" name="Freeform 282"/>
              <p:cNvSpPr>
                <a:spLocks/>
              </p:cNvSpPr>
              <p:nvPr/>
            </p:nvSpPr>
            <p:spPr bwMode="auto">
              <a:xfrm>
                <a:off x="316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64" name="Freeform 283"/>
              <p:cNvSpPr>
                <a:spLocks/>
              </p:cNvSpPr>
              <p:nvPr/>
            </p:nvSpPr>
            <p:spPr bwMode="auto">
              <a:xfrm>
                <a:off x="318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65" name="Freeform 284"/>
              <p:cNvSpPr>
                <a:spLocks/>
              </p:cNvSpPr>
              <p:nvPr/>
            </p:nvSpPr>
            <p:spPr bwMode="auto">
              <a:xfrm>
                <a:off x="319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66" name="Freeform 285"/>
              <p:cNvSpPr>
                <a:spLocks/>
              </p:cNvSpPr>
              <p:nvPr/>
            </p:nvSpPr>
            <p:spPr bwMode="auto">
              <a:xfrm>
                <a:off x="320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67" name="Freeform 286"/>
              <p:cNvSpPr>
                <a:spLocks/>
              </p:cNvSpPr>
              <p:nvPr/>
            </p:nvSpPr>
            <p:spPr bwMode="auto">
              <a:xfrm>
                <a:off x="321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68" name="Freeform 287"/>
              <p:cNvSpPr>
                <a:spLocks/>
              </p:cNvSpPr>
              <p:nvPr/>
            </p:nvSpPr>
            <p:spPr bwMode="auto">
              <a:xfrm>
                <a:off x="322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69" name="Freeform 288"/>
              <p:cNvSpPr>
                <a:spLocks/>
              </p:cNvSpPr>
              <p:nvPr/>
            </p:nvSpPr>
            <p:spPr bwMode="auto">
              <a:xfrm>
                <a:off x="323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70" name="Freeform 289"/>
              <p:cNvSpPr>
                <a:spLocks/>
              </p:cNvSpPr>
              <p:nvPr/>
            </p:nvSpPr>
            <p:spPr bwMode="auto">
              <a:xfrm>
                <a:off x="324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71" name="Freeform 290"/>
              <p:cNvSpPr>
                <a:spLocks/>
              </p:cNvSpPr>
              <p:nvPr/>
            </p:nvSpPr>
            <p:spPr bwMode="auto">
              <a:xfrm>
                <a:off x="325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72" name="Freeform 291"/>
              <p:cNvSpPr>
                <a:spLocks/>
              </p:cNvSpPr>
              <p:nvPr/>
            </p:nvSpPr>
            <p:spPr bwMode="auto">
              <a:xfrm>
                <a:off x="327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73" name="Freeform 292"/>
              <p:cNvSpPr>
                <a:spLocks/>
              </p:cNvSpPr>
              <p:nvPr/>
            </p:nvSpPr>
            <p:spPr bwMode="auto">
              <a:xfrm>
                <a:off x="327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74" name="Freeform 293"/>
              <p:cNvSpPr>
                <a:spLocks/>
              </p:cNvSpPr>
              <p:nvPr/>
            </p:nvSpPr>
            <p:spPr bwMode="auto">
              <a:xfrm>
                <a:off x="328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75" name="Freeform 294"/>
              <p:cNvSpPr>
                <a:spLocks/>
              </p:cNvSpPr>
              <p:nvPr/>
            </p:nvSpPr>
            <p:spPr bwMode="auto">
              <a:xfrm>
                <a:off x="330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76" name="Freeform 295"/>
              <p:cNvSpPr>
                <a:spLocks/>
              </p:cNvSpPr>
              <p:nvPr/>
            </p:nvSpPr>
            <p:spPr bwMode="auto">
              <a:xfrm>
                <a:off x="331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77" name="Freeform 296"/>
              <p:cNvSpPr>
                <a:spLocks/>
              </p:cNvSpPr>
              <p:nvPr/>
            </p:nvSpPr>
            <p:spPr bwMode="auto">
              <a:xfrm>
                <a:off x="332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78" name="Freeform 297"/>
              <p:cNvSpPr>
                <a:spLocks/>
              </p:cNvSpPr>
              <p:nvPr/>
            </p:nvSpPr>
            <p:spPr bwMode="auto">
              <a:xfrm>
                <a:off x="333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79" name="Freeform 298"/>
              <p:cNvSpPr>
                <a:spLocks/>
              </p:cNvSpPr>
              <p:nvPr/>
            </p:nvSpPr>
            <p:spPr bwMode="auto">
              <a:xfrm>
                <a:off x="334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80" name="Freeform 299"/>
              <p:cNvSpPr>
                <a:spLocks/>
              </p:cNvSpPr>
              <p:nvPr/>
            </p:nvSpPr>
            <p:spPr bwMode="auto">
              <a:xfrm>
                <a:off x="335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81" name="Freeform 300"/>
              <p:cNvSpPr>
                <a:spLocks/>
              </p:cNvSpPr>
              <p:nvPr/>
            </p:nvSpPr>
            <p:spPr bwMode="auto">
              <a:xfrm>
                <a:off x="336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82" name="Freeform 301"/>
              <p:cNvSpPr>
                <a:spLocks/>
              </p:cNvSpPr>
              <p:nvPr/>
            </p:nvSpPr>
            <p:spPr bwMode="auto">
              <a:xfrm>
                <a:off x="337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83" name="Freeform 302"/>
              <p:cNvSpPr>
                <a:spLocks/>
              </p:cNvSpPr>
              <p:nvPr/>
            </p:nvSpPr>
            <p:spPr bwMode="auto">
              <a:xfrm>
                <a:off x="339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84" name="Freeform 303"/>
              <p:cNvSpPr>
                <a:spLocks/>
              </p:cNvSpPr>
              <p:nvPr/>
            </p:nvSpPr>
            <p:spPr bwMode="auto">
              <a:xfrm>
                <a:off x="340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85" name="Freeform 304"/>
              <p:cNvSpPr>
                <a:spLocks/>
              </p:cNvSpPr>
              <p:nvPr/>
            </p:nvSpPr>
            <p:spPr bwMode="auto">
              <a:xfrm>
                <a:off x="340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86" name="Freeform 305"/>
              <p:cNvSpPr>
                <a:spLocks/>
              </p:cNvSpPr>
              <p:nvPr/>
            </p:nvSpPr>
            <p:spPr bwMode="auto">
              <a:xfrm>
                <a:off x="342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87" name="Freeform 306"/>
              <p:cNvSpPr>
                <a:spLocks/>
              </p:cNvSpPr>
              <p:nvPr/>
            </p:nvSpPr>
            <p:spPr bwMode="auto">
              <a:xfrm>
                <a:off x="343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88" name="Freeform 307"/>
              <p:cNvSpPr>
                <a:spLocks/>
              </p:cNvSpPr>
              <p:nvPr/>
            </p:nvSpPr>
            <p:spPr bwMode="auto">
              <a:xfrm>
                <a:off x="344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89" name="Freeform 308"/>
              <p:cNvSpPr>
                <a:spLocks/>
              </p:cNvSpPr>
              <p:nvPr/>
            </p:nvSpPr>
            <p:spPr bwMode="auto">
              <a:xfrm>
                <a:off x="345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90" name="Freeform 309"/>
              <p:cNvSpPr>
                <a:spLocks/>
              </p:cNvSpPr>
              <p:nvPr/>
            </p:nvSpPr>
            <p:spPr bwMode="auto">
              <a:xfrm>
                <a:off x="346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91" name="Freeform 310"/>
              <p:cNvSpPr>
                <a:spLocks/>
              </p:cNvSpPr>
              <p:nvPr/>
            </p:nvSpPr>
            <p:spPr bwMode="auto">
              <a:xfrm>
                <a:off x="347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92" name="Freeform 311"/>
              <p:cNvSpPr>
                <a:spLocks/>
              </p:cNvSpPr>
              <p:nvPr/>
            </p:nvSpPr>
            <p:spPr bwMode="auto">
              <a:xfrm>
                <a:off x="348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93" name="Freeform 312"/>
              <p:cNvSpPr>
                <a:spLocks/>
              </p:cNvSpPr>
              <p:nvPr/>
            </p:nvSpPr>
            <p:spPr bwMode="auto">
              <a:xfrm>
                <a:off x="349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94" name="Freeform 313"/>
              <p:cNvSpPr>
                <a:spLocks/>
              </p:cNvSpPr>
              <p:nvPr/>
            </p:nvSpPr>
            <p:spPr bwMode="auto">
              <a:xfrm>
                <a:off x="351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95" name="Freeform 314"/>
              <p:cNvSpPr>
                <a:spLocks/>
              </p:cNvSpPr>
              <p:nvPr/>
            </p:nvSpPr>
            <p:spPr bwMode="auto">
              <a:xfrm>
                <a:off x="352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96" name="Freeform 315"/>
              <p:cNvSpPr>
                <a:spLocks/>
              </p:cNvSpPr>
              <p:nvPr/>
            </p:nvSpPr>
            <p:spPr bwMode="auto">
              <a:xfrm>
                <a:off x="353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97" name="Freeform 316"/>
              <p:cNvSpPr>
                <a:spLocks/>
              </p:cNvSpPr>
              <p:nvPr/>
            </p:nvSpPr>
            <p:spPr bwMode="auto">
              <a:xfrm>
                <a:off x="354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98" name="Freeform 317"/>
              <p:cNvSpPr>
                <a:spLocks/>
              </p:cNvSpPr>
              <p:nvPr/>
            </p:nvSpPr>
            <p:spPr bwMode="auto">
              <a:xfrm>
                <a:off x="355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99" name="Freeform 318"/>
              <p:cNvSpPr>
                <a:spLocks/>
              </p:cNvSpPr>
              <p:nvPr/>
            </p:nvSpPr>
            <p:spPr bwMode="auto">
              <a:xfrm>
                <a:off x="356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00" name="Freeform 319"/>
              <p:cNvSpPr>
                <a:spLocks/>
              </p:cNvSpPr>
              <p:nvPr/>
            </p:nvSpPr>
            <p:spPr bwMode="auto">
              <a:xfrm>
                <a:off x="357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01" name="Freeform 320"/>
              <p:cNvSpPr>
                <a:spLocks/>
              </p:cNvSpPr>
              <p:nvPr/>
            </p:nvSpPr>
            <p:spPr bwMode="auto">
              <a:xfrm>
                <a:off x="358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02" name="Freeform 321"/>
              <p:cNvSpPr>
                <a:spLocks/>
              </p:cNvSpPr>
              <p:nvPr/>
            </p:nvSpPr>
            <p:spPr bwMode="auto">
              <a:xfrm>
                <a:off x="360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03" name="Freeform 322"/>
              <p:cNvSpPr>
                <a:spLocks/>
              </p:cNvSpPr>
              <p:nvPr/>
            </p:nvSpPr>
            <p:spPr bwMode="auto">
              <a:xfrm>
                <a:off x="360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04" name="Freeform 323"/>
              <p:cNvSpPr>
                <a:spLocks/>
              </p:cNvSpPr>
              <p:nvPr/>
            </p:nvSpPr>
            <p:spPr bwMode="auto">
              <a:xfrm>
                <a:off x="361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05" name="Freeform 324"/>
              <p:cNvSpPr>
                <a:spLocks/>
              </p:cNvSpPr>
              <p:nvPr/>
            </p:nvSpPr>
            <p:spPr bwMode="auto">
              <a:xfrm>
                <a:off x="363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06" name="Freeform 325"/>
              <p:cNvSpPr>
                <a:spLocks/>
              </p:cNvSpPr>
              <p:nvPr/>
            </p:nvSpPr>
            <p:spPr bwMode="auto">
              <a:xfrm>
                <a:off x="364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07" name="Freeform 326"/>
              <p:cNvSpPr>
                <a:spLocks/>
              </p:cNvSpPr>
              <p:nvPr/>
            </p:nvSpPr>
            <p:spPr bwMode="auto">
              <a:xfrm>
                <a:off x="365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08" name="Freeform 327"/>
              <p:cNvSpPr>
                <a:spLocks/>
              </p:cNvSpPr>
              <p:nvPr/>
            </p:nvSpPr>
            <p:spPr bwMode="auto">
              <a:xfrm>
                <a:off x="366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09" name="Freeform 328"/>
              <p:cNvSpPr>
                <a:spLocks/>
              </p:cNvSpPr>
              <p:nvPr/>
            </p:nvSpPr>
            <p:spPr bwMode="auto">
              <a:xfrm>
                <a:off x="367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10" name="Freeform 329"/>
              <p:cNvSpPr>
                <a:spLocks/>
              </p:cNvSpPr>
              <p:nvPr/>
            </p:nvSpPr>
            <p:spPr bwMode="auto">
              <a:xfrm>
                <a:off x="368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11" name="Freeform 330"/>
              <p:cNvSpPr>
                <a:spLocks/>
              </p:cNvSpPr>
              <p:nvPr/>
            </p:nvSpPr>
            <p:spPr bwMode="auto">
              <a:xfrm>
                <a:off x="369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12" name="Freeform 331"/>
              <p:cNvSpPr>
                <a:spLocks/>
              </p:cNvSpPr>
              <p:nvPr/>
            </p:nvSpPr>
            <p:spPr bwMode="auto">
              <a:xfrm>
                <a:off x="370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13" name="Freeform 332"/>
              <p:cNvSpPr>
                <a:spLocks/>
              </p:cNvSpPr>
              <p:nvPr/>
            </p:nvSpPr>
            <p:spPr bwMode="auto">
              <a:xfrm>
                <a:off x="372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14" name="Freeform 333"/>
              <p:cNvSpPr>
                <a:spLocks/>
              </p:cNvSpPr>
              <p:nvPr/>
            </p:nvSpPr>
            <p:spPr bwMode="auto">
              <a:xfrm>
                <a:off x="373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15" name="Freeform 334"/>
              <p:cNvSpPr>
                <a:spLocks/>
              </p:cNvSpPr>
              <p:nvPr/>
            </p:nvSpPr>
            <p:spPr bwMode="auto">
              <a:xfrm>
                <a:off x="373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16" name="Freeform 335"/>
              <p:cNvSpPr>
                <a:spLocks/>
              </p:cNvSpPr>
              <p:nvPr/>
            </p:nvSpPr>
            <p:spPr bwMode="auto">
              <a:xfrm>
                <a:off x="375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17" name="Freeform 336"/>
              <p:cNvSpPr>
                <a:spLocks/>
              </p:cNvSpPr>
              <p:nvPr/>
            </p:nvSpPr>
            <p:spPr bwMode="auto">
              <a:xfrm>
                <a:off x="376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18" name="Freeform 337"/>
              <p:cNvSpPr>
                <a:spLocks/>
              </p:cNvSpPr>
              <p:nvPr/>
            </p:nvSpPr>
            <p:spPr bwMode="auto">
              <a:xfrm>
                <a:off x="377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19" name="Freeform 338"/>
              <p:cNvSpPr>
                <a:spLocks/>
              </p:cNvSpPr>
              <p:nvPr/>
            </p:nvSpPr>
            <p:spPr bwMode="auto">
              <a:xfrm>
                <a:off x="378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20" name="Freeform 339"/>
              <p:cNvSpPr>
                <a:spLocks/>
              </p:cNvSpPr>
              <p:nvPr/>
            </p:nvSpPr>
            <p:spPr bwMode="auto">
              <a:xfrm>
                <a:off x="379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21" name="Freeform 340"/>
              <p:cNvSpPr>
                <a:spLocks/>
              </p:cNvSpPr>
              <p:nvPr/>
            </p:nvSpPr>
            <p:spPr bwMode="auto">
              <a:xfrm>
                <a:off x="380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22" name="Freeform 341"/>
              <p:cNvSpPr>
                <a:spLocks/>
              </p:cNvSpPr>
              <p:nvPr/>
            </p:nvSpPr>
            <p:spPr bwMode="auto">
              <a:xfrm>
                <a:off x="381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23" name="Freeform 342"/>
              <p:cNvSpPr>
                <a:spLocks/>
              </p:cNvSpPr>
              <p:nvPr/>
            </p:nvSpPr>
            <p:spPr bwMode="auto">
              <a:xfrm>
                <a:off x="382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24" name="Freeform 343"/>
              <p:cNvSpPr>
                <a:spLocks/>
              </p:cNvSpPr>
              <p:nvPr/>
            </p:nvSpPr>
            <p:spPr bwMode="auto">
              <a:xfrm>
                <a:off x="384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25" name="Freeform 344"/>
              <p:cNvSpPr>
                <a:spLocks/>
              </p:cNvSpPr>
              <p:nvPr/>
            </p:nvSpPr>
            <p:spPr bwMode="auto">
              <a:xfrm>
                <a:off x="385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26" name="Freeform 345"/>
              <p:cNvSpPr>
                <a:spLocks/>
              </p:cNvSpPr>
              <p:nvPr/>
            </p:nvSpPr>
            <p:spPr bwMode="auto">
              <a:xfrm>
                <a:off x="386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27" name="Freeform 346"/>
              <p:cNvSpPr>
                <a:spLocks/>
              </p:cNvSpPr>
              <p:nvPr/>
            </p:nvSpPr>
            <p:spPr bwMode="auto">
              <a:xfrm>
                <a:off x="387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28" name="Freeform 347"/>
              <p:cNvSpPr>
                <a:spLocks/>
              </p:cNvSpPr>
              <p:nvPr/>
            </p:nvSpPr>
            <p:spPr bwMode="auto">
              <a:xfrm>
                <a:off x="388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29" name="Freeform 348"/>
              <p:cNvSpPr>
                <a:spLocks/>
              </p:cNvSpPr>
              <p:nvPr/>
            </p:nvSpPr>
            <p:spPr bwMode="auto">
              <a:xfrm>
                <a:off x="389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30" name="Freeform 349"/>
              <p:cNvSpPr>
                <a:spLocks/>
              </p:cNvSpPr>
              <p:nvPr/>
            </p:nvSpPr>
            <p:spPr bwMode="auto">
              <a:xfrm>
                <a:off x="390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31" name="Freeform 350"/>
              <p:cNvSpPr>
                <a:spLocks/>
              </p:cNvSpPr>
              <p:nvPr/>
            </p:nvSpPr>
            <p:spPr bwMode="auto">
              <a:xfrm>
                <a:off x="391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32" name="Freeform 351"/>
              <p:cNvSpPr>
                <a:spLocks/>
              </p:cNvSpPr>
              <p:nvPr/>
            </p:nvSpPr>
            <p:spPr bwMode="auto">
              <a:xfrm>
                <a:off x="393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33" name="Freeform 352"/>
              <p:cNvSpPr>
                <a:spLocks/>
              </p:cNvSpPr>
              <p:nvPr/>
            </p:nvSpPr>
            <p:spPr bwMode="auto">
              <a:xfrm>
                <a:off x="393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34" name="Freeform 353"/>
              <p:cNvSpPr>
                <a:spLocks/>
              </p:cNvSpPr>
              <p:nvPr/>
            </p:nvSpPr>
            <p:spPr bwMode="auto">
              <a:xfrm>
                <a:off x="394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35" name="Freeform 354"/>
              <p:cNvSpPr>
                <a:spLocks/>
              </p:cNvSpPr>
              <p:nvPr/>
            </p:nvSpPr>
            <p:spPr bwMode="auto">
              <a:xfrm>
                <a:off x="3960"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36" name="Freeform 355"/>
              <p:cNvSpPr>
                <a:spLocks/>
              </p:cNvSpPr>
              <p:nvPr/>
            </p:nvSpPr>
            <p:spPr bwMode="auto">
              <a:xfrm>
                <a:off x="397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37" name="Freeform 356"/>
              <p:cNvSpPr>
                <a:spLocks/>
              </p:cNvSpPr>
              <p:nvPr/>
            </p:nvSpPr>
            <p:spPr bwMode="auto">
              <a:xfrm>
                <a:off x="398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38" name="Freeform 357"/>
              <p:cNvSpPr>
                <a:spLocks/>
              </p:cNvSpPr>
              <p:nvPr/>
            </p:nvSpPr>
            <p:spPr bwMode="auto">
              <a:xfrm>
                <a:off x="399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39" name="Freeform 358"/>
              <p:cNvSpPr>
                <a:spLocks/>
              </p:cNvSpPr>
              <p:nvPr/>
            </p:nvSpPr>
            <p:spPr bwMode="auto">
              <a:xfrm>
                <a:off x="400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40" name="Freeform 359"/>
              <p:cNvSpPr>
                <a:spLocks/>
              </p:cNvSpPr>
              <p:nvPr/>
            </p:nvSpPr>
            <p:spPr bwMode="auto">
              <a:xfrm>
                <a:off x="401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41" name="Freeform 360"/>
              <p:cNvSpPr>
                <a:spLocks/>
              </p:cNvSpPr>
              <p:nvPr/>
            </p:nvSpPr>
            <p:spPr bwMode="auto">
              <a:xfrm>
                <a:off x="402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42" name="Freeform 361"/>
              <p:cNvSpPr>
                <a:spLocks/>
              </p:cNvSpPr>
              <p:nvPr/>
            </p:nvSpPr>
            <p:spPr bwMode="auto">
              <a:xfrm>
                <a:off x="403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43" name="Freeform 362"/>
              <p:cNvSpPr>
                <a:spLocks/>
              </p:cNvSpPr>
              <p:nvPr/>
            </p:nvSpPr>
            <p:spPr bwMode="auto">
              <a:xfrm>
                <a:off x="4050"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44" name="Freeform 363"/>
              <p:cNvSpPr>
                <a:spLocks/>
              </p:cNvSpPr>
              <p:nvPr/>
            </p:nvSpPr>
            <p:spPr bwMode="auto">
              <a:xfrm>
                <a:off x="406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45" name="Freeform 364"/>
              <p:cNvSpPr>
                <a:spLocks/>
              </p:cNvSpPr>
              <p:nvPr/>
            </p:nvSpPr>
            <p:spPr bwMode="auto">
              <a:xfrm>
                <a:off x="406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46" name="Freeform 365"/>
              <p:cNvSpPr>
                <a:spLocks/>
              </p:cNvSpPr>
              <p:nvPr/>
            </p:nvSpPr>
            <p:spPr bwMode="auto">
              <a:xfrm>
                <a:off x="4080"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47" name="Freeform 366"/>
              <p:cNvSpPr>
                <a:spLocks/>
              </p:cNvSpPr>
              <p:nvPr/>
            </p:nvSpPr>
            <p:spPr bwMode="auto">
              <a:xfrm>
                <a:off x="409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48" name="Freeform 367"/>
              <p:cNvSpPr>
                <a:spLocks/>
              </p:cNvSpPr>
              <p:nvPr/>
            </p:nvSpPr>
            <p:spPr bwMode="auto">
              <a:xfrm>
                <a:off x="410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49" name="Freeform 368"/>
              <p:cNvSpPr>
                <a:spLocks/>
              </p:cNvSpPr>
              <p:nvPr/>
            </p:nvSpPr>
            <p:spPr bwMode="auto">
              <a:xfrm>
                <a:off x="411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50" name="Freeform 369"/>
              <p:cNvSpPr>
                <a:spLocks/>
              </p:cNvSpPr>
              <p:nvPr/>
            </p:nvSpPr>
            <p:spPr bwMode="auto">
              <a:xfrm>
                <a:off x="412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51" name="Freeform 370"/>
              <p:cNvSpPr>
                <a:spLocks/>
              </p:cNvSpPr>
              <p:nvPr/>
            </p:nvSpPr>
            <p:spPr bwMode="auto">
              <a:xfrm>
                <a:off x="413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52" name="Freeform 371"/>
              <p:cNvSpPr>
                <a:spLocks/>
              </p:cNvSpPr>
              <p:nvPr/>
            </p:nvSpPr>
            <p:spPr bwMode="auto">
              <a:xfrm>
                <a:off x="414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53" name="Freeform 372"/>
              <p:cNvSpPr>
                <a:spLocks/>
              </p:cNvSpPr>
              <p:nvPr/>
            </p:nvSpPr>
            <p:spPr bwMode="auto">
              <a:xfrm>
                <a:off x="415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54" name="Freeform 373"/>
              <p:cNvSpPr>
                <a:spLocks/>
              </p:cNvSpPr>
              <p:nvPr/>
            </p:nvSpPr>
            <p:spPr bwMode="auto">
              <a:xfrm>
                <a:off x="4170"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55" name="Freeform 374"/>
              <p:cNvSpPr>
                <a:spLocks/>
              </p:cNvSpPr>
              <p:nvPr/>
            </p:nvSpPr>
            <p:spPr bwMode="auto">
              <a:xfrm>
                <a:off x="418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56" name="Freeform 375"/>
              <p:cNvSpPr>
                <a:spLocks/>
              </p:cNvSpPr>
              <p:nvPr/>
            </p:nvSpPr>
            <p:spPr bwMode="auto">
              <a:xfrm>
                <a:off x="419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57" name="Freeform 376"/>
              <p:cNvSpPr>
                <a:spLocks/>
              </p:cNvSpPr>
              <p:nvPr/>
            </p:nvSpPr>
            <p:spPr bwMode="auto">
              <a:xfrm>
                <a:off x="420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58" name="Freeform 377"/>
              <p:cNvSpPr>
                <a:spLocks/>
              </p:cNvSpPr>
              <p:nvPr/>
            </p:nvSpPr>
            <p:spPr bwMode="auto">
              <a:xfrm>
                <a:off x="421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59" name="Freeform 378"/>
              <p:cNvSpPr>
                <a:spLocks/>
              </p:cNvSpPr>
              <p:nvPr/>
            </p:nvSpPr>
            <p:spPr bwMode="auto">
              <a:xfrm>
                <a:off x="422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60" name="Freeform 379"/>
              <p:cNvSpPr>
                <a:spLocks/>
              </p:cNvSpPr>
              <p:nvPr/>
            </p:nvSpPr>
            <p:spPr bwMode="auto">
              <a:xfrm>
                <a:off x="423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61" name="Freeform 380"/>
              <p:cNvSpPr>
                <a:spLocks/>
              </p:cNvSpPr>
              <p:nvPr/>
            </p:nvSpPr>
            <p:spPr bwMode="auto">
              <a:xfrm>
                <a:off x="424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62" name="Freeform 381"/>
              <p:cNvSpPr>
                <a:spLocks/>
              </p:cNvSpPr>
              <p:nvPr/>
            </p:nvSpPr>
            <p:spPr bwMode="auto">
              <a:xfrm>
                <a:off x="4260"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63" name="Freeform 382"/>
              <p:cNvSpPr>
                <a:spLocks/>
              </p:cNvSpPr>
              <p:nvPr/>
            </p:nvSpPr>
            <p:spPr bwMode="auto">
              <a:xfrm>
                <a:off x="426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64" name="Freeform 383"/>
              <p:cNvSpPr>
                <a:spLocks/>
              </p:cNvSpPr>
              <p:nvPr/>
            </p:nvSpPr>
            <p:spPr bwMode="auto">
              <a:xfrm>
                <a:off x="427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65" name="Freeform 384"/>
              <p:cNvSpPr>
                <a:spLocks/>
              </p:cNvSpPr>
              <p:nvPr/>
            </p:nvSpPr>
            <p:spPr bwMode="auto">
              <a:xfrm>
                <a:off x="429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66" name="Freeform 385"/>
              <p:cNvSpPr>
                <a:spLocks/>
              </p:cNvSpPr>
              <p:nvPr/>
            </p:nvSpPr>
            <p:spPr bwMode="auto">
              <a:xfrm>
                <a:off x="430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67" name="Freeform 386"/>
              <p:cNvSpPr>
                <a:spLocks/>
              </p:cNvSpPr>
              <p:nvPr/>
            </p:nvSpPr>
            <p:spPr bwMode="auto">
              <a:xfrm>
                <a:off x="431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68" name="Freeform 387"/>
              <p:cNvSpPr>
                <a:spLocks/>
              </p:cNvSpPr>
              <p:nvPr/>
            </p:nvSpPr>
            <p:spPr bwMode="auto">
              <a:xfrm>
                <a:off x="432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69" name="Freeform 388"/>
              <p:cNvSpPr>
                <a:spLocks/>
              </p:cNvSpPr>
              <p:nvPr/>
            </p:nvSpPr>
            <p:spPr bwMode="auto">
              <a:xfrm>
                <a:off x="433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70" name="Freeform 389"/>
              <p:cNvSpPr>
                <a:spLocks/>
              </p:cNvSpPr>
              <p:nvPr/>
            </p:nvSpPr>
            <p:spPr bwMode="auto">
              <a:xfrm>
                <a:off x="434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71" name="Freeform 390"/>
              <p:cNvSpPr>
                <a:spLocks/>
              </p:cNvSpPr>
              <p:nvPr/>
            </p:nvSpPr>
            <p:spPr bwMode="auto">
              <a:xfrm>
                <a:off x="435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72" name="Freeform 391"/>
              <p:cNvSpPr>
                <a:spLocks/>
              </p:cNvSpPr>
              <p:nvPr/>
            </p:nvSpPr>
            <p:spPr bwMode="auto">
              <a:xfrm>
                <a:off x="436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73" name="Freeform 392"/>
              <p:cNvSpPr>
                <a:spLocks/>
              </p:cNvSpPr>
              <p:nvPr/>
            </p:nvSpPr>
            <p:spPr bwMode="auto">
              <a:xfrm>
                <a:off x="4380"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74" name="Freeform 393"/>
              <p:cNvSpPr>
                <a:spLocks/>
              </p:cNvSpPr>
              <p:nvPr/>
            </p:nvSpPr>
            <p:spPr bwMode="auto">
              <a:xfrm>
                <a:off x="439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75" name="Freeform 394"/>
              <p:cNvSpPr>
                <a:spLocks/>
              </p:cNvSpPr>
              <p:nvPr/>
            </p:nvSpPr>
            <p:spPr bwMode="auto">
              <a:xfrm>
                <a:off x="439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76" name="Freeform 395"/>
              <p:cNvSpPr>
                <a:spLocks/>
              </p:cNvSpPr>
              <p:nvPr/>
            </p:nvSpPr>
            <p:spPr bwMode="auto">
              <a:xfrm>
                <a:off x="4410"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77" name="Freeform 396"/>
              <p:cNvSpPr>
                <a:spLocks/>
              </p:cNvSpPr>
              <p:nvPr/>
            </p:nvSpPr>
            <p:spPr bwMode="auto">
              <a:xfrm>
                <a:off x="442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78" name="Freeform 397"/>
              <p:cNvSpPr>
                <a:spLocks/>
              </p:cNvSpPr>
              <p:nvPr/>
            </p:nvSpPr>
            <p:spPr bwMode="auto">
              <a:xfrm>
                <a:off x="443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79" name="Freeform 398"/>
              <p:cNvSpPr>
                <a:spLocks/>
              </p:cNvSpPr>
              <p:nvPr/>
            </p:nvSpPr>
            <p:spPr bwMode="auto">
              <a:xfrm>
                <a:off x="444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80" name="Freeform 399"/>
              <p:cNvSpPr>
                <a:spLocks/>
              </p:cNvSpPr>
              <p:nvPr/>
            </p:nvSpPr>
            <p:spPr bwMode="auto">
              <a:xfrm>
                <a:off x="445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81" name="Freeform 400"/>
              <p:cNvSpPr>
                <a:spLocks/>
              </p:cNvSpPr>
              <p:nvPr/>
            </p:nvSpPr>
            <p:spPr bwMode="auto">
              <a:xfrm>
                <a:off x="446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82" name="Freeform 401"/>
              <p:cNvSpPr>
                <a:spLocks/>
              </p:cNvSpPr>
              <p:nvPr/>
            </p:nvSpPr>
            <p:spPr bwMode="auto">
              <a:xfrm>
                <a:off x="447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83" name="Freeform 402"/>
              <p:cNvSpPr>
                <a:spLocks/>
              </p:cNvSpPr>
              <p:nvPr/>
            </p:nvSpPr>
            <p:spPr bwMode="auto">
              <a:xfrm>
                <a:off x="448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84" name="Freeform 403"/>
              <p:cNvSpPr>
                <a:spLocks/>
              </p:cNvSpPr>
              <p:nvPr/>
            </p:nvSpPr>
            <p:spPr bwMode="auto">
              <a:xfrm>
                <a:off x="4500"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85" name="Freeform 404"/>
              <p:cNvSpPr>
                <a:spLocks/>
              </p:cNvSpPr>
              <p:nvPr/>
            </p:nvSpPr>
            <p:spPr bwMode="auto">
              <a:xfrm>
                <a:off x="451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86" name="Freeform 405"/>
              <p:cNvSpPr>
                <a:spLocks/>
              </p:cNvSpPr>
              <p:nvPr/>
            </p:nvSpPr>
            <p:spPr bwMode="auto">
              <a:xfrm>
                <a:off x="452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87" name="Freeform 406"/>
              <p:cNvSpPr>
                <a:spLocks/>
              </p:cNvSpPr>
              <p:nvPr/>
            </p:nvSpPr>
            <p:spPr bwMode="auto">
              <a:xfrm>
                <a:off x="4530"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88" name="Freeform 407"/>
              <p:cNvSpPr>
                <a:spLocks/>
              </p:cNvSpPr>
              <p:nvPr/>
            </p:nvSpPr>
            <p:spPr bwMode="auto">
              <a:xfrm>
                <a:off x="4542"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89" name="Freeform 408"/>
              <p:cNvSpPr>
                <a:spLocks/>
              </p:cNvSpPr>
              <p:nvPr/>
            </p:nvSpPr>
            <p:spPr bwMode="auto">
              <a:xfrm>
                <a:off x="455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90" name="Freeform 409"/>
              <p:cNvSpPr>
                <a:spLocks/>
              </p:cNvSpPr>
              <p:nvPr/>
            </p:nvSpPr>
            <p:spPr bwMode="auto">
              <a:xfrm>
                <a:off x="456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91" name="Freeform 410"/>
              <p:cNvSpPr>
                <a:spLocks/>
              </p:cNvSpPr>
              <p:nvPr/>
            </p:nvSpPr>
            <p:spPr bwMode="auto">
              <a:xfrm>
                <a:off x="457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92" name="Freeform 411"/>
              <p:cNvSpPr>
                <a:spLocks/>
              </p:cNvSpPr>
              <p:nvPr/>
            </p:nvSpPr>
            <p:spPr bwMode="auto">
              <a:xfrm>
                <a:off x="459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93" name="Freeform 412"/>
              <p:cNvSpPr>
                <a:spLocks/>
              </p:cNvSpPr>
              <p:nvPr/>
            </p:nvSpPr>
            <p:spPr bwMode="auto">
              <a:xfrm>
                <a:off x="459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94" name="Freeform 413"/>
              <p:cNvSpPr>
                <a:spLocks/>
              </p:cNvSpPr>
              <p:nvPr/>
            </p:nvSpPr>
            <p:spPr bwMode="auto">
              <a:xfrm>
                <a:off x="4608"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95" name="Freeform 414"/>
              <p:cNvSpPr>
                <a:spLocks/>
              </p:cNvSpPr>
              <p:nvPr/>
            </p:nvSpPr>
            <p:spPr bwMode="auto">
              <a:xfrm>
                <a:off x="4620"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96" name="Freeform 415"/>
              <p:cNvSpPr>
                <a:spLocks/>
              </p:cNvSpPr>
              <p:nvPr/>
            </p:nvSpPr>
            <p:spPr bwMode="auto">
              <a:xfrm>
                <a:off x="463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97" name="Freeform 416"/>
              <p:cNvSpPr>
                <a:spLocks/>
              </p:cNvSpPr>
              <p:nvPr/>
            </p:nvSpPr>
            <p:spPr bwMode="auto">
              <a:xfrm>
                <a:off x="4644"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98" name="Freeform 417"/>
              <p:cNvSpPr>
                <a:spLocks/>
              </p:cNvSpPr>
              <p:nvPr/>
            </p:nvSpPr>
            <p:spPr bwMode="auto">
              <a:xfrm>
                <a:off x="465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599" name="Freeform 418"/>
              <p:cNvSpPr>
                <a:spLocks/>
              </p:cNvSpPr>
              <p:nvPr/>
            </p:nvSpPr>
            <p:spPr bwMode="auto">
              <a:xfrm>
                <a:off x="4662"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600" name="Freeform 419"/>
              <p:cNvSpPr>
                <a:spLocks/>
              </p:cNvSpPr>
              <p:nvPr/>
            </p:nvSpPr>
            <p:spPr bwMode="auto">
              <a:xfrm>
                <a:off x="4674"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601" name="Freeform 420"/>
              <p:cNvSpPr>
                <a:spLocks/>
              </p:cNvSpPr>
              <p:nvPr/>
            </p:nvSpPr>
            <p:spPr bwMode="auto">
              <a:xfrm>
                <a:off x="4686" y="31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602" name="Freeform 421"/>
              <p:cNvSpPr>
                <a:spLocks/>
              </p:cNvSpPr>
              <p:nvPr/>
            </p:nvSpPr>
            <p:spPr bwMode="auto">
              <a:xfrm>
                <a:off x="4698"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grpSp>
        <p:sp>
          <p:nvSpPr>
            <p:cNvPr id="2367" name="Freeform 422"/>
            <p:cNvSpPr>
              <a:spLocks/>
            </p:cNvSpPr>
            <p:nvPr/>
          </p:nvSpPr>
          <p:spPr bwMode="auto">
            <a:xfrm>
              <a:off x="475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68" name="Freeform 423"/>
            <p:cNvSpPr>
              <a:spLocks/>
            </p:cNvSpPr>
            <p:nvPr/>
          </p:nvSpPr>
          <p:spPr bwMode="auto">
            <a:xfrm>
              <a:off x="476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69" name="Freeform 424"/>
            <p:cNvSpPr>
              <a:spLocks/>
            </p:cNvSpPr>
            <p:nvPr/>
          </p:nvSpPr>
          <p:spPr bwMode="auto">
            <a:xfrm>
              <a:off x="476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70" name="Freeform 425"/>
            <p:cNvSpPr>
              <a:spLocks/>
            </p:cNvSpPr>
            <p:nvPr/>
          </p:nvSpPr>
          <p:spPr bwMode="auto">
            <a:xfrm>
              <a:off x="478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71" name="Freeform 426"/>
            <p:cNvSpPr>
              <a:spLocks/>
            </p:cNvSpPr>
            <p:nvPr/>
          </p:nvSpPr>
          <p:spPr bwMode="auto">
            <a:xfrm>
              <a:off x="479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72" name="Freeform 427"/>
            <p:cNvSpPr>
              <a:spLocks/>
            </p:cNvSpPr>
            <p:nvPr/>
          </p:nvSpPr>
          <p:spPr bwMode="auto">
            <a:xfrm>
              <a:off x="480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73" name="Freeform 428"/>
            <p:cNvSpPr>
              <a:spLocks/>
            </p:cNvSpPr>
            <p:nvPr/>
          </p:nvSpPr>
          <p:spPr bwMode="auto">
            <a:xfrm>
              <a:off x="481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74" name="Freeform 429"/>
            <p:cNvSpPr>
              <a:spLocks/>
            </p:cNvSpPr>
            <p:nvPr/>
          </p:nvSpPr>
          <p:spPr bwMode="auto">
            <a:xfrm>
              <a:off x="4829"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75" name="Freeform 430"/>
            <p:cNvSpPr>
              <a:spLocks/>
            </p:cNvSpPr>
            <p:nvPr/>
          </p:nvSpPr>
          <p:spPr bwMode="auto">
            <a:xfrm>
              <a:off x="483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76" name="Freeform 431"/>
            <p:cNvSpPr>
              <a:spLocks/>
            </p:cNvSpPr>
            <p:nvPr/>
          </p:nvSpPr>
          <p:spPr bwMode="auto">
            <a:xfrm>
              <a:off x="484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77" name="Freeform 432"/>
            <p:cNvSpPr>
              <a:spLocks/>
            </p:cNvSpPr>
            <p:nvPr/>
          </p:nvSpPr>
          <p:spPr bwMode="auto">
            <a:xfrm>
              <a:off x="485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78" name="Freeform 433"/>
            <p:cNvSpPr>
              <a:spLocks/>
            </p:cNvSpPr>
            <p:nvPr/>
          </p:nvSpPr>
          <p:spPr bwMode="auto">
            <a:xfrm>
              <a:off x="487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79" name="Freeform 434"/>
            <p:cNvSpPr>
              <a:spLocks/>
            </p:cNvSpPr>
            <p:nvPr/>
          </p:nvSpPr>
          <p:spPr bwMode="auto">
            <a:xfrm>
              <a:off x="488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80" name="Freeform 435"/>
            <p:cNvSpPr>
              <a:spLocks/>
            </p:cNvSpPr>
            <p:nvPr/>
          </p:nvSpPr>
          <p:spPr bwMode="auto">
            <a:xfrm>
              <a:off x="489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81" name="Freeform 436"/>
            <p:cNvSpPr>
              <a:spLocks/>
            </p:cNvSpPr>
            <p:nvPr/>
          </p:nvSpPr>
          <p:spPr bwMode="auto">
            <a:xfrm>
              <a:off x="490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82" name="Freeform 437"/>
            <p:cNvSpPr>
              <a:spLocks/>
            </p:cNvSpPr>
            <p:nvPr/>
          </p:nvSpPr>
          <p:spPr bwMode="auto">
            <a:xfrm>
              <a:off x="491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83" name="Freeform 438"/>
            <p:cNvSpPr>
              <a:spLocks/>
            </p:cNvSpPr>
            <p:nvPr/>
          </p:nvSpPr>
          <p:spPr bwMode="auto">
            <a:xfrm>
              <a:off x="4925"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84" name="Freeform 439"/>
            <p:cNvSpPr>
              <a:spLocks/>
            </p:cNvSpPr>
            <p:nvPr/>
          </p:nvSpPr>
          <p:spPr bwMode="auto">
            <a:xfrm>
              <a:off x="493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85" name="Freeform 440"/>
            <p:cNvSpPr>
              <a:spLocks/>
            </p:cNvSpPr>
            <p:nvPr/>
          </p:nvSpPr>
          <p:spPr bwMode="auto">
            <a:xfrm>
              <a:off x="494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86" name="Freeform 441"/>
            <p:cNvSpPr>
              <a:spLocks/>
            </p:cNvSpPr>
            <p:nvPr/>
          </p:nvSpPr>
          <p:spPr bwMode="auto">
            <a:xfrm>
              <a:off x="4961"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87" name="Freeform 442"/>
            <p:cNvSpPr>
              <a:spLocks/>
            </p:cNvSpPr>
            <p:nvPr/>
          </p:nvSpPr>
          <p:spPr bwMode="auto">
            <a:xfrm>
              <a:off x="496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88" name="Freeform 443"/>
            <p:cNvSpPr>
              <a:spLocks/>
            </p:cNvSpPr>
            <p:nvPr/>
          </p:nvSpPr>
          <p:spPr bwMode="auto">
            <a:xfrm>
              <a:off x="497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89" name="Freeform 444"/>
            <p:cNvSpPr>
              <a:spLocks/>
            </p:cNvSpPr>
            <p:nvPr/>
          </p:nvSpPr>
          <p:spPr bwMode="auto">
            <a:xfrm>
              <a:off x="499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90" name="Freeform 445"/>
            <p:cNvSpPr>
              <a:spLocks/>
            </p:cNvSpPr>
            <p:nvPr/>
          </p:nvSpPr>
          <p:spPr bwMode="auto">
            <a:xfrm>
              <a:off x="500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91" name="Freeform 446"/>
            <p:cNvSpPr>
              <a:spLocks/>
            </p:cNvSpPr>
            <p:nvPr/>
          </p:nvSpPr>
          <p:spPr bwMode="auto">
            <a:xfrm>
              <a:off x="501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92" name="Freeform 447"/>
            <p:cNvSpPr>
              <a:spLocks/>
            </p:cNvSpPr>
            <p:nvPr/>
          </p:nvSpPr>
          <p:spPr bwMode="auto">
            <a:xfrm>
              <a:off x="5027"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93" name="Freeform 448"/>
            <p:cNvSpPr>
              <a:spLocks/>
            </p:cNvSpPr>
            <p:nvPr/>
          </p:nvSpPr>
          <p:spPr bwMode="auto">
            <a:xfrm>
              <a:off x="503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94" name="Freeform 449"/>
            <p:cNvSpPr>
              <a:spLocks/>
            </p:cNvSpPr>
            <p:nvPr/>
          </p:nvSpPr>
          <p:spPr bwMode="auto">
            <a:xfrm>
              <a:off x="5045"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95" name="Freeform 450"/>
            <p:cNvSpPr>
              <a:spLocks/>
            </p:cNvSpPr>
            <p:nvPr/>
          </p:nvSpPr>
          <p:spPr bwMode="auto">
            <a:xfrm>
              <a:off x="5057"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96" name="Freeform 451"/>
            <p:cNvSpPr>
              <a:spLocks/>
            </p:cNvSpPr>
            <p:nvPr/>
          </p:nvSpPr>
          <p:spPr bwMode="auto">
            <a:xfrm>
              <a:off x="506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97" name="Freeform 452"/>
            <p:cNvSpPr>
              <a:spLocks/>
            </p:cNvSpPr>
            <p:nvPr/>
          </p:nvSpPr>
          <p:spPr bwMode="auto">
            <a:xfrm>
              <a:off x="508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98" name="Freeform 453"/>
            <p:cNvSpPr>
              <a:spLocks/>
            </p:cNvSpPr>
            <p:nvPr/>
          </p:nvSpPr>
          <p:spPr bwMode="auto">
            <a:xfrm>
              <a:off x="509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399" name="Freeform 454"/>
            <p:cNvSpPr>
              <a:spLocks/>
            </p:cNvSpPr>
            <p:nvPr/>
          </p:nvSpPr>
          <p:spPr bwMode="auto">
            <a:xfrm>
              <a:off x="5099"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00" name="Freeform 455"/>
            <p:cNvSpPr>
              <a:spLocks/>
            </p:cNvSpPr>
            <p:nvPr/>
          </p:nvSpPr>
          <p:spPr bwMode="auto">
            <a:xfrm>
              <a:off x="5111"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01" name="Freeform 456"/>
            <p:cNvSpPr>
              <a:spLocks/>
            </p:cNvSpPr>
            <p:nvPr/>
          </p:nvSpPr>
          <p:spPr bwMode="auto">
            <a:xfrm>
              <a:off x="5123" y="1779"/>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sp>
          <p:nvSpPr>
            <p:cNvPr id="2402" name="Freeform 457"/>
            <p:cNvSpPr>
              <a:spLocks/>
            </p:cNvSpPr>
            <p:nvPr/>
          </p:nvSpPr>
          <p:spPr bwMode="auto">
            <a:xfrm>
              <a:off x="823" y="2985"/>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solidFill>
              <a:srgbClr val="000080"/>
            </a:solidFill>
            <a:ln w="9525">
              <a:solidFill>
                <a:srgbClr val="000080"/>
              </a:solidFill>
              <a:prstDash val="solid"/>
              <a:round/>
              <a:headEnd/>
              <a:tailEnd/>
            </a:ln>
          </p:spPr>
          <p:txBody>
            <a:bodyPr/>
            <a:lstStyle/>
            <a:p>
              <a:endParaRPr lang="en-US">
                <a:solidFill>
                  <a:srgbClr val="000000"/>
                </a:solidFill>
              </a:endParaRPr>
            </a:p>
          </p:txBody>
        </p:sp>
      </p:grpSp>
      <p:grpSp>
        <p:nvGrpSpPr>
          <p:cNvPr id="2604" name="Group 459"/>
          <p:cNvGrpSpPr>
            <a:grpSpLocks/>
          </p:cNvGrpSpPr>
          <p:nvPr/>
        </p:nvGrpSpPr>
        <p:grpSpPr bwMode="auto">
          <a:xfrm>
            <a:off x="1872558" y="1496877"/>
            <a:ext cx="7018338" cy="1763568"/>
            <a:chOff x="1017" y="1763"/>
            <a:chExt cx="4421" cy="1222"/>
          </a:xfrm>
        </p:grpSpPr>
        <p:grpSp>
          <p:nvGrpSpPr>
            <p:cNvPr id="2605" name="Group 460"/>
            <p:cNvGrpSpPr>
              <a:grpSpLocks/>
            </p:cNvGrpSpPr>
            <p:nvPr/>
          </p:nvGrpSpPr>
          <p:grpSpPr bwMode="auto">
            <a:xfrm>
              <a:off x="1022" y="1763"/>
              <a:ext cx="4416" cy="1222"/>
              <a:chOff x="1302" y="3443"/>
              <a:chExt cx="4408" cy="1222"/>
            </a:xfrm>
          </p:grpSpPr>
          <p:sp>
            <p:nvSpPr>
              <p:cNvPr id="2607" name="Line 461"/>
              <p:cNvSpPr>
                <a:spLocks noChangeShapeType="1"/>
              </p:cNvSpPr>
              <p:nvPr/>
            </p:nvSpPr>
            <p:spPr bwMode="auto">
              <a:xfrm flipV="1">
                <a:off x="4834" y="4643"/>
                <a:ext cx="2" cy="22"/>
              </a:xfrm>
              <a:prstGeom prst="line">
                <a:avLst/>
              </a:prstGeom>
              <a:noFill/>
              <a:ln w="6350">
                <a:solidFill>
                  <a:schemeClr val="hlink"/>
                </a:solidFill>
                <a:round/>
                <a:headEnd/>
                <a:tailEnd/>
              </a:ln>
            </p:spPr>
            <p:txBody>
              <a:bodyPr/>
              <a:lstStyle/>
              <a:p>
                <a:endParaRPr lang="en-US">
                  <a:solidFill>
                    <a:srgbClr val="000000"/>
                  </a:solidFill>
                </a:endParaRPr>
              </a:p>
            </p:txBody>
          </p:sp>
          <p:sp>
            <p:nvSpPr>
              <p:cNvPr id="2608" name="Oval 462"/>
              <p:cNvSpPr>
                <a:spLocks noChangeArrowheads="1"/>
              </p:cNvSpPr>
              <p:nvPr/>
            </p:nvSpPr>
            <p:spPr bwMode="auto">
              <a:xfrm>
                <a:off x="1302" y="4598"/>
                <a:ext cx="44" cy="52"/>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09" name="Oval 463"/>
              <p:cNvSpPr>
                <a:spLocks noChangeArrowheads="1"/>
              </p:cNvSpPr>
              <p:nvPr/>
            </p:nvSpPr>
            <p:spPr bwMode="auto">
              <a:xfrm>
                <a:off x="1358" y="4598"/>
                <a:ext cx="44" cy="52"/>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10" name="Oval 464"/>
              <p:cNvSpPr>
                <a:spLocks noChangeArrowheads="1"/>
              </p:cNvSpPr>
              <p:nvPr/>
            </p:nvSpPr>
            <p:spPr bwMode="auto">
              <a:xfrm>
                <a:off x="1414" y="4516"/>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11" name="Oval 465"/>
              <p:cNvSpPr>
                <a:spLocks noChangeArrowheads="1"/>
              </p:cNvSpPr>
              <p:nvPr/>
            </p:nvSpPr>
            <p:spPr bwMode="auto">
              <a:xfrm>
                <a:off x="1478" y="4409"/>
                <a:ext cx="44" cy="53"/>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12" name="Oval 466"/>
              <p:cNvSpPr>
                <a:spLocks noChangeArrowheads="1"/>
              </p:cNvSpPr>
              <p:nvPr/>
            </p:nvSpPr>
            <p:spPr bwMode="auto">
              <a:xfrm>
                <a:off x="1534" y="4434"/>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13" name="Oval 467"/>
              <p:cNvSpPr>
                <a:spLocks noChangeArrowheads="1"/>
              </p:cNvSpPr>
              <p:nvPr/>
            </p:nvSpPr>
            <p:spPr bwMode="auto">
              <a:xfrm>
                <a:off x="1590" y="4304"/>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14" name="Oval 468"/>
              <p:cNvSpPr>
                <a:spLocks noChangeArrowheads="1"/>
              </p:cNvSpPr>
              <p:nvPr/>
            </p:nvSpPr>
            <p:spPr bwMode="auto">
              <a:xfrm>
                <a:off x="1646" y="4127"/>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15" name="Oval 469"/>
              <p:cNvSpPr>
                <a:spLocks noChangeArrowheads="1"/>
              </p:cNvSpPr>
              <p:nvPr/>
            </p:nvSpPr>
            <p:spPr bwMode="auto">
              <a:xfrm>
                <a:off x="1702" y="4068"/>
                <a:ext cx="46" cy="52"/>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16" name="Oval 470"/>
              <p:cNvSpPr>
                <a:spLocks noChangeArrowheads="1"/>
              </p:cNvSpPr>
              <p:nvPr/>
            </p:nvSpPr>
            <p:spPr bwMode="auto">
              <a:xfrm>
                <a:off x="1766" y="3845"/>
                <a:ext cx="44"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17" name="Oval 471"/>
              <p:cNvSpPr>
                <a:spLocks noChangeArrowheads="1"/>
              </p:cNvSpPr>
              <p:nvPr/>
            </p:nvSpPr>
            <p:spPr bwMode="auto">
              <a:xfrm>
                <a:off x="1813" y="3821"/>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18" name="Oval 472"/>
              <p:cNvSpPr>
                <a:spLocks noChangeArrowheads="1"/>
              </p:cNvSpPr>
              <p:nvPr/>
            </p:nvSpPr>
            <p:spPr bwMode="auto">
              <a:xfrm>
                <a:off x="1877" y="3644"/>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19" name="Oval 473"/>
              <p:cNvSpPr>
                <a:spLocks noChangeArrowheads="1"/>
              </p:cNvSpPr>
              <p:nvPr/>
            </p:nvSpPr>
            <p:spPr bwMode="auto">
              <a:xfrm>
                <a:off x="1933" y="3550"/>
                <a:ext cx="46"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20" name="Oval 474"/>
              <p:cNvSpPr>
                <a:spLocks noChangeArrowheads="1"/>
              </p:cNvSpPr>
              <p:nvPr/>
            </p:nvSpPr>
            <p:spPr bwMode="auto">
              <a:xfrm>
                <a:off x="1989" y="3539"/>
                <a:ext cx="44"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21" name="Oval 475"/>
              <p:cNvSpPr>
                <a:spLocks noChangeArrowheads="1"/>
              </p:cNvSpPr>
              <p:nvPr/>
            </p:nvSpPr>
            <p:spPr bwMode="auto">
              <a:xfrm>
                <a:off x="2045" y="3467"/>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22" name="Oval 476"/>
              <p:cNvSpPr>
                <a:spLocks noChangeArrowheads="1"/>
              </p:cNvSpPr>
              <p:nvPr/>
            </p:nvSpPr>
            <p:spPr bwMode="auto">
              <a:xfrm>
                <a:off x="2101" y="3443"/>
                <a:ext cx="48"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23" name="Oval 477"/>
              <p:cNvSpPr>
                <a:spLocks noChangeArrowheads="1"/>
              </p:cNvSpPr>
              <p:nvPr/>
            </p:nvSpPr>
            <p:spPr bwMode="auto">
              <a:xfrm>
                <a:off x="2157" y="3467"/>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24" name="Oval 478"/>
              <p:cNvSpPr>
                <a:spLocks noChangeArrowheads="1"/>
              </p:cNvSpPr>
              <p:nvPr/>
            </p:nvSpPr>
            <p:spPr bwMode="auto">
              <a:xfrm>
                <a:off x="2221" y="3502"/>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25" name="Oval 479"/>
              <p:cNvSpPr>
                <a:spLocks noChangeArrowheads="1"/>
              </p:cNvSpPr>
              <p:nvPr/>
            </p:nvSpPr>
            <p:spPr bwMode="auto">
              <a:xfrm>
                <a:off x="2277" y="3513"/>
                <a:ext cx="44" cy="53"/>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26" name="Oval 480"/>
              <p:cNvSpPr>
                <a:spLocks noChangeArrowheads="1"/>
              </p:cNvSpPr>
              <p:nvPr/>
            </p:nvSpPr>
            <p:spPr bwMode="auto">
              <a:xfrm>
                <a:off x="2333" y="3585"/>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27" name="Oval 481"/>
              <p:cNvSpPr>
                <a:spLocks noChangeArrowheads="1"/>
              </p:cNvSpPr>
              <p:nvPr/>
            </p:nvSpPr>
            <p:spPr bwMode="auto">
              <a:xfrm>
                <a:off x="2389" y="3762"/>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28" name="Oval 482"/>
              <p:cNvSpPr>
                <a:spLocks noChangeArrowheads="1"/>
              </p:cNvSpPr>
              <p:nvPr/>
            </p:nvSpPr>
            <p:spPr bwMode="auto">
              <a:xfrm>
                <a:off x="2445" y="3785"/>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29" name="Oval 483"/>
              <p:cNvSpPr>
                <a:spLocks noChangeArrowheads="1"/>
              </p:cNvSpPr>
              <p:nvPr/>
            </p:nvSpPr>
            <p:spPr bwMode="auto">
              <a:xfrm>
                <a:off x="2509" y="3891"/>
                <a:ext cx="44"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30" name="Oval 484"/>
              <p:cNvSpPr>
                <a:spLocks noChangeArrowheads="1"/>
              </p:cNvSpPr>
              <p:nvPr/>
            </p:nvSpPr>
            <p:spPr bwMode="auto">
              <a:xfrm>
                <a:off x="2565" y="4044"/>
                <a:ext cx="44"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31" name="Oval 485"/>
              <p:cNvSpPr>
                <a:spLocks noChangeArrowheads="1"/>
              </p:cNvSpPr>
              <p:nvPr/>
            </p:nvSpPr>
            <p:spPr bwMode="auto">
              <a:xfrm>
                <a:off x="2621" y="4340"/>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32" name="Oval 486"/>
              <p:cNvSpPr>
                <a:spLocks noChangeArrowheads="1"/>
              </p:cNvSpPr>
              <p:nvPr/>
            </p:nvSpPr>
            <p:spPr bwMode="auto">
              <a:xfrm>
                <a:off x="2677" y="4375"/>
                <a:ext cx="46"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33" name="Oval 487"/>
              <p:cNvSpPr>
                <a:spLocks noChangeArrowheads="1"/>
              </p:cNvSpPr>
              <p:nvPr/>
            </p:nvSpPr>
            <p:spPr bwMode="auto">
              <a:xfrm>
                <a:off x="2741" y="4457"/>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34" name="Oval 488"/>
              <p:cNvSpPr>
                <a:spLocks noChangeArrowheads="1"/>
              </p:cNvSpPr>
              <p:nvPr/>
            </p:nvSpPr>
            <p:spPr bwMode="auto">
              <a:xfrm>
                <a:off x="2788" y="4505"/>
                <a:ext cx="46"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35" name="Oval 489"/>
              <p:cNvSpPr>
                <a:spLocks noChangeArrowheads="1"/>
              </p:cNvSpPr>
              <p:nvPr/>
            </p:nvSpPr>
            <p:spPr bwMode="auto">
              <a:xfrm>
                <a:off x="2844" y="4564"/>
                <a:ext cx="48"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36" name="Oval 490"/>
              <p:cNvSpPr>
                <a:spLocks noChangeArrowheads="1"/>
              </p:cNvSpPr>
              <p:nvPr/>
            </p:nvSpPr>
            <p:spPr bwMode="auto">
              <a:xfrm>
                <a:off x="2908" y="4564"/>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37" name="Oval 491"/>
              <p:cNvSpPr>
                <a:spLocks noChangeArrowheads="1"/>
              </p:cNvSpPr>
              <p:nvPr/>
            </p:nvSpPr>
            <p:spPr bwMode="auto">
              <a:xfrm>
                <a:off x="2956" y="4610"/>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38" name="Oval 492"/>
              <p:cNvSpPr>
                <a:spLocks noChangeArrowheads="1"/>
              </p:cNvSpPr>
              <p:nvPr/>
            </p:nvSpPr>
            <p:spPr bwMode="auto">
              <a:xfrm>
                <a:off x="3020" y="4610"/>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39" name="Oval 493"/>
              <p:cNvSpPr>
                <a:spLocks noChangeArrowheads="1"/>
              </p:cNvSpPr>
              <p:nvPr/>
            </p:nvSpPr>
            <p:spPr bwMode="auto">
              <a:xfrm>
                <a:off x="3076" y="4575"/>
                <a:ext cx="48" cy="52"/>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40" name="Oval 494"/>
              <p:cNvSpPr>
                <a:spLocks noChangeArrowheads="1"/>
              </p:cNvSpPr>
              <p:nvPr/>
            </p:nvSpPr>
            <p:spPr bwMode="auto">
              <a:xfrm>
                <a:off x="3132" y="4492"/>
                <a:ext cx="48" cy="52"/>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41" name="Oval 495"/>
              <p:cNvSpPr>
                <a:spLocks noChangeArrowheads="1"/>
              </p:cNvSpPr>
              <p:nvPr/>
            </p:nvSpPr>
            <p:spPr bwMode="auto">
              <a:xfrm>
                <a:off x="3188" y="4505"/>
                <a:ext cx="46"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42" name="Oval 496"/>
              <p:cNvSpPr>
                <a:spLocks noChangeArrowheads="1"/>
              </p:cNvSpPr>
              <p:nvPr/>
            </p:nvSpPr>
            <p:spPr bwMode="auto">
              <a:xfrm>
                <a:off x="3252" y="4340"/>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43" name="Oval 497"/>
              <p:cNvSpPr>
                <a:spLocks noChangeArrowheads="1"/>
              </p:cNvSpPr>
              <p:nvPr/>
            </p:nvSpPr>
            <p:spPr bwMode="auto">
              <a:xfrm>
                <a:off x="3308" y="4199"/>
                <a:ext cx="44"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44" name="Oval 498"/>
              <p:cNvSpPr>
                <a:spLocks noChangeArrowheads="1"/>
              </p:cNvSpPr>
              <p:nvPr/>
            </p:nvSpPr>
            <p:spPr bwMode="auto">
              <a:xfrm>
                <a:off x="3364" y="4116"/>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45" name="Oval 499"/>
              <p:cNvSpPr>
                <a:spLocks noChangeArrowheads="1"/>
              </p:cNvSpPr>
              <p:nvPr/>
            </p:nvSpPr>
            <p:spPr bwMode="auto">
              <a:xfrm>
                <a:off x="3420" y="4021"/>
                <a:ext cx="46"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46" name="Oval 500"/>
              <p:cNvSpPr>
                <a:spLocks noChangeArrowheads="1"/>
              </p:cNvSpPr>
              <p:nvPr/>
            </p:nvSpPr>
            <p:spPr bwMode="auto">
              <a:xfrm>
                <a:off x="3484" y="3891"/>
                <a:ext cx="44"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47" name="Oval 501"/>
              <p:cNvSpPr>
                <a:spLocks noChangeArrowheads="1"/>
              </p:cNvSpPr>
              <p:nvPr/>
            </p:nvSpPr>
            <p:spPr bwMode="auto">
              <a:xfrm>
                <a:off x="3540" y="3762"/>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48" name="Oval 502"/>
              <p:cNvSpPr>
                <a:spLocks noChangeArrowheads="1"/>
              </p:cNvSpPr>
              <p:nvPr/>
            </p:nvSpPr>
            <p:spPr bwMode="auto">
              <a:xfrm>
                <a:off x="3596" y="3762"/>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49" name="Oval 503"/>
              <p:cNvSpPr>
                <a:spLocks noChangeArrowheads="1"/>
              </p:cNvSpPr>
              <p:nvPr/>
            </p:nvSpPr>
            <p:spPr bwMode="auto">
              <a:xfrm>
                <a:off x="3652" y="3703"/>
                <a:ext cx="46"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50" name="Oval 504"/>
              <p:cNvSpPr>
                <a:spLocks noChangeArrowheads="1"/>
              </p:cNvSpPr>
              <p:nvPr/>
            </p:nvSpPr>
            <p:spPr bwMode="auto">
              <a:xfrm>
                <a:off x="3716" y="3550"/>
                <a:ext cx="44"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51" name="Oval 505"/>
              <p:cNvSpPr>
                <a:spLocks noChangeArrowheads="1"/>
              </p:cNvSpPr>
              <p:nvPr/>
            </p:nvSpPr>
            <p:spPr bwMode="auto">
              <a:xfrm>
                <a:off x="3763" y="3443"/>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52" name="Oval 506"/>
              <p:cNvSpPr>
                <a:spLocks noChangeArrowheads="1"/>
              </p:cNvSpPr>
              <p:nvPr/>
            </p:nvSpPr>
            <p:spPr bwMode="auto">
              <a:xfrm>
                <a:off x="3819" y="3456"/>
                <a:ext cx="48"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53" name="Oval 507"/>
              <p:cNvSpPr>
                <a:spLocks noChangeArrowheads="1"/>
              </p:cNvSpPr>
              <p:nvPr/>
            </p:nvSpPr>
            <p:spPr bwMode="auto">
              <a:xfrm>
                <a:off x="3875" y="3467"/>
                <a:ext cx="48"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54" name="Oval 508"/>
              <p:cNvSpPr>
                <a:spLocks noChangeArrowheads="1"/>
              </p:cNvSpPr>
              <p:nvPr/>
            </p:nvSpPr>
            <p:spPr bwMode="auto">
              <a:xfrm>
                <a:off x="3931" y="3539"/>
                <a:ext cx="46"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55" name="Oval 509"/>
              <p:cNvSpPr>
                <a:spLocks noChangeArrowheads="1"/>
              </p:cNvSpPr>
              <p:nvPr/>
            </p:nvSpPr>
            <p:spPr bwMode="auto">
              <a:xfrm>
                <a:off x="3995" y="3539"/>
                <a:ext cx="44"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56" name="Oval 510"/>
              <p:cNvSpPr>
                <a:spLocks noChangeArrowheads="1"/>
              </p:cNvSpPr>
              <p:nvPr/>
            </p:nvSpPr>
            <p:spPr bwMode="auto">
              <a:xfrm>
                <a:off x="4051" y="3632"/>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57" name="Oval 511"/>
              <p:cNvSpPr>
                <a:spLocks noChangeArrowheads="1"/>
              </p:cNvSpPr>
              <p:nvPr/>
            </p:nvSpPr>
            <p:spPr bwMode="auto">
              <a:xfrm>
                <a:off x="4107" y="3620"/>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58" name="Oval 512"/>
              <p:cNvSpPr>
                <a:spLocks noChangeArrowheads="1"/>
              </p:cNvSpPr>
              <p:nvPr/>
            </p:nvSpPr>
            <p:spPr bwMode="auto">
              <a:xfrm>
                <a:off x="4163" y="3832"/>
                <a:ext cx="46" cy="52"/>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59" name="Oval 513"/>
              <p:cNvSpPr>
                <a:spLocks noChangeArrowheads="1"/>
              </p:cNvSpPr>
              <p:nvPr/>
            </p:nvSpPr>
            <p:spPr bwMode="auto">
              <a:xfrm>
                <a:off x="4227" y="3938"/>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60" name="Oval 514"/>
              <p:cNvSpPr>
                <a:spLocks noChangeArrowheads="1"/>
              </p:cNvSpPr>
              <p:nvPr/>
            </p:nvSpPr>
            <p:spPr bwMode="auto">
              <a:xfrm>
                <a:off x="4283" y="4162"/>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61" name="Oval 515"/>
              <p:cNvSpPr>
                <a:spLocks noChangeArrowheads="1"/>
              </p:cNvSpPr>
              <p:nvPr/>
            </p:nvSpPr>
            <p:spPr bwMode="auto">
              <a:xfrm>
                <a:off x="4339" y="4187"/>
                <a:ext cx="46" cy="49"/>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62" name="Oval 516"/>
              <p:cNvSpPr>
                <a:spLocks noChangeArrowheads="1"/>
              </p:cNvSpPr>
              <p:nvPr/>
            </p:nvSpPr>
            <p:spPr bwMode="auto">
              <a:xfrm>
                <a:off x="4395" y="4269"/>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63" name="Oval 517"/>
              <p:cNvSpPr>
                <a:spLocks noChangeArrowheads="1"/>
              </p:cNvSpPr>
              <p:nvPr/>
            </p:nvSpPr>
            <p:spPr bwMode="auto">
              <a:xfrm>
                <a:off x="4459" y="4434"/>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64" name="Oval 518"/>
              <p:cNvSpPr>
                <a:spLocks noChangeArrowheads="1"/>
              </p:cNvSpPr>
              <p:nvPr/>
            </p:nvSpPr>
            <p:spPr bwMode="auto">
              <a:xfrm>
                <a:off x="4515" y="4468"/>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65" name="Oval 519"/>
              <p:cNvSpPr>
                <a:spLocks noChangeArrowheads="1"/>
              </p:cNvSpPr>
              <p:nvPr/>
            </p:nvSpPr>
            <p:spPr bwMode="auto">
              <a:xfrm>
                <a:off x="4571" y="4575"/>
                <a:ext cx="46" cy="52"/>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66" name="Oval 520"/>
              <p:cNvSpPr>
                <a:spLocks noChangeArrowheads="1"/>
              </p:cNvSpPr>
              <p:nvPr/>
            </p:nvSpPr>
            <p:spPr bwMode="auto">
              <a:xfrm>
                <a:off x="4627" y="4598"/>
                <a:ext cx="46" cy="52"/>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67" name="Oval 521"/>
              <p:cNvSpPr>
                <a:spLocks noChangeArrowheads="1"/>
              </p:cNvSpPr>
              <p:nvPr/>
            </p:nvSpPr>
            <p:spPr bwMode="auto">
              <a:xfrm>
                <a:off x="4691" y="4610"/>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68" name="Oval 522"/>
              <p:cNvSpPr>
                <a:spLocks noChangeArrowheads="1"/>
              </p:cNvSpPr>
              <p:nvPr/>
            </p:nvSpPr>
            <p:spPr bwMode="auto">
              <a:xfrm>
                <a:off x="4738" y="4587"/>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69" name="Oval 523"/>
              <p:cNvSpPr>
                <a:spLocks noChangeArrowheads="1"/>
              </p:cNvSpPr>
              <p:nvPr/>
            </p:nvSpPr>
            <p:spPr bwMode="auto">
              <a:xfrm>
                <a:off x="4794" y="4598"/>
                <a:ext cx="48" cy="52"/>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70" name="Oval 524"/>
              <p:cNvSpPr>
                <a:spLocks noChangeArrowheads="1"/>
              </p:cNvSpPr>
              <p:nvPr/>
            </p:nvSpPr>
            <p:spPr bwMode="auto">
              <a:xfrm>
                <a:off x="4850" y="4528"/>
                <a:ext cx="48"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71" name="Oval 525"/>
              <p:cNvSpPr>
                <a:spLocks noChangeArrowheads="1"/>
              </p:cNvSpPr>
              <p:nvPr/>
            </p:nvSpPr>
            <p:spPr bwMode="auto">
              <a:xfrm>
                <a:off x="4906" y="4457"/>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72" name="Oval 526"/>
              <p:cNvSpPr>
                <a:spLocks noChangeArrowheads="1"/>
              </p:cNvSpPr>
              <p:nvPr/>
            </p:nvSpPr>
            <p:spPr bwMode="auto">
              <a:xfrm>
                <a:off x="4970" y="4304"/>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73" name="Oval 527"/>
              <p:cNvSpPr>
                <a:spLocks noChangeArrowheads="1"/>
              </p:cNvSpPr>
              <p:nvPr/>
            </p:nvSpPr>
            <p:spPr bwMode="auto">
              <a:xfrm>
                <a:off x="5026" y="4187"/>
                <a:ext cx="44" cy="49"/>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74" name="Oval 528"/>
              <p:cNvSpPr>
                <a:spLocks noChangeArrowheads="1"/>
              </p:cNvSpPr>
              <p:nvPr/>
            </p:nvSpPr>
            <p:spPr bwMode="auto">
              <a:xfrm>
                <a:off x="5082" y="4068"/>
                <a:ext cx="46" cy="52"/>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75" name="Oval 529"/>
              <p:cNvSpPr>
                <a:spLocks noChangeArrowheads="1"/>
              </p:cNvSpPr>
              <p:nvPr/>
            </p:nvSpPr>
            <p:spPr bwMode="auto">
              <a:xfrm>
                <a:off x="5138" y="3868"/>
                <a:ext cx="46"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76" name="Oval 530"/>
              <p:cNvSpPr>
                <a:spLocks noChangeArrowheads="1"/>
              </p:cNvSpPr>
              <p:nvPr/>
            </p:nvSpPr>
            <p:spPr bwMode="auto">
              <a:xfrm>
                <a:off x="5202" y="3915"/>
                <a:ext cx="44" cy="52"/>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77" name="Oval 531"/>
              <p:cNvSpPr>
                <a:spLocks noChangeArrowheads="1"/>
              </p:cNvSpPr>
              <p:nvPr/>
            </p:nvSpPr>
            <p:spPr bwMode="auto">
              <a:xfrm>
                <a:off x="5258" y="3738"/>
                <a:ext cx="44"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78" name="Oval 532"/>
              <p:cNvSpPr>
                <a:spLocks noChangeArrowheads="1"/>
              </p:cNvSpPr>
              <p:nvPr/>
            </p:nvSpPr>
            <p:spPr bwMode="auto">
              <a:xfrm>
                <a:off x="5314" y="3620"/>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79" name="Oval 533"/>
              <p:cNvSpPr>
                <a:spLocks noChangeArrowheads="1"/>
              </p:cNvSpPr>
              <p:nvPr/>
            </p:nvSpPr>
            <p:spPr bwMode="auto">
              <a:xfrm>
                <a:off x="5370" y="3527"/>
                <a:ext cx="46" cy="49"/>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80" name="Oval 534"/>
              <p:cNvSpPr>
                <a:spLocks noChangeArrowheads="1"/>
              </p:cNvSpPr>
              <p:nvPr/>
            </p:nvSpPr>
            <p:spPr bwMode="auto">
              <a:xfrm>
                <a:off x="5434" y="3562"/>
                <a:ext cx="44" cy="50"/>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81" name="Oval 535"/>
              <p:cNvSpPr>
                <a:spLocks noChangeArrowheads="1"/>
              </p:cNvSpPr>
              <p:nvPr/>
            </p:nvSpPr>
            <p:spPr bwMode="auto">
              <a:xfrm>
                <a:off x="5490" y="3467"/>
                <a:ext cx="44"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82" name="Oval 536"/>
              <p:cNvSpPr>
                <a:spLocks noChangeArrowheads="1"/>
              </p:cNvSpPr>
              <p:nvPr/>
            </p:nvSpPr>
            <p:spPr bwMode="auto">
              <a:xfrm>
                <a:off x="5538" y="3467"/>
                <a:ext cx="48"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83" name="Oval 537"/>
              <p:cNvSpPr>
                <a:spLocks noChangeArrowheads="1"/>
              </p:cNvSpPr>
              <p:nvPr/>
            </p:nvSpPr>
            <p:spPr bwMode="auto">
              <a:xfrm>
                <a:off x="5602" y="3479"/>
                <a:ext cx="46" cy="51"/>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sp>
            <p:nvSpPr>
              <p:cNvPr id="2684" name="Oval 538"/>
              <p:cNvSpPr>
                <a:spLocks noChangeArrowheads="1"/>
              </p:cNvSpPr>
              <p:nvPr/>
            </p:nvSpPr>
            <p:spPr bwMode="auto">
              <a:xfrm>
                <a:off x="5666" y="3490"/>
                <a:ext cx="44" cy="52"/>
              </a:xfrm>
              <a:prstGeom prst="ellipse">
                <a:avLst/>
              </a:prstGeom>
              <a:solidFill>
                <a:schemeClr val="hlink"/>
              </a:solidFill>
              <a:ln w="6350">
                <a:solidFill>
                  <a:schemeClr val="hlink"/>
                </a:solidFill>
                <a:round/>
                <a:headEnd/>
                <a:tailEnd/>
              </a:ln>
            </p:spPr>
            <p:txBody>
              <a:bodyPr/>
              <a:lstStyle/>
              <a:p>
                <a:endParaRPr lang="en-US">
                  <a:solidFill>
                    <a:srgbClr val="000000"/>
                  </a:solidFill>
                </a:endParaRPr>
              </a:p>
            </p:txBody>
          </p:sp>
        </p:grpSp>
        <p:sp>
          <p:nvSpPr>
            <p:cNvPr id="2606" name="Freeform 539"/>
            <p:cNvSpPr>
              <a:spLocks/>
            </p:cNvSpPr>
            <p:nvPr/>
          </p:nvSpPr>
          <p:spPr bwMode="auto">
            <a:xfrm>
              <a:off x="1017" y="1782"/>
              <a:ext cx="4280" cy="1200"/>
            </a:xfrm>
            <a:custGeom>
              <a:avLst/>
              <a:gdLst/>
              <a:ahLst/>
              <a:cxnLst>
                <a:cxn ang="0">
                  <a:pos x="11" y="439"/>
                </a:cxn>
                <a:cxn ang="0">
                  <a:pos x="22" y="416"/>
                </a:cxn>
                <a:cxn ang="0">
                  <a:pos x="32" y="382"/>
                </a:cxn>
                <a:cxn ang="0">
                  <a:pos x="43" y="338"/>
                </a:cxn>
                <a:cxn ang="0">
                  <a:pos x="53" y="286"/>
                </a:cxn>
                <a:cxn ang="0">
                  <a:pos x="64" y="231"/>
                </a:cxn>
                <a:cxn ang="0">
                  <a:pos x="74" y="175"/>
                </a:cxn>
                <a:cxn ang="0">
                  <a:pos x="85" y="122"/>
                </a:cxn>
                <a:cxn ang="0">
                  <a:pos x="95" y="75"/>
                </a:cxn>
                <a:cxn ang="0">
                  <a:pos x="106" y="38"/>
                </a:cxn>
                <a:cxn ang="0">
                  <a:pos x="116" y="13"/>
                </a:cxn>
                <a:cxn ang="0">
                  <a:pos x="129" y="0"/>
                </a:cxn>
                <a:cxn ang="0">
                  <a:pos x="142" y="7"/>
                </a:cxn>
                <a:cxn ang="0">
                  <a:pos x="152" y="29"/>
                </a:cxn>
                <a:cxn ang="0">
                  <a:pos x="163" y="63"/>
                </a:cxn>
                <a:cxn ang="0">
                  <a:pos x="173" y="106"/>
                </a:cxn>
                <a:cxn ang="0">
                  <a:pos x="184" y="158"/>
                </a:cxn>
                <a:cxn ang="0">
                  <a:pos x="194" y="213"/>
                </a:cxn>
                <a:cxn ang="0">
                  <a:pos x="205" y="269"/>
                </a:cxn>
                <a:cxn ang="0">
                  <a:pos x="215" y="322"/>
                </a:cxn>
                <a:cxn ang="0">
                  <a:pos x="226" y="369"/>
                </a:cxn>
                <a:cxn ang="0">
                  <a:pos x="236" y="407"/>
                </a:cxn>
                <a:cxn ang="0">
                  <a:pos x="247" y="433"/>
                </a:cxn>
                <a:cxn ang="0">
                  <a:pos x="259" y="447"/>
                </a:cxn>
                <a:cxn ang="0">
                  <a:pos x="272" y="440"/>
                </a:cxn>
                <a:cxn ang="0">
                  <a:pos x="283" y="420"/>
                </a:cxn>
                <a:cxn ang="0">
                  <a:pos x="293" y="387"/>
                </a:cxn>
                <a:cxn ang="0">
                  <a:pos x="304" y="344"/>
                </a:cxn>
                <a:cxn ang="0">
                  <a:pos x="314" y="293"/>
                </a:cxn>
                <a:cxn ang="0">
                  <a:pos x="325" y="238"/>
                </a:cxn>
                <a:cxn ang="0">
                  <a:pos x="335" y="182"/>
                </a:cxn>
                <a:cxn ang="0">
                  <a:pos x="346" y="128"/>
                </a:cxn>
                <a:cxn ang="0">
                  <a:pos x="356" y="81"/>
                </a:cxn>
                <a:cxn ang="0">
                  <a:pos x="367" y="42"/>
                </a:cxn>
                <a:cxn ang="0">
                  <a:pos x="377" y="15"/>
                </a:cxn>
                <a:cxn ang="0">
                  <a:pos x="389" y="1"/>
                </a:cxn>
                <a:cxn ang="0">
                  <a:pos x="402" y="5"/>
                </a:cxn>
                <a:cxn ang="0">
                  <a:pos x="413" y="26"/>
                </a:cxn>
                <a:cxn ang="0">
                  <a:pos x="424" y="58"/>
                </a:cxn>
                <a:cxn ang="0">
                  <a:pos x="434" y="101"/>
                </a:cxn>
                <a:cxn ang="0">
                  <a:pos x="445" y="151"/>
                </a:cxn>
                <a:cxn ang="0">
                  <a:pos x="455" y="206"/>
                </a:cxn>
                <a:cxn ang="0">
                  <a:pos x="466" y="262"/>
                </a:cxn>
                <a:cxn ang="0">
                  <a:pos x="476" y="316"/>
                </a:cxn>
                <a:cxn ang="0">
                  <a:pos x="487" y="364"/>
                </a:cxn>
                <a:cxn ang="0">
                  <a:pos x="497" y="403"/>
                </a:cxn>
                <a:cxn ang="0">
                  <a:pos x="508" y="430"/>
                </a:cxn>
                <a:cxn ang="0">
                  <a:pos x="519" y="446"/>
                </a:cxn>
                <a:cxn ang="0">
                  <a:pos x="532" y="444"/>
                </a:cxn>
                <a:cxn ang="0">
                  <a:pos x="543" y="425"/>
                </a:cxn>
                <a:cxn ang="0">
                  <a:pos x="554" y="394"/>
                </a:cxn>
                <a:cxn ang="0">
                  <a:pos x="564" y="352"/>
                </a:cxn>
                <a:cxn ang="0">
                  <a:pos x="575" y="303"/>
                </a:cxn>
                <a:cxn ang="0">
                  <a:pos x="585" y="248"/>
                </a:cxn>
                <a:cxn ang="0">
                  <a:pos x="596" y="192"/>
                </a:cxn>
                <a:cxn ang="0">
                  <a:pos x="606" y="138"/>
                </a:cxn>
                <a:cxn ang="0">
                  <a:pos x="617" y="89"/>
                </a:cxn>
                <a:cxn ang="0">
                  <a:pos x="627" y="49"/>
                </a:cxn>
                <a:cxn ang="0">
                  <a:pos x="638" y="19"/>
                </a:cxn>
                <a:cxn ang="0">
                  <a:pos x="649" y="2"/>
                </a:cxn>
              </a:cxnLst>
              <a:rect l="0" t="0" r="r" b="b"/>
              <a:pathLst>
                <a:path w="656" h="448">
                  <a:moveTo>
                    <a:pt x="0" y="448"/>
                  </a:moveTo>
                  <a:lnTo>
                    <a:pt x="0" y="447"/>
                  </a:lnTo>
                  <a:lnTo>
                    <a:pt x="1" y="447"/>
                  </a:lnTo>
                  <a:lnTo>
                    <a:pt x="2" y="447"/>
                  </a:lnTo>
                  <a:lnTo>
                    <a:pt x="3" y="447"/>
                  </a:lnTo>
                  <a:lnTo>
                    <a:pt x="4" y="446"/>
                  </a:lnTo>
                  <a:lnTo>
                    <a:pt x="5" y="446"/>
                  </a:lnTo>
                  <a:lnTo>
                    <a:pt x="5" y="445"/>
                  </a:lnTo>
                  <a:lnTo>
                    <a:pt x="6" y="445"/>
                  </a:lnTo>
                  <a:lnTo>
                    <a:pt x="7" y="444"/>
                  </a:lnTo>
                  <a:lnTo>
                    <a:pt x="8" y="443"/>
                  </a:lnTo>
                  <a:lnTo>
                    <a:pt x="9" y="442"/>
                  </a:lnTo>
                  <a:lnTo>
                    <a:pt x="9" y="441"/>
                  </a:lnTo>
                  <a:lnTo>
                    <a:pt x="10" y="440"/>
                  </a:lnTo>
                  <a:lnTo>
                    <a:pt x="11" y="440"/>
                  </a:lnTo>
                  <a:lnTo>
                    <a:pt x="11" y="439"/>
                  </a:lnTo>
                  <a:lnTo>
                    <a:pt x="12" y="438"/>
                  </a:lnTo>
                  <a:lnTo>
                    <a:pt x="13" y="437"/>
                  </a:lnTo>
                  <a:lnTo>
                    <a:pt x="13" y="435"/>
                  </a:lnTo>
                  <a:lnTo>
                    <a:pt x="14" y="434"/>
                  </a:lnTo>
                  <a:lnTo>
                    <a:pt x="15" y="433"/>
                  </a:lnTo>
                  <a:lnTo>
                    <a:pt x="15" y="432"/>
                  </a:lnTo>
                  <a:lnTo>
                    <a:pt x="16" y="430"/>
                  </a:lnTo>
                  <a:lnTo>
                    <a:pt x="17" y="429"/>
                  </a:lnTo>
                  <a:lnTo>
                    <a:pt x="17" y="428"/>
                  </a:lnTo>
                  <a:lnTo>
                    <a:pt x="18" y="426"/>
                  </a:lnTo>
                  <a:lnTo>
                    <a:pt x="19" y="425"/>
                  </a:lnTo>
                  <a:lnTo>
                    <a:pt x="19" y="423"/>
                  </a:lnTo>
                  <a:lnTo>
                    <a:pt x="20" y="421"/>
                  </a:lnTo>
                  <a:lnTo>
                    <a:pt x="20" y="420"/>
                  </a:lnTo>
                  <a:lnTo>
                    <a:pt x="21" y="418"/>
                  </a:lnTo>
                  <a:lnTo>
                    <a:pt x="22" y="416"/>
                  </a:lnTo>
                  <a:lnTo>
                    <a:pt x="22" y="414"/>
                  </a:lnTo>
                  <a:lnTo>
                    <a:pt x="23" y="413"/>
                  </a:lnTo>
                  <a:lnTo>
                    <a:pt x="24" y="411"/>
                  </a:lnTo>
                  <a:lnTo>
                    <a:pt x="24" y="409"/>
                  </a:lnTo>
                  <a:lnTo>
                    <a:pt x="25" y="407"/>
                  </a:lnTo>
                  <a:lnTo>
                    <a:pt x="26" y="405"/>
                  </a:lnTo>
                  <a:lnTo>
                    <a:pt x="26" y="403"/>
                  </a:lnTo>
                  <a:lnTo>
                    <a:pt x="27" y="400"/>
                  </a:lnTo>
                  <a:lnTo>
                    <a:pt x="28" y="398"/>
                  </a:lnTo>
                  <a:lnTo>
                    <a:pt x="28" y="396"/>
                  </a:lnTo>
                  <a:lnTo>
                    <a:pt x="29" y="394"/>
                  </a:lnTo>
                  <a:lnTo>
                    <a:pt x="30" y="392"/>
                  </a:lnTo>
                  <a:lnTo>
                    <a:pt x="30" y="389"/>
                  </a:lnTo>
                  <a:lnTo>
                    <a:pt x="31" y="387"/>
                  </a:lnTo>
                  <a:lnTo>
                    <a:pt x="32" y="384"/>
                  </a:lnTo>
                  <a:lnTo>
                    <a:pt x="32" y="382"/>
                  </a:lnTo>
                  <a:lnTo>
                    <a:pt x="33" y="379"/>
                  </a:lnTo>
                  <a:lnTo>
                    <a:pt x="34" y="377"/>
                  </a:lnTo>
                  <a:lnTo>
                    <a:pt x="34" y="374"/>
                  </a:lnTo>
                  <a:lnTo>
                    <a:pt x="35" y="372"/>
                  </a:lnTo>
                  <a:lnTo>
                    <a:pt x="36" y="369"/>
                  </a:lnTo>
                  <a:lnTo>
                    <a:pt x="36" y="366"/>
                  </a:lnTo>
                  <a:lnTo>
                    <a:pt x="37" y="364"/>
                  </a:lnTo>
                  <a:lnTo>
                    <a:pt x="38" y="361"/>
                  </a:lnTo>
                  <a:lnTo>
                    <a:pt x="38" y="358"/>
                  </a:lnTo>
                  <a:lnTo>
                    <a:pt x="39" y="355"/>
                  </a:lnTo>
                  <a:lnTo>
                    <a:pt x="40" y="352"/>
                  </a:lnTo>
                  <a:lnTo>
                    <a:pt x="40" y="349"/>
                  </a:lnTo>
                  <a:lnTo>
                    <a:pt x="41" y="346"/>
                  </a:lnTo>
                  <a:lnTo>
                    <a:pt x="41" y="344"/>
                  </a:lnTo>
                  <a:lnTo>
                    <a:pt x="42" y="341"/>
                  </a:lnTo>
                  <a:lnTo>
                    <a:pt x="43" y="338"/>
                  </a:lnTo>
                  <a:lnTo>
                    <a:pt x="43" y="334"/>
                  </a:lnTo>
                  <a:lnTo>
                    <a:pt x="44" y="331"/>
                  </a:lnTo>
                  <a:lnTo>
                    <a:pt x="45" y="328"/>
                  </a:lnTo>
                  <a:lnTo>
                    <a:pt x="45" y="325"/>
                  </a:lnTo>
                  <a:lnTo>
                    <a:pt x="46" y="322"/>
                  </a:lnTo>
                  <a:lnTo>
                    <a:pt x="47" y="319"/>
                  </a:lnTo>
                  <a:lnTo>
                    <a:pt x="47" y="316"/>
                  </a:lnTo>
                  <a:lnTo>
                    <a:pt x="48" y="312"/>
                  </a:lnTo>
                  <a:lnTo>
                    <a:pt x="49" y="309"/>
                  </a:lnTo>
                  <a:lnTo>
                    <a:pt x="49" y="306"/>
                  </a:lnTo>
                  <a:lnTo>
                    <a:pt x="50" y="303"/>
                  </a:lnTo>
                  <a:lnTo>
                    <a:pt x="51" y="299"/>
                  </a:lnTo>
                  <a:lnTo>
                    <a:pt x="51" y="296"/>
                  </a:lnTo>
                  <a:lnTo>
                    <a:pt x="52" y="293"/>
                  </a:lnTo>
                  <a:lnTo>
                    <a:pt x="53" y="289"/>
                  </a:lnTo>
                  <a:lnTo>
                    <a:pt x="53" y="286"/>
                  </a:lnTo>
                  <a:lnTo>
                    <a:pt x="54" y="283"/>
                  </a:lnTo>
                  <a:lnTo>
                    <a:pt x="55" y="279"/>
                  </a:lnTo>
                  <a:lnTo>
                    <a:pt x="55" y="276"/>
                  </a:lnTo>
                  <a:lnTo>
                    <a:pt x="56" y="272"/>
                  </a:lnTo>
                  <a:lnTo>
                    <a:pt x="57" y="269"/>
                  </a:lnTo>
                  <a:lnTo>
                    <a:pt x="57" y="265"/>
                  </a:lnTo>
                  <a:lnTo>
                    <a:pt x="58" y="262"/>
                  </a:lnTo>
                  <a:lnTo>
                    <a:pt x="59" y="259"/>
                  </a:lnTo>
                  <a:lnTo>
                    <a:pt x="59" y="255"/>
                  </a:lnTo>
                  <a:lnTo>
                    <a:pt x="60" y="252"/>
                  </a:lnTo>
                  <a:lnTo>
                    <a:pt x="61" y="248"/>
                  </a:lnTo>
                  <a:lnTo>
                    <a:pt x="61" y="245"/>
                  </a:lnTo>
                  <a:lnTo>
                    <a:pt x="62" y="241"/>
                  </a:lnTo>
                  <a:lnTo>
                    <a:pt x="62" y="238"/>
                  </a:lnTo>
                  <a:lnTo>
                    <a:pt x="63" y="234"/>
                  </a:lnTo>
                  <a:lnTo>
                    <a:pt x="64" y="231"/>
                  </a:lnTo>
                  <a:lnTo>
                    <a:pt x="64" y="227"/>
                  </a:lnTo>
                  <a:lnTo>
                    <a:pt x="65" y="224"/>
                  </a:lnTo>
                  <a:lnTo>
                    <a:pt x="66" y="220"/>
                  </a:lnTo>
                  <a:lnTo>
                    <a:pt x="66" y="216"/>
                  </a:lnTo>
                  <a:lnTo>
                    <a:pt x="67" y="213"/>
                  </a:lnTo>
                  <a:lnTo>
                    <a:pt x="68" y="209"/>
                  </a:lnTo>
                  <a:lnTo>
                    <a:pt x="68" y="206"/>
                  </a:lnTo>
                  <a:lnTo>
                    <a:pt x="69" y="202"/>
                  </a:lnTo>
                  <a:lnTo>
                    <a:pt x="70" y="199"/>
                  </a:lnTo>
                  <a:lnTo>
                    <a:pt x="70" y="195"/>
                  </a:lnTo>
                  <a:lnTo>
                    <a:pt x="71" y="192"/>
                  </a:lnTo>
                  <a:lnTo>
                    <a:pt x="72" y="188"/>
                  </a:lnTo>
                  <a:lnTo>
                    <a:pt x="72" y="185"/>
                  </a:lnTo>
                  <a:lnTo>
                    <a:pt x="73" y="182"/>
                  </a:lnTo>
                  <a:lnTo>
                    <a:pt x="74" y="178"/>
                  </a:lnTo>
                  <a:lnTo>
                    <a:pt x="74" y="175"/>
                  </a:lnTo>
                  <a:lnTo>
                    <a:pt x="75" y="171"/>
                  </a:lnTo>
                  <a:lnTo>
                    <a:pt x="76" y="168"/>
                  </a:lnTo>
                  <a:lnTo>
                    <a:pt x="76" y="164"/>
                  </a:lnTo>
                  <a:lnTo>
                    <a:pt x="77" y="161"/>
                  </a:lnTo>
                  <a:lnTo>
                    <a:pt x="78" y="158"/>
                  </a:lnTo>
                  <a:lnTo>
                    <a:pt x="78" y="154"/>
                  </a:lnTo>
                  <a:lnTo>
                    <a:pt x="79" y="151"/>
                  </a:lnTo>
                  <a:lnTo>
                    <a:pt x="80" y="148"/>
                  </a:lnTo>
                  <a:lnTo>
                    <a:pt x="80" y="144"/>
                  </a:lnTo>
                  <a:lnTo>
                    <a:pt x="81" y="141"/>
                  </a:lnTo>
                  <a:lnTo>
                    <a:pt x="82" y="138"/>
                  </a:lnTo>
                  <a:lnTo>
                    <a:pt x="82" y="135"/>
                  </a:lnTo>
                  <a:lnTo>
                    <a:pt x="83" y="131"/>
                  </a:lnTo>
                  <a:lnTo>
                    <a:pt x="83" y="128"/>
                  </a:lnTo>
                  <a:lnTo>
                    <a:pt x="84" y="125"/>
                  </a:lnTo>
                  <a:lnTo>
                    <a:pt x="85" y="122"/>
                  </a:lnTo>
                  <a:lnTo>
                    <a:pt x="85" y="119"/>
                  </a:lnTo>
                  <a:lnTo>
                    <a:pt x="86" y="116"/>
                  </a:lnTo>
                  <a:lnTo>
                    <a:pt x="87" y="113"/>
                  </a:lnTo>
                  <a:lnTo>
                    <a:pt x="87" y="109"/>
                  </a:lnTo>
                  <a:lnTo>
                    <a:pt x="88" y="106"/>
                  </a:lnTo>
                  <a:lnTo>
                    <a:pt x="89" y="103"/>
                  </a:lnTo>
                  <a:lnTo>
                    <a:pt x="89" y="101"/>
                  </a:lnTo>
                  <a:lnTo>
                    <a:pt x="90" y="98"/>
                  </a:lnTo>
                  <a:lnTo>
                    <a:pt x="91" y="95"/>
                  </a:lnTo>
                  <a:lnTo>
                    <a:pt x="91" y="92"/>
                  </a:lnTo>
                  <a:lnTo>
                    <a:pt x="92" y="89"/>
                  </a:lnTo>
                  <a:lnTo>
                    <a:pt x="93" y="86"/>
                  </a:lnTo>
                  <a:lnTo>
                    <a:pt x="93" y="83"/>
                  </a:lnTo>
                  <a:lnTo>
                    <a:pt x="94" y="81"/>
                  </a:lnTo>
                  <a:lnTo>
                    <a:pt x="95" y="78"/>
                  </a:lnTo>
                  <a:lnTo>
                    <a:pt x="95" y="75"/>
                  </a:lnTo>
                  <a:lnTo>
                    <a:pt x="96" y="73"/>
                  </a:lnTo>
                  <a:lnTo>
                    <a:pt x="97" y="70"/>
                  </a:lnTo>
                  <a:lnTo>
                    <a:pt x="97" y="68"/>
                  </a:lnTo>
                  <a:lnTo>
                    <a:pt x="98" y="65"/>
                  </a:lnTo>
                  <a:lnTo>
                    <a:pt x="99" y="63"/>
                  </a:lnTo>
                  <a:lnTo>
                    <a:pt x="99" y="60"/>
                  </a:lnTo>
                  <a:lnTo>
                    <a:pt x="100" y="58"/>
                  </a:lnTo>
                  <a:lnTo>
                    <a:pt x="101" y="55"/>
                  </a:lnTo>
                  <a:lnTo>
                    <a:pt x="101" y="53"/>
                  </a:lnTo>
                  <a:lnTo>
                    <a:pt x="102" y="51"/>
                  </a:lnTo>
                  <a:lnTo>
                    <a:pt x="102" y="49"/>
                  </a:lnTo>
                  <a:lnTo>
                    <a:pt x="103" y="47"/>
                  </a:lnTo>
                  <a:lnTo>
                    <a:pt x="104" y="44"/>
                  </a:lnTo>
                  <a:lnTo>
                    <a:pt x="104" y="42"/>
                  </a:lnTo>
                  <a:lnTo>
                    <a:pt x="105" y="40"/>
                  </a:lnTo>
                  <a:lnTo>
                    <a:pt x="106" y="38"/>
                  </a:lnTo>
                  <a:lnTo>
                    <a:pt x="106" y="36"/>
                  </a:lnTo>
                  <a:lnTo>
                    <a:pt x="107" y="34"/>
                  </a:lnTo>
                  <a:lnTo>
                    <a:pt x="108" y="33"/>
                  </a:lnTo>
                  <a:lnTo>
                    <a:pt x="108" y="31"/>
                  </a:lnTo>
                  <a:lnTo>
                    <a:pt x="109" y="29"/>
                  </a:lnTo>
                  <a:lnTo>
                    <a:pt x="110" y="27"/>
                  </a:lnTo>
                  <a:lnTo>
                    <a:pt x="110" y="26"/>
                  </a:lnTo>
                  <a:lnTo>
                    <a:pt x="111" y="24"/>
                  </a:lnTo>
                  <a:lnTo>
                    <a:pt x="112" y="22"/>
                  </a:lnTo>
                  <a:lnTo>
                    <a:pt x="112" y="21"/>
                  </a:lnTo>
                  <a:lnTo>
                    <a:pt x="113" y="19"/>
                  </a:lnTo>
                  <a:lnTo>
                    <a:pt x="114" y="18"/>
                  </a:lnTo>
                  <a:lnTo>
                    <a:pt x="114" y="17"/>
                  </a:lnTo>
                  <a:lnTo>
                    <a:pt x="115" y="15"/>
                  </a:lnTo>
                  <a:lnTo>
                    <a:pt x="116" y="14"/>
                  </a:lnTo>
                  <a:lnTo>
                    <a:pt x="116" y="13"/>
                  </a:lnTo>
                  <a:lnTo>
                    <a:pt x="117" y="12"/>
                  </a:lnTo>
                  <a:lnTo>
                    <a:pt x="118" y="10"/>
                  </a:lnTo>
                  <a:lnTo>
                    <a:pt x="118" y="9"/>
                  </a:lnTo>
                  <a:lnTo>
                    <a:pt x="119" y="8"/>
                  </a:lnTo>
                  <a:lnTo>
                    <a:pt x="120" y="7"/>
                  </a:lnTo>
                  <a:lnTo>
                    <a:pt x="121" y="6"/>
                  </a:lnTo>
                  <a:lnTo>
                    <a:pt x="122" y="5"/>
                  </a:lnTo>
                  <a:lnTo>
                    <a:pt x="122" y="4"/>
                  </a:lnTo>
                  <a:lnTo>
                    <a:pt x="123" y="3"/>
                  </a:lnTo>
                  <a:lnTo>
                    <a:pt x="124" y="2"/>
                  </a:lnTo>
                  <a:lnTo>
                    <a:pt x="125" y="2"/>
                  </a:lnTo>
                  <a:lnTo>
                    <a:pt x="125" y="1"/>
                  </a:lnTo>
                  <a:lnTo>
                    <a:pt x="126" y="1"/>
                  </a:lnTo>
                  <a:lnTo>
                    <a:pt x="127" y="0"/>
                  </a:lnTo>
                  <a:lnTo>
                    <a:pt x="128" y="0"/>
                  </a:lnTo>
                  <a:lnTo>
                    <a:pt x="129" y="0"/>
                  </a:lnTo>
                  <a:lnTo>
                    <a:pt x="130" y="0"/>
                  </a:lnTo>
                  <a:lnTo>
                    <a:pt x="131" y="0"/>
                  </a:lnTo>
                  <a:lnTo>
                    <a:pt x="132" y="0"/>
                  </a:lnTo>
                  <a:lnTo>
                    <a:pt x="133" y="0"/>
                  </a:lnTo>
                  <a:lnTo>
                    <a:pt x="134" y="0"/>
                  </a:lnTo>
                  <a:lnTo>
                    <a:pt x="135" y="0"/>
                  </a:lnTo>
                  <a:lnTo>
                    <a:pt x="135" y="1"/>
                  </a:lnTo>
                  <a:lnTo>
                    <a:pt x="136" y="1"/>
                  </a:lnTo>
                  <a:lnTo>
                    <a:pt x="137" y="2"/>
                  </a:lnTo>
                  <a:lnTo>
                    <a:pt x="138" y="3"/>
                  </a:lnTo>
                  <a:lnTo>
                    <a:pt x="139" y="3"/>
                  </a:lnTo>
                  <a:lnTo>
                    <a:pt x="139" y="4"/>
                  </a:lnTo>
                  <a:lnTo>
                    <a:pt x="140" y="5"/>
                  </a:lnTo>
                  <a:lnTo>
                    <a:pt x="141" y="6"/>
                  </a:lnTo>
                  <a:lnTo>
                    <a:pt x="141" y="7"/>
                  </a:lnTo>
                  <a:lnTo>
                    <a:pt x="142" y="7"/>
                  </a:lnTo>
                  <a:lnTo>
                    <a:pt x="143" y="8"/>
                  </a:lnTo>
                  <a:lnTo>
                    <a:pt x="143" y="9"/>
                  </a:lnTo>
                  <a:lnTo>
                    <a:pt x="144" y="10"/>
                  </a:lnTo>
                  <a:lnTo>
                    <a:pt x="144" y="12"/>
                  </a:lnTo>
                  <a:lnTo>
                    <a:pt x="145" y="13"/>
                  </a:lnTo>
                  <a:lnTo>
                    <a:pt x="146" y="14"/>
                  </a:lnTo>
                  <a:lnTo>
                    <a:pt x="146" y="15"/>
                  </a:lnTo>
                  <a:lnTo>
                    <a:pt x="147" y="17"/>
                  </a:lnTo>
                  <a:lnTo>
                    <a:pt x="148" y="18"/>
                  </a:lnTo>
                  <a:lnTo>
                    <a:pt x="148" y="19"/>
                  </a:lnTo>
                  <a:lnTo>
                    <a:pt x="149" y="21"/>
                  </a:lnTo>
                  <a:lnTo>
                    <a:pt x="150" y="22"/>
                  </a:lnTo>
                  <a:lnTo>
                    <a:pt x="150" y="24"/>
                  </a:lnTo>
                  <a:lnTo>
                    <a:pt x="151" y="26"/>
                  </a:lnTo>
                  <a:lnTo>
                    <a:pt x="152" y="27"/>
                  </a:lnTo>
                  <a:lnTo>
                    <a:pt x="152" y="29"/>
                  </a:lnTo>
                  <a:lnTo>
                    <a:pt x="153" y="31"/>
                  </a:lnTo>
                  <a:lnTo>
                    <a:pt x="154" y="33"/>
                  </a:lnTo>
                  <a:lnTo>
                    <a:pt x="154" y="34"/>
                  </a:lnTo>
                  <a:lnTo>
                    <a:pt x="155" y="36"/>
                  </a:lnTo>
                  <a:lnTo>
                    <a:pt x="156" y="38"/>
                  </a:lnTo>
                  <a:lnTo>
                    <a:pt x="156" y="40"/>
                  </a:lnTo>
                  <a:lnTo>
                    <a:pt x="157" y="42"/>
                  </a:lnTo>
                  <a:lnTo>
                    <a:pt x="158" y="44"/>
                  </a:lnTo>
                  <a:lnTo>
                    <a:pt x="158" y="47"/>
                  </a:lnTo>
                  <a:lnTo>
                    <a:pt x="159" y="49"/>
                  </a:lnTo>
                  <a:lnTo>
                    <a:pt x="160" y="51"/>
                  </a:lnTo>
                  <a:lnTo>
                    <a:pt x="160" y="53"/>
                  </a:lnTo>
                  <a:lnTo>
                    <a:pt x="161" y="55"/>
                  </a:lnTo>
                  <a:lnTo>
                    <a:pt x="162" y="58"/>
                  </a:lnTo>
                  <a:lnTo>
                    <a:pt x="162" y="60"/>
                  </a:lnTo>
                  <a:lnTo>
                    <a:pt x="163" y="63"/>
                  </a:lnTo>
                  <a:lnTo>
                    <a:pt x="164" y="65"/>
                  </a:lnTo>
                  <a:lnTo>
                    <a:pt x="164" y="68"/>
                  </a:lnTo>
                  <a:lnTo>
                    <a:pt x="165" y="70"/>
                  </a:lnTo>
                  <a:lnTo>
                    <a:pt x="165" y="73"/>
                  </a:lnTo>
                  <a:lnTo>
                    <a:pt x="166" y="75"/>
                  </a:lnTo>
                  <a:lnTo>
                    <a:pt x="167" y="78"/>
                  </a:lnTo>
                  <a:lnTo>
                    <a:pt x="167" y="81"/>
                  </a:lnTo>
                  <a:lnTo>
                    <a:pt x="168" y="83"/>
                  </a:lnTo>
                  <a:lnTo>
                    <a:pt x="169" y="86"/>
                  </a:lnTo>
                  <a:lnTo>
                    <a:pt x="169" y="89"/>
                  </a:lnTo>
                  <a:lnTo>
                    <a:pt x="170" y="92"/>
                  </a:lnTo>
                  <a:lnTo>
                    <a:pt x="171" y="95"/>
                  </a:lnTo>
                  <a:lnTo>
                    <a:pt x="171" y="98"/>
                  </a:lnTo>
                  <a:lnTo>
                    <a:pt x="172" y="101"/>
                  </a:lnTo>
                  <a:lnTo>
                    <a:pt x="173" y="103"/>
                  </a:lnTo>
                  <a:lnTo>
                    <a:pt x="173" y="106"/>
                  </a:lnTo>
                  <a:lnTo>
                    <a:pt x="174" y="109"/>
                  </a:lnTo>
                  <a:lnTo>
                    <a:pt x="175" y="113"/>
                  </a:lnTo>
                  <a:lnTo>
                    <a:pt x="175" y="116"/>
                  </a:lnTo>
                  <a:lnTo>
                    <a:pt x="176" y="119"/>
                  </a:lnTo>
                  <a:lnTo>
                    <a:pt x="177" y="122"/>
                  </a:lnTo>
                  <a:lnTo>
                    <a:pt x="177" y="125"/>
                  </a:lnTo>
                  <a:lnTo>
                    <a:pt x="178" y="128"/>
                  </a:lnTo>
                  <a:lnTo>
                    <a:pt x="179" y="131"/>
                  </a:lnTo>
                  <a:lnTo>
                    <a:pt x="179" y="135"/>
                  </a:lnTo>
                  <a:lnTo>
                    <a:pt x="180" y="138"/>
                  </a:lnTo>
                  <a:lnTo>
                    <a:pt x="181" y="141"/>
                  </a:lnTo>
                  <a:lnTo>
                    <a:pt x="181" y="144"/>
                  </a:lnTo>
                  <a:lnTo>
                    <a:pt x="182" y="148"/>
                  </a:lnTo>
                  <a:lnTo>
                    <a:pt x="183" y="151"/>
                  </a:lnTo>
                  <a:lnTo>
                    <a:pt x="183" y="154"/>
                  </a:lnTo>
                  <a:lnTo>
                    <a:pt x="184" y="158"/>
                  </a:lnTo>
                  <a:lnTo>
                    <a:pt x="184" y="161"/>
                  </a:lnTo>
                  <a:lnTo>
                    <a:pt x="185" y="164"/>
                  </a:lnTo>
                  <a:lnTo>
                    <a:pt x="186" y="168"/>
                  </a:lnTo>
                  <a:lnTo>
                    <a:pt x="186" y="171"/>
                  </a:lnTo>
                  <a:lnTo>
                    <a:pt x="187" y="175"/>
                  </a:lnTo>
                  <a:lnTo>
                    <a:pt x="188" y="178"/>
                  </a:lnTo>
                  <a:lnTo>
                    <a:pt x="188" y="182"/>
                  </a:lnTo>
                  <a:lnTo>
                    <a:pt x="189" y="185"/>
                  </a:lnTo>
                  <a:lnTo>
                    <a:pt x="190" y="188"/>
                  </a:lnTo>
                  <a:lnTo>
                    <a:pt x="190" y="192"/>
                  </a:lnTo>
                  <a:lnTo>
                    <a:pt x="191" y="195"/>
                  </a:lnTo>
                  <a:lnTo>
                    <a:pt x="192" y="199"/>
                  </a:lnTo>
                  <a:lnTo>
                    <a:pt x="192" y="202"/>
                  </a:lnTo>
                  <a:lnTo>
                    <a:pt x="193" y="206"/>
                  </a:lnTo>
                  <a:lnTo>
                    <a:pt x="194" y="209"/>
                  </a:lnTo>
                  <a:lnTo>
                    <a:pt x="194" y="213"/>
                  </a:lnTo>
                  <a:lnTo>
                    <a:pt x="195" y="216"/>
                  </a:lnTo>
                  <a:lnTo>
                    <a:pt x="196" y="220"/>
                  </a:lnTo>
                  <a:lnTo>
                    <a:pt x="196" y="223"/>
                  </a:lnTo>
                  <a:lnTo>
                    <a:pt x="197" y="227"/>
                  </a:lnTo>
                  <a:lnTo>
                    <a:pt x="198" y="231"/>
                  </a:lnTo>
                  <a:lnTo>
                    <a:pt x="198" y="234"/>
                  </a:lnTo>
                  <a:lnTo>
                    <a:pt x="199" y="238"/>
                  </a:lnTo>
                  <a:lnTo>
                    <a:pt x="200" y="241"/>
                  </a:lnTo>
                  <a:lnTo>
                    <a:pt x="200" y="245"/>
                  </a:lnTo>
                  <a:lnTo>
                    <a:pt x="201" y="248"/>
                  </a:lnTo>
                  <a:lnTo>
                    <a:pt x="202" y="252"/>
                  </a:lnTo>
                  <a:lnTo>
                    <a:pt x="202" y="255"/>
                  </a:lnTo>
                  <a:lnTo>
                    <a:pt x="203" y="259"/>
                  </a:lnTo>
                  <a:lnTo>
                    <a:pt x="204" y="262"/>
                  </a:lnTo>
                  <a:lnTo>
                    <a:pt x="204" y="265"/>
                  </a:lnTo>
                  <a:lnTo>
                    <a:pt x="205" y="269"/>
                  </a:lnTo>
                  <a:lnTo>
                    <a:pt x="205" y="272"/>
                  </a:lnTo>
                  <a:lnTo>
                    <a:pt x="206" y="276"/>
                  </a:lnTo>
                  <a:lnTo>
                    <a:pt x="207" y="279"/>
                  </a:lnTo>
                  <a:lnTo>
                    <a:pt x="207" y="283"/>
                  </a:lnTo>
                  <a:lnTo>
                    <a:pt x="208" y="286"/>
                  </a:lnTo>
                  <a:lnTo>
                    <a:pt x="209" y="289"/>
                  </a:lnTo>
                  <a:lnTo>
                    <a:pt x="209" y="293"/>
                  </a:lnTo>
                  <a:lnTo>
                    <a:pt x="210" y="296"/>
                  </a:lnTo>
                  <a:lnTo>
                    <a:pt x="211" y="299"/>
                  </a:lnTo>
                  <a:lnTo>
                    <a:pt x="211" y="303"/>
                  </a:lnTo>
                  <a:lnTo>
                    <a:pt x="212" y="306"/>
                  </a:lnTo>
                  <a:lnTo>
                    <a:pt x="213" y="309"/>
                  </a:lnTo>
                  <a:lnTo>
                    <a:pt x="213" y="312"/>
                  </a:lnTo>
                  <a:lnTo>
                    <a:pt x="214" y="316"/>
                  </a:lnTo>
                  <a:lnTo>
                    <a:pt x="215" y="319"/>
                  </a:lnTo>
                  <a:lnTo>
                    <a:pt x="215" y="322"/>
                  </a:lnTo>
                  <a:lnTo>
                    <a:pt x="216" y="325"/>
                  </a:lnTo>
                  <a:lnTo>
                    <a:pt x="217" y="328"/>
                  </a:lnTo>
                  <a:lnTo>
                    <a:pt x="217" y="331"/>
                  </a:lnTo>
                  <a:lnTo>
                    <a:pt x="218" y="334"/>
                  </a:lnTo>
                  <a:lnTo>
                    <a:pt x="219" y="338"/>
                  </a:lnTo>
                  <a:lnTo>
                    <a:pt x="219" y="341"/>
                  </a:lnTo>
                  <a:lnTo>
                    <a:pt x="220" y="344"/>
                  </a:lnTo>
                  <a:lnTo>
                    <a:pt x="221" y="346"/>
                  </a:lnTo>
                  <a:lnTo>
                    <a:pt x="221" y="349"/>
                  </a:lnTo>
                  <a:lnTo>
                    <a:pt x="222" y="352"/>
                  </a:lnTo>
                  <a:lnTo>
                    <a:pt x="223" y="355"/>
                  </a:lnTo>
                  <a:lnTo>
                    <a:pt x="223" y="358"/>
                  </a:lnTo>
                  <a:lnTo>
                    <a:pt x="224" y="361"/>
                  </a:lnTo>
                  <a:lnTo>
                    <a:pt x="225" y="364"/>
                  </a:lnTo>
                  <a:lnTo>
                    <a:pt x="225" y="366"/>
                  </a:lnTo>
                  <a:lnTo>
                    <a:pt x="226" y="369"/>
                  </a:lnTo>
                  <a:lnTo>
                    <a:pt x="226" y="372"/>
                  </a:lnTo>
                  <a:lnTo>
                    <a:pt x="227" y="374"/>
                  </a:lnTo>
                  <a:lnTo>
                    <a:pt x="228" y="377"/>
                  </a:lnTo>
                  <a:lnTo>
                    <a:pt x="228" y="379"/>
                  </a:lnTo>
                  <a:lnTo>
                    <a:pt x="229" y="382"/>
                  </a:lnTo>
                  <a:lnTo>
                    <a:pt x="230" y="384"/>
                  </a:lnTo>
                  <a:lnTo>
                    <a:pt x="230" y="387"/>
                  </a:lnTo>
                  <a:lnTo>
                    <a:pt x="231" y="389"/>
                  </a:lnTo>
                  <a:lnTo>
                    <a:pt x="232" y="392"/>
                  </a:lnTo>
                  <a:lnTo>
                    <a:pt x="232" y="394"/>
                  </a:lnTo>
                  <a:lnTo>
                    <a:pt x="233" y="396"/>
                  </a:lnTo>
                  <a:lnTo>
                    <a:pt x="234" y="398"/>
                  </a:lnTo>
                  <a:lnTo>
                    <a:pt x="234" y="400"/>
                  </a:lnTo>
                  <a:lnTo>
                    <a:pt x="235" y="403"/>
                  </a:lnTo>
                  <a:lnTo>
                    <a:pt x="236" y="405"/>
                  </a:lnTo>
                  <a:lnTo>
                    <a:pt x="236" y="407"/>
                  </a:lnTo>
                  <a:lnTo>
                    <a:pt x="237" y="409"/>
                  </a:lnTo>
                  <a:lnTo>
                    <a:pt x="238" y="411"/>
                  </a:lnTo>
                  <a:lnTo>
                    <a:pt x="238" y="413"/>
                  </a:lnTo>
                  <a:lnTo>
                    <a:pt x="239" y="414"/>
                  </a:lnTo>
                  <a:lnTo>
                    <a:pt x="240" y="416"/>
                  </a:lnTo>
                  <a:lnTo>
                    <a:pt x="240" y="418"/>
                  </a:lnTo>
                  <a:lnTo>
                    <a:pt x="241" y="420"/>
                  </a:lnTo>
                  <a:lnTo>
                    <a:pt x="242" y="421"/>
                  </a:lnTo>
                  <a:lnTo>
                    <a:pt x="242" y="423"/>
                  </a:lnTo>
                  <a:lnTo>
                    <a:pt x="243" y="425"/>
                  </a:lnTo>
                  <a:lnTo>
                    <a:pt x="244" y="426"/>
                  </a:lnTo>
                  <a:lnTo>
                    <a:pt x="244" y="428"/>
                  </a:lnTo>
                  <a:lnTo>
                    <a:pt x="245" y="429"/>
                  </a:lnTo>
                  <a:lnTo>
                    <a:pt x="246" y="430"/>
                  </a:lnTo>
                  <a:lnTo>
                    <a:pt x="246" y="432"/>
                  </a:lnTo>
                  <a:lnTo>
                    <a:pt x="247" y="433"/>
                  </a:lnTo>
                  <a:lnTo>
                    <a:pt x="247" y="434"/>
                  </a:lnTo>
                  <a:lnTo>
                    <a:pt x="248" y="435"/>
                  </a:lnTo>
                  <a:lnTo>
                    <a:pt x="249" y="437"/>
                  </a:lnTo>
                  <a:lnTo>
                    <a:pt x="249" y="438"/>
                  </a:lnTo>
                  <a:lnTo>
                    <a:pt x="250" y="439"/>
                  </a:lnTo>
                  <a:lnTo>
                    <a:pt x="251" y="440"/>
                  </a:lnTo>
                  <a:lnTo>
                    <a:pt x="252" y="441"/>
                  </a:lnTo>
                  <a:lnTo>
                    <a:pt x="253" y="442"/>
                  </a:lnTo>
                  <a:lnTo>
                    <a:pt x="253" y="443"/>
                  </a:lnTo>
                  <a:lnTo>
                    <a:pt x="254" y="444"/>
                  </a:lnTo>
                  <a:lnTo>
                    <a:pt x="255" y="444"/>
                  </a:lnTo>
                  <a:lnTo>
                    <a:pt x="255" y="445"/>
                  </a:lnTo>
                  <a:lnTo>
                    <a:pt x="256" y="445"/>
                  </a:lnTo>
                  <a:lnTo>
                    <a:pt x="257" y="446"/>
                  </a:lnTo>
                  <a:lnTo>
                    <a:pt x="258" y="447"/>
                  </a:lnTo>
                  <a:lnTo>
                    <a:pt x="259" y="447"/>
                  </a:lnTo>
                  <a:lnTo>
                    <a:pt x="260" y="447"/>
                  </a:lnTo>
                  <a:lnTo>
                    <a:pt x="261" y="447"/>
                  </a:lnTo>
                  <a:lnTo>
                    <a:pt x="262" y="448"/>
                  </a:lnTo>
                  <a:lnTo>
                    <a:pt x="263" y="447"/>
                  </a:lnTo>
                  <a:lnTo>
                    <a:pt x="264" y="447"/>
                  </a:lnTo>
                  <a:lnTo>
                    <a:pt x="265" y="447"/>
                  </a:lnTo>
                  <a:lnTo>
                    <a:pt x="266" y="447"/>
                  </a:lnTo>
                  <a:lnTo>
                    <a:pt x="266" y="446"/>
                  </a:lnTo>
                  <a:lnTo>
                    <a:pt x="267" y="446"/>
                  </a:lnTo>
                  <a:lnTo>
                    <a:pt x="268" y="445"/>
                  </a:lnTo>
                  <a:lnTo>
                    <a:pt x="269" y="444"/>
                  </a:lnTo>
                  <a:lnTo>
                    <a:pt x="270" y="444"/>
                  </a:lnTo>
                  <a:lnTo>
                    <a:pt x="270" y="443"/>
                  </a:lnTo>
                  <a:lnTo>
                    <a:pt x="271" y="442"/>
                  </a:lnTo>
                  <a:lnTo>
                    <a:pt x="272" y="441"/>
                  </a:lnTo>
                  <a:lnTo>
                    <a:pt x="272" y="440"/>
                  </a:lnTo>
                  <a:lnTo>
                    <a:pt x="273" y="440"/>
                  </a:lnTo>
                  <a:lnTo>
                    <a:pt x="274" y="439"/>
                  </a:lnTo>
                  <a:lnTo>
                    <a:pt x="274" y="438"/>
                  </a:lnTo>
                  <a:lnTo>
                    <a:pt x="275" y="437"/>
                  </a:lnTo>
                  <a:lnTo>
                    <a:pt x="276" y="435"/>
                  </a:lnTo>
                  <a:lnTo>
                    <a:pt x="276" y="434"/>
                  </a:lnTo>
                  <a:lnTo>
                    <a:pt x="277" y="433"/>
                  </a:lnTo>
                  <a:lnTo>
                    <a:pt x="278" y="432"/>
                  </a:lnTo>
                  <a:lnTo>
                    <a:pt x="278" y="430"/>
                  </a:lnTo>
                  <a:lnTo>
                    <a:pt x="279" y="429"/>
                  </a:lnTo>
                  <a:lnTo>
                    <a:pt x="280" y="428"/>
                  </a:lnTo>
                  <a:lnTo>
                    <a:pt x="280" y="426"/>
                  </a:lnTo>
                  <a:lnTo>
                    <a:pt x="281" y="425"/>
                  </a:lnTo>
                  <a:lnTo>
                    <a:pt x="282" y="423"/>
                  </a:lnTo>
                  <a:lnTo>
                    <a:pt x="282" y="421"/>
                  </a:lnTo>
                  <a:lnTo>
                    <a:pt x="283" y="420"/>
                  </a:lnTo>
                  <a:lnTo>
                    <a:pt x="284" y="418"/>
                  </a:lnTo>
                  <a:lnTo>
                    <a:pt x="284" y="416"/>
                  </a:lnTo>
                  <a:lnTo>
                    <a:pt x="285" y="414"/>
                  </a:lnTo>
                  <a:lnTo>
                    <a:pt x="286" y="413"/>
                  </a:lnTo>
                  <a:lnTo>
                    <a:pt x="286" y="411"/>
                  </a:lnTo>
                  <a:lnTo>
                    <a:pt x="287" y="409"/>
                  </a:lnTo>
                  <a:lnTo>
                    <a:pt x="287" y="407"/>
                  </a:lnTo>
                  <a:lnTo>
                    <a:pt x="288" y="405"/>
                  </a:lnTo>
                  <a:lnTo>
                    <a:pt x="289" y="403"/>
                  </a:lnTo>
                  <a:lnTo>
                    <a:pt x="289" y="400"/>
                  </a:lnTo>
                  <a:lnTo>
                    <a:pt x="290" y="398"/>
                  </a:lnTo>
                  <a:lnTo>
                    <a:pt x="291" y="396"/>
                  </a:lnTo>
                  <a:lnTo>
                    <a:pt x="291" y="394"/>
                  </a:lnTo>
                  <a:lnTo>
                    <a:pt x="292" y="392"/>
                  </a:lnTo>
                  <a:lnTo>
                    <a:pt x="293" y="389"/>
                  </a:lnTo>
                  <a:lnTo>
                    <a:pt x="293" y="387"/>
                  </a:lnTo>
                  <a:lnTo>
                    <a:pt x="294" y="384"/>
                  </a:lnTo>
                  <a:lnTo>
                    <a:pt x="295" y="382"/>
                  </a:lnTo>
                  <a:lnTo>
                    <a:pt x="295" y="379"/>
                  </a:lnTo>
                  <a:lnTo>
                    <a:pt x="296" y="377"/>
                  </a:lnTo>
                  <a:lnTo>
                    <a:pt x="297" y="374"/>
                  </a:lnTo>
                  <a:lnTo>
                    <a:pt x="297" y="372"/>
                  </a:lnTo>
                  <a:lnTo>
                    <a:pt x="298" y="369"/>
                  </a:lnTo>
                  <a:lnTo>
                    <a:pt x="299" y="366"/>
                  </a:lnTo>
                  <a:lnTo>
                    <a:pt x="299" y="364"/>
                  </a:lnTo>
                  <a:lnTo>
                    <a:pt x="300" y="361"/>
                  </a:lnTo>
                  <a:lnTo>
                    <a:pt x="301" y="358"/>
                  </a:lnTo>
                  <a:lnTo>
                    <a:pt x="301" y="355"/>
                  </a:lnTo>
                  <a:lnTo>
                    <a:pt x="302" y="352"/>
                  </a:lnTo>
                  <a:lnTo>
                    <a:pt x="303" y="349"/>
                  </a:lnTo>
                  <a:lnTo>
                    <a:pt x="303" y="346"/>
                  </a:lnTo>
                  <a:lnTo>
                    <a:pt x="304" y="344"/>
                  </a:lnTo>
                  <a:lnTo>
                    <a:pt x="305" y="341"/>
                  </a:lnTo>
                  <a:lnTo>
                    <a:pt x="305" y="338"/>
                  </a:lnTo>
                  <a:lnTo>
                    <a:pt x="306" y="334"/>
                  </a:lnTo>
                  <a:lnTo>
                    <a:pt x="307" y="331"/>
                  </a:lnTo>
                  <a:lnTo>
                    <a:pt x="307" y="328"/>
                  </a:lnTo>
                  <a:lnTo>
                    <a:pt x="308" y="325"/>
                  </a:lnTo>
                  <a:lnTo>
                    <a:pt x="308" y="322"/>
                  </a:lnTo>
                  <a:lnTo>
                    <a:pt x="309" y="319"/>
                  </a:lnTo>
                  <a:lnTo>
                    <a:pt x="310" y="316"/>
                  </a:lnTo>
                  <a:lnTo>
                    <a:pt x="310" y="312"/>
                  </a:lnTo>
                  <a:lnTo>
                    <a:pt x="311" y="309"/>
                  </a:lnTo>
                  <a:lnTo>
                    <a:pt x="312" y="306"/>
                  </a:lnTo>
                  <a:lnTo>
                    <a:pt x="312" y="303"/>
                  </a:lnTo>
                  <a:lnTo>
                    <a:pt x="313" y="299"/>
                  </a:lnTo>
                  <a:lnTo>
                    <a:pt x="314" y="296"/>
                  </a:lnTo>
                  <a:lnTo>
                    <a:pt x="314" y="293"/>
                  </a:lnTo>
                  <a:lnTo>
                    <a:pt x="315" y="289"/>
                  </a:lnTo>
                  <a:lnTo>
                    <a:pt x="316" y="286"/>
                  </a:lnTo>
                  <a:lnTo>
                    <a:pt x="316" y="283"/>
                  </a:lnTo>
                  <a:lnTo>
                    <a:pt x="317" y="279"/>
                  </a:lnTo>
                  <a:lnTo>
                    <a:pt x="318" y="276"/>
                  </a:lnTo>
                  <a:lnTo>
                    <a:pt x="318" y="272"/>
                  </a:lnTo>
                  <a:lnTo>
                    <a:pt x="319" y="269"/>
                  </a:lnTo>
                  <a:lnTo>
                    <a:pt x="320" y="265"/>
                  </a:lnTo>
                  <a:lnTo>
                    <a:pt x="320" y="262"/>
                  </a:lnTo>
                  <a:lnTo>
                    <a:pt x="321" y="259"/>
                  </a:lnTo>
                  <a:lnTo>
                    <a:pt x="322" y="255"/>
                  </a:lnTo>
                  <a:lnTo>
                    <a:pt x="322" y="252"/>
                  </a:lnTo>
                  <a:lnTo>
                    <a:pt x="323" y="248"/>
                  </a:lnTo>
                  <a:lnTo>
                    <a:pt x="324" y="245"/>
                  </a:lnTo>
                  <a:lnTo>
                    <a:pt x="324" y="241"/>
                  </a:lnTo>
                  <a:lnTo>
                    <a:pt x="325" y="238"/>
                  </a:lnTo>
                  <a:lnTo>
                    <a:pt x="326" y="234"/>
                  </a:lnTo>
                  <a:lnTo>
                    <a:pt x="326" y="231"/>
                  </a:lnTo>
                  <a:lnTo>
                    <a:pt x="327" y="227"/>
                  </a:lnTo>
                  <a:lnTo>
                    <a:pt x="328" y="224"/>
                  </a:lnTo>
                  <a:lnTo>
                    <a:pt x="328" y="220"/>
                  </a:lnTo>
                  <a:lnTo>
                    <a:pt x="329" y="216"/>
                  </a:lnTo>
                  <a:lnTo>
                    <a:pt x="329" y="213"/>
                  </a:lnTo>
                  <a:lnTo>
                    <a:pt x="330" y="209"/>
                  </a:lnTo>
                  <a:lnTo>
                    <a:pt x="331" y="206"/>
                  </a:lnTo>
                  <a:lnTo>
                    <a:pt x="331" y="202"/>
                  </a:lnTo>
                  <a:lnTo>
                    <a:pt x="332" y="199"/>
                  </a:lnTo>
                  <a:lnTo>
                    <a:pt x="333" y="195"/>
                  </a:lnTo>
                  <a:lnTo>
                    <a:pt x="333" y="192"/>
                  </a:lnTo>
                  <a:lnTo>
                    <a:pt x="334" y="188"/>
                  </a:lnTo>
                  <a:lnTo>
                    <a:pt x="335" y="185"/>
                  </a:lnTo>
                  <a:lnTo>
                    <a:pt x="335" y="182"/>
                  </a:lnTo>
                  <a:lnTo>
                    <a:pt x="336" y="178"/>
                  </a:lnTo>
                  <a:lnTo>
                    <a:pt x="337" y="175"/>
                  </a:lnTo>
                  <a:lnTo>
                    <a:pt x="337" y="171"/>
                  </a:lnTo>
                  <a:lnTo>
                    <a:pt x="338" y="168"/>
                  </a:lnTo>
                  <a:lnTo>
                    <a:pt x="339" y="164"/>
                  </a:lnTo>
                  <a:lnTo>
                    <a:pt x="339" y="161"/>
                  </a:lnTo>
                  <a:lnTo>
                    <a:pt x="340" y="158"/>
                  </a:lnTo>
                  <a:lnTo>
                    <a:pt x="341" y="154"/>
                  </a:lnTo>
                  <a:lnTo>
                    <a:pt x="341" y="151"/>
                  </a:lnTo>
                  <a:lnTo>
                    <a:pt x="342" y="148"/>
                  </a:lnTo>
                  <a:lnTo>
                    <a:pt x="343" y="144"/>
                  </a:lnTo>
                  <a:lnTo>
                    <a:pt x="343" y="141"/>
                  </a:lnTo>
                  <a:lnTo>
                    <a:pt x="344" y="138"/>
                  </a:lnTo>
                  <a:lnTo>
                    <a:pt x="345" y="135"/>
                  </a:lnTo>
                  <a:lnTo>
                    <a:pt x="345" y="131"/>
                  </a:lnTo>
                  <a:lnTo>
                    <a:pt x="346" y="128"/>
                  </a:lnTo>
                  <a:lnTo>
                    <a:pt x="347" y="125"/>
                  </a:lnTo>
                  <a:lnTo>
                    <a:pt x="347" y="122"/>
                  </a:lnTo>
                  <a:lnTo>
                    <a:pt x="348" y="119"/>
                  </a:lnTo>
                  <a:lnTo>
                    <a:pt x="348" y="116"/>
                  </a:lnTo>
                  <a:lnTo>
                    <a:pt x="349" y="113"/>
                  </a:lnTo>
                  <a:lnTo>
                    <a:pt x="350" y="109"/>
                  </a:lnTo>
                  <a:lnTo>
                    <a:pt x="350" y="106"/>
                  </a:lnTo>
                  <a:lnTo>
                    <a:pt x="351" y="103"/>
                  </a:lnTo>
                  <a:lnTo>
                    <a:pt x="352" y="101"/>
                  </a:lnTo>
                  <a:lnTo>
                    <a:pt x="352" y="98"/>
                  </a:lnTo>
                  <a:lnTo>
                    <a:pt x="353" y="95"/>
                  </a:lnTo>
                  <a:lnTo>
                    <a:pt x="354" y="92"/>
                  </a:lnTo>
                  <a:lnTo>
                    <a:pt x="354" y="89"/>
                  </a:lnTo>
                  <a:lnTo>
                    <a:pt x="355" y="86"/>
                  </a:lnTo>
                  <a:lnTo>
                    <a:pt x="356" y="83"/>
                  </a:lnTo>
                  <a:lnTo>
                    <a:pt x="356" y="81"/>
                  </a:lnTo>
                  <a:lnTo>
                    <a:pt x="357" y="78"/>
                  </a:lnTo>
                  <a:lnTo>
                    <a:pt x="358" y="75"/>
                  </a:lnTo>
                  <a:lnTo>
                    <a:pt x="358" y="73"/>
                  </a:lnTo>
                  <a:lnTo>
                    <a:pt x="359" y="70"/>
                  </a:lnTo>
                  <a:lnTo>
                    <a:pt x="360" y="68"/>
                  </a:lnTo>
                  <a:lnTo>
                    <a:pt x="360" y="65"/>
                  </a:lnTo>
                  <a:lnTo>
                    <a:pt x="361" y="63"/>
                  </a:lnTo>
                  <a:lnTo>
                    <a:pt x="362" y="60"/>
                  </a:lnTo>
                  <a:lnTo>
                    <a:pt x="362" y="58"/>
                  </a:lnTo>
                  <a:lnTo>
                    <a:pt x="363" y="55"/>
                  </a:lnTo>
                  <a:lnTo>
                    <a:pt x="364" y="53"/>
                  </a:lnTo>
                  <a:lnTo>
                    <a:pt x="364" y="51"/>
                  </a:lnTo>
                  <a:lnTo>
                    <a:pt x="365" y="49"/>
                  </a:lnTo>
                  <a:lnTo>
                    <a:pt x="366" y="47"/>
                  </a:lnTo>
                  <a:lnTo>
                    <a:pt x="366" y="44"/>
                  </a:lnTo>
                  <a:lnTo>
                    <a:pt x="367" y="42"/>
                  </a:lnTo>
                  <a:lnTo>
                    <a:pt x="368" y="40"/>
                  </a:lnTo>
                  <a:lnTo>
                    <a:pt x="368" y="38"/>
                  </a:lnTo>
                  <a:lnTo>
                    <a:pt x="369" y="36"/>
                  </a:lnTo>
                  <a:lnTo>
                    <a:pt x="369" y="34"/>
                  </a:lnTo>
                  <a:lnTo>
                    <a:pt x="370" y="33"/>
                  </a:lnTo>
                  <a:lnTo>
                    <a:pt x="371" y="31"/>
                  </a:lnTo>
                  <a:lnTo>
                    <a:pt x="371" y="29"/>
                  </a:lnTo>
                  <a:lnTo>
                    <a:pt x="372" y="27"/>
                  </a:lnTo>
                  <a:lnTo>
                    <a:pt x="373" y="26"/>
                  </a:lnTo>
                  <a:lnTo>
                    <a:pt x="373" y="24"/>
                  </a:lnTo>
                  <a:lnTo>
                    <a:pt x="374" y="22"/>
                  </a:lnTo>
                  <a:lnTo>
                    <a:pt x="375" y="21"/>
                  </a:lnTo>
                  <a:lnTo>
                    <a:pt x="375" y="19"/>
                  </a:lnTo>
                  <a:lnTo>
                    <a:pt x="376" y="18"/>
                  </a:lnTo>
                  <a:lnTo>
                    <a:pt x="377" y="17"/>
                  </a:lnTo>
                  <a:lnTo>
                    <a:pt x="377" y="15"/>
                  </a:lnTo>
                  <a:lnTo>
                    <a:pt x="378" y="14"/>
                  </a:lnTo>
                  <a:lnTo>
                    <a:pt x="379" y="13"/>
                  </a:lnTo>
                  <a:lnTo>
                    <a:pt x="379" y="12"/>
                  </a:lnTo>
                  <a:lnTo>
                    <a:pt x="380" y="10"/>
                  </a:lnTo>
                  <a:lnTo>
                    <a:pt x="381" y="9"/>
                  </a:lnTo>
                  <a:lnTo>
                    <a:pt x="381" y="8"/>
                  </a:lnTo>
                  <a:lnTo>
                    <a:pt x="382" y="7"/>
                  </a:lnTo>
                  <a:lnTo>
                    <a:pt x="383" y="7"/>
                  </a:lnTo>
                  <a:lnTo>
                    <a:pt x="383" y="6"/>
                  </a:lnTo>
                  <a:lnTo>
                    <a:pt x="384" y="5"/>
                  </a:lnTo>
                  <a:lnTo>
                    <a:pt x="385" y="4"/>
                  </a:lnTo>
                  <a:lnTo>
                    <a:pt x="385" y="3"/>
                  </a:lnTo>
                  <a:lnTo>
                    <a:pt x="386" y="3"/>
                  </a:lnTo>
                  <a:lnTo>
                    <a:pt x="387" y="2"/>
                  </a:lnTo>
                  <a:lnTo>
                    <a:pt x="388" y="1"/>
                  </a:lnTo>
                  <a:lnTo>
                    <a:pt x="389" y="1"/>
                  </a:lnTo>
                  <a:lnTo>
                    <a:pt x="389" y="0"/>
                  </a:lnTo>
                  <a:lnTo>
                    <a:pt x="390" y="0"/>
                  </a:lnTo>
                  <a:lnTo>
                    <a:pt x="391" y="0"/>
                  </a:lnTo>
                  <a:lnTo>
                    <a:pt x="392" y="0"/>
                  </a:lnTo>
                  <a:lnTo>
                    <a:pt x="393" y="0"/>
                  </a:lnTo>
                  <a:lnTo>
                    <a:pt x="394" y="0"/>
                  </a:lnTo>
                  <a:lnTo>
                    <a:pt x="395" y="0"/>
                  </a:lnTo>
                  <a:lnTo>
                    <a:pt x="396" y="0"/>
                  </a:lnTo>
                  <a:lnTo>
                    <a:pt x="397" y="0"/>
                  </a:lnTo>
                  <a:lnTo>
                    <a:pt x="398" y="1"/>
                  </a:lnTo>
                  <a:lnTo>
                    <a:pt x="399" y="2"/>
                  </a:lnTo>
                  <a:lnTo>
                    <a:pt x="400" y="2"/>
                  </a:lnTo>
                  <a:lnTo>
                    <a:pt x="400" y="3"/>
                  </a:lnTo>
                  <a:lnTo>
                    <a:pt x="401" y="3"/>
                  </a:lnTo>
                  <a:lnTo>
                    <a:pt x="402" y="4"/>
                  </a:lnTo>
                  <a:lnTo>
                    <a:pt x="402" y="5"/>
                  </a:lnTo>
                  <a:lnTo>
                    <a:pt x="403" y="6"/>
                  </a:lnTo>
                  <a:lnTo>
                    <a:pt x="404" y="7"/>
                  </a:lnTo>
                  <a:lnTo>
                    <a:pt x="405" y="8"/>
                  </a:lnTo>
                  <a:lnTo>
                    <a:pt x="406" y="9"/>
                  </a:lnTo>
                  <a:lnTo>
                    <a:pt x="406" y="10"/>
                  </a:lnTo>
                  <a:lnTo>
                    <a:pt x="407" y="12"/>
                  </a:lnTo>
                  <a:lnTo>
                    <a:pt x="408" y="13"/>
                  </a:lnTo>
                  <a:lnTo>
                    <a:pt x="408" y="14"/>
                  </a:lnTo>
                  <a:lnTo>
                    <a:pt x="409" y="15"/>
                  </a:lnTo>
                  <a:lnTo>
                    <a:pt x="410" y="17"/>
                  </a:lnTo>
                  <a:lnTo>
                    <a:pt x="410" y="18"/>
                  </a:lnTo>
                  <a:lnTo>
                    <a:pt x="411" y="19"/>
                  </a:lnTo>
                  <a:lnTo>
                    <a:pt x="411" y="21"/>
                  </a:lnTo>
                  <a:lnTo>
                    <a:pt x="412" y="22"/>
                  </a:lnTo>
                  <a:lnTo>
                    <a:pt x="413" y="24"/>
                  </a:lnTo>
                  <a:lnTo>
                    <a:pt x="413" y="26"/>
                  </a:lnTo>
                  <a:lnTo>
                    <a:pt x="414" y="27"/>
                  </a:lnTo>
                  <a:lnTo>
                    <a:pt x="415" y="29"/>
                  </a:lnTo>
                  <a:lnTo>
                    <a:pt x="415" y="31"/>
                  </a:lnTo>
                  <a:lnTo>
                    <a:pt x="416" y="33"/>
                  </a:lnTo>
                  <a:lnTo>
                    <a:pt x="417" y="34"/>
                  </a:lnTo>
                  <a:lnTo>
                    <a:pt x="417" y="36"/>
                  </a:lnTo>
                  <a:lnTo>
                    <a:pt x="418" y="38"/>
                  </a:lnTo>
                  <a:lnTo>
                    <a:pt x="419" y="40"/>
                  </a:lnTo>
                  <a:lnTo>
                    <a:pt x="419" y="42"/>
                  </a:lnTo>
                  <a:lnTo>
                    <a:pt x="420" y="44"/>
                  </a:lnTo>
                  <a:lnTo>
                    <a:pt x="421" y="47"/>
                  </a:lnTo>
                  <a:lnTo>
                    <a:pt x="421" y="49"/>
                  </a:lnTo>
                  <a:lnTo>
                    <a:pt x="422" y="51"/>
                  </a:lnTo>
                  <a:lnTo>
                    <a:pt x="423" y="53"/>
                  </a:lnTo>
                  <a:lnTo>
                    <a:pt x="423" y="55"/>
                  </a:lnTo>
                  <a:lnTo>
                    <a:pt x="424" y="58"/>
                  </a:lnTo>
                  <a:lnTo>
                    <a:pt x="425" y="60"/>
                  </a:lnTo>
                  <a:lnTo>
                    <a:pt x="425" y="63"/>
                  </a:lnTo>
                  <a:lnTo>
                    <a:pt x="426" y="65"/>
                  </a:lnTo>
                  <a:lnTo>
                    <a:pt x="427" y="68"/>
                  </a:lnTo>
                  <a:lnTo>
                    <a:pt x="427" y="70"/>
                  </a:lnTo>
                  <a:lnTo>
                    <a:pt x="428" y="73"/>
                  </a:lnTo>
                  <a:lnTo>
                    <a:pt x="429" y="75"/>
                  </a:lnTo>
                  <a:lnTo>
                    <a:pt x="429" y="78"/>
                  </a:lnTo>
                  <a:lnTo>
                    <a:pt x="430" y="81"/>
                  </a:lnTo>
                  <a:lnTo>
                    <a:pt x="430" y="83"/>
                  </a:lnTo>
                  <a:lnTo>
                    <a:pt x="431" y="86"/>
                  </a:lnTo>
                  <a:lnTo>
                    <a:pt x="432" y="89"/>
                  </a:lnTo>
                  <a:lnTo>
                    <a:pt x="432" y="92"/>
                  </a:lnTo>
                  <a:lnTo>
                    <a:pt x="433" y="95"/>
                  </a:lnTo>
                  <a:lnTo>
                    <a:pt x="434" y="98"/>
                  </a:lnTo>
                  <a:lnTo>
                    <a:pt x="434" y="101"/>
                  </a:lnTo>
                  <a:lnTo>
                    <a:pt x="435" y="103"/>
                  </a:lnTo>
                  <a:lnTo>
                    <a:pt x="436" y="106"/>
                  </a:lnTo>
                  <a:lnTo>
                    <a:pt x="436" y="109"/>
                  </a:lnTo>
                  <a:lnTo>
                    <a:pt x="437" y="113"/>
                  </a:lnTo>
                  <a:lnTo>
                    <a:pt x="438" y="116"/>
                  </a:lnTo>
                  <a:lnTo>
                    <a:pt x="438" y="119"/>
                  </a:lnTo>
                  <a:lnTo>
                    <a:pt x="439" y="122"/>
                  </a:lnTo>
                  <a:lnTo>
                    <a:pt x="440" y="125"/>
                  </a:lnTo>
                  <a:lnTo>
                    <a:pt x="440" y="128"/>
                  </a:lnTo>
                  <a:lnTo>
                    <a:pt x="441" y="131"/>
                  </a:lnTo>
                  <a:lnTo>
                    <a:pt x="442" y="135"/>
                  </a:lnTo>
                  <a:lnTo>
                    <a:pt x="442" y="138"/>
                  </a:lnTo>
                  <a:lnTo>
                    <a:pt x="443" y="141"/>
                  </a:lnTo>
                  <a:lnTo>
                    <a:pt x="444" y="144"/>
                  </a:lnTo>
                  <a:lnTo>
                    <a:pt x="444" y="148"/>
                  </a:lnTo>
                  <a:lnTo>
                    <a:pt x="445" y="151"/>
                  </a:lnTo>
                  <a:lnTo>
                    <a:pt x="446" y="154"/>
                  </a:lnTo>
                  <a:lnTo>
                    <a:pt x="446" y="158"/>
                  </a:lnTo>
                  <a:lnTo>
                    <a:pt x="447" y="161"/>
                  </a:lnTo>
                  <a:lnTo>
                    <a:pt x="448" y="164"/>
                  </a:lnTo>
                  <a:lnTo>
                    <a:pt x="448" y="168"/>
                  </a:lnTo>
                  <a:lnTo>
                    <a:pt x="449" y="171"/>
                  </a:lnTo>
                  <a:lnTo>
                    <a:pt x="450" y="175"/>
                  </a:lnTo>
                  <a:lnTo>
                    <a:pt x="450" y="178"/>
                  </a:lnTo>
                  <a:lnTo>
                    <a:pt x="451" y="182"/>
                  </a:lnTo>
                  <a:lnTo>
                    <a:pt x="451" y="185"/>
                  </a:lnTo>
                  <a:lnTo>
                    <a:pt x="452" y="188"/>
                  </a:lnTo>
                  <a:lnTo>
                    <a:pt x="453" y="192"/>
                  </a:lnTo>
                  <a:lnTo>
                    <a:pt x="453" y="195"/>
                  </a:lnTo>
                  <a:lnTo>
                    <a:pt x="454" y="199"/>
                  </a:lnTo>
                  <a:lnTo>
                    <a:pt x="455" y="202"/>
                  </a:lnTo>
                  <a:lnTo>
                    <a:pt x="455" y="206"/>
                  </a:lnTo>
                  <a:lnTo>
                    <a:pt x="456" y="209"/>
                  </a:lnTo>
                  <a:lnTo>
                    <a:pt x="457" y="213"/>
                  </a:lnTo>
                  <a:lnTo>
                    <a:pt x="457" y="216"/>
                  </a:lnTo>
                  <a:lnTo>
                    <a:pt x="458" y="220"/>
                  </a:lnTo>
                  <a:lnTo>
                    <a:pt x="459" y="223"/>
                  </a:lnTo>
                  <a:lnTo>
                    <a:pt x="459" y="227"/>
                  </a:lnTo>
                  <a:lnTo>
                    <a:pt x="460" y="231"/>
                  </a:lnTo>
                  <a:lnTo>
                    <a:pt x="461" y="234"/>
                  </a:lnTo>
                  <a:lnTo>
                    <a:pt x="461" y="238"/>
                  </a:lnTo>
                  <a:lnTo>
                    <a:pt x="462" y="241"/>
                  </a:lnTo>
                  <a:lnTo>
                    <a:pt x="463" y="245"/>
                  </a:lnTo>
                  <a:lnTo>
                    <a:pt x="463" y="248"/>
                  </a:lnTo>
                  <a:lnTo>
                    <a:pt x="464" y="252"/>
                  </a:lnTo>
                  <a:lnTo>
                    <a:pt x="465" y="255"/>
                  </a:lnTo>
                  <a:lnTo>
                    <a:pt x="465" y="259"/>
                  </a:lnTo>
                  <a:lnTo>
                    <a:pt x="466" y="262"/>
                  </a:lnTo>
                  <a:lnTo>
                    <a:pt x="467" y="265"/>
                  </a:lnTo>
                  <a:lnTo>
                    <a:pt x="467" y="269"/>
                  </a:lnTo>
                  <a:lnTo>
                    <a:pt x="468" y="272"/>
                  </a:lnTo>
                  <a:lnTo>
                    <a:pt x="469" y="276"/>
                  </a:lnTo>
                  <a:lnTo>
                    <a:pt x="469" y="279"/>
                  </a:lnTo>
                  <a:lnTo>
                    <a:pt x="470" y="283"/>
                  </a:lnTo>
                  <a:lnTo>
                    <a:pt x="471" y="286"/>
                  </a:lnTo>
                  <a:lnTo>
                    <a:pt x="471" y="289"/>
                  </a:lnTo>
                  <a:lnTo>
                    <a:pt x="472" y="293"/>
                  </a:lnTo>
                  <a:lnTo>
                    <a:pt x="472" y="296"/>
                  </a:lnTo>
                  <a:lnTo>
                    <a:pt x="473" y="299"/>
                  </a:lnTo>
                  <a:lnTo>
                    <a:pt x="474" y="303"/>
                  </a:lnTo>
                  <a:lnTo>
                    <a:pt x="474" y="306"/>
                  </a:lnTo>
                  <a:lnTo>
                    <a:pt x="475" y="309"/>
                  </a:lnTo>
                  <a:lnTo>
                    <a:pt x="476" y="312"/>
                  </a:lnTo>
                  <a:lnTo>
                    <a:pt x="476" y="316"/>
                  </a:lnTo>
                  <a:lnTo>
                    <a:pt x="477" y="319"/>
                  </a:lnTo>
                  <a:lnTo>
                    <a:pt x="478" y="322"/>
                  </a:lnTo>
                  <a:lnTo>
                    <a:pt x="478" y="325"/>
                  </a:lnTo>
                  <a:lnTo>
                    <a:pt x="479" y="328"/>
                  </a:lnTo>
                  <a:lnTo>
                    <a:pt x="480" y="331"/>
                  </a:lnTo>
                  <a:lnTo>
                    <a:pt x="480" y="334"/>
                  </a:lnTo>
                  <a:lnTo>
                    <a:pt x="481" y="338"/>
                  </a:lnTo>
                  <a:lnTo>
                    <a:pt x="482" y="341"/>
                  </a:lnTo>
                  <a:lnTo>
                    <a:pt x="482" y="344"/>
                  </a:lnTo>
                  <a:lnTo>
                    <a:pt x="483" y="346"/>
                  </a:lnTo>
                  <a:lnTo>
                    <a:pt x="484" y="349"/>
                  </a:lnTo>
                  <a:lnTo>
                    <a:pt x="484" y="352"/>
                  </a:lnTo>
                  <a:lnTo>
                    <a:pt x="485" y="355"/>
                  </a:lnTo>
                  <a:lnTo>
                    <a:pt x="486" y="358"/>
                  </a:lnTo>
                  <a:lnTo>
                    <a:pt x="486" y="361"/>
                  </a:lnTo>
                  <a:lnTo>
                    <a:pt x="487" y="364"/>
                  </a:lnTo>
                  <a:lnTo>
                    <a:pt x="488" y="366"/>
                  </a:lnTo>
                  <a:lnTo>
                    <a:pt x="488" y="369"/>
                  </a:lnTo>
                  <a:lnTo>
                    <a:pt x="489" y="372"/>
                  </a:lnTo>
                  <a:lnTo>
                    <a:pt x="490" y="374"/>
                  </a:lnTo>
                  <a:lnTo>
                    <a:pt x="490" y="377"/>
                  </a:lnTo>
                  <a:lnTo>
                    <a:pt x="491" y="379"/>
                  </a:lnTo>
                  <a:lnTo>
                    <a:pt x="492" y="382"/>
                  </a:lnTo>
                  <a:lnTo>
                    <a:pt x="492" y="384"/>
                  </a:lnTo>
                  <a:lnTo>
                    <a:pt x="493" y="387"/>
                  </a:lnTo>
                  <a:lnTo>
                    <a:pt x="493" y="389"/>
                  </a:lnTo>
                  <a:lnTo>
                    <a:pt x="494" y="392"/>
                  </a:lnTo>
                  <a:lnTo>
                    <a:pt x="495" y="394"/>
                  </a:lnTo>
                  <a:lnTo>
                    <a:pt x="495" y="396"/>
                  </a:lnTo>
                  <a:lnTo>
                    <a:pt x="496" y="398"/>
                  </a:lnTo>
                  <a:lnTo>
                    <a:pt x="497" y="400"/>
                  </a:lnTo>
                  <a:lnTo>
                    <a:pt x="497" y="403"/>
                  </a:lnTo>
                  <a:lnTo>
                    <a:pt x="498" y="405"/>
                  </a:lnTo>
                  <a:lnTo>
                    <a:pt x="499" y="407"/>
                  </a:lnTo>
                  <a:lnTo>
                    <a:pt x="499" y="409"/>
                  </a:lnTo>
                  <a:lnTo>
                    <a:pt x="500" y="411"/>
                  </a:lnTo>
                  <a:lnTo>
                    <a:pt x="501" y="413"/>
                  </a:lnTo>
                  <a:lnTo>
                    <a:pt x="501" y="414"/>
                  </a:lnTo>
                  <a:lnTo>
                    <a:pt x="502" y="416"/>
                  </a:lnTo>
                  <a:lnTo>
                    <a:pt x="503" y="418"/>
                  </a:lnTo>
                  <a:lnTo>
                    <a:pt x="503" y="420"/>
                  </a:lnTo>
                  <a:lnTo>
                    <a:pt x="504" y="421"/>
                  </a:lnTo>
                  <a:lnTo>
                    <a:pt x="505" y="423"/>
                  </a:lnTo>
                  <a:lnTo>
                    <a:pt x="505" y="425"/>
                  </a:lnTo>
                  <a:lnTo>
                    <a:pt x="506" y="426"/>
                  </a:lnTo>
                  <a:lnTo>
                    <a:pt x="507" y="428"/>
                  </a:lnTo>
                  <a:lnTo>
                    <a:pt x="507" y="429"/>
                  </a:lnTo>
                  <a:lnTo>
                    <a:pt x="508" y="430"/>
                  </a:lnTo>
                  <a:lnTo>
                    <a:pt x="509" y="432"/>
                  </a:lnTo>
                  <a:lnTo>
                    <a:pt x="509" y="433"/>
                  </a:lnTo>
                  <a:lnTo>
                    <a:pt x="510" y="434"/>
                  </a:lnTo>
                  <a:lnTo>
                    <a:pt x="511" y="435"/>
                  </a:lnTo>
                  <a:lnTo>
                    <a:pt x="511" y="437"/>
                  </a:lnTo>
                  <a:lnTo>
                    <a:pt x="512" y="438"/>
                  </a:lnTo>
                  <a:lnTo>
                    <a:pt x="512" y="439"/>
                  </a:lnTo>
                  <a:lnTo>
                    <a:pt x="513" y="440"/>
                  </a:lnTo>
                  <a:lnTo>
                    <a:pt x="514" y="440"/>
                  </a:lnTo>
                  <a:lnTo>
                    <a:pt x="514" y="441"/>
                  </a:lnTo>
                  <a:lnTo>
                    <a:pt x="515" y="442"/>
                  </a:lnTo>
                  <a:lnTo>
                    <a:pt x="516" y="443"/>
                  </a:lnTo>
                  <a:lnTo>
                    <a:pt x="516" y="444"/>
                  </a:lnTo>
                  <a:lnTo>
                    <a:pt x="517" y="444"/>
                  </a:lnTo>
                  <a:lnTo>
                    <a:pt x="518" y="445"/>
                  </a:lnTo>
                  <a:lnTo>
                    <a:pt x="519" y="446"/>
                  </a:lnTo>
                  <a:lnTo>
                    <a:pt x="520" y="446"/>
                  </a:lnTo>
                  <a:lnTo>
                    <a:pt x="520" y="447"/>
                  </a:lnTo>
                  <a:lnTo>
                    <a:pt x="521" y="447"/>
                  </a:lnTo>
                  <a:lnTo>
                    <a:pt x="522" y="447"/>
                  </a:lnTo>
                  <a:lnTo>
                    <a:pt x="523" y="447"/>
                  </a:lnTo>
                  <a:lnTo>
                    <a:pt x="524" y="447"/>
                  </a:lnTo>
                  <a:lnTo>
                    <a:pt x="524" y="448"/>
                  </a:lnTo>
                  <a:lnTo>
                    <a:pt x="525" y="447"/>
                  </a:lnTo>
                  <a:lnTo>
                    <a:pt x="526" y="447"/>
                  </a:lnTo>
                  <a:lnTo>
                    <a:pt x="527" y="447"/>
                  </a:lnTo>
                  <a:lnTo>
                    <a:pt x="528" y="447"/>
                  </a:lnTo>
                  <a:lnTo>
                    <a:pt x="529" y="446"/>
                  </a:lnTo>
                  <a:lnTo>
                    <a:pt x="530" y="446"/>
                  </a:lnTo>
                  <a:lnTo>
                    <a:pt x="530" y="445"/>
                  </a:lnTo>
                  <a:lnTo>
                    <a:pt x="531" y="445"/>
                  </a:lnTo>
                  <a:lnTo>
                    <a:pt x="532" y="444"/>
                  </a:lnTo>
                  <a:lnTo>
                    <a:pt x="533" y="443"/>
                  </a:lnTo>
                  <a:lnTo>
                    <a:pt x="533" y="442"/>
                  </a:lnTo>
                  <a:lnTo>
                    <a:pt x="534" y="441"/>
                  </a:lnTo>
                  <a:lnTo>
                    <a:pt x="535" y="440"/>
                  </a:lnTo>
                  <a:lnTo>
                    <a:pt x="536" y="439"/>
                  </a:lnTo>
                  <a:lnTo>
                    <a:pt x="537" y="438"/>
                  </a:lnTo>
                  <a:lnTo>
                    <a:pt x="537" y="437"/>
                  </a:lnTo>
                  <a:lnTo>
                    <a:pt x="538" y="435"/>
                  </a:lnTo>
                  <a:lnTo>
                    <a:pt x="539" y="434"/>
                  </a:lnTo>
                  <a:lnTo>
                    <a:pt x="539" y="433"/>
                  </a:lnTo>
                  <a:lnTo>
                    <a:pt x="540" y="432"/>
                  </a:lnTo>
                  <a:lnTo>
                    <a:pt x="541" y="430"/>
                  </a:lnTo>
                  <a:lnTo>
                    <a:pt x="541" y="429"/>
                  </a:lnTo>
                  <a:lnTo>
                    <a:pt x="542" y="428"/>
                  </a:lnTo>
                  <a:lnTo>
                    <a:pt x="543" y="426"/>
                  </a:lnTo>
                  <a:lnTo>
                    <a:pt x="543" y="425"/>
                  </a:lnTo>
                  <a:lnTo>
                    <a:pt x="544" y="423"/>
                  </a:lnTo>
                  <a:lnTo>
                    <a:pt x="545" y="421"/>
                  </a:lnTo>
                  <a:lnTo>
                    <a:pt x="545" y="420"/>
                  </a:lnTo>
                  <a:lnTo>
                    <a:pt x="546" y="418"/>
                  </a:lnTo>
                  <a:lnTo>
                    <a:pt x="547" y="416"/>
                  </a:lnTo>
                  <a:lnTo>
                    <a:pt x="547" y="414"/>
                  </a:lnTo>
                  <a:lnTo>
                    <a:pt x="548" y="413"/>
                  </a:lnTo>
                  <a:lnTo>
                    <a:pt x="549" y="411"/>
                  </a:lnTo>
                  <a:lnTo>
                    <a:pt x="549" y="409"/>
                  </a:lnTo>
                  <a:lnTo>
                    <a:pt x="550" y="407"/>
                  </a:lnTo>
                  <a:lnTo>
                    <a:pt x="551" y="405"/>
                  </a:lnTo>
                  <a:lnTo>
                    <a:pt x="551" y="403"/>
                  </a:lnTo>
                  <a:lnTo>
                    <a:pt x="552" y="400"/>
                  </a:lnTo>
                  <a:lnTo>
                    <a:pt x="553" y="398"/>
                  </a:lnTo>
                  <a:lnTo>
                    <a:pt x="553" y="396"/>
                  </a:lnTo>
                  <a:lnTo>
                    <a:pt x="554" y="394"/>
                  </a:lnTo>
                  <a:lnTo>
                    <a:pt x="554" y="392"/>
                  </a:lnTo>
                  <a:lnTo>
                    <a:pt x="555" y="389"/>
                  </a:lnTo>
                  <a:lnTo>
                    <a:pt x="556" y="387"/>
                  </a:lnTo>
                  <a:lnTo>
                    <a:pt x="556" y="384"/>
                  </a:lnTo>
                  <a:lnTo>
                    <a:pt x="557" y="382"/>
                  </a:lnTo>
                  <a:lnTo>
                    <a:pt x="558" y="379"/>
                  </a:lnTo>
                  <a:lnTo>
                    <a:pt x="558" y="377"/>
                  </a:lnTo>
                  <a:lnTo>
                    <a:pt x="559" y="374"/>
                  </a:lnTo>
                  <a:lnTo>
                    <a:pt x="560" y="372"/>
                  </a:lnTo>
                  <a:lnTo>
                    <a:pt x="560" y="369"/>
                  </a:lnTo>
                  <a:lnTo>
                    <a:pt x="561" y="366"/>
                  </a:lnTo>
                  <a:lnTo>
                    <a:pt x="562" y="364"/>
                  </a:lnTo>
                  <a:lnTo>
                    <a:pt x="562" y="361"/>
                  </a:lnTo>
                  <a:lnTo>
                    <a:pt x="563" y="358"/>
                  </a:lnTo>
                  <a:lnTo>
                    <a:pt x="564" y="355"/>
                  </a:lnTo>
                  <a:lnTo>
                    <a:pt x="564" y="352"/>
                  </a:lnTo>
                  <a:lnTo>
                    <a:pt x="565" y="349"/>
                  </a:lnTo>
                  <a:lnTo>
                    <a:pt x="566" y="346"/>
                  </a:lnTo>
                  <a:lnTo>
                    <a:pt x="566" y="344"/>
                  </a:lnTo>
                  <a:lnTo>
                    <a:pt x="567" y="341"/>
                  </a:lnTo>
                  <a:lnTo>
                    <a:pt x="568" y="338"/>
                  </a:lnTo>
                  <a:lnTo>
                    <a:pt x="568" y="334"/>
                  </a:lnTo>
                  <a:lnTo>
                    <a:pt x="569" y="331"/>
                  </a:lnTo>
                  <a:lnTo>
                    <a:pt x="570" y="328"/>
                  </a:lnTo>
                  <a:lnTo>
                    <a:pt x="570" y="325"/>
                  </a:lnTo>
                  <a:lnTo>
                    <a:pt x="571" y="322"/>
                  </a:lnTo>
                  <a:lnTo>
                    <a:pt x="572" y="319"/>
                  </a:lnTo>
                  <a:lnTo>
                    <a:pt x="572" y="316"/>
                  </a:lnTo>
                  <a:lnTo>
                    <a:pt x="573" y="312"/>
                  </a:lnTo>
                  <a:lnTo>
                    <a:pt x="574" y="309"/>
                  </a:lnTo>
                  <a:lnTo>
                    <a:pt x="574" y="306"/>
                  </a:lnTo>
                  <a:lnTo>
                    <a:pt x="575" y="303"/>
                  </a:lnTo>
                  <a:lnTo>
                    <a:pt x="575" y="299"/>
                  </a:lnTo>
                  <a:lnTo>
                    <a:pt x="576" y="296"/>
                  </a:lnTo>
                  <a:lnTo>
                    <a:pt x="577" y="293"/>
                  </a:lnTo>
                  <a:lnTo>
                    <a:pt x="577" y="289"/>
                  </a:lnTo>
                  <a:lnTo>
                    <a:pt x="578" y="286"/>
                  </a:lnTo>
                  <a:lnTo>
                    <a:pt x="579" y="283"/>
                  </a:lnTo>
                  <a:lnTo>
                    <a:pt x="579" y="279"/>
                  </a:lnTo>
                  <a:lnTo>
                    <a:pt x="580" y="276"/>
                  </a:lnTo>
                  <a:lnTo>
                    <a:pt x="581" y="272"/>
                  </a:lnTo>
                  <a:lnTo>
                    <a:pt x="581" y="269"/>
                  </a:lnTo>
                  <a:lnTo>
                    <a:pt x="582" y="265"/>
                  </a:lnTo>
                  <a:lnTo>
                    <a:pt x="583" y="262"/>
                  </a:lnTo>
                  <a:lnTo>
                    <a:pt x="583" y="259"/>
                  </a:lnTo>
                  <a:lnTo>
                    <a:pt x="584" y="255"/>
                  </a:lnTo>
                  <a:lnTo>
                    <a:pt x="585" y="252"/>
                  </a:lnTo>
                  <a:lnTo>
                    <a:pt x="585" y="248"/>
                  </a:lnTo>
                  <a:lnTo>
                    <a:pt x="586" y="245"/>
                  </a:lnTo>
                  <a:lnTo>
                    <a:pt x="587" y="241"/>
                  </a:lnTo>
                  <a:lnTo>
                    <a:pt x="587" y="238"/>
                  </a:lnTo>
                  <a:lnTo>
                    <a:pt x="588" y="234"/>
                  </a:lnTo>
                  <a:lnTo>
                    <a:pt x="589" y="231"/>
                  </a:lnTo>
                  <a:lnTo>
                    <a:pt x="589" y="227"/>
                  </a:lnTo>
                  <a:lnTo>
                    <a:pt x="590" y="224"/>
                  </a:lnTo>
                  <a:lnTo>
                    <a:pt x="591" y="220"/>
                  </a:lnTo>
                  <a:lnTo>
                    <a:pt x="591" y="216"/>
                  </a:lnTo>
                  <a:lnTo>
                    <a:pt x="592" y="213"/>
                  </a:lnTo>
                  <a:lnTo>
                    <a:pt x="593" y="209"/>
                  </a:lnTo>
                  <a:lnTo>
                    <a:pt x="593" y="206"/>
                  </a:lnTo>
                  <a:lnTo>
                    <a:pt x="594" y="202"/>
                  </a:lnTo>
                  <a:lnTo>
                    <a:pt x="594" y="199"/>
                  </a:lnTo>
                  <a:lnTo>
                    <a:pt x="595" y="195"/>
                  </a:lnTo>
                  <a:lnTo>
                    <a:pt x="596" y="192"/>
                  </a:lnTo>
                  <a:lnTo>
                    <a:pt x="596" y="188"/>
                  </a:lnTo>
                  <a:lnTo>
                    <a:pt x="597" y="185"/>
                  </a:lnTo>
                  <a:lnTo>
                    <a:pt x="598" y="182"/>
                  </a:lnTo>
                  <a:lnTo>
                    <a:pt x="598" y="178"/>
                  </a:lnTo>
                  <a:lnTo>
                    <a:pt x="599" y="175"/>
                  </a:lnTo>
                  <a:lnTo>
                    <a:pt x="600" y="171"/>
                  </a:lnTo>
                  <a:lnTo>
                    <a:pt x="600" y="168"/>
                  </a:lnTo>
                  <a:lnTo>
                    <a:pt x="601" y="164"/>
                  </a:lnTo>
                  <a:lnTo>
                    <a:pt x="602" y="161"/>
                  </a:lnTo>
                  <a:lnTo>
                    <a:pt x="602" y="158"/>
                  </a:lnTo>
                  <a:lnTo>
                    <a:pt x="603" y="154"/>
                  </a:lnTo>
                  <a:lnTo>
                    <a:pt x="604" y="151"/>
                  </a:lnTo>
                  <a:lnTo>
                    <a:pt x="604" y="148"/>
                  </a:lnTo>
                  <a:lnTo>
                    <a:pt x="605" y="144"/>
                  </a:lnTo>
                  <a:lnTo>
                    <a:pt x="606" y="141"/>
                  </a:lnTo>
                  <a:lnTo>
                    <a:pt x="606" y="138"/>
                  </a:lnTo>
                  <a:lnTo>
                    <a:pt x="607" y="135"/>
                  </a:lnTo>
                  <a:lnTo>
                    <a:pt x="608" y="131"/>
                  </a:lnTo>
                  <a:lnTo>
                    <a:pt x="608" y="128"/>
                  </a:lnTo>
                  <a:lnTo>
                    <a:pt x="609" y="125"/>
                  </a:lnTo>
                  <a:lnTo>
                    <a:pt x="610" y="122"/>
                  </a:lnTo>
                  <a:lnTo>
                    <a:pt x="610" y="119"/>
                  </a:lnTo>
                  <a:lnTo>
                    <a:pt x="611" y="116"/>
                  </a:lnTo>
                  <a:lnTo>
                    <a:pt x="612" y="113"/>
                  </a:lnTo>
                  <a:lnTo>
                    <a:pt x="612" y="109"/>
                  </a:lnTo>
                  <a:lnTo>
                    <a:pt x="613" y="106"/>
                  </a:lnTo>
                  <a:lnTo>
                    <a:pt x="614" y="103"/>
                  </a:lnTo>
                  <a:lnTo>
                    <a:pt x="614" y="101"/>
                  </a:lnTo>
                  <a:lnTo>
                    <a:pt x="615" y="98"/>
                  </a:lnTo>
                  <a:lnTo>
                    <a:pt x="615" y="95"/>
                  </a:lnTo>
                  <a:lnTo>
                    <a:pt x="616" y="92"/>
                  </a:lnTo>
                  <a:lnTo>
                    <a:pt x="617" y="89"/>
                  </a:lnTo>
                  <a:lnTo>
                    <a:pt x="617" y="86"/>
                  </a:lnTo>
                  <a:lnTo>
                    <a:pt x="618" y="83"/>
                  </a:lnTo>
                  <a:lnTo>
                    <a:pt x="619" y="81"/>
                  </a:lnTo>
                  <a:lnTo>
                    <a:pt x="619" y="78"/>
                  </a:lnTo>
                  <a:lnTo>
                    <a:pt x="620" y="75"/>
                  </a:lnTo>
                  <a:lnTo>
                    <a:pt x="621" y="73"/>
                  </a:lnTo>
                  <a:lnTo>
                    <a:pt x="621" y="70"/>
                  </a:lnTo>
                  <a:lnTo>
                    <a:pt x="622" y="68"/>
                  </a:lnTo>
                  <a:lnTo>
                    <a:pt x="623" y="65"/>
                  </a:lnTo>
                  <a:lnTo>
                    <a:pt x="623" y="63"/>
                  </a:lnTo>
                  <a:lnTo>
                    <a:pt x="624" y="60"/>
                  </a:lnTo>
                  <a:lnTo>
                    <a:pt x="625" y="58"/>
                  </a:lnTo>
                  <a:lnTo>
                    <a:pt x="625" y="55"/>
                  </a:lnTo>
                  <a:lnTo>
                    <a:pt x="626" y="53"/>
                  </a:lnTo>
                  <a:lnTo>
                    <a:pt x="627" y="51"/>
                  </a:lnTo>
                  <a:lnTo>
                    <a:pt x="627" y="49"/>
                  </a:lnTo>
                  <a:lnTo>
                    <a:pt x="628" y="47"/>
                  </a:lnTo>
                  <a:lnTo>
                    <a:pt x="629" y="44"/>
                  </a:lnTo>
                  <a:lnTo>
                    <a:pt x="629" y="42"/>
                  </a:lnTo>
                  <a:lnTo>
                    <a:pt x="630" y="40"/>
                  </a:lnTo>
                  <a:lnTo>
                    <a:pt x="631" y="38"/>
                  </a:lnTo>
                  <a:lnTo>
                    <a:pt x="631" y="36"/>
                  </a:lnTo>
                  <a:lnTo>
                    <a:pt x="632" y="34"/>
                  </a:lnTo>
                  <a:lnTo>
                    <a:pt x="633" y="33"/>
                  </a:lnTo>
                  <a:lnTo>
                    <a:pt x="633" y="31"/>
                  </a:lnTo>
                  <a:lnTo>
                    <a:pt x="634" y="29"/>
                  </a:lnTo>
                  <a:lnTo>
                    <a:pt x="635" y="27"/>
                  </a:lnTo>
                  <a:lnTo>
                    <a:pt x="635" y="26"/>
                  </a:lnTo>
                  <a:lnTo>
                    <a:pt x="636" y="24"/>
                  </a:lnTo>
                  <a:lnTo>
                    <a:pt x="636" y="22"/>
                  </a:lnTo>
                  <a:lnTo>
                    <a:pt x="637" y="21"/>
                  </a:lnTo>
                  <a:lnTo>
                    <a:pt x="638" y="19"/>
                  </a:lnTo>
                  <a:lnTo>
                    <a:pt x="638" y="18"/>
                  </a:lnTo>
                  <a:lnTo>
                    <a:pt x="639" y="17"/>
                  </a:lnTo>
                  <a:lnTo>
                    <a:pt x="640" y="15"/>
                  </a:lnTo>
                  <a:lnTo>
                    <a:pt x="640" y="14"/>
                  </a:lnTo>
                  <a:lnTo>
                    <a:pt x="641" y="13"/>
                  </a:lnTo>
                  <a:lnTo>
                    <a:pt x="642" y="12"/>
                  </a:lnTo>
                  <a:lnTo>
                    <a:pt x="642" y="10"/>
                  </a:lnTo>
                  <a:lnTo>
                    <a:pt x="643" y="9"/>
                  </a:lnTo>
                  <a:lnTo>
                    <a:pt x="644" y="8"/>
                  </a:lnTo>
                  <a:lnTo>
                    <a:pt x="644" y="7"/>
                  </a:lnTo>
                  <a:lnTo>
                    <a:pt x="645" y="7"/>
                  </a:lnTo>
                  <a:lnTo>
                    <a:pt x="646" y="6"/>
                  </a:lnTo>
                  <a:lnTo>
                    <a:pt x="646" y="5"/>
                  </a:lnTo>
                  <a:lnTo>
                    <a:pt x="647" y="4"/>
                  </a:lnTo>
                  <a:lnTo>
                    <a:pt x="648" y="3"/>
                  </a:lnTo>
                  <a:lnTo>
                    <a:pt x="649" y="2"/>
                  </a:lnTo>
                  <a:lnTo>
                    <a:pt x="650" y="2"/>
                  </a:lnTo>
                  <a:lnTo>
                    <a:pt x="650" y="1"/>
                  </a:lnTo>
                  <a:lnTo>
                    <a:pt x="651" y="1"/>
                  </a:lnTo>
                  <a:lnTo>
                    <a:pt x="652" y="0"/>
                  </a:lnTo>
                  <a:lnTo>
                    <a:pt x="653" y="0"/>
                  </a:lnTo>
                  <a:lnTo>
                    <a:pt x="654" y="0"/>
                  </a:lnTo>
                  <a:lnTo>
                    <a:pt x="655" y="0"/>
                  </a:lnTo>
                  <a:lnTo>
                    <a:pt x="656" y="0"/>
                  </a:lnTo>
                </a:path>
              </a:pathLst>
            </a:custGeom>
            <a:noFill/>
            <a:ln w="19050">
              <a:solidFill>
                <a:srgbClr val="FF0000"/>
              </a:solidFill>
              <a:prstDash val="solid"/>
              <a:round/>
              <a:headEnd/>
              <a:tailEnd/>
            </a:ln>
          </p:spPr>
          <p:txBody>
            <a:bodyPr/>
            <a:lstStyle/>
            <a:p>
              <a:endParaRPr lang="en-US">
                <a:solidFill>
                  <a:srgbClr val="000000"/>
                </a:solidFill>
              </a:endParaRPr>
            </a:p>
          </p:txBody>
        </p:sp>
      </p:grpSp>
      <p:sp>
        <p:nvSpPr>
          <p:cNvPr id="2685" name="Rectangle 458"/>
          <p:cNvSpPr>
            <a:spLocks noChangeArrowheads="1"/>
          </p:cNvSpPr>
          <p:nvPr/>
        </p:nvSpPr>
        <p:spPr bwMode="auto">
          <a:xfrm>
            <a:off x="1911305" y="1405668"/>
            <a:ext cx="7010400" cy="1939636"/>
          </a:xfrm>
          <a:prstGeom prst="rect">
            <a:avLst/>
          </a:prstGeom>
          <a:noFill/>
          <a:ln w="9525">
            <a:solidFill>
              <a:schemeClr val="tx1"/>
            </a:solidFill>
            <a:miter lim="800000"/>
            <a:headEnd/>
            <a:tailEnd/>
          </a:ln>
          <a:effectLst/>
        </p:spPr>
        <p:txBody>
          <a:bodyPr wrap="none" anchor="ctr"/>
          <a:lstStyle/>
          <a:p>
            <a:endParaRPr lang="en-US">
              <a:solidFill>
                <a:srgbClr val="000000"/>
              </a:solidFill>
            </a:endParaRPr>
          </a:p>
        </p:txBody>
      </p:sp>
      <p:pic>
        <p:nvPicPr>
          <p:cNvPr id="10" name="Immagine 9" descr="P(|_uparrow_ra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30" y="1236558"/>
            <a:ext cx="893450" cy="312274"/>
          </a:xfrm>
          <a:prstGeom prst="rect">
            <a:avLst/>
          </a:prstGeom>
        </p:spPr>
      </p:pic>
      <p:sp>
        <p:nvSpPr>
          <p:cNvPr id="568" name="AutoShape 6">
            <a:extLst>
              <a:ext uri="{FF2B5EF4-FFF2-40B4-BE49-F238E27FC236}">
                <a16:creationId xmlns:a16="http://schemas.microsoft.com/office/drawing/2014/main" id="{FBB00D2F-9172-1348-9DEB-354421116CBA}"/>
              </a:ext>
            </a:extLst>
          </p:cNvPr>
          <p:cNvSpPr>
            <a:spLocks/>
          </p:cNvSpPr>
          <p:nvPr/>
        </p:nvSpPr>
        <p:spPr bwMode="auto">
          <a:xfrm>
            <a:off x="171454" y="410506"/>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spTree>
    <p:extLst>
      <p:ext uri="{BB962C8B-B14F-4D97-AF65-F5344CB8AC3E}">
        <p14:creationId xmlns:p14="http://schemas.microsoft.com/office/powerpoint/2010/main" val="78056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92"/>
                                        </p:tgtEl>
                                        <p:attrNameLst>
                                          <p:attrName>style.visibility</p:attrName>
                                        </p:attrNameLst>
                                      </p:cBhvr>
                                      <p:to>
                                        <p:strVal val="visible"/>
                                      </p:to>
                                    </p:set>
                                    <p:animEffect transition="in" filter="wipe(left)">
                                      <p:cBhvr>
                                        <p:cTn id="17" dur="5000"/>
                                        <p:tgtEl>
                                          <p:spTgt spid="219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43"/>
          <p:cNvGrpSpPr/>
          <p:nvPr/>
        </p:nvGrpSpPr>
        <p:grpSpPr>
          <a:xfrm>
            <a:off x="2729684" y="1086484"/>
            <a:ext cx="3664906" cy="400110"/>
            <a:chOff x="1903217" y="799105"/>
            <a:chExt cx="3700820" cy="400110"/>
          </a:xfrm>
        </p:grpSpPr>
        <p:cxnSp>
          <p:nvCxnSpPr>
            <p:cNvPr id="21" name="Straight Connector 28"/>
            <p:cNvCxnSpPr/>
            <p:nvPr/>
          </p:nvCxnSpPr>
          <p:spPr bwMode="auto">
            <a:xfrm rot="10800000" flipH="1" flipV="1">
              <a:off x="1903217" y="1020066"/>
              <a:ext cx="3700820" cy="0"/>
            </a:xfrm>
            <a:prstGeom prst="line">
              <a:avLst/>
            </a:prstGeom>
            <a:solidFill>
              <a:schemeClr val="accent1"/>
            </a:solidFill>
            <a:ln w="25400" cap="flat" cmpd="sng" algn="ctr">
              <a:solidFill>
                <a:schemeClr val="tx1"/>
              </a:solidFill>
              <a:prstDash val="solid"/>
              <a:round/>
              <a:headEnd type="triangle" w="med" len="med"/>
              <a:tailEnd type="triangle" w="med" len="med"/>
            </a:ln>
            <a:effectLst/>
          </p:spPr>
        </p:cxnSp>
        <p:sp>
          <p:nvSpPr>
            <p:cNvPr id="22" name="TextBox 33"/>
            <p:cNvSpPr txBox="1"/>
            <p:nvPr/>
          </p:nvSpPr>
          <p:spPr>
            <a:xfrm>
              <a:off x="3711980" y="799105"/>
              <a:ext cx="347778" cy="400110"/>
            </a:xfrm>
            <a:prstGeom prst="rect">
              <a:avLst/>
            </a:prstGeom>
            <a:solidFill>
              <a:srgbClr val="FFFFFF"/>
            </a:solidFill>
          </p:spPr>
          <p:txBody>
            <a:bodyPr wrap="none" rtlCol="0">
              <a:spAutoFit/>
            </a:bodyPr>
            <a:lstStyle/>
            <a:p>
              <a:pPr defTabSz="914400" eaLnBrk="0" fontAlgn="base" hangingPunct="0">
                <a:spcBef>
                  <a:spcPct val="0"/>
                </a:spcBef>
                <a:spcAft>
                  <a:spcPct val="0"/>
                </a:spcAft>
              </a:pPr>
              <a:r>
                <a:rPr lang="en-US" sz="2000" i="1">
                  <a:solidFill>
                    <a:srgbClr val="000000"/>
                  </a:solidFill>
                  <a:latin typeface="Palatino"/>
                  <a:cs typeface="Palatino"/>
                </a:rPr>
                <a:t>r</a:t>
              </a:r>
              <a:endParaRPr lang="en-US" sz="2000" i="1" dirty="0">
                <a:solidFill>
                  <a:srgbClr val="000000"/>
                </a:solidFill>
                <a:latin typeface="Palatino"/>
                <a:cs typeface="Palatino"/>
              </a:endParaRPr>
            </a:p>
          </p:txBody>
        </p:sp>
      </p:grpSp>
      <p:pic>
        <p:nvPicPr>
          <p:cNvPr id="37" name="Picture 7"/>
          <p:cNvPicPr>
            <a:picLocks noChangeAspect="1"/>
          </p:cNvPicPr>
          <p:nvPr/>
        </p:nvPicPr>
        <p:blipFill rotWithShape="1">
          <a:blip r:embed="rId2"/>
          <a:srcRect t="3619" b="-764"/>
          <a:stretch/>
        </p:blipFill>
        <p:spPr>
          <a:xfrm>
            <a:off x="801241" y="1486593"/>
            <a:ext cx="7357717" cy="860369"/>
          </a:xfrm>
          <a:prstGeom prst="rect">
            <a:avLst/>
          </a:prstGeom>
        </p:spPr>
      </p:pic>
      <p:sp>
        <p:nvSpPr>
          <p:cNvPr id="47" name="CasellaDiTesto 46"/>
          <p:cNvSpPr txBox="1"/>
          <p:nvPr/>
        </p:nvSpPr>
        <p:spPr>
          <a:xfrm>
            <a:off x="-113397" y="-84875"/>
            <a:ext cx="9423221" cy="523220"/>
          </a:xfrm>
          <a:prstGeom prst="rect">
            <a:avLst/>
          </a:prstGeom>
          <a:noFill/>
        </p:spPr>
        <p:txBody>
          <a:bodyPr wrap="square" rtlCol="0">
            <a:spAutoFit/>
          </a:bodyPr>
          <a:lstStyle/>
          <a:p>
            <a:pPr algn="ctr"/>
            <a:r>
              <a:rPr lang="en-US" sz="2800" dirty="0">
                <a:latin typeface="Palatino"/>
                <a:cs typeface="Palatino"/>
              </a:rPr>
              <a:t>Wiring Trapped-ion Qubits with Laser beams</a:t>
            </a:r>
          </a:p>
        </p:txBody>
      </p:sp>
      <p:cxnSp>
        <p:nvCxnSpPr>
          <p:cNvPr id="5" name="Straight Arrow Connector 46"/>
          <p:cNvCxnSpPr/>
          <p:nvPr/>
        </p:nvCxnSpPr>
        <p:spPr bwMode="auto">
          <a:xfrm>
            <a:off x="7731167" y="1739003"/>
            <a:ext cx="295711" cy="1588"/>
          </a:xfrm>
          <a:prstGeom prst="straightConnector1">
            <a:avLst/>
          </a:prstGeom>
          <a:solidFill>
            <a:schemeClr val="accent1"/>
          </a:solidFill>
          <a:ln w="19050" cap="flat" cmpd="sng" algn="ctr">
            <a:solidFill>
              <a:schemeClr val="bg1"/>
            </a:solidFill>
            <a:prstDash val="solid"/>
            <a:round/>
            <a:headEnd type="arrow" w="med" len="med"/>
            <a:tailEnd type="arrow"/>
          </a:ln>
          <a:effectLst/>
        </p:spPr>
      </p:cxnSp>
      <p:grpSp>
        <p:nvGrpSpPr>
          <p:cNvPr id="74" name="Gruppo 73"/>
          <p:cNvGrpSpPr/>
          <p:nvPr/>
        </p:nvGrpSpPr>
        <p:grpSpPr>
          <a:xfrm>
            <a:off x="2719146" y="1845287"/>
            <a:ext cx="3731684" cy="191787"/>
            <a:chOff x="2719146" y="1845287"/>
            <a:chExt cx="3731684" cy="191787"/>
          </a:xfrm>
        </p:grpSpPr>
        <p:pic>
          <p:nvPicPr>
            <p:cNvPr id="72" name="Picture 7"/>
            <p:cNvPicPr>
              <a:picLocks noChangeAspect="1"/>
            </p:cNvPicPr>
            <p:nvPr/>
          </p:nvPicPr>
          <p:blipFill rotWithShape="1">
            <a:blip r:embed="rId2"/>
            <a:srcRect l="39953" t="14571" r="57355" b="63774"/>
            <a:stretch/>
          </p:blipFill>
          <p:spPr>
            <a:xfrm>
              <a:off x="6252783" y="1845287"/>
              <a:ext cx="198047" cy="191787"/>
            </a:xfrm>
            <a:prstGeom prst="rect">
              <a:avLst/>
            </a:prstGeom>
          </p:spPr>
        </p:pic>
        <p:pic>
          <p:nvPicPr>
            <p:cNvPr id="71" name="Picture 7"/>
            <p:cNvPicPr>
              <a:picLocks noChangeAspect="1"/>
            </p:cNvPicPr>
            <p:nvPr/>
          </p:nvPicPr>
          <p:blipFill rotWithShape="1">
            <a:blip r:embed="rId2"/>
            <a:srcRect l="39953" t="14571" r="57355" b="63774"/>
            <a:stretch/>
          </p:blipFill>
          <p:spPr>
            <a:xfrm>
              <a:off x="2719146" y="1845287"/>
              <a:ext cx="198047" cy="191787"/>
            </a:xfrm>
            <a:prstGeom prst="rect">
              <a:avLst/>
            </a:prstGeom>
          </p:spPr>
        </p:pic>
      </p:grpSp>
      <p:sp>
        <p:nvSpPr>
          <p:cNvPr id="6" name="TextBox 47"/>
          <p:cNvSpPr txBox="1"/>
          <p:nvPr/>
        </p:nvSpPr>
        <p:spPr>
          <a:xfrm>
            <a:off x="7487861" y="1385400"/>
            <a:ext cx="763351" cy="338554"/>
          </a:xfrm>
          <a:prstGeom prst="rect">
            <a:avLst/>
          </a:prstGeom>
          <a:noFill/>
        </p:spPr>
        <p:txBody>
          <a:bodyPr wrap="none" rtlCol="0">
            <a:spAutoFit/>
          </a:bodyPr>
          <a:lstStyle/>
          <a:p>
            <a:pPr defTabSz="914400" eaLnBrk="0" fontAlgn="base" hangingPunct="0">
              <a:spcBef>
                <a:spcPct val="0"/>
              </a:spcBef>
              <a:spcAft>
                <a:spcPct val="0"/>
              </a:spcAft>
            </a:pPr>
            <a:r>
              <a:rPr lang="en-US" sz="1600" dirty="0">
                <a:solidFill>
                  <a:schemeClr val="bg1"/>
                </a:solidFill>
                <a:latin typeface="Palatino"/>
                <a:cs typeface="Palatino"/>
              </a:rPr>
              <a:t>~2 </a:t>
            </a:r>
            <a:r>
              <a:rPr lang="en-US" sz="1600" dirty="0">
                <a:solidFill>
                  <a:schemeClr val="bg1"/>
                </a:solidFill>
                <a:latin typeface="Symbol" pitchFamily="2" charset="2"/>
                <a:cs typeface="Palatino"/>
              </a:rPr>
              <a:t>m</a:t>
            </a:r>
            <a:r>
              <a:rPr lang="en-US" sz="1600" dirty="0">
                <a:solidFill>
                  <a:schemeClr val="bg1"/>
                </a:solidFill>
                <a:latin typeface="Palatino"/>
                <a:cs typeface="Palatino"/>
              </a:rPr>
              <a:t>m</a:t>
            </a:r>
          </a:p>
        </p:txBody>
      </p:sp>
      <p:sp>
        <p:nvSpPr>
          <p:cNvPr id="73" name="Forma"/>
          <p:cNvSpPr>
            <a:spLocks noChangeAspect="1"/>
          </p:cNvSpPr>
          <p:nvPr/>
        </p:nvSpPr>
        <p:spPr>
          <a:xfrm>
            <a:off x="6075126" y="565553"/>
            <a:ext cx="535961" cy="2622009"/>
          </a:xfrm>
          <a:custGeom>
            <a:avLst/>
            <a:gdLst/>
            <a:ahLst/>
            <a:cxnLst>
              <a:cxn ang="0">
                <a:pos x="wd2" y="hd2"/>
              </a:cxn>
              <a:cxn ang="5400000">
                <a:pos x="wd2" y="hd2"/>
              </a:cxn>
              <a:cxn ang="10800000">
                <a:pos x="wd2" y="hd2"/>
              </a:cxn>
              <a:cxn ang="16200000">
                <a:pos x="wd2" y="hd2"/>
              </a:cxn>
            </a:cxnLst>
            <a:rect l="0" t="0" r="r" b="b"/>
            <a:pathLst>
              <a:path w="21600" h="21600" extrusionOk="0">
                <a:moveTo>
                  <a:pt x="754" y="191"/>
                </a:moveTo>
                <a:lnTo>
                  <a:pt x="3272" y="2162"/>
                </a:lnTo>
                <a:lnTo>
                  <a:pt x="5615" y="4728"/>
                </a:lnTo>
                <a:lnTo>
                  <a:pt x="6755" y="6463"/>
                </a:lnTo>
                <a:lnTo>
                  <a:pt x="7595" y="8697"/>
                </a:lnTo>
                <a:lnTo>
                  <a:pt x="7843" y="10202"/>
                </a:lnTo>
                <a:lnTo>
                  <a:pt x="7802" y="11619"/>
                </a:lnTo>
                <a:lnTo>
                  <a:pt x="7160" y="13955"/>
                </a:lnTo>
                <a:lnTo>
                  <a:pt x="5827" y="16270"/>
                </a:lnTo>
                <a:lnTo>
                  <a:pt x="3585" y="18751"/>
                </a:lnTo>
                <a:lnTo>
                  <a:pt x="758" y="21040"/>
                </a:lnTo>
                <a:lnTo>
                  <a:pt x="0" y="21600"/>
                </a:lnTo>
                <a:lnTo>
                  <a:pt x="21340" y="21585"/>
                </a:lnTo>
                <a:lnTo>
                  <a:pt x="18842" y="19585"/>
                </a:lnTo>
                <a:lnTo>
                  <a:pt x="16808" y="17557"/>
                </a:lnTo>
                <a:lnTo>
                  <a:pt x="15382" y="15568"/>
                </a:lnTo>
                <a:cubicBezTo>
                  <a:pt x="15130" y="15169"/>
                  <a:pt x="14918" y="14768"/>
                  <a:pt x="14748" y="14365"/>
                </a:cubicBezTo>
                <a:cubicBezTo>
                  <a:pt x="14579" y="13964"/>
                  <a:pt x="14451" y="13562"/>
                  <a:pt x="14364" y="13158"/>
                </a:cubicBezTo>
                <a:cubicBezTo>
                  <a:pt x="14251" y="12798"/>
                  <a:pt x="14165" y="12438"/>
                  <a:pt x="14105" y="12077"/>
                </a:cubicBezTo>
                <a:cubicBezTo>
                  <a:pt x="14046" y="11718"/>
                  <a:pt x="14013" y="11357"/>
                  <a:pt x="14006" y="10997"/>
                </a:cubicBezTo>
                <a:lnTo>
                  <a:pt x="14131" y="9603"/>
                </a:lnTo>
                <a:cubicBezTo>
                  <a:pt x="14225" y="9109"/>
                  <a:pt x="14360" y="8616"/>
                  <a:pt x="14539" y="8124"/>
                </a:cubicBezTo>
                <a:cubicBezTo>
                  <a:pt x="14720" y="7624"/>
                  <a:pt x="14945" y="7126"/>
                  <a:pt x="15214" y="6630"/>
                </a:cubicBezTo>
                <a:cubicBezTo>
                  <a:pt x="15483" y="6089"/>
                  <a:pt x="15813" y="5551"/>
                  <a:pt x="16203" y="5018"/>
                </a:cubicBezTo>
                <a:cubicBezTo>
                  <a:pt x="16685" y="4360"/>
                  <a:pt x="17258" y="3708"/>
                  <a:pt x="17920" y="3067"/>
                </a:cubicBezTo>
                <a:lnTo>
                  <a:pt x="19948" y="1248"/>
                </a:lnTo>
                <a:lnTo>
                  <a:pt x="21600" y="0"/>
                </a:lnTo>
                <a:lnTo>
                  <a:pt x="539" y="16"/>
                </a:lnTo>
                <a:lnTo>
                  <a:pt x="754" y="191"/>
                </a:lnTo>
                <a:close/>
              </a:path>
            </a:pathLst>
          </a:custGeom>
          <a:gradFill flip="none" rotWithShape="1">
            <a:gsLst>
              <a:gs pos="62000">
                <a:srgbClr val="7033FF">
                  <a:alpha val="53442"/>
                </a:srgbClr>
              </a:gs>
              <a:gs pos="100000">
                <a:srgbClr val="FFFFFF">
                  <a:alpha val="53442"/>
                </a:srgbClr>
              </a:gs>
            </a:gsLst>
            <a:path path="shape">
              <a:fillToRect l="50000" t="50000" r="50000" b="50000"/>
            </a:path>
            <a:tileRect/>
          </a:gradFill>
          <a:ln w="12700">
            <a:miter lim="400000"/>
          </a:ln>
        </p:spPr>
        <p:txBody>
          <a:bodyPr lIns="50800" tIns="50800" rIns="50800" bIns="50800" anchor="ctr"/>
          <a:lstStyle/>
          <a:p>
            <a:pPr defTabSz="584200">
              <a:defRPr sz="2400" b="0">
                <a:latin typeface="Helvetica Light"/>
                <a:ea typeface="Helvetica Light"/>
                <a:cs typeface="Helvetica Light"/>
                <a:sym typeface="Helvetica Light"/>
              </a:defRPr>
            </a:pPr>
            <a:endParaRPr>
              <a:latin typeface="Palatino"/>
              <a:cs typeface="Palatino"/>
            </a:endParaRPr>
          </a:p>
        </p:txBody>
      </p:sp>
      <p:sp>
        <p:nvSpPr>
          <p:cNvPr id="52" name="Forma"/>
          <p:cNvSpPr>
            <a:spLocks noChangeAspect="1"/>
          </p:cNvSpPr>
          <p:nvPr/>
        </p:nvSpPr>
        <p:spPr>
          <a:xfrm>
            <a:off x="2545293" y="537332"/>
            <a:ext cx="535961" cy="2622009"/>
          </a:xfrm>
          <a:custGeom>
            <a:avLst/>
            <a:gdLst/>
            <a:ahLst/>
            <a:cxnLst>
              <a:cxn ang="0">
                <a:pos x="wd2" y="hd2"/>
              </a:cxn>
              <a:cxn ang="5400000">
                <a:pos x="wd2" y="hd2"/>
              </a:cxn>
              <a:cxn ang="10800000">
                <a:pos x="wd2" y="hd2"/>
              </a:cxn>
              <a:cxn ang="16200000">
                <a:pos x="wd2" y="hd2"/>
              </a:cxn>
            </a:cxnLst>
            <a:rect l="0" t="0" r="r" b="b"/>
            <a:pathLst>
              <a:path w="21600" h="21600" extrusionOk="0">
                <a:moveTo>
                  <a:pt x="754" y="191"/>
                </a:moveTo>
                <a:lnTo>
                  <a:pt x="3272" y="2162"/>
                </a:lnTo>
                <a:lnTo>
                  <a:pt x="5615" y="4728"/>
                </a:lnTo>
                <a:lnTo>
                  <a:pt x="6755" y="6463"/>
                </a:lnTo>
                <a:lnTo>
                  <a:pt x="7595" y="8697"/>
                </a:lnTo>
                <a:lnTo>
                  <a:pt x="7843" y="10202"/>
                </a:lnTo>
                <a:lnTo>
                  <a:pt x="7802" y="11619"/>
                </a:lnTo>
                <a:lnTo>
                  <a:pt x="7160" y="13955"/>
                </a:lnTo>
                <a:lnTo>
                  <a:pt x="5827" y="16270"/>
                </a:lnTo>
                <a:lnTo>
                  <a:pt x="3585" y="18751"/>
                </a:lnTo>
                <a:lnTo>
                  <a:pt x="758" y="21040"/>
                </a:lnTo>
                <a:lnTo>
                  <a:pt x="0" y="21600"/>
                </a:lnTo>
                <a:lnTo>
                  <a:pt x="21340" y="21585"/>
                </a:lnTo>
                <a:lnTo>
                  <a:pt x="18842" y="19585"/>
                </a:lnTo>
                <a:lnTo>
                  <a:pt x="16808" y="17557"/>
                </a:lnTo>
                <a:lnTo>
                  <a:pt x="15382" y="15568"/>
                </a:lnTo>
                <a:cubicBezTo>
                  <a:pt x="15130" y="15169"/>
                  <a:pt x="14918" y="14768"/>
                  <a:pt x="14748" y="14365"/>
                </a:cubicBezTo>
                <a:cubicBezTo>
                  <a:pt x="14579" y="13964"/>
                  <a:pt x="14451" y="13562"/>
                  <a:pt x="14364" y="13158"/>
                </a:cubicBezTo>
                <a:cubicBezTo>
                  <a:pt x="14251" y="12798"/>
                  <a:pt x="14165" y="12438"/>
                  <a:pt x="14105" y="12077"/>
                </a:cubicBezTo>
                <a:cubicBezTo>
                  <a:pt x="14046" y="11718"/>
                  <a:pt x="14013" y="11357"/>
                  <a:pt x="14006" y="10997"/>
                </a:cubicBezTo>
                <a:lnTo>
                  <a:pt x="14131" y="9603"/>
                </a:lnTo>
                <a:cubicBezTo>
                  <a:pt x="14225" y="9109"/>
                  <a:pt x="14360" y="8616"/>
                  <a:pt x="14539" y="8124"/>
                </a:cubicBezTo>
                <a:cubicBezTo>
                  <a:pt x="14720" y="7624"/>
                  <a:pt x="14945" y="7126"/>
                  <a:pt x="15214" y="6630"/>
                </a:cubicBezTo>
                <a:cubicBezTo>
                  <a:pt x="15483" y="6089"/>
                  <a:pt x="15813" y="5551"/>
                  <a:pt x="16203" y="5018"/>
                </a:cubicBezTo>
                <a:cubicBezTo>
                  <a:pt x="16685" y="4360"/>
                  <a:pt x="17258" y="3708"/>
                  <a:pt x="17920" y="3067"/>
                </a:cubicBezTo>
                <a:lnTo>
                  <a:pt x="19948" y="1248"/>
                </a:lnTo>
                <a:lnTo>
                  <a:pt x="21600" y="0"/>
                </a:lnTo>
                <a:lnTo>
                  <a:pt x="539" y="16"/>
                </a:lnTo>
                <a:lnTo>
                  <a:pt x="754" y="191"/>
                </a:lnTo>
                <a:close/>
              </a:path>
            </a:pathLst>
          </a:custGeom>
          <a:gradFill flip="none" rotWithShape="1">
            <a:gsLst>
              <a:gs pos="62000">
                <a:srgbClr val="7033FF">
                  <a:alpha val="53442"/>
                </a:srgbClr>
              </a:gs>
              <a:gs pos="100000">
                <a:srgbClr val="FFFFFF">
                  <a:alpha val="53442"/>
                </a:srgbClr>
              </a:gs>
            </a:gsLst>
            <a:path path="shape">
              <a:fillToRect l="50000" t="50000" r="50000" b="50000"/>
            </a:path>
            <a:tileRect/>
          </a:gradFill>
          <a:ln w="12700">
            <a:miter lim="400000"/>
          </a:ln>
          <a:effectLst/>
        </p:spPr>
        <p:txBody>
          <a:bodyPr lIns="50800" tIns="50800" rIns="50800" bIns="50800" anchor="ctr"/>
          <a:lstStyle/>
          <a:p>
            <a:pPr defTabSz="584200">
              <a:defRPr sz="2400" b="0">
                <a:latin typeface="Helvetica Light"/>
                <a:ea typeface="Helvetica Light"/>
                <a:cs typeface="Helvetica Light"/>
                <a:sym typeface="Helvetica Light"/>
              </a:defRPr>
            </a:pPr>
            <a:endParaRPr>
              <a:latin typeface="Palatino"/>
              <a:cs typeface="Palatino"/>
            </a:endParaRPr>
          </a:p>
        </p:txBody>
      </p:sp>
      <p:pic>
        <p:nvPicPr>
          <p:cNvPr id="38" name="Picture 7"/>
          <p:cNvPicPr>
            <a:picLocks noChangeAspect="1"/>
          </p:cNvPicPr>
          <p:nvPr/>
        </p:nvPicPr>
        <p:blipFill rotWithShape="1">
          <a:blip r:embed="rId2"/>
          <a:srcRect l="25802" t="37366" r="71011" b="29491"/>
          <a:stretch/>
        </p:blipFill>
        <p:spPr>
          <a:xfrm>
            <a:off x="2701318" y="1606257"/>
            <a:ext cx="234461" cy="293526"/>
          </a:xfrm>
          <a:prstGeom prst="rect">
            <a:avLst/>
          </a:prstGeom>
        </p:spPr>
      </p:pic>
      <p:pic>
        <p:nvPicPr>
          <p:cNvPr id="43" name="Picture 7"/>
          <p:cNvPicPr>
            <a:picLocks noChangeAspect="1"/>
          </p:cNvPicPr>
          <p:nvPr/>
        </p:nvPicPr>
        <p:blipFill rotWithShape="1">
          <a:blip r:embed="rId2"/>
          <a:srcRect l="74172" t="37532" r="23050" b="34145"/>
          <a:stretch/>
        </p:blipFill>
        <p:spPr>
          <a:xfrm>
            <a:off x="6253395" y="1673372"/>
            <a:ext cx="204379" cy="250839"/>
          </a:xfrm>
          <a:prstGeom prst="rect">
            <a:avLst/>
          </a:prstGeom>
        </p:spPr>
      </p:pic>
      <p:pic>
        <p:nvPicPr>
          <p:cNvPr id="45" name="Picture 7"/>
          <p:cNvPicPr>
            <a:picLocks noChangeAspect="1"/>
          </p:cNvPicPr>
          <p:nvPr/>
        </p:nvPicPr>
        <p:blipFill rotWithShape="1">
          <a:blip r:embed="rId2"/>
          <a:srcRect l="74172" t="37532" r="23050" b="34145"/>
          <a:stretch/>
        </p:blipFill>
        <p:spPr>
          <a:xfrm>
            <a:off x="6250070" y="1911656"/>
            <a:ext cx="204379" cy="250839"/>
          </a:xfrm>
          <a:prstGeom prst="rect">
            <a:avLst/>
          </a:prstGeom>
        </p:spPr>
      </p:pic>
      <p:sp>
        <p:nvSpPr>
          <p:cNvPr id="76" name="CasellaDiTesto 75"/>
          <p:cNvSpPr txBox="1"/>
          <p:nvPr/>
        </p:nvSpPr>
        <p:spPr>
          <a:xfrm>
            <a:off x="3585872" y="4087143"/>
            <a:ext cx="1990160" cy="830997"/>
          </a:xfrm>
          <a:prstGeom prst="rect">
            <a:avLst/>
          </a:prstGeom>
          <a:noFill/>
        </p:spPr>
        <p:txBody>
          <a:bodyPr wrap="none" rtlCol="0">
            <a:spAutoFit/>
          </a:bodyPr>
          <a:lstStyle/>
          <a:p>
            <a:r>
              <a:rPr lang="it-IT" sz="1200" dirty="0" err="1">
                <a:latin typeface="Palatino"/>
                <a:cs typeface="Palatino"/>
              </a:rPr>
              <a:t>Cirac</a:t>
            </a:r>
            <a:r>
              <a:rPr lang="it-IT" sz="1200" dirty="0">
                <a:latin typeface="Palatino"/>
                <a:cs typeface="Palatino"/>
              </a:rPr>
              <a:t> &amp; </a:t>
            </a:r>
            <a:r>
              <a:rPr lang="it-IT" sz="1200" dirty="0" err="1">
                <a:latin typeface="Palatino"/>
                <a:cs typeface="Palatino"/>
              </a:rPr>
              <a:t>Zoller</a:t>
            </a:r>
            <a:r>
              <a:rPr lang="it-IT" sz="1200" dirty="0">
                <a:latin typeface="Palatino"/>
                <a:cs typeface="Palatino"/>
              </a:rPr>
              <a:t> (1995)</a:t>
            </a:r>
          </a:p>
          <a:p>
            <a:r>
              <a:rPr lang="it-IT" sz="1200" dirty="0" err="1">
                <a:latin typeface="Palatino"/>
                <a:cs typeface="Palatino"/>
              </a:rPr>
              <a:t>Molmer</a:t>
            </a:r>
            <a:r>
              <a:rPr lang="it-IT" sz="1200" dirty="0">
                <a:latin typeface="Palatino"/>
                <a:cs typeface="Palatino"/>
              </a:rPr>
              <a:t> &amp; </a:t>
            </a:r>
            <a:r>
              <a:rPr lang="it-IT" sz="1200" dirty="0" err="1">
                <a:latin typeface="Palatino"/>
                <a:cs typeface="Palatino"/>
              </a:rPr>
              <a:t>Sorensen</a:t>
            </a:r>
            <a:r>
              <a:rPr lang="it-IT" sz="1200" dirty="0">
                <a:latin typeface="Palatino"/>
                <a:cs typeface="Palatino"/>
              </a:rPr>
              <a:t> (1999)</a:t>
            </a:r>
          </a:p>
          <a:p>
            <a:r>
              <a:rPr lang="it-IT" sz="1200" dirty="0">
                <a:latin typeface="Palatino"/>
                <a:cs typeface="Palatino"/>
              </a:rPr>
              <a:t>Solano, et al. (1999)</a:t>
            </a:r>
          </a:p>
          <a:p>
            <a:r>
              <a:rPr lang="it-IT" sz="1200" dirty="0" err="1">
                <a:latin typeface="Palatino"/>
                <a:cs typeface="Palatino"/>
              </a:rPr>
              <a:t>Milburn</a:t>
            </a:r>
            <a:r>
              <a:rPr lang="it-IT" sz="1200" dirty="0">
                <a:latin typeface="Palatino"/>
                <a:cs typeface="Palatino"/>
              </a:rPr>
              <a:t>, et al. (2000)</a:t>
            </a:r>
          </a:p>
        </p:txBody>
      </p:sp>
      <p:grpSp>
        <p:nvGrpSpPr>
          <p:cNvPr id="79" name="Gruppo 78"/>
          <p:cNvGrpSpPr>
            <a:grpSpLocks noChangeAspect="1"/>
          </p:cNvGrpSpPr>
          <p:nvPr/>
        </p:nvGrpSpPr>
        <p:grpSpPr>
          <a:xfrm>
            <a:off x="84312" y="3190069"/>
            <a:ext cx="2143418" cy="769383"/>
            <a:chOff x="493887" y="3190068"/>
            <a:chExt cx="2498332" cy="896780"/>
          </a:xfrm>
        </p:grpSpPr>
        <p:pic>
          <p:nvPicPr>
            <p:cNvPr id="67" name="Immagine 66" descr="|_!_downarrow_r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41" y="3257162"/>
              <a:ext cx="2203265" cy="780685"/>
            </a:xfrm>
            <a:prstGeom prst="rect">
              <a:avLst/>
            </a:prstGeom>
          </p:spPr>
        </p:pic>
        <p:sp>
          <p:nvSpPr>
            <p:cNvPr id="77" name="Rettangolo arrotondato 76"/>
            <p:cNvSpPr/>
            <p:nvPr/>
          </p:nvSpPr>
          <p:spPr>
            <a:xfrm>
              <a:off x="493887" y="3190068"/>
              <a:ext cx="2498332" cy="896780"/>
            </a:xfrm>
            <a:prstGeom prst="roundRect">
              <a:avLst/>
            </a:prstGeom>
            <a:noFill/>
            <a:ln w="19050" cmpd="sng">
              <a:solidFill>
                <a:srgbClr val="70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7033FF"/>
                </a:solidFill>
                <a:latin typeface="Palatino"/>
                <a:cs typeface="Palatino"/>
              </a:endParaRPr>
            </a:p>
          </p:txBody>
        </p:sp>
      </p:grpSp>
      <p:grpSp>
        <p:nvGrpSpPr>
          <p:cNvPr id="80" name="Gruppo 79"/>
          <p:cNvGrpSpPr>
            <a:grpSpLocks noChangeAspect="1"/>
          </p:cNvGrpSpPr>
          <p:nvPr/>
        </p:nvGrpSpPr>
        <p:grpSpPr>
          <a:xfrm>
            <a:off x="84315" y="4139230"/>
            <a:ext cx="2424261" cy="758940"/>
            <a:chOff x="493886" y="4139230"/>
            <a:chExt cx="2864559" cy="896780"/>
          </a:xfrm>
        </p:grpSpPr>
        <p:pic>
          <p:nvPicPr>
            <p:cNvPr id="68" name="Immagine 67" descr="|_!_downarrow_r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228" y="4145798"/>
              <a:ext cx="2610955" cy="867426"/>
            </a:xfrm>
            <a:prstGeom prst="rect">
              <a:avLst/>
            </a:prstGeom>
          </p:spPr>
        </p:pic>
        <p:sp>
          <p:nvSpPr>
            <p:cNvPr id="78" name="Rettangolo arrotondato 77"/>
            <p:cNvSpPr/>
            <p:nvPr/>
          </p:nvSpPr>
          <p:spPr>
            <a:xfrm>
              <a:off x="493886" y="4139230"/>
              <a:ext cx="2864559" cy="896780"/>
            </a:xfrm>
            <a:prstGeom prst="roundRect">
              <a:avLst/>
            </a:prstGeom>
            <a:noFill/>
            <a:ln w="19050" cmpd="sng">
              <a:solidFill>
                <a:srgbClr val="70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Palatino"/>
                <a:cs typeface="Palatino"/>
              </a:endParaRPr>
            </a:p>
          </p:txBody>
        </p:sp>
      </p:grpSp>
      <p:grpSp>
        <p:nvGrpSpPr>
          <p:cNvPr id="83" name="Gruppo 82"/>
          <p:cNvGrpSpPr>
            <a:grpSpLocks noChangeAspect="1"/>
          </p:cNvGrpSpPr>
          <p:nvPr/>
        </p:nvGrpSpPr>
        <p:grpSpPr>
          <a:xfrm>
            <a:off x="2365831" y="3249531"/>
            <a:ext cx="3118698" cy="1648647"/>
            <a:chOff x="3831089" y="3091929"/>
            <a:chExt cx="3734184" cy="1974011"/>
          </a:xfrm>
        </p:grpSpPr>
        <p:pic>
          <p:nvPicPr>
            <p:cNvPr id="69" name="Immagine 68" descr="Delta_E=_frac_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3954" y="3198402"/>
              <a:ext cx="3515701" cy="658258"/>
            </a:xfrm>
            <a:prstGeom prst="rect">
              <a:avLst/>
            </a:prstGeom>
            <a:ln w="19050" cmpd="sng">
              <a:noFill/>
            </a:ln>
          </p:spPr>
        </p:pic>
        <p:pic>
          <p:nvPicPr>
            <p:cNvPr id="75" name="Immagine 74" descr="varphi=_frac_Del.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4031" y="4328786"/>
              <a:ext cx="1206513" cy="599314"/>
            </a:xfrm>
            <a:prstGeom prst="rect">
              <a:avLst/>
            </a:prstGeom>
          </p:spPr>
        </p:pic>
        <p:sp>
          <p:nvSpPr>
            <p:cNvPr id="81" name="Rettangolo arrotondato 80"/>
            <p:cNvSpPr/>
            <p:nvPr/>
          </p:nvSpPr>
          <p:spPr>
            <a:xfrm>
              <a:off x="3831089" y="3091929"/>
              <a:ext cx="3734184" cy="851279"/>
            </a:xfrm>
            <a:prstGeom prst="roundRect">
              <a:avLst/>
            </a:prstGeom>
            <a:noFill/>
            <a:ln w="19050" cmpd="sng">
              <a:solidFill>
                <a:srgbClr val="70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Palatino"/>
                <a:cs typeface="Palatino"/>
              </a:endParaRPr>
            </a:p>
          </p:txBody>
        </p:sp>
        <p:sp>
          <p:nvSpPr>
            <p:cNvPr id="82" name="Rettangolo arrotondato 81"/>
            <p:cNvSpPr/>
            <p:nvPr/>
          </p:nvSpPr>
          <p:spPr>
            <a:xfrm>
              <a:off x="4050517" y="4214660"/>
              <a:ext cx="1267051" cy="851280"/>
            </a:xfrm>
            <a:prstGeom prst="roundRect">
              <a:avLst/>
            </a:prstGeom>
            <a:noFill/>
            <a:ln w="19050" cmpd="sng">
              <a:solidFill>
                <a:srgbClr val="70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Palatino"/>
                <a:cs typeface="Palatino"/>
              </a:endParaRPr>
            </a:p>
          </p:txBody>
        </p:sp>
      </p:grpSp>
      <p:grpSp>
        <p:nvGrpSpPr>
          <p:cNvPr id="86" name="Gruppo 85"/>
          <p:cNvGrpSpPr/>
          <p:nvPr/>
        </p:nvGrpSpPr>
        <p:grpSpPr>
          <a:xfrm>
            <a:off x="2808070" y="1815005"/>
            <a:ext cx="1092426" cy="516763"/>
            <a:chOff x="2808070" y="1815007"/>
            <a:chExt cx="1092426" cy="516763"/>
          </a:xfrm>
        </p:grpSpPr>
        <p:cxnSp>
          <p:nvCxnSpPr>
            <p:cNvPr id="84" name="Straight Arrow Connector 46"/>
            <p:cNvCxnSpPr/>
            <p:nvPr/>
          </p:nvCxnSpPr>
          <p:spPr bwMode="auto">
            <a:xfrm rot="5400000">
              <a:off x="2661008" y="1962069"/>
              <a:ext cx="295711" cy="1588"/>
            </a:xfrm>
            <a:prstGeom prst="straightConnector1">
              <a:avLst/>
            </a:prstGeom>
            <a:solidFill>
              <a:schemeClr val="accent1"/>
            </a:solidFill>
            <a:ln w="19050" cap="flat" cmpd="sng" algn="ctr">
              <a:solidFill>
                <a:schemeClr val="bg1"/>
              </a:solidFill>
              <a:prstDash val="solid"/>
              <a:round/>
              <a:headEnd type="arrow" w="med" len="med"/>
              <a:tailEnd type="arrow"/>
            </a:ln>
            <a:effectLst/>
          </p:spPr>
        </p:cxnSp>
        <p:sp>
          <p:nvSpPr>
            <p:cNvPr id="85" name="TextBox 47"/>
            <p:cNvSpPr txBox="1"/>
            <p:nvPr/>
          </p:nvSpPr>
          <p:spPr>
            <a:xfrm>
              <a:off x="2857823" y="1993216"/>
              <a:ext cx="1042673" cy="338554"/>
            </a:xfrm>
            <a:prstGeom prst="rect">
              <a:avLst/>
            </a:prstGeom>
            <a:noFill/>
          </p:spPr>
          <p:txBody>
            <a:bodyPr wrap="none" rtlCol="0">
              <a:spAutoFit/>
            </a:bodyPr>
            <a:lstStyle/>
            <a:p>
              <a:pPr defTabSz="914400" eaLnBrk="0" fontAlgn="base" hangingPunct="0">
                <a:spcBef>
                  <a:spcPct val="0"/>
                </a:spcBef>
                <a:spcAft>
                  <a:spcPct val="0"/>
                </a:spcAft>
              </a:pPr>
              <a:r>
                <a:rPr lang="en-US" sz="1600" dirty="0">
                  <a:solidFill>
                    <a:schemeClr val="bg1"/>
                  </a:solidFill>
                  <a:latin typeface="Palatino"/>
                  <a:cs typeface="Palatino"/>
                </a:rPr>
                <a:t>d ~10 nm</a:t>
              </a:r>
            </a:p>
          </p:txBody>
        </p:sp>
      </p:grpSp>
      <p:sp>
        <p:nvSpPr>
          <p:cNvPr id="2" name="CasellaDiTesto 1"/>
          <p:cNvSpPr txBox="1"/>
          <p:nvPr/>
        </p:nvSpPr>
        <p:spPr>
          <a:xfrm>
            <a:off x="3472121" y="2565234"/>
            <a:ext cx="2361005" cy="369332"/>
          </a:xfrm>
          <a:prstGeom prst="rect">
            <a:avLst/>
          </a:prstGeom>
          <a:noFill/>
        </p:spPr>
        <p:txBody>
          <a:bodyPr wrap="none" rtlCol="0">
            <a:spAutoFit/>
          </a:bodyPr>
          <a:lstStyle/>
          <a:p>
            <a:r>
              <a:rPr lang="it-IT" dirty="0">
                <a:solidFill>
                  <a:srgbClr val="7033FF"/>
                </a:solidFill>
                <a:latin typeface="Palatino"/>
                <a:cs typeface="Palatino"/>
              </a:rPr>
              <a:t>Spin </a:t>
            </a:r>
            <a:r>
              <a:rPr lang="it-IT" dirty="0" err="1">
                <a:solidFill>
                  <a:srgbClr val="7033FF"/>
                </a:solidFill>
                <a:latin typeface="Palatino"/>
                <a:cs typeface="Palatino"/>
              </a:rPr>
              <a:t>dependent</a:t>
            </a:r>
            <a:r>
              <a:rPr lang="it-IT" dirty="0">
                <a:solidFill>
                  <a:srgbClr val="7033FF"/>
                </a:solidFill>
                <a:latin typeface="Palatino"/>
                <a:cs typeface="Palatino"/>
              </a:rPr>
              <a:t> force</a:t>
            </a:r>
          </a:p>
        </p:txBody>
      </p:sp>
      <p:sp>
        <p:nvSpPr>
          <p:cNvPr id="33" name="AutoShape 6"/>
          <p:cNvSpPr>
            <a:spLocks/>
          </p:cNvSpPr>
          <p:nvPr/>
        </p:nvSpPr>
        <p:spPr bwMode="auto">
          <a:xfrm>
            <a:off x="171454" y="410696"/>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grpSp>
        <p:nvGrpSpPr>
          <p:cNvPr id="34" name="Group 33">
            <a:extLst>
              <a:ext uri="{FF2B5EF4-FFF2-40B4-BE49-F238E27FC236}">
                <a16:creationId xmlns:a16="http://schemas.microsoft.com/office/drawing/2014/main" id="{7301C456-22F9-2A40-AF36-F1F0DA79F996}"/>
              </a:ext>
            </a:extLst>
          </p:cNvPr>
          <p:cNvGrpSpPr>
            <a:grpSpLocks noChangeAspect="1"/>
          </p:cNvGrpSpPr>
          <p:nvPr/>
        </p:nvGrpSpPr>
        <p:grpSpPr>
          <a:xfrm>
            <a:off x="3331143" y="542960"/>
            <a:ext cx="2502055" cy="613888"/>
            <a:chOff x="104335" y="4377836"/>
            <a:chExt cx="3027485" cy="742804"/>
          </a:xfrm>
        </p:grpSpPr>
        <p:pic>
          <p:nvPicPr>
            <p:cNvPr id="35" name="Picture 34">
              <a:extLst>
                <a:ext uri="{FF2B5EF4-FFF2-40B4-BE49-F238E27FC236}">
                  <a16:creationId xmlns:a16="http://schemas.microsoft.com/office/drawing/2014/main" id="{6074992D-024C-D442-8D85-65B9ABD08D24}"/>
                </a:ext>
              </a:extLst>
            </p:cNvPr>
            <p:cNvPicPr>
              <a:picLocks noChangeAspect="1"/>
            </p:cNvPicPr>
            <p:nvPr/>
          </p:nvPicPr>
          <p:blipFill>
            <a:blip r:embed="rId7"/>
            <a:stretch>
              <a:fillRect/>
            </a:stretch>
          </p:blipFill>
          <p:spPr>
            <a:xfrm>
              <a:off x="171454" y="4452907"/>
              <a:ext cx="2743200" cy="533400"/>
            </a:xfrm>
            <a:prstGeom prst="rect">
              <a:avLst/>
            </a:prstGeom>
          </p:spPr>
        </p:pic>
        <p:sp>
          <p:nvSpPr>
            <p:cNvPr id="36" name="Rounded Rectangle 35">
              <a:extLst>
                <a:ext uri="{FF2B5EF4-FFF2-40B4-BE49-F238E27FC236}">
                  <a16:creationId xmlns:a16="http://schemas.microsoft.com/office/drawing/2014/main" id="{8D685F8E-EBCE-8E42-9AC1-E0E88934F388}"/>
                </a:ext>
              </a:extLst>
            </p:cNvPr>
            <p:cNvSpPr/>
            <p:nvPr/>
          </p:nvSpPr>
          <p:spPr>
            <a:xfrm>
              <a:off x="104335" y="4377836"/>
              <a:ext cx="3027485" cy="742804"/>
            </a:xfrm>
            <a:prstGeom prst="roundRect">
              <a:avLst/>
            </a:prstGeom>
            <a:ln>
              <a:solidFill>
                <a:srgbClr val="003BA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495EF7E8-1689-8525-7088-AD735C42338A}"/>
              </a:ext>
            </a:extLst>
          </p:cNvPr>
          <p:cNvGrpSpPr>
            <a:grpSpLocks noChangeAspect="1"/>
          </p:cNvGrpSpPr>
          <p:nvPr/>
        </p:nvGrpSpPr>
        <p:grpSpPr>
          <a:xfrm>
            <a:off x="5742989" y="2790609"/>
            <a:ext cx="3399177" cy="2318916"/>
            <a:chOff x="1039470" y="630504"/>
            <a:chExt cx="5478971" cy="3737749"/>
          </a:xfrm>
        </p:grpSpPr>
        <p:grpSp>
          <p:nvGrpSpPr>
            <p:cNvPr id="3" name="Gruppo 35">
              <a:extLst>
                <a:ext uri="{FF2B5EF4-FFF2-40B4-BE49-F238E27FC236}">
                  <a16:creationId xmlns:a16="http://schemas.microsoft.com/office/drawing/2014/main" id="{6013452D-A212-F697-1FB8-1F88F8149D16}"/>
                </a:ext>
              </a:extLst>
            </p:cNvPr>
            <p:cNvGrpSpPr/>
            <p:nvPr/>
          </p:nvGrpSpPr>
          <p:grpSpPr>
            <a:xfrm>
              <a:off x="2776860" y="3687324"/>
              <a:ext cx="924055" cy="680929"/>
              <a:chOff x="2275274" y="3198344"/>
              <a:chExt cx="534801" cy="373679"/>
            </a:xfrm>
          </p:grpSpPr>
          <p:cxnSp>
            <p:nvCxnSpPr>
              <p:cNvPr id="4" name="Connettore 1 20">
                <a:extLst>
                  <a:ext uri="{FF2B5EF4-FFF2-40B4-BE49-F238E27FC236}">
                    <a16:creationId xmlns:a16="http://schemas.microsoft.com/office/drawing/2014/main" id="{F0072373-D034-A312-18AA-D57C03DD628D}"/>
                  </a:ext>
                </a:extLst>
              </p:cNvPr>
              <p:cNvCxnSpPr/>
              <p:nvPr/>
            </p:nvCxnSpPr>
            <p:spPr>
              <a:xfrm>
                <a:off x="2275274" y="3385924"/>
                <a:ext cx="5321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Connettore 1 22">
                <a:extLst>
                  <a:ext uri="{FF2B5EF4-FFF2-40B4-BE49-F238E27FC236}">
                    <a16:creationId xmlns:a16="http://schemas.microsoft.com/office/drawing/2014/main" id="{F210217C-F106-7E40-A9B5-9AC8EA4170B7}"/>
                  </a:ext>
                </a:extLst>
              </p:cNvPr>
              <p:cNvCxnSpPr/>
              <p:nvPr/>
            </p:nvCxnSpPr>
            <p:spPr>
              <a:xfrm>
                <a:off x="2275274" y="3572023"/>
                <a:ext cx="5321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Connettore 1 34">
                <a:extLst>
                  <a:ext uri="{FF2B5EF4-FFF2-40B4-BE49-F238E27FC236}">
                    <a16:creationId xmlns:a16="http://schemas.microsoft.com/office/drawing/2014/main" id="{E900C675-DB44-89E9-25DC-B88CB47FF7FE}"/>
                  </a:ext>
                </a:extLst>
              </p:cNvPr>
              <p:cNvCxnSpPr/>
              <p:nvPr/>
            </p:nvCxnSpPr>
            <p:spPr>
              <a:xfrm>
                <a:off x="2277938" y="3198344"/>
                <a:ext cx="5321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9" name="Immagine 36" descr="|_!_downarrow_do.pdf">
              <a:extLst>
                <a:ext uri="{FF2B5EF4-FFF2-40B4-BE49-F238E27FC236}">
                  <a16:creationId xmlns:a16="http://schemas.microsoft.com/office/drawing/2014/main" id="{D3BD08AC-DE59-2405-4D4A-9277FAB5DA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6695" y="3887172"/>
              <a:ext cx="673869" cy="258077"/>
            </a:xfrm>
            <a:prstGeom prst="rect">
              <a:avLst/>
            </a:prstGeom>
          </p:spPr>
        </p:pic>
        <p:grpSp>
          <p:nvGrpSpPr>
            <p:cNvPr id="10" name="Gruppo 37">
              <a:extLst>
                <a:ext uri="{FF2B5EF4-FFF2-40B4-BE49-F238E27FC236}">
                  <a16:creationId xmlns:a16="http://schemas.microsoft.com/office/drawing/2014/main" id="{70203C74-71F9-DE69-9F36-A9AF4AF178B1}"/>
                </a:ext>
              </a:extLst>
            </p:cNvPr>
            <p:cNvGrpSpPr/>
            <p:nvPr/>
          </p:nvGrpSpPr>
          <p:grpSpPr>
            <a:xfrm>
              <a:off x="1040510" y="2103704"/>
              <a:ext cx="924055" cy="680929"/>
              <a:chOff x="2275274" y="3198344"/>
              <a:chExt cx="534801" cy="373679"/>
            </a:xfrm>
          </p:grpSpPr>
          <p:cxnSp>
            <p:nvCxnSpPr>
              <p:cNvPr id="11" name="Connettore 1 38">
                <a:extLst>
                  <a:ext uri="{FF2B5EF4-FFF2-40B4-BE49-F238E27FC236}">
                    <a16:creationId xmlns:a16="http://schemas.microsoft.com/office/drawing/2014/main" id="{74752AC5-BBD7-B423-3F55-AB19B4F1B468}"/>
                  </a:ext>
                </a:extLst>
              </p:cNvPr>
              <p:cNvCxnSpPr/>
              <p:nvPr/>
            </p:nvCxnSpPr>
            <p:spPr>
              <a:xfrm>
                <a:off x="2275274" y="3385924"/>
                <a:ext cx="5321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Connettore 1 39">
                <a:extLst>
                  <a:ext uri="{FF2B5EF4-FFF2-40B4-BE49-F238E27FC236}">
                    <a16:creationId xmlns:a16="http://schemas.microsoft.com/office/drawing/2014/main" id="{9E81EF87-064C-357A-3E0B-B1D3ADDCBC66}"/>
                  </a:ext>
                </a:extLst>
              </p:cNvPr>
              <p:cNvCxnSpPr/>
              <p:nvPr/>
            </p:nvCxnSpPr>
            <p:spPr>
              <a:xfrm>
                <a:off x="2275274" y="3572023"/>
                <a:ext cx="5321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Connettore 1 40">
                <a:extLst>
                  <a:ext uri="{FF2B5EF4-FFF2-40B4-BE49-F238E27FC236}">
                    <a16:creationId xmlns:a16="http://schemas.microsoft.com/office/drawing/2014/main" id="{D6F2A2F1-917F-7566-FB9D-7BD88D0CBD3D}"/>
                  </a:ext>
                </a:extLst>
              </p:cNvPr>
              <p:cNvCxnSpPr/>
              <p:nvPr/>
            </p:nvCxnSpPr>
            <p:spPr>
              <a:xfrm>
                <a:off x="2277938" y="3198344"/>
                <a:ext cx="5321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4" name="Connettore 2 42">
              <a:extLst>
                <a:ext uri="{FF2B5EF4-FFF2-40B4-BE49-F238E27FC236}">
                  <a16:creationId xmlns:a16="http://schemas.microsoft.com/office/drawing/2014/main" id="{B24E9F6F-9E7A-DA06-45AD-971BCBBE5925}"/>
                </a:ext>
              </a:extLst>
            </p:cNvPr>
            <p:cNvCxnSpPr/>
            <p:nvPr/>
          </p:nvCxnSpPr>
          <p:spPr>
            <a:xfrm flipH="1">
              <a:off x="1499197" y="988288"/>
              <a:ext cx="1282262" cy="1981088"/>
            </a:xfrm>
            <a:prstGeom prst="straightConnector1">
              <a:avLst/>
            </a:prstGeom>
            <a:ln>
              <a:solidFill>
                <a:srgbClr val="0000FF"/>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15" name="Gruppo 45">
              <a:extLst>
                <a:ext uri="{FF2B5EF4-FFF2-40B4-BE49-F238E27FC236}">
                  <a16:creationId xmlns:a16="http://schemas.microsoft.com/office/drawing/2014/main" id="{E7322BE8-DC2A-B2B5-2DE7-4B6ACFBC64F6}"/>
                </a:ext>
              </a:extLst>
            </p:cNvPr>
            <p:cNvGrpSpPr/>
            <p:nvPr/>
          </p:nvGrpSpPr>
          <p:grpSpPr>
            <a:xfrm>
              <a:off x="2766567" y="630504"/>
              <a:ext cx="924055" cy="680929"/>
              <a:chOff x="2275274" y="3198344"/>
              <a:chExt cx="534801" cy="373679"/>
            </a:xfrm>
          </p:grpSpPr>
          <p:cxnSp>
            <p:nvCxnSpPr>
              <p:cNvPr id="16" name="Connettore 1 46">
                <a:extLst>
                  <a:ext uri="{FF2B5EF4-FFF2-40B4-BE49-F238E27FC236}">
                    <a16:creationId xmlns:a16="http://schemas.microsoft.com/office/drawing/2014/main" id="{EFC813E5-45B8-57B0-E206-98FDAFE701DD}"/>
                  </a:ext>
                </a:extLst>
              </p:cNvPr>
              <p:cNvCxnSpPr/>
              <p:nvPr/>
            </p:nvCxnSpPr>
            <p:spPr>
              <a:xfrm>
                <a:off x="2275274" y="3385924"/>
                <a:ext cx="5321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Connettore 1 47">
                <a:extLst>
                  <a:ext uri="{FF2B5EF4-FFF2-40B4-BE49-F238E27FC236}">
                    <a16:creationId xmlns:a16="http://schemas.microsoft.com/office/drawing/2014/main" id="{D3D387DA-992B-5D15-3869-15FFE6AF1D9D}"/>
                  </a:ext>
                </a:extLst>
              </p:cNvPr>
              <p:cNvCxnSpPr/>
              <p:nvPr/>
            </p:nvCxnSpPr>
            <p:spPr>
              <a:xfrm>
                <a:off x="2275274" y="3572023"/>
                <a:ext cx="5321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Connettore 1 48">
                <a:extLst>
                  <a:ext uri="{FF2B5EF4-FFF2-40B4-BE49-F238E27FC236}">
                    <a16:creationId xmlns:a16="http://schemas.microsoft.com/office/drawing/2014/main" id="{1F4F5670-BAE0-C1E9-0AF3-5549149D5C98}"/>
                  </a:ext>
                </a:extLst>
              </p:cNvPr>
              <p:cNvCxnSpPr/>
              <p:nvPr/>
            </p:nvCxnSpPr>
            <p:spPr>
              <a:xfrm>
                <a:off x="2277938" y="3198344"/>
                <a:ext cx="5321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9" name="Connettore 2 52">
              <a:extLst>
                <a:ext uri="{FF2B5EF4-FFF2-40B4-BE49-F238E27FC236}">
                  <a16:creationId xmlns:a16="http://schemas.microsoft.com/office/drawing/2014/main" id="{A98E358D-43BF-0E39-B085-A18D14AC217D}"/>
                </a:ext>
              </a:extLst>
            </p:cNvPr>
            <p:cNvCxnSpPr/>
            <p:nvPr/>
          </p:nvCxnSpPr>
          <p:spPr>
            <a:xfrm>
              <a:off x="1499200" y="1841617"/>
              <a:ext cx="1282263" cy="2187521"/>
            </a:xfrm>
            <a:prstGeom prst="straightConnector1">
              <a:avLst/>
            </a:prstGeom>
            <a:ln>
              <a:solidFill>
                <a:srgbClr val="0000FF"/>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Connettore 2 55">
              <a:extLst>
                <a:ext uri="{FF2B5EF4-FFF2-40B4-BE49-F238E27FC236}">
                  <a16:creationId xmlns:a16="http://schemas.microsoft.com/office/drawing/2014/main" id="{0A5D583D-3FFD-6CF8-43D3-0F8A6F367DEE}"/>
                </a:ext>
              </a:extLst>
            </p:cNvPr>
            <p:cNvCxnSpPr/>
            <p:nvPr/>
          </p:nvCxnSpPr>
          <p:spPr>
            <a:xfrm flipV="1">
              <a:off x="1499200" y="972317"/>
              <a:ext cx="1267367" cy="869298"/>
            </a:xfrm>
            <a:prstGeom prst="straightConnector1">
              <a:avLst/>
            </a:prstGeom>
            <a:ln>
              <a:solidFill>
                <a:srgbClr val="FF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Connettore 2 60">
              <a:extLst>
                <a:ext uri="{FF2B5EF4-FFF2-40B4-BE49-F238E27FC236}">
                  <a16:creationId xmlns:a16="http://schemas.microsoft.com/office/drawing/2014/main" id="{92386DE9-121B-0E2C-3EC5-206B07E40044}"/>
                </a:ext>
              </a:extLst>
            </p:cNvPr>
            <p:cNvCxnSpPr/>
            <p:nvPr/>
          </p:nvCxnSpPr>
          <p:spPr>
            <a:xfrm flipH="1">
              <a:off x="3664705" y="2985346"/>
              <a:ext cx="1270813" cy="1058412"/>
            </a:xfrm>
            <a:prstGeom prst="straightConnector1">
              <a:avLst/>
            </a:prstGeom>
            <a:ln>
              <a:solidFill>
                <a:srgbClr val="FF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25" name="Gruppo 61">
              <a:extLst>
                <a:ext uri="{FF2B5EF4-FFF2-40B4-BE49-F238E27FC236}">
                  <a16:creationId xmlns:a16="http://schemas.microsoft.com/office/drawing/2014/main" id="{F7235131-6BE5-8F3C-2045-8614A6CACD41}"/>
                </a:ext>
              </a:extLst>
            </p:cNvPr>
            <p:cNvGrpSpPr/>
            <p:nvPr/>
          </p:nvGrpSpPr>
          <p:grpSpPr>
            <a:xfrm flipH="1">
              <a:off x="4477000" y="2119675"/>
              <a:ext cx="924055" cy="680929"/>
              <a:chOff x="2275274" y="3198344"/>
              <a:chExt cx="534801" cy="373679"/>
            </a:xfrm>
          </p:grpSpPr>
          <p:cxnSp>
            <p:nvCxnSpPr>
              <p:cNvPr id="26" name="Connettore 1 62">
                <a:extLst>
                  <a:ext uri="{FF2B5EF4-FFF2-40B4-BE49-F238E27FC236}">
                    <a16:creationId xmlns:a16="http://schemas.microsoft.com/office/drawing/2014/main" id="{33EEADE2-FF2F-218C-F875-4DC215AC19C5}"/>
                  </a:ext>
                </a:extLst>
              </p:cNvPr>
              <p:cNvCxnSpPr/>
              <p:nvPr/>
            </p:nvCxnSpPr>
            <p:spPr>
              <a:xfrm>
                <a:off x="2275274" y="3385924"/>
                <a:ext cx="5321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Connettore 1 63">
                <a:extLst>
                  <a:ext uri="{FF2B5EF4-FFF2-40B4-BE49-F238E27FC236}">
                    <a16:creationId xmlns:a16="http://schemas.microsoft.com/office/drawing/2014/main" id="{6378C1AF-67CD-4529-C5F6-8B4B4D1A6E43}"/>
                  </a:ext>
                </a:extLst>
              </p:cNvPr>
              <p:cNvCxnSpPr/>
              <p:nvPr/>
            </p:nvCxnSpPr>
            <p:spPr>
              <a:xfrm>
                <a:off x="2275274" y="3572023"/>
                <a:ext cx="5321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Connettore 1 64">
                <a:extLst>
                  <a:ext uri="{FF2B5EF4-FFF2-40B4-BE49-F238E27FC236}">
                    <a16:creationId xmlns:a16="http://schemas.microsoft.com/office/drawing/2014/main" id="{6CFF52CC-A068-C1DE-7FA0-B94D895B525C}"/>
                  </a:ext>
                </a:extLst>
              </p:cNvPr>
              <p:cNvCxnSpPr/>
              <p:nvPr/>
            </p:nvCxnSpPr>
            <p:spPr>
              <a:xfrm>
                <a:off x="2277938" y="3198344"/>
                <a:ext cx="5321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29" name="Connettore 2 65">
              <a:extLst>
                <a:ext uri="{FF2B5EF4-FFF2-40B4-BE49-F238E27FC236}">
                  <a16:creationId xmlns:a16="http://schemas.microsoft.com/office/drawing/2014/main" id="{58F86E46-E98D-8743-E43D-A5E9259B3A22}"/>
                </a:ext>
              </a:extLst>
            </p:cNvPr>
            <p:cNvCxnSpPr/>
            <p:nvPr/>
          </p:nvCxnSpPr>
          <p:spPr>
            <a:xfrm>
              <a:off x="3660102" y="988289"/>
              <a:ext cx="1282263" cy="1997059"/>
            </a:xfrm>
            <a:prstGeom prst="straightConnector1">
              <a:avLst/>
            </a:prstGeom>
            <a:ln>
              <a:solidFill>
                <a:srgbClr val="0000FF"/>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Connettore 2 67">
              <a:extLst>
                <a:ext uri="{FF2B5EF4-FFF2-40B4-BE49-F238E27FC236}">
                  <a16:creationId xmlns:a16="http://schemas.microsoft.com/office/drawing/2014/main" id="{94D204D0-9FAE-9E0F-1FE5-F4ACA242E1BD}"/>
                </a:ext>
              </a:extLst>
            </p:cNvPr>
            <p:cNvCxnSpPr/>
            <p:nvPr/>
          </p:nvCxnSpPr>
          <p:spPr>
            <a:xfrm flipH="1" flipV="1">
              <a:off x="3674998" y="988288"/>
              <a:ext cx="1267367" cy="869298"/>
            </a:xfrm>
            <a:prstGeom prst="straightConnector1">
              <a:avLst/>
            </a:prstGeom>
            <a:ln>
              <a:solidFill>
                <a:srgbClr val="FF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pic>
          <p:nvPicPr>
            <p:cNvPr id="31" name="Immagine 70" descr="|_!_downarrow_up.pdf">
              <a:extLst>
                <a:ext uri="{FF2B5EF4-FFF2-40B4-BE49-F238E27FC236}">
                  <a16:creationId xmlns:a16="http://schemas.microsoft.com/office/drawing/2014/main" id="{2F55DB12-68EB-5FB8-A8DB-6CDA247C70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4261" y="2253889"/>
              <a:ext cx="612609" cy="234615"/>
            </a:xfrm>
            <a:prstGeom prst="rect">
              <a:avLst/>
            </a:prstGeom>
          </p:spPr>
        </p:pic>
        <p:pic>
          <p:nvPicPr>
            <p:cNvPr id="32" name="Immagine 71" descr="|_!_uparrow_down.pdf">
              <a:extLst>
                <a:ext uri="{FF2B5EF4-FFF2-40B4-BE49-F238E27FC236}">
                  <a16:creationId xmlns:a16="http://schemas.microsoft.com/office/drawing/2014/main" id="{C1384D0D-5565-1DBF-39D6-3150F0F3E1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01773" y="2283110"/>
              <a:ext cx="612608" cy="234615"/>
            </a:xfrm>
            <a:prstGeom prst="rect">
              <a:avLst/>
            </a:prstGeom>
          </p:spPr>
        </p:pic>
        <p:pic>
          <p:nvPicPr>
            <p:cNvPr id="39" name="Immagine 72" descr="|_!_uparrow_down.pdf">
              <a:extLst>
                <a:ext uri="{FF2B5EF4-FFF2-40B4-BE49-F238E27FC236}">
                  <a16:creationId xmlns:a16="http://schemas.microsoft.com/office/drawing/2014/main" id="{01E212AA-507D-0F87-F49E-27F2AB7F15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01773" y="1892417"/>
              <a:ext cx="1016668" cy="234615"/>
            </a:xfrm>
            <a:prstGeom prst="rect">
              <a:avLst/>
            </a:prstGeom>
          </p:spPr>
        </p:pic>
        <p:pic>
          <p:nvPicPr>
            <p:cNvPr id="40" name="Immagine 73" descr="|_!_uparrow_down.pdf">
              <a:extLst>
                <a:ext uri="{FF2B5EF4-FFF2-40B4-BE49-F238E27FC236}">
                  <a16:creationId xmlns:a16="http://schemas.microsoft.com/office/drawing/2014/main" id="{1C0BADC5-1C3D-6566-61F0-E326634CD1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91991" y="2683295"/>
              <a:ext cx="1016668" cy="234615"/>
            </a:xfrm>
            <a:prstGeom prst="rect">
              <a:avLst/>
            </a:prstGeom>
          </p:spPr>
        </p:pic>
        <p:pic>
          <p:nvPicPr>
            <p:cNvPr id="41" name="Immagine 74" descr="|_!_downarrow_up.pdf">
              <a:extLst>
                <a:ext uri="{FF2B5EF4-FFF2-40B4-BE49-F238E27FC236}">
                  <a16:creationId xmlns:a16="http://schemas.microsoft.com/office/drawing/2014/main" id="{486B0AA7-4279-13B0-D97A-9F127B036A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94261" y="2613322"/>
              <a:ext cx="1016668" cy="234615"/>
            </a:xfrm>
            <a:prstGeom prst="rect">
              <a:avLst/>
            </a:prstGeom>
          </p:spPr>
        </p:pic>
        <p:pic>
          <p:nvPicPr>
            <p:cNvPr id="42" name="Immagine 75" descr="|_!_downarrow_up.pdf">
              <a:extLst>
                <a:ext uri="{FF2B5EF4-FFF2-40B4-BE49-F238E27FC236}">
                  <a16:creationId xmlns:a16="http://schemas.microsoft.com/office/drawing/2014/main" id="{C65F30E1-306C-005B-BA44-B4237345C07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89658" y="1899112"/>
              <a:ext cx="1016668" cy="234615"/>
            </a:xfrm>
            <a:prstGeom prst="rect">
              <a:avLst/>
            </a:prstGeom>
          </p:spPr>
        </p:pic>
        <p:cxnSp>
          <p:nvCxnSpPr>
            <p:cNvPr id="44" name="Connettore 1 76">
              <a:extLst>
                <a:ext uri="{FF2B5EF4-FFF2-40B4-BE49-F238E27FC236}">
                  <a16:creationId xmlns:a16="http://schemas.microsoft.com/office/drawing/2014/main" id="{E2897ECA-B06E-F7E1-3836-D71C78D34508}"/>
                </a:ext>
              </a:extLst>
            </p:cNvPr>
            <p:cNvCxnSpPr/>
            <p:nvPr/>
          </p:nvCxnSpPr>
          <p:spPr>
            <a:xfrm flipH="1">
              <a:off x="4470939" y="1881644"/>
              <a:ext cx="919452"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6" name="Connettore 1 77">
              <a:extLst>
                <a:ext uri="{FF2B5EF4-FFF2-40B4-BE49-F238E27FC236}">
                  <a16:creationId xmlns:a16="http://schemas.microsoft.com/office/drawing/2014/main" id="{399DCD00-3C09-1193-B815-E3330D8E3726}"/>
                </a:ext>
              </a:extLst>
            </p:cNvPr>
            <p:cNvCxnSpPr/>
            <p:nvPr/>
          </p:nvCxnSpPr>
          <p:spPr>
            <a:xfrm flipH="1">
              <a:off x="4482635" y="2989084"/>
              <a:ext cx="919452"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Connettore 1 78">
              <a:extLst>
                <a:ext uri="{FF2B5EF4-FFF2-40B4-BE49-F238E27FC236}">
                  <a16:creationId xmlns:a16="http://schemas.microsoft.com/office/drawing/2014/main" id="{17CAED93-B371-CA5D-A380-651E16CCDCA4}"/>
                </a:ext>
              </a:extLst>
            </p:cNvPr>
            <p:cNvCxnSpPr/>
            <p:nvPr/>
          </p:nvCxnSpPr>
          <p:spPr>
            <a:xfrm flipH="1">
              <a:off x="1039470" y="2989084"/>
              <a:ext cx="919452"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9" name="Connettore 1 79">
              <a:extLst>
                <a:ext uri="{FF2B5EF4-FFF2-40B4-BE49-F238E27FC236}">
                  <a16:creationId xmlns:a16="http://schemas.microsoft.com/office/drawing/2014/main" id="{BC5B53B1-ADDD-361A-B7BB-A2F2D4C08196}"/>
                </a:ext>
              </a:extLst>
            </p:cNvPr>
            <p:cNvCxnSpPr/>
            <p:nvPr/>
          </p:nvCxnSpPr>
          <p:spPr>
            <a:xfrm flipH="1">
              <a:off x="1039470" y="1871484"/>
              <a:ext cx="919452"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0" name="Connettore 2 33">
              <a:extLst>
                <a:ext uri="{FF2B5EF4-FFF2-40B4-BE49-F238E27FC236}">
                  <a16:creationId xmlns:a16="http://schemas.microsoft.com/office/drawing/2014/main" id="{F8E60478-926B-7C0F-5FC4-47CF6C254A84}"/>
                </a:ext>
              </a:extLst>
            </p:cNvPr>
            <p:cNvCxnSpPr/>
            <p:nvPr/>
          </p:nvCxnSpPr>
          <p:spPr>
            <a:xfrm>
              <a:off x="1506047" y="2969375"/>
              <a:ext cx="1270813" cy="1058412"/>
            </a:xfrm>
            <a:prstGeom prst="straightConnector1">
              <a:avLst/>
            </a:prstGeom>
            <a:ln>
              <a:solidFill>
                <a:srgbClr val="FF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1" name="Connettore 2 66">
              <a:extLst>
                <a:ext uri="{FF2B5EF4-FFF2-40B4-BE49-F238E27FC236}">
                  <a16:creationId xmlns:a16="http://schemas.microsoft.com/office/drawing/2014/main" id="{7EE6FEA6-70B5-90EF-657D-5F6FD5AEA4F5}"/>
                </a:ext>
              </a:extLst>
            </p:cNvPr>
            <p:cNvCxnSpPr/>
            <p:nvPr/>
          </p:nvCxnSpPr>
          <p:spPr>
            <a:xfrm flipH="1">
              <a:off x="3660102" y="1857588"/>
              <a:ext cx="1282263" cy="2187521"/>
            </a:xfrm>
            <a:prstGeom prst="straightConnector1">
              <a:avLst/>
            </a:prstGeom>
            <a:ln>
              <a:solidFill>
                <a:srgbClr val="0000FF"/>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pic>
          <p:nvPicPr>
            <p:cNvPr id="53" name="Immagine 2" descr="|_!_uparrow_upar.pdf">
              <a:extLst>
                <a:ext uri="{FF2B5EF4-FFF2-40B4-BE49-F238E27FC236}">
                  <a16:creationId xmlns:a16="http://schemas.microsoft.com/office/drawing/2014/main" id="{713B2EBD-4ED9-9776-3A13-154F68CBDC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58331" y="803267"/>
              <a:ext cx="612608" cy="234615"/>
            </a:xfrm>
            <a:prstGeom prst="rect">
              <a:avLst/>
            </a:prstGeom>
          </p:spPr>
        </p:pic>
        <p:cxnSp>
          <p:nvCxnSpPr>
            <p:cNvPr id="54" name="Connettore 2 68">
              <a:extLst>
                <a:ext uri="{FF2B5EF4-FFF2-40B4-BE49-F238E27FC236}">
                  <a16:creationId xmlns:a16="http://schemas.microsoft.com/office/drawing/2014/main" id="{D0AD52BF-44E0-C5CE-8C18-6AD415D4F49E}"/>
                </a:ext>
              </a:extLst>
            </p:cNvPr>
            <p:cNvCxnSpPr/>
            <p:nvPr/>
          </p:nvCxnSpPr>
          <p:spPr>
            <a:xfrm>
              <a:off x="4252822" y="2441613"/>
              <a:ext cx="0" cy="386670"/>
            </a:xfrm>
            <a:prstGeom prst="straightConnector1">
              <a:avLst/>
            </a:prstGeom>
            <a:ln w="25400" cap="rnd">
              <a:solidFill>
                <a:srgbClr val="F79646"/>
              </a:solidFill>
              <a:headEnd type="stealth" w="lg" len="med"/>
              <a:tailEnd type="stealth" w="lg" len="med"/>
            </a:ln>
            <a:effectLst/>
          </p:spPr>
          <p:style>
            <a:lnRef idx="2">
              <a:schemeClr val="accent1"/>
            </a:lnRef>
            <a:fillRef idx="0">
              <a:schemeClr val="accent1"/>
            </a:fillRef>
            <a:effectRef idx="1">
              <a:schemeClr val="accent1"/>
            </a:effectRef>
            <a:fontRef idx="minor">
              <a:schemeClr val="tx1"/>
            </a:fontRef>
          </p:style>
        </p:cxnSp>
        <p:pic>
          <p:nvPicPr>
            <p:cNvPr id="55" name="Immagine 69" descr="color_rgb_1,0.58.pdf">
              <a:extLst>
                <a:ext uri="{FF2B5EF4-FFF2-40B4-BE49-F238E27FC236}">
                  <a16:creationId xmlns:a16="http://schemas.microsoft.com/office/drawing/2014/main" id="{E2872920-BEA3-A540-2364-85B4F41A9E3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1087" y="2569011"/>
              <a:ext cx="190834" cy="156136"/>
            </a:xfrm>
            <a:prstGeom prst="rect">
              <a:avLst/>
            </a:prstGeom>
          </p:spPr>
        </p:pic>
      </p:grpSp>
      <p:pic>
        <p:nvPicPr>
          <p:cNvPr id="58" name="Picture 57">
            <a:extLst>
              <a:ext uri="{FF2B5EF4-FFF2-40B4-BE49-F238E27FC236}">
                <a16:creationId xmlns:a16="http://schemas.microsoft.com/office/drawing/2014/main" id="{8728C659-C143-3FB1-28AE-E0309DFE48D4}"/>
              </a:ext>
            </a:extLst>
          </p:cNvPr>
          <p:cNvPicPr>
            <a:picLocks noChangeAspect="1"/>
          </p:cNvPicPr>
          <p:nvPr/>
        </p:nvPicPr>
        <p:blipFill>
          <a:blip r:embed="rId17"/>
          <a:stretch>
            <a:fillRect/>
          </a:stretch>
        </p:blipFill>
        <p:spPr>
          <a:xfrm>
            <a:off x="7654305" y="4785729"/>
            <a:ext cx="1427173" cy="312910"/>
          </a:xfrm>
          <a:prstGeom prst="rect">
            <a:avLst/>
          </a:prstGeom>
        </p:spPr>
      </p:pic>
    </p:spTree>
    <p:extLst>
      <p:ext uri="{BB962C8B-B14F-4D97-AF65-F5344CB8AC3E}">
        <p14:creationId xmlns:p14="http://schemas.microsoft.com/office/powerpoint/2010/main" val="4349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52" grpId="0" animBg="1"/>
      <p:bldP spid="7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60"/>
          <p:cNvCxnSpPr/>
          <p:nvPr/>
        </p:nvCxnSpPr>
        <p:spPr>
          <a:xfrm rot="5400000">
            <a:off x="2729611" y="1544863"/>
            <a:ext cx="1285103" cy="1217"/>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1"/>
          <p:cNvCxnSpPr/>
          <p:nvPr/>
        </p:nvCxnSpPr>
        <p:spPr>
          <a:xfrm rot="5400000">
            <a:off x="7181633" y="1543695"/>
            <a:ext cx="1282767" cy="1217"/>
          </a:xfrm>
          <a:prstGeom prst="line">
            <a:avLst/>
          </a:prstGeom>
          <a:ln w="47625">
            <a:solidFill>
              <a:srgbClr val="0D5EFF"/>
            </a:solidFill>
            <a:prstDash val="sysDot"/>
          </a:ln>
        </p:spPr>
        <p:style>
          <a:lnRef idx="1">
            <a:schemeClr val="accent1"/>
          </a:lnRef>
          <a:fillRef idx="0">
            <a:schemeClr val="accent1"/>
          </a:fillRef>
          <a:effectRef idx="0">
            <a:schemeClr val="accent1"/>
          </a:effectRef>
          <a:fontRef idx="minor">
            <a:schemeClr val="tx1"/>
          </a:fontRef>
        </p:style>
      </p:cxnSp>
      <p:sp>
        <p:nvSpPr>
          <p:cNvPr id="8" name="TextBox 94"/>
          <p:cNvSpPr txBox="1">
            <a:spLocks noChangeArrowheads="1"/>
          </p:cNvSpPr>
          <p:nvPr/>
        </p:nvSpPr>
        <p:spPr bwMode="auto">
          <a:xfrm>
            <a:off x="6781987" y="1050315"/>
            <a:ext cx="1162898" cy="584776"/>
          </a:xfrm>
          <a:prstGeom prst="rect">
            <a:avLst/>
          </a:prstGeom>
          <a:noFill/>
          <a:ln w="9525">
            <a:noFill/>
            <a:miter lim="800000"/>
            <a:headEnd/>
            <a:tailEnd/>
          </a:ln>
        </p:spPr>
        <p:txBody>
          <a:bodyPr wrap="none">
            <a:spAutoFit/>
          </a:bodyPr>
          <a:lstStyle/>
          <a:p>
            <a:pPr algn="ctr" fontAlgn="auto">
              <a:spcBef>
                <a:spcPts val="0"/>
              </a:spcBef>
              <a:spcAft>
                <a:spcPts val="0"/>
              </a:spcAft>
            </a:pPr>
            <a:r>
              <a:rPr lang="en-US" sz="1600" dirty="0">
                <a:solidFill>
                  <a:srgbClr val="0000FF"/>
                </a:solidFill>
                <a:latin typeface="+mj-lt"/>
                <a:cs typeface="Helvetica"/>
              </a:rPr>
              <a:t>Transverse</a:t>
            </a:r>
          </a:p>
          <a:p>
            <a:pPr algn="ctr" fontAlgn="auto">
              <a:spcBef>
                <a:spcPts val="0"/>
              </a:spcBef>
              <a:spcAft>
                <a:spcPts val="0"/>
              </a:spcAft>
            </a:pPr>
            <a:r>
              <a:rPr lang="en-US" sz="1600" dirty="0">
                <a:solidFill>
                  <a:srgbClr val="0000FF"/>
                </a:solidFill>
                <a:latin typeface="+mj-lt"/>
                <a:cs typeface="Helvetica"/>
              </a:rPr>
              <a:t>modes</a:t>
            </a:r>
          </a:p>
        </p:txBody>
      </p:sp>
      <p:grpSp>
        <p:nvGrpSpPr>
          <p:cNvPr id="9" name="Group 157"/>
          <p:cNvGrpSpPr/>
          <p:nvPr/>
        </p:nvGrpSpPr>
        <p:grpSpPr>
          <a:xfrm>
            <a:off x="7161770" y="1587622"/>
            <a:ext cx="571240" cy="584139"/>
            <a:chOff x="6553200" y="4800600"/>
            <a:chExt cx="745175" cy="762000"/>
          </a:xfrm>
        </p:grpSpPr>
        <p:cxnSp>
          <p:nvCxnSpPr>
            <p:cNvPr id="10" name="Straight Connector 132"/>
            <p:cNvCxnSpPr/>
            <p:nvPr/>
          </p:nvCxnSpPr>
          <p:spPr>
            <a:xfrm rot="5400000" flipH="1" flipV="1">
              <a:off x="6172200"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33"/>
            <p:cNvCxnSpPr/>
            <p:nvPr/>
          </p:nvCxnSpPr>
          <p:spPr>
            <a:xfrm rot="5400000" flipH="1" flipV="1">
              <a:off x="6352925"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34"/>
            <p:cNvCxnSpPr/>
            <p:nvPr/>
          </p:nvCxnSpPr>
          <p:spPr>
            <a:xfrm rot="5400000" flipH="1" flipV="1">
              <a:off x="6488625"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35"/>
            <p:cNvCxnSpPr/>
            <p:nvPr/>
          </p:nvCxnSpPr>
          <p:spPr>
            <a:xfrm rot="5400000" flipH="1" flipV="1">
              <a:off x="6591300"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6"/>
            <p:cNvCxnSpPr/>
            <p:nvPr/>
          </p:nvCxnSpPr>
          <p:spPr>
            <a:xfrm rot="5400000" flipH="1" flipV="1">
              <a:off x="6676650"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37"/>
            <p:cNvCxnSpPr/>
            <p:nvPr/>
          </p:nvCxnSpPr>
          <p:spPr>
            <a:xfrm rot="5400000" flipH="1" flipV="1">
              <a:off x="6762375"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38"/>
            <p:cNvCxnSpPr/>
            <p:nvPr/>
          </p:nvCxnSpPr>
          <p:spPr>
            <a:xfrm rot="5400000" flipH="1" flipV="1">
              <a:off x="6833875"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39"/>
            <p:cNvCxnSpPr/>
            <p:nvPr/>
          </p:nvCxnSpPr>
          <p:spPr>
            <a:xfrm rot="5400000" flipH="1" flipV="1">
              <a:off x="6874450"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40"/>
            <p:cNvCxnSpPr/>
            <p:nvPr/>
          </p:nvCxnSpPr>
          <p:spPr>
            <a:xfrm rot="5400000" flipH="1" flipV="1">
              <a:off x="6917375" y="5181600"/>
              <a:ext cx="762000" cy="0"/>
            </a:xfrm>
            <a:prstGeom prst="line">
              <a:avLst/>
            </a:prstGeom>
            <a:ln w="31750">
              <a:solidFill>
                <a:srgbClr val="004BE2">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19" name="Group 158"/>
          <p:cNvGrpSpPr/>
          <p:nvPr/>
        </p:nvGrpSpPr>
        <p:grpSpPr>
          <a:xfrm rot="10800000">
            <a:off x="3545713" y="1587622"/>
            <a:ext cx="571240" cy="584139"/>
            <a:chOff x="6553200" y="4800600"/>
            <a:chExt cx="745175" cy="762000"/>
          </a:xfrm>
        </p:grpSpPr>
        <p:cxnSp>
          <p:nvCxnSpPr>
            <p:cNvPr id="20" name="Straight Connector 123"/>
            <p:cNvCxnSpPr/>
            <p:nvPr/>
          </p:nvCxnSpPr>
          <p:spPr>
            <a:xfrm rot="5400000" flipH="1" flipV="1">
              <a:off x="6172200" y="5181600"/>
              <a:ext cx="762000" cy="0"/>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24"/>
            <p:cNvCxnSpPr/>
            <p:nvPr/>
          </p:nvCxnSpPr>
          <p:spPr>
            <a:xfrm rot="5400000" flipH="1" flipV="1">
              <a:off x="6352925" y="5181600"/>
              <a:ext cx="762000" cy="0"/>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25"/>
            <p:cNvCxnSpPr/>
            <p:nvPr/>
          </p:nvCxnSpPr>
          <p:spPr>
            <a:xfrm rot="5400000" flipH="1" flipV="1">
              <a:off x="6488625" y="5181600"/>
              <a:ext cx="762000" cy="0"/>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126"/>
            <p:cNvCxnSpPr/>
            <p:nvPr/>
          </p:nvCxnSpPr>
          <p:spPr>
            <a:xfrm rot="5400000" flipH="1" flipV="1">
              <a:off x="6591300" y="5181600"/>
              <a:ext cx="762000" cy="0"/>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27"/>
            <p:cNvCxnSpPr/>
            <p:nvPr/>
          </p:nvCxnSpPr>
          <p:spPr>
            <a:xfrm rot="5400000" flipH="1" flipV="1">
              <a:off x="6676650" y="5181600"/>
              <a:ext cx="762000" cy="0"/>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28"/>
            <p:cNvCxnSpPr/>
            <p:nvPr/>
          </p:nvCxnSpPr>
          <p:spPr>
            <a:xfrm rot="5400000" flipH="1" flipV="1">
              <a:off x="6762375" y="5181600"/>
              <a:ext cx="762000" cy="0"/>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9"/>
            <p:cNvCxnSpPr/>
            <p:nvPr/>
          </p:nvCxnSpPr>
          <p:spPr>
            <a:xfrm rot="5400000" flipH="1" flipV="1">
              <a:off x="6833875" y="5181600"/>
              <a:ext cx="762000" cy="0"/>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130"/>
            <p:cNvCxnSpPr/>
            <p:nvPr/>
          </p:nvCxnSpPr>
          <p:spPr>
            <a:xfrm rot="5400000" flipH="1" flipV="1">
              <a:off x="6874450" y="5181600"/>
              <a:ext cx="762000" cy="0"/>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1"/>
            <p:cNvCxnSpPr/>
            <p:nvPr/>
          </p:nvCxnSpPr>
          <p:spPr>
            <a:xfrm rot="5400000" flipH="1" flipV="1">
              <a:off x="6917375" y="5181600"/>
              <a:ext cx="762000" cy="0"/>
            </a:xfrm>
            <a:prstGeom prst="line">
              <a:avLst/>
            </a:prstGeom>
            <a:ln w="317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grpSp>
      <p:sp>
        <p:nvSpPr>
          <p:cNvPr id="29" name="TextBox 97"/>
          <p:cNvSpPr txBox="1">
            <a:spLocks noChangeArrowheads="1"/>
          </p:cNvSpPr>
          <p:nvPr/>
        </p:nvSpPr>
        <p:spPr bwMode="auto">
          <a:xfrm>
            <a:off x="3347575" y="1052273"/>
            <a:ext cx="1162898" cy="584776"/>
          </a:xfrm>
          <a:prstGeom prst="rect">
            <a:avLst/>
          </a:prstGeom>
          <a:noFill/>
          <a:ln w="9525">
            <a:noFill/>
            <a:miter lim="800000"/>
            <a:headEnd/>
            <a:tailEnd/>
          </a:ln>
        </p:spPr>
        <p:txBody>
          <a:bodyPr wrap="none">
            <a:spAutoFit/>
          </a:bodyPr>
          <a:lstStyle/>
          <a:p>
            <a:pPr algn="ctr" fontAlgn="auto">
              <a:spcBef>
                <a:spcPts val="0"/>
              </a:spcBef>
              <a:spcAft>
                <a:spcPts val="0"/>
              </a:spcAft>
            </a:pPr>
            <a:r>
              <a:rPr lang="en-US" sz="1600" dirty="0">
                <a:solidFill>
                  <a:srgbClr val="FF0000"/>
                </a:solidFill>
                <a:latin typeface="+mj-lt"/>
                <a:cs typeface="Helvetica"/>
              </a:rPr>
              <a:t>Transverse</a:t>
            </a:r>
          </a:p>
          <a:p>
            <a:pPr algn="ctr" fontAlgn="auto">
              <a:spcBef>
                <a:spcPts val="0"/>
              </a:spcBef>
              <a:spcAft>
                <a:spcPts val="0"/>
              </a:spcAft>
            </a:pPr>
            <a:r>
              <a:rPr lang="en-US" sz="1600" dirty="0">
                <a:solidFill>
                  <a:srgbClr val="FF0000"/>
                </a:solidFill>
                <a:latin typeface="+mj-lt"/>
                <a:cs typeface="Helvetica"/>
              </a:rPr>
              <a:t>modes</a:t>
            </a:r>
          </a:p>
        </p:txBody>
      </p:sp>
      <p:grpSp>
        <p:nvGrpSpPr>
          <p:cNvPr id="30" name="Group 86"/>
          <p:cNvGrpSpPr/>
          <p:nvPr/>
        </p:nvGrpSpPr>
        <p:grpSpPr>
          <a:xfrm>
            <a:off x="3167737" y="508489"/>
            <a:ext cx="4848343" cy="2294493"/>
            <a:chOff x="3762257" y="1048847"/>
            <a:chExt cx="4848343" cy="2294493"/>
          </a:xfrm>
        </p:grpSpPr>
        <p:grpSp>
          <p:nvGrpSpPr>
            <p:cNvPr id="31" name="Group 105"/>
            <p:cNvGrpSpPr/>
            <p:nvPr/>
          </p:nvGrpSpPr>
          <p:grpSpPr>
            <a:xfrm>
              <a:off x="3762257" y="1048847"/>
              <a:ext cx="4848343" cy="2294493"/>
              <a:chOff x="3762257" y="1048847"/>
              <a:chExt cx="4848343" cy="2294493"/>
            </a:xfrm>
          </p:grpSpPr>
          <p:sp>
            <p:nvSpPr>
              <p:cNvPr id="33" name="TextBox 89"/>
              <p:cNvSpPr txBox="1">
                <a:spLocks noChangeArrowheads="1"/>
              </p:cNvSpPr>
              <p:nvPr/>
            </p:nvSpPr>
            <p:spPr bwMode="auto">
              <a:xfrm>
                <a:off x="5259827" y="3004786"/>
                <a:ext cx="1934945" cy="338554"/>
              </a:xfrm>
              <a:prstGeom prst="rect">
                <a:avLst/>
              </a:prstGeom>
              <a:noFill/>
              <a:ln w="9525">
                <a:noFill/>
                <a:miter lim="800000"/>
                <a:headEnd/>
                <a:tailEnd/>
              </a:ln>
            </p:spPr>
            <p:txBody>
              <a:bodyPr wrap="none">
                <a:spAutoFit/>
              </a:bodyPr>
              <a:lstStyle/>
              <a:p>
                <a:pPr fontAlgn="auto">
                  <a:spcBef>
                    <a:spcPts val="0"/>
                  </a:spcBef>
                  <a:spcAft>
                    <a:spcPts val="0"/>
                  </a:spcAft>
                </a:pPr>
                <a:r>
                  <a:rPr lang="en-US" sz="1600" dirty="0">
                    <a:solidFill>
                      <a:prstClr val="black"/>
                    </a:solidFill>
                    <a:latin typeface="+mj-lt"/>
                    <a:cs typeface="Helvetica"/>
                  </a:rPr>
                  <a:t>Beatnote frequency</a:t>
                </a:r>
              </a:p>
            </p:txBody>
          </p:sp>
          <p:cxnSp>
            <p:nvCxnSpPr>
              <p:cNvPr id="34" name="Straight Connector 90"/>
              <p:cNvCxnSpPr/>
              <p:nvPr/>
            </p:nvCxnSpPr>
            <p:spPr>
              <a:xfrm rot="16200000" flipH="1">
                <a:off x="6163126" y="2759956"/>
                <a:ext cx="131321"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5" name="Object 4"/>
              <p:cNvGraphicFramePr>
                <a:graphicFrameLocks noChangeAspect="1"/>
              </p:cNvGraphicFramePr>
              <p:nvPr>
                <p:extLst>
                  <p:ext uri="{D42A27DB-BD31-4B8C-83A1-F6EECF244321}">
                    <p14:modId xmlns:p14="http://schemas.microsoft.com/office/powerpoint/2010/main" val="2448600791"/>
                  </p:ext>
                </p:extLst>
              </p:nvPr>
            </p:nvGraphicFramePr>
            <p:xfrm>
              <a:off x="6032248" y="2804075"/>
              <a:ext cx="393076" cy="313974"/>
            </p:xfrm>
            <a:graphic>
              <a:graphicData uri="http://schemas.openxmlformats.org/presentationml/2006/ole">
                <mc:AlternateContent xmlns:mc="http://schemas.openxmlformats.org/markup-compatibility/2006">
                  <mc:Choice xmlns:v="urn:schemas-microsoft-com:vml" Requires="v">
                    <p:oleObj name="Equation" r:id="rId2" imgW="266400" imgH="215640" progId="Equation.3">
                      <p:embed/>
                    </p:oleObj>
                  </mc:Choice>
                  <mc:Fallback>
                    <p:oleObj name="Equation" r:id="rId2" imgW="266400" imgH="215640" progId="Equation.3">
                      <p:embed/>
                      <p:pic>
                        <p:nvPicPr>
                          <p:cNvPr id="0" name=""/>
                          <p:cNvPicPr>
                            <a:picLocks noChangeAspect="1" noChangeArrowheads="1"/>
                          </p:cNvPicPr>
                          <p:nvPr/>
                        </p:nvPicPr>
                        <p:blipFill>
                          <a:blip r:embed="rId3"/>
                          <a:srcRect/>
                          <a:stretch>
                            <a:fillRect/>
                          </a:stretch>
                        </p:blipFill>
                        <p:spPr bwMode="auto">
                          <a:xfrm>
                            <a:off x="6032248" y="2804075"/>
                            <a:ext cx="393076" cy="31397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36" name="Straight Connector 92"/>
              <p:cNvCxnSpPr/>
              <p:nvPr/>
            </p:nvCxnSpPr>
            <p:spPr>
              <a:xfrm>
                <a:off x="3762257" y="2709355"/>
                <a:ext cx="4848343"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93"/>
              <p:cNvSpPr txBox="1">
                <a:spLocks noChangeArrowheads="1"/>
              </p:cNvSpPr>
              <p:nvPr/>
            </p:nvSpPr>
            <p:spPr bwMode="auto">
              <a:xfrm>
                <a:off x="5805308" y="1048847"/>
                <a:ext cx="833882" cy="338554"/>
              </a:xfrm>
              <a:prstGeom prst="rect">
                <a:avLst/>
              </a:prstGeom>
              <a:noFill/>
              <a:ln w="9525">
                <a:noFill/>
                <a:miter lim="800000"/>
                <a:headEnd/>
                <a:tailEnd/>
              </a:ln>
            </p:spPr>
            <p:txBody>
              <a:bodyPr wrap="none">
                <a:spAutoFit/>
              </a:bodyPr>
              <a:lstStyle/>
              <a:p>
                <a:pPr fontAlgn="auto">
                  <a:spcBef>
                    <a:spcPts val="0"/>
                  </a:spcBef>
                  <a:spcAft>
                    <a:spcPts val="0"/>
                  </a:spcAft>
                </a:pPr>
                <a:r>
                  <a:rPr lang="en-US" sz="1600" dirty="0">
                    <a:solidFill>
                      <a:prstClr val="black"/>
                    </a:solidFill>
                    <a:latin typeface="+mj-lt"/>
                    <a:cs typeface="Helvetica"/>
                  </a:rPr>
                  <a:t>Carrier</a:t>
                </a:r>
              </a:p>
            </p:txBody>
          </p:sp>
        </p:grpSp>
        <p:cxnSp>
          <p:nvCxnSpPr>
            <p:cNvPr id="32" name="Straight Connector 88"/>
            <p:cNvCxnSpPr/>
            <p:nvPr/>
          </p:nvCxnSpPr>
          <p:spPr>
            <a:xfrm rot="5400000">
              <a:off x="5590052" y="2031365"/>
              <a:ext cx="1282766" cy="1217"/>
            </a:xfrm>
            <a:prstGeom prst="line">
              <a:avLst/>
            </a:prstGeom>
            <a:ln w="4762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 name="Group 19"/>
          <p:cNvGrpSpPr/>
          <p:nvPr/>
        </p:nvGrpSpPr>
        <p:grpSpPr>
          <a:xfrm>
            <a:off x="4241866" y="2150504"/>
            <a:ext cx="3577278" cy="754259"/>
            <a:chOff x="4836394" y="2694030"/>
            <a:chExt cx="3577278" cy="754256"/>
          </a:xfrm>
        </p:grpSpPr>
        <p:sp>
          <p:nvSpPr>
            <p:cNvPr id="39" name="TextBox 146"/>
            <p:cNvSpPr txBox="1"/>
            <p:nvPr/>
          </p:nvSpPr>
          <p:spPr>
            <a:xfrm>
              <a:off x="7046891" y="2726893"/>
              <a:ext cx="496061" cy="400109"/>
            </a:xfrm>
            <a:prstGeom prst="rect">
              <a:avLst/>
            </a:prstGeom>
            <a:noFill/>
          </p:spPr>
          <p:txBody>
            <a:bodyPr wrap="square" rtlCol="0">
              <a:spAutoFit/>
            </a:bodyPr>
            <a:lstStyle/>
            <a:p>
              <a:pPr fontAlgn="auto">
                <a:spcBef>
                  <a:spcPts val="0"/>
                </a:spcBef>
                <a:spcAft>
                  <a:spcPts val="0"/>
                </a:spcAft>
              </a:pPr>
              <a:r>
                <a:rPr lang="it-IT" sz="2000" i="1" kern="0" dirty="0">
                  <a:solidFill>
                    <a:srgbClr val="0000FF"/>
                  </a:solidFill>
                  <a:latin typeface="+mj-lt"/>
                  <a:cs typeface="Times New Roman" pitchFamily="18" charset="0"/>
                </a:rPr>
                <a:t>+</a:t>
              </a:r>
              <a:r>
                <a:rPr lang="el-GR" sz="2000" i="1" kern="0" dirty="0">
                  <a:solidFill>
                    <a:srgbClr val="0000FF"/>
                  </a:solidFill>
                  <a:latin typeface="+mj-lt"/>
                  <a:cs typeface="Times New Roman" pitchFamily="18" charset="0"/>
                </a:rPr>
                <a:t>μ</a:t>
              </a:r>
              <a:r>
                <a:rPr lang="it-IT" sz="2000" i="1" kern="0" dirty="0">
                  <a:solidFill>
                    <a:srgbClr val="0000FF"/>
                  </a:solidFill>
                  <a:latin typeface="+mj-lt"/>
                  <a:cs typeface="Times New Roman" pitchFamily="18" charset="0"/>
                </a:rPr>
                <a:t> </a:t>
              </a:r>
              <a:endParaRPr lang="el-GR" sz="2000" i="1" kern="0" baseline="-25000" dirty="0">
                <a:solidFill>
                  <a:srgbClr val="006600"/>
                </a:solidFill>
                <a:latin typeface="+mj-lt"/>
                <a:cs typeface="Times New Roman" pitchFamily="18" charset="0"/>
              </a:endParaRPr>
            </a:p>
          </p:txBody>
        </p:sp>
        <p:sp>
          <p:nvSpPr>
            <p:cNvPr id="40" name="Right Brace 16"/>
            <p:cNvSpPr/>
            <p:nvPr/>
          </p:nvSpPr>
          <p:spPr>
            <a:xfrm rot="5400000">
              <a:off x="7238190" y="1699477"/>
              <a:ext cx="180929" cy="2170035"/>
            </a:xfrm>
            <a:custGeom>
              <a:avLst/>
              <a:gdLst>
                <a:gd name="connsiteX0" fmla="*/ 0 w 312467"/>
                <a:gd name="connsiteY0" fmla="*/ 0 h 2196927"/>
                <a:gd name="connsiteX1" fmla="*/ 156234 w 312467"/>
                <a:gd name="connsiteY1" fmla="*/ 26038 h 2196927"/>
                <a:gd name="connsiteX2" fmla="*/ 156234 w 312467"/>
                <a:gd name="connsiteY2" fmla="*/ 1072426 h 2196927"/>
                <a:gd name="connsiteX3" fmla="*/ 312468 w 312467"/>
                <a:gd name="connsiteY3" fmla="*/ 1098464 h 2196927"/>
                <a:gd name="connsiteX4" fmla="*/ 156234 w 312467"/>
                <a:gd name="connsiteY4" fmla="*/ 1124502 h 2196927"/>
                <a:gd name="connsiteX5" fmla="*/ 156234 w 312467"/>
                <a:gd name="connsiteY5" fmla="*/ 2170889 h 2196927"/>
                <a:gd name="connsiteX6" fmla="*/ 0 w 312467"/>
                <a:gd name="connsiteY6" fmla="*/ 2196927 h 2196927"/>
                <a:gd name="connsiteX7" fmla="*/ 0 w 312467"/>
                <a:gd name="connsiteY7" fmla="*/ 0 h 2196927"/>
                <a:gd name="connsiteX0" fmla="*/ 0 w 312467"/>
                <a:gd name="connsiteY0" fmla="*/ 0 h 2196927"/>
                <a:gd name="connsiteX1" fmla="*/ 156234 w 312467"/>
                <a:gd name="connsiteY1" fmla="*/ 26038 h 2196927"/>
                <a:gd name="connsiteX2" fmla="*/ 156234 w 312467"/>
                <a:gd name="connsiteY2" fmla="*/ 1072426 h 2196927"/>
                <a:gd name="connsiteX3" fmla="*/ 312468 w 312467"/>
                <a:gd name="connsiteY3" fmla="*/ 1098464 h 2196927"/>
                <a:gd name="connsiteX4" fmla="*/ 156234 w 312467"/>
                <a:gd name="connsiteY4" fmla="*/ 1124502 h 2196927"/>
                <a:gd name="connsiteX5" fmla="*/ 156234 w 312467"/>
                <a:gd name="connsiteY5" fmla="*/ 2170889 h 2196927"/>
                <a:gd name="connsiteX6" fmla="*/ 0 w 312467"/>
                <a:gd name="connsiteY6" fmla="*/ 2196927 h 2196927"/>
                <a:gd name="connsiteX0" fmla="*/ 0 w 313381"/>
                <a:gd name="connsiteY0" fmla="*/ 0 h 2196927"/>
                <a:gd name="connsiteX1" fmla="*/ 156234 w 313381"/>
                <a:gd name="connsiteY1" fmla="*/ 26038 h 2196927"/>
                <a:gd name="connsiteX2" fmla="*/ 156234 w 313381"/>
                <a:gd name="connsiteY2" fmla="*/ 1072426 h 2196927"/>
                <a:gd name="connsiteX3" fmla="*/ 312468 w 313381"/>
                <a:gd name="connsiteY3" fmla="*/ 1098464 h 2196927"/>
                <a:gd name="connsiteX4" fmla="*/ 156234 w 313381"/>
                <a:gd name="connsiteY4" fmla="*/ 1124502 h 2196927"/>
                <a:gd name="connsiteX5" fmla="*/ 156234 w 313381"/>
                <a:gd name="connsiteY5" fmla="*/ 2170889 h 2196927"/>
                <a:gd name="connsiteX6" fmla="*/ 0 w 313381"/>
                <a:gd name="connsiteY6" fmla="*/ 2196927 h 2196927"/>
                <a:gd name="connsiteX7" fmla="*/ 0 w 313381"/>
                <a:gd name="connsiteY7" fmla="*/ 0 h 2196927"/>
                <a:gd name="connsiteX0" fmla="*/ 0 w 313381"/>
                <a:gd name="connsiteY0" fmla="*/ 0 h 2196927"/>
                <a:gd name="connsiteX1" fmla="*/ 156234 w 313381"/>
                <a:gd name="connsiteY1" fmla="*/ 26038 h 2196927"/>
                <a:gd name="connsiteX2" fmla="*/ 156234 w 313381"/>
                <a:gd name="connsiteY2" fmla="*/ 1072426 h 2196927"/>
                <a:gd name="connsiteX3" fmla="*/ 312468 w 313381"/>
                <a:gd name="connsiteY3" fmla="*/ 1098464 h 2196927"/>
                <a:gd name="connsiteX4" fmla="*/ 156234 w 313381"/>
                <a:gd name="connsiteY4" fmla="*/ 1124502 h 2196927"/>
                <a:gd name="connsiteX5" fmla="*/ 156234 w 313381"/>
                <a:gd name="connsiteY5" fmla="*/ 2170889 h 2196927"/>
                <a:gd name="connsiteX6" fmla="*/ 0 w 313381"/>
                <a:gd name="connsiteY6" fmla="*/ 2196927 h 2196927"/>
                <a:gd name="connsiteX0" fmla="*/ 0 w 317230"/>
                <a:gd name="connsiteY0" fmla="*/ 0 h 2196927"/>
                <a:gd name="connsiteX1" fmla="*/ 156234 w 317230"/>
                <a:gd name="connsiteY1" fmla="*/ 26038 h 2196927"/>
                <a:gd name="connsiteX2" fmla="*/ 156234 w 317230"/>
                <a:gd name="connsiteY2" fmla="*/ 1072426 h 2196927"/>
                <a:gd name="connsiteX3" fmla="*/ 312468 w 317230"/>
                <a:gd name="connsiteY3" fmla="*/ 1098464 h 2196927"/>
                <a:gd name="connsiteX4" fmla="*/ 156234 w 317230"/>
                <a:gd name="connsiteY4" fmla="*/ 1124502 h 2196927"/>
                <a:gd name="connsiteX5" fmla="*/ 156234 w 317230"/>
                <a:gd name="connsiteY5" fmla="*/ 2170889 h 2196927"/>
                <a:gd name="connsiteX6" fmla="*/ 0 w 317230"/>
                <a:gd name="connsiteY6" fmla="*/ 2196927 h 2196927"/>
                <a:gd name="connsiteX7" fmla="*/ 0 w 317230"/>
                <a:gd name="connsiteY7" fmla="*/ 0 h 2196927"/>
                <a:gd name="connsiteX0" fmla="*/ 0 w 317230"/>
                <a:gd name="connsiteY0" fmla="*/ 0 h 2196927"/>
                <a:gd name="connsiteX1" fmla="*/ 156234 w 317230"/>
                <a:gd name="connsiteY1" fmla="*/ 26038 h 2196927"/>
                <a:gd name="connsiteX2" fmla="*/ 156234 w 317230"/>
                <a:gd name="connsiteY2" fmla="*/ 1072426 h 2196927"/>
                <a:gd name="connsiteX3" fmla="*/ 317230 w 317230"/>
                <a:gd name="connsiteY3" fmla="*/ 1150851 h 2196927"/>
                <a:gd name="connsiteX4" fmla="*/ 156234 w 317230"/>
                <a:gd name="connsiteY4" fmla="*/ 1124502 h 2196927"/>
                <a:gd name="connsiteX5" fmla="*/ 156234 w 317230"/>
                <a:gd name="connsiteY5" fmla="*/ 2170889 h 2196927"/>
                <a:gd name="connsiteX6" fmla="*/ 0 w 317230"/>
                <a:gd name="connsiteY6" fmla="*/ 2196927 h 2196927"/>
                <a:gd name="connsiteX0" fmla="*/ 0 w 317230"/>
                <a:gd name="connsiteY0" fmla="*/ 0 h 2196927"/>
                <a:gd name="connsiteX1" fmla="*/ 156234 w 317230"/>
                <a:gd name="connsiteY1" fmla="*/ 26038 h 2196927"/>
                <a:gd name="connsiteX2" fmla="*/ 156234 w 317230"/>
                <a:gd name="connsiteY2" fmla="*/ 1072426 h 2196927"/>
                <a:gd name="connsiteX3" fmla="*/ 312471 w 317230"/>
                <a:gd name="connsiteY3" fmla="*/ 1098464 h 2196927"/>
                <a:gd name="connsiteX4" fmla="*/ 156234 w 317230"/>
                <a:gd name="connsiteY4" fmla="*/ 1124502 h 2196927"/>
                <a:gd name="connsiteX5" fmla="*/ 156234 w 317230"/>
                <a:gd name="connsiteY5" fmla="*/ 2170889 h 2196927"/>
                <a:gd name="connsiteX6" fmla="*/ 0 w 317230"/>
                <a:gd name="connsiteY6" fmla="*/ 2196927 h 2196927"/>
                <a:gd name="connsiteX7" fmla="*/ 0 w 317230"/>
                <a:gd name="connsiteY7" fmla="*/ 0 h 2196927"/>
                <a:gd name="connsiteX0" fmla="*/ 0 w 317230"/>
                <a:gd name="connsiteY0" fmla="*/ 0 h 2196927"/>
                <a:gd name="connsiteX1" fmla="*/ 156234 w 317230"/>
                <a:gd name="connsiteY1" fmla="*/ 26038 h 2196927"/>
                <a:gd name="connsiteX2" fmla="*/ 156234 w 317230"/>
                <a:gd name="connsiteY2" fmla="*/ 1072426 h 2196927"/>
                <a:gd name="connsiteX3" fmla="*/ 317230 w 317230"/>
                <a:gd name="connsiteY3" fmla="*/ 1150851 h 2196927"/>
                <a:gd name="connsiteX4" fmla="*/ 156234 w 317230"/>
                <a:gd name="connsiteY4" fmla="*/ 1124502 h 2196927"/>
                <a:gd name="connsiteX5" fmla="*/ 156234 w 317230"/>
                <a:gd name="connsiteY5" fmla="*/ 2170889 h 2196927"/>
                <a:gd name="connsiteX6" fmla="*/ 0 w 317230"/>
                <a:gd name="connsiteY6" fmla="*/ 2196927 h 2196927"/>
                <a:gd name="connsiteX0" fmla="*/ 0 w 320716"/>
                <a:gd name="connsiteY0" fmla="*/ 0 h 2196927"/>
                <a:gd name="connsiteX1" fmla="*/ 156234 w 320716"/>
                <a:gd name="connsiteY1" fmla="*/ 26038 h 2196927"/>
                <a:gd name="connsiteX2" fmla="*/ 156234 w 320716"/>
                <a:gd name="connsiteY2" fmla="*/ 1072426 h 2196927"/>
                <a:gd name="connsiteX3" fmla="*/ 312471 w 320716"/>
                <a:gd name="connsiteY3" fmla="*/ 1098464 h 2196927"/>
                <a:gd name="connsiteX4" fmla="*/ 156234 w 320716"/>
                <a:gd name="connsiteY4" fmla="*/ 1124502 h 2196927"/>
                <a:gd name="connsiteX5" fmla="*/ 156234 w 320716"/>
                <a:gd name="connsiteY5" fmla="*/ 2170889 h 2196927"/>
                <a:gd name="connsiteX6" fmla="*/ 0 w 320716"/>
                <a:gd name="connsiteY6" fmla="*/ 2196927 h 2196927"/>
                <a:gd name="connsiteX7" fmla="*/ 0 w 320716"/>
                <a:gd name="connsiteY7" fmla="*/ 0 h 2196927"/>
                <a:gd name="connsiteX0" fmla="*/ 0 w 320716"/>
                <a:gd name="connsiteY0" fmla="*/ 0 h 2196927"/>
                <a:gd name="connsiteX1" fmla="*/ 156234 w 320716"/>
                <a:gd name="connsiteY1" fmla="*/ 26038 h 2196927"/>
                <a:gd name="connsiteX2" fmla="*/ 156234 w 320716"/>
                <a:gd name="connsiteY2" fmla="*/ 1072426 h 2196927"/>
                <a:gd name="connsiteX3" fmla="*/ 317230 w 320716"/>
                <a:gd name="connsiteY3" fmla="*/ 1150851 h 2196927"/>
                <a:gd name="connsiteX4" fmla="*/ 156234 w 320716"/>
                <a:gd name="connsiteY4" fmla="*/ 1124502 h 2196927"/>
                <a:gd name="connsiteX5" fmla="*/ 156234 w 320716"/>
                <a:gd name="connsiteY5" fmla="*/ 2170889 h 2196927"/>
                <a:gd name="connsiteX6" fmla="*/ 0 w 320716"/>
                <a:gd name="connsiteY6" fmla="*/ 2196927 h 2196927"/>
                <a:gd name="connsiteX0" fmla="*/ 0 w 320716"/>
                <a:gd name="connsiteY0" fmla="*/ 0 h 2196927"/>
                <a:gd name="connsiteX1" fmla="*/ 156234 w 320716"/>
                <a:gd name="connsiteY1" fmla="*/ 26038 h 2196927"/>
                <a:gd name="connsiteX2" fmla="*/ 156234 w 320716"/>
                <a:gd name="connsiteY2" fmla="*/ 1072426 h 2196927"/>
                <a:gd name="connsiteX3" fmla="*/ 314856 w 320716"/>
                <a:gd name="connsiteY3" fmla="*/ 812714 h 2196927"/>
                <a:gd name="connsiteX4" fmla="*/ 156234 w 320716"/>
                <a:gd name="connsiteY4" fmla="*/ 1124502 h 2196927"/>
                <a:gd name="connsiteX5" fmla="*/ 156234 w 320716"/>
                <a:gd name="connsiteY5" fmla="*/ 2170889 h 2196927"/>
                <a:gd name="connsiteX6" fmla="*/ 0 w 320716"/>
                <a:gd name="connsiteY6" fmla="*/ 2196927 h 2196927"/>
                <a:gd name="connsiteX7" fmla="*/ 0 w 320716"/>
                <a:gd name="connsiteY7" fmla="*/ 0 h 2196927"/>
                <a:gd name="connsiteX0" fmla="*/ 0 w 320716"/>
                <a:gd name="connsiteY0" fmla="*/ 0 h 2196927"/>
                <a:gd name="connsiteX1" fmla="*/ 156234 w 320716"/>
                <a:gd name="connsiteY1" fmla="*/ 26038 h 2196927"/>
                <a:gd name="connsiteX2" fmla="*/ 156234 w 320716"/>
                <a:gd name="connsiteY2" fmla="*/ 1072426 h 2196927"/>
                <a:gd name="connsiteX3" fmla="*/ 317230 w 320716"/>
                <a:gd name="connsiteY3" fmla="*/ 1150851 h 2196927"/>
                <a:gd name="connsiteX4" fmla="*/ 156234 w 320716"/>
                <a:gd name="connsiteY4" fmla="*/ 1124502 h 2196927"/>
                <a:gd name="connsiteX5" fmla="*/ 156234 w 320716"/>
                <a:gd name="connsiteY5" fmla="*/ 2170889 h 2196927"/>
                <a:gd name="connsiteX6" fmla="*/ 0 w 320716"/>
                <a:gd name="connsiteY6" fmla="*/ 2196927 h 2196927"/>
                <a:gd name="connsiteX0" fmla="*/ 0 w 315757"/>
                <a:gd name="connsiteY0" fmla="*/ 0 h 2196927"/>
                <a:gd name="connsiteX1" fmla="*/ 156234 w 315757"/>
                <a:gd name="connsiteY1" fmla="*/ 26038 h 2196927"/>
                <a:gd name="connsiteX2" fmla="*/ 156234 w 315757"/>
                <a:gd name="connsiteY2" fmla="*/ 1072426 h 2196927"/>
                <a:gd name="connsiteX3" fmla="*/ 314856 w 315757"/>
                <a:gd name="connsiteY3" fmla="*/ 812714 h 2196927"/>
                <a:gd name="connsiteX4" fmla="*/ 156234 w 315757"/>
                <a:gd name="connsiteY4" fmla="*/ 1124502 h 2196927"/>
                <a:gd name="connsiteX5" fmla="*/ 156234 w 315757"/>
                <a:gd name="connsiteY5" fmla="*/ 2170889 h 2196927"/>
                <a:gd name="connsiteX6" fmla="*/ 0 w 315757"/>
                <a:gd name="connsiteY6" fmla="*/ 2196927 h 2196927"/>
                <a:gd name="connsiteX7" fmla="*/ 0 w 315757"/>
                <a:gd name="connsiteY7" fmla="*/ 0 h 2196927"/>
                <a:gd name="connsiteX0" fmla="*/ 0 w 315757"/>
                <a:gd name="connsiteY0" fmla="*/ 0 h 2196927"/>
                <a:gd name="connsiteX1" fmla="*/ 156234 w 315757"/>
                <a:gd name="connsiteY1" fmla="*/ 26038 h 2196927"/>
                <a:gd name="connsiteX2" fmla="*/ 156234 w 315757"/>
                <a:gd name="connsiteY2" fmla="*/ 1072426 h 2196927"/>
                <a:gd name="connsiteX3" fmla="*/ 286276 w 315757"/>
                <a:gd name="connsiteY3" fmla="*/ 1100845 h 2196927"/>
                <a:gd name="connsiteX4" fmla="*/ 156234 w 315757"/>
                <a:gd name="connsiteY4" fmla="*/ 1124502 h 2196927"/>
                <a:gd name="connsiteX5" fmla="*/ 156234 w 315757"/>
                <a:gd name="connsiteY5" fmla="*/ 2170889 h 2196927"/>
                <a:gd name="connsiteX6" fmla="*/ 0 w 315757"/>
                <a:gd name="connsiteY6" fmla="*/ 2196927 h 2196927"/>
                <a:gd name="connsiteX0" fmla="*/ 0 w 315757"/>
                <a:gd name="connsiteY0" fmla="*/ 0 h 2196927"/>
                <a:gd name="connsiteX1" fmla="*/ 156234 w 315757"/>
                <a:gd name="connsiteY1" fmla="*/ 26038 h 2196927"/>
                <a:gd name="connsiteX2" fmla="*/ 156234 w 315757"/>
                <a:gd name="connsiteY2" fmla="*/ 1072426 h 2196927"/>
                <a:gd name="connsiteX3" fmla="*/ 314856 w 315757"/>
                <a:gd name="connsiteY3" fmla="*/ 812714 h 2196927"/>
                <a:gd name="connsiteX4" fmla="*/ 156234 w 315757"/>
                <a:gd name="connsiteY4" fmla="*/ 1124502 h 2196927"/>
                <a:gd name="connsiteX5" fmla="*/ 156234 w 315757"/>
                <a:gd name="connsiteY5" fmla="*/ 2170889 h 2196927"/>
                <a:gd name="connsiteX6" fmla="*/ 0 w 315757"/>
                <a:gd name="connsiteY6" fmla="*/ 2196927 h 2196927"/>
                <a:gd name="connsiteX7" fmla="*/ 0 w 315757"/>
                <a:gd name="connsiteY7" fmla="*/ 0 h 2196927"/>
                <a:gd name="connsiteX0" fmla="*/ 0 w 315757"/>
                <a:gd name="connsiteY0" fmla="*/ 0 h 2196927"/>
                <a:gd name="connsiteX1" fmla="*/ 156234 w 315757"/>
                <a:gd name="connsiteY1" fmla="*/ 26038 h 2196927"/>
                <a:gd name="connsiteX2" fmla="*/ 156234 w 315757"/>
                <a:gd name="connsiteY2" fmla="*/ 1072426 h 2196927"/>
                <a:gd name="connsiteX3" fmla="*/ 286276 w 315757"/>
                <a:gd name="connsiteY3" fmla="*/ 1100845 h 2196927"/>
                <a:gd name="connsiteX4" fmla="*/ 156234 w 315757"/>
                <a:gd name="connsiteY4" fmla="*/ 1124502 h 2196927"/>
                <a:gd name="connsiteX5" fmla="*/ 156234 w 315757"/>
                <a:gd name="connsiteY5" fmla="*/ 2170889 h 2196927"/>
                <a:gd name="connsiteX6" fmla="*/ 0 w 315757"/>
                <a:gd name="connsiteY6" fmla="*/ 2196927 h 2196927"/>
                <a:gd name="connsiteX0" fmla="*/ 0 w 315757"/>
                <a:gd name="connsiteY0" fmla="*/ 0 h 2196927"/>
                <a:gd name="connsiteX1" fmla="*/ 156234 w 315757"/>
                <a:gd name="connsiteY1" fmla="*/ 26038 h 2196927"/>
                <a:gd name="connsiteX2" fmla="*/ 156234 w 315757"/>
                <a:gd name="connsiteY2" fmla="*/ 1072426 h 2196927"/>
                <a:gd name="connsiteX3" fmla="*/ 314856 w 315757"/>
                <a:gd name="connsiteY3" fmla="*/ 812714 h 2196927"/>
                <a:gd name="connsiteX4" fmla="*/ 156234 w 315757"/>
                <a:gd name="connsiteY4" fmla="*/ 1124502 h 2196927"/>
                <a:gd name="connsiteX5" fmla="*/ 156234 w 315757"/>
                <a:gd name="connsiteY5" fmla="*/ 2170889 h 2196927"/>
                <a:gd name="connsiteX6" fmla="*/ 0 w 315757"/>
                <a:gd name="connsiteY6" fmla="*/ 2196927 h 2196927"/>
                <a:gd name="connsiteX7" fmla="*/ 0 w 315757"/>
                <a:gd name="connsiteY7" fmla="*/ 0 h 2196927"/>
                <a:gd name="connsiteX0" fmla="*/ 0 w 315757"/>
                <a:gd name="connsiteY0" fmla="*/ 0 h 2196927"/>
                <a:gd name="connsiteX1" fmla="*/ 156234 w 315757"/>
                <a:gd name="connsiteY1" fmla="*/ 26038 h 2196927"/>
                <a:gd name="connsiteX2" fmla="*/ 156234 w 315757"/>
                <a:gd name="connsiteY2" fmla="*/ 1072426 h 2196927"/>
                <a:gd name="connsiteX3" fmla="*/ 224364 w 315757"/>
                <a:gd name="connsiteY3" fmla="*/ 1098464 h 2196927"/>
                <a:gd name="connsiteX4" fmla="*/ 156234 w 315757"/>
                <a:gd name="connsiteY4" fmla="*/ 1124502 h 2196927"/>
                <a:gd name="connsiteX5" fmla="*/ 156234 w 315757"/>
                <a:gd name="connsiteY5" fmla="*/ 2170889 h 2196927"/>
                <a:gd name="connsiteX6" fmla="*/ 0 w 315757"/>
                <a:gd name="connsiteY6" fmla="*/ 2196927 h 2196927"/>
                <a:gd name="connsiteX0" fmla="*/ 0 w 315757"/>
                <a:gd name="connsiteY0" fmla="*/ 0 h 2196927"/>
                <a:gd name="connsiteX1" fmla="*/ 156234 w 315757"/>
                <a:gd name="connsiteY1" fmla="*/ 26038 h 2196927"/>
                <a:gd name="connsiteX2" fmla="*/ 156234 w 315757"/>
                <a:gd name="connsiteY2" fmla="*/ 1072426 h 2196927"/>
                <a:gd name="connsiteX3" fmla="*/ 314856 w 315757"/>
                <a:gd name="connsiteY3" fmla="*/ 812714 h 2196927"/>
                <a:gd name="connsiteX4" fmla="*/ 156234 w 315757"/>
                <a:gd name="connsiteY4" fmla="*/ 1124502 h 2196927"/>
                <a:gd name="connsiteX5" fmla="*/ 156234 w 315757"/>
                <a:gd name="connsiteY5" fmla="*/ 2170889 h 2196927"/>
                <a:gd name="connsiteX6" fmla="*/ 0 w 315757"/>
                <a:gd name="connsiteY6" fmla="*/ 2196927 h 2196927"/>
                <a:gd name="connsiteX7" fmla="*/ 0 w 315757"/>
                <a:gd name="connsiteY7" fmla="*/ 0 h 2196927"/>
                <a:gd name="connsiteX0" fmla="*/ 0 w 315757"/>
                <a:gd name="connsiteY0" fmla="*/ 0 h 2196927"/>
                <a:gd name="connsiteX1" fmla="*/ 156234 w 315757"/>
                <a:gd name="connsiteY1" fmla="*/ 26038 h 2196927"/>
                <a:gd name="connsiteX2" fmla="*/ 156234 w 315757"/>
                <a:gd name="connsiteY2" fmla="*/ 1072426 h 2196927"/>
                <a:gd name="connsiteX3" fmla="*/ 224364 w 315757"/>
                <a:gd name="connsiteY3" fmla="*/ 1100846 h 2196927"/>
                <a:gd name="connsiteX4" fmla="*/ 156234 w 315757"/>
                <a:gd name="connsiteY4" fmla="*/ 1124502 h 2196927"/>
                <a:gd name="connsiteX5" fmla="*/ 156234 w 315757"/>
                <a:gd name="connsiteY5" fmla="*/ 2170889 h 2196927"/>
                <a:gd name="connsiteX6" fmla="*/ 0 w 315757"/>
                <a:gd name="connsiteY6" fmla="*/ 2196927 h 2196927"/>
                <a:gd name="connsiteX0" fmla="*/ 0 w 230524"/>
                <a:gd name="connsiteY0" fmla="*/ 0 h 2196927"/>
                <a:gd name="connsiteX1" fmla="*/ 156234 w 230524"/>
                <a:gd name="connsiteY1" fmla="*/ 26038 h 2196927"/>
                <a:gd name="connsiteX2" fmla="*/ 156234 w 230524"/>
                <a:gd name="connsiteY2" fmla="*/ 1072426 h 2196927"/>
                <a:gd name="connsiteX3" fmla="*/ 74350 w 230524"/>
                <a:gd name="connsiteY3" fmla="*/ 1100845 h 2196927"/>
                <a:gd name="connsiteX4" fmla="*/ 156234 w 230524"/>
                <a:gd name="connsiteY4" fmla="*/ 1124502 h 2196927"/>
                <a:gd name="connsiteX5" fmla="*/ 156234 w 230524"/>
                <a:gd name="connsiteY5" fmla="*/ 2170889 h 2196927"/>
                <a:gd name="connsiteX6" fmla="*/ 0 w 230524"/>
                <a:gd name="connsiteY6" fmla="*/ 2196927 h 2196927"/>
                <a:gd name="connsiteX7" fmla="*/ 0 w 230524"/>
                <a:gd name="connsiteY7" fmla="*/ 0 h 2196927"/>
                <a:gd name="connsiteX0" fmla="*/ 0 w 230524"/>
                <a:gd name="connsiteY0" fmla="*/ 0 h 2196927"/>
                <a:gd name="connsiteX1" fmla="*/ 156234 w 230524"/>
                <a:gd name="connsiteY1" fmla="*/ 26038 h 2196927"/>
                <a:gd name="connsiteX2" fmla="*/ 156234 w 230524"/>
                <a:gd name="connsiteY2" fmla="*/ 1072426 h 2196927"/>
                <a:gd name="connsiteX3" fmla="*/ 224364 w 230524"/>
                <a:gd name="connsiteY3" fmla="*/ 1100846 h 2196927"/>
                <a:gd name="connsiteX4" fmla="*/ 156234 w 230524"/>
                <a:gd name="connsiteY4" fmla="*/ 1124502 h 2196927"/>
                <a:gd name="connsiteX5" fmla="*/ 156234 w 230524"/>
                <a:gd name="connsiteY5" fmla="*/ 2170889 h 2196927"/>
                <a:gd name="connsiteX6" fmla="*/ 0 w 230524"/>
                <a:gd name="connsiteY6" fmla="*/ 2196927 h 2196927"/>
                <a:gd name="connsiteX0" fmla="*/ 0 w 230524"/>
                <a:gd name="connsiteY0" fmla="*/ 0 h 2196927"/>
                <a:gd name="connsiteX1" fmla="*/ 156234 w 230524"/>
                <a:gd name="connsiteY1" fmla="*/ 26038 h 2196927"/>
                <a:gd name="connsiteX2" fmla="*/ 156234 w 230524"/>
                <a:gd name="connsiteY2" fmla="*/ 1072426 h 2196927"/>
                <a:gd name="connsiteX3" fmla="*/ 156234 w 230524"/>
                <a:gd name="connsiteY3" fmla="*/ 1124502 h 2196927"/>
                <a:gd name="connsiteX4" fmla="*/ 156234 w 230524"/>
                <a:gd name="connsiteY4" fmla="*/ 2170889 h 2196927"/>
                <a:gd name="connsiteX5" fmla="*/ 0 w 230524"/>
                <a:gd name="connsiteY5" fmla="*/ 2196927 h 2196927"/>
                <a:gd name="connsiteX6" fmla="*/ 0 w 230524"/>
                <a:gd name="connsiteY6" fmla="*/ 0 h 2196927"/>
                <a:gd name="connsiteX0" fmla="*/ 0 w 230524"/>
                <a:gd name="connsiteY0" fmla="*/ 0 h 2196927"/>
                <a:gd name="connsiteX1" fmla="*/ 156234 w 230524"/>
                <a:gd name="connsiteY1" fmla="*/ 26038 h 2196927"/>
                <a:gd name="connsiteX2" fmla="*/ 156234 w 230524"/>
                <a:gd name="connsiteY2" fmla="*/ 1072426 h 2196927"/>
                <a:gd name="connsiteX3" fmla="*/ 224364 w 230524"/>
                <a:gd name="connsiteY3" fmla="*/ 1100846 h 2196927"/>
                <a:gd name="connsiteX4" fmla="*/ 156234 w 230524"/>
                <a:gd name="connsiteY4" fmla="*/ 1124502 h 2196927"/>
                <a:gd name="connsiteX5" fmla="*/ 156234 w 230524"/>
                <a:gd name="connsiteY5" fmla="*/ 2170889 h 2196927"/>
                <a:gd name="connsiteX6" fmla="*/ 0 w 230524"/>
                <a:gd name="connsiteY6" fmla="*/ 2196927 h 2196927"/>
                <a:gd name="connsiteX0" fmla="*/ 0 w 232795"/>
                <a:gd name="connsiteY0" fmla="*/ 0 h 2196927"/>
                <a:gd name="connsiteX1" fmla="*/ 156234 w 232795"/>
                <a:gd name="connsiteY1" fmla="*/ 26038 h 2196927"/>
                <a:gd name="connsiteX2" fmla="*/ 156234 w 232795"/>
                <a:gd name="connsiteY2" fmla="*/ 1072426 h 2196927"/>
                <a:gd name="connsiteX3" fmla="*/ 156234 w 232795"/>
                <a:gd name="connsiteY3" fmla="*/ 1124502 h 2196927"/>
                <a:gd name="connsiteX4" fmla="*/ 156234 w 232795"/>
                <a:gd name="connsiteY4" fmla="*/ 2170889 h 2196927"/>
                <a:gd name="connsiteX5" fmla="*/ 0 w 232795"/>
                <a:gd name="connsiteY5" fmla="*/ 2196927 h 2196927"/>
                <a:gd name="connsiteX6" fmla="*/ 0 w 232795"/>
                <a:gd name="connsiteY6" fmla="*/ 0 h 2196927"/>
                <a:gd name="connsiteX0" fmla="*/ 0 w 232795"/>
                <a:gd name="connsiteY0" fmla="*/ 0 h 2196927"/>
                <a:gd name="connsiteX1" fmla="*/ 156234 w 232795"/>
                <a:gd name="connsiteY1" fmla="*/ 26038 h 2196927"/>
                <a:gd name="connsiteX2" fmla="*/ 156234 w 232795"/>
                <a:gd name="connsiteY2" fmla="*/ 1072426 h 2196927"/>
                <a:gd name="connsiteX3" fmla="*/ 224364 w 232795"/>
                <a:gd name="connsiteY3" fmla="*/ 1100846 h 2196927"/>
                <a:gd name="connsiteX4" fmla="*/ 156234 w 232795"/>
                <a:gd name="connsiteY4" fmla="*/ 1124502 h 2196927"/>
                <a:gd name="connsiteX5" fmla="*/ 156234 w 232795"/>
                <a:gd name="connsiteY5" fmla="*/ 2170889 h 2196927"/>
                <a:gd name="connsiteX6" fmla="*/ 0 w 232795"/>
                <a:gd name="connsiteY6" fmla="*/ 2196927 h 2196927"/>
                <a:gd name="connsiteX0" fmla="*/ 0 w 228345"/>
                <a:gd name="connsiteY0" fmla="*/ 0 h 2196927"/>
                <a:gd name="connsiteX1" fmla="*/ 156234 w 228345"/>
                <a:gd name="connsiteY1" fmla="*/ 26038 h 2196927"/>
                <a:gd name="connsiteX2" fmla="*/ 156234 w 228345"/>
                <a:gd name="connsiteY2" fmla="*/ 1072426 h 2196927"/>
                <a:gd name="connsiteX3" fmla="*/ 156234 w 228345"/>
                <a:gd name="connsiteY3" fmla="*/ 1124502 h 2196927"/>
                <a:gd name="connsiteX4" fmla="*/ 156234 w 228345"/>
                <a:gd name="connsiteY4" fmla="*/ 2170889 h 2196927"/>
                <a:gd name="connsiteX5" fmla="*/ 0 w 228345"/>
                <a:gd name="connsiteY5" fmla="*/ 2196927 h 2196927"/>
                <a:gd name="connsiteX6" fmla="*/ 0 w 228345"/>
                <a:gd name="connsiteY6" fmla="*/ 0 h 2196927"/>
                <a:gd name="connsiteX0" fmla="*/ 0 w 228345"/>
                <a:gd name="connsiteY0" fmla="*/ 0 h 2196927"/>
                <a:gd name="connsiteX1" fmla="*/ 156234 w 228345"/>
                <a:gd name="connsiteY1" fmla="*/ 26038 h 2196927"/>
                <a:gd name="connsiteX2" fmla="*/ 156234 w 228345"/>
                <a:gd name="connsiteY2" fmla="*/ 1072426 h 2196927"/>
                <a:gd name="connsiteX3" fmla="*/ 219601 w 228345"/>
                <a:gd name="connsiteY3" fmla="*/ 1098465 h 2196927"/>
                <a:gd name="connsiteX4" fmla="*/ 156234 w 228345"/>
                <a:gd name="connsiteY4" fmla="*/ 1124502 h 2196927"/>
                <a:gd name="connsiteX5" fmla="*/ 156234 w 228345"/>
                <a:gd name="connsiteY5" fmla="*/ 2170889 h 2196927"/>
                <a:gd name="connsiteX6" fmla="*/ 0 w 228345"/>
                <a:gd name="connsiteY6" fmla="*/ 2196927 h 2196927"/>
                <a:gd name="connsiteX0" fmla="*/ 0 w 229983"/>
                <a:gd name="connsiteY0" fmla="*/ 0 h 2196927"/>
                <a:gd name="connsiteX1" fmla="*/ 156234 w 229983"/>
                <a:gd name="connsiteY1" fmla="*/ 26038 h 2196927"/>
                <a:gd name="connsiteX2" fmla="*/ 156234 w 229983"/>
                <a:gd name="connsiteY2" fmla="*/ 1072426 h 2196927"/>
                <a:gd name="connsiteX3" fmla="*/ 156234 w 229983"/>
                <a:gd name="connsiteY3" fmla="*/ 1124502 h 2196927"/>
                <a:gd name="connsiteX4" fmla="*/ 156234 w 229983"/>
                <a:gd name="connsiteY4" fmla="*/ 2170889 h 2196927"/>
                <a:gd name="connsiteX5" fmla="*/ 0 w 229983"/>
                <a:gd name="connsiteY5" fmla="*/ 2196927 h 2196927"/>
                <a:gd name="connsiteX6" fmla="*/ 0 w 229983"/>
                <a:gd name="connsiteY6" fmla="*/ 0 h 2196927"/>
                <a:gd name="connsiteX0" fmla="*/ 0 w 229983"/>
                <a:gd name="connsiteY0" fmla="*/ 0 h 2196927"/>
                <a:gd name="connsiteX1" fmla="*/ 156234 w 229983"/>
                <a:gd name="connsiteY1" fmla="*/ 26038 h 2196927"/>
                <a:gd name="connsiteX2" fmla="*/ 156234 w 229983"/>
                <a:gd name="connsiteY2" fmla="*/ 1072426 h 2196927"/>
                <a:gd name="connsiteX3" fmla="*/ 219601 w 229983"/>
                <a:gd name="connsiteY3" fmla="*/ 1098465 h 2196927"/>
                <a:gd name="connsiteX4" fmla="*/ 156234 w 229983"/>
                <a:gd name="connsiteY4" fmla="*/ 1124502 h 2196927"/>
                <a:gd name="connsiteX5" fmla="*/ 156234 w 229983"/>
                <a:gd name="connsiteY5" fmla="*/ 2170889 h 2196927"/>
                <a:gd name="connsiteX6" fmla="*/ 0 w 229983"/>
                <a:gd name="connsiteY6" fmla="*/ 2196927 h 2196927"/>
                <a:gd name="connsiteX0" fmla="*/ 0 w 229983"/>
                <a:gd name="connsiteY0" fmla="*/ 0 h 2196927"/>
                <a:gd name="connsiteX1" fmla="*/ 156234 w 229983"/>
                <a:gd name="connsiteY1" fmla="*/ 26038 h 2196927"/>
                <a:gd name="connsiteX2" fmla="*/ 156234 w 229983"/>
                <a:gd name="connsiteY2" fmla="*/ 1072426 h 2196927"/>
                <a:gd name="connsiteX3" fmla="*/ 156234 w 229983"/>
                <a:gd name="connsiteY3" fmla="*/ 1124502 h 2196927"/>
                <a:gd name="connsiteX4" fmla="*/ 156234 w 229983"/>
                <a:gd name="connsiteY4" fmla="*/ 2170889 h 2196927"/>
                <a:gd name="connsiteX5" fmla="*/ 0 w 229983"/>
                <a:gd name="connsiteY5" fmla="*/ 2196927 h 2196927"/>
                <a:gd name="connsiteX6" fmla="*/ 0 w 229983"/>
                <a:gd name="connsiteY6" fmla="*/ 0 h 2196927"/>
                <a:gd name="connsiteX0" fmla="*/ 0 w 229983"/>
                <a:gd name="connsiteY0" fmla="*/ 0 h 2196927"/>
                <a:gd name="connsiteX1" fmla="*/ 156234 w 229983"/>
                <a:gd name="connsiteY1" fmla="*/ 26038 h 2196927"/>
                <a:gd name="connsiteX2" fmla="*/ 156234 w 229983"/>
                <a:gd name="connsiteY2" fmla="*/ 1072426 h 2196927"/>
                <a:gd name="connsiteX3" fmla="*/ 219601 w 229983"/>
                <a:gd name="connsiteY3" fmla="*/ 1098465 h 2196927"/>
                <a:gd name="connsiteX4" fmla="*/ 156234 w 229983"/>
                <a:gd name="connsiteY4" fmla="*/ 1124502 h 2196927"/>
                <a:gd name="connsiteX5" fmla="*/ 156234 w 229983"/>
                <a:gd name="connsiteY5" fmla="*/ 2170889 h 2196927"/>
                <a:gd name="connsiteX6" fmla="*/ 0 w 229983"/>
                <a:gd name="connsiteY6" fmla="*/ 2196927 h 2196927"/>
                <a:gd name="connsiteX0" fmla="*/ 0 w 229983"/>
                <a:gd name="connsiteY0" fmla="*/ 0 h 2196927"/>
                <a:gd name="connsiteX1" fmla="*/ 156234 w 229983"/>
                <a:gd name="connsiteY1" fmla="*/ 26038 h 2196927"/>
                <a:gd name="connsiteX2" fmla="*/ 156234 w 229983"/>
                <a:gd name="connsiteY2" fmla="*/ 1072426 h 2196927"/>
                <a:gd name="connsiteX3" fmla="*/ 156234 w 229983"/>
                <a:gd name="connsiteY3" fmla="*/ 1124502 h 2196927"/>
                <a:gd name="connsiteX4" fmla="*/ 156234 w 229983"/>
                <a:gd name="connsiteY4" fmla="*/ 2170889 h 2196927"/>
                <a:gd name="connsiteX5" fmla="*/ 0 w 229983"/>
                <a:gd name="connsiteY5" fmla="*/ 2196927 h 2196927"/>
                <a:gd name="connsiteX6" fmla="*/ 0 w 229983"/>
                <a:gd name="connsiteY6" fmla="*/ 0 h 2196927"/>
                <a:gd name="connsiteX0" fmla="*/ 0 w 229983"/>
                <a:gd name="connsiteY0" fmla="*/ 0 h 2196927"/>
                <a:gd name="connsiteX1" fmla="*/ 156234 w 229983"/>
                <a:gd name="connsiteY1" fmla="*/ 26038 h 2196927"/>
                <a:gd name="connsiteX2" fmla="*/ 156234 w 229983"/>
                <a:gd name="connsiteY2" fmla="*/ 1072426 h 2196927"/>
                <a:gd name="connsiteX3" fmla="*/ 219601 w 229983"/>
                <a:gd name="connsiteY3" fmla="*/ 1098465 h 2196927"/>
                <a:gd name="connsiteX4" fmla="*/ 156234 w 229983"/>
                <a:gd name="connsiteY4" fmla="*/ 1124502 h 2196927"/>
                <a:gd name="connsiteX5" fmla="*/ 156234 w 229983"/>
                <a:gd name="connsiteY5" fmla="*/ 2170889 h 2196927"/>
                <a:gd name="connsiteX6" fmla="*/ 0 w 229983"/>
                <a:gd name="connsiteY6" fmla="*/ 2196927 h 2196927"/>
                <a:gd name="connsiteX0" fmla="*/ 0 w 236611"/>
                <a:gd name="connsiteY0" fmla="*/ 0 h 2196927"/>
                <a:gd name="connsiteX1" fmla="*/ 156234 w 236611"/>
                <a:gd name="connsiteY1" fmla="*/ 26038 h 2196927"/>
                <a:gd name="connsiteX2" fmla="*/ 156234 w 236611"/>
                <a:gd name="connsiteY2" fmla="*/ 1072426 h 2196927"/>
                <a:gd name="connsiteX3" fmla="*/ 156234 w 236611"/>
                <a:gd name="connsiteY3" fmla="*/ 1124502 h 2196927"/>
                <a:gd name="connsiteX4" fmla="*/ 156234 w 236611"/>
                <a:gd name="connsiteY4" fmla="*/ 2170889 h 2196927"/>
                <a:gd name="connsiteX5" fmla="*/ 0 w 236611"/>
                <a:gd name="connsiteY5" fmla="*/ 2196927 h 2196927"/>
                <a:gd name="connsiteX6" fmla="*/ 0 w 236611"/>
                <a:gd name="connsiteY6" fmla="*/ 0 h 2196927"/>
                <a:gd name="connsiteX0" fmla="*/ 0 w 236611"/>
                <a:gd name="connsiteY0" fmla="*/ 0 h 2196927"/>
                <a:gd name="connsiteX1" fmla="*/ 156234 w 236611"/>
                <a:gd name="connsiteY1" fmla="*/ 26038 h 2196927"/>
                <a:gd name="connsiteX2" fmla="*/ 156234 w 236611"/>
                <a:gd name="connsiteY2" fmla="*/ 1072426 h 2196927"/>
                <a:gd name="connsiteX3" fmla="*/ 226745 w 236611"/>
                <a:gd name="connsiteY3" fmla="*/ 1100846 h 2196927"/>
                <a:gd name="connsiteX4" fmla="*/ 156234 w 236611"/>
                <a:gd name="connsiteY4" fmla="*/ 1124502 h 2196927"/>
                <a:gd name="connsiteX5" fmla="*/ 156234 w 236611"/>
                <a:gd name="connsiteY5" fmla="*/ 2170889 h 2196927"/>
                <a:gd name="connsiteX6" fmla="*/ 0 w 236611"/>
                <a:gd name="connsiteY6" fmla="*/ 2196927 h 2196927"/>
                <a:gd name="connsiteX0" fmla="*/ 0 w 236611"/>
                <a:gd name="connsiteY0" fmla="*/ 0 h 2196927"/>
                <a:gd name="connsiteX1" fmla="*/ 156234 w 236611"/>
                <a:gd name="connsiteY1" fmla="*/ 26038 h 2196927"/>
                <a:gd name="connsiteX2" fmla="*/ 156234 w 236611"/>
                <a:gd name="connsiteY2" fmla="*/ 1072426 h 2196927"/>
                <a:gd name="connsiteX3" fmla="*/ 156234 w 236611"/>
                <a:gd name="connsiteY3" fmla="*/ 1124502 h 2196927"/>
                <a:gd name="connsiteX4" fmla="*/ 156234 w 236611"/>
                <a:gd name="connsiteY4" fmla="*/ 2170889 h 2196927"/>
                <a:gd name="connsiteX5" fmla="*/ 0 w 236611"/>
                <a:gd name="connsiteY5" fmla="*/ 2196927 h 2196927"/>
                <a:gd name="connsiteX6" fmla="*/ 0 w 236611"/>
                <a:gd name="connsiteY6" fmla="*/ 0 h 2196927"/>
                <a:gd name="connsiteX0" fmla="*/ 0 w 236611"/>
                <a:gd name="connsiteY0" fmla="*/ 0 h 2196927"/>
                <a:gd name="connsiteX1" fmla="*/ 156234 w 236611"/>
                <a:gd name="connsiteY1" fmla="*/ 26038 h 2196927"/>
                <a:gd name="connsiteX2" fmla="*/ 156234 w 236611"/>
                <a:gd name="connsiteY2" fmla="*/ 1072426 h 2196927"/>
                <a:gd name="connsiteX3" fmla="*/ 226745 w 236611"/>
                <a:gd name="connsiteY3" fmla="*/ 1100846 h 2196927"/>
                <a:gd name="connsiteX4" fmla="*/ 156234 w 236611"/>
                <a:gd name="connsiteY4" fmla="*/ 1124502 h 2196927"/>
                <a:gd name="connsiteX5" fmla="*/ 156234 w 236611"/>
                <a:gd name="connsiteY5" fmla="*/ 2170889 h 2196927"/>
                <a:gd name="connsiteX6" fmla="*/ 0 w 236611"/>
                <a:gd name="connsiteY6" fmla="*/ 2196927 h 2196927"/>
                <a:gd name="connsiteX0" fmla="*/ 0 w 236611"/>
                <a:gd name="connsiteY0" fmla="*/ 0 h 2196927"/>
                <a:gd name="connsiteX1" fmla="*/ 156234 w 236611"/>
                <a:gd name="connsiteY1" fmla="*/ 26038 h 2196927"/>
                <a:gd name="connsiteX2" fmla="*/ 156234 w 236611"/>
                <a:gd name="connsiteY2" fmla="*/ 1072426 h 2196927"/>
                <a:gd name="connsiteX3" fmla="*/ 156234 w 236611"/>
                <a:gd name="connsiteY3" fmla="*/ 1124502 h 2196927"/>
                <a:gd name="connsiteX4" fmla="*/ 156234 w 236611"/>
                <a:gd name="connsiteY4" fmla="*/ 2170889 h 2196927"/>
                <a:gd name="connsiteX5" fmla="*/ 0 w 236611"/>
                <a:gd name="connsiteY5" fmla="*/ 2196927 h 2196927"/>
                <a:gd name="connsiteX6" fmla="*/ 0 w 236611"/>
                <a:gd name="connsiteY6" fmla="*/ 0 h 2196927"/>
                <a:gd name="connsiteX0" fmla="*/ 0 w 236611"/>
                <a:gd name="connsiteY0" fmla="*/ 0 h 2196927"/>
                <a:gd name="connsiteX1" fmla="*/ 156234 w 236611"/>
                <a:gd name="connsiteY1" fmla="*/ 26038 h 2196927"/>
                <a:gd name="connsiteX2" fmla="*/ 156234 w 236611"/>
                <a:gd name="connsiteY2" fmla="*/ 1072426 h 2196927"/>
                <a:gd name="connsiteX3" fmla="*/ 226745 w 236611"/>
                <a:gd name="connsiteY3" fmla="*/ 1100846 h 2196927"/>
                <a:gd name="connsiteX4" fmla="*/ 156234 w 236611"/>
                <a:gd name="connsiteY4" fmla="*/ 1124502 h 2196927"/>
                <a:gd name="connsiteX5" fmla="*/ 156234 w 236611"/>
                <a:gd name="connsiteY5" fmla="*/ 2170889 h 2196927"/>
                <a:gd name="connsiteX6" fmla="*/ 0 w 236611"/>
                <a:gd name="connsiteY6" fmla="*/ 2196927 h 2196927"/>
                <a:gd name="connsiteX0" fmla="*/ 0 w 236611"/>
                <a:gd name="connsiteY0" fmla="*/ 0 h 2196927"/>
                <a:gd name="connsiteX1" fmla="*/ 156234 w 236611"/>
                <a:gd name="connsiteY1" fmla="*/ 26038 h 2196927"/>
                <a:gd name="connsiteX2" fmla="*/ 156234 w 236611"/>
                <a:gd name="connsiteY2" fmla="*/ 1072426 h 2196927"/>
                <a:gd name="connsiteX3" fmla="*/ 156234 w 236611"/>
                <a:gd name="connsiteY3" fmla="*/ 1124502 h 2196927"/>
                <a:gd name="connsiteX4" fmla="*/ 156234 w 236611"/>
                <a:gd name="connsiteY4" fmla="*/ 2170889 h 2196927"/>
                <a:gd name="connsiteX5" fmla="*/ 0 w 236611"/>
                <a:gd name="connsiteY5" fmla="*/ 2196927 h 2196927"/>
                <a:gd name="connsiteX6" fmla="*/ 0 w 236611"/>
                <a:gd name="connsiteY6" fmla="*/ 0 h 2196927"/>
                <a:gd name="connsiteX0" fmla="*/ 0 w 236611"/>
                <a:gd name="connsiteY0" fmla="*/ 0 h 2196927"/>
                <a:gd name="connsiteX1" fmla="*/ 156234 w 236611"/>
                <a:gd name="connsiteY1" fmla="*/ 26038 h 2196927"/>
                <a:gd name="connsiteX2" fmla="*/ 156234 w 236611"/>
                <a:gd name="connsiteY2" fmla="*/ 1072426 h 2196927"/>
                <a:gd name="connsiteX3" fmla="*/ 226745 w 236611"/>
                <a:gd name="connsiteY3" fmla="*/ 1100846 h 2196927"/>
                <a:gd name="connsiteX4" fmla="*/ 156234 w 236611"/>
                <a:gd name="connsiteY4" fmla="*/ 1124502 h 2196927"/>
                <a:gd name="connsiteX5" fmla="*/ 156234 w 236611"/>
                <a:gd name="connsiteY5" fmla="*/ 2170889 h 2196927"/>
                <a:gd name="connsiteX6" fmla="*/ 0 w 236611"/>
                <a:gd name="connsiteY6" fmla="*/ 2196927 h 2196927"/>
                <a:gd name="connsiteX0" fmla="*/ 0 w 226745"/>
                <a:gd name="connsiteY0" fmla="*/ 0 h 2196927"/>
                <a:gd name="connsiteX1" fmla="*/ 156234 w 226745"/>
                <a:gd name="connsiteY1" fmla="*/ 26038 h 2196927"/>
                <a:gd name="connsiteX2" fmla="*/ 156234 w 226745"/>
                <a:gd name="connsiteY2" fmla="*/ 1072426 h 2196927"/>
                <a:gd name="connsiteX3" fmla="*/ 156234 w 226745"/>
                <a:gd name="connsiteY3" fmla="*/ 1124502 h 2196927"/>
                <a:gd name="connsiteX4" fmla="*/ 156234 w 226745"/>
                <a:gd name="connsiteY4" fmla="*/ 2170889 h 2196927"/>
                <a:gd name="connsiteX5" fmla="*/ 0 w 226745"/>
                <a:gd name="connsiteY5" fmla="*/ 2196927 h 2196927"/>
                <a:gd name="connsiteX6" fmla="*/ 0 w 226745"/>
                <a:gd name="connsiteY6" fmla="*/ 0 h 2196927"/>
                <a:gd name="connsiteX0" fmla="*/ 0 w 226745"/>
                <a:gd name="connsiteY0" fmla="*/ 0 h 2196927"/>
                <a:gd name="connsiteX1" fmla="*/ 156234 w 226745"/>
                <a:gd name="connsiteY1" fmla="*/ 26038 h 2196927"/>
                <a:gd name="connsiteX2" fmla="*/ 156234 w 226745"/>
                <a:gd name="connsiteY2" fmla="*/ 1072426 h 2196927"/>
                <a:gd name="connsiteX3" fmla="*/ 226745 w 226745"/>
                <a:gd name="connsiteY3" fmla="*/ 1100846 h 2196927"/>
                <a:gd name="connsiteX4" fmla="*/ 156234 w 226745"/>
                <a:gd name="connsiteY4" fmla="*/ 1124502 h 2196927"/>
                <a:gd name="connsiteX5" fmla="*/ 156234 w 226745"/>
                <a:gd name="connsiteY5" fmla="*/ 2170889 h 2196927"/>
                <a:gd name="connsiteX6" fmla="*/ 0 w 226745"/>
                <a:gd name="connsiteY6" fmla="*/ 2196927 h 2196927"/>
                <a:gd name="connsiteX0" fmla="*/ 0 w 226745"/>
                <a:gd name="connsiteY0" fmla="*/ 0 h 2196927"/>
                <a:gd name="connsiteX1" fmla="*/ 156234 w 226745"/>
                <a:gd name="connsiteY1" fmla="*/ 26038 h 2196927"/>
                <a:gd name="connsiteX2" fmla="*/ 156234 w 226745"/>
                <a:gd name="connsiteY2" fmla="*/ 1072426 h 2196927"/>
                <a:gd name="connsiteX3" fmla="*/ 156234 w 226745"/>
                <a:gd name="connsiteY3" fmla="*/ 1124502 h 2196927"/>
                <a:gd name="connsiteX4" fmla="*/ 156234 w 226745"/>
                <a:gd name="connsiteY4" fmla="*/ 2170889 h 2196927"/>
                <a:gd name="connsiteX5" fmla="*/ 0 w 226745"/>
                <a:gd name="connsiteY5" fmla="*/ 2196927 h 2196927"/>
                <a:gd name="connsiteX6" fmla="*/ 0 w 226745"/>
                <a:gd name="connsiteY6" fmla="*/ 0 h 2196927"/>
                <a:gd name="connsiteX0" fmla="*/ 0 w 226745"/>
                <a:gd name="connsiteY0" fmla="*/ 0 h 2196927"/>
                <a:gd name="connsiteX1" fmla="*/ 156234 w 226745"/>
                <a:gd name="connsiteY1" fmla="*/ 26038 h 2196927"/>
                <a:gd name="connsiteX2" fmla="*/ 156234 w 226745"/>
                <a:gd name="connsiteY2" fmla="*/ 1072426 h 2196927"/>
                <a:gd name="connsiteX3" fmla="*/ 226745 w 226745"/>
                <a:gd name="connsiteY3" fmla="*/ 1100846 h 2196927"/>
                <a:gd name="connsiteX4" fmla="*/ 156234 w 226745"/>
                <a:gd name="connsiteY4" fmla="*/ 1124502 h 2196927"/>
                <a:gd name="connsiteX5" fmla="*/ 156234 w 226745"/>
                <a:gd name="connsiteY5" fmla="*/ 2170889 h 2196927"/>
                <a:gd name="connsiteX6" fmla="*/ 0 w 226745"/>
                <a:gd name="connsiteY6" fmla="*/ 2196927 h 2196927"/>
                <a:gd name="connsiteX0" fmla="*/ 0 w 226745"/>
                <a:gd name="connsiteY0" fmla="*/ 0 h 2196927"/>
                <a:gd name="connsiteX1" fmla="*/ 156234 w 226745"/>
                <a:gd name="connsiteY1" fmla="*/ 26038 h 2196927"/>
                <a:gd name="connsiteX2" fmla="*/ 156234 w 226745"/>
                <a:gd name="connsiteY2" fmla="*/ 1072426 h 2196927"/>
                <a:gd name="connsiteX3" fmla="*/ 156234 w 226745"/>
                <a:gd name="connsiteY3" fmla="*/ 1124502 h 2196927"/>
                <a:gd name="connsiteX4" fmla="*/ 156234 w 226745"/>
                <a:gd name="connsiteY4" fmla="*/ 2170889 h 2196927"/>
                <a:gd name="connsiteX5" fmla="*/ 0 w 226745"/>
                <a:gd name="connsiteY5" fmla="*/ 2196927 h 2196927"/>
                <a:gd name="connsiteX6" fmla="*/ 0 w 226745"/>
                <a:gd name="connsiteY6" fmla="*/ 0 h 2196927"/>
                <a:gd name="connsiteX0" fmla="*/ 52387 w 226745"/>
                <a:gd name="connsiteY0" fmla="*/ 0 h 2196927"/>
                <a:gd name="connsiteX1" fmla="*/ 156234 w 226745"/>
                <a:gd name="connsiteY1" fmla="*/ 26038 h 2196927"/>
                <a:gd name="connsiteX2" fmla="*/ 156234 w 226745"/>
                <a:gd name="connsiteY2" fmla="*/ 1072426 h 2196927"/>
                <a:gd name="connsiteX3" fmla="*/ 226745 w 226745"/>
                <a:gd name="connsiteY3" fmla="*/ 1100846 h 2196927"/>
                <a:gd name="connsiteX4" fmla="*/ 156234 w 226745"/>
                <a:gd name="connsiteY4" fmla="*/ 1124502 h 2196927"/>
                <a:gd name="connsiteX5" fmla="*/ 156234 w 226745"/>
                <a:gd name="connsiteY5" fmla="*/ 2170889 h 2196927"/>
                <a:gd name="connsiteX6" fmla="*/ 0 w 226745"/>
                <a:gd name="connsiteY6" fmla="*/ 2196927 h 2196927"/>
                <a:gd name="connsiteX0" fmla="*/ 0 w 226745"/>
                <a:gd name="connsiteY0" fmla="*/ 0 h 2196927"/>
                <a:gd name="connsiteX1" fmla="*/ 156234 w 226745"/>
                <a:gd name="connsiteY1" fmla="*/ 26038 h 2196927"/>
                <a:gd name="connsiteX2" fmla="*/ 156234 w 226745"/>
                <a:gd name="connsiteY2" fmla="*/ 1072426 h 2196927"/>
                <a:gd name="connsiteX3" fmla="*/ 156234 w 226745"/>
                <a:gd name="connsiteY3" fmla="*/ 1124502 h 2196927"/>
                <a:gd name="connsiteX4" fmla="*/ 156234 w 226745"/>
                <a:gd name="connsiteY4" fmla="*/ 2170889 h 2196927"/>
                <a:gd name="connsiteX5" fmla="*/ 0 w 226745"/>
                <a:gd name="connsiteY5" fmla="*/ 2196927 h 2196927"/>
                <a:gd name="connsiteX6" fmla="*/ 0 w 226745"/>
                <a:gd name="connsiteY6" fmla="*/ 0 h 2196927"/>
                <a:gd name="connsiteX0" fmla="*/ 52387 w 226745"/>
                <a:gd name="connsiteY0" fmla="*/ 0 h 2196927"/>
                <a:gd name="connsiteX1" fmla="*/ 156234 w 226745"/>
                <a:gd name="connsiteY1" fmla="*/ 26038 h 2196927"/>
                <a:gd name="connsiteX2" fmla="*/ 156234 w 226745"/>
                <a:gd name="connsiteY2" fmla="*/ 1072426 h 2196927"/>
                <a:gd name="connsiteX3" fmla="*/ 226745 w 226745"/>
                <a:gd name="connsiteY3" fmla="*/ 1100846 h 2196927"/>
                <a:gd name="connsiteX4" fmla="*/ 156234 w 226745"/>
                <a:gd name="connsiteY4" fmla="*/ 1124502 h 2196927"/>
                <a:gd name="connsiteX5" fmla="*/ 156234 w 226745"/>
                <a:gd name="connsiteY5" fmla="*/ 2170889 h 2196927"/>
                <a:gd name="connsiteX6" fmla="*/ 50006 w 226745"/>
                <a:gd name="connsiteY6" fmla="*/ 2192164 h 2196927"/>
                <a:gd name="connsiteX0" fmla="*/ 0 w 226745"/>
                <a:gd name="connsiteY0" fmla="*/ 0 h 2196927"/>
                <a:gd name="connsiteX1" fmla="*/ 156234 w 226745"/>
                <a:gd name="connsiteY1" fmla="*/ 26038 h 2196927"/>
                <a:gd name="connsiteX2" fmla="*/ 156234 w 226745"/>
                <a:gd name="connsiteY2" fmla="*/ 1072426 h 2196927"/>
                <a:gd name="connsiteX3" fmla="*/ 156234 w 226745"/>
                <a:gd name="connsiteY3" fmla="*/ 1124502 h 2196927"/>
                <a:gd name="connsiteX4" fmla="*/ 156234 w 226745"/>
                <a:gd name="connsiteY4" fmla="*/ 2170889 h 2196927"/>
                <a:gd name="connsiteX5" fmla="*/ 0 w 226745"/>
                <a:gd name="connsiteY5" fmla="*/ 2196927 h 2196927"/>
                <a:gd name="connsiteX6" fmla="*/ 0 w 226745"/>
                <a:gd name="connsiteY6" fmla="*/ 0 h 2196927"/>
                <a:gd name="connsiteX0" fmla="*/ 52387 w 226745"/>
                <a:gd name="connsiteY0" fmla="*/ 0 h 2196927"/>
                <a:gd name="connsiteX1" fmla="*/ 156234 w 226745"/>
                <a:gd name="connsiteY1" fmla="*/ 26038 h 2196927"/>
                <a:gd name="connsiteX2" fmla="*/ 156234 w 226745"/>
                <a:gd name="connsiteY2" fmla="*/ 1072426 h 2196927"/>
                <a:gd name="connsiteX3" fmla="*/ 226745 w 226745"/>
                <a:gd name="connsiteY3" fmla="*/ 1100846 h 2196927"/>
                <a:gd name="connsiteX4" fmla="*/ 156234 w 226745"/>
                <a:gd name="connsiteY4" fmla="*/ 1124502 h 2196927"/>
                <a:gd name="connsiteX5" fmla="*/ 159218 w 226745"/>
                <a:gd name="connsiteY5" fmla="*/ 2055224 h 2196927"/>
                <a:gd name="connsiteX6" fmla="*/ 50006 w 226745"/>
                <a:gd name="connsiteY6" fmla="*/ 2192164 h 2196927"/>
                <a:gd name="connsiteX0" fmla="*/ 0 w 226745"/>
                <a:gd name="connsiteY0" fmla="*/ 0 h 2196927"/>
                <a:gd name="connsiteX1" fmla="*/ 156234 w 226745"/>
                <a:gd name="connsiteY1" fmla="*/ 26038 h 2196927"/>
                <a:gd name="connsiteX2" fmla="*/ 156234 w 226745"/>
                <a:gd name="connsiteY2" fmla="*/ 1072426 h 2196927"/>
                <a:gd name="connsiteX3" fmla="*/ 156234 w 226745"/>
                <a:gd name="connsiteY3" fmla="*/ 1124502 h 2196927"/>
                <a:gd name="connsiteX4" fmla="*/ 156234 w 226745"/>
                <a:gd name="connsiteY4" fmla="*/ 2170889 h 2196927"/>
                <a:gd name="connsiteX5" fmla="*/ 0 w 226745"/>
                <a:gd name="connsiteY5" fmla="*/ 2196927 h 2196927"/>
                <a:gd name="connsiteX6" fmla="*/ 0 w 226745"/>
                <a:gd name="connsiteY6" fmla="*/ 0 h 2196927"/>
                <a:gd name="connsiteX0" fmla="*/ 52387 w 226745"/>
                <a:gd name="connsiteY0" fmla="*/ 0 h 2196927"/>
                <a:gd name="connsiteX1" fmla="*/ 150265 w 226745"/>
                <a:gd name="connsiteY1" fmla="*/ 127539 h 2196927"/>
                <a:gd name="connsiteX2" fmla="*/ 156234 w 226745"/>
                <a:gd name="connsiteY2" fmla="*/ 1072426 h 2196927"/>
                <a:gd name="connsiteX3" fmla="*/ 226745 w 226745"/>
                <a:gd name="connsiteY3" fmla="*/ 1100846 h 2196927"/>
                <a:gd name="connsiteX4" fmla="*/ 156234 w 226745"/>
                <a:gd name="connsiteY4" fmla="*/ 1124502 h 2196927"/>
                <a:gd name="connsiteX5" fmla="*/ 159218 w 226745"/>
                <a:gd name="connsiteY5" fmla="*/ 2055224 h 2196927"/>
                <a:gd name="connsiteX6" fmla="*/ 50006 w 226745"/>
                <a:gd name="connsiteY6" fmla="*/ 2192164 h 219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45" h="2196927" stroke="0" extrusionOk="0">
                  <a:moveTo>
                    <a:pt x="0" y="0"/>
                  </a:moveTo>
                  <a:cubicBezTo>
                    <a:pt x="86286" y="0"/>
                    <a:pt x="156234" y="11658"/>
                    <a:pt x="156234" y="26038"/>
                  </a:cubicBezTo>
                  <a:lnTo>
                    <a:pt x="156234" y="1072426"/>
                  </a:lnTo>
                  <a:cubicBezTo>
                    <a:pt x="170522" y="1077879"/>
                    <a:pt x="153853" y="1076186"/>
                    <a:pt x="156234" y="1124502"/>
                  </a:cubicBezTo>
                  <a:lnTo>
                    <a:pt x="156234" y="2170889"/>
                  </a:lnTo>
                  <a:cubicBezTo>
                    <a:pt x="156234" y="2185269"/>
                    <a:pt x="86286" y="2196927"/>
                    <a:pt x="0" y="2196927"/>
                  </a:cubicBezTo>
                  <a:lnTo>
                    <a:pt x="0" y="0"/>
                  </a:lnTo>
                  <a:close/>
                </a:path>
                <a:path w="226745" h="2196927" fill="none">
                  <a:moveTo>
                    <a:pt x="52387" y="0"/>
                  </a:moveTo>
                  <a:cubicBezTo>
                    <a:pt x="138673" y="0"/>
                    <a:pt x="150265" y="113159"/>
                    <a:pt x="150265" y="127539"/>
                  </a:cubicBezTo>
                  <a:cubicBezTo>
                    <a:pt x="152255" y="442501"/>
                    <a:pt x="154244" y="757464"/>
                    <a:pt x="156234" y="1072426"/>
                  </a:cubicBezTo>
                  <a:cubicBezTo>
                    <a:pt x="156234" y="1086806"/>
                    <a:pt x="226745" y="1092167"/>
                    <a:pt x="226745" y="1100846"/>
                  </a:cubicBezTo>
                  <a:cubicBezTo>
                    <a:pt x="226745" y="1109525"/>
                    <a:pt x="156234" y="1110122"/>
                    <a:pt x="156234" y="1124502"/>
                  </a:cubicBezTo>
                  <a:cubicBezTo>
                    <a:pt x="157229" y="1434743"/>
                    <a:pt x="158223" y="1744983"/>
                    <a:pt x="159218" y="2055224"/>
                  </a:cubicBezTo>
                  <a:cubicBezTo>
                    <a:pt x="159218" y="2069604"/>
                    <a:pt x="136292" y="2192164"/>
                    <a:pt x="50006" y="2192164"/>
                  </a:cubicBez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41" name="TextBox 78"/>
            <p:cNvSpPr txBox="1"/>
            <p:nvPr/>
          </p:nvSpPr>
          <p:spPr>
            <a:xfrm>
              <a:off x="4836394" y="2740402"/>
              <a:ext cx="710235" cy="707884"/>
            </a:xfrm>
            <a:prstGeom prst="rect">
              <a:avLst/>
            </a:prstGeom>
            <a:noFill/>
          </p:spPr>
          <p:txBody>
            <a:bodyPr wrap="square" rtlCol="0">
              <a:spAutoFit/>
            </a:bodyPr>
            <a:lstStyle/>
            <a:p>
              <a:pPr fontAlgn="auto">
                <a:spcBef>
                  <a:spcPts val="0"/>
                </a:spcBef>
                <a:spcAft>
                  <a:spcPts val="0"/>
                </a:spcAft>
              </a:pPr>
              <a:r>
                <a:rPr lang="en-US" sz="2000" i="1" kern="0" dirty="0">
                  <a:solidFill>
                    <a:srgbClr val="FF0000"/>
                  </a:solidFill>
                  <a:latin typeface="+mj-lt"/>
                  <a:cs typeface="Times New Roman" pitchFamily="18" charset="0"/>
                </a:rPr>
                <a:t>-</a:t>
              </a:r>
              <a:r>
                <a:rPr lang="el-GR" sz="2000" i="1" kern="0" dirty="0">
                  <a:solidFill>
                    <a:srgbClr val="FF0000"/>
                  </a:solidFill>
                  <a:latin typeface="+mj-lt"/>
                  <a:cs typeface="Times New Roman" pitchFamily="18" charset="0"/>
                </a:rPr>
                <a:t>μ</a:t>
              </a:r>
              <a:endParaRPr lang="el-GR" sz="2000" i="1" kern="0" baseline="-25000" dirty="0">
                <a:solidFill>
                  <a:srgbClr val="006600"/>
                </a:solidFill>
                <a:latin typeface="+mj-lt"/>
                <a:cs typeface="Times New Roman" pitchFamily="18" charset="0"/>
              </a:endParaRPr>
            </a:p>
            <a:p>
              <a:pPr fontAlgn="auto">
                <a:spcBef>
                  <a:spcPts val="0"/>
                </a:spcBef>
                <a:spcAft>
                  <a:spcPts val="0"/>
                </a:spcAft>
              </a:pPr>
              <a:endParaRPr lang="en-US" sz="2000" dirty="0">
                <a:solidFill>
                  <a:srgbClr val="FF0000"/>
                </a:solidFill>
                <a:latin typeface="+mj-lt"/>
                <a:cs typeface="Times New Roman" pitchFamily="18" charset="0"/>
              </a:endParaRPr>
            </a:p>
          </p:txBody>
        </p:sp>
      </p:grpSp>
      <p:sp>
        <p:nvSpPr>
          <p:cNvPr id="42" name="Right Brace 16"/>
          <p:cNvSpPr/>
          <p:nvPr/>
        </p:nvSpPr>
        <p:spPr>
          <a:xfrm rot="5400000">
            <a:off x="4403837" y="1118209"/>
            <a:ext cx="180931" cy="2245502"/>
          </a:xfrm>
          <a:custGeom>
            <a:avLst/>
            <a:gdLst>
              <a:gd name="connsiteX0" fmla="*/ 0 w 312467"/>
              <a:gd name="connsiteY0" fmla="*/ 0 h 2196927"/>
              <a:gd name="connsiteX1" fmla="*/ 156234 w 312467"/>
              <a:gd name="connsiteY1" fmla="*/ 26038 h 2196927"/>
              <a:gd name="connsiteX2" fmla="*/ 156234 w 312467"/>
              <a:gd name="connsiteY2" fmla="*/ 1072426 h 2196927"/>
              <a:gd name="connsiteX3" fmla="*/ 312468 w 312467"/>
              <a:gd name="connsiteY3" fmla="*/ 1098464 h 2196927"/>
              <a:gd name="connsiteX4" fmla="*/ 156234 w 312467"/>
              <a:gd name="connsiteY4" fmla="*/ 1124502 h 2196927"/>
              <a:gd name="connsiteX5" fmla="*/ 156234 w 312467"/>
              <a:gd name="connsiteY5" fmla="*/ 2170889 h 2196927"/>
              <a:gd name="connsiteX6" fmla="*/ 0 w 312467"/>
              <a:gd name="connsiteY6" fmla="*/ 2196927 h 2196927"/>
              <a:gd name="connsiteX7" fmla="*/ 0 w 312467"/>
              <a:gd name="connsiteY7" fmla="*/ 0 h 2196927"/>
              <a:gd name="connsiteX0" fmla="*/ 0 w 312467"/>
              <a:gd name="connsiteY0" fmla="*/ 0 h 2196927"/>
              <a:gd name="connsiteX1" fmla="*/ 156234 w 312467"/>
              <a:gd name="connsiteY1" fmla="*/ 26038 h 2196927"/>
              <a:gd name="connsiteX2" fmla="*/ 156234 w 312467"/>
              <a:gd name="connsiteY2" fmla="*/ 1072426 h 2196927"/>
              <a:gd name="connsiteX3" fmla="*/ 312468 w 312467"/>
              <a:gd name="connsiteY3" fmla="*/ 1098464 h 2196927"/>
              <a:gd name="connsiteX4" fmla="*/ 156234 w 312467"/>
              <a:gd name="connsiteY4" fmla="*/ 1124502 h 2196927"/>
              <a:gd name="connsiteX5" fmla="*/ 156234 w 312467"/>
              <a:gd name="connsiteY5" fmla="*/ 2170889 h 2196927"/>
              <a:gd name="connsiteX6" fmla="*/ 0 w 312467"/>
              <a:gd name="connsiteY6" fmla="*/ 2196927 h 2196927"/>
              <a:gd name="connsiteX0" fmla="*/ 0 w 313381"/>
              <a:gd name="connsiteY0" fmla="*/ 0 h 2196927"/>
              <a:gd name="connsiteX1" fmla="*/ 156234 w 313381"/>
              <a:gd name="connsiteY1" fmla="*/ 26038 h 2196927"/>
              <a:gd name="connsiteX2" fmla="*/ 156234 w 313381"/>
              <a:gd name="connsiteY2" fmla="*/ 1072426 h 2196927"/>
              <a:gd name="connsiteX3" fmla="*/ 312468 w 313381"/>
              <a:gd name="connsiteY3" fmla="*/ 1098464 h 2196927"/>
              <a:gd name="connsiteX4" fmla="*/ 156234 w 313381"/>
              <a:gd name="connsiteY4" fmla="*/ 1124502 h 2196927"/>
              <a:gd name="connsiteX5" fmla="*/ 156234 w 313381"/>
              <a:gd name="connsiteY5" fmla="*/ 2170889 h 2196927"/>
              <a:gd name="connsiteX6" fmla="*/ 0 w 313381"/>
              <a:gd name="connsiteY6" fmla="*/ 2196927 h 2196927"/>
              <a:gd name="connsiteX7" fmla="*/ 0 w 313381"/>
              <a:gd name="connsiteY7" fmla="*/ 0 h 2196927"/>
              <a:gd name="connsiteX0" fmla="*/ 0 w 313381"/>
              <a:gd name="connsiteY0" fmla="*/ 0 h 2196927"/>
              <a:gd name="connsiteX1" fmla="*/ 156234 w 313381"/>
              <a:gd name="connsiteY1" fmla="*/ 26038 h 2196927"/>
              <a:gd name="connsiteX2" fmla="*/ 156234 w 313381"/>
              <a:gd name="connsiteY2" fmla="*/ 1072426 h 2196927"/>
              <a:gd name="connsiteX3" fmla="*/ 312468 w 313381"/>
              <a:gd name="connsiteY3" fmla="*/ 1098464 h 2196927"/>
              <a:gd name="connsiteX4" fmla="*/ 156234 w 313381"/>
              <a:gd name="connsiteY4" fmla="*/ 1124502 h 2196927"/>
              <a:gd name="connsiteX5" fmla="*/ 156234 w 313381"/>
              <a:gd name="connsiteY5" fmla="*/ 2170889 h 2196927"/>
              <a:gd name="connsiteX6" fmla="*/ 0 w 313381"/>
              <a:gd name="connsiteY6" fmla="*/ 2196927 h 2196927"/>
              <a:gd name="connsiteX0" fmla="*/ 0 w 317230"/>
              <a:gd name="connsiteY0" fmla="*/ 0 h 2196927"/>
              <a:gd name="connsiteX1" fmla="*/ 156234 w 317230"/>
              <a:gd name="connsiteY1" fmla="*/ 26038 h 2196927"/>
              <a:gd name="connsiteX2" fmla="*/ 156234 w 317230"/>
              <a:gd name="connsiteY2" fmla="*/ 1072426 h 2196927"/>
              <a:gd name="connsiteX3" fmla="*/ 312468 w 317230"/>
              <a:gd name="connsiteY3" fmla="*/ 1098464 h 2196927"/>
              <a:gd name="connsiteX4" fmla="*/ 156234 w 317230"/>
              <a:gd name="connsiteY4" fmla="*/ 1124502 h 2196927"/>
              <a:gd name="connsiteX5" fmla="*/ 156234 w 317230"/>
              <a:gd name="connsiteY5" fmla="*/ 2170889 h 2196927"/>
              <a:gd name="connsiteX6" fmla="*/ 0 w 317230"/>
              <a:gd name="connsiteY6" fmla="*/ 2196927 h 2196927"/>
              <a:gd name="connsiteX7" fmla="*/ 0 w 317230"/>
              <a:gd name="connsiteY7" fmla="*/ 0 h 2196927"/>
              <a:gd name="connsiteX0" fmla="*/ 0 w 317230"/>
              <a:gd name="connsiteY0" fmla="*/ 0 h 2196927"/>
              <a:gd name="connsiteX1" fmla="*/ 156234 w 317230"/>
              <a:gd name="connsiteY1" fmla="*/ 26038 h 2196927"/>
              <a:gd name="connsiteX2" fmla="*/ 156234 w 317230"/>
              <a:gd name="connsiteY2" fmla="*/ 1072426 h 2196927"/>
              <a:gd name="connsiteX3" fmla="*/ 317230 w 317230"/>
              <a:gd name="connsiteY3" fmla="*/ 1150851 h 2196927"/>
              <a:gd name="connsiteX4" fmla="*/ 156234 w 317230"/>
              <a:gd name="connsiteY4" fmla="*/ 1124502 h 2196927"/>
              <a:gd name="connsiteX5" fmla="*/ 156234 w 317230"/>
              <a:gd name="connsiteY5" fmla="*/ 2170889 h 2196927"/>
              <a:gd name="connsiteX6" fmla="*/ 0 w 317230"/>
              <a:gd name="connsiteY6" fmla="*/ 2196927 h 2196927"/>
              <a:gd name="connsiteX0" fmla="*/ 0 w 317230"/>
              <a:gd name="connsiteY0" fmla="*/ 0 h 2196927"/>
              <a:gd name="connsiteX1" fmla="*/ 156234 w 317230"/>
              <a:gd name="connsiteY1" fmla="*/ 26038 h 2196927"/>
              <a:gd name="connsiteX2" fmla="*/ 156234 w 317230"/>
              <a:gd name="connsiteY2" fmla="*/ 1072426 h 2196927"/>
              <a:gd name="connsiteX3" fmla="*/ 312471 w 317230"/>
              <a:gd name="connsiteY3" fmla="*/ 1098464 h 2196927"/>
              <a:gd name="connsiteX4" fmla="*/ 156234 w 317230"/>
              <a:gd name="connsiteY4" fmla="*/ 1124502 h 2196927"/>
              <a:gd name="connsiteX5" fmla="*/ 156234 w 317230"/>
              <a:gd name="connsiteY5" fmla="*/ 2170889 h 2196927"/>
              <a:gd name="connsiteX6" fmla="*/ 0 w 317230"/>
              <a:gd name="connsiteY6" fmla="*/ 2196927 h 2196927"/>
              <a:gd name="connsiteX7" fmla="*/ 0 w 317230"/>
              <a:gd name="connsiteY7" fmla="*/ 0 h 2196927"/>
              <a:gd name="connsiteX0" fmla="*/ 0 w 317230"/>
              <a:gd name="connsiteY0" fmla="*/ 0 h 2196927"/>
              <a:gd name="connsiteX1" fmla="*/ 156234 w 317230"/>
              <a:gd name="connsiteY1" fmla="*/ 26038 h 2196927"/>
              <a:gd name="connsiteX2" fmla="*/ 156234 w 317230"/>
              <a:gd name="connsiteY2" fmla="*/ 1072426 h 2196927"/>
              <a:gd name="connsiteX3" fmla="*/ 317230 w 317230"/>
              <a:gd name="connsiteY3" fmla="*/ 1150851 h 2196927"/>
              <a:gd name="connsiteX4" fmla="*/ 156234 w 317230"/>
              <a:gd name="connsiteY4" fmla="*/ 1124502 h 2196927"/>
              <a:gd name="connsiteX5" fmla="*/ 156234 w 317230"/>
              <a:gd name="connsiteY5" fmla="*/ 2170889 h 2196927"/>
              <a:gd name="connsiteX6" fmla="*/ 0 w 317230"/>
              <a:gd name="connsiteY6" fmla="*/ 2196927 h 2196927"/>
              <a:gd name="connsiteX0" fmla="*/ 0 w 320716"/>
              <a:gd name="connsiteY0" fmla="*/ 0 h 2196927"/>
              <a:gd name="connsiteX1" fmla="*/ 156234 w 320716"/>
              <a:gd name="connsiteY1" fmla="*/ 26038 h 2196927"/>
              <a:gd name="connsiteX2" fmla="*/ 156234 w 320716"/>
              <a:gd name="connsiteY2" fmla="*/ 1072426 h 2196927"/>
              <a:gd name="connsiteX3" fmla="*/ 312471 w 320716"/>
              <a:gd name="connsiteY3" fmla="*/ 1098464 h 2196927"/>
              <a:gd name="connsiteX4" fmla="*/ 156234 w 320716"/>
              <a:gd name="connsiteY4" fmla="*/ 1124502 h 2196927"/>
              <a:gd name="connsiteX5" fmla="*/ 156234 w 320716"/>
              <a:gd name="connsiteY5" fmla="*/ 2170889 h 2196927"/>
              <a:gd name="connsiteX6" fmla="*/ 0 w 320716"/>
              <a:gd name="connsiteY6" fmla="*/ 2196927 h 2196927"/>
              <a:gd name="connsiteX7" fmla="*/ 0 w 320716"/>
              <a:gd name="connsiteY7" fmla="*/ 0 h 2196927"/>
              <a:gd name="connsiteX0" fmla="*/ 0 w 320716"/>
              <a:gd name="connsiteY0" fmla="*/ 0 h 2196927"/>
              <a:gd name="connsiteX1" fmla="*/ 156234 w 320716"/>
              <a:gd name="connsiteY1" fmla="*/ 26038 h 2196927"/>
              <a:gd name="connsiteX2" fmla="*/ 156234 w 320716"/>
              <a:gd name="connsiteY2" fmla="*/ 1072426 h 2196927"/>
              <a:gd name="connsiteX3" fmla="*/ 317230 w 320716"/>
              <a:gd name="connsiteY3" fmla="*/ 1150851 h 2196927"/>
              <a:gd name="connsiteX4" fmla="*/ 156234 w 320716"/>
              <a:gd name="connsiteY4" fmla="*/ 1124502 h 2196927"/>
              <a:gd name="connsiteX5" fmla="*/ 156234 w 320716"/>
              <a:gd name="connsiteY5" fmla="*/ 2170889 h 2196927"/>
              <a:gd name="connsiteX6" fmla="*/ 0 w 320716"/>
              <a:gd name="connsiteY6" fmla="*/ 2196927 h 2196927"/>
              <a:gd name="connsiteX0" fmla="*/ 0 w 320716"/>
              <a:gd name="connsiteY0" fmla="*/ 0 h 2196927"/>
              <a:gd name="connsiteX1" fmla="*/ 156234 w 320716"/>
              <a:gd name="connsiteY1" fmla="*/ 26038 h 2196927"/>
              <a:gd name="connsiteX2" fmla="*/ 156234 w 320716"/>
              <a:gd name="connsiteY2" fmla="*/ 1072426 h 2196927"/>
              <a:gd name="connsiteX3" fmla="*/ 314856 w 320716"/>
              <a:gd name="connsiteY3" fmla="*/ 812714 h 2196927"/>
              <a:gd name="connsiteX4" fmla="*/ 156234 w 320716"/>
              <a:gd name="connsiteY4" fmla="*/ 1124502 h 2196927"/>
              <a:gd name="connsiteX5" fmla="*/ 156234 w 320716"/>
              <a:gd name="connsiteY5" fmla="*/ 2170889 h 2196927"/>
              <a:gd name="connsiteX6" fmla="*/ 0 w 320716"/>
              <a:gd name="connsiteY6" fmla="*/ 2196927 h 2196927"/>
              <a:gd name="connsiteX7" fmla="*/ 0 w 320716"/>
              <a:gd name="connsiteY7" fmla="*/ 0 h 2196927"/>
              <a:gd name="connsiteX0" fmla="*/ 0 w 320716"/>
              <a:gd name="connsiteY0" fmla="*/ 0 h 2196927"/>
              <a:gd name="connsiteX1" fmla="*/ 156234 w 320716"/>
              <a:gd name="connsiteY1" fmla="*/ 26038 h 2196927"/>
              <a:gd name="connsiteX2" fmla="*/ 156234 w 320716"/>
              <a:gd name="connsiteY2" fmla="*/ 1072426 h 2196927"/>
              <a:gd name="connsiteX3" fmla="*/ 317230 w 320716"/>
              <a:gd name="connsiteY3" fmla="*/ 1150851 h 2196927"/>
              <a:gd name="connsiteX4" fmla="*/ 156234 w 320716"/>
              <a:gd name="connsiteY4" fmla="*/ 1124502 h 2196927"/>
              <a:gd name="connsiteX5" fmla="*/ 156234 w 320716"/>
              <a:gd name="connsiteY5" fmla="*/ 2170889 h 2196927"/>
              <a:gd name="connsiteX6" fmla="*/ 0 w 320716"/>
              <a:gd name="connsiteY6" fmla="*/ 2196927 h 2196927"/>
              <a:gd name="connsiteX0" fmla="*/ 0 w 315757"/>
              <a:gd name="connsiteY0" fmla="*/ 0 h 2196927"/>
              <a:gd name="connsiteX1" fmla="*/ 156234 w 315757"/>
              <a:gd name="connsiteY1" fmla="*/ 26038 h 2196927"/>
              <a:gd name="connsiteX2" fmla="*/ 156234 w 315757"/>
              <a:gd name="connsiteY2" fmla="*/ 1072426 h 2196927"/>
              <a:gd name="connsiteX3" fmla="*/ 314856 w 315757"/>
              <a:gd name="connsiteY3" fmla="*/ 812714 h 2196927"/>
              <a:gd name="connsiteX4" fmla="*/ 156234 w 315757"/>
              <a:gd name="connsiteY4" fmla="*/ 1124502 h 2196927"/>
              <a:gd name="connsiteX5" fmla="*/ 156234 w 315757"/>
              <a:gd name="connsiteY5" fmla="*/ 2170889 h 2196927"/>
              <a:gd name="connsiteX6" fmla="*/ 0 w 315757"/>
              <a:gd name="connsiteY6" fmla="*/ 2196927 h 2196927"/>
              <a:gd name="connsiteX7" fmla="*/ 0 w 315757"/>
              <a:gd name="connsiteY7" fmla="*/ 0 h 2196927"/>
              <a:gd name="connsiteX0" fmla="*/ 0 w 315757"/>
              <a:gd name="connsiteY0" fmla="*/ 0 h 2196927"/>
              <a:gd name="connsiteX1" fmla="*/ 156234 w 315757"/>
              <a:gd name="connsiteY1" fmla="*/ 26038 h 2196927"/>
              <a:gd name="connsiteX2" fmla="*/ 156234 w 315757"/>
              <a:gd name="connsiteY2" fmla="*/ 1072426 h 2196927"/>
              <a:gd name="connsiteX3" fmla="*/ 286276 w 315757"/>
              <a:gd name="connsiteY3" fmla="*/ 1100845 h 2196927"/>
              <a:gd name="connsiteX4" fmla="*/ 156234 w 315757"/>
              <a:gd name="connsiteY4" fmla="*/ 1124502 h 2196927"/>
              <a:gd name="connsiteX5" fmla="*/ 156234 w 315757"/>
              <a:gd name="connsiteY5" fmla="*/ 2170889 h 2196927"/>
              <a:gd name="connsiteX6" fmla="*/ 0 w 315757"/>
              <a:gd name="connsiteY6" fmla="*/ 2196927 h 2196927"/>
              <a:gd name="connsiteX0" fmla="*/ 0 w 315757"/>
              <a:gd name="connsiteY0" fmla="*/ 0 h 2196927"/>
              <a:gd name="connsiteX1" fmla="*/ 156234 w 315757"/>
              <a:gd name="connsiteY1" fmla="*/ 26038 h 2196927"/>
              <a:gd name="connsiteX2" fmla="*/ 156234 w 315757"/>
              <a:gd name="connsiteY2" fmla="*/ 1072426 h 2196927"/>
              <a:gd name="connsiteX3" fmla="*/ 314856 w 315757"/>
              <a:gd name="connsiteY3" fmla="*/ 812714 h 2196927"/>
              <a:gd name="connsiteX4" fmla="*/ 156234 w 315757"/>
              <a:gd name="connsiteY4" fmla="*/ 1124502 h 2196927"/>
              <a:gd name="connsiteX5" fmla="*/ 156234 w 315757"/>
              <a:gd name="connsiteY5" fmla="*/ 2170889 h 2196927"/>
              <a:gd name="connsiteX6" fmla="*/ 0 w 315757"/>
              <a:gd name="connsiteY6" fmla="*/ 2196927 h 2196927"/>
              <a:gd name="connsiteX7" fmla="*/ 0 w 315757"/>
              <a:gd name="connsiteY7" fmla="*/ 0 h 2196927"/>
              <a:gd name="connsiteX0" fmla="*/ 0 w 315757"/>
              <a:gd name="connsiteY0" fmla="*/ 0 h 2196927"/>
              <a:gd name="connsiteX1" fmla="*/ 156234 w 315757"/>
              <a:gd name="connsiteY1" fmla="*/ 26038 h 2196927"/>
              <a:gd name="connsiteX2" fmla="*/ 156234 w 315757"/>
              <a:gd name="connsiteY2" fmla="*/ 1072426 h 2196927"/>
              <a:gd name="connsiteX3" fmla="*/ 286276 w 315757"/>
              <a:gd name="connsiteY3" fmla="*/ 1100845 h 2196927"/>
              <a:gd name="connsiteX4" fmla="*/ 156234 w 315757"/>
              <a:gd name="connsiteY4" fmla="*/ 1124502 h 2196927"/>
              <a:gd name="connsiteX5" fmla="*/ 156234 w 315757"/>
              <a:gd name="connsiteY5" fmla="*/ 2170889 h 2196927"/>
              <a:gd name="connsiteX6" fmla="*/ 0 w 315757"/>
              <a:gd name="connsiteY6" fmla="*/ 2196927 h 2196927"/>
              <a:gd name="connsiteX0" fmla="*/ 0 w 315757"/>
              <a:gd name="connsiteY0" fmla="*/ 0 h 2196927"/>
              <a:gd name="connsiteX1" fmla="*/ 156234 w 315757"/>
              <a:gd name="connsiteY1" fmla="*/ 26038 h 2196927"/>
              <a:gd name="connsiteX2" fmla="*/ 156234 w 315757"/>
              <a:gd name="connsiteY2" fmla="*/ 1072426 h 2196927"/>
              <a:gd name="connsiteX3" fmla="*/ 314856 w 315757"/>
              <a:gd name="connsiteY3" fmla="*/ 812714 h 2196927"/>
              <a:gd name="connsiteX4" fmla="*/ 156234 w 315757"/>
              <a:gd name="connsiteY4" fmla="*/ 1124502 h 2196927"/>
              <a:gd name="connsiteX5" fmla="*/ 156234 w 315757"/>
              <a:gd name="connsiteY5" fmla="*/ 2170889 h 2196927"/>
              <a:gd name="connsiteX6" fmla="*/ 0 w 315757"/>
              <a:gd name="connsiteY6" fmla="*/ 2196927 h 2196927"/>
              <a:gd name="connsiteX7" fmla="*/ 0 w 315757"/>
              <a:gd name="connsiteY7" fmla="*/ 0 h 2196927"/>
              <a:gd name="connsiteX0" fmla="*/ 0 w 315757"/>
              <a:gd name="connsiteY0" fmla="*/ 0 h 2196927"/>
              <a:gd name="connsiteX1" fmla="*/ 156234 w 315757"/>
              <a:gd name="connsiteY1" fmla="*/ 26038 h 2196927"/>
              <a:gd name="connsiteX2" fmla="*/ 156234 w 315757"/>
              <a:gd name="connsiteY2" fmla="*/ 1072426 h 2196927"/>
              <a:gd name="connsiteX3" fmla="*/ 224364 w 315757"/>
              <a:gd name="connsiteY3" fmla="*/ 1098464 h 2196927"/>
              <a:gd name="connsiteX4" fmla="*/ 156234 w 315757"/>
              <a:gd name="connsiteY4" fmla="*/ 1124502 h 2196927"/>
              <a:gd name="connsiteX5" fmla="*/ 156234 w 315757"/>
              <a:gd name="connsiteY5" fmla="*/ 2170889 h 2196927"/>
              <a:gd name="connsiteX6" fmla="*/ 0 w 315757"/>
              <a:gd name="connsiteY6" fmla="*/ 2196927 h 2196927"/>
              <a:gd name="connsiteX0" fmla="*/ 0 w 315757"/>
              <a:gd name="connsiteY0" fmla="*/ 0 h 2196927"/>
              <a:gd name="connsiteX1" fmla="*/ 156234 w 315757"/>
              <a:gd name="connsiteY1" fmla="*/ 26038 h 2196927"/>
              <a:gd name="connsiteX2" fmla="*/ 156234 w 315757"/>
              <a:gd name="connsiteY2" fmla="*/ 1072426 h 2196927"/>
              <a:gd name="connsiteX3" fmla="*/ 314856 w 315757"/>
              <a:gd name="connsiteY3" fmla="*/ 812714 h 2196927"/>
              <a:gd name="connsiteX4" fmla="*/ 156234 w 315757"/>
              <a:gd name="connsiteY4" fmla="*/ 1124502 h 2196927"/>
              <a:gd name="connsiteX5" fmla="*/ 156234 w 315757"/>
              <a:gd name="connsiteY5" fmla="*/ 2170889 h 2196927"/>
              <a:gd name="connsiteX6" fmla="*/ 0 w 315757"/>
              <a:gd name="connsiteY6" fmla="*/ 2196927 h 2196927"/>
              <a:gd name="connsiteX7" fmla="*/ 0 w 315757"/>
              <a:gd name="connsiteY7" fmla="*/ 0 h 2196927"/>
              <a:gd name="connsiteX0" fmla="*/ 0 w 315757"/>
              <a:gd name="connsiteY0" fmla="*/ 0 h 2196927"/>
              <a:gd name="connsiteX1" fmla="*/ 156234 w 315757"/>
              <a:gd name="connsiteY1" fmla="*/ 26038 h 2196927"/>
              <a:gd name="connsiteX2" fmla="*/ 156234 w 315757"/>
              <a:gd name="connsiteY2" fmla="*/ 1072426 h 2196927"/>
              <a:gd name="connsiteX3" fmla="*/ 224364 w 315757"/>
              <a:gd name="connsiteY3" fmla="*/ 1100846 h 2196927"/>
              <a:gd name="connsiteX4" fmla="*/ 156234 w 315757"/>
              <a:gd name="connsiteY4" fmla="*/ 1124502 h 2196927"/>
              <a:gd name="connsiteX5" fmla="*/ 156234 w 315757"/>
              <a:gd name="connsiteY5" fmla="*/ 2170889 h 2196927"/>
              <a:gd name="connsiteX6" fmla="*/ 0 w 315757"/>
              <a:gd name="connsiteY6" fmla="*/ 2196927 h 2196927"/>
              <a:gd name="connsiteX0" fmla="*/ 0 w 230524"/>
              <a:gd name="connsiteY0" fmla="*/ 0 h 2196927"/>
              <a:gd name="connsiteX1" fmla="*/ 156234 w 230524"/>
              <a:gd name="connsiteY1" fmla="*/ 26038 h 2196927"/>
              <a:gd name="connsiteX2" fmla="*/ 156234 w 230524"/>
              <a:gd name="connsiteY2" fmla="*/ 1072426 h 2196927"/>
              <a:gd name="connsiteX3" fmla="*/ 74350 w 230524"/>
              <a:gd name="connsiteY3" fmla="*/ 1100845 h 2196927"/>
              <a:gd name="connsiteX4" fmla="*/ 156234 w 230524"/>
              <a:gd name="connsiteY4" fmla="*/ 1124502 h 2196927"/>
              <a:gd name="connsiteX5" fmla="*/ 156234 w 230524"/>
              <a:gd name="connsiteY5" fmla="*/ 2170889 h 2196927"/>
              <a:gd name="connsiteX6" fmla="*/ 0 w 230524"/>
              <a:gd name="connsiteY6" fmla="*/ 2196927 h 2196927"/>
              <a:gd name="connsiteX7" fmla="*/ 0 w 230524"/>
              <a:gd name="connsiteY7" fmla="*/ 0 h 2196927"/>
              <a:gd name="connsiteX0" fmla="*/ 0 w 230524"/>
              <a:gd name="connsiteY0" fmla="*/ 0 h 2196927"/>
              <a:gd name="connsiteX1" fmla="*/ 156234 w 230524"/>
              <a:gd name="connsiteY1" fmla="*/ 26038 h 2196927"/>
              <a:gd name="connsiteX2" fmla="*/ 156234 w 230524"/>
              <a:gd name="connsiteY2" fmla="*/ 1072426 h 2196927"/>
              <a:gd name="connsiteX3" fmla="*/ 224364 w 230524"/>
              <a:gd name="connsiteY3" fmla="*/ 1100846 h 2196927"/>
              <a:gd name="connsiteX4" fmla="*/ 156234 w 230524"/>
              <a:gd name="connsiteY4" fmla="*/ 1124502 h 2196927"/>
              <a:gd name="connsiteX5" fmla="*/ 156234 w 230524"/>
              <a:gd name="connsiteY5" fmla="*/ 2170889 h 2196927"/>
              <a:gd name="connsiteX6" fmla="*/ 0 w 230524"/>
              <a:gd name="connsiteY6" fmla="*/ 2196927 h 2196927"/>
              <a:gd name="connsiteX0" fmla="*/ 0 w 230524"/>
              <a:gd name="connsiteY0" fmla="*/ 0 h 2196927"/>
              <a:gd name="connsiteX1" fmla="*/ 156234 w 230524"/>
              <a:gd name="connsiteY1" fmla="*/ 26038 h 2196927"/>
              <a:gd name="connsiteX2" fmla="*/ 156234 w 230524"/>
              <a:gd name="connsiteY2" fmla="*/ 1072426 h 2196927"/>
              <a:gd name="connsiteX3" fmla="*/ 156234 w 230524"/>
              <a:gd name="connsiteY3" fmla="*/ 1124502 h 2196927"/>
              <a:gd name="connsiteX4" fmla="*/ 156234 w 230524"/>
              <a:gd name="connsiteY4" fmla="*/ 2170889 h 2196927"/>
              <a:gd name="connsiteX5" fmla="*/ 0 w 230524"/>
              <a:gd name="connsiteY5" fmla="*/ 2196927 h 2196927"/>
              <a:gd name="connsiteX6" fmla="*/ 0 w 230524"/>
              <a:gd name="connsiteY6" fmla="*/ 0 h 2196927"/>
              <a:gd name="connsiteX0" fmla="*/ 0 w 230524"/>
              <a:gd name="connsiteY0" fmla="*/ 0 h 2196927"/>
              <a:gd name="connsiteX1" fmla="*/ 156234 w 230524"/>
              <a:gd name="connsiteY1" fmla="*/ 26038 h 2196927"/>
              <a:gd name="connsiteX2" fmla="*/ 156234 w 230524"/>
              <a:gd name="connsiteY2" fmla="*/ 1072426 h 2196927"/>
              <a:gd name="connsiteX3" fmla="*/ 224364 w 230524"/>
              <a:gd name="connsiteY3" fmla="*/ 1100846 h 2196927"/>
              <a:gd name="connsiteX4" fmla="*/ 156234 w 230524"/>
              <a:gd name="connsiteY4" fmla="*/ 1124502 h 2196927"/>
              <a:gd name="connsiteX5" fmla="*/ 156234 w 230524"/>
              <a:gd name="connsiteY5" fmla="*/ 2170889 h 2196927"/>
              <a:gd name="connsiteX6" fmla="*/ 0 w 230524"/>
              <a:gd name="connsiteY6" fmla="*/ 2196927 h 2196927"/>
              <a:gd name="connsiteX0" fmla="*/ 0 w 232795"/>
              <a:gd name="connsiteY0" fmla="*/ 0 h 2196927"/>
              <a:gd name="connsiteX1" fmla="*/ 156234 w 232795"/>
              <a:gd name="connsiteY1" fmla="*/ 26038 h 2196927"/>
              <a:gd name="connsiteX2" fmla="*/ 156234 w 232795"/>
              <a:gd name="connsiteY2" fmla="*/ 1072426 h 2196927"/>
              <a:gd name="connsiteX3" fmla="*/ 156234 w 232795"/>
              <a:gd name="connsiteY3" fmla="*/ 1124502 h 2196927"/>
              <a:gd name="connsiteX4" fmla="*/ 156234 w 232795"/>
              <a:gd name="connsiteY4" fmla="*/ 2170889 h 2196927"/>
              <a:gd name="connsiteX5" fmla="*/ 0 w 232795"/>
              <a:gd name="connsiteY5" fmla="*/ 2196927 h 2196927"/>
              <a:gd name="connsiteX6" fmla="*/ 0 w 232795"/>
              <a:gd name="connsiteY6" fmla="*/ 0 h 2196927"/>
              <a:gd name="connsiteX0" fmla="*/ 0 w 232795"/>
              <a:gd name="connsiteY0" fmla="*/ 0 h 2196927"/>
              <a:gd name="connsiteX1" fmla="*/ 156234 w 232795"/>
              <a:gd name="connsiteY1" fmla="*/ 26038 h 2196927"/>
              <a:gd name="connsiteX2" fmla="*/ 156234 w 232795"/>
              <a:gd name="connsiteY2" fmla="*/ 1072426 h 2196927"/>
              <a:gd name="connsiteX3" fmla="*/ 224364 w 232795"/>
              <a:gd name="connsiteY3" fmla="*/ 1100846 h 2196927"/>
              <a:gd name="connsiteX4" fmla="*/ 156234 w 232795"/>
              <a:gd name="connsiteY4" fmla="*/ 1124502 h 2196927"/>
              <a:gd name="connsiteX5" fmla="*/ 156234 w 232795"/>
              <a:gd name="connsiteY5" fmla="*/ 2170889 h 2196927"/>
              <a:gd name="connsiteX6" fmla="*/ 0 w 232795"/>
              <a:gd name="connsiteY6" fmla="*/ 2196927 h 2196927"/>
              <a:gd name="connsiteX0" fmla="*/ 0 w 228345"/>
              <a:gd name="connsiteY0" fmla="*/ 0 h 2196927"/>
              <a:gd name="connsiteX1" fmla="*/ 156234 w 228345"/>
              <a:gd name="connsiteY1" fmla="*/ 26038 h 2196927"/>
              <a:gd name="connsiteX2" fmla="*/ 156234 w 228345"/>
              <a:gd name="connsiteY2" fmla="*/ 1072426 h 2196927"/>
              <a:gd name="connsiteX3" fmla="*/ 156234 w 228345"/>
              <a:gd name="connsiteY3" fmla="*/ 1124502 h 2196927"/>
              <a:gd name="connsiteX4" fmla="*/ 156234 w 228345"/>
              <a:gd name="connsiteY4" fmla="*/ 2170889 h 2196927"/>
              <a:gd name="connsiteX5" fmla="*/ 0 w 228345"/>
              <a:gd name="connsiteY5" fmla="*/ 2196927 h 2196927"/>
              <a:gd name="connsiteX6" fmla="*/ 0 w 228345"/>
              <a:gd name="connsiteY6" fmla="*/ 0 h 2196927"/>
              <a:gd name="connsiteX0" fmla="*/ 0 w 228345"/>
              <a:gd name="connsiteY0" fmla="*/ 0 h 2196927"/>
              <a:gd name="connsiteX1" fmla="*/ 156234 w 228345"/>
              <a:gd name="connsiteY1" fmla="*/ 26038 h 2196927"/>
              <a:gd name="connsiteX2" fmla="*/ 156234 w 228345"/>
              <a:gd name="connsiteY2" fmla="*/ 1072426 h 2196927"/>
              <a:gd name="connsiteX3" fmla="*/ 219601 w 228345"/>
              <a:gd name="connsiteY3" fmla="*/ 1098465 h 2196927"/>
              <a:gd name="connsiteX4" fmla="*/ 156234 w 228345"/>
              <a:gd name="connsiteY4" fmla="*/ 1124502 h 2196927"/>
              <a:gd name="connsiteX5" fmla="*/ 156234 w 228345"/>
              <a:gd name="connsiteY5" fmla="*/ 2170889 h 2196927"/>
              <a:gd name="connsiteX6" fmla="*/ 0 w 228345"/>
              <a:gd name="connsiteY6" fmla="*/ 2196927 h 2196927"/>
              <a:gd name="connsiteX0" fmla="*/ 0 w 229983"/>
              <a:gd name="connsiteY0" fmla="*/ 0 h 2196927"/>
              <a:gd name="connsiteX1" fmla="*/ 156234 w 229983"/>
              <a:gd name="connsiteY1" fmla="*/ 26038 h 2196927"/>
              <a:gd name="connsiteX2" fmla="*/ 156234 w 229983"/>
              <a:gd name="connsiteY2" fmla="*/ 1072426 h 2196927"/>
              <a:gd name="connsiteX3" fmla="*/ 156234 w 229983"/>
              <a:gd name="connsiteY3" fmla="*/ 1124502 h 2196927"/>
              <a:gd name="connsiteX4" fmla="*/ 156234 w 229983"/>
              <a:gd name="connsiteY4" fmla="*/ 2170889 h 2196927"/>
              <a:gd name="connsiteX5" fmla="*/ 0 w 229983"/>
              <a:gd name="connsiteY5" fmla="*/ 2196927 h 2196927"/>
              <a:gd name="connsiteX6" fmla="*/ 0 w 229983"/>
              <a:gd name="connsiteY6" fmla="*/ 0 h 2196927"/>
              <a:gd name="connsiteX0" fmla="*/ 0 w 229983"/>
              <a:gd name="connsiteY0" fmla="*/ 0 h 2196927"/>
              <a:gd name="connsiteX1" fmla="*/ 156234 w 229983"/>
              <a:gd name="connsiteY1" fmla="*/ 26038 h 2196927"/>
              <a:gd name="connsiteX2" fmla="*/ 156234 w 229983"/>
              <a:gd name="connsiteY2" fmla="*/ 1072426 h 2196927"/>
              <a:gd name="connsiteX3" fmla="*/ 219601 w 229983"/>
              <a:gd name="connsiteY3" fmla="*/ 1098465 h 2196927"/>
              <a:gd name="connsiteX4" fmla="*/ 156234 w 229983"/>
              <a:gd name="connsiteY4" fmla="*/ 1124502 h 2196927"/>
              <a:gd name="connsiteX5" fmla="*/ 156234 w 229983"/>
              <a:gd name="connsiteY5" fmla="*/ 2170889 h 2196927"/>
              <a:gd name="connsiteX6" fmla="*/ 0 w 229983"/>
              <a:gd name="connsiteY6" fmla="*/ 2196927 h 2196927"/>
              <a:gd name="connsiteX0" fmla="*/ 0 w 229983"/>
              <a:gd name="connsiteY0" fmla="*/ 0 h 2196927"/>
              <a:gd name="connsiteX1" fmla="*/ 156234 w 229983"/>
              <a:gd name="connsiteY1" fmla="*/ 26038 h 2196927"/>
              <a:gd name="connsiteX2" fmla="*/ 156234 w 229983"/>
              <a:gd name="connsiteY2" fmla="*/ 1072426 h 2196927"/>
              <a:gd name="connsiteX3" fmla="*/ 156234 w 229983"/>
              <a:gd name="connsiteY3" fmla="*/ 1124502 h 2196927"/>
              <a:gd name="connsiteX4" fmla="*/ 156234 w 229983"/>
              <a:gd name="connsiteY4" fmla="*/ 2170889 h 2196927"/>
              <a:gd name="connsiteX5" fmla="*/ 0 w 229983"/>
              <a:gd name="connsiteY5" fmla="*/ 2196927 h 2196927"/>
              <a:gd name="connsiteX6" fmla="*/ 0 w 229983"/>
              <a:gd name="connsiteY6" fmla="*/ 0 h 2196927"/>
              <a:gd name="connsiteX0" fmla="*/ 0 w 229983"/>
              <a:gd name="connsiteY0" fmla="*/ 0 h 2196927"/>
              <a:gd name="connsiteX1" fmla="*/ 156234 w 229983"/>
              <a:gd name="connsiteY1" fmla="*/ 26038 h 2196927"/>
              <a:gd name="connsiteX2" fmla="*/ 156234 w 229983"/>
              <a:gd name="connsiteY2" fmla="*/ 1072426 h 2196927"/>
              <a:gd name="connsiteX3" fmla="*/ 219601 w 229983"/>
              <a:gd name="connsiteY3" fmla="*/ 1098465 h 2196927"/>
              <a:gd name="connsiteX4" fmla="*/ 156234 w 229983"/>
              <a:gd name="connsiteY4" fmla="*/ 1124502 h 2196927"/>
              <a:gd name="connsiteX5" fmla="*/ 156234 w 229983"/>
              <a:gd name="connsiteY5" fmla="*/ 2170889 h 2196927"/>
              <a:gd name="connsiteX6" fmla="*/ 0 w 229983"/>
              <a:gd name="connsiteY6" fmla="*/ 2196927 h 2196927"/>
              <a:gd name="connsiteX0" fmla="*/ 0 w 229983"/>
              <a:gd name="connsiteY0" fmla="*/ 0 h 2196927"/>
              <a:gd name="connsiteX1" fmla="*/ 156234 w 229983"/>
              <a:gd name="connsiteY1" fmla="*/ 26038 h 2196927"/>
              <a:gd name="connsiteX2" fmla="*/ 156234 w 229983"/>
              <a:gd name="connsiteY2" fmla="*/ 1072426 h 2196927"/>
              <a:gd name="connsiteX3" fmla="*/ 156234 w 229983"/>
              <a:gd name="connsiteY3" fmla="*/ 1124502 h 2196927"/>
              <a:gd name="connsiteX4" fmla="*/ 156234 w 229983"/>
              <a:gd name="connsiteY4" fmla="*/ 2170889 h 2196927"/>
              <a:gd name="connsiteX5" fmla="*/ 0 w 229983"/>
              <a:gd name="connsiteY5" fmla="*/ 2196927 h 2196927"/>
              <a:gd name="connsiteX6" fmla="*/ 0 w 229983"/>
              <a:gd name="connsiteY6" fmla="*/ 0 h 2196927"/>
              <a:gd name="connsiteX0" fmla="*/ 0 w 229983"/>
              <a:gd name="connsiteY0" fmla="*/ 0 h 2196927"/>
              <a:gd name="connsiteX1" fmla="*/ 156234 w 229983"/>
              <a:gd name="connsiteY1" fmla="*/ 26038 h 2196927"/>
              <a:gd name="connsiteX2" fmla="*/ 156234 w 229983"/>
              <a:gd name="connsiteY2" fmla="*/ 1072426 h 2196927"/>
              <a:gd name="connsiteX3" fmla="*/ 219601 w 229983"/>
              <a:gd name="connsiteY3" fmla="*/ 1098465 h 2196927"/>
              <a:gd name="connsiteX4" fmla="*/ 156234 w 229983"/>
              <a:gd name="connsiteY4" fmla="*/ 1124502 h 2196927"/>
              <a:gd name="connsiteX5" fmla="*/ 156234 w 229983"/>
              <a:gd name="connsiteY5" fmla="*/ 2170889 h 2196927"/>
              <a:gd name="connsiteX6" fmla="*/ 0 w 229983"/>
              <a:gd name="connsiteY6" fmla="*/ 2196927 h 2196927"/>
              <a:gd name="connsiteX0" fmla="*/ 0 w 236611"/>
              <a:gd name="connsiteY0" fmla="*/ 0 h 2196927"/>
              <a:gd name="connsiteX1" fmla="*/ 156234 w 236611"/>
              <a:gd name="connsiteY1" fmla="*/ 26038 h 2196927"/>
              <a:gd name="connsiteX2" fmla="*/ 156234 w 236611"/>
              <a:gd name="connsiteY2" fmla="*/ 1072426 h 2196927"/>
              <a:gd name="connsiteX3" fmla="*/ 156234 w 236611"/>
              <a:gd name="connsiteY3" fmla="*/ 1124502 h 2196927"/>
              <a:gd name="connsiteX4" fmla="*/ 156234 w 236611"/>
              <a:gd name="connsiteY4" fmla="*/ 2170889 h 2196927"/>
              <a:gd name="connsiteX5" fmla="*/ 0 w 236611"/>
              <a:gd name="connsiteY5" fmla="*/ 2196927 h 2196927"/>
              <a:gd name="connsiteX6" fmla="*/ 0 w 236611"/>
              <a:gd name="connsiteY6" fmla="*/ 0 h 2196927"/>
              <a:gd name="connsiteX0" fmla="*/ 0 w 236611"/>
              <a:gd name="connsiteY0" fmla="*/ 0 h 2196927"/>
              <a:gd name="connsiteX1" fmla="*/ 156234 w 236611"/>
              <a:gd name="connsiteY1" fmla="*/ 26038 h 2196927"/>
              <a:gd name="connsiteX2" fmla="*/ 156234 w 236611"/>
              <a:gd name="connsiteY2" fmla="*/ 1072426 h 2196927"/>
              <a:gd name="connsiteX3" fmla="*/ 226745 w 236611"/>
              <a:gd name="connsiteY3" fmla="*/ 1100846 h 2196927"/>
              <a:gd name="connsiteX4" fmla="*/ 156234 w 236611"/>
              <a:gd name="connsiteY4" fmla="*/ 1124502 h 2196927"/>
              <a:gd name="connsiteX5" fmla="*/ 156234 w 236611"/>
              <a:gd name="connsiteY5" fmla="*/ 2170889 h 2196927"/>
              <a:gd name="connsiteX6" fmla="*/ 0 w 236611"/>
              <a:gd name="connsiteY6" fmla="*/ 2196927 h 2196927"/>
              <a:gd name="connsiteX0" fmla="*/ 0 w 236611"/>
              <a:gd name="connsiteY0" fmla="*/ 0 h 2196927"/>
              <a:gd name="connsiteX1" fmla="*/ 156234 w 236611"/>
              <a:gd name="connsiteY1" fmla="*/ 26038 h 2196927"/>
              <a:gd name="connsiteX2" fmla="*/ 156234 w 236611"/>
              <a:gd name="connsiteY2" fmla="*/ 1072426 h 2196927"/>
              <a:gd name="connsiteX3" fmla="*/ 156234 w 236611"/>
              <a:gd name="connsiteY3" fmla="*/ 1124502 h 2196927"/>
              <a:gd name="connsiteX4" fmla="*/ 156234 w 236611"/>
              <a:gd name="connsiteY4" fmla="*/ 2170889 h 2196927"/>
              <a:gd name="connsiteX5" fmla="*/ 0 w 236611"/>
              <a:gd name="connsiteY5" fmla="*/ 2196927 h 2196927"/>
              <a:gd name="connsiteX6" fmla="*/ 0 w 236611"/>
              <a:gd name="connsiteY6" fmla="*/ 0 h 2196927"/>
              <a:gd name="connsiteX0" fmla="*/ 0 w 236611"/>
              <a:gd name="connsiteY0" fmla="*/ 0 h 2196927"/>
              <a:gd name="connsiteX1" fmla="*/ 156234 w 236611"/>
              <a:gd name="connsiteY1" fmla="*/ 26038 h 2196927"/>
              <a:gd name="connsiteX2" fmla="*/ 156234 w 236611"/>
              <a:gd name="connsiteY2" fmla="*/ 1072426 h 2196927"/>
              <a:gd name="connsiteX3" fmla="*/ 226745 w 236611"/>
              <a:gd name="connsiteY3" fmla="*/ 1100846 h 2196927"/>
              <a:gd name="connsiteX4" fmla="*/ 156234 w 236611"/>
              <a:gd name="connsiteY4" fmla="*/ 1124502 h 2196927"/>
              <a:gd name="connsiteX5" fmla="*/ 156234 w 236611"/>
              <a:gd name="connsiteY5" fmla="*/ 2170889 h 2196927"/>
              <a:gd name="connsiteX6" fmla="*/ 0 w 236611"/>
              <a:gd name="connsiteY6" fmla="*/ 2196927 h 2196927"/>
              <a:gd name="connsiteX0" fmla="*/ 0 w 236611"/>
              <a:gd name="connsiteY0" fmla="*/ 0 h 2196927"/>
              <a:gd name="connsiteX1" fmla="*/ 156234 w 236611"/>
              <a:gd name="connsiteY1" fmla="*/ 26038 h 2196927"/>
              <a:gd name="connsiteX2" fmla="*/ 156234 w 236611"/>
              <a:gd name="connsiteY2" fmla="*/ 1072426 h 2196927"/>
              <a:gd name="connsiteX3" fmla="*/ 156234 w 236611"/>
              <a:gd name="connsiteY3" fmla="*/ 1124502 h 2196927"/>
              <a:gd name="connsiteX4" fmla="*/ 156234 w 236611"/>
              <a:gd name="connsiteY4" fmla="*/ 2170889 h 2196927"/>
              <a:gd name="connsiteX5" fmla="*/ 0 w 236611"/>
              <a:gd name="connsiteY5" fmla="*/ 2196927 h 2196927"/>
              <a:gd name="connsiteX6" fmla="*/ 0 w 236611"/>
              <a:gd name="connsiteY6" fmla="*/ 0 h 2196927"/>
              <a:gd name="connsiteX0" fmla="*/ 0 w 236611"/>
              <a:gd name="connsiteY0" fmla="*/ 0 h 2196927"/>
              <a:gd name="connsiteX1" fmla="*/ 156234 w 236611"/>
              <a:gd name="connsiteY1" fmla="*/ 26038 h 2196927"/>
              <a:gd name="connsiteX2" fmla="*/ 156234 w 236611"/>
              <a:gd name="connsiteY2" fmla="*/ 1072426 h 2196927"/>
              <a:gd name="connsiteX3" fmla="*/ 226745 w 236611"/>
              <a:gd name="connsiteY3" fmla="*/ 1100846 h 2196927"/>
              <a:gd name="connsiteX4" fmla="*/ 156234 w 236611"/>
              <a:gd name="connsiteY4" fmla="*/ 1124502 h 2196927"/>
              <a:gd name="connsiteX5" fmla="*/ 156234 w 236611"/>
              <a:gd name="connsiteY5" fmla="*/ 2170889 h 2196927"/>
              <a:gd name="connsiteX6" fmla="*/ 0 w 236611"/>
              <a:gd name="connsiteY6" fmla="*/ 2196927 h 2196927"/>
              <a:gd name="connsiteX0" fmla="*/ 0 w 236611"/>
              <a:gd name="connsiteY0" fmla="*/ 0 h 2196927"/>
              <a:gd name="connsiteX1" fmla="*/ 156234 w 236611"/>
              <a:gd name="connsiteY1" fmla="*/ 26038 h 2196927"/>
              <a:gd name="connsiteX2" fmla="*/ 156234 w 236611"/>
              <a:gd name="connsiteY2" fmla="*/ 1072426 h 2196927"/>
              <a:gd name="connsiteX3" fmla="*/ 156234 w 236611"/>
              <a:gd name="connsiteY3" fmla="*/ 1124502 h 2196927"/>
              <a:gd name="connsiteX4" fmla="*/ 156234 w 236611"/>
              <a:gd name="connsiteY4" fmla="*/ 2170889 h 2196927"/>
              <a:gd name="connsiteX5" fmla="*/ 0 w 236611"/>
              <a:gd name="connsiteY5" fmla="*/ 2196927 h 2196927"/>
              <a:gd name="connsiteX6" fmla="*/ 0 w 236611"/>
              <a:gd name="connsiteY6" fmla="*/ 0 h 2196927"/>
              <a:gd name="connsiteX0" fmla="*/ 0 w 236611"/>
              <a:gd name="connsiteY0" fmla="*/ 0 h 2196927"/>
              <a:gd name="connsiteX1" fmla="*/ 156234 w 236611"/>
              <a:gd name="connsiteY1" fmla="*/ 26038 h 2196927"/>
              <a:gd name="connsiteX2" fmla="*/ 156234 w 236611"/>
              <a:gd name="connsiteY2" fmla="*/ 1072426 h 2196927"/>
              <a:gd name="connsiteX3" fmla="*/ 226745 w 236611"/>
              <a:gd name="connsiteY3" fmla="*/ 1100846 h 2196927"/>
              <a:gd name="connsiteX4" fmla="*/ 156234 w 236611"/>
              <a:gd name="connsiteY4" fmla="*/ 1124502 h 2196927"/>
              <a:gd name="connsiteX5" fmla="*/ 156234 w 236611"/>
              <a:gd name="connsiteY5" fmla="*/ 2170889 h 2196927"/>
              <a:gd name="connsiteX6" fmla="*/ 0 w 236611"/>
              <a:gd name="connsiteY6" fmla="*/ 2196927 h 2196927"/>
              <a:gd name="connsiteX0" fmla="*/ 0 w 226745"/>
              <a:gd name="connsiteY0" fmla="*/ 0 h 2196927"/>
              <a:gd name="connsiteX1" fmla="*/ 156234 w 226745"/>
              <a:gd name="connsiteY1" fmla="*/ 26038 h 2196927"/>
              <a:gd name="connsiteX2" fmla="*/ 156234 w 226745"/>
              <a:gd name="connsiteY2" fmla="*/ 1072426 h 2196927"/>
              <a:gd name="connsiteX3" fmla="*/ 156234 w 226745"/>
              <a:gd name="connsiteY3" fmla="*/ 1124502 h 2196927"/>
              <a:gd name="connsiteX4" fmla="*/ 156234 w 226745"/>
              <a:gd name="connsiteY4" fmla="*/ 2170889 h 2196927"/>
              <a:gd name="connsiteX5" fmla="*/ 0 w 226745"/>
              <a:gd name="connsiteY5" fmla="*/ 2196927 h 2196927"/>
              <a:gd name="connsiteX6" fmla="*/ 0 w 226745"/>
              <a:gd name="connsiteY6" fmla="*/ 0 h 2196927"/>
              <a:gd name="connsiteX0" fmla="*/ 0 w 226745"/>
              <a:gd name="connsiteY0" fmla="*/ 0 h 2196927"/>
              <a:gd name="connsiteX1" fmla="*/ 156234 w 226745"/>
              <a:gd name="connsiteY1" fmla="*/ 26038 h 2196927"/>
              <a:gd name="connsiteX2" fmla="*/ 156234 w 226745"/>
              <a:gd name="connsiteY2" fmla="*/ 1072426 h 2196927"/>
              <a:gd name="connsiteX3" fmla="*/ 226745 w 226745"/>
              <a:gd name="connsiteY3" fmla="*/ 1100846 h 2196927"/>
              <a:gd name="connsiteX4" fmla="*/ 156234 w 226745"/>
              <a:gd name="connsiteY4" fmla="*/ 1124502 h 2196927"/>
              <a:gd name="connsiteX5" fmla="*/ 156234 w 226745"/>
              <a:gd name="connsiteY5" fmla="*/ 2170889 h 2196927"/>
              <a:gd name="connsiteX6" fmla="*/ 0 w 226745"/>
              <a:gd name="connsiteY6" fmla="*/ 2196927 h 2196927"/>
              <a:gd name="connsiteX0" fmla="*/ 0 w 226745"/>
              <a:gd name="connsiteY0" fmla="*/ 0 h 2196927"/>
              <a:gd name="connsiteX1" fmla="*/ 156234 w 226745"/>
              <a:gd name="connsiteY1" fmla="*/ 26038 h 2196927"/>
              <a:gd name="connsiteX2" fmla="*/ 156234 w 226745"/>
              <a:gd name="connsiteY2" fmla="*/ 1072426 h 2196927"/>
              <a:gd name="connsiteX3" fmla="*/ 156234 w 226745"/>
              <a:gd name="connsiteY3" fmla="*/ 1124502 h 2196927"/>
              <a:gd name="connsiteX4" fmla="*/ 156234 w 226745"/>
              <a:gd name="connsiteY4" fmla="*/ 2170889 h 2196927"/>
              <a:gd name="connsiteX5" fmla="*/ 0 w 226745"/>
              <a:gd name="connsiteY5" fmla="*/ 2196927 h 2196927"/>
              <a:gd name="connsiteX6" fmla="*/ 0 w 226745"/>
              <a:gd name="connsiteY6" fmla="*/ 0 h 2196927"/>
              <a:gd name="connsiteX0" fmla="*/ 0 w 226745"/>
              <a:gd name="connsiteY0" fmla="*/ 0 h 2196927"/>
              <a:gd name="connsiteX1" fmla="*/ 156234 w 226745"/>
              <a:gd name="connsiteY1" fmla="*/ 26038 h 2196927"/>
              <a:gd name="connsiteX2" fmla="*/ 156234 w 226745"/>
              <a:gd name="connsiteY2" fmla="*/ 1072426 h 2196927"/>
              <a:gd name="connsiteX3" fmla="*/ 226745 w 226745"/>
              <a:gd name="connsiteY3" fmla="*/ 1100846 h 2196927"/>
              <a:gd name="connsiteX4" fmla="*/ 156234 w 226745"/>
              <a:gd name="connsiteY4" fmla="*/ 1124502 h 2196927"/>
              <a:gd name="connsiteX5" fmla="*/ 156234 w 226745"/>
              <a:gd name="connsiteY5" fmla="*/ 2170889 h 2196927"/>
              <a:gd name="connsiteX6" fmla="*/ 0 w 226745"/>
              <a:gd name="connsiteY6" fmla="*/ 2196927 h 2196927"/>
              <a:gd name="connsiteX0" fmla="*/ 0 w 226745"/>
              <a:gd name="connsiteY0" fmla="*/ 0 h 2196927"/>
              <a:gd name="connsiteX1" fmla="*/ 156234 w 226745"/>
              <a:gd name="connsiteY1" fmla="*/ 26038 h 2196927"/>
              <a:gd name="connsiteX2" fmla="*/ 156234 w 226745"/>
              <a:gd name="connsiteY2" fmla="*/ 1072426 h 2196927"/>
              <a:gd name="connsiteX3" fmla="*/ 156234 w 226745"/>
              <a:gd name="connsiteY3" fmla="*/ 1124502 h 2196927"/>
              <a:gd name="connsiteX4" fmla="*/ 156234 w 226745"/>
              <a:gd name="connsiteY4" fmla="*/ 2170889 h 2196927"/>
              <a:gd name="connsiteX5" fmla="*/ 0 w 226745"/>
              <a:gd name="connsiteY5" fmla="*/ 2196927 h 2196927"/>
              <a:gd name="connsiteX6" fmla="*/ 0 w 226745"/>
              <a:gd name="connsiteY6" fmla="*/ 0 h 2196927"/>
              <a:gd name="connsiteX0" fmla="*/ 52387 w 226745"/>
              <a:gd name="connsiteY0" fmla="*/ 0 h 2196927"/>
              <a:gd name="connsiteX1" fmla="*/ 156234 w 226745"/>
              <a:gd name="connsiteY1" fmla="*/ 26038 h 2196927"/>
              <a:gd name="connsiteX2" fmla="*/ 156234 w 226745"/>
              <a:gd name="connsiteY2" fmla="*/ 1072426 h 2196927"/>
              <a:gd name="connsiteX3" fmla="*/ 226745 w 226745"/>
              <a:gd name="connsiteY3" fmla="*/ 1100846 h 2196927"/>
              <a:gd name="connsiteX4" fmla="*/ 156234 w 226745"/>
              <a:gd name="connsiteY4" fmla="*/ 1124502 h 2196927"/>
              <a:gd name="connsiteX5" fmla="*/ 156234 w 226745"/>
              <a:gd name="connsiteY5" fmla="*/ 2170889 h 2196927"/>
              <a:gd name="connsiteX6" fmla="*/ 0 w 226745"/>
              <a:gd name="connsiteY6" fmla="*/ 2196927 h 2196927"/>
              <a:gd name="connsiteX0" fmla="*/ 0 w 226745"/>
              <a:gd name="connsiteY0" fmla="*/ 0 h 2196927"/>
              <a:gd name="connsiteX1" fmla="*/ 156234 w 226745"/>
              <a:gd name="connsiteY1" fmla="*/ 26038 h 2196927"/>
              <a:gd name="connsiteX2" fmla="*/ 156234 w 226745"/>
              <a:gd name="connsiteY2" fmla="*/ 1072426 h 2196927"/>
              <a:gd name="connsiteX3" fmla="*/ 156234 w 226745"/>
              <a:gd name="connsiteY3" fmla="*/ 1124502 h 2196927"/>
              <a:gd name="connsiteX4" fmla="*/ 156234 w 226745"/>
              <a:gd name="connsiteY4" fmla="*/ 2170889 h 2196927"/>
              <a:gd name="connsiteX5" fmla="*/ 0 w 226745"/>
              <a:gd name="connsiteY5" fmla="*/ 2196927 h 2196927"/>
              <a:gd name="connsiteX6" fmla="*/ 0 w 226745"/>
              <a:gd name="connsiteY6" fmla="*/ 0 h 2196927"/>
              <a:gd name="connsiteX0" fmla="*/ 52387 w 226745"/>
              <a:gd name="connsiteY0" fmla="*/ 0 h 2196927"/>
              <a:gd name="connsiteX1" fmla="*/ 156234 w 226745"/>
              <a:gd name="connsiteY1" fmla="*/ 26038 h 2196927"/>
              <a:gd name="connsiteX2" fmla="*/ 156234 w 226745"/>
              <a:gd name="connsiteY2" fmla="*/ 1072426 h 2196927"/>
              <a:gd name="connsiteX3" fmla="*/ 226745 w 226745"/>
              <a:gd name="connsiteY3" fmla="*/ 1100846 h 2196927"/>
              <a:gd name="connsiteX4" fmla="*/ 156234 w 226745"/>
              <a:gd name="connsiteY4" fmla="*/ 1124502 h 2196927"/>
              <a:gd name="connsiteX5" fmla="*/ 156234 w 226745"/>
              <a:gd name="connsiteY5" fmla="*/ 2170889 h 2196927"/>
              <a:gd name="connsiteX6" fmla="*/ 50006 w 226745"/>
              <a:gd name="connsiteY6" fmla="*/ 2192164 h 2196927"/>
              <a:gd name="connsiteX0" fmla="*/ 0 w 226745"/>
              <a:gd name="connsiteY0" fmla="*/ 0 h 2196927"/>
              <a:gd name="connsiteX1" fmla="*/ 156234 w 226745"/>
              <a:gd name="connsiteY1" fmla="*/ 26038 h 2196927"/>
              <a:gd name="connsiteX2" fmla="*/ 156234 w 226745"/>
              <a:gd name="connsiteY2" fmla="*/ 1072426 h 2196927"/>
              <a:gd name="connsiteX3" fmla="*/ 156234 w 226745"/>
              <a:gd name="connsiteY3" fmla="*/ 1124502 h 2196927"/>
              <a:gd name="connsiteX4" fmla="*/ 156234 w 226745"/>
              <a:gd name="connsiteY4" fmla="*/ 2170889 h 2196927"/>
              <a:gd name="connsiteX5" fmla="*/ 0 w 226745"/>
              <a:gd name="connsiteY5" fmla="*/ 2196927 h 2196927"/>
              <a:gd name="connsiteX6" fmla="*/ 0 w 226745"/>
              <a:gd name="connsiteY6" fmla="*/ 0 h 2196927"/>
              <a:gd name="connsiteX0" fmla="*/ 52387 w 226745"/>
              <a:gd name="connsiteY0" fmla="*/ 0 h 2196927"/>
              <a:gd name="connsiteX1" fmla="*/ 156234 w 226745"/>
              <a:gd name="connsiteY1" fmla="*/ 26038 h 2196927"/>
              <a:gd name="connsiteX2" fmla="*/ 156234 w 226745"/>
              <a:gd name="connsiteY2" fmla="*/ 1072426 h 2196927"/>
              <a:gd name="connsiteX3" fmla="*/ 226745 w 226745"/>
              <a:gd name="connsiteY3" fmla="*/ 1100846 h 2196927"/>
              <a:gd name="connsiteX4" fmla="*/ 156234 w 226745"/>
              <a:gd name="connsiteY4" fmla="*/ 1124502 h 2196927"/>
              <a:gd name="connsiteX5" fmla="*/ 159218 w 226745"/>
              <a:gd name="connsiteY5" fmla="*/ 2055224 h 2196927"/>
              <a:gd name="connsiteX6" fmla="*/ 50006 w 226745"/>
              <a:gd name="connsiteY6" fmla="*/ 2192164 h 2196927"/>
              <a:gd name="connsiteX0" fmla="*/ 0 w 226745"/>
              <a:gd name="connsiteY0" fmla="*/ 0 h 2196927"/>
              <a:gd name="connsiteX1" fmla="*/ 156234 w 226745"/>
              <a:gd name="connsiteY1" fmla="*/ 26038 h 2196927"/>
              <a:gd name="connsiteX2" fmla="*/ 156234 w 226745"/>
              <a:gd name="connsiteY2" fmla="*/ 1072426 h 2196927"/>
              <a:gd name="connsiteX3" fmla="*/ 156234 w 226745"/>
              <a:gd name="connsiteY3" fmla="*/ 1124502 h 2196927"/>
              <a:gd name="connsiteX4" fmla="*/ 156234 w 226745"/>
              <a:gd name="connsiteY4" fmla="*/ 2170889 h 2196927"/>
              <a:gd name="connsiteX5" fmla="*/ 0 w 226745"/>
              <a:gd name="connsiteY5" fmla="*/ 2196927 h 2196927"/>
              <a:gd name="connsiteX6" fmla="*/ 0 w 226745"/>
              <a:gd name="connsiteY6" fmla="*/ 0 h 2196927"/>
              <a:gd name="connsiteX0" fmla="*/ 52387 w 226745"/>
              <a:gd name="connsiteY0" fmla="*/ 0 h 2196927"/>
              <a:gd name="connsiteX1" fmla="*/ 150265 w 226745"/>
              <a:gd name="connsiteY1" fmla="*/ 127539 h 2196927"/>
              <a:gd name="connsiteX2" fmla="*/ 156234 w 226745"/>
              <a:gd name="connsiteY2" fmla="*/ 1072426 h 2196927"/>
              <a:gd name="connsiteX3" fmla="*/ 226745 w 226745"/>
              <a:gd name="connsiteY3" fmla="*/ 1100846 h 2196927"/>
              <a:gd name="connsiteX4" fmla="*/ 156234 w 226745"/>
              <a:gd name="connsiteY4" fmla="*/ 1124502 h 2196927"/>
              <a:gd name="connsiteX5" fmla="*/ 159218 w 226745"/>
              <a:gd name="connsiteY5" fmla="*/ 2055224 h 2196927"/>
              <a:gd name="connsiteX6" fmla="*/ 50006 w 226745"/>
              <a:gd name="connsiteY6" fmla="*/ 2192164 h 219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45" h="2196927" stroke="0" extrusionOk="0">
                <a:moveTo>
                  <a:pt x="0" y="0"/>
                </a:moveTo>
                <a:cubicBezTo>
                  <a:pt x="86286" y="0"/>
                  <a:pt x="156234" y="11658"/>
                  <a:pt x="156234" y="26038"/>
                </a:cubicBezTo>
                <a:lnTo>
                  <a:pt x="156234" y="1072426"/>
                </a:lnTo>
                <a:cubicBezTo>
                  <a:pt x="170522" y="1077879"/>
                  <a:pt x="153853" y="1076186"/>
                  <a:pt x="156234" y="1124502"/>
                </a:cubicBezTo>
                <a:lnTo>
                  <a:pt x="156234" y="2170889"/>
                </a:lnTo>
                <a:cubicBezTo>
                  <a:pt x="156234" y="2185269"/>
                  <a:pt x="86286" y="2196927"/>
                  <a:pt x="0" y="2196927"/>
                </a:cubicBezTo>
                <a:lnTo>
                  <a:pt x="0" y="0"/>
                </a:lnTo>
                <a:close/>
              </a:path>
              <a:path w="226745" h="2196927" fill="none">
                <a:moveTo>
                  <a:pt x="52387" y="0"/>
                </a:moveTo>
                <a:cubicBezTo>
                  <a:pt x="138673" y="0"/>
                  <a:pt x="150265" y="113159"/>
                  <a:pt x="150265" y="127539"/>
                </a:cubicBezTo>
                <a:cubicBezTo>
                  <a:pt x="152255" y="442501"/>
                  <a:pt x="154244" y="757464"/>
                  <a:pt x="156234" y="1072426"/>
                </a:cubicBezTo>
                <a:cubicBezTo>
                  <a:pt x="156234" y="1086806"/>
                  <a:pt x="226745" y="1092167"/>
                  <a:pt x="226745" y="1100846"/>
                </a:cubicBezTo>
                <a:cubicBezTo>
                  <a:pt x="226745" y="1109525"/>
                  <a:pt x="156234" y="1110122"/>
                  <a:pt x="156234" y="1124502"/>
                </a:cubicBezTo>
                <a:cubicBezTo>
                  <a:pt x="157229" y="1434743"/>
                  <a:pt x="158223" y="1744983"/>
                  <a:pt x="159218" y="2055224"/>
                </a:cubicBezTo>
                <a:cubicBezTo>
                  <a:pt x="159218" y="2069604"/>
                  <a:pt x="136292" y="2192164"/>
                  <a:pt x="50006" y="2192164"/>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grpSp>
        <p:nvGrpSpPr>
          <p:cNvPr id="96" name="Gruppo 95"/>
          <p:cNvGrpSpPr/>
          <p:nvPr/>
        </p:nvGrpSpPr>
        <p:grpSpPr>
          <a:xfrm>
            <a:off x="6590176" y="2635756"/>
            <a:ext cx="2520849" cy="2480282"/>
            <a:chOff x="9238584" y="2212924"/>
            <a:chExt cx="2520849" cy="2480282"/>
          </a:xfrm>
        </p:grpSpPr>
        <p:sp>
          <p:nvSpPr>
            <p:cNvPr id="95" name="Rectangle 79"/>
            <p:cNvSpPr/>
            <p:nvPr/>
          </p:nvSpPr>
          <p:spPr bwMode="auto">
            <a:xfrm>
              <a:off x="9259821" y="2212924"/>
              <a:ext cx="2499612" cy="2480282"/>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rebuchet MS" pitchFamily="34" charset="0"/>
              </a:endParaRPr>
            </a:p>
          </p:txBody>
        </p:sp>
        <p:grpSp>
          <p:nvGrpSpPr>
            <p:cNvPr id="47" name="Group 178"/>
            <p:cNvGrpSpPr/>
            <p:nvPr/>
          </p:nvGrpSpPr>
          <p:grpSpPr>
            <a:xfrm>
              <a:off x="9238584" y="2258272"/>
              <a:ext cx="2437304" cy="2419623"/>
              <a:chOff x="307756" y="4394351"/>
              <a:chExt cx="2437304" cy="2419623"/>
            </a:xfrm>
          </p:grpSpPr>
          <p:sp>
            <p:nvSpPr>
              <p:cNvPr id="48" name="Up Arrow 181"/>
              <p:cNvSpPr/>
              <p:nvPr/>
            </p:nvSpPr>
            <p:spPr>
              <a:xfrm rot="10349667">
                <a:off x="1717598" y="4448428"/>
                <a:ext cx="149619" cy="1435239"/>
              </a:xfrm>
              <a:prstGeom prst="upArrow">
                <a:avLst/>
              </a:prstGeom>
              <a:solidFill>
                <a:srgbClr val="70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49" name="Up Arrow 195"/>
              <p:cNvSpPr/>
              <p:nvPr/>
            </p:nvSpPr>
            <p:spPr>
              <a:xfrm rot="231321">
                <a:off x="1491128" y="4394351"/>
                <a:ext cx="141873" cy="1908547"/>
              </a:xfrm>
              <a:prstGeom prst="upArrow">
                <a:avLst/>
              </a:prstGeom>
              <a:solidFill>
                <a:srgbClr val="70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50" name="Picture 179" descr="FockState_Wavefunctions_Red_and_Red.eps"/>
              <p:cNvPicPr>
                <a:picLocks noChangeAspect="1"/>
              </p:cNvPicPr>
              <p:nvPr/>
            </p:nvPicPr>
            <p:blipFill>
              <a:blip r:embed="rId4" cstate="print"/>
              <a:stretch>
                <a:fillRect/>
              </a:stretch>
            </p:blipFill>
            <p:spPr>
              <a:xfrm>
                <a:off x="1727369" y="5502797"/>
                <a:ext cx="476017" cy="685800"/>
              </a:xfrm>
              <a:prstGeom prst="rect">
                <a:avLst/>
              </a:prstGeom>
            </p:spPr>
          </p:pic>
          <p:pic>
            <p:nvPicPr>
              <p:cNvPr id="51" name="Picture 180" descr="FockState_Wavefunctions_Red_and_Red.eps"/>
              <p:cNvPicPr>
                <a:picLocks noChangeAspect="1"/>
              </p:cNvPicPr>
              <p:nvPr/>
            </p:nvPicPr>
            <p:blipFill>
              <a:blip r:embed="rId4" cstate="print"/>
              <a:stretch>
                <a:fillRect/>
              </a:stretch>
            </p:blipFill>
            <p:spPr>
              <a:xfrm>
                <a:off x="1238440" y="5988032"/>
                <a:ext cx="476017" cy="685800"/>
              </a:xfrm>
              <a:prstGeom prst="rect">
                <a:avLst/>
              </a:prstGeom>
            </p:spPr>
          </p:pic>
          <p:sp>
            <p:nvSpPr>
              <p:cNvPr id="52" name="Line 7"/>
              <p:cNvSpPr>
                <a:spLocks noChangeShapeType="1"/>
              </p:cNvSpPr>
              <p:nvPr/>
            </p:nvSpPr>
            <p:spPr bwMode="auto">
              <a:xfrm>
                <a:off x="1463362" y="5022019"/>
                <a:ext cx="492797" cy="0"/>
              </a:xfrm>
              <a:prstGeom prst="line">
                <a:avLst/>
              </a:prstGeom>
              <a:noFill/>
              <a:ln w="28575">
                <a:solidFill>
                  <a:schemeClr val="tx1"/>
                </a:solidFill>
                <a:round/>
                <a:headEnd/>
                <a:tailEnd/>
              </a:ln>
            </p:spPr>
            <p:txBody>
              <a:bodyPr/>
              <a:lstStyle/>
              <a:p>
                <a:endParaRPr lang="en-US" dirty="0"/>
              </a:p>
            </p:txBody>
          </p:sp>
          <p:sp>
            <p:nvSpPr>
              <p:cNvPr id="53" name="Line 8"/>
              <p:cNvSpPr>
                <a:spLocks noChangeShapeType="1"/>
              </p:cNvSpPr>
              <p:nvPr/>
            </p:nvSpPr>
            <p:spPr bwMode="auto">
              <a:xfrm>
                <a:off x="1463362" y="4842820"/>
                <a:ext cx="492797" cy="0"/>
              </a:xfrm>
              <a:prstGeom prst="line">
                <a:avLst/>
              </a:prstGeom>
              <a:noFill/>
              <a:ln w="28575">
                <a:solidFill>
                  <a:schemeClr val="tx1"/>
                </a:solidFill>
                <a:round/>
                <a:headEnd/>
                <a:tailEnd/>
              </a:ln>
            </p:spPr>
            <p:txBody>
              <a:bodyPr/>
              <a:lstStyle/>
              <a:p>
                <a:endParaRPr lang="en-US" dirty="0"/>
              </a:p>
            </p:txBody>
          </p:sp>
          <p:sp>
            <p:nvSpPr>
              <p:cNvPr id="54" name="Line 9"/>
              <p:cNvSpPr>
                <a:spLocks noChangeShapeType="1"/>
              </p:cNvSpPr>
              <p:nvPr/>
            </p:nvSpPr>
            <p:spPr bwMode="auto">
              <a:xfrm>
                <a:off x="2045759" y="4842820"/>
                <a:ext cx="492797" cy="0"/>
              </a:xfrm>
              <a:prstGeom prst="line">
                <a:avLst/>
              </a:prstGeom>
              <a:noFill/>
              <a:ln w="28575">
                <a:solidFill>
                  <a:schemeClr val="tx1"/>
                </a:solidFill>
                <a:round/>
                <a:headEnd/>
                <a:tailEnd/>
              </a:ln>
            </p:spPr>
            <p:txBody>
              <a:bodyPr/>
              <a:lstStyle/>
              <a:p>
                <a:endParaRPr lang="en-US" dirty="0"/>
              </a:p>
            </p:txBody>
          </p:sp>
          <p:sp>
            <p:nvSpPr>
              <p:cNvPr id="55" name="Line 10"/>
              <p:cNvSpPr>
                <a:spLocks noChangeShapeType="1"/>
              </p:cNvSpPr>
              <p:nvPr/>
            </p:nvSpPr>
            <p:spPr bwMode="auto">
              <a:xfrm>
                <a:off x="880966" y="4842820"/>
                <a:ext cx="492797" cy="0"/>
              </a:xfrm>
              <a:prstGeom prst="line">
                <a:avLst/>
              </a:prstGeom>
              <a:noFill/>
              <a:ln w="28575">
                <a:solidFill>
                  <a:schemeClr val="tx1"/>
                </a:solidFill>
                <a:round/>
                <a:headEnd/>
                <a:tailEnd/>
              </a:ln>
            </p:spPr>
            <p:txBody>
              <a:bodyPr/>
              <a:lstStyle/>
              <a:p>
                <a:endParaRPr lang="en-US" dirty="0"/>
              </a:p>
            </p:txBody>
          </p:sp>
          <p:sp>
            <p:nvSpPr>
              <p:cNvPr id="56" name="Text Box 13"/>
              <p:cNvSpPr txBox="1">
                <a:spLocks noChangeArrowheads="1"/>
              </p:cNvSpPr>
              <p:nvPr/>
            </p:nvSpPr>
            <p:spPr bwMode="auto">
              <a:xfrm>
                <a:off x="362459" y="6179385"/>
                <a:ext cx="634590" cy="369332"/>
              </a:xfrm>
              <a:prstGeom prst="rect">
                <a:avLst/>
              </a:prstGeom>
              <a:noFill/>
              <a:ln w="9525">
                <a:noFill/>
                <a:miter lim="800000"/>
                <a:headEnd/>
                <a:tailEnd/>
              </a:ln>
            </p:spPr>
            <p:txBody>
              <a:bodyPr wrap="square">
                <a:spAutoFit/>
              </a:bodyPr>
              <a:lstStyle/>
              <a:p>
                <a:pPr>
                  <a:spcBef>
                    <a:spcPct val="50000"/>
                  </a:spcBef>
                </a:pPr>
                <a:r>
                  <a:rPr lang="en-US" baseline="30000" dirty="0">
                    <a:solidFill>
                      <a:srgbClr val="000000"/>
                    </a:solidFill>
                    <a:latin typeface="Helvetica"/>
                    <a:cs typeface="Helvetica"/>
                  </a:rPr>
                  <a:t>2</a:t>
                </a:r>
                <a:r>
                  <a:rPr lang="en-US" dirty="0">
                    <a:solidFill>
                      <a:srgbClr val="000000"/>
                    </a:solidFill>
                    <a:latin typeface="Helvetica"/>
                    <a:cs typeface="Helvetica"/>
                  </a:rPr>
                  <a:t>S</a:t>
                </a:r>
                <a:r>
                  <a:rPr lang="en-US" baseline="-25000" dirty="0">
                    <a:solidFill>
                      <a:srgbClr val="000000"/>
                    </a:solidFill>
                    <a:latin typeface="Helvetica"/>
                    <a:cs typeface="Helvetica"/>
                  </a:rPr>
                  <a:t>1/2</a:t>
                </a:r>
              </a:p>
            </p:txBody>
          </p:sp>
          <p:sp>
            <p:nvSpPr>
              <p:cNvPr id="57" name="Text Box 14"/>
              <p:cNvSpPr txBox="1">
                <a:spLocks noChangeArrowheads="1"/>
              </p:cNvSpPr>
              <p:nvPr/>
            </p:nvSpPr>
            <p:spPr bwMode="auto">
              <a:xfrm>
                <a:off x="362459" y="4762597"/>
                <a:ext cx="634590" cy="369332"/>
              </a:xfrm>
              <a:prstGeom prst="rect">
                <a:avLst/>
              </a:prstGeom>
              <a:noFill/>
              <a:ln w="9525">
                <a:noFill/>
                <a:miter lim="800000"/>
                <a:headEnd/>
                <a:tailEnd/>
              </a:ln>
            </p:spPr>
            <p:txBody>
              <a:bodyPr wrap="square">
                <a:spAutoFit/>
              </a:bodyPr>
              <a:lstStyle/>
              <a:p>
                <a:pPr>
                  <a:spcBef>
                    <a:spcPct val="50000"/>
                  </a:spcBef>
                </a:pPr>
                <a:r>
                  <a:rPr lang="en-US" baseline="30000" dirty="0">
                    <a:solidFill>
                      <a:srgbClr val="000000"/>
                    </a:solidFill>
                    <a:latin typeface="Helvetica"/>
                    <a:cs typeface="Helvetica"/>
                  </a:rPr>
                  <a:t>2</a:t>
                </a:r>
                <a:r>
                  <a:rPr lang="en-US" dirty="0">
                    <a:solidFill>
                      <a:srgbClr val="000000"/>
                    </a:solidFill>
                    <a:latin typeface="Helvetica"/>
                    <a:cs typeface="Helvetica"/>
                  </a:rPr>
                  <a:t>P</a:t>
                </a:r>
                <a:r>
                  <a:rPr lang="en-US" baseline="-25000" dirty="0">
                    <a:solidFill>
                      <a:srgbClr val="000000"/>
                    </a:solidFill>
                    <a:latin typeface="Helvetica"/>
                    <a:cs typeface="Helvetica"/>
                  </a:rPr>
                  <a:t>1/2</a:t>
                </a:r>
              </a:p>
            </p:txBody>
          </p:sp>
          <p:sp>
            <p:nvSpPr>
              <p:cNvPr id="58" name="Text Box 60"/>
              <p:cNvSpPr txBox="1">
                <a:spLocks noChangeArrowheads="1"/>
              </p:cNvSpPr>
              <p:nvPr/>
            </p:nvSpPr>
            <p:spPr bwMode="auto">
              <a:xfrm>
                <a:off x="910175" y="6506197"/>
                <a:ext cx="477727" cy="307777"/>
              </a:xfrm>
              <a:prstGeom prst="rect">
                <a:avLst/>
              </a:prstGeom>
              <a:noFill/>
              <a:ln w="9525">
                <a:noFill/>
                <a:miter lim="800000"/>
                <a:headEnd/>
                <a:tailEnd/>
              </a:ln>
            </p:spPr>
            <p:txBody>
              <a:bodyPr wrap="none">
                <a:spAutoFit/>
              </a:bodyPr>
              <a:lstStyle/>
              <a:p>
                <a:r>
                  <a:rPr lang="en-US" sz="1400" dirty="0">
                    <a:solidFill>
                      <a:srgbClr val="000000"/>
                    </a:solidFill>
                    <a:latin typeface="Times New Roman" pitchFamily="18" charset="0"/>
                    <a:sym typeface="Symbol" pitchFamily="18" charset="2"/>
                  </a:rPr>
                  <a:t>|</a:t>
                </a:r>
                <a:r>
                  <a:rPr lang="en-US" sz="1400" baseline="-25000" dirty="0">
                    <a:solidFill>
                      <a:srgbClr val="000000"/>
                    </a:solidFill>
                    <a:cs typeface="Arial" charset="0"/>
                    <a:sym typeface="Symbol" pitchFamily="18" charset="2"/>
                  </a:rPr>
                  <a:t>z </a:t>
                </a:r>
                <a:r>
                  <a:rPr lang="en-US" sz="1400" dirty="0">
                    <a:solidFill>
                      <a:srgbClr val="000000"/>
                    </a:solidFill>
                    <a:latin typeface="Times New Roman" pitchFamily="18" charset="0"/>
                    <a:sym typeface="Symbol" pitchFamily="18" charset="2"/>
                  </a:rPr>
                  <a:t></a:t>
                </a:r>
              </a:p>
            </p:txBody>
          </p:sp>
          <p:sp>
            <p:nvSpPr>
              <p:cNvPr id="59" name="Rectangle 61"/>
              <p:cNvSpPr>
                <a:spLocks noChangeArrowheads="1"/>
              </p:cNvSpPr>
              <p:nvPr/>
            </p:nvSpPr>
            <p:spPr bwMode="auto">
              <a:xfrm>
                <a:off x="2085436" y="5821795"/>
                <a:ext cx="447805" cy="307777"/>
              </a:xfrm>
              <a:prstGeom prst="rect">
                <a:avLst/>
              </a:prstGeom>
              <a:noFill/>
              <a:ln w="9525">
                <a:noFill/>
                <a:miter lim="800000"/>
                <a:headEnd/>
                <a:tailEnd/>
              </a:ln>
            </p:spPr>
            <p:txBody>
              <a:bodyPr wrap="none">
                <a:spAutoFit/>
              </a:bodyPr>
              <a:lstStyle/>
              <a:p>
                <a:r>
                  <a:rPr lang="en-US" sz="1400" dirty="0">
                    <a:solidFill>
                      <a:srgbClr val="000000"/>
                    </a:solidFill>
                    <a:latin typeface="Times New Roman" pitchFamily="18" charset="0"/>
                    <a:sym typeface="Symbol" pitchFamily="18" charset="2"/>
                  </a:rPr>
                  <a:t>|</a:t>
                </a:r>
                <a:r>
                  <a:rPr lang="en-US" sz="1400" dirty="0">
                    <a:solidFill>
                      <a:srgbClr val="000000"/>
                    </a:solidFill>
                    <a:latin typeface="Verdana" pitchFamily="34" charset="0"/>
                    <a:sym typeface="Symbol" pitchFamily="18" charset="2"/>
                  </a:rPr>
                  <a:t></a:t>
                </a:r>
                <a:r>
                  <a:rPr lang="en-US" sz="1400" baseline="-25000" dirty="0">
                    <a:solidFill>
                      <a:srgbClr val="000000"/>
                    </a:solidFill>
                    <a:cs typeface="Arial" charset="0"/>
                    <a:sym typeface="Symbol" pitchFamily="18" charset="2"/>
                  </a:rPr>
                  <a:t>z</a:t>
                </a:r>
                <a:r>
                  <a:rPr lang="en-US" sz="1400" dirty="0">
                    <a:solidFill>
                      <a:srgbClr val="000000"/>
                    </a:solidFill>
                    <a:latin typeface="Verdana" pitchFamily="34" charset="0"/>
                    <a:sym typeface="Symbol" pitchFamily="18" charset="2"/>
                  </a:rPr>
                  <a:t></a:t>
                </a:r>
              </a:p>
            </p:txBody>
          </p:sp>
          <p:sp>
            <p:nvSpPr>
              <p:cNvPr id="60" name="Line 8"/>
              <p:cNvSpPr>
                <a:spLocks noChangeShapeType="1"/>
              </p:cNvSpPr>
              <p:nvPr/>
            </p:nvSpPr>
            <p:spPr bwMode="auto">
              <a:xfrm>
                <a:off x="806300" y="4396453"/>
                <a:ext cx="1774069" cy="0"/>
              </a:xfrm>
              <a:prstGeom prst="line">
                <a:avLst/>
              </a:prstGeom>
              <a:noFill/>
              <a:ln w="28575">
                <a:solidFill>
                  <a:schemeClr val="tx1"/>
                </a:solidFill>
                <a:prstDash val="dash"/>
                <a:round/>
                <a:headEnd/>
                <a:tailEnd/>
              </a:ln>
            </p:spPr>
            <p:txBody>
              <a:bodyPr/>
              <a:lstStyle/>
              <a:p>
                <a:endParaRPr lang="en-US" dirty="0"/>
              </a:p>
            </p:txBody>
          </p:sp>
          <p:sp>
            <p:nvSpPr>
              <p:cNvPr id="61" name="Line 11"/>
              <p:cNvSpPr>
                <a:spLocks noChangeShapeType="1"/>
              </p:cNvSpPr>
              <p:nvPr/>
            </p:nvSpPr>
            <p:spPr bwMode="auto">
              <a:xfrm flipV="1">
                <a:off x="2567980" y="4413128"/>
                <a:ext cx="0" cy="423639"/>
              </a:xfrm>
              <a:prstGeom prst="line">
                <a:avLst/>
              </a:prstGeom>
              <a:noFill/>
              <a:ln w="28575">
                <a:solidFill>
                  <a:schemeClr val="tx1"/>
                </a:solidFill>
                <a:round/>
                <a:headEnd type="triangle" w="med" len="med"/>
                <a:tailEnd type="triangle" w="med" len="med"/>
              </a:ln>
            </p:spPr>
            <p:txBody>
              <a:bodyPr/>
              <a:lstStyle/>
              <a:p>
                <a:endParaRPr lang="en-US" dirty="0"/>
              </a:p>
            </p:txBody>
          </p:sp>
          <p:sp>
            <p:nvSpPr>
              <p:cNvPr id="62" name="Text Box 27"/>
              <p:cNvSpPr txBox="1">
                <a:spLocks noChangeArrowheads="1"/>
              </p:cNvSpPr>
              <p:nvPr/>
            </p:nvSpPr>
            <p:spPr bwMode="auto">
              <a:xfrm>
                <a:off x="1814804" y="4451345"/>
                <a:ext cx="930256" cy="307777"/>
              </a:xfrm>
              <a:prstGeom prst="rect">
                <a:avLst/>
              </a:prstGeom>
              <a:noFill/>
              <a:ln w="9525">
                <a:noFill/>
                <a:miter lim="800000"/>
                <a:headEnd/>
                <a:tailEnd/>
              </a:ln>
            </p:spPr>
            <p:txBody>
              <a:bodyPr wrap="square">
                <a:spAutoFit/>
              </a:bodyPr>
              <a:lstStyle/>
              <a:p>
                <a:pPr>
                  <a:spcBef>
                    <a:spcPct val="50000"/>
                  </a:spcBef>
                </a:pPr>
                <a:r>
                  <a:rPr lang="en-US" sz="1400" dirty="0">
                    <a:solidFill>
                      <a:srgbClr val="000000"/>
                    </a:solidFill>
                    <a:latin typeface="Helvetica"/>
                    <a:cs typeface="Helvetica"/>
                  </a:rPr>
                  <a:t>33 THz</a:t>
                </a:r>
              </a:p>
            </p:txBody>
          </p:sp>
          <p:sp>
            <p:nvSpPr>
              <p:cNvPr id="63" name="TextBox 196"/>
              <p:cNvSpPr txBox="1"/>
              <p:nvPr/>
            </p:nvSpPr>
            <p:spPr>
              <a:xfrm>
                <a:off x="1843168" y="5024741"/>
                <a:ext cx="343025" cy="369332"/>
              </a:xfrm>
              <a:prstGeom prst="rect">
                <a:avLst/>
              </a:prstGeom>
              <a:noFill/>
            </p:spPr>
            <p:txBody>
              <a:bodyPr wrap="none" rtlCol="0">
                <a:spAutoFit/>
              </a:bodyPr>
              <a:lstStyle/>
              <a:p>
                <a:r>
                  <a:rPr lang="en-US" dirty="0">
                    <a:latin typeface="Symbol" pitchFamily="18" charset="2"/>
                  </a:rPr>
                  <a:t>w</a:t>
                </a:r>
              </a:p>
            </p:txBody>
          </p:sp>
          <p:sp>
            <p:nvSpPr>
              <p:cNvPr id="64" name="TextBox 197"/>
              <p:cNvSpPr txBox="1"/>
              <p:nvPr/>
            </p:nvSpPr>
            <p:spPr>
              <a:xfrm>
                <a:off x="307756" y="5172589"/>
                <a:ext cx="1147820" cy="369332"/>
              </a:xfrm>
              <a:prstGeom prst="rect">
                <a:avLst/>
              </a:prstGeom>
              <a:noFill/>
            </p:spPr>
            <p:txBody>
              <a:bodyPr wrap="none" rtlCol="0">
                <a:spAutoFit/>
              </a:bodyPr>
              <a:lstStyle/>
              <a:p>
                <a:r>
                  <a:rPr lang="en-US" dirty="0" err="1">
                    <a:latin typeface="Symbol" pitchFamily="18" charset="2"/>
                  </a:rPr>
                  <a:t>w+w</a:t>
                </a:r>
                <a:r>
                  <a:rPr lang="en-US" baseline="-25000" dirty="0" err="1">
                    <a:latin typeface="+mj-lt"/>
                  </a:rPr>
                  <a:t>HF</a:t>
                </a:r>
                <a:r>
                  <a:rPr lang="en-US" dirty="0">
                    <a:cs typeface="Times New Roman" panose="02020603050405020304" pitchFamily="18" charset="0"/>
                  </a:rPr>
                  <a:t> ±</a:t>
                </a:r>
                <a:r>
                  <a:rPr lang="en-US" dirty="0">
                    <a:cs typeface="Times New Roman" panose="02020603050405020304" pitchFamily="18" charset="0"/>
                    <a:sym typeface="Symbol" panose="05050102010706020507" pitchFamily="18" charset="2"/>
                  </a:rPr>
                  <a:t></a:t>
                </a:r>
                <a:endParaRPr lang="en-US" dirty="0">
                  <a:latin typeface="+mj-lt"/>
                </a:endParaRPr>
              </a:p>
            </p:txBody>
          </p:sp>
        </p:grpSp>
      </p:grpSp>
      <p:grpSp>
        <p:nvGrpSpPr>
          <p:cNvPr id="93" name="Gruppo 92"/>
          <p:cNvGrpSpPr>
            <a:grpSpLocks noChangeAspect="1"/>
          </p:cNvGrpSpPr>
          <p:nvPr/>
        </p:nvGrpSpPr>
        <p:grpSpPr>
          <a:xfrm>
            <a:off x="60605" y="572784"/>
            <a:ext cx="2766566" cy="2500066"/>
            <a:chOff x="67191" y="304282"/>
            <a:chExt cx="3544686" cy="3203230"/>
          </a:xfrm>
        </p:grpSpPr>
        <p:sp>
          <p:nvSpPr>
            <p:cNvPr id="5" name="Right Arrow 164"/>
            <p:cNvSpPr/>
            <p:nvPr/>
          </p:nvSpPr>
          <p:spPr>
            <a:xfrm rot="2743843">
              <a:off x="50540" y="1254082"/>
              <a:ext cx="3202759" cy="1304101"/>
            </a:xfrm>
            <a:prstGeom prst="rightArrow">
              <a:avLst>
                <a:gd name="adj1" fmla="val 75790"/>
                <a:gd name="adj2" fmla="val 48208"/>
              </a:avLst>
            </a:prstGeom>
            <a:solidFill>
              <a:srgbClr val="9933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ight Arrow 2"/>
            <p:cNvSpPr/>
            <p:nvPr/>
          </p:nvSpPr>
          <p:spPr>
            <a:xfrm rot="18950384">
              <a:off x="93942" y="1086542"/>
              <a:ext cx="3268465" cy="1304101"/>
            </a:xfrm>
            <a:prstGeom prst="rightArrow">
              <a:avLst>
                <a:gd name="adj1" fmla="val 75790"/>
                <a:gd name="adj2" fmla="val 51682"/>
              </a:avLst>
            </a:prstGeom>
            <a:solidFill>
              <a:srgbClr val="9933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TextBox 171"/>
            <p:cNvSpPr txBox="1"/>
            <p:nvPr/>
          </p:nvSpPr>
          <p:spPr>
            <a:xfrm>
              <a:off x="644800" y="946274"/>
              <a:ext cx="439504" cy="473210"/>
            </a:xfrm>
            <a:prstGeom prst="rect">
              <a:avLst/>
            </a:prstGeom>
            <a:noFill/>
          </p:spPr>
          <p:txBody>
            <a:bodyPr wrap="none" rtlCol="0">
              <a:spAutoFit/>
            </a:bodyPr>
            <a:lstStyle/>
            <a:p>
              <a:r>
                <a:rPr lang="en-US" dirty="0">
                  <a:latin typeface="Symbol" charset="2"/>
                  <a:cs typeface="Symbol" charset="2"/>
                </a:rPr>
                <a:t>w</a:t>
              </a:r>
            </a:p>
          </p:txBody>
        </p:sp>
        <p:sp>
          <p:nvSpPr>
            <p:cNvPr id="44" name="TextBox 172"/>
            <p:cNvSpPr txBox="1"/>
            <p:nvPr/>
          </p:nvSpPr>
          <p:spPr>
            <a:xfrm>
              <a:off x="265836" y="2242781"/>
              <a:ext cx="1423144" cy="473210"/>
            </a:xfrm>
            <a:prstGeom prst="rect">
              <a:avLst/>
            </a:prstGeom>
            <a:noFill/>
          </p:spPr>
          <p:txBody>
            <a:bodyPr wrap="square" rtlCol="0">
              <a:spAutoFit/>
            </a:bodyPr>
            <a:lstStyle/>
            <a:p>
              <a:r>
                <a:rPr lang="en-US" dirty="0" err="1">
                  <a:latin typeface="Symbol" charset="2"/>
                  <a:cs typeface="Symbol" charset="2"/>
                </a:rPr>
                <a:t>w+w</a:t>
              </a:r>
              <a:r>
                <a:rPr lang="en-US" baseline="-25000" dirty="0" err="1">
                  <a:latin typeface="+mj-lt"/>
                </a:rPr>
                <a:t>HF</a:t>
              </a:r>
              <a:r>
                <a:rPr lang="en-US" dirty="0">
                  <a:latin typeface="+mj-lt"/>
                  <a:cs typeface="Times New Roman" panose="02020603050405020304" pitchFamily="18" charset="0"/>
                </a:rPr>
                <a:t>±</a:t>
              </a:r>
              <a:r>
                <a:rPr lang="en-US" dirty="0">
                  <a:latin typeface="+mj-lt"/>
                  <a:cs typeface="Times New Roman" panose="02020603050405020304" pitchFamily="18" charset="0"/>
                  <a:sym typeface="Symbol" panose="05050102010706020507" pitchFamily="18" charset="2"/>
                </a:rPr>
                <a:t></a:t>
              </a:r>
              <a:endParaRPr lang="en-US" dirty="0">
                <a:latin typeface="+mj-lt"/>
              </a:endParaRPr>
            </a:p>
          </p:txBody>
        </p:sp>
        <p:sp>
          <p:nvSpPr>
            <p:cNvPr id="45" name="Line 11"/>
            <p:cNvSpPr>
              <a:spLocks noChangeShapeType="1"/>
            </p:cNvSpPr>
            <p:nvPr/>
          </p:nvSpPr>
          <p:spPr bwMode="auto">
            <a:xfrm flipV="1">
              <a:off x="2855508" y="1440519"/>
              <a:ext cx="0" cy="703643"/>
            </a:xfrm>
            <a:prstGeom prst="line">
              <a:avLst/>
            </a:prstGeom>
            <a:noFill/>
            <a:ln w="34925">
              <a:solidFill>
                <a:schemeClr val="tx1"/>
              </a:solidFill>
              <a:round/>
              <a:headEnd type="none" w="med" len="med"/>
              <a:tailEnd type="triangle" w="med" len="med"/>
            </a:ln>
          </p:spPr>
          <p:txBody>
            <a:bodyPr/>
            <a:lstStyle/>
            <a:p>
              <a:endParaRPr lang="en-US" dirty="0">
                <a:latin typeface="+mj-lt"/>
              </a:endParaRPr>
            </a:p>
          </p:txBody>
        </p:sp>
        <p:sp>
          <p:nvSpPr>
            <p:cNvPr id="46" name="Rounded Rectangle 175"/>
            <p:cNvSpPr/>
            <p:nvPr/>
          </p:nvSpPr>
          <p:spPr>
            <a:xfrm>
              <a:off x="67191" y="304282"/>
              <a:ext cx="3544686" cy="3050024"/>
            </a:xfrm>
            <a:prstGeom prst="roundRect">
              <a:avLst/>
            </a:prstGeom>
            <a:noFill/>
            <a:ln>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mj-lt"/>
              </a:endParaRPr>
            </a:p>
          </p:txBody>
        </p:sp>
        <p:pic>
          <p:nvPicPr>
            <p:cNvPr id="65" name="Picture 7"/>
            <p:cNvPicPr>
              <a:picLocks noChangeAspect="1"/>
            </p:cNvPicPr>
            <p:nvPr/>
          </p:nvPicPr>
          <p:blipFill>
            <a:blip r:embed="rId5"/>
            <a:stretch>
              <a:fillRect/>
            </a:stretch>
          </p:blipFill>
          <p:spPr>
            <a:xfrm>
              <a:off x="611216" y="1701594"/>
              <a:ext cx="1939351" cy="233441"/>
            </a:xfrm>
            <a:prstGeom prst="rect">
              <a:avLst/>
            </a:prstGeom>
          </p:spPr>
        </p:pic>
        <p:pic>
          <p:nvPicPr>
            <p:cNvPr id="66" name="Immagine 6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8926" y="1520353"/>
              <a:ext cx="635000" cy="469900"/>
            </a:xfrm>
            <a:prstGeom prst="rect">
              <a:avLst/>
            </a:prstGeom>
          </p:spPr>
        </p:pic>
      </p:grpSp>
      <p:sp>
        <p:nvSpPr>
          <p:cNvPr id="67" name="Oval 102"/>
          <p:cNvSpPr>
            <a:spLocks noChangeAspect="1"/>
          </p:cNvSpPr>
          <p:nvPr/>
        </p:nvSpPr>
        <p:spPr>
          <a:xfrm>
            <a:off x="7231830" y="60264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68" name="Oval 103"/>
          <p:cNvSpPr>
            <a:spLocks noChangeAspect="1"/>
          </p:cNvSpPr>
          <p:nvPr/>
        </p:nvSpPr>
        <p:spPr>
          <a:xfrm>
            <a:off x="7377882" y="60264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69" name="Oval 105"/>
          <p:cNvSpPr>
            <a:spLocks noChangeAspect="1"/>
          </p:cNvSpPr>
          <p:nvPr/>
        </p:nvSpPr>
        <p:spPr>
          <a:xfrm>
            <a:off x="7523934" y="60264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70" name="Oval 106"/>
          <p:cNvSpPr>
            <a:spLocks noChangeAspect="1"/>
          </p:cNvSpPr>
          <p:nvPr/>
        </p:nvSpPr>
        <p:spPr>
          <a:xfrm>
            <a:off x="7663002" y="60264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71" name="Oval 107"/>
          <p:cNvSpPr>
            <a:spLocks noChangeAspect="1"/>
          </p:cNvSpPr>
          <p:nvPr/>
        </p:nvSpPr>
        <p:spPr>
          <a:xfrm>
            <a:off x="7809054" y="60264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72" name="Oval 108"/>
          <p:cNvSpPr>
            <a:spLocks noChangeAspect="1"/>
          </p:cNvSpPr>
          <p:nvPr/>
        </p:nvSpPr>
        <p:spPr>
          <a:xfrm>
            <a:off x="7955106" y="60264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73" name="Oval 109"/>
          <p:cNvSpPr>
            <a:spLocks noChangeAspect="1"/>
          </p:cNvSpPr>
          <p:nvPr/>
        </p:nvSpPr>
        <p:spPr>
          <a:xfrm>
            <a:off x="8101158" y="60264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74" name="Oval 110"/>
          <p:cNvSpPr>
            <a:spLocks noChangeAspect="1"/>
          </p:cNvSpPr>
          <p:nvPr/>
        </p:nvSpPr>
        <p:spPr>
          <a:xfrm>
            <a:off x="8247210" y="60264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75" name="Oval 111"/>
          <p:cNvSpPr>
            <a:spLocks noChangeAspect="1"/>
          </p:cNvSpPr>
          <p:nvPr/>
        </p:nvSpPr>
        <p:spPr>
          <a:xfrm>
            <a:off x="8393262" y="60264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cxnSp>
        <p:nvCxnSpPr>
          <p:cNvPr id="76" name="Straight Arrow Connector 114"/>
          <p:cNvCxnSpPr/>
          <p:nvPr/>
        </p:nvCxnSpPr>
        <p:spPr>
          <a:xfrm flipH="1">
            <a:off x="7760578" y="970193"/>
            <a:ext cx="304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7" name="Oval 147"/>
          <p:cNvSpPr>
            <a:spLocks noChangeAspect="1"/>
          </p:cNvSpPr>
          <p:nvPr/>
        </p:nvSpPr>
        <p:spPr>
          <a:xfrm>
            <a:off x="6164410" y="1343999"/>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78" name="Oval 148"/>
          <p:cNvSpPr>
            <a:spLocks noChangeAspect="1"/>
          </p:cNvSpPr>
          <p:nvPr/>
        </p:nvSpPr>
        <p:spPr>
          <a:xfrm>
            <a:off x="6314280" y="1665631"/>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79" name="Oval 149"/>
          <p:cNvSpPr>
            <a:spLocks noChangeAspect="1"/>
          </p:cNvSpPr>
          <p:nvPr/>
        </p:nvSpPr>
        <p:spPr>
          <a:xfrm>
            <a:off x="6606384" y="1589115"/>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80" name="Oval 150"/>
          <p:cNvSpPr>
            <a:spLocks noChangeAspect="1"/>
          </p:cNvSpPr>
          <p:nvPr/>
        </p:nvSpPr>
        <p:spPr>
          <a:xfrm>
            <a:off x="6898488" y="1516087"/>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81" name="Oval 151"/>
          <p:cNvSpPr>
            <a:spLocks noChangeAspect="1"/>
          </p:cNvSpPr>
          <p:nvPr/>
        </p:nvSpPr>
        <p:spPr>
          <a:xfrm>
            <a:off x="5876124" y="1420518"/>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82" name="Oval 152"/>
          <p:cNvSpPr>
            <a:spLocks noChangeAspect="1"/>
          </p:cNvSpPr>
          <p:nvPr/>
        </p:nvSpPr>
        <p:spPr>
          <a:xfrm>
            <a:off x="6458739" y="1343999"/>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83" name="Oval 153"/>
          <p:cNvSpPr>
            <a:spLocks noChangeAspect="1"/>
          </p:cNvSpPr>
          <p:nvPr/>
        </p:nvSpPr>
        <p:spPr>
          <a:xfrm>
            <a:off x="6022176" y="1592606"/>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84" name="Oval 154"/>
          <p:cNvSpPr>
            <a:spLocks noChangeAspect="1"/>
          </p:cNvSpPr>
          <p:nvPr/>
        </p:nvSpPr>
        <p:spPr>
          <a:xfrm>
            <a:off x="6745452" y="1417025"/>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sp>
        <p:nvSpPr>
          <p:cNvPr id="85" name="Oval 155"/>
          <p:cNvSpPr>
            <a:spLocks noChangeAspect="1"/>
          </p:cNvSpPr>
          <p:nvPr/>
        </p:nvSpPr>
        <p:spPr>
          <a:xfrm>
            <a:off x="5730072" y="1526563"/>
            <a:ext cx="80010" cy="80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cxnSp>
        <p:nvCxnSpPr>
          <p:cNvPr id="86" name="Straight Arrow Connector 157"/>
          <p:cNvCxnSpPr/>
          <p:nvPr/>
        </p:nvCxnSpPr>
        <p:spPr>
          <a:xfrm>
            <a:off x="6439695" y="1745640"/>
            <a:ext cx="690563"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88" name="Group 117"/>
          <p:cNvGrpSpPr/>
          <p:nvPr/>
        </p:nvGrpSpPr>
        <p:grpSpPr>
          <a:xfrm>
            <a:off x="454684" y="3947591"/>
            <a:ext cx="1371600" cy="1143000"/>
            <a:chOff x="5562600" y="4038600"/>
            <a:chExt cx="990600" cy="990600"/>
          </a:xfrm>
        </p:grpSpPr>
        <p:graphicFrame>
          <p:nvGraphicFramePr>
            <p:cNvPr id="89" name="Object 6"/>
            <p:cNvGraphicFramePr>
              <a:graphicFrameLocks noChangeAspect="1"/>
            </p:cNvGraphicFramePr>
            <p:nvPr/>
          </p:nvGraphicFramePr>
          <p:xfrm>
            <a:off x="5594350" y="4114800"/>
            <a:ext cx="958850" cy="827087"/>
          </p:xfrm>
          <a:graphic>
            <a:graphicData uri="http://schemas.openxmlformats.org/presentationml/2006/ole">
              <mc:AlternateContent xmlns:mc="http://schemas.openxmlformats.org/markup-compatibility/2006">
                <mc:Choice xmlns:v="urn:schemas-microsoft-com:vml" Requires="v">
                  <p:oleObj name="Equation" r:id="rId7" imgW="507960" imgH="419040" progId="Equation.3">
                    <p:embed/>
                  </p:oleObj>
                </mc:Choice>
                <mc:Fallback>
                  <p:oleObj name="Equation" r:id="rId7" imgW="507960" imgH="419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4350" y="4114800"/>
                          <a:ext cx="958850" cy="827087"/>
                        </a:xfrm>
                        <a:prstGeom prst="rect">
                          <a:avLst/>
                        </a:prstGeom>
                        <a:noFill/>
                        <a:extLst>
                          <a:ext uri="{909E8E84-426E-40dd-AFC4-6F175D3DCCD1}">
                            <a14:hiddenFill xmlns:a14="http://schemas.microsoft.com/office/drawing/2010/main" xmlns="">
                              <a:solidFill>
                                <a:srgbClr val="FFFF00"/>
                              </a:solidFill>
                            </a14:hiddenFill>
                          </a:ext>
                        </a:extLst>
                      </p:spPr>
                    </p:pic>
                  </p:oleObj>
                </mc:Fallback>
              </mc:AlternateContent>
            </a:graphicData>
          </a:graphic>
        </p:graphicFrame>
        <p:sp>
          <p:nvSpPr>
            <p:cNvPr id="90" name="Rectangle 73"/>
            <p:cNvSpPr/>
            <p:nvPr/>
          </p:nvSpPr>
          <p:spPr>
            <a:xfrm>
              <a:off x="5562600" y="4038600"/>
              <a:ext cx="990600" cy="990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graphicFrame>
        <p:nvGraphicFramePr>
          <p:cNvPr id="91" name="Object 74"/>
          <p:cNvGraphicFramePr>
            <a:graphicFrameLocks noChangeAspect="1"/>
          </p:cNvGraphicFramePr>
          <p:nvPr>
            <p:extLst>
              <p:ext uri="{D42A27DB-BD31-4B8C-83A1-F6EECF244321}">
                <p14:modId xmlns:p14="http://schemas.microsoft.com/office/powerpoint/2010/main" val="877055212"/>
              </p:ext>
            </p:extLst>
          </p:nvPr>
        </p:nvGraphicFramePr>
        <p:xfrm>
          <a:off x="2049328" y="4311131"/>
          <a:ext cx="1733550" cy="436563"/>
        </p:xfrm>
        <a:graphic>
          <a:graphicData uri="http://schemas.openxmlformats.org/presentationml/2006/ole">
            <mc:AlternateContent xmlns:mc="http://schemas.openxmlformats.org/markup-compatibility/2006">
              <mc:Choice xmlns:v="urn:schemas-microsoft-com:vml" Requires="v">
                <p:oleObj name="Equation" r:id="rId9" imgW="698500" imgH="177800" progId="Equation.3">
                  <p:embed/>
                </p:oleObj>
              </mc:Choice>
              <mc:Fallback>
                <p:oleObj name="Equation" r:id="rId9" imgW="698500" imgH="177800" progId="Equation.3">
                  <p:embed/>
                  <p:pic>
                    <p:nvPicPr>
                      <p:cNvPr id="0" name=""/>
                      <p:cNvPicPr>
                        <a:picLocks noChangeAspect="1" noChangeArrowheads="1"/>
                      </p:cNvPicPr>
                      <p:nvPr/>
                    </p:nvPicPr>
                    <p:blipFill>
                      <a:blip r:embed="rId10"/>
                      <a:srcRect/>
                      <a:stretch>
                        <a:fillRect/>
                      </a:stretch>
                    </p:blipFill>
                    <p:spPr bwMode="auto">
                      <a:xfrm>
                        <a:off x="2049328" y="4311131"/>
                        <a:ext cx="1733550" cy="436563"/>
                      </a:xfrm>
                      <a:prstGeom prst="rect">
                        <a:avLst/>
                      </a:prstGeom>
                      <a:no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94" name="Title 1"/>
          <p:cNvSpPr txBox="1">
            <a:spLocks/>
          </p:cNvSpPr>
          <p:nvPr/>
        </p:nvSpPr>
        <p:spPr>
          <a:xfrm>
            <a:off x="821134" y="-110742"/>
            <a:ext cx="7886700" cy="665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dirty="0">
                <a:cs typeface="Helvetica"/>
              </a:rPr>
              <a:t>Generating Spin Hamiltonians</a:t>
            </a:r>
          </a:p>
        </p:txBody>
      </p:sp>
      <p:sp>
        <p:nvSpPr>
          <p:cNvPr id="128" name="Rectangle 79"/>
          <p:cNvSpPr/>
          <p:nvPr/>
        </p:nvSpPr>
        <p:spPr>
          <a:xfrm>
            <a:off x="2695447" y="2988259"/>
            <a:ext cx="1178943" cy="732940"/>
          </a:xfrm>
          <a:prstGeom prst="rect">
            <a:avLst/>
          </a:prstGeom>
          <a:noFill/>
          <a:ln>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29" name="AutoShape 6"/>
          <p:cNvSpPr>
            <a:spLocks/>
          </p:cNvSpPr>
          <p:nvPr/>
        </p:nvSpPr>
        <p:spPr bwMode="auto">
          <a:xfrm>
            <a:off x="171454" y="48065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pic>
        <p:nvPicPr>
          <p:cNvPr id="98" name="Picture 97">
            <a:extLst>
              <a:ext uri="{FF2B5EF4-FFF2-40B4-BE49-F238E27FC236}">
                <a16:creationId xmlns:a16="http://schemas.microsoft.com/office/drawing/2014/main" id="{BBA5544C-080F-B043-99BB-746F465807A0}"/>
              </a:ext>
            </a:extLst>
          </p:cNvPr>
          <p:cNvPicPr>
            <a:picLocks noChangeAspect="1"/>
          </p:cNvPicPr>
          <p:nvPr/>
        </p:nvPicPr>
        <p:blipFill>
          <a:blip r:embed="rId11"/>
          <a:stretch>
            <a:fillRect/>
          </a:stretch>
        </p:blipFill>
        <p:spPr>
          <a:xfrm>
            <a:off x="138422" y="3111513"/>
            <a:ext cx="2240407" cy="609685"/>
          </a:xfrm>
          <a:prstGeom prst="rect">
            <a:avLst/>
          </a:prstGeom>
        </p:spPr>
      </p:pic>
      <p:pic>
        <p:nvPicPr>
          <p:cNvPr id="130" name="Picture 129">
            <a:extLst>
              <a:ext uri="{FF2B5EF4-FFF2-40B4-BE49-F238E27FC236}">
                <a16:creationId xmlns:a16="http://schemas.microsoft.com/office/drawing/2014/main" id="{6E8DC54F-B256-3344-BF8D-D20352EE90C2}"/>
              </a:ext>
            </a:extLst>
          </p:cNvPr>
          <p:cNvPicPr>
            <a:picLocks noChangeAspect="1"/>
          </p:cNvPicPr>
          <p:nvPr/>
        </p:nvPicPr>
        <p:blipFill>
          <a:blip r:embed="rId12"/>
          <a:stretch>
            <a:fillRect/>
          </a:stretch>
        </p:blipFill>
        <p:spPr>
          <a:xfrm>
            <a:off x="2452001" y="3065987"/>
            <a:ext cx="1372884" cy="622674"/>
          </a:xfrm>
          <a:prstGeom prst="rect">
            <a:avLst/>
          </a:prstGeom>
        </p:spPr>
      </p:pic>
    </p:spTree>
    <p:extLst>
      <p:ext uri="{BB962C8B-B14F-4D97-AF65-F5344CB8AC3E}">
        <p14:creationId xmlns:p14="http://schemas.microsoft.com/office/powerpoint/2010/main" val="427096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42" presetClass="path" presetSubtype="0" repeatCount="indefinite" accel="50000" decel="50000" autoRev="1" fill="hold" grpId="0" nodeType="withEffect">
                                  <p:stCondLst>
                                    <p:cond delay="0"/>
                                  </p:stCondLst>
                                  <p:childTnLst>
                                    <p:animMotion origin="layout" path="M 0.00035 3.33333E-6 L 0.00035 0.04189 " pathEditMode="relative" rAng="0" ptsTypes="AA">
                                      <p:cBhvr>
                                        <p:cTn id="24" dur="500" fill="hold"/>
                                        <p:tgtEl>
                                          <p:spTgt spid="67"/>
                                        </p:tgtEl>
                                        <p:attrNameLst>
                                          <p:attrName>ppt_x</p:attrName>
                                          <p:attrName>ppt_y</p:attrName>
                                        </p:attrNameLst>
                                      </p:cBhvr>
                                      <p:rCtr x="0" y="21"/>
                                    </p:animMotion>
                                  </p:childTnLst>
                                </p:cTn>
                              </p:par>
                              <p:par>
                                <p:cTn id="25" presetID="42" presetClass="path" presetSubtype="0" repeatCount="indefinite" accel="50000" decel="50000" autoRev="1" fill="hold" grpId="0" nodeType="withEffect">
                                  <p:stCondLst>
                                    <p:cond delay="0"/>
                                  </p:stCondLst>
                                  <p:childTnLst>
                                    <p:animMotion origin="layout" path="M 0.00035 3.33333E-6 L 0.00035 0.04189 " pathEditMode="relative" rAng="0" ptsTypes="AA">
                                      <p:cBhvr>
                                        <p:cTn id="26" dur="500" fill="hold"/>
                                        <p:tgtEl>
                                          <p:spTgt spid="68"/>
                                        </p:tgtEl>
                                        <p:attrNameLst>
                                          <p:attrName>ppt_x</p:attrName>
                                          <p:attrName>ppt_y</p:attrName>
                                        </p:attrNameLst>
                                      </p:cBhvr>
                                      <p:rCtr x="0" y="21"/>
                                    </p:animMotion>
                                  </p:childTnLst>
                                </p:cTn>
                              </p:par>
                              <p:par>
                                <p:cTn id="27" presetID="42" presetClass="path" presetSubtype="0" repeatCount="indefinite" accel="50000" decel="50000" autoRev="1" fill="hold" grpId="0" nodeType="withEffect">
                                  <p:stCondLst>
                                    <p:cond delay="0"/>
                                  </p:stCondLst>
                                  <p:childTnLst>
                                    <p:animMotion origin="layout" path="M 0.00035 3.33333E-6 L 0.00035 0.04189 " pathEditMode="relative" rAng="0" ptsTypes="AA">
                                      <p:cBhvr>
                                        <p:cTn id="28" dur="500" fill="hold"/>
                                        <p:tgtEl>
                                          <p:spTgt spid="69"/>
                                        </p:tgtEl>
                                        <p:attrNameLst>
                                          <p:attrName>ppt_x</p:attrName>
                                          <p:attrName>ppt_y</p:attrName>
                                        </p:attrNameLst>
                                      </p:cBhvr>
                                      <p:rCtr x="0" y="21"/>
                                    </p:animMotion>
                                  </p:childTnLst>
                                </p:cTn>
                              </p:par>
                              <p:par>
                                <p:cTn id="29" presetID="42" presetClass="path" presetSubtype="0" repeatCount="indefinite" accel="50000" decel="50000" autoRev="1" fill="hold" grpId="0" nodeType="withEffect">
                                  <p:stCondLst>
                                    <p:cond delay="0"/>
                                  </p:stCondLst>
                                  <p:childTnLst>
                                    <p:animMotion origin="layout" path="M 0.00035 3.33333E-6 L 0.00035 0.04189 " pathEditMode="relative" rAng="0" ptsTypes="AA">
                                      <p:cBhvr>
                                        <p:cTn id="30" dur="500" fill="hold"/>
                                        <p:tgtEl>
                                          <p:spTgt spid="70"/>
                                        </p:tgtEl>
                                        <p:attrNameLst>
                                          <p:attrName>ppt_x</p:attrName>
                                          <p:attrName>ppt_y</p:attrName>
                                        </p:attrNameLst>
                                      </p:cBhvr>
                                      <p:rCtr x="0" y="21"/>
                                    </p:animMotion>
                                  </p:childTnLst>
                                </p:cTn>
                              </p:par>
                              <p:par>
                                <p:cTn id="31" presetID="42" presetClass="path" presetSubtype="0" repeatCount="indefinite" accel="50000" decel="50000" autoRev="1" fill="hold" grpId="0" nodeType="withEffect">
                                  <p:stCondLst>
                                    <p:cond delay="0"/>
                                  </p:stCondLst>
                                  <p:childTnLst>
                                    <p:animMotion origin="layout" path="M 0.00035 3.33333E-6 L 0.00035 0.04189 " pathEditMode="relative" rAng="0" ptsTypes="AA">
                                      <p:cBhvr>
                                        <p:cTn id="32" dur="500" fill="hold"/>
                                        <p:tgtEl>
                                          <p:spTgt spid="71"/>
                                        </p:tgtEl>
                                        <p:attrNameLst>
                                          <p:attrName>ppt_x</p:attrName>
                                          <p:attrName>ppt_y</p:attrName>
                                        </p:attrNameLst>
                                      </p:cBhvr>
                                      <p:rCtr x="0" y="21"/>
                                    </p:animMotion>
                                  </p:childTnLst>
                                </p:cTn>
                              </p:par>
                              <p:par>
                                <p:cTn id="33" presetID="42" presetClass="path" presetSubtype="0" repeatCount="indefinite" accel="50000" decel="50000" autoRev="1" fill="hold" grpId="0" nodeType="withEffect">
                                  <p:stCondLst>
                                    <p:cond delay="0"/>
                                  </p:stCondLst>
                                  <p:childTnLst>
                                    <p:animMotion origin="layout" path="M 0.00035 3.33333E-6 L 0.00035 0.04189 " pathEditMode="relative" rAng="0" ptsTypes="AA">
                                      <p:cBhvr>
                                        <p:cTn id="34" dur="500" fill="hold"/>
                                        <p:tgtEl>
                                          <p:spTgt spid="72"/>
                                        </p:tgtEl>
                                        <p:attrNameLst>
                                          <p:attrName>ppt_x</p:attrName>
                                          <p:attrName>ppt_y</p:attrName>
                                        </p:attrNameLst>
                                      </p:cBhvr>
                                      <p:rCtr x="0" y="21"/>
                                    </p:animMotion>
                                  </p:childTnLst>
                                </p:cTn>
                              </p:par>
                              <p:par>
                                <p:cTn id="35" presetID="42" presetClass="path" presetSubtype="0" repeatCount="indefinite" accel="50000" decel="50000" autoRev="1" fill="hold" grpId="0" nodeType="withEffect">
                                  <p:stCondLst>
                                    <p:cond delay="0"/>
                                  </p:stCondLst>
                                  <p:childTnLst>
                                    <p:animMotion origin="layout" path="M 0.00035 3.33333E-6 L 0.00035 0.04189 " pathEditMode="relative" rAng="0" ptsTypes="AA">
                                      <p:cBhvr>
                                        <p:cTn id="36" dur="500" fill="hold"/>
                                        <p:tgtEl>
                                          <p:spTgt spid="73"/>
                                        </p:tgtEl>
                                        <p:attrNameLst>
                                          <p:attrName>ppt_x</p:attrName>
                                          <p:attrName>ppt_y</p:attrName>
                                        </p:attrNameLst>
                                      </p:cBhvr>
                                      <p:rCtr x="0" y="21"/>
                                    </p:animMotion>
                                  </p:childTnLst>
                                </p:cTn>
                              </p:par>
                              <p:par>
                                <p:cTn id="37" presetID="42" presetClass="path" presetSubtype="0" repeatCount="indefinite" accel="50000" decel="50000" autoRev="1" fill="hold" grpId="0" nodeType="withEffect">
                                  <p:stCondLst>
                                    <p:cond delay="0"/>
                                  </p:stCondLst>
                                  <p:childTnLst>
                                    <p:animMotion origin="layout" path="M 0.00035 3.33333E-6 L 0.00035 0.04189 " pathEditMode="relative" rAng="0" ptsTypes="AA">
                                      <p:cBhvr>
                                        <p:cTn id="38" dur="500" fill="hold"/>
                                        <p:tgtEl>
                                          <p:spTgt spid="74"/>
                                        </p:tgtEl>
                                        <p:attrNameLst>
                                          <p:attrName>ppt_x</p:attrName>
                                          <p:attrName>ppt_y</p:attrName>
                                        </p:attrNameLst>
                                      </p:cBhvr>
                                      <p:rCtr x="0" y="21"/>
                                    </p:animMotion>
                                  </p:childTnLst>
                                </p:cTn>
                              </p:par>
                              <p:par>
                                <p:cTn id="39" presetID="42" presetClass="path" presetSubtype="0" repeatCount="indefinite" accel="50000" decel="50000" autoRev="1" fill="hold" grpId="0" nodeType="withEffect">
                                  <p:stCondLst>
                                    <p:cond delay="0"/>
                                  </p:stCondLst>
                                  <p:childTnLst>
                                    <p:animMotion origin="layout" path="M 0.00035 3.33333E-6 L 0.00035 0.04189 " pathEditMode="relative" rAng="0" ptsTypes="AA">
                                      <p:cBhvr>
                                        <p:cTn id="40" dur="500" fill="hold"/>
                                        <p:tgtEl>
                                          <p:spTgt spid="75"/>
                                        </p:tgtEl>
                                        <p:attrNameLst>
                                          <p:attrName>ppt_x</p:attrName>
                                          <p:attrName>ppt_y</p:attrName>
                                        </p:attrNameLst>
                                      </p:cBhvr>
                                      <p:rCtr x="0" y="21"/>
                                    </p:animMotion>
                                  </p:childTnLst>
                                </p:cTn>
                              </p:par>
                              <p:par>
                                <p:cTn id="41" presetID="1" presetClass="entr" presetSubtype="0" fill="hold" grpId="1" nodeType="with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82"/>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83"/>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84"/>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par>
                                <p:cTn id="59" presetID="64" presetClass="path" presetSubtype="0" repeatCount="indefinite" accel="50000" decel="50000" autoRev="1" fill="hold" grpId="0" nodeType="withEffect">
                                  <p:stCondLst>
                                    <p:cond delay="0"/>
                                  </p:stCondLst>
                                  <p:childTnLst>
                                    <p:animMotion origin="layout" path="M -2.77778E-6 2.59259E-6 L 0.00018 -0.05232 " pathEditMode="relative" rAng="0" ptsTypes="AA">
                                      <p:cBhvr>
                                        <p:cTn id="60" dur="1000" fill="hold"/>
                                        <p:tgtEl>
                                          <p:spTgt spid="78"/>
                                        </p:tgtEl>
                                        <p:attrNameLst>
                                          <p:attrName>ppt_x</p:attrName>
                                          <p:attrName>ppt_y</p:attrName>
                                        </p:attrNameLst>
                                      </p:cBhvr>
                                      <p:rCtr x="0" y="-26"/>
                                    </p:animMotion>
                                  </p:childTnLst>
                                </p:cTn>
                              </p:par>
                              <p:par>
                                <p:cTn id="61" presetID="42" presetClass="path" presetSubtype="0" repeatCount="indefinite" accel="50000" decel="50000" autoRev="1" fill="hold" grpId="0" nodeType="withEffect">
                                  <p:stCondLst>
                                    <p:cond delay="0"/>
                                  </p:stCondLst>
                                  <p:childTnLst>
                                    <p:animMotion origin="layout" path="M 0.00035 3.33333E-6 L 0.00035 0.04189 " pathEditMode="relative" rAng="0" ptsTypes="AA">
                                      <p:cBhvr>
                                        <p:cTn id="62" dur="1000" fill="hold"/>
                                        <p:tgtEl>
                                          <p:spTgt spid="77"/>
                                        </p:tgtEl>
                                        <p:attrNameLst>
                                          <p:attrName>ppt_x</p:attrName>
                                          <p:attrName>ppt_y</p:attrName>
                                        </p:attrNameLst>
                                      </p:cBhvr>
                                      <p:rCtr x="0" y="21"/>
                                    </p:animMotion>
                                  </p:childTnLst>
                                </p:cTn>
                              </p:par>
                              <p:par>
                                <p:cTn id="63" presetID="64" presetClass="path" presetSubtype="0" repeatCount="indefinite" accel="50000" decel="50000" autoRev="1" fill="hold" grpId="0" nodeType="withEffect">
                                  <p:stCondLst>
                                    <p:cond delay="0"/>
                                  </p:stCondLst>
                                  <p:childTnLst>
                                    <p:animMotion origin="layout" path="M -0.00035 -4.81481E-6 L -0.00035 -0.03055 " pathEditMode="relative" rAng="0" ptsTypes="AA">
                                      <p:cBhvr>
                                        <p:cTn id="64" dur="1000" fill="hold"/>
                                        <p:tgtEl>
                                          <p:spTgt spid="79"/>
                                        </p:tgtEl>
                                        <p:attrNameLst>
                                          <p:attrName>ppt_x</p:attrName>
                                          <p:attrName>ppt_y</p:attrName>
                                        </p:attrNameLst>
                                      </p:cBhvr>
                                      <p:rCtr x="0" y="-15"/>
                                    </p:animMotion>
                                  </p:childTnLst>
                                </p:cTn>
                              </p:par>
                              <p:par>
                                <p:cTn id="65" presetID="42" presetClass="path" presetSubtype="0" repeatCount="indefinite" accel="50000" decel="50000" autoRev="1" fill="hold" grpId="0" nodeType="withEffect">
                                  <p:stCondLst>
                                    <p:cond delay="0"/>
                                  </p:stCondLst>
                                  <p:childTnLst>
                                    <p:animMotion origin="layout" path="M 0.00069 -0.0007 L 0.00069 0.02014 " pathEditMode="relative" rAng="0" ptsTypes="AA">
                                      <p:cBhvr>
                                        <p:cTn id="66" dur="1000" fill="hold"/>
                                        <p:tgtEl>
                                          <p:spTgt spid="81"/>
                                        </p:tgtEl>
                                        <p:attrNameLst>
                                          <p:attrName>ppt_x</p:attrName>
                                          <p:attrName>ppt_y</p:attrName>
                                        </p:attrNameLst>
                                      </p:cBhvr>
                                      <p:rCtr x="0" y="10"/>
                                    </p:animMotion>
                                  </p:childTnLst>
                                </p:cTn>
                              </p:par>
                              <p:par>
                                <p:cTn id="67" presetID="64" presetClass="path" presetSubtype="0" repeatCount="indefinite" accel="50000" decel="50000" autoRev="1" fill="hold" grpId="0" nodeType="withEffect">
                                  <p:stCondLst>
                                    <p:cond delay="0"/>
                                  </p:stCondLst>
                                  <p:childTnLst>
                                    <p:animMotion origin="layout" path="M -3.61111E-6 -4.07407E-6 L -3.61111E-6 -0.01064 " pathEditMode="relative" rAng="0" ptsTypes="AA">
                                      <p:cBhvr>
                                        <p:cTn id="68" dur="1000" fill="hold"/>
                                        <p:tgtEl>
                                          <p:spTgt spid="80"/>
                                        </p:tgtEl>
                                        <p:attrNameLst>
                                          <p:attrName>ppt_x</p:attrName>
                                          <p:attrName>ppt_y</p:attrName>
                                        </p:attrNameLst>
                                      </p:cBhvr>
                                      <p:rCtr x="0" y="-5"/>
                                    </p:animMotion>
                                  </p:childTnLst>
                                </p:cTn>
                              </p:par>
                              <p:par>
                                <p:cTn id="69" presetID="42" presetClass="path" presetSubtype="0" repeatCount="indefinite" accel="50000" decel="50000" autoRev="1" fill="hold" grpId="0" nodeType="withEffect">
                                  <p:stCondLst>
                                    <p:cond delay="0"/>
                                  </p:stCondLst>
                                  <p:childTnLst>
                                    <p:animMotion origin="layout" path="M 0.00035 3.33333E-6 L 0.00035 0.04189 " pathEditMode="relative" rAng="0" ptsTypes="AA">
                                      <p:cBhvr>
                                        <p:cTn id="70" dur="1000" fill="hold"/>
                                        <p:tgtEl>
                                          <p:spTgt spid="82"/>
                                        </p:tgtEl>
                                        <p:attrNameLst>
                                          <p:attrName>ppt_x</p:attrName>
                                          <p:attrName>ppt_y</p:attrName>
                                        </p:attrNameLst>
                                      </p:cBhvr>
                                      <p:rCtr x="0" y="21"/>
                                    </p:animMotion>
                                  </p:childTnLst>
                                </p:cTn>
                              </p:par>
                              <p:par>
                                <p:cTn id="71" presetID="64" presetClass="path" presetSubtype="0" repeatCount="indefinite" accel="50000" decel="50000" autoRev="1" fill="hold" grpId="0" nodeType="withEffect">
                                  <p:stCondLst>
                                    <p:cond delay="0"/>
                                  </p:stCondLst>
                                  <p:childTnLst>
                                    <p:animMotion origin="layout" path="M -0.00035 -4.81481E-6 L -0.00035 -0.03055 " pathEditMode="relative" rAng="0" ptsTypes="AA">
                                      <p:cBhvr>
                                        <p:cTn id="72" dur="1000" fill="hold"/>
                                        <p:tgtEl>
                                          <p:spTgt spid="83"/>
                                        </p:tgtEl>
                                        <p:attrNameLst>
                                          <p:attrName>ppt_x</p:attrName>
                                          <p:attrName>ppt_y</p:attrName>
                                        </p:attrNameLst>
                                      </p:cBhvr>
                                      <p:rCtr x="0" y="-15"/>
                                    </p:animMotion>
                                  </p:childTnLst>
                                </p:cTn>
                              </p:par>
                              <p:par>
                                <p:cTn id="73" presetID="42" presetClass="path" presetSubtype="0" repeatCount="indefinite" accel="50000" decel="50000" autoRev="1" fill="hold" grpId="0" nodeType="withEffect">
                                  <p:stCondLst>
                                    <p:cond delay="0"/>
                                  </p:stCondLst>
                                  <p:childTnLst>
                                    <p:animMotion origin="layout" path="M 0.00069 -0.0007 L 0.00069 0.02014 " pathEditMode="relative" rAng="0" ptsTypes="AA">
                                      <p:cBhvr>
                                        <p:cTn id="74" dur="1000" fill="hold"/>
                                        <p:tgtEl>
                                          <p:spTgt spid="84"/>
                                        </p:tgtEl>
                                        <p:attrNameLst>
                                          <p:attrName>ppt_x</p:attrName>
                                          <p:attrName>ppt_y</p:attrName>
                                        </p:attrNameLst>
                                      </p:cBhvr>
                                      <p:rCtr x="0" y="10"/>
                                    </p:animMotion>
                                  </p:childTnLst>
                                </p:cTn>
                              </p:par>
                              <p:par>
                                <p:cTn id="75" presetID="64" presetClass="path" presetSubtype="0" repeatCount="indefinite" accel="50000" decel="50000" autoRev="1" fill="hold" grpId="0" nodeType="withEffect">
                                  <p:stCondLst>
                                    <p:cond delay="0"/>
                                  </p:stCondLst>
                                  <p:childTnLst>
                                    <p:animMotion origin="layout" path="M -3.61111E-6 -4.07407E-6 L -3.61111E-6 -0.01064 " pathEditMode="relative" rAng="0" ptsTypes="AA">
                                      <p:cBhvr>
                                        <p:cTn id="76" dur="1000" fill="hold"/>
                                        <p:tgtEl>
                                          <p:spTgt spid="85"/>
                                        </p:tgtEl>
                                        <p:attrNameLst>
                                          <p:attrName>ppt_x</p:attrName>
                                          <p:attrName>ppt_y</p:attrName>
                                        </p:attrNameLst>
                                      </p:cBhvr>
                                      <p:rCtr x="0" y="-5"/>
                                    </p:animMotion>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3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1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590572" y="-13384"/>
            <a:ext cx="10386499" cy="515252"/>
          </a:xfrm>
        </p:spPr>
        <p:txBody>
          <a:bodyPr>
            <a:noAutofit/>
          </a:bodyPr>
          <a:lstStyle/>
          <a:p>
            <a:r>
              <a:rPr lang="en-US" sz="3600" dirty="0"/>
              <a:t>Non-Equilibrium Studies with Trapped Ions</a:t>
            </a:r>
          </a:p>
        </p:txBody>
      </p:sp>
      <p:sp>
        <p:nvSpPr>
          <p:cNvPr id="18" name="TextBox 1"/>
          <p:cNvSpPr txBox="1">
            <a:spLocks/>
          </p:cNvSpPr>
          <p:nvPr/>
        </p:nvSpPr>
        <p:spPr>
          <a:xfrm>
            <a:off x="1351748" y="565045"/>
            <a:ext cx="6488855" cy="461665"/>
          </a:xfrm>
          <a:prstGeom prst="rect">
            <a:avLst/>
          </a:prstGeom>
          <a:noFill/>
        </p:spPr>
        <p:txBody>
          <a:bodyPr wrap="square" rtlCol="0">
            <a:spAutoFit/>
          </a:bodyPr>
          <a:lstStyle/>
          <a:p>
            <a:pPr algn="ctr"/>
            <a:r>
              <a:rPr lang="en-US" sz="2400" dirty="0"/>
              <a:t>Long-Range Transverse Field </a:t>
            </a:r>
            <a:r>
              <a:rPr lang="en-US" sz="2400" dirty="0" err="1"/>
              <a:t>Ising</a:t>
            </a:r>
            <a:r>
              <a:rPr lang="en-US" sz="2400" dirty="0"/>
              <a:t> Model</a:t>
            </a:r>
          </a:p>
        </p:txBody>
      </p:sp>
      <p:sp>
        <p:nvSpPr>
          <p:cNvPr id="19" name="TextBox 4"/>
          <p:cNvSpPr txBox="1">
            <a:spLocks/>
          </p:cNvSpPr>
          <p:nvPr/>
        </p:nvSpPr>
        <p:spPr>
          <a:xfrm>
            <a:off x="188334" y="946361"/>
            <a:ext cx="4749707"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a:t>Breaks </a:t>
            </a:r>
            <a:r>
              <a:rPr lang="en-US" dirty="0" err="1"/>
              <a:t>Integrability</a:t>
            </a:r>
            <a:endParaRPr lang="en-US" dirty="0"/>
          </a:p>
          <a:p>
            <a:pPr marL="285750" indent="-285750">
              <a:buFont typeface="Wingdings" panose="05000000000000000000" pitchFamily="2" charset="2"/>
              <a:buChar char="Ø"/>
            </a:pPr>
            <a:r>
              <a:rPr lang="en-US" dirty="0"/>
              <a:t>Theoretically Challenging</a:t>
            </a:r>
          </a:p>
          <a:p>
            <a:pPr marL="285750" indent="-285750">
              <a:buFont typeface="Wingdings" panose="05000000000000000000" pitchFamily="2" charset="2"/>
              <a:buChar char="Ø"/>
            </a:pPr>
            <a:r>
              <a:rPr lang="en-US" dirty="0"/>
              <a:t>Model for quantum systems in nature</a:t>
            </a:r>
          </a:p>
        </p:txBody>
      </p:sp>
      <p:sp>
        <p:nvSpPr>
          <p:cNvPr id="21" name="Rectangle 6"/>
          <p:cNvSpPr>
            <a:spLocks/>
          </p:cNvSpPr>
          <p:nvPr/>
        </p:nvSpPr>
        <p:spPr>
          <a:xfrm>
            <a:off x="-5392" y="3006573"/>
            <a:ext cx="2932659" cy="307777"/>
          </a:xfrm>
          <a:prstGeom prst="rect">
            <a:avLst/>
          </a:prstGeom>
        </p:spPr>
        <p:txBody>
          <a:bodyPr wrap="square">
            <a:spAutoFit/>
          </a:bodyPr>
          <a:lstStyle/>
          <a:p>
            <a:r>
              <a:rPr lang="en-US" sz="1400" dirty="0"/>
              <a:t>Many-Body Localization [1,2]</a:t>
            </a:r>
          </a:p>
        </p:txBody>
      </p:sp>
      <p:sp>
        <p:nvSpPr>
          <p:cNvPr id="27" name="Rectangle 8"/>
          <p:cNvSpPr>
            <a:spLocks/>
          </p:cNvSpPr>
          <p:nvPr/>
        </p:nvSpPr>
        <p:spPr>
          <a:xfrm>
            <a:off x="-18092" y="3274702"/>
            <a:ext cx="2198038" cy="400110"/>
          </a:xfrm>
          <a:prstGeom prst="rect">
            <a:avLst/>
          </a:prstGeom>
        </p:spPr>
        <p:txBody>
          <a:bodyPr wrap="none">
            <a:spAutoFit/>
          </a:bodyPr>
          <a:lstStyle/>
          <a:p>
            <a:r>
              <a:rPr lang="en-US" sz="1000" dirty="0"/>
              <a:t>[1] Smith </a:t>
            </a:r>
            <a:r>
              <a:rPr lang="en-US" sz="1000" i="1" dirty="0"/>
              <a:t>et al., </a:t>
            </a:r>
            <a:r>
              <a:rPr lang="en-US" sz="1000" dirty="0"/>
              <a:t>(Nature Phys. 2016)</a:t>
            </a:r>
          </a:p>
          <a:p>
            <a:r>
              <a:rPr lang="en-US" sz="1000" dirty="0"/>
              <a:t>[2] Bridges </a:t>
            </a:r>
            <a:r>
              <a:rPr lang="en-US" sz="1000" i="1" dirty="0"/>
              <a:t>et al</a:t>
            </a:r>
            <a:r>
              <a:rPr lang="en-US" sz="1000" dirty="0"/>
              <a:t>., (Science 2019)</a:t>
            </a:r>
          </a:p>
        </p:txBody>
      </p:sp>
      <p:pic>
        <p:nvPicPr>
          <p:cNvPr id="32" name="Immagine 31" descr="H_rm_eff_=_sum_i.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127" y="1176708"/>
            <a:ext cx="3666850" cy="654514"/>
          </a:xfrm>
          <a:prstGeom prst="rect">
            <a:avLst/>
          </a:prstGeom>
        </p:spPr>
      </p:pic>
      <p:sp>
        <p:nvSpPr>
          <p:cNvPr id="33" name="AutoShape 6"/>
          <p:cNvSpPr>
            <a:spLocks/>
          </p:cNvSpPr>
          <p:nvPr/>
        </p:nvSpPr>
        <p:spPr bwMode="auto">
          <a:xfrm>
            <a:off x="171454" y="536856"/>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pic>
        <p:nvPicPr>
          <p:cNvPr id="34" name="Immagine 33" descr="J_ij_sim_frac_J_.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615" y="1718745"/>
            <a:ext cx="1648112" cy="654514"/>
          </a:xfrm>
          <a:prstGeom prst="rect">
            <a:avLst/>
          </a:prstGeom>
        </p:spPr>
      </p:pic>
      <p:sp>
        <p:nvSpPr>
          <p:cNvPr id="35" name="Rettangolo arrotondato 34"/>
          <p:cNvSpPr/>
          <p:nvPr/>
        </p:nvSpPr>
        <p:spPr>
          <a:xfrm>
            <a:off x="4760567" y="1030755"/>
            <a:ext cx="3861967" cy="1444604"/>
          </a:xfrm>
          <a:prstGeom prst="roundRec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
          </a:p>
        </p:txBody>
      </p:sp>
      <p:pic>
        <p:nvPicPr>
          <p:cNvPr id="31" name="Immagine 78" descr="DPT_Figure4_v3.pdf">
            <a:extLst>
              <a:ext uri="{FF2B5EF4-FFF2-40B4-BE49-F238E27FC236}">
                <a16:creationId xmlns:a16="http://schemas.microsoft.com/office/drawing/2014/main" id="{5518D5E1-EE27-3144-A033-7EB79DE75110}"/>
              </a:ext>
            </a:extLst>
          </p:cNvPr>
          <p:cNvPicPr>
            <a:picLocks noChangeAspect="1"/>
          </p:cNvPicPr>
          <p:nvPr/>
        </p:nvPicPr>
        <p:blipFill rotWithShape="1">
          <a:blip r:embed="rId5">
            <a:extLst>
              <a:ext uri="{28A0092B-C50C-407E-A947-70E740481C1C}">
                <a14:useLocalDpi xmlns:a14="http://schemas.microsoft.com/office/drawing/2010/main" val="0"/>
              </a:ext>
            </a:extLst>
          </a:blip>
          <a:srcRect l="50073" t="49661" r="-562" b="589"/>
          <a:stretch/>
        </p:blipFill>
        <p:spPr>
          <a:xfrm>
            <a:off x="2760692" y="3060807"/>
            <a:ext cx="1571812" cy="1756974"/>
          </a:xfrm>
          <a:prstGeom prst="rect">
            <a:avLst/>
          </a:prstGeom>
          <a:effectLst/>
        </p:spPr>
      </p:pic>
      <p:pic>
        <p:nvPicPr>
          <p:cNvPr id="36" name="Immagine 97" descr="screenshot_353.jpg">
            <a:extLst>
              <a:ext uri="{FF2B5EF4-FFF2-40B4-BE49-F238E27FC236}">
                <a16:creationId xmlns:a16="http://schemas.microsoft.com/office/drawing/2014/main" id="{C951BAD9-FB12-F44F-A91C-7651AD733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2463" y="4834538"/>
            <a:ext cx="7083781" cy="309191"/>
          </a:xfrm>
          <a:prstGeom prst="rect">
            <a:avLst/>
          </a:prstGeom>
        </p:spPr>
      </p:pic>
      <p:sp>
        <p:nvSpPr>
          <p:cNvPr id="2" name="Rectangle 1">
            <a:extLst>
              <a:ext uri="{FF2B5EF4-FFF2-40B4-BE49-F238E27FC236}">
                <a16:creationId xmlns:a16="http://schemas.microsoft.com/office/drawing/2014/main" id="{BFF3B25B-2E10-1443-99B4-611BBD17BC81}"/>
              </a:ext>
            </a:extLst>
          </p:cNvPr>
          <p:cNvSpPr/>
          <p:nvPr/>
        </p:nvSpPr>
        <p:spPr>
          <a:xfrm>
            <a:off x="-5392" y="3887372"/>
            <a:ext cx="2180405" cy="400110"/>
          </a:xfrm>
          <a:prstGeom prst="rect">
            <a:avLst/>
          </a:prstGeom>
        </p:spPr>
        <p:txBody>
          <a:bodyPr wrap="none">
            <a:spAutoFit/>
          </a:bodyPr>
          <a:lstStyle/>
          <a:p>
            <a:r>
              <a:rPr lang="en-US" sz="1000" dirty="0"/>
              <a:t>[3] </a:t>
            </a:r>
            <a:r>
              <a:rPr lang="it-IT" sz="1000" dirty="0"/>
              <a:t>Zhang, GP, </a:t>
            </a:r>
            <a:r>
              <a:rPr lang="it-IT" sz="1000" i="1" dirty="0"/>
              <a:t>et al.</a:t>
            </a:r>
            <a:r>
              <a:rPr lang="it-IT" sz="1000" dirty="0"/>
              <a:t>, </a:t>
            </a:r>
            <a:r>
              <a:rPr lang="de-DE" sz="1000" dirty="0"/>
              <a:t>Nature  (2017)</a:t>
            </a:r>
          </a:p>
          <a:p>
            <a:r>
              <a:rPr lang="de-DE" sz="1000" dirty="0"/>
              <a:t>[4] Jurcevic, </a:t>
            </a:r>
            <a:r>
              <a:rPr lang="de-DE" sz="1000" i="1" dirty="0"/>
              <a:t>et al.</a:t>
            </a:r>
            <a:r>
              <a:rPr lang="de-DE" sz="1000" dirty="0"/>
              <a:t>, PRL (2017)</a:t>
            </a:r>
            <a:r>
              <a:rPr lang="de-DE" sz="1000" b="1" dirty="0"/>
              <a:t>  </a:t>
            </a:r>
            <a:endParaRPr lang="it-IT" sz="1000" b="1" dirty="0"/>
          </a:p>
        </p:txBody>
      </p:sp>
      <p:sp>
        <p:nvSpPr>
          <p:cNvPr id="6" name="TextBox 5">
            <a:extLst>
              <a:ext uri="{FF2B5EF4-FFF2-40B4-BE49-F238E27FC236}">
                <a16:creationId xmlns:a16="http://schemas.microsoft.com/office/drawing/2014/main" id="{D96E36C5-2BD1-9A47-8D8B-6009796AAADA}"/>
              </a:ext>
            </a:extLst>
          </p:cNvPr>
          <p:cNvSpPr txBox="1"/>
          <p:nvPr/>
        </p:nvSpPr>
        <p:spPr>
          <a:xfrm>
            <a:off x="0" y="3651952"/>
            <a:ext cx="2760692" cy="307777"/>
          </a:xfrm>
          <a:prstGeom prst="rect">
            <a:avLst/>
          </a:prstGeom>
          <a:noFill/>
        </p:spPr>
        <p:txBody>
          <a:bodyPr wrap="none" rtlCol="0">
            <a:spAutoFit/>
          </a:bodyPr>
          <a:lstStyle/>
          <a:p>
            <a:r>
              <a:rPr lang="en-US" sz="1400" dirty="0"/>
              <a:t>Dynamical Phase transition [3,4]</a:t>
            </a:r>
          </a:p>
        </p:txBody>
      </p:sp>
      <p:grpSp>
        <p:nvGrpSpPr>
          <p:cNvPr id="7" name="Group 6">
            <a:extLst>
              <a:ext uri="{FF2B5EF4-FFF2-40B4-BE49-F238E27FC236}">
                <a16:creationId xmlns:a16="http://schemas.microsoft.com/office/drawing/2014/main" id="{98552266-F363-0349-BC3C-FD642D392D60}"/>
              </a:ext>
            </a:extLst>
          </p:cNvPr>
          <p:cNvGrpSpPr>
            <a:grpSpLocks noChangeAspect="1"/>
          </p:cNvGrpSpPr>
          <p:nvPr/>
        </p:nvGrpSpPr>
        <p:grpSpPr>
          <a:xfrm>
            <a:off x="4523852" y="3016683"/>
            <a:ext cx="1702023" cy="1830715"/>
            <a:chOff x="7282886" y="2880400"/>
            <a:chExt cx="1801799" cy="1938035"/>
          </a:xfrm>
        </p:grpSpPr>
        <p:pic>
          <p:nvPicPr>
            <p:cNvPr id="37" name="Immagine 9" descr="screenshot_374.jpg">
              <a:extLst>
                <a:ext uri="{FF2B5EF4-FFF2-40B4-BE49-F238E27FC236}">
                  <a16:creationId xmlns:a16="http://schemas.microsoft.com/office/drawing/2014/main" id="{E7D4FF3B-2A8C-484D-AB92-772BA4F4C7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2886" y="2880400"/>
              <a:ext cx="1453526" cy="1938035"/>
            </a:xfrm>
            <a:prstGeom prst="rect">
              <a:avLst/>
            </a:prstGeom>
          </p:spPr>
        </p:pic>
        <p:sp>
          <p:nvSpPr>
            <p:cNvPr id="38" name="Rettangolo arrotondato 34">
              <a:extLst>
                <a:ext uri="{FF2B5EF4-FFF2-40B4-BE49-F238E27FC236}">
                  <a16:creationId xmlns:a16="http://schemas.microsoft.com/office/drawing/2014/main" id="{696F316B-97A1-6B4B-9223-F2C78B52A0FA}"/>
                </a:ext>
              </a:extLst>
            </p:cNvPr>
            <p:cNvSpPr/>
            <p:nvPr/>
          </p:nvSpPr>
          <p:spPr>
            <a:xfrm rot="2343891">
              <a:off x="8019508" y="3190029"/>
              <a:ext cx="1065177" cy="549713"/>
            </a:xfrm>
            <a:prstGeom prst="roundRect">
              <a:avLst/>
            </a:prstGeom>
            <a:solidFill>
              <a:schemeClr val="bg1"/>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 sz="1200" dirty="0"/>
                <a:t>Domain wall size</a:t>
              </a:r>
            </a:p>
            <a:p>
              <a:pPr algn="ctr"/>
              <a:r>
                <a:rPr lang="en" sz="1200" dirty="0"/>
                <a:t>probability</a:t>
              </a:r>
            </a:p>
          </p:txBody>
        </p:sp>
      </p:grpSp>
      <p:sp>
        <p:nvSpPr>
          <p:cNvPr id="22" name="Rectangle 21">
            <a:extLst>
              <a:ext uri="{FF2B5EF4-FFF2-40B4-BE49-F238E27FC236}">
                <a16:creationId xmlns:a16="http://schemas.microsoft.com/office/drawing/2014/main" id="{A8E2D1DD-5F1A-7F45-9E33-3127D38890D0}"/>
              </a:ext>
            </a:extLst>
          </p:cNvPr>
          <p:cNvSpPr/>
          <p:nvPr/>
        </p:nvSpPr>
        <p:spPr>
          <a:xfrm>
            <a:off x="-30660" y="4451080"/>
            <a:ext cx="2557110" cy="246221"/>
          </a:xfrm>
          <a:prstGeom prst="rect">
            <a:avLst/>
          </a:prstGeom>
        </p:spPr>
        <p:txBody>
          <a:bodyPr wrap="none">
            <a:spAutoFit/>
          </a:bodyPr>
          <a:lstStyle/>
          <a:p>
            <a:r>
              <a:rPr lang="en-US" sz="1000" dirty="0"/>
              <a:t>[5] </a:t>
            </a:r>
            <a:r>
              <a:rPr lang="it-IT" sz="1000" dirty="0"/>
              <a:t>Tan, Becker, </a:t>
            </a:r>
            <a:r>
              <a:rPr lang="it-IT" sz="1000" i="1" dirty="0"/>
              <a:t>et al.</a:t>
            </a:r>
            <a:r>
              <a:rPr lang="de-DE" sz="1000" dirty="0"/>
              <a:t>, Nature Phys. (2021)</a:t>
            </a:r>
          </a:p>
        </p:txBody>
      </p:sp>
      <p:sp>
        <p:nvSpPr>
          <p:cNvPr id="23" name="TextBox 22">
            <a:extLst>
              <a:ext uri="{FF2B5EF4-FFF2-40B4-BE49-F238E27FC236}">
                <a16:creationId xmlns:a16="http://schemas.microsoft.com/office/drawing/2014/main" id="{299E2008-C557-F847-9713-13C355F25383}"/>
              </a:ext>
            </a:extLst>
          </p:cNvPr>
          <p:cNvSpPr txBox="1"/>
          <p:nvPr/>
        </p:nvSpPr>
        <p:spPr>
          <a:xfrm>
            <a:off x="-30660" y="4226642"/>
            <a:ext cx="2850589" cy="307777"/>
          </a:xfrm>
          <a:prstGeom prst="rect">
            <a:avLst/>
          </a:prstGeom>
          <a:noFill/>
        </p:spPr>
        <p:txBody>
          <a:bodyPr wrap="none" rtlCol="0">
            <a:spAutoFit/>
          </a:bodyPr>
          <a:lstStyle/>
          <a:p>
            <a:r>
              <a:rPr lang="en-US" sz="1400" dirty="0"/>
              <a:t>Confinement of Domain Walls [5]</a:t>
            </a:r>
          </a:p>
        </p:txBody>
      </p:sp>
      <p:pic>
        <p:nvPicPr>
          <p:cNvPr id="29" name="Picture 28" descr="A screenshot of a computer&#10;&#10;Description automatically generated">
            <a:extLst>
              <a:ext uri="{FF2B5EF4-FFF2-40B4-BE49-F238E27FC236}">
                <a16:creationId xmlns:a16="http://schemas.microsoft.com/office/drawing/2014/main" id="{20D5BF16-8E71-0645-B2EF-30EFF4EDDCC8}"/>
              </a:ext>
            </a:extLst>
          </p:cNvPr>
          <p:cNvPicPr>
            <a:picLocks noChangeAspect="1"/>
          </p:cNvPicPr>
          <p:nvPr/>
        </p:nvPicPr>
        <p:blipFill rotWithShape="1">
          <a:blip r:embed="rId8">
            <a:extLst>
              <a:ext uri="{28A0092B-C50C-407E-A947-70E740481C1C}">
                <a14:useLocalDpi xmlns:a14="http://schemas.microsoft.com/office/drawing/2010/main" val="0"/>
              </a:ext>
            </a:extLst>
          </a:blip>
          <a:srcRect l="38133" t="14149" r="31192" b="60903"/>
          <a:stretch/>
        </p:blipFill>
        <p:spPr>
          <a:xfrm>
            <a:off x="6420891" y="3050622"/>
            <a:ext cx="2109067" cy="838268"/>
          </a:xfrm>
          <a:prstGeom prst="rect">
            <a:avLst/>
          </a:prstGeom>
        </p:spPr>
      </p:pic>
      <p:pic>
        <p:nvPicPr>
          <p:cNvPr id="30" name="Picture 29" descr="A screenshot of a computer&#10;&#10;Description automatically generated">
            <a:extLst>
              <a:ext uri="{FF2B5EF4-FFF2-40B4-BE49-F238E27FC236}">
                <a16:creationId xmlns:a16="http://schemas.microsoft.com/office/drawing/2014/main" id="{FD20A6FD-C468-0347-A97F-653B2050C99C}"/>
              </a:ext>
            </a:extLst>
          </p:cNvPr>
          <p:cNvPicPr>
            <a:picLocks noChangeAspect="1"/>
          </p:cNvPicPr>
          <p:nvPr/>
        </p:nvPicPr>
        <p:blipFill rotWithShape="1">
          <a:blip r:embed="rId8">
            <a:extLst>
              <a:ext uri="{28A0092B-C50C-407E-A947-70E740481C1C}">
                <a14:useLocalDpi xmlns:a14="http://schemas.microsoft.com/office/drawing/2010/main" val="0"/>
              </a:ext>
            </a:extLst>
          </a:blip>
          <a:srcRect l="69487" t="12572" r="-162" b="62480"/>
          <a:stretch/>
        </p:blipFill>
        <p:spPr>
          <a:xfrm>
            <a:off x="6419320" y="3816506"/>
            <a:ext cx="2109067" cy="838268"/>
          </a:xfrm>
          <a:prstGeom prst="rect">
            <a:avLst/>
          </a:prstGeom>
        </p:spPr>
      </p:pic>
      <p:sp>
        <p:nvSpPr>
          <p:cNvPr id="3" name="Rectangle 2">
            <a:extLst>
              <a:ext uri="{FF2B5EF4-FFF2-40B4-BE49-F238E27FC236}">
                <a16:creationId xmlns:a16="http://schemas.microsoft.com/office/drawing/2014/main" id="{E51887C8-B51F-2F4F-9516-6BF6605111D5}"/>
              </a:ext>
            </a:extLst>
          </p:cNvPr>
          <p:cNvSpPr/>
          <p:nvPr/>
        </p:nvSpPr>
        <p:spPr>
          <a:xfrm>
            <a:off x="277394" y="1803334"/>
            <a:ext cx="4019370" cy="830997"/>
          </a:xfrm>
          <a:prstGeom prst="rect">
            <a:avLst/>
          </a:prstGeom>
        </p:spPr>
        <p:txBody>
          <a:bodyPr wrap="none">
            <a:spAutoFit/>
          </a:bodyPr>
          <a:lstStyle/>
          <a:p>
            <a:r>
              <a:rPr lang="en-US" sz="1600" dirty="0"/>
              <a:t>Reviews:</a:t>
            </a:r>
          </a:p>
          <a:p>
            <a:pPr marL="285750" indent="-285750">
              <a:buFont typeface="Arial" panose="020B0604020202020204" pitchFamily="34" charset="0"/>
              <a:buChar char="•"/>
            </a:pPr>
            <a:r>
              <a:rPr lang="en-US" sz="1600" dirty="0"/>
              <a:t>C. Monroe, </a:t>
            </a:r>
            <a:r>
              <a:rPr lang="en-US" sz="1600" i="1" dirty="0"/>
              <a:t>et al.</a:t>
            </a:r>
            <a:r>
              <a:rPr lang="en-US" sz="1600" dirty="0"/>
              <a:t>, RMP </a:t>
            </a:r>
            <a:r>
              <a:rPr lang="en-US" sz="1600" b="1" dirty="0"/>
              <a:t>93</a:t>
            </a:r>
            <a:r>
              <a:rPr lang="en-US" sz="1600" dirty="0"/>
              <a:t> 025001 (2021)</a:t>
            </a:r>
          </a:p>
          <a:p>
            <a:pPr marL="285750" indent="-285750">
              <a:buFont typeface="Arial" panose="020B0604020202020204" pitchFamily="34" charset="0"/>
              <a:buChar char="•"/>
            </a:pPr>
            <a:r>
              <a:rPr lang="en-US" sz="1600" dirty="0"/>
              <a:t>N. </a:t>
            </a:r>
            <a:r>
              <a:rPr lang="en-US" sz="1600" dirty="0" err="1"/>
              <a:t>Defenu</a:t>
            </a:r>
            <a:r>
              <a:rPr lang="en-US" sz="1600" dirty="0"/>
              <a:t>, </a:t>
            </a:r>
            <a:r>
              <a:rPr lang="en-US" sz="1600" i="1" dirty="0"/>
              <a:t>et al.</a:t>
            </a:r>
            <a:r>
              <a:rPr lang="en-US" sz="1600" dirty="0"/>
              <a:t>, RMP in press (2023) </a:t>
            </a:r>
          </a:p>
        </p:txBody>
      </p:sp>
      <p:sp>
        <p:nvSpPr>
          <p:cNvPr id="24" name="TextBox 5">
            <a:extLst>
              <a:ext uri="{FF2B5EF4-FFF2-40B4-BE49-F238E27FC236}">
                <a16:creationId xmlns:a16="http://schemas.microsoft.com/office/drawing/2014/main" id="{378E8D29-38E6-9346-A782-D9D5F297A373}"/>
              </a:ext>
            </a:extLst>
          </p:cNvPr>
          <p:cNvSpPr txBox="1">
            <a:spLocks/>
          </p:cNvSpPr>
          <p:nvPr/>
        </p:nvSpPr>
        <p:spPr>
          <a:xfrm>
            <a:off x="-45880" y="2608274"/>
            <a:ext cx="9565800" cy="461665"/>
          </a:xfrm>
          <a:prstGeom prst="rect">
            <a:avLst/>
          </a:prstGeom>
          <a:noFill/>
        </p:spPr>
        <p:txBody>
          <a:bodyPr wrap="square" rtlCol="0">
            <a:spAutoFit/>
          </a:bodyPr>
          <a:lstStyle/>
          <a:p>
            <a:r>
              <a:rPr lang="en-US" sz="2400" u="sng" dirty="0"/>
              <a:t>Quantum quenches and Thermalization in Spin LR Systems</a:t>
            </a:r>
          </a:p>
        </p:txBody>
      </p:sp>
    </p:spTree>
    <p:extLst>
      <p:ext uri="{BB962C8B-B14F-4D97-AF65-F5344CB8AC3E}">
        <p14:creationId xmlns:p14="http://schemas.microsoft.com/office/powerpoint/2010/main" val="99024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123AAC-46AA-7111-872E-E9B0A920047F}"/>
              </a:ext>
            </a:extLst>
          </p:cNvPr>
          <p:cNvPicPr>
            <a:picLocks noChangeAspect="1"/>
          </p:cNvPicPr>
          <p:nvPr/>
        </p:nvPicPr>
        <p:blipFill>
          <a:blip r:embed="rId2"/>
          <a:stretch>
            <a:fillRect/>
          </a:stretch>
        </p:blipFill>
        <p:spPr>
          <a:xfrm>
            <a:off x="5141307" y="3941964"/>
            <a:ext cx="2072545" cy="422367"/>
          </a:xfrm>
          <a:prstGeom prst="rect">
            <a:avLst/>
          </a:prstGeom>
        </p:spPr>
      </p:pic>
      <p:pic>
        <p:nvPicPr>
          <p:cNvPr id="4" name="Segnaposto contenuto 3"/>
          <p:cNvPicPr>
            <a:picLocks noGrp="1" noChangeAspect="1"/>
          </p:cNvPicPr>
          <p:nvPr>
            <p:ph idx="1"/>
          </p:nvPr>
        </p:nvPicPr>
        <p:blipFill rotWithShape="1">
          <a:blip r:embed="rId3"/>
          <a:srcRect t="-1234" b="3351"/>
          <a:stretch/>
        </p:blipFill>
        <p:spPr>
          <a:xfrm>
            <a:off x="313557" y="1149018"/>
            <a:ext cx="3372645" cy="2225010"/>
          </a:xfrm>
        </p:spPr>
      </p:pic>
      <p:sp>
        <p:nvSpPr>
          <p:cNvPr id="6" name="Rettangolo 5"/>
          <p:cNvSpPr/>
          <p:nvPr/>
        </p:nvSpPr>
        <p:spPr>
          <a:xfrm>
            <a:off x="816396" y="-76180"/>
            <a:ext cx="7822526" cy="584775"/>
          </a:xfrm>
          <a:prstGeom prst="rect">
            <a:avLst/>
          </a:prstGeom>
        </p:spPr>
        <p:txBody>
          <a:bodyPr wrap="none">
            <a:spAutoFit/>
          </a:bodyPr>
          <a:lstStyle/>
          <a:p>
            <a:r>
              <a:rPr lang="en-US" sz="3200" dirty="0">
                <a:latin typeface="+mj-lt"/>
                <a:cs typeface="Helvetica"/>
              </a:rPr>
              <a:t>From Spin models to NP and HEP models</a:t>
            </a:r>
          </a:p>
        </p:txBody>
      </p:sp>
      <p:sp>
        <p:nvSpPr>
          <p:cNvPr id="7" name="AutoShape 6"/>
          <p:cNvSpPr>
            <a:spLocks/>
          </p:cNvSpPr>
          <p:nvPr/>
        </p:nvSpPr>
        <p:spPr bwMode="auto">
          <a:xfrm>
            <a:off x="171450" y="48065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sp>
        <p:nvSpPr>
          <p:cNvPr id="13" name="CasellaDiTesto 12"/>
          <p:cNvSpPr txBox="1"/>
          <p:nvPr/>
        </p:nvSpPr>
        <p:spPr>
          <a:xfrm>
            <a:off x="4385377" y="1094630"/>
            <a:ext cx="4506987" cy="923330"/>
          </a:xfrm>
          <a:prstGeom prst="rect">
            <a:avLst/>
          </a:prstGeom>
          <a:noFill/>
        </p:spPr>
        <p:txBody>
          <a:bodyPr wrap="square" rtlCol="0">
            <a:spAutoFit/>
          </a:bodyPr>
          <a:lstStyle/>
          <a:p>
            <a:r>
              <a:rPr lang="it-IT" dirty="0" err="1">
                <a:latin typeface="+mj-lt"/>
                <a:cs typeface="Helvetica"/>
              </a:rPr>
              <a:t>Solving</a:t>
            </a:r>
            <a:r>
              <a:rPr lang="it-IT" dirty="0">
                <a:latin typeface="+mj-lt"/>
                <a:cs typeface="Helvetica"/>
              </a:rPr>
              <a:t> QCD on a lattice:</a:t>
            </a:r>
          </a:p>
          <a:p>
            <a:pPr marL="285750" indent="-285750">
              <a:buFont typeface="Arial"/>
              <a:buChar char="•"/>
            </a:pPr>
            <a:r>
              <a:rPr lang="it-IT" dirty="0" err="1">
                <a:latin typeface="+mj-lt"/>
                <a:cs typeface="Helvetica"/>
              </a:rPr>
              <a:t>Phase</a:t>
            </a:r>
            <a:r>
              <a:rPr lang="it-IT" dirty="0">
                <a:latin typeface="+mj-lt"/>
                <a:cs typeface="Helvetica"/>
              </a:rPr>
              <a:t> </a:t>
            </a:r>
            <a:r>
              <a:rPr lang="it-IT" dirty="0" err="1">
                <a:latin typeface="+mj-lt"/>
                <a:cs typeface="Helvetica"/>
              </a:rPr>
              <a:t>diagram</a:t>
            </a:r>
            <a:r>
              <a:rPr lang="it-IT" dirty="0">
                <a:latin typeface="+mj-lt"/>
                <a:cs typeface="Helvetica"/>
              </a:rPr>
              <a:t> </a:t>
            </a:r>
            <a:r>
              <a:rPr lang="it-IT" dirty="0" err="1">
                <a:latin typeface="+mj-lt"/>
                <a:cs typeface="Helvetica"/>
              </a:rPr>
              <a:t>largely</a:t>
            </a:r>
            <a:r>
              <a:rPr lang="it-IT" dirty="0">
                <a:latin typeface="+mj-lt"/>
                <a:cs typeface="Helvetica"/>
              </a:rPr>
              <a:t> </a:t>
            </a:r>
            <a:r>
              <a:rPr lang="it-IT" dirty="0" err="1">
                <a:latin typeface="+mj-lt"/>
                <a:cs typeface="Helvetica"/>
              </a:rPr>
              <a:t>unexplored</a:t>
            </a:r>
            <a:r>
              <a:rPr lang="it-IT" dirty="0">
                <a:latin typeface="+mj-lt"/>
                <a:cs typeface="Helvetica"/>
              </a:rPr>
              <a:t> </a:t>
            </a:r>
          </a:p>
          <a:p>
            <a:pPr marL="285750" indent="-285750">
              <a:buFont typeface="Arial"/>
              <a:buChar char="•"/>
            </a:pPr>
            <a:r>
              <a:rPr lang="it-IT" dirty="0" err="1">
                <a:latin typeface="+mj-lt"/>
                <a:cs typeface="Helvetica"/>
              </a:rPr>
              <a:t>MonteCarlo</a:t>
            </a:r>
            <a:r>
              <a:rPr lang="it-IT" dirty="0">
                <a:latin typeface="+mj-lt"/>
                <a:cs typeface="Helvetica"/>
              </a:rPr>
              <a:t> </a:t>
            </a:r>
            <a:r>
              <a:rPr lang="it-IT" dirty="0" err="1">
                <a:latin typeface="+mj-lt"/>
                <a:cs typeface="Helvetica"/>
              </a:rPr>
              <a:t>has</a:t>
            </a:r>
            <a:r>
              <a:rPr lang="it-IT" dirty="0">
                <a:latin typeface="+mj-lt"/>
                <a:cs typeface="Helvetica"/>
              </a:rPr>
              <a:t> </a:t>
            </a:r>
            <a:r>
              <a:rPr lang="it-IT" dirty="0" err="1">
                <a:latin typeface="+mj-lt"/>
                <a:cs typeface="Helvetica"/>
              </a:rPr>
              <a:t>sign</a:t>
            </a:r>
            <a:r>
              <a:rPr lang="it-IT" dirty="0">
                <a:latin typeface="+mj-lt"/>
                <a:cs typeface="Helvetica"/>
              </a:rPr>
              <a:t> </a:t>
            </a:r>
            <a:r>
              <a:rPr lang="it-IT" dirty="0" err="1">
                <a:latin typeface="+mj-lt"/>
                <a:cs typeface="Helvetica"/>
              </a:rPr>
              <a:t>problem</a:t>
            </a:r>
            <a:endParaRPr lang="it-IT" dirty="0">
              <a:latin typeface="+mj-lt"/>
              <a:cs typeface="Helvetica"/>
            </a:endParaRPr>
          </a:p>
        </p:txBody>
      </p:sp>
      <p:grpSp>
        <p:nvGrpSpPr>
          <p:cNvPr id="15" name="Gruppo 14"/>
          <p:cNvGrpSpPr/>
          <p:nvPr/>
        </p:nvGrpSpPr>
        <p:grpSpPr>
          <a:xfrm>
            <a:off x="4385377" y="2124373"/>
            <a:ext cx="4601771" cy="914400"/>
            <a:chOff x="810222" y="3428459"/>
            <a:chExt cx="4601771" cy="914400"/>
          </a:xfrm>
        </p:grpSpPr>
        <p:sp>
          <p:nvSpPr>
            <p:cNvPr id="12" name="Ovale 11"/>
            <p:cNvSpPr/>
            <p:nvPr/>
          </p:nvSpPr>
          <p:spPr>
            <a:xfrm>
              <a:off x="810222" y="3428459"/>
              <a:ext cx="4601771" cy="914400"/>
            </a:xfrm>
            <a:prstGeom prst="ellipse">
              <a:avLst/>
            </a:prstGeom>
            <a:solidFill>
              <a:srgbClr val="EC2C38">
                <a:alpha val="34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
            </a:p>
          </p:txBody>
        </p:sp>
        <p:sp>
          <p:nvSpPr>
            <p:cNvPr id="14" name="CasellaDiTesto 13"/>
            <p:cNvSpPr txBox="1"/>
            <p:nvPr/>
          </p:nvSpPr>
          <p:spPr>
            <a:xfrm>
              <a:off x="1008782" y="3588250"/>
              <a:ext cx="4232687" cy="646331"/>
            </a:xfrm>
            <a:prstGeom prst="rect">
              <a:avLst/>
            </a:prstGeom>
            <a:noFill/>
          </p:spPr>
          <p:txBody>
            <a:bodyPr wrap="none" rtlCol="0">
              <a:spAutoFit/>
            </a:bodyPr>
            <a:lstStyle/>
            <a:p>
              <a:pPr algn="ctr"/>
              <a:r>
                <a:rPr lang="it-IT" dirty="0" err="1">
                  <a:cs typeface="Helvetica"/>
                </a:rPr>
                <a:t>Roadblock</a:t>
              </a:r>
              <a:r>
                <a:rPr lang="it-IT" dirty="0">
                  <a:cs typeface="Helvetica"/>
                </a:rPr>
                <a:t> for </a:t>
              </a:r>
              <a:r>
                <a:rPr lang="it-IT" dirty="0" err="1">
                  <a:cs typeface="Helvetica"/>
                </a:rPr>
                <a:t>both</a:t>
              </a:r>
              <a:r>
                <a:rPr lang="it-IT" dirty="0">
                  <a:cs typeface="Helvetica"/>
                </a:rPr>
                <a:t> Real-time </a:t>
              </a:r>
              <a:r>
                <a:rPr lang="it-IT" dirty="0" err="1">
                  <a:cs typeface="Helvetica"/>
                </a:rPr>
                <a:t>dynamics</a:t>
              </a:r>
              <a:endParaRPr lang="it-IT" dirty="0">
                <a:cs typeface="Helvetica"/>
              </a:endParaRPr>
            </a:p>
            <a:p>
              <a:pPr algn="ctr"/>
              <a:r>
                <a:rPr lang="it-IT" dirty="0">
                  <a:cs typeface="Helvetica"/>
                </a:rPr>
                <a:t>and </a:t>
              </a:r>
              <a:r>
                <a:rPr lang="it-IT" dirty="0" err="1">
                  <a:cs typeface="Helvetica"/>
                </a:rPr>
                <a:t>equilibrium</a:t>
              </a:r>
              <a:r>
                <a:rPr lang="it-IT" dirty="0">
                  <a:cs typeface="Helvetica"/>
                </a:rPr>
                <a:t> </a:t>
              </a:r>
              <a:r>
                <a:rPr lang="it-IT" dirty="0" err="1">
                  <a:cs typeface="Helvetica"/>
                </a:rPr>
                <a:t>calculations</a:t>
              </a:r>
              <a:endParaRPr lang="it-IT" dirty="0">
                <a:cs typeface="Helvetica"/>
              </a:endParaRPr>
            </a:p>
          </p:txBody>
        </p:sp>
      </p:grpSp>
      <p:pic>
        <p:nvPicPr>
          <p:cNvPr id="18" name="Immagine 17" descr="mathcal_L_(_psi,.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336" y="3970170"/>
            <a:ext cx="2088677" cy="377851"/>
          </a:xfrm>
          <a:prstGeom prst="rect">
            <a:avLst/>
          </a:prstGeom>
        </p:spPr>
      </p:pic>
      <p:cxnSp>
        <p:nvCxnSpPr>
          <p:cNvPr id="20" name="Connettore 2 19"/>
          <p:cNvCxnSpPr/>
          <p:nvPr/>
        </p:nvCxnSpPr>
        <p:spPr>
          <a:xfrm>
            <a:off x="3854457" y="4148050"/>
            <a:ext cx="1098863" cy="12615"/>
          </a:xfrm>
          <a:prstGeom prst="straightConnector1">
            <a:avLst/>
          </a:prstGeom>
          <a:ln w="38100" cmpd="sng">
            <a:solidFill>
              <a:srgbClr val="000000"/>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22" name="Rettangolo arrotondato 21"/>
          <p:cNvSpPr/>
          <p:nvPr/>
        </p:nvSpPr>
        <p:spPr>
          <a:xfrm>
            <a:off x="1342099" y="3914669"/>
            <a:ext cx="2397257" cy="469900"/>
          </a:xfrm>
          <a:prstGeom prst="round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
          </a:p>
        </p:txBody>
      </p:sp>
      <p:sp>
        <p:nvSpPr>
          <p:cNvPr id="23" name="Rettangolo arrotondato 22"/>
          <p:cNvSpPr/>
          <p:nvPr/>
        </p:nvSpPr>
        <p:spPr>
          <a:xfrm>
            <a:off x="5028689" y="3923696"/>
            <a:ext cx="2279798" cy="469900"/>
          </a:xfrm>
          <a:prstGeom prst="round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
          </a:p>
        </p:txBody>
      </p:sp>
    </p:spTree>
    <p:extLst>
      <p:ext uri="{BB962C8B-B14F-4D97-AF65-F5344CB8AC3E}">
        <p14:creationId xmlns:p14="http://schemas.microsoft.com/office/powerpoint/2010/main" val="308483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p:nvPr/>
        </p:nvSpPr>
        <p:spPr>
          <a:xfrm>
            <a:off x="1347203" y="672007"/>
            <a:ext cx="3787439" cy="790669"/>
          </a:xfrm>
          <a:prstGeom prst="roundRect">
            <a:avLst/>
          </a:prstGeom>
          <a:solidFill>
            <a:srgbClr val="7033FF">
              <a:alpha val="9000"/>
            </a:srgbClr>
          </a:solidFill>
          <a:ln w="19050" cmpd="sng">
            <a:solidFill>
              <a:srgbClr val="70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j-lt"/>
              <a:cs typeface="Helvetica"/>
            </a:endParaRPr>
          </a:p>
        </p:txBody>
      </p:sp>
      <p:sp>
        <p:nvSpPr>
          <p:cNvPr id="4" name="Up Arrow 195"/>
          <p:cNvSpPr/>
          <p:nvPr/>
        </p:nvSpPr>
        <p:spPr>
          <a:xfrm rot="10800000">
            <a:off x="3122488" y="1481788"/>
            <a:ext cx="381459" cy="905519"/>
          </a:xfrm>
          <a:prstGeom prst="upArrow">
            <a:avLst/>
          </a:prstGeom>
          <a:solidFill>
            <a:srgbClr val="7033FF"/>
          </a:solidFill>
          <a:ln>
            <a:solidFill>
              <a:srgbClr val="70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mj-lt"/>
            </a:endParaRPr>
          </a:p>
        </p:txBody>
      </p:sp>
      <p:pic>
        <p:nvPicPr>
          <p:cNvPr id="14" name="Immagine 13" descr="mathcal_L_=_bar_.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996" y="769039"/>
            <a:ext cx="3603765" cy="583542"/>
          </a:xfrm>
          <a:prstGeom prst="rect">
            <a:avLst/>
          </a:prstGeom>
        </p:spPr>
      </p:pic>
      <p:pic>
        <p:nvPicPr>
          <p:cNvPr id="16" name="Immagine 15" descr="Real-time dynamics of lattice gauge theories with a few-qubit quantum computer.pdf"/>
          <p:cNvPicPr>
            <a:picLocks noChangeAspect="1"/>
          </p:cNvPicPr>
          <p:nvPr/>
        </p:nvPicPr>
        <p:blipFill rotWithShape="1">
          <a:blip r:embed="rId4">
            <a:extLst>
              <a:ext uri="{28A0092B-C50C-407E-A947-70E740481C1C}">
                <a14:useLocalDpi xmlns:a14="http://schemas.microsoft.com/office/drawing/2010/main" val="0"/>
              </a:ext>
            </a:extLst>
          </a:blip>
          <a:srcRect l="11120" t="8172" r="48827" b="82034"/>
          <a:stretch/>
        </p:blipFill>
        <p:spPr>
          <a:xfrm>
            <a:off x="4527365" y="3475615"/>
            <a:ext cx="4323545" cy="1389463"/>
          </a:xfrm>
          <a:prstGeom prst="rect">
            <a:avLst/>
          </a:prstGeom>
        </p:spPr>
      </p:pic>
      <p:sp>
        <p:nvSpPr>
          <p:cNvPr id="18" name="Rettangolo arrotondato 17"/>
          <p:cNvSpPr/>
          <p:nvPr/>
        </p:nvSpPr>
        <p:spPr>
          <a:xfrm>
            <a:off x="4724167" y="1540828"/>
            <a:ext cx="3686282" cy="768390"/>
          </a:xfrm>
          <a:prstGeom prst="roundRect">
            <a:avLst/>
          </a:prstGeom>
          <a:solidFill>
            <a:srgbClr val="008000">
              <a:alpha val="9000"/>
            </a:srgbClr>
          </a:solid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00"/>
                </a:solidFill>
                <a:latin typeface="+mj-lt"/>
                <a:cs typeface="Helvetica"/>
              </a:rPr>
              <a:t>Kogut</a:t>
            </a:r>
            <a:r>
              <a:rPr lang="it-IT" sz="1600" dirty="0">
                <a:solidFill>
                  <a:srgbClr val="000000"/>
                </a:solidFill>
                <a:latin typeface="+mj-lt"/>
                <a:cs typeface="Helvetica"/>
              </a:rPr>
              <a:t> </a:t>
            </a:r>
            <a:r>
              <a:rPr lang="mr-IN" sz="1600" dirty="0">
                <a:solidFill>
                  <a:srgbClr val="000000"/>
                </a:solidFill>
                <a:latin typeface="+mj-lt"/>
                <a:cs typeface="Helvetica"/>
              </a:rPr>
              <a:t>–</a:t>
            </a:r>
            <a:r>
              <a:rPr lang="it-IT" sz="1600" dirty="0">
                <a:solidFill>
                  <a:srgbClr val="000000"/>
                </a:solidFill>
                <a:latin typeface="+mj-lt"/>
                <a:cs typeface="Helvetica"/>
              </a:rPr>
              <a:t> </a:t>
            </a:r>
            <a:r>
              <a:rPr lang="it-IT" sz="1600" dirty="0" err="1">
                <a:solidFill>
                  <a:srgbClr val="000000"/>
                </a:solidFill>
                <a:latin typeface="+mj-lt"/>
                <a:cs typeface="Helvetica"/>
              </a:rPr>
              <a:t>Susskind</a:t>
            </a:r>
            <a:r>
              <a:rPr lang="it-IT" sz="1600" dirty="0">
                <a:solidFill>
                  <a:srgbClr val="000000"/>
                </a:solidFill>
                <a:latin typeface="+mj-lt"/>
                <a:cs typeface="Helvetica"/>
              </a:rPr>
              <a:t> </a:t>
            </a:r>
            <a:r>
              <a:rPr lang="it-IT" sz="1600" dirty="0" err="1">
                <a:solidFill>
                  <a:srgbClr val="000000"/>
                </a:solidFill>
                <a:latin typeface="+mj-lt"/>
                <a:cs typeface="Helvetica"/>
              </a:rPr>
              <a:t>staggered</a:t>
            </a:r>
            <a:r>
              <a:rPr lang="it-IT" sz="1600" dirty="0">
                <a:solidFill>
                  <a:srgbClr val="000000"/>
                </a:solidFill>
                <a:latin typeface="+mj-lt"/>
                <a:cs typeface="Helvetica"/>
              </a:rPr>
              <a:t> </a:t>
            </a:r>
            <a:r>
              <a:rPr lang="it-IT" sz="1600" dirty="0" err="1">
                <a:solidFill>
                  <a:srgbClr val="000000"/>
                </a:solidFill>
                <a:latin typeface="+mj-lt"/>
                <a:cs typeface="Helvetica"/>
              </a:rPr>
              <a:t>fermions</a:t>
            </a:r>
            <a:endParaRPr lang="it-IT" sz="1600" dirty="0">
              <a:solidFill>
                <a:srgbClr val="000000"/>
              </a:solidFill>
              <a:latin typeface="+mj-lt"/>
              <a:cs typeface="Helvetica"/>
            </a:endParaRPr>
          </a:p>
          <a:p>
            <a:pPr algn="ctr"/>
            <a:r>
              <a:rPr lang="it-IT" sz="1600" dirty="0">
                <a:solidFill>
                  <a:srgbClr val="000000"/>
                </a:solidFill>
                <a:latin typeface="+mj-lt"/>
                <a:cs typeface="Helvetica"/>
              </a:rPr>
              <a:t>+</a:t>
            </a:r>
          </a:p>
          <a:p>
            <a:pPr algn="ctr"/>
            <a:r>
              <a:rPr lang="it-IT" sz="1600" dirty="0">
                <a:solidFill>
                  <a:srgbClr val="000000"/>
                </a:solidFill>
                <a:latin typeface="+mj-lt"/>
                <a:cs typeface="Helvetica"/>
              </a:rPr>
              <a:t>Jordan-</a:t>
            </a:r>
            <a:r>
              <a:rPr lang="it-IT" sz="1600" dirty="0" err="1">
                <a:solidFill>
                  <a:srgbClr val="000000"/>
                </a:solidFill>
                <a:latin typeface="+mj-lt"/>
                <a:cs typeface="Helvetica"/>
              </a:rPr>
              <a:t>Wigner</a:t>
            </a:r>
            <a:r>
              <a:rPr lang="it-IT" sz="1600" dirty="0">
                <a:solidFill>
                  <a:srgbClr val="000000"/>
                </a:solidFill>
                <a:latin typeface="+mj-lt"/>
                <a:cs typeface="Helvetica"/>
              </a:rPr>
              <a:t> </a:t>
            </a:r>
            <a:r>
              <a:rPr lang="it-IT" sz="1600" dirty="0" err="1">
                <a:solidFill>
                  <a:srgbClr val="000000"/>
                </a:solidFill>
                <a:latin typeface="+mj-lt"/>
                <a:cs typeface="Helvetica"/>
              </a:rPr>
              <a:t>Transformation</a:t>
            </a:r>
            <a:endParaRPr lang="it-IT" sz="1600" dirty="0">
              <a:solidFill>
                <a:srgbClr val="000000"/>
              </a:solidFill>
              <a:latin typeface="+mj-lt"/>
              <a:cs typeface="Helvetica"/>
            </a:endParaRPr>
          </a:p>
        </p:txBody>
      </p:sp>
      <p:grpSp>
        <p:nvGrpSpPr>
          <p:cNvPr id="33" name="Gruppo 32"/>
          <p:cNvGrpSpPr/>
          <p:nvPr/>
        </p:nvGrpSpPr>
        <p:grpSpPr>
          <a:xfrm>
            <a:off x="36098" y="2410766"/>
            <a:ext cx="6441864" cy="790669"/>
            <a:chOff x="99068" y="2410766"/>
            <a:chExt cx="6441864" cy="790669"/>
          </a:xfrm>
        </p:grpSpPr>
        <p:sp>
          <p:nvSpPr>
            <p:cNvPr id="7" name="Rettangolo arrotondato 6"/>
            <p:cNvSpPr/>
            <p:nvPr/>
          </p:nvSpPr>
          <p:spPr>
            <a:xfrm>
              <a:off x="99068" y="2410766"/>
              <a:ext cx="6441864" cy="790669"/>
            </a:xfrm>
            <a:prstGeom prst="roundRect">
              <a:avLst/>
            </a:prstGeom>
            <a:solidFill>
              <a:srgbClr val="7033FF">
                <a:alpha val="9000"/>
              </a:srgbClr>
            </a:solidFill>
            <a:ln w="19050" cmpd="sng">
              <a:solidFill>
                <a:srgbClr val="70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j-lt"/>
                <a:cs typeface="Helvetica"/>
              </a:endParaRPr>
            </a:p>
          </p:txBody>
        </p:sp>
        <p:pic>
          <p:nvPicPr>
            <p:cNvPr id="22" name="Immagine 21" descr="H=_frac_1_2a_sum.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59" y="2507746"/>
              <a:ext cx="6245476" cy="631122"/>
            </a:xfrm>
            <a:prstGeom prst="rect">
              <a:avLst/>
            </a:prstGeom>
          </p:spPr>
        </p:pic>
      </p:grpSp>
      <p:grpSp>
        <p:nvGrpSpPr>
          <p:cNvPr id="34" name="Gruppo 33"/>
          <p:cNvGrpSpPr/>
          <p:nvPr/>
        </p:nvGrpSpPr>
        <p:grpSpPr>
          <a:xfrm>
            <a:off x="6597276" y="2410766"/>
            <a:ext cx="1263269" cy="790669"/>
            <a:chOff x="6933116" y="2410766"/>
            <a:chExt cx="1263269" cy="790669"/>
          </a:xfrm>
        </p:grpSpPr>
        <p:pic>
          <p:nvPicPr>
            <p:cNvPr id="23" name="Immagine 22" descr="L_n=_frac_E_n_g.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1731" y="2507746"/>
              <a:ext cx="1119770" cy="638741"/>
            </a:xfrm>
            <a:prstGeom prst="rect">
              <a:avLst/>
            </a:prstGeom>
          </p:spPr>
        </p:pic>
        <p:sp>
          <p:nvSpPr>
            <p:cNvPr id="24" name="Rettangolo arrotondato 23"/>
            <p:cNvSpPr/>
            <p:nvPr/>
          </p:nvSpPr>
          <p:spPr>
            <a:xfrm>
              <a:off x="6933116" y="2410766"/>
              <a:ext cx="1263269" cy="790669"/>
            </a:xfrm>
            <a:prstGeom prst="roundRect">
              <a:avLst/>
            </a:prstGeom>
            <a:solidFill>
              <a:srgbClr val="7033FF">
                <a:alpha val="9000"/>
              </a:srgbClr>
            </a:solidFill>
            <a:ln w="19050" cmpd="sng">
              <a:solidFill>
                <a:srgbClr val="70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j-lt"/>
                <a:cs typeface="Helvetica"/>
              </a:endParaRPr>
            </a:p>
          </p:txBody>
        </p:sp>
      </p:grpSp>
      <p:sp>
        <p:nvSpPr>
          <p:cNvPr id="25" name="Ovale 24"/>
          <p:cNvSpPr/>
          <p:nvPr/>
        </p:nvSpPr>
        <p:spPr>
          <a:xfrm>
            <a:off x="1355214" y="2559539"/>
            <a:ext cx="1181158" cy="550022"/>
          </a:xfrm>
          <a:prstGeom prst="ellipse">
            <a:avLst/>
          </a:prstGeom>
          <a:solidFill>
            <a:srgbClr val="008000">
              <a:alpha val="14000"/>
            </a:srgbClr>
          </a:solidFill>
          <a:ln w="19050" cmpd="sng">
            <a:solidFill>
              <a:srgbClr val="008000"/>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latin typeface="+mj-lt"/>
            </a:endParaRPr>
          </a:p>
        </p:txBody>
      </p:sp>
      <p:sp>
        <p:nvSpPr>
          <p:cNvPr id="30" name="Rettangolo arrotondato 29"/>
          <p:cNvSpPr/>
          <p:nvPr/>
        </p:nvSpPr>
        <p:spPr>
          <a:xfrm>
            <a:off x="304217" y="3427786"/>
            <a:ext cx="4217821" cy="1318395"/>
          </a:xfrm>
          <a:prstGeom prst="roundRect">
            <a:avLst/>
          </a:prstGeom>
          <a:solidFill>
            <a:srgbClr val="008000">
              <a:alpha val="9000"/>
            </a:srgbClr>
          </a:solid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600" dirty="0">
              <a:solidFill>
                <a:srgbClr val="000000"/>
              </a:solidFill>
              <a:latin typeface="+mj-lt"/>
              <a:cs typeface="Helvetica"/>
            </a:endParaRPr>
          </a:p>
        </p:txBody>
      </p:sp>
      <p:sp>
        <p:nvSpPr>
          <p:cNvPr id="31" name="Rettangolo 30"/>
          <p:cNvSpPr/>
          <p:nvPr/>
        </p:nvSpPr>
        <p:spPr>
          <a:xfrm>
            <a:off x="384687" y="3402843"/>
            <a:ext cx="3918431" cy="369332"/>
          </a:xfrm>
          <a:prstGeom prst="rect">
            <a:avLst/>
          </a:prstGeom>
        </p:spPr>
        <p:txBody>
          <a:bodyPr wrap="square">
            <a:spAutoFit/>
          </a:bodyPr>
          <a:lstStyle/>
          <a:p>
            <a:pPr algn="ctr"/>
            <a:r>
              <a:rPr lang="it-IT" dirty="0" err="1">
                <a:solidFill>
                  <a:srgbClr val="000000"/>
                </a:solidFill>
                <a:latin typeface="+mj-lt"/>
                <a:cs typeface="Helvetica"/>
              </a:rPr>
              <a:t>Two</a:t>
            </a:r>
            <a:r>
              <a:rPr lang="it-IT" dirty="0">
                <a:solidFill>
                  <a:srgbClr val="000000"/>
                </a:solidFill>
                <a:latin typeface="+mj-lt"/>
                <a:cs typeface="Helvetica"/>
              </a:rPr>
              <a:t> </a:t>
            </a:r>
            <a:r>
              <a:rPr lang="it-IT" dirty="0" err="1">
                <a:solidFill>
                  <a:srgbClr val="000000"/>
                </a:solidFill>
                <a:latin typeface="+mj-lt"/>
                <a:cs typeface="Helvetica"/>
              </a:rPr>
              <a:t>Challenges</a:t>
            </a:r>
            <a:r>
              <a:rPr lang="it-IT" dirty="0">
                <a:solidFill>
                  <a:srgbClr val="000000"/>
                </a:solidFill>
                <a:latin typeface="+mj-lt"/>
                <a:cs typeface="Helvetica"/>
              </a:rPr>
              <a:t>:</a:t>
            </a:r>
          </a:p>
        </p:txBody>
      </p:sp>
      <p:pic>
        <p:nvPicPr>
          <p:cNvPr id="32" name="Immagine 31" descr="L_n-L_n-1_+_frac.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736" y="4312065"/>
            <a:ext cx="3113131" cy="398567"/>
          </a:xfrm>
          <a:prstGeom prst="rect">
            <a:avLst/>
          </a:prstGeom>
        </p:spPr>
      </p:pic>
      <p:sp>
        <p:nvSpPr>
          <p:cNvPr id="35" name="Rettangolo 34"/>
          <p:cNvSpPr/>
          <p:nvPr/>
        </p:nvSpPr>
        <p:spPr>
          <a:xfrm>
            <a:off x="307368" y="4004741"/>
            <a:ext cx="2560955" cy="369332"/>
          </a:xfrm>
          <a:prstGeom prst="rect">
            <a:avLst/>
          </a:prstGeom>
        </p:spPr>
        <p:txBody>
          <a:bodyPr wrap="none">
            <a:spAutoFit/>
          </a:bodyPr>
          <a:lstStyle/>
          <a:p>
            <a:r>
              <a:rPr lang="it-IT" dirty="0">
                <a:solidFill>
                  <a:srgbClr val="000000"/>
                </a:solidFill>
                <a:latin typeface="+mj-lt"/>
                <a:cs typeface="Helvetica"/>
              </a:rPr>
              <a:t>2)  </a:t>
            </a:r>
            <a:r>
              <a:rPr lang="it-IT" dirty="0" err="1">
                <a:solidFill>
                  <a:srgbClr val="000000"/>
                </a:solidFill>
                <a:latin typeface="+mj-lt"/>
                <a:cs typeface="Helvetica"/>
              </a:rPr>
              <a:t>Preserve</a:t>
            </a:r>
            <a:r>
              <a:rPr lang="it-IT" dirty="0">
                <a:solidFill>
                  <a:srgbClr val="000000"/>
                </a:solidFill>
                <a:latin typeface="+mj-lt"/>
                <a:cs typeface="Helvetica"/>
              </a:rPr>
              <a:t> Gauss Law</a:t>
            </a:r>
          </a:p>
        </p:txBody>
      </p:sp>
      <p:sp>
        <p:nvSpPr>
          <p:cNvPr id="36" name="Rettangolo 35"/>
          <p:cNvSpPr/>
          <p:nvPr/>
        </p:nvSpPr>
        <p:spPr>
          <a:xfrm>
            <a:off x="304218" y="3703792"/>
            <a:ext cx="4217821" cy="369332"/>
          </a:xfrm>
          <a:prstGeom prst="rect">
            <a:avLst/>
          </a:prstGeom>
        </p:spPr>
        <p:txBody>
          <a:bodyPr wrap="none">
            <a:spAutoFit/>
          </a:bodyPr>
          <a:lstStyle/>
          <a:p>
            <a:pPr marL="342900" indent="-342900">
              <a:buAutoNum type="arabicParenR"/>
            </a:pPr>
            <a:r>
              <a:rPr lang="it-IT" dirty="0">
                <a:solidFill>
                  <a:srgbClr val="000000"/>
                </a:solidFill>
                <a:latin typeface="+mj-lt"/>
                <a:cs typeface="Helvetica"/>
              </a:rPr>
              <a:t>Engineering </a:t>
            </a:r>
            <a:r>
              <a:rPr lang="it-IT" dirty="0" err="1">
                <a:solidFill>
                  <a:srgbClr val="000000"/>
                </a:solidFill>
                <a:latin typeface="+mj-lt"/>
                <a:cs typeface="Helvetica"/>
              </a:rPr>
              <a:t>three</a:t>
            </a:r>
            <a:r>
              <a:rPr lang="it-IT" dirty="0">
                <a:solidFill>
                  <a:srgbClr val="000000"/>
                </a:solidFill>
                <a:latin typeface="+mj-lt"/>
                <a:cs typeface="Helvetica"/>
              </a:rPr>
              <a:t>-body interactions</a:t>
            </a:r>
          </a:p>
        </p:txBody>
      </p:sp>
      <p:sp>
        <p:nvSpPr>
          <p:cNvPr id="3" name="Rettangolo 1">
            <a:extLst>
              <a:ext uri="{FF2B5EF4-FFF2-40B4-BE49-F238E27FC236}">
                <a16:creationId xmlns:a16="http://schemas.microsoft.com/office/drawing/2014/main" id="{E0E8FDF0-BE0C-8021-9ACD-44F368F32A37}"/>
              </a:ext>
            </a:extLst>
          </p:cNvPr>
          <p:cNvSpPr/>
          <p:nvPr/>
        </p:nvSpPr>
        <p:spPr>
          <a:xfrm>
            <a:off x="811438" y="-109465"/>
            <a:ext cx="7822526" cy="584775"/>
          </a:xfrm>
          <a:prstGeom prst="rect">
            <a:avLst/>
          </a:prstGeom>
        </p:spPr>
        <p:txBody>
          <a:bodyPr wrap="none">
            <a:spAutoFit/>
          </a:bodyPr>
          <a:lstStyle/>
          <a:p>
            <a:r>
              <a:rPr lang="en-US" sz="3200" dirty="0">
                <a:latin typeface="+mj-lt"/>
                <a:cs typeface="Helvetica"/>
              </a:rPr>
              <a:t>From Spin models to NP and HEP models</a:t>
            </a:r>
          </a:p>
        </p:txBody>
      </p:sp>
      <p:sp>
        <p:nvSpPr>
          <p:cNvPr id="5" name="AutoShape 6">
            <a:extLst>
              <a:ext uri="{FF2B5EF4-FFF2-40B4-BE49-F238E27FC236}">
                <a16:creationId xmlns:a16="http://schemas.microsoft.com/office/drawing/2014/main" id="{DB8BBBEA-C175-AEAF-D808-46875EAC750B}"/>
              </a:ext>
            </a:extLst>
          </p:cNvPr>
          <p:cNvSpPr>
            <a:spLocks/>
          </p:cNvSpPr>
          <p:nvPr/>
        </p:nvSpPr>
        <p:spPr bwMode="auto">
          <a:xfrm>
            <a:off x="171450" y="480650"/>
            <a:ext cx="8697913" cy="57150"/>
          </a:xfrm>
          <a:prstGeom prst="roundRect">
            <a:avLst>
              <a:gd name="adj" fmla="val 25000"/>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it-IT">
              <a:latin typeface="Palatino"/>
              <a:cs typeface="Palatino"/>
            </a:endParaRPr>
          </a:p>
        </p:txBody>
      </p:sp>
    </p:spTree>
    <p:extLst>
      <p:ext uri="{BB962C8B-B14F-4D97-AF65-F5344CB8AC3E}">
        <p14:creationId xmlns:p14="http://schemas.microsoft.com/office/powerpoint/2010/main" val="128264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25" grpId="0" animBg="1"/>
      <p:bldP spid="30" grpId="0" animBg="1"/>
      <p:bldP spid="30" grpId="1" animBg="1"/>
      <p:bldP spid="31" grpId="0"/>
      <p:bldP spid="35" grpId="0"/>
      <p:bldP spid="36"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lementare">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000000"/>
          </a:solid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124846</TotalTime>
  <Words>3134</Words>
  <Application>Microsoft Macintosh PowerPoint</Application>
  <PresentationFormat>On-screen Show (16:9)</PresentationFormat>
  <Paragraphs>423</Paragraphs>
  <Slides>44</Slides>
  <Notes>23</Notes>
  <HiddenSlides>0</HiddenSlides>
  <MMClips>2</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9" baseType="lpstr">
      <vt:lpstr>Arial</vt:lpstr>
      <vt:lpstr>Calibri</vt:lpstr>
      <vt:lpstr>Cambria Math</vt:lpstr>
      <vt:lpstr>Comic Sans MS</vt:lpstr>
      <vt:lpstr>Helvetica</vt:lpstr>
      <vt:lpstr>Palatino</vt:lpstr>
      <vt:lpstr>Palatino Linotype</vt:lpstr>
      <vt:lpstr>Symbol</vt:lpstr>
      <vt:lpstr>Times</vt:lpstr>
      <vt:lpstr>Times New Roman</vt:lpstr>
      <vt:lpstr>Trebuchet MS</vt:lpstr>
      <vt:lpstr>Verdana</vt:lpstr>
      <vt:lpstr>Wingdings</vt:lpstr>
      <vt:lpstr>Tema di Office</vt:lpstr>
      <vt:lpstr>Equation</vt:lpstr>
      <vt:lpstr>PowerPoint Presentation</vt:lpstr>
      <vt:lpstr>Outline</vt:lpstr>
      <vt:lpstr>PowerPoint Presentation</vt:lpstr>
      <vt:lpstr>A many-body system assembled atom by atom</vt:lpstr>
      <vt:lpstr>PowerPoint Presentation</vt:lpstr>
      <vt:lpstr>PowerPoint Presentation</vt:lpstr>
      <vt:lpstr>Non-Equilibrium Studies with Trapped 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INO-CNR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Guido Pagano</dc:creator>
  <cp:lastModifiedBy>Guido Pagano</cp:lastModifiedBy>
  <cp:revision>728</cp:revision>
  <dcterms:created xsi:type="dcterms:W3CDTF">2018-09-16T14:19:12Z</dcterms:created>
  <dcterms:modified xsi:type="dcterms:W3CDTF">2023-04-14T05:07:27Z</dcterms:modified>
</cp:coreProperties>
</file>