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309" r:id="rId2"/>
    <p:sldId id="310" r:id="rId3"/>
    <p:sldId id="308" r:id="rId4"/>
    <p:sldId id="820" r:id="rId5"/>
    <p:sldId id="822" r:id="rId6"/>
    <p:sldId id="489" r:id="rId7"/>
    <p:sldId id="821" r:id="rId8"/>
    <p:sldId id="824" r:id="rId9"/>
    <p:sldId id="823" r:id="rId10"/>
    <p:sldId id="317" r:id="rId11"/>
    <p:sldId id="8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3F1F4"/>
    <a:srgbClr val="7ED6E2"/>
    <a:srgbClr val="22538D"/>
    <a:srgbClr val="6F2EA3"/>
    <a:srgbClr val="6D3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41" autoAdjust="0"/>
    <p:restoredTop sz="96366" autoAdjust="0"/>
  </p:normalViewPr>
  <p:slideViewPr>
    <p:cSldViewPr snapToGrid="0" snapToObjects="1">
      <p:cViewPr>
        <p:scale>
          <a:sx n="120" d="100"/>
          <a:sy n="120" d="100"/>
        </p:scale>
        <p:origin x="256" y="16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April 13,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April 13,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April 13,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6.21480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40/epja/s10050-022-00699-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680/" TargetMode="External"/><Relationship Id="rId2" Type="http://schemas.openxmlformats.org/officeDocument/2006/relationships/hyperlink" Target="https://www.jlab.org/physics/PA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4414"/>
            <a:ext cx="12327875" cy="617838"/>
          </a:xfrm>
        </p:spPr>
        <p:txBody>
          <a:bodyPr/>
          <a:lstStyle/>
          <a:p>
            <a:pPr algn="ctr"/>
            <a:r>
              <a:rPr lang="en-US" sz="6000" dirty="0"/>
              <a:t>Jefferson Lab Positron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325" y="1508919"/>
            <a:ext cx="5271818" cy="32466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New 12 GeV science experiments enabled by adding a positron source to the CEBAF accelerator.</a:t>
            </a:r>
          </a:p>
          <a:p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0965692-25BD-E1C1-52A3-D825D35985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176" b="11176"/>
          <a:stretch>
            <a:fillRect/>
          </a:stretch>
        </p:blipFill>
        <p:spPr>
          <a:xfrm>
            <a:off x="5878627" y="1508919"/>
            <a:ext cx="6193629" cy="4232314"/>
          </a:xfr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49" y="337004"/>
            <a:ext cx="6986319" cy="617838"/>
          </a:xfrm>
        </p:spPr>
        <p:txBody>
          <a:bodyPr/>
          <a:lstStyle/>
          <a:p>
            <a:r>
              <a:rPr lang="en-US" sz="4800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4849" y="1628382"/>
            <a:ext cx="5894308" cy="433698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Positrons are an exciting addition to the Jefferson Lab 12 GeV program</a:t>
            </a:r>
          </a:p>
          <a:p>
            <a:r>
              <a:rPr lang="en-US" dirty="0">
                <a:solidFill>
                  <a:schemeClr val="tx1"/>
                </a:solidFill>
              </a:rPr>
              <a:t>Current plans look to make use of the FEL/LERF building and infrastructure to make the positron beam (including polarization)</a:t>
            </a:r>
          </a:p>
          <a:p>
            <a:r>
              <a:rPr lang="en-US" dirty="0">
                <a:solidFill>
                  <a:schemeClr val="tx1"/>
                </a:solidFill>
              </a:rPr>
              <a:t>Will require the construction of a tunnel between the FEL/LERF and CEBAF.</a:t>
            </a:r>
          </a:p>
          <a:p>
            <a:r>
              <a:rPr lang="en-US" dirty="0">
                <a:solidFill>
                  <a:schemeClr val="tx1"/>
                </a:solidFill>
              </a:rPr>
              <a:t>LERF and tunnel would also be used as the 22GeV electron injector.</a:t>
            </a:r>
          </a:p>
          <a:p>
            <a:r>
              <a:rPr lang="en-US" dirty="0">
                <a:solidFill>
                  <a:schemeClr val="tx1"/>
                </a:solidFill>
              </a:rPr>
              <a:t>A full conceptional design and cost estimates are in preparation.</a:t>
            </a:r>
          </a:p>
          <a:p>
            <a:r>
              <a:rPr lang="en-US" dirty="0">
                <a:solidFill>
                  <a:schemeClr val="tx1"/>
                </a:solidFill>
              </a:rPr>
              <a:t>Circa 2035-2038 for </a:t>
            </a:r>
            <a:r>
              <a:rPr lang="en-US" dirty="0" err="1">
                <a:solidFill>
                  <a:schemeClr val="tx1"/>
                </a:solidFill>
              </a:rPr>
              <a:t>Ce</a:t>
            </a:r>
            <a:r>
              <a:rPr lang="en-US" baseline="30000" dirty="0" err="1">
                <a:solidFill>
                  <a:schemeClr val="tx1"/>
                </a:solidFill>
              </a:rPr>
              <a:t>+</a:t>
            </a:r>
            <a:r>
              <a:rPr lang="en-US" dirty="0" err="1">
                <a:solidFill>
                  <a:schemeClr val="tx1"/>
                </a:solidFill>
              </a:rPr>
              <a:t>BAF</a:t>
            </a:r>
            <a:r>
              <a:rPr lang="en-US" dirty="0">
                <a:solidFill>
                  <a:schemeClr val="tx1"/>
                </a:solidFill>
              </a:rPr>
              <a:t> experiments.</a:t>
            </a:r>
          </a:p>
          <a:p>
            <a:endParaRPr lang="en-US" dirty="0"/>
          </a:p>
        </p:txBody>
      </p:sp>
      <p:pic>
        <p:nvPicPr>
          <p:cNvPr id="8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0FB74FCE-3725-2450-D405-B0B48C2DD61F}"/>
              </a:ext>
            </a:extLst>
          </p:cNvPr>
          <p:cNvPicPr preferRelativeResize="0"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6364805" y="1654087"/>
            <a:ext cx="5619750" cy="3840163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5F2DB-2AAC-D1B8-3B75-EB60B6AA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9B2FB-EF2B-8A5C-448D-F62D71FE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90FA3F-5AB9-6683-658B-4B6AD0B3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29" y="255222"/>
            <a:ext cx="3791310" cy="6347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2CFAE-D54E-FA17-803D-53D258C157EA}"/>
              </a:ext>
            </a:extLst>
          </p:cNvPr>
          <p:cNvSpPr txBox="1"/>
          <p:nvPr/>
        </p:nvSpPr>
        <p:spPr>
          <a:xfrm>
            <a:off x="279061" y="2459503"/>
            <a:ext cx="76562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Jefferson Lab Users Organization Meeting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April 16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12:30 to 2pm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Symphany</a:t>
            </a:r>
            <a:r>
              <a:rPr lang="en-US" sz="2400" dirty="0">
                <a:solidFill>
                  <a:schemeClr val="bg1"/>
                </a:solidFill>
              </a:rPr>
              <a:t>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Lunch Provided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Anyone interested in JLab Science is encouraged to attend!</a:t>
            </a:r>
          </a:p>
        </p:txBody>
      </p:sp>
    </p:spTree>
    <p:extLst>
      <p:ext uri="{BB962C8B-B14F-4D97-AF65-F5344CB8AC3E}">
        <p14:creationId xmlns:p14="http://schemas.microsoft.com/office/powerpoint/2010/main" val="49912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12" y="165589"/>
            <a:ext cx="11780108" cy="487490"/>
          </a:xfrm>
        </p:spPr>
        <p:txBody>
          <a:bodyPr>
            <a:noAutofit/>
          </a:bodyPr>
          <a:lstStyle/>
          <a:p>
            <a:r>
              <a:rPr lang="en-US" sz="3600" dirty="0"/>
              <a:t>Polarized Electrons for </a:t>
            </a:r>
            <a:r>
              <a:rPr lang="en-US" sz="3600" dirty="0">
                <a:solidFill>
                  <a:srgbClr val="FF0000"/>
                </a:solidFill>
              </a:rPr>
              <a:t>Polarized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Positrons</a:t>
            </a:r>
            <a:r>
              <a:rPr lang="en-US" sz="3600" dirty="0"/>
              <a:t> (</a:t>
            </a:r>
            <a:r>
              <a:rPr lang="en-US" sz="3600" dirty="0" err="1"/>
              <a:t>PEPPo</a:t>
            </a:r>
            <a:r>
              <a:rPr lang="en-US" sz="3600" dirty="0"/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260100-6590-9D2A-1912-92C933D1EAE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537910" y="829975"/>
            <a:ext cx="4324790" cy="59906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58308-5C9B-F462-EBFA-4077816DC727}"/>
              </a:ext>
            </a:extLst>
          </p:cNvPr>
          <p:cNvSpPr txBox="1"/>
          <p:nvPr/>
        </p:nvSpPr>
        <p:spPr>
          <a:xfrm>
            <a:off x="366847" y="829975"/>
            <a:ext cx="481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https://doi.org/10.1103/PhysRevLett.116.214801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67989486-BC13-8787-FBBA-ECB5A6AD2D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411893" y="1369080"/>
            <a:ext cx="6768396" cy="4625071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15A7E2-7CD7-C71E-4707-C88A482C633D}"/>
              </a:ext>
            </a:extLst>
          </p:cNvPr>
          <p:cNvSpPr txBox="1"/>
          <p:nvPr/>
        </p:nvSpPr>
        <p:spPr>
          <a:xfrm>
            <a:off x="329300" y="6094561"/>
            <a:ext cx="6123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of the </a:t>
            </a:r>
            <a:r>
              <a:rPr lang="en-US" dirty="0" err="1"/>
              <a:t>PEPPo</a:t>
            </a:r>
            <a:r>
              <a:rPr lang="en-US" dirty="0"/>
              <a:t> setup in the injector area of CEABF.</a:t>
            </a:r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59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Positron Program White Paper Published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145C45E8-7486-80A0-8CF8-39981409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/>
          <a:stretch/>
        </p:blipFill>
        <p:spPr>
          <a:xfrm>
            <a:off x="357464" y="826002"/>
            <a:ext cx="7262537" cy="5385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59C88-42FA-3C67-5A57-7FDE75E76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1" t="1922" r="7285" b="2005"/>
          <a:stretch/>
        </p:blipFill>
        <p:spPr>
          <a:xfrm>
            <a:off x="7874475" y="826002"/>
            <a:ext cx="4143043" cy="5433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457EB-C7AA-8B96-404C-ABFBC0004062}"/>
              </a:ext>
            </a:extLst>
          </p:cNvPr>
          <p:cNvSpPr txBox="1"/>
          <p:nvPr/>
        </p:nvSpPr>
        <p:spPr>
          <a:xfrm>
            <a:off x="7240249" y="6392386"/>
            <a:ext cx="49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https://doi.org/10.1140/epja/s10050-022-00699-6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F0D1-6979-5E58-2649-E7605FC1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79" y="155456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One Detailed Example: Understanding Two Photo Exchange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A6333-892D-F7DF-A0F9-B0B206B6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3E80641-4C7F-E566-DE30-AE7F17F7C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16" y="1417405"/>
            <a:ext cx="1108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D60093"/>
              </a:buClr>
              <a:defRPr/>
            </a:pP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Measurements of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polarization transfer 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observables in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electron elastic scattering off protons question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the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validity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the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1</a:t>
            </a:r>
            <a:r>
              <a:rPr lang="en-US" b="1" dirty="0">
                <a:latin typeface="Symbol" pitchFamily="2" charset="2"/>
                <a:ea typeface="ＭＳ Ｐゴシック" charset="0"/>
                <a:cs typeface="Microsoft Sans Serif" panose="020B0604020202020204" pitchFamily="34" charset="0"/>
              </a:rPr>
              <a:t>g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exchange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en-US" b="1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approximation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the electromagnetic interaction.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33FC06A-B5A0-A81D-4D9B-84E9F5F4E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101" y="895238"/>
            <a:ext cx="89017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P.A.M. Guichon,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Vanderhaeghen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PRL 91 (2003) 142303      P.G. Blunden, W.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Melnitchouk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J.A.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Tjon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PRL 91 (2003) 142304</a:t>
            </a:r>
          </a:p>
        </p:txBody>
      </p:sp>
      <p:grpSp>
        <p:nvGrpSpPr>
          <p:cNvPr id="9" name="Groupe 5">
            <a:extLst>
              <a:ext uri="{FF2B5EF4-FFF2-40B4-BE49-F238E27FC236}">
                <a16:creationId xmlns:a16="http://schemas.microsoft.com/office/drawing/2014/main" id="{D85C4DF5-E775-F6FE-9054-8F79B1C91EA9}"/>
              </a:ext>
            </a:extLst>
          </p:cNvPr>
          <p:cNvGrpSpPr/>
          <p:nvPr/>
        </p:nvGrpSpPr>
        <p:grpSpPr>
          <a:xfrm>
            <a:off x="529641" y="2282579"/>
            <a:ext cx="4305830" cy="4053691"/>
            <a:chOff x="529641" y="2391065"/>
            <a:chExt cx="4305830" cy="4053691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5A76019-0CFF-B174-2C0A-F462F2DEF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947" y="2391065"/>
              <a:ext cx="366060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A.J.R.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Puckett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 et al. PRC 96 (2017) 055203</a:t>
              </a:r>
            </a:p>
          </p:txBody>
        </p:sp>
        <p:grpSp>
          <p:nvGrpSpPr>
            <p:cNvPr id="11" name="Groupe 51">
              <a:extLst>
                <a:ext uri="{FF2B5EF4-FFF2-40B4-BE49-F238E27FC236}">
                  <a16:creationId xmlns:a16="http://schemas.microsoft.com/office/drawing/2014/main" id="{AED42E16-70D2-2C99-BB9D-E8DC4A4BB517}"/>
                </a:ext>
              </a:extLst>
            </p:cNvPr>
            <p:cNvGrpSpPr/>
            <p:nvPr/>
          </p:nvGrpSpPr>
          <p:grpSpPr>
            <a:xfrm>
              <a:off x="529641" y="2646569"/>
              <a:ext cx="4305830" cy="3798187"/>
              <a:chOff x="637268" y="3374289"/>
              <a:chExt cx="3193388" cy="3101463"/>
            </a:xfrm>
          </p:grpSpPr>
          <p:grpSp>
            <p:nvGrpSpPr>
              <p:cNvPr id="12" name="Groupe 52">
                <a:extLst>
                  <a:ext uri="{FF2B5EF4-FFF2-40B4-BE49-F238E27FC236}">
                    <a16:creationId xmlns:a16="http://schemas.microsoft.com/office/drawing/2014/main" id="{235FF81E-7416-1B60-A88C-561E355CD4D2}"/>
                  </a:ext>
                </a:extLst>
              </p:cNvPr>
              <p:cNvGrpSpPr/>
              <p:nvPr/>
            </p:nvGrpSpPr>
            <p:grpSpPr>
              <a:xfrm>
                <a:off x="637268" y="3374289"/>
                <a:ext cx="3193388" cy="3101463"/>
                <a:chOff x="637268" y="3374289"/>
                <a:chExt cx="3193388" cy="3101463"/>
              </a:xfrm>
            </p:grpSpPr>
            <p:pic>
              <p:nvPicPr>
                <p:cNvPr id="14" name="Image 54">
                  <a:extLst>
                    <a:ext uri="{FF2B5EF4-FFF2-40B4-BE49-F238E27FC236}">
                      <a16:creationId xmlns:a16="http://schemas.microsoft.com/office/drawing/2014/main" id="{52396FCB-14F6-6BE3-650D-D0309AA30B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7268" y="3374289"/>
                  <a:ext cx="3142644" cy="3040821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EE638C1-79CA-4009-5B25-B5964F084B37}"/>
                    </a:ext>
                  </a:extLst>
                </p:cNvPr>
                <p:cNvSpPr/>
                <p:nvPr/>
              </p:nvSpPr>
              <p:spPr>
                <a:xfrm>
                  <a:off x="2144514" y="6260460"/>
                  <a:ext cx="1686142" cy="21529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1F6C93-711E-8C00-FF21-C04B7BB9A1FE}"/>
                    </a:ext>
                  </a:extLst>
                </p:cNvPr>
                <p:cNvSpPr/>
                <p:nvPr/>
              </p:nvSpPr>
              <p:spPr>
                <a:xfrm>
                  <a:off x="643324" y="6301579"/>
                  <a:ext cx="1507246" cy="16811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13" name="ZoneTexte 53">
                <a:extLst>
                  <a:ext uri="{FF2B5EF4-FFF2-40B4-BE49-F238E27FC236}">
                    <a16:creationId xmlns:a16="http://schemas.microsoft.com/office/drawing/2014/main" id="{0159F878-487A-0640-5F72-7130ABD73437}"/>
                  </a:ext>
                </a:extLst>
              </p:cNvPr>
              <p:cNvSpPr txBox="1"/>
              <p:nvPr/>
            </p:nvSpPr>
            <p:spPr>
              <a:xfrm>
                <a:off x="2032223" y="6222515"/>
                <a:ext cx="7569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Q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 (GeV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)</a:t>
                </a:r>
              </a:p>
            </p:txBody>
          </p:sp>
        </p:grpSp>
      </p:grpSp>
      <p:grpSp>
        <p:nvGrpSpPr>
          <p:cNvPr id="18" name="Groupe 57">
            <a:extLst>
              <a:ext uri="{FF2B5EF4-FFF2-40B4-BE49-F238E27FC236}">
                <a16:creationId xmlns:a16="http://schemas.microsoft.com/office/drawing/2014/main" id="{651167C6-538A-7833-BB23-18AA7521EB80}"/>
              </a:ext>
            </a:extLst>
          </p:cNvPr>
          <p:cNvGrpSpPr/>
          <p:nvPr/>
        </p:nvGrpSpPr>
        <p:grpSpPr>
          <a:xfrm>
            <a:off x="5930350" y="2558690"/>
            <a:ext cx="5058282" cy="2256182"/>
            <a:chOff x="4709864" y="3022600"/>
            <a:chExt cx="3233812" cy="982092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8428E280-FDBB-857A-7340-B78AC64E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864" y="3022600"/>
              <a:ext cx="1206500" cy="977900"/>
            </a:xfrm>
            <a:prstGeom prst="rect">
              <a:avLst/>
            </a:prstGeom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E651E56C-0993-8C0C-4B38-58D31353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7176" y="3026792"/>
              <a:ext cx="1206500" cy="977900"/>
            </a:xfrm>
            <a:prstGeom prst="rect">
              <a:avLst/>
            </a:prstGeom>
          </p:spPr>
        </p:pic>
      </p:grpSp>
      <p:sp>
        <p:nvSpPr>
          <p:cNvPr id="21" name="Text Box 20">
            <a:extLst>
              <a:ext uri="{FF2B5EF4-FFF2-40B4-BE49-F238E27FC236}">
                <a16:creationId xmlns:a16="http://schemas.microsoft.com/office/drawing/2014/main" id="{A229E1C9-E547-93F0-0E6D-3B3F486F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743" y="5240173"/>
            <a:ext cx="5753669" cy="646331"/>
          </a:xfrm>
          <a:prstGeom prst="rect">
            <a:avLst/>
          </a:prstGeom>
          <a:noFill/>
          <a:ln w="31750" cmpd="sng">
            <a:solidFill>
              <a:srgbClr val="0000F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ea typeface="ＭＳ Ｐゴシック" charset="0"/>
              </a:rPr>
              <a:t>Two-photon exchange (TPE) is likely the cause of the form factor discrepancy at high Q</a:t>
            </a:r>
            <a:r>
              <a:rPr lang="en-US" baseline="30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.</a:t>
            </a:r>
          </a:p>
        </p:txBody>
      </p:sp>
      <p:sp>
        <p:nvSpPr>
          <p:cNvPr id="23" name="ZoneTexte 63">
            <a:extLst>
              <a:ext uri="{FF2B5EF4-FFF2-40B4-BE49-F238E27FC236}">
                <a16:creationId xmlns:a16="http://schemas.microsoft.com/office/drawing/2014/main" id="{F65AB4B8-21A9-4A06-7A09-E5323F6B37CD}"/>
              </a:ext>
            </a:extLst>
          </p:cNvPr>
          <p:cNvSpPr txBox="1"/>
          <p:nvPr/>
        </p:nvSpPr>
        <p:spPr>
          <a:xfrm>
            <a:off x="3673103" y="6167130"/>
            <a:ext cx="8020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i="1" dirty="0">
                <a:cs typeface="Microsoft Sans Serif" panose="020B0604020202020204" pitchFamily="34" charset="0"/>
              </a:rPr>
              <a:t>e</a:t>
            </a:r>
            <a:r>
              <a:rPr lang="fr-FR" b="1" i="1" baseline="30000" dirty="0">
                <a:cs typeface="Microsoft Sans Serif" panose="020B0604020202020204" pitchFamily="34" charset="0"/>
              </a:rPr>
              <a:t>+</a:t>
            </a:r>
            <a:r>
              <a:rPr lang="fr-FR" b="1" i="1" dirty="0">
                <a:cs typeface="Microsoft Sans Serif" panose="020B0604020202020204" pitchFamily="34" charset="0"/>
              </a:rPr>
              <a:t> @ JLab</a:t>
            </a:r>
            <a:r>
              <a:rPr lang="fr-FR" i="1" dirty="0">
                <a:cs typeface="Microsoft Sans Serif" panose="020B0604020202020204" pitchFamily="34" charset="0"/>
              </a:rPr>
              <a:t> has a the unique </a:t>
            </a:r>
            <a:r>
              <a:rPr lang="fr-FR" i="1" dirty="0" err="1">
                <a:cs typeface="Microsoft Sans Serif" panose="020B0604020202020204" pitchFamily="34" charset="0"/>
              </a:rPr>
              <a:t>opportunity</a:t>
            </a:r>
            <a:r>
              <a:rPr lang="fr-FR" i="1" dirty="0">
                <a:cs typeface="Microsoft Sans Serif" panose="020B0604020202020204" pitchFamily="34" charset="0"/>
              </a:rPr>
              <a:t> to </a:t>
            </a:r>
            <a:r>
              <a:rPr lang="fr-FR" i="1" dirty="0" err="1">
                <a:cs typeface="Microsoft Sans Serif" panose="020B0604020202020204" pitchFamily="34" charset="0"/>
              </a:rPr>
              <a:t>bring</a:t>
            </a:r>
            <a:r>
              <a:rPr lang="fr-FR" i="1" dirty="0">
                <a:cs typeface="Microsoft Sans Serif" panose="020B0604020202020204" pitchFamily="34" charset="0"/>
              </a:rPr>
              <a:t> a </a:t>
            </a:r>
            <a:r>
              <a:rPr lang="fr-FR" b="1" i="1" dirty="0" err="1">
                <a:cs typeface="Microsoft Sans Serif" panose="020B0604020202020204" pitchFamily="34" charset="0"/>
              </a:rPr>
              <a:t>definitive</a:t>
            </a:r>
            <a:r>
              <a:rPr lang="fr-FR" b="1" i="1" dirty="0">
                <a:cs typeface="Microsoft Sans Serif" panose="020B0604020202020204" pitchFamily="34" charset="0"/>
              </a:rPr>
              <a:t> </a:t>
            </a:r>
            <a:r>
              <a:rPr lang="fr-FR" b="1" i="1" dirty="0" err="1">
                <a:cs typeface="Microsoft Sans Serif" panose="020B0604020202020204" pitchFamily="34" charset="0"/>
              </a:rPr>
              <a:t>answer</a:t>
            </a:r>
            <a:r>
              <a:rPr lang="fr-FR" i="1" dirty="0">
                <a:cs typeface="Microsoft Sans Serif" panose="020B0604020202020204" pitchFamily="34" charset="0"/>
              </a:rPr>
              <a:t> about TPE. </a:t>
            </a:r>
          </a:p>
        </p:txBody>
      </p:sp>
    </p:spTree>
    <p:extLst>
      <p:ext uri="{BB962C8B-B14F-4D97-AF65-F5344CB8AC3E}">
        <p14:creationId xmlns:p14="http://schemas.microsoft.com/office/powerpoint/2010/main" val="245787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F411-9BAF-BF7F-91A1-830A8339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vs.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6A9C-8D30-C74B-5EA6-95E3D20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F17D1-A1B4-3B6D-CDEA-DFB192E8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665E64-2DAB-06DC-5942-D24EF16D2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962285"/>
              </p:ext>
            </p:extLst>
          </p:nvPr>
        </p:nvGraphicFramePr>
        <p:xfrm>
          <a:off x="411891" y="1036258"/>
          <a:ext cx="11519375" cy="5265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5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3802467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3537408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cw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cw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73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b="1" dirty="0"/>
              <a:t>Low Energy </a:t>
            </a:r>
            <a:r>
              <a:rPr lang="en-US" b="1" dirty="0" err="1"/>
              <a:t>Recirculator</a:t>
            </a:r>
            <a:r>
              <a:rPr lang="en-US" b="1" dirty="0"/>
              <a:t> Facility (LEFRF) </a:t>
            </a:r>
            <a:r>
              <a:rPr lang="en-US" dirty="0"/>
              <a:t>As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A507-EE0A-69D6-8725-B4E6F082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Likely Proposals and Letters of Intent In Preparation for the JLab PAC51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7A135-AA23-19D7-57CB-5E545B1F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906835"/>
            <a:ext cx="11285837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  <a:latin typeface="Helvetica" pitchFamily="2" charset="0"/>
              </a:rPr>
              <a:t>Jefferson Lab has an annual Program Advisory Committee to review experimental </a:t>
            </a:r>
            <a:r>
              <a:rPr lang="en-US" dirty="0">
                <a:latin typeface="Helvetica" pitchFamily="2" charset="0"/>
              </a:rPr>
              <a:t>proposals. </a:t>
            </a:r>
            <a:r>
              <a:rPr lang="en-US" dirty="0">
                <a:latin typeface="Helvetica" pitchFamily="2" charset="0"/>
                <a:hlinkClick r:id="rId2"/>
              </a:rPr>
              <a:t>https://www.jlab.org/physics/PAC</a:t>
            </a:r>
            <a:r>
              <a:rPr lang="en-US" dirty="0">
                <a:latin typeface="Helvetica" pitchFamily="2" charset="0"/>
              </a:rPr>
              <a:t> 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Likely Positron P</a:t>
            </a:r>
            <a:r>
              <a:rPr lang="en-US" dirty="0">
                <a:effectLst/>
                <a:latin typeface="Helvetica" pitchFamily="2" charset="0"/>
              </a:rPr>
              <a:t>roposals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p-DVCS @ NPS (point of contact Carlos Munoz Camacho [</a:t>
            </a:r>
            <a:r>
              <a:rPr lang="en-US" dirty="0">
                <a:effectLst/>
                <a:latin typeface="Arial" panose="020B0604020202020204" pitchFamily="34" charset="0"/>
              </a:rPr>
              <a:t>CNRS/IN2P3</a:t>
            </a:r>
            <a:r>
              <a:rPr lang="en-US" dirty="0">
                <a:effectLst/>
                <a:latin typeface="Helvetica" pitchFamily="2" charset="0"/>
              </a:rPr>
              <a:t>] )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p-DVCS @ CLAS12 (point of contact Eric </a:t>
            </a:r>
            <a:r>
              <a:rPr lang="en-US" dirty="0" err="1">
                <a:effectLst/>
                <a:latin typeface="Helvetica" pitchFamily="2" charset="0"/>
              </a:rPr>
              <a:t>Voutier</a:t>
            </a:r>
            <a:r>
              <a:rPr lang="en-US" dirty="0">
                <a:effectLst/>
                <a:latin typeface="Helvetica" pitchFamily="2" charset="0"/>
              </a:rPr>
              <a:t> [</a:t>
            </a:r>
            <a:r>
              <a:rPr lang="en-US" dirty="0"/>
              <a:t>CNRS/IN2P3</a:t>
            </a:r>
            <a:r>
              <a:rPr lang="en-US" dirty="0">
                <a:effectLst/>
                <a:latin typeface="Helvetica" pitchFamily="2" charset="0"/>
              </a:rPr>
              <a:t>] )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TPE @ CLAS12 (point of contact Axel Schmidt [GWU] )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Super Rosenbluth TPE (point of contact John Arrington [LBNL] 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A1 search (Bogdan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Wojtsekhowski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[JLab] 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Coulomb corrections in DIS (point of contact Dave Gaskell [JLab] )</a:t>
            </a:r>
          </a:p>
          <a:p>
            <a:pPr marL="457200" lvl="1" indent="0">
              <a:buNone/>
            </a:pP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Likely Letters of Intent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Helvetica" pitchFamily="2" charset="0"/>
              </a:rPr>
              <a:t>Axial Form Factor (point of contact </a:t>
            </a:r>
            <a:r>
              <a:rPr lang="en-US" dirty="0" err="1">
                <a:effectLst/>
                <a:latin typeface="Helvetica" pitchFamily="2" charset="0"/>
              </a:rPr>
              <a:t>Dipangkar</a:t>
            </a:r>
            <a:r>
              <a:rPr lang="en-US" dirty="0">
                <a:effectLst/>
                <a:latin typeface="Helvetica" pitchFamily="2" charset="0"/>
              </a:rPr>
              <a:t> Dutta [MSU] 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p-VCS (point of contact Nikos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Sparveris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[Temple] )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Ideas presented at March 2023 Positron Workshop: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hlinkClick r:id="rId3"/>
              </a:rPr>
              <a:t>https://indico.jlab.org/event/680/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  <a:effectLst/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30BC3-2C40-B90F-6F56-C3E3F78A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9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92E4-48C7-6665-D44B-139351D1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Jefferson Lab Two Year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BF877-C40C-12D4-7ED4-35277DDE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EAD37-969F-26C6-0588-8ED556C57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44" y="1005958"/>
            <a:ext cx="9691922" cy="5764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C5ACA-256D-7F57-C4D3-E3FB87CA952D}"/>
              </a:ext>
            </a:extLst>
          </p:cNvPr>
          <p:cNvSpPr txBox="1"/>
          <p:nvPr/>
        </p:nvSpPr>
        <p:spPr>
          <a:xfrm>
            <a:off x="0" y="728029"/>
            <a:ext cx="1219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Jefferson Lab’s user community is ~1900 people strong, but made up of many collaborations doing lots of different nuclear physics.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A3BB4-5FD7-21D9-BAF1-8E6E6405F80D}"/>
              </a:ext>
            </a:extLst>
          </p:cNvPr>
          <p:cNvSpPr txBox="1"/>
          <p:nvPr/>
        </p:nvSpPr>
        <p:spPr>
          <a:xfrm>
            <a:off x="1254643" y="1312613"/>
            <a:ext cx="3030278" cy="811889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/>
              <a:t>SBS Nucleon Form Factors (GEN)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SBS Nuclear Form Factors (GEN Recoil Polarization and K_LL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SBS Nucleon Form Factors (GEP-V)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MOLLER Installation Start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184F9-0284-970C-8746-BC06346DD789}"/>
              </a:ext>
            </a:extLst>
          </p:cNvPr>
          <p:cNvSpPr txBox="1"/>
          <p:nvPr/>
        </p:nvSpPr>
        <p:spPr>
          <a:xfrm>
            <a:off x="1254643" y="5258998"/>
            <a:ext cx="3030278" cy="627223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/>
              <a:t>Pion Polarizability, Rare Eta and Start </a:t>
            </a:r>
            <a:r>
              <a:rPr lang="en-US" sz="800" dirty="0" err="1"/>
              <a:t>GlueX</a:t>
            </a:r>
            <a:r>
              <a:rPr lang="en-US" sz="800" dirty="0"/>
              <a:t> Phase II</a:t>
            </a:r>
          </a:p>
          <a:p>
            <a:pPr algn="r">
              <a:lnSpc>
                <a:spcPct val="150000"/>
              </a:lnSpc>
            </a:pPr>
            <a:r>
              <a:rPr lang="en-US" sz="800" dirty="0" err="1"/>
              <a:t>GlueX</a:t>
            </a:r>
            <a:r>
              <a:rPr lang="en-US" sz="800" dirty="0"/>
              <a:t> Detector Upgrade</a:t>
            </a:r>
          </a:p>
          <a:p>
            <a:pPr algn="r">
              <a:lnSpc>
                <a:spcPct val="150000"/>
              </a:lnSpc>
            </a:pPr>
            <a:r>
              <a:rPr lang="en-US" sz="800" dirty="0" err="1"/>
              <a:t>GlueX</a:t>
            </a:r>
            <a:r>
              <a:rPr lang="en-US" sz="800" dirty="0"/>
              <a:t> Phase II with DIRC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A6FADC-FEF4-B4BD-65C2-F8EED81894FA}"/>
              </a:ext>
            </a:extLst>
          </p:cNvPr>
          <p:cNvSpPr txBox="1"/>
          <p:nvPr/>
        </p:nvSpPr>
        <p:spPr>
          <a:xfrm>
            <a:off x="1254643" y="6209445"/>
            <a:ext cx="3030278" cy="25789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/>
              <a:t>Scheduled CEBAF Accelerator Down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9C0EC-4744-A4BA-1859-6AB43133BEA8}"/>
              </a:ext>
            </a:extLst>
          </p:cNvPr>
          <p:cNvSpPr txBox="1"/>
          <p:nvPr/>
        </p:nvSpPr>
        <p:spPr>
          <a:xfrm>
            <a:off x="1244614" y="2447726"/>
            <a:ext cx="3030278" cy="99655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/>
              <a:t>3D Imaging – polarized H &amp; D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Repair of CLAS12 Magnet Power Supply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Nuclear Experiments – Hadronization + Color Transparency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3D Imaging – protons &amp; nuclei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Tagged EMC Effect (ALERT) and Hadron Formation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ECFF98-8CB0-40EE-E8E3-914FA354D55D}"/>
              </a:ext>
            </a:extLst>
          </p:cNvPr>
          <p:cNvSpPr txBox="1"/>
          <p:nvPr/>
        </p:nvSpPr>
        <p:spPr>
          <a:xfrm>
            <a:off x="1254643" y="3761029"/>
            <a:ext cx="3030278" cy="118122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/>
              <a:t>Pion Form Factor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Café, x&gt;1, super-fast quarks &amp; light-nuclei EMC Effect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Deuteron (</a:t>
            </a:r>
            <a:r>
              <a:rPr lang="en-US" sz="800" dirty="0" err="1"/>
              <a:t>e,e’p</a:t>
            </a:r>
            <a:r>
              <a:rPr lang="en-US" sz="800" dirty="0"/>
              <a:t>)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Neutral Particle Spectrometer: Cross Sections and Polarization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LAD - Bound Neutron Structure</a:t>
            </a:r>
          </a:p>
          <a:p>
            <a:pPr algn="r">
              <a:lnSpc>
                <a:spcPct val="150000"/>
              </a:lnSpc>
            </a:pPr>
            <a:r>
              <a:rPr lang="en-US" sz="800" dirty="0"/>
              <a:t>Pion Color Transparency and R SIDIS</a:t>
            </a:r>
          </a:p>
        </p:txBody>
      </p:sp>
    </p:spTree>
    <p:extLst>
      <p:ext uri="{BB962C8B-B14F-4D97-AF65-F5344CB8AC3E}">
        <p14:creationId xmlns:p14="http://schemas.microsoft.com/office/powerpoint/2010/main" val="169979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5A2E-91CD-9F88-BA2E-11BA5C69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VERY ROUGH Timeline for Positrons and the 22 GeV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A69C3-2BF3-5AAF-89A2-D3857A72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4F61-BADB-520E-7F6B-97D0CA7129BD}"/>
              </a:ext>
            </a:extLst>
          </p:cNvPr>
          <p:cNvSpPr txBox="1"/>
          <p:nvPr/>
        </p:nvSpPr>
        <p:spPr>
          <a:xfrm>
            <a:off x="0" y="88665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Gantt chart made by David Dean to give a rough idea when these project could become a reality.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3C439-4F11-5C7D-B50C-AC07D0E7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5" y="1414607"/>
            <a:ext cx="11880209" cy="35683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B8A814-9BA3-05B4-45BC-282DE1C8228D}"/>
              </a:ext>
            </a:extLst>
          </p:cNvPr>
          <p:cNvSpPr/>
          <p:nvPr/>
        </p:nvSpPr>
        <p:spPr>
          <a:xfrm>
            <a:off x="3307080" y="1892345"/>
            <a:ext cx="143256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56175-DE88-43DE-85F8-18BCC3F1B0E8}"/>
              </a:ext>
            </a:extLst>
          </p:cNvPr>
          <p:cNvSpPr/>
          <p:nvPr/>
        </p:nvSpPr>
        <p:spPr>
          <a:xfrm>
            <a:off x="5425440" y="2212385"/>
            <a:ext cx="1764783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2131E-278F-3188-9C88-D9E28C278ED1}"/>
              </a:ext>
            </a:extLst>
          </p:cNvPr>
          <p:cNvSpPr txBox="1"/>
          <p:nvPr/>
        </p:nvSpPr>
        <p:spPr>
          <a:xfrm>
            <a:off x="411892" y="5166360"/>
            <a:ext cx="10979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538D"/>
                </a:solidFill>
              </a:rPr>
              <a:t>Phase 1 includes building the positron source and the tunnel &amp; beamline connecting the source to main machine.</a:t>
            </a:r>
          </a:p>
          <a:p>
            <a:r>
              <a:rPr lang="en-US" b="1" dirty="0">
                <a:solidFill>
                  <a:srgbClr val="7ED6E2"/>
                </a:solidFill>
              </a:rPr>
              <a:t>Phase 2 includes the new permanent magnets to allow 22 GeV within current CEBAF footprint.</a:t>
            </a:r>
          </a:p>
          <a:p>
            <a:endParaRPr lang="en-US" b="1" dirty="0">
              <a:solidFill>
                <a:srgbClr val="7ED6E2"/>
              </a:solidFill>
            </a:endParaRPr>
          </a:p>
          <a:p>
            <a:r>
              <a:rPr lang="en-US" dirty="0"/>
              <a:t>NOTE:  Plan was formulated so that these projects are ramping up as the EIC project cost is ramping down.</a:t>
            </a:r>
          </a:p>
        </p:txBody>
      </p:sp>
    </p:spTree>
    <p:extLst>
      <p:ext uri="{BB962C8B-B14F-4D97-AF65-F5344CB8AC3E}">
        <p14:creationId xmlns:p14="http://schemas.microsoft.com/office/powerpoint/2010/main" val="3264109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3166</TotalTime>
  <Words>875</Words>
  <Application>Microsoft Macintosh PowerPoint</Application>
  <PresentationFormat>Widescreen</PresentationFormat>
  <Paragraphs>119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PingFangSC-Regular</vt:lpstr>
      <vt:lpstr>.PingFangSC-Regular</vt:lpstr>
      <vt:lpstr>Arial</vt:lpstr>
      <vt:lpstr>Avenir Book</vt:lpstr>
      <vt:lpstr>Calibri</vt:lpstr>
      <vt:lpstr>Helvetica</vt:lpstr>
      <vt:lpstr>Microsoft Sans Serif</vt:lpstr>
      <vt:lpstr>Symbol</vt:lpstr>
      <vt:lpstr>Office Theme</vt:lpstr>
      <vt:lpstr>Jefferson Lab Positron Program</vt:lpstr>
      <vt:lpstr>Polarized Electrons for Polarized Positrons (PEPPo) </vt:lpstr>
      <vt:lpstr>Positron Program White Paper Published 2022</vt:lpstr>
      <vt:lpstr>One Detailed Example: Understanding Two Photo Exchange</vt:lpstr>
      <vt:lpstr>12 GeV CEBAF vs. Ce+BAF</vt:lpstr>
      <vt:lpstr>Low Energy Recirculator Facility (LEFRF) As The New Injector Facility for CEBAF</vt:lpstr>
      <vt:lpstr>Likely Proposals and Letters of Intent In Preparation for the JLab PAC51</vt:lpstr>
      <vt:lpstr>Current Jefferson Lab Two Year Schedule</vt:lpstr>
      <vt:lpstr>VERY ROUGH Timeline for Positrons and the 22 GeV Upgrade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Positron Program</dc:title>
  <dc:creator>Douglas Higinbotham</dc:creator>
  <cp:lastModifiedBy>Douglas Higinbotham</cp:lastModifiedBy>
  <cp:revision>11</cp:revision>
  <dcterms:created xsi:type="dcterms:W3CDTF">2022-09-07T17:52:16Z</dcterms:created>
  <dcterms:modified xsi:type="dcterms:W3CDTF">2023-04-14T12:20:55Z</dcterms:modified>
</cp:coreProperties>
</file>