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3" r:id="rId1"/>
  </p:sldMasterIdLst>
  <p:notesMasterIdLst>
    <p:notesMasterId r:id="rId27"/>
  </p:notesMasterIdLst>
  <p:handoutMasterIdLst>
    <p:handoutMasterId r:id="rId28"/>
  </p:handoutMasterIdLst>
  <p:sldIdLst>
    <p:sldId id="258" r:id="rId2"/>
    <p:sldId id="286" r:id="rId3"/>
    <p:sldId id="294" r:id="rId4"/>
    <p:sldId id="263" r:id="rId5"/>
    <p:sldId id="307" r:id="rId6"/>
    <p:sldId id="268" r:id="rId7"/>
    <p:sldId id="266" r:id="rId8"/>
    <p:sldId id="317" r:id="rId9"/>
    <p:sldId id="271" r:id="rId10"/>
    <p:sldId id="270" r:id="rId11"/>
    <p:sldId id="304" r:id="rId12"/>
    <p:sldId id="289" r:id="rId13"/>
    <p:sldId id="290" r:id="rId14"/>
    <p:sldId id="274" r:id="rId15"/>
    <p:sldId id="272" r:id="rId16"/>
    <p:sldId id="309" r:id="rId17"/>
    <p:sldId id="311" r:id="rId18"/>
    <p:sldId id="283" r:id="rId19"/>
    <p:sldId id="302" r:id="rId20"/>
    <p:sldId id="275" r:id="rId21"/>
    <p:sldId id="278" r:id="rId22"/>
    <p:sldId id="319" r:id="rId23"/>
    <p:sldId id="320" r:id="rId24"/>
    <p:sldId id="321" r:id="rId25"/>
    <p:sldId id="29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B1B1B"/>
    <a:srgbClr val="DD5218"/>
    <a:srgbClr val="C9D639"/>
    <a:srgbClr val="249BAD"/>
    <a:srgbClr val="2A70EF"/>
    <a:srgbClr val="2D5BEF"/>
    <a:srgbClr val="2C59E2"/>
    <a:srgbClr val="00B400"/>
    <a:srgbClr val="00E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10" autoAdjust="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45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E7B9F-603B-4D42-A19C-4D57C2312672}" type="datetimeFigureOut">
              <a:rPr lang="en-US" smtClean="0"/>
              <a:pPr/>
              <a:t>4/14/23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2459D-8538-1849-9F66-BA6E631B8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56E54-41FE-E243-93AC-E90AFAE5FFFC}" type="datetimeFigureOut">
              <a:rPr lang="en-US" smtClean="0"/>
              <a:pPr/>
              <a:t>4/14/23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C4029-8637-5849-8D36-D9FD9BC248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D9C94B-8E86-384E-85F6-F61DB5797D9E}" type="datetime1">
              <a:rPr lang="en-US" smtClean="0">
                <a:solidFill>
                  <a:srgbClr val="000000"/>
                </a:solidFill>
              </a:rPr>
              <a:pPr/>
              <a:t>4/14/23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E2EFC7-E664-C94B-A020-ACAEA16D8B61}" type="datetime1">
              <a:rPr lang="en-US" smtClean="0">
                <a:solidFill>
                  <a:prstClr val="black"/>
                </a:solidFill>
              </a:rPr>
              <a:pPr/>
              <a:t>4/14/23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64C62A-42DA-064B-B402-BD4DFBC1F7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E2EFC7-E664-C94B-A020-ACAEA16D8B61}" type="datetime1">
              <a:rPr lang="en-US" smtClean="0">
                <a:solidFill>
                  <a:prstClr val="black"/>
                </a:solidFill>
              </a:rPr>
              <a:pPr/>
              <a:t>4/14/23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64C62A-42DA-064B-B402-BD4DFBC1F7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E2EFC7-E664-C94B-A020-ACAEA16D8B61}" type="datetime1">
              <a:rPr lang="en-US" smtClean="0">
                <a:solidFill>
                  <a:prstClr val="black"/>
                </a:solidFill>
              </a:rPr>
              <a:pPr/>
              <a:t>4/14/23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64C62A-42DA-064B-B402-BD4DFBC1F7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63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en-US" sz="10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6" r:id="rId3"/>
    <p:sldLayoutId id="2147483667" r:id="rId4"/>
    <p:sldLayoutId id="2147483662" r:id="rId5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291" y="330881"/>
            <a:ext cx="8910176" cy="674484"/>
          </a:xfrm>
        </p:spPr>
        <p:txBody>
          <a:bodyPr/>
          <a:lstStyle/>
          <a:p>
            <a:r>
              <a:rPr lang="en-US" sz="3200" b="1" i="0" u="none" strike="noStrike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Gravitational form factors and mechanical properties of the proton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5293" y="1485562"/>
            <a:ext cx="3453806" cy="1238633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BB1B1B"/>
                </a:solidFill>
                <a:latin typeface="Cambria"/>
                <a:cs typeface="Cambria"/>
              </a:rPr>
              <a:t>Hadron Physics Beyond Tomography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434428" y="5679548"/>
            <a:ext cx="4353181" cy="52322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1200" i="1" dirty="0">
                <a:solidFill>
                  <a:srgbClr val="800000"/>
                </a:solidFill>
                <a:latin typeface="Cambria"/>
                <a:cs typeface="Cambria"/>
              </a:rPr>
              <a:t>V. Burkert., L. </a:t>
            </a:r>
            <a:r>
              <a:rPr lang="en-US" sz="1200" i="1" dirty="0" err="1">
                <a:solidFill>
                  <a:srgbClr val="800000"/>
                </a:solidFill>
                <a:latin typeface="Cambria"/>
                <a:cs typeface="Cambria"/>
              </a:rPr>
              <a:t>Elouadrhiri</a:t>
            </a:r>
            <a:r>
              <a:rPr lang="en-US" sz="1200" i="1" dirty="0">
                <a:solidFill>
                  <a:srgbClr val="800000"/>
                </a:solidFill>
                <a:latin typeface="Cambria"/>
                <a:cs typeface="Cambria"/>
              </a:rPr>
              <a:t>, F.X. </a:t>
            </a:r>
            <a:r>
              <a:rPr lang="en-US" sz="1200" i="1" dirty="0" err="1">
                <a:solidFill>
                  <a:srgbClr val="800000"/>
                </a:solidFill>
                <a:latin typeface="Cambria"/>
                <a:cs typeface="Cambria"/>
              </a:rPr>
              <a:t>Girod</a:t>
            </a:r>
            <a:r>
              <a:rPr lang="en-US" sz="1200" i="1" dirty="0">
                <a:solidFill>
                  <a:srgbClr val="800000"/>
                </a:solidFill>
                <a:latin typeface="Cambria"/>
                <a:cs typeface="Cambria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7736" b="27542"/>
          <a:stretch>
            <a:fillRect/>
          </a:stretch>
        </p:blipFill>
        <p:spPr>
          <a:xfrm>
            <a:off x="6081119" y="1288551"/>
            <a:ext cx="2729637" cy="22839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79475" y="5844440"/>
            <a:ext cx="30060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  <a:latin typeface="Cambria"/>
                <a:cs typeface="Cambria"/>
              </a:rPr>
              <a:t>	</a:t>
            </a:r>
            <a:r>
              <a:rPr lang="en-US" sz="1200" i="1" dirty="0">
                <a:solidFill>
                  <a:srgbClr val="800000"/>
                </a:solidFill>
                <a:latin typeface="Cambria"/>
                <a:cs typeface="Cambria"/>
              </a:rPr>
              <a:t>Nature 557 (2018) no.7705, 396-399</a:t>
            </a:r>
          </a:p>
          <a:p>
            <a:r>
              <a:rPr lang="en-US" sz="1200" i="1" dirty="0">
                <a:solidFill>
                  <a:srgbClr val="800000"/>
                </a:solidFill>
                <a:latin typeface="Cambria"/>
                <a:cs typeface="Cambria"/>
              </a:rPr>
              <a:t>	Colloquium: Submitted to RMP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0974" y="2576136"/>
            <a:ext cx="42852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800000"/>
                </a:solidFill>
                <a:latin typeface="Cambria"/>
                <a:cs typeface="Cambria"/>
              </a:rPr>
              <a:t>Latifa Elouadrhiri</a:t>
            </a:r>
          </a:p>
          <a:p>
            <a:pPr algn="ctr"/>
            <a:r>
              <a:rPr lang="en-US" sz="2400" dirty="0">
                <a:solidFill>
                  <a:srgbClr val="800000"/>
                </a:solidFill>
                <a:latin typeface="Cambria"/>
                <a:cs typeface="Cambria"/>
              </a:rPr>
              <a:t>Jefferson Laboratory</a:t>
            </a:r>
          </a:p>
          <a:p>
            <a:pPr algn="ctr"/>
            <a:r>
              <a:rPr lang="en-US" sz="2400" dirty="0">
                <a:solidFill>
                  <a:srgbClr val="800000"/>
                </a:solidFill>
                <a:latin typeface="Cambria"/>
                <a:cs typeface="Cambria"/>
              </a:rPr>
              <a:t>&amp; </a:t>
            </a:r>
            <a:br>
              <a:rPr lang="en-US" sz="2400" dirty="0">
                <a:solidFill>
                  <a:srgbClr val="800000"/>
                </a:solidFill>
                <a:latin typeface="Cambria"/>
                <a:cs typeface="Cambria"/>
              </a:rPr>
            </a:br>
            <a:r>
              <a:rPr lang="en-US" sz="2400" dirty="0">
                <a:solidFill>
                  <a:srgbClr val="800000"/>
                </a:solidFill>
                <a:latin typeface="Cambria"/>
                <a:cs typeface="Cambria"/>
              </a:rPr>
              <a:t>Center of Nuclear </a:t>
            </a:r>
            <a:r>
              <a:rPr lang="en-US" sz="2400" dirty="0" err="1">
                <a:solidFill>
                  <a:srgbClr val="800000"/>
                </a:solidFill>
                <a:latin typeface="Cambria"/>
                <a:cs typeface="Cambria"/>
              </a:rPr>
              <a:t>Femtography</a:t>
            </a:r>
            <a:endParaRPr lang="en-US" sz="2400" dirty="0">
              <a:solidFill>
                <a:srgbClr val="800000"/>
              </a:solidFill>
              <a:latin typeface="Cambria"/>
              <a:cs typeface="Cambria"/>
            </a:endParaRPr>
          </a:p>
        </p:txBody>
      </p:sp>
      <p:pic>
        <p:nvPicPr>
          <p:cNvPr id="13" name="Content Placeholder 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D45DF0E7-CA5F-DE0E-469A-38E50DC0A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35" t="6907" r="50000" b="21705"/>
          <a:stretch/>
        </p:blipFill>
        <p:spPr>
          <a:xfrm>
            <a:off x="5987175" y="3543266"/>
            <a:ext cx="2926182" cy="2868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09633C-9F77-0EDE-9FFC-E27B23124C15}"/>
              </a:ext>
            </a:extLst>
          </p:cNvPr>
          <p:cNvSpPr txBox="1"/>
          <p:nvPr/>
        </p:nvSpPr>
        <p:spPr>
          <a:xfrm>
            <a:off x="470974" y="4243594"/>
            <a:ext cx="4699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dirty="0">
                <a:effectLst/>
                <a:latin typeface="Roboto" panose="02000000000000000000" pitchFamily="2" charset="0"/>
              </a:rPr>
              <a:t>10th workshop of the APS Topical Group on Hadronic Physics  - April 14,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dvcs_bh"/>
          <p:cNvPicPr>
            <a:picLocks noChangeAspect="1" noChangeArrowheads="1"/>
          </p:cNvPicPr>
          <p:nvPr/>
        </p:nvPicPr>
        <p:blipFill>
          <a:blip r:embed="rId2" cstate="print"/>
          <a:srcRect l="44382" t="5984" r="4051" b="59094"/>
          <a:stretch>
            <a:fillRect/>
          </a:stretch>
        </p:blipFill>
        <p:spPr bwMode="auto">
          <a:xfrm>
            <a:off x="4855750" y="1447800"/>
            <a:ext cx="3254857" cy="177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3999" cy="56292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BB1B1B"/>
                </a:solidFill>
                <a:latin typeface="Cambria"/>
                <a:cs typeface="Cambria"/>
              </a:rPr>
              <a:t>From GPD to GFF d</a:t>
            </a:r>
            <a:r>
              <a:rPr lang="en-US" sz="3600" baseline="-25000" dirty="0">
                <a:solidFill>
                  <a:srgbClr val="BB1B1B"/>
                </a:solidFill>
                <a:latin typeface="Cambria"/>
                <a:cs typeface="Cambria"/>
              </a:rPr>
              <a:t>1</a:t>
            </a:r>
            <a:r>
              <a:rPr lang="en-US" sz="3600" dirty="0">
                <a:solidFill>
                  <a:srgbClr val="BB1B1B"/>
                </a:solidFill>
                <a:latin typeface="Cambria"/>
                <a:cs typeface="Cambria"/>
              </a:rPr>
              <a:t>(t) to </a:t>
            </a:r>
            <a:r>
              <a:rPr lang="en-US" sz="3600" dirty="0" err="1">
                <a:solidFill>
                  <a:srgbClr val="BB1B1B"/>
                </a:solidFill>
                <a:latin typeface="Cambria"/>
                <a:cs typeface="Cambria"/>
              </a:rPr>
              <a:t>s(r</a:t>
            </a:r>
            <a:r>
              <a:rPr lang="en-US" sz="3600" dirty="0">
                <a:solidFill>
                  <a:srgbClr val="BB1B1B"/>
                </a:solidFill>
                <a:latin typeface="Cambria"/>
                <a:cs typeface="Cambria"/>
              </a:rPr>
              <a:t>) and </a:t>
            </a:r>
            <a:r>
              <a:rPr lang="en-US" sz="3600" dirty="0" err="1">
                <a:solidFill>
                  <a:srgbClr val="BB1B1B"/>
                </a:solidFill>
                <a:latin typeface="Cambria"/>
                <a:cs typeface="Cambria"/>
              </a:rPr>
              <a:t>p(r</a:t>
            </a:r>
            <a:r>
              <a:rPr lang="en-US" sz="3600" dirty="0">
                <a:solidFill>
                  <a:srgbClr val="800000"/>
                </a:solidFill>
                <a:latin typeface="Cambria"/>
                <a:cs typeface="Cambria"/>
              </a:rPr>
              <a:t>)</a:t>
            </a:r>
            <a:endParaRPr lang="en-US" sz="3600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6417" y="948035"/>
            <a:ext cx="93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/>
                <a:cs typeface="Cambria"/>
              </a:rPr>
              <a:t>DVCS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03225" y="4256626"/>
            <a:ext cx="3775125" cy="533400"/>
            <a:chOff x="901697" y="4482027"/>
            <a:chExt cx="2827893" cy="533400"/>
          </a:xfrm>
        </p:grpSpPr>
        <p:sp>
          <p:nvSpPr>
            <p:cNvPr id="12" name="Rectangle 22"/>
            <p:cNvSpPr>
              <a:spLocks noChangeArrowheads="1"/>
            </p:cNvSpPr>
            <p:nvPr/>
          </p:nvSpPr>
          <p:spPr bwMode="auto">
            <a:xfrm>
              <a:off x="901697" y="4482027"/>
              <a:ext cx="2699463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366FF"/>
                </a:solidFill>
              </a:endParaRPr>
            </a:p>
          </p:txBody>
        </p: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920751" y="4539177"/>
              <a:ext cx="280883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  <a:scene3d>
                <a:camera prst="orthographicFront"/>
                <a:lightRig rig="threePt" dir="t">
                  <a:rot lat="0" lon="0" rev="0"/>
                </a:lightRig>
              </a:scene3d>
              <a:sp3d/>
            </a:bodyPr>
            <a:lstStyle/>
            <a:p>
              <a:pPr eaLnBrk="1" hangingPunct="1">
                <a:defRPr/>
              </a:pPr>
              <a:r>
                <a:rPr lang="en-US" sz="2400" dirty="0">
                  <a:latin typeface="Symbol" pitchFamily="-65" charset="2"/>
                  <a:sym typeface="Symbol" pitchFamily="-65" charset="2"/>
                </a:rPr>
                <a:t></a:t>
              </a:r>
              <a:r>
                <a:rPr lang="en-US" sz="2400" baseline="-25000" dirty="0">
                  <a:latin typeface="Comic Sans MS" pitchFamily="-65" charset="0"/>
                </a:rPr>
                <a:t>LU</a:t>
              </a:r>
              <a:r>
                <a:rPr lang="en-US" sz="2400" dirty="0">
                  <a:latin typeface="Symbol" pitchFamily="-65" charset="2"/>
                </a:rPr>
                <a:t> </a:t>
              </a:r>
              <a:r>
                <a:rPr lang="en-US" sz="2400" dirty="0">
                  <a:latin typeface="Tahoma" pitchFamily="-65" charset="0"/>
                </a:rPr>
                <a:t>~ </a:t>
              </a:r>
              <a:r>
                <a:rPr lang="en-US" sz="2400" dirty="0" err="1">
                  <a:latin typeface="Calibri"/>
                  <a:cs typeface="Calibri"/>
                </a:rPr>
                <a:t>sin</a:t>
              </a:r>
              <a:r>
                <a:rPr lang="en-US" sz="2400" i="1" dirty="0" err="1">
                  <a:latin typeface="Tahoma" pitchFamily="-65" charset="0"/>
                  <a:sym typeface="Symbol" pitchFamily="-65" charset="2"/>
                </a:rPr>
                <a:t></a:t>
              </a:r>
              <a:r>
                <a:rPr lang="en-US" sz="2400" dirty="0">
                  <a:latin typeface="Tahoma" pitchFamily="-65" charset="0"/>
                </a:rPr>
                <a:t> </a:t>
              </a:r>
              <a:r>
                <a:rPr lang="en-US" sz="2400" dirty="0">
                  <a:latin typeface="Times New Roman"/>
                  <a:cs typeface="Times New Roman"/>
                </a:rPr>
                <a:t>Im</a:t>
              </a:r>
              <a:r>
                <a:rPr lang="en-US" sz="2400" dirty="0">
                  <a:latin typeface="Tahoma" pitchFamily="-65" charset="0"/>
                </a:rPr>
                <a:t>{F</a:t>
              </a:r>
              <a:r>
                <a:rPr lang="en-US" sz="2400" baseline="-25000" dirty="0">
                  <a:latin typeface="Tahoma" pitchFamily="-65" charset="0"/>
                </a:rPr>
                <a:t>1</a:t>
              </a:r>
              <a:r>
                <a:rPr lang="en-US" sz="2400" b="1" i="1" dirty="0">
                  <a:solidFill>
                    <a:srgbClr val="FF0000"/>
                  </a:solidFill>
                  <a:latin typeface="Lucida Handwriting"/>
                  <a:cs typeface="Lucida Handwriting"/>
                </a:rPr>
                <a:t>H</a:t>
              </a:r>
              <a:r>
                <a:rPr lang="en-US" sz="2400" dirty="0">
                  <a:solidFill>
                    <a:schemeClr val="hlink">
                      <a:alpha val="65999"/>
                    </a:schemeClr>
                  </a:solidFill>
                  <a:latin typeface="Times New Roman" pitchFamily="-65" charset="0"/>
                </a:rPr>
                <a:t>  </a:t>
              </a:r>
              <a:r>
                <a:rPr lang="en-US" sz="2400" dirty="0">
                  <a:solidFill>
                    <a:srgbClr val="000000"/>
                  </a:solidFill>
                  <a:latin typeface="Cambria"/>
                  <a:cs typeface="Cambria"/>
                </a:rPr>
                <a:t>+ ..</a:t>
              </a:r>
              <a:r>
                <a:rPr lang="en-US" sz="2400" dirty="0">
                  <a:latin typeface="Tahoma" pitchFamily="-65" charset="0"/>
                </a:rPr>
                <a:t>}</a:t>
              </a:r>
              <a:endParaRPr lang="en-US" sz="2400" i="1" dirty="0">
                <a:solidFill>
                  <a:schemeClr val="tx2"/>
                </a:solidFill>
                <a:latin typeface="Tahoma" pitchFamily="-65" charset="0"/>
                <a:sym typeface="Symbol" pitchFamily="-65" charset="2"/>
              </a:endParaRPr>
            </a:p>
          </p:txBody>
        </p:sp>
      </p:grp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5263264" y="4305540"/>
            <a:ext cx="10954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 i="1" dirty="0" err="1">
                <a:solidFill>
                  <a:srgbClr val="FF0000"/>
                </a:solidFill>
                <a:latin typeface="Lucida Handwriting"/>
                <a:ea typeface="Times New Roman" charset="0"/>
                <a:cs typeface="Lucida Handwriting"/>
              </a:rPr>
              <a:t>H</a:t>
            </a:r>
            <a:r>
              <a:rPr lang="en-US" sz="2400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(ξ,t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) </a:t>
            </a:r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>
            <a:off x="4598954" y="4394441"/>
            <a:ext cx="622300" cy="3810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61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ED3D7"/>
          </a:solidFill>
          <a:ln w="19050">
            <a:solidFill>
              <a:srgbClr val="3C8C93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649288" y="3772438"/>
            <a:ext cx="3890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dirty="0">
                <a:latin typeface="Tahoma" charset="0"/>
                <a:ea typeface="Tahoma" charset="0"/>
                <a:cs typeface="Tahoma" charset="0"/>
              </a:rPr>
              <a:t>Polarized beam, </a:t>
            </a:r>
            <a:r>
              <a:rPr lang="en-US" dirty="0" err="1">
                <a:latin typeface="Tahoma" charset="0"/>
                <a:ea typeface="Tahoma" charset="0"/>
                <a:cs typeface="Tahoma" charset="0"/>
              </a:rPr>
              <a:t>unpolarized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 target: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27456" y="3212555"/>
            <a:ext cx="2578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ambria"/>
                <a:cs typeface="Cambria"/>
              </a:rPr>
              <a:t>F</a:t>
            </a:r>
            <a:r>
              <a:rPr lang="en-US" b="1" baseline="-25000" dirty="0">
                <a:solidFill>
                  <a:srgbClr val="008000"/>
                </a:solidFill>
                <a:latin typeface="Cambria"/>
                <a:cs typeface="Cambria"/>
              </a:rPr>
              <a:t>1</a:t>
            </a:r>
            <a:r>
              <a:rPr lang="en-US" dirty="0">
                <a:latin typeface="Cambria"/>
                <a:cs typeface="Cambria"/>
              </a:rPr>
              <a:t>: Dirac FF;</a:t>
            </a:r>
            <a:r>
              <a:rPr lang="en-US" b="1" dirty="0">
                <a:latin typeface="Cambria"/>
                <a:cs typeface="Cambria"/>
              </a:rPr>
              <a:t> </a:t>
            </a:r>
            <a:r>
              <a:rPr lang="en-US" b="1" dirty="0">
                <a:solidFill>
                  <a:srgbClr val="008000"/>
                </a:solidFill>
                <a:latin typeface="Cambria"/>
                <a:cs typeface="Cambria"/>
              </a:rPr>
              <a:t>F</a:t>
            </a:r>
            <a:r>
              <a:rPr lang="en-US" b="1" baseline="-25000" dirty="0">
                <a:solidFill>
                  <a:srgbClr val="008000"/>
                </a:solidFill>
                <a:latin typeface="Cambria"/>
                <a:cs typeface="Cambria"/>
              </a:rPr>
              <a:t>2</a:t>
            </a:r>
            <a:r>
              <a:rPr lang="en-US" dirty="0">
                <a:latin typeface="Cambria"/>
                <a:cs typeface="Cambria"/>
              </a:rPr>
              <a:t>: Pauli FF</a:t>
            </a:r>
          </a:p>
        </p:txBody>
      </p:sp>
      <p:sp>
        <p:nvSpPr>
          <p:cNvPr id="47" name="AutoShape 38"/>
          <p:cNvSpPr>
            <a:spLocks noChangeArrowheads="1"/>
          </p:cNvSpPr>
          <p:nvPr/>
        </p:nvSpPr>
        <p:spPr bwMode="auto">
          <a:xfrm>
            <a:off x="6529354" y="4342609"/>
            <a:ext cx="622300" cy="3810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61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ED3D7"/>
          </a:solidFill>
          <a:ln w="19050">
            <a:solidFill>
              <a:srgbClr val="3C8C93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7317743" y="4261944"/>
            <a:ext cx="880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Cambria"/>
                <a:cs typeface="Cambria"/>
              </a:rPr>
              <a:t>d</a:t>
            </a:r>
            <a:r>
              <a:rPr lang="en-US" sz="2400" i="1" baseline="-25000" dirty="0">
                <a:latin typeface="Cambria"/>
                <a:cs typeface="Cambria"/>
              </a:rPr>
              <a:t>1</a:t>
            </a:r>
            <a:r>
              <a:rPr lang="en-US" sz="2400" i="1" dirty="0">
                <a:latin typeface="Cambria"/>
                <a:cs typeface="Cambria"/>
              </a:rPr>
              <a:t>(t)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941" y="5104896"/>
            <a:ext cx="3332480" cy="9499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5" name="TextBox 54"/>
          <p:cNvSpPr txBox="1"/>
          <p:nvPr/>
        </p:nvSpPr>
        <p:spPr>
          <a:xfrm>
            <a:off x="993725" y="5181096"/>
            <a:ext cx="3266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/>
                <a:cs typeface="Cambria"/>
              </a:rPr>
              <a:t>Bessel Integral relates </a:t>
            </a:r>
            <a:r>
              <a:rPr lang="en-US" sz="2000" i="1" dirty="0">
                <a:latin typeface="Cambria"/>
                <a:cs typeface="Cambria"/>
              </a:rPr>
              <a:t>d</a:t>
            </a:r>
            <a:r>
              <a:rPr lang="en-US" sz="2000" i="1" baseline="-25000" dirty="0">
                <a:latin typeface="Cambria"/>
                <a:cs typeface="Cambria"/>
              </a:rPr>
              <a:t>1</a:t>
            </a:r>
            <a:r>
              <a:rPr lang="en-US" sz="2000" i="1" dirty="0">
                <a:latin typeface="Cambria"/>
                <a:cs typeface="Cambria"/>
              </a:rPr>
              <a:t>(t) </a:t>
            </a:r>
          </a:p>
          <a:p>
            <a:r>
              <a:rPr lang="en-US" sz="2000" dirty="0">
                <a:latin typeface="Cambria"/>
                <a:cs typeface="Cambria"/>
              </a:rPr>
              <a:t>to the pressure distribution </a:t>
            </a:r>
          </a:p>
        </p:txBody>
      </p:sp>
      <p:pic>
        <p:nvPicPr>
          <p:cNvPr id="57" name="Picture 56" descr="dvcs_bh"/>
          <p:cNvPicPr>
            <a:picLocks noChangeAspect="1" noChangeArrowheads="1"/>
          </p:cNvPicPr>
          <p:nvPr/>
        </p:nvPicPr>
        <p:blipFill>
          <a:blip r:embed="rId2" cstate="print"/>
          <a:srcRect l="11514" t="11621" r="55478" b="59094"/>
          <a:stretch>
            <a:fillRect/>
          </a:stretch>
        </p:blipFill>
        <p:spPr bwMode="auto">
          <a:xfrm>
            <a:off x="1871167" y="1600200"/>
            <a:ext cx="2083432" cy="149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048923" y="948035"/>
            <a:ext cx="60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Cambria"/>
                <a:cs typeface="Cambria"/>
              </a:rPr>
              <a:t>BH</a:t>
            </a:r>
            <a:r>
              <a:rPr lang="en-US" sz="2400" dirty="0"/>
              <a:t>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965779" y="1977479"/>
            <a:ext cx="871584" cy="653330"/>
            <a:chOff x="3006679" y="1913979"/>
            <a:chExt cx="871584" cy="653330"/>
          </a:xfrm>
        </p:grpSpPr>
        <p:sp>
          <p:nvSpPr>
            <p:cNvPr id="30" name="TextBox 29"/>
            <p:cNvSpPr txBox="1"/>
            <p:nvPr/>
          </p:nvSpPr>
          <p:spPr>
            <a:xfrm>
              <a:off x="3006679" y="1913979"/>
              <a:ext cx="7859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8000"/>
                  </a:solidFill>
                  <a:latin typeface="Cambria"/>
                  <a:cs typeface="Cambria"/>
                </a:rPr>
                <a:t>F</a:t>
              </a:r>
              <a:r>
                <a:rPr lang="en-US" sz="2000" b="1" baseline="-25000" dirty="0">
                  <a:solidFill>
                    <a:srgbClr val="008000"/>
                  </a:solidFill>
                  <a:latin typeface="Cambria"/>
                  <a:cs typeface="Cambria"/>
                </a:rPr>
                <a:t>1</a:t>
              </a:r>
              <a:r>
                <a:rPr lang="en-US" sz="2000" b="1" dirty="0">
                  <a:solidFill>
                    <a:srgbClr val="008000"/>
                  </a:solidFill>
                  <a:latin typeface="Cambria"/>
                  <a:cs typeface="Cambria"/>
                </a:rPr>
                <a:t>, F</a:t>
              </a:r>
              <a:r>
                <a:rPr lang="en-US" sz="2000" b="1" baseline="-25000" dirty="0">
                  <a:solidFill>
                    <a:srgbClr val="008000"/>
                  </a:solidFill>
                  <a:latin typeface="Cambria"/>
                  <a:cs typeface="Cambria"/>
                </a:rPr>
                <a:t>2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3364510" y="2314089"/>
              <a:ext cx="513753" cy="18894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0" idx="2"/>
            </p:cNvCxnSpPr>
            <p:nvPr/>
          </p:nvCxnSpPr>
          <p:spPr>
            <a:xfrm rot="5400000">
              <a:off x="3076560" y="2244210"/>
              <a:ext cx="253221" cy="39297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2200217" y="281836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mbria"/>
                <a:cs typeface="Cambria"/>
              </a:rPr>
              <a:t>p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08317" y="281836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mbria"/>
                <a:cs typeface="Cambria"/>
              </a:rPr>
              <a:t>p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167" y="1326634"/>
            <a:ext cx="348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mbria"/>
                <a:cs typeface="Cambria"/>
              </a:rPr>
              <a:t>e</a:t>
            </a:r>
            <a:r>
              <a:rPr lang="en-US" baseline="30000" dirty="0">
                <a:latin typeface="Cambria"/>
                <a:cs typeface="Cambria"/>
              </a:rPr>
              <a:t>-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14167" y="1339334"/>
            <a:ext cx="348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mbria"/>
                <a:cs typeface="Cambria"/>
              </a:rPr>
              <a:t>e</a:t>
            </a:r>
            <a:r>
              <a:rPr lang="en-US" baseline="30000" dirty="0">
                <a:latin typeface="Cambria"/>
                <a:cs typeface="Cambria"/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92400" y="2427610"/>
            <a:ext cx="681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mbria"/>
                <a:cs typeface="Cambria"/>
              </a:rPr>
              <a:t>GPDs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559117" y="160706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mbria"/>
                <a:cs typeface="Cambria"/>
              </a:rPr>
              <a:t>γ</a:t>
            </a:r>
            <a:endParaRPr lang="en-US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BB1B1B"/>
                </a:solidFill>
                <a:latin typeface="Cambria"/>
                <a:cs typeface="Cambria"/>
              </a:rPr>
              <a:t>CLAS Experiment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986347"/>
            <a:ext cx="6604000" cy="4919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9309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/>
                <a:cs typeface="Arial"/>
              </a:rPr>
              <a:t>In operation 1997 – 2012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BB1B1B"/>
                </a:solidFill>
                <a:latin typeface="Cambria"/>
                <a:cs typeface="Cambria"/>
              </a:rPr>
              <a:t>DVCS Beam Spin Asymmetry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19" y="841236"/>
            <a:ext cx="5507682" cy="5298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468" y="1320800"/>
            <a:ext cx="2877693" cy="590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3120" y="5970399"/>
            <a:ext cx="445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ambria"/>
                <a:cs typeface="Cambria"/>
              </a:rPr>
              <a:t>F.X. </a:t>
            </a:r>
            <a:r>
              <a:rPr lang="en-US" sz="1600" i="1" dirty="0" err="1">
                <a:latin typeface="Cambria"/>
                <a:cs typeface="Cambria"/>
              </a:rPr>
              <a:t>Girod</a:t>
            </a:r>
            <a:r>
              <a:rPr lang="en-US" sz="1600" i="1" dirty="0">
                <a:latin typeface="Cambria"/>
                <a:cs typeface="Cambria"/>
              </a:rPr>
              <a:t> et al. </a:t>
            </a:r>
            <a:r>
              <a:rPr lang="en-US" sz="1600" i="1" dirty="0" err="1">
                <a:latin typeface="Cambria"/>
                <a:cs typeface="Cambria"/>
              </a:rPr>
              <a:t>Phys.Rev.Lett</a:t>
            </a:r>
            <a:r>
              <a:rPr lang="en-US" sz="1600" i="1" dirty="0">
                <a:latin typeface="Cambria"/>
                <a:cs typeface="Cambria"/>
              </a:rPr>
              <a:t>. 100 162002 (2008)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7987" y="3885168"/>
            <a:ext cx="2397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mbria"/>
                <a:cs typeface="Cambria"/>
              </a:rPr>
              <a:t>Precision in a large phase space </a:t>
            </a:r>
            <a:r>
              <a:rPr lang="en-US" sz="2000" i="1" dirty="0">
                <a:latin typeface="Cambria"/>
                <a:cs typeface="Cambria"/>
              </a:rPr>
              <a:t>Q</a:t>
            </a:r>
            <a:r>
              <a:rPr lang="en-US" sz="2000" baseline="30000" dirty="0">
                <a:latin typeface="Cambria"/>
                <a:cs typeface="Cambria"/>
              </a:rPr>
              <a:t>2</a:t>
            </a:r>
            <a:r>
              <a:rPr lang="en-US" sz="2000" i="1" dirty="0">
                <a:latin typeface="Cambria"/>
                <a:cs typeface="Cambria"/>
              </a:rPr>
              <a:t>, </a:t>
            </a:r>
            <a:r>
              <a:rPr lang="en-US" sz="2000" i="1" dirty="0" err="1">
                <a:latin typeface="Cambria"/>
                <a:cs typeface="Cambria"/>
              </a:rPr>
              <a:t>x</a:t>
            </a:r>
            <a:r>
              <a:rPr lang="en-US" sz="2000" baseline="-25000" dirty="0" err="1">
                <a:latin typeface="Cambria"/>
                <a:cs typeface="Cambria"/>
              </a:rPr>
              <a:t>B</a:t>
            </a:r>
            <a:r>
              <a:rPr lang="en-US" sz="2000" i="1" dirty="0">
                <a:latin typeface="Cambria"/>
                <a:cs typeface="Cambria"/>
              </a:rPr>
              <a:t>, </a:t>
            </a:r>
            <a:r>
              <a:rPr lang="en-US" sz="2000" i="1" dirty="0" err="1">
                <a:latin typeface="Cambria"/>
                <a:cs typeface="Cambria"/>
              </a:rPr>
              <a:t>t</a:t>
            </a:r>
            <a:r>
              <a:rPr lang="en-US" sz="2000" i="1" dirty="0">
                <a:latin typeface="Cambria"/>
                <a:cs typeface="Cambria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8050223" y="49408"/>
            <a:ext cx="983579" cy="604991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BB1B1B"/>
                </a:solidFill>
                <a:latin typeface="Cambria"/>
                <a:cs typeface="Cambria"/>
              </a:rPr>
              <a:t>DVCS </a:t>
            </a:r>
            <a:r>
              <a:rPr lang="en-US" dirty="0" err="1">
                <a:solidFill>
                  <a:srgbClr val="BB1B1B"/>
                </a:solidFill>
                <a:latin typeface="Cambria"/>
                <a:cs typeface="Cambria"/>
              </a:rPr>
              <a:t>Unpolarized</a:t>
            </a:r>
            <a:r>
              <a:rPr lang="en-US" dirty="0">
                <a:solidFill>
                  <a:srgbClr val="BB1B1B"/>
                </a:solidFill>
                <a:latin typeface="Cambria"/>
                <a:cs typeface="Cambria"/>
              </a:rPr>
              <a:t> Cross-Sections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18" y="940655"/>
            <a:ext cx="8511411" cy="5381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8050223" y="49408"/>
            <a:ext cx="983579" cy="604991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Rectangle 7"/>
          <p:cNvSpPr/>
          <p:nvPr/>
        </p:nvSpPr>
        <p:spPr>
          <a:xfrm>
            <a:off x="5422900" y="6090772"/>
            <a:ext cx="351172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latin typeface="Cambria"/>
                <a:cs typeface="Cambria"/>
              </a:rPr>
              <a:t>H.S. Jo et al., </a:t>
            </a:r>
            <a:r>
              <a:rPr lang="en-US" sz="1600" i="1" dirty="0" err="1">
                <a:latin typeface="Cambria"/>
                <a:cs typeface="Cambria"/>
              </a:rPr>
              <a:t>Phys.Rev.Lett</a:t>
            </a:r>
            <a:r>
              <a:rPr lang="en-US" sz="1600" i="1" dirty="0">
                <a:latin typeface="Cambria"/>
                <a:cs typeface="Cambria"/>
              </a:rPr>
              <a:t>. 115 (2015</a:t>
            </a:r>
            <a:r>
              <a:rPr lang="en-US" sz="1600" dirty="0">
                <a:latin typeface="Cambria"/>
                <a:cs typeface="Cambria"/>
              </a:rPr>
              <a:t>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BB1B1B"/>
                </a:solidFill>
                <a:latin typeface="Cambria"/>
                <a:cs typeface="Cambria"/>
              </a:rPr>
              <a:t>Dispersion Relation Analysis and Global Fits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2800" y="952500"/>
            <a:ext cx="3608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Compton Form Factor</a:t>
            </a:r>
            <a:r>
              <a:rPr lang="en-US" sz="2400" b="1" dirty="0">
                <a:solidFill>
                  <a:srgbClr val="800000"/>
                </a:solidFill>
                <a:latin typeface="Lucida Handwriting"/>
                <a:cs typeface="Lucida Handwriting"/>
              </a:rPr>
              <a:t> </a:t>
            </a:r>
            <a:r>
              <a:rPr lang="en-US" sz="2400" b="1" dirty="0">
                <a:solidFill>
                  <a:srgbClr val="800000"/>
                </a:solidFill>
                <a:latin typeface="Lucida Calligraphy"/>
                <a:cs typeface="Lucida Calligraphy"/>
              </a:rPr>
              <a:t>H 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744" y="4600427"/>
            <a:ext cx="2979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/>
                <a:cs typeface="Cambria"/>
              </a:rPr>
              <a:t>Use Dispersion Relations: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807796" y="2289501"/>
            <a:ext cx="2920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800000"/>
                </a:solidFill>
                <a:latin typeface="Cambria"/>
                <a:cs typeface="Cambria"/>
              </a:rPr>
              <a:t>Beam Spin Asymmetries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121" y="4203700"/>
            <a:ext cx="3113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>
                <a:solidFill>
                  <a:srgbClr val="800000"/>
                </a:solidFill>
                <a:latin typeface="Cambria"/>
                <a:cs typeface="Cambria"/>
              </a:rPr>
              <a:t>Unpolarized</a:t>
            </a:r>
            <a:r>
              <a:rPr lang="en-US" sz="2000" u="sng" dirty="0">
                <a:solidFill>
                  <a:srgbClr val="800000"/>
                </a:solidFill>
                <a:latin typeface="Cambria"/>
                <a:cs typeface="Cambria"/>
              </a:rPr>
              <a:t> cross sections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5" y="1460500"/>
            <a:ext cx="726948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48" y="5013235"/>
            <a:ext cx="5804535" cy="845185"/>
          </a:xfrm>
          <a:prstGeom prst="rect">
            <a:avLst/>
          </a:prstGeom>
        </p:spPr>
      </p:pic>
      <p:sp>
        <p:nvSpPr>
          <p:cNvPr id="12" name="Oval 11"/>
          <p:cNvSpPr>
            <a:spLocks noChangeAspect="1"/>
          </p:cNvSpPr>
          <p:nvPr/>
        </p:nvSpPr>
        <p:spPr>
          <a:xfrm>
            <a:off x="3180936" y="5127537"/>
            <a:ext cx="547526" cy="56290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084021" y="2619701"/>
            <a:ext cx="6635750" cy="835679"/>
            <a:chOff x="1084021" y="2683201"/>
            <a:chExt cx="6635750" cy="87377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rcRect t="34161"/>
            <a:stretch>
              <a:fillRect/>
            </a:stretch>
          </p:blipFill>
          <p:spPr>
            <a:xfrm>
              <a:off x="1084021" y="2683201"/>
              <a:ext cx="6635750" cy="87377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093383" y="3073400"/>
              <a:ext cx="176453" cy="165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04483" y="2959101"/>
              <a:ext cx="341553" cy="38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/>
                  <a:cs typeface="Cambria"/>
                </a:rPr>
                <a:t>ξ</a:t>
              </a:r>
              <a:endPara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18921" y="3379180"/>
            <a:ext cx="7493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K. </a:t>
            </a:r>
            <a:r>
              <a:rPr lang="en-US" sz="1600" i="1" dirty="0" err="1">
                <a:solidFill>
                  <a:srgbClr val="800000"/>
                </a:solidFill>
                <a:latin typeface="Cambria"/>
                <a:cs typeface="Cambria"/>
              </a:rPr>
              <a:t>Kumericki</a:t>
            </a:r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, D. </a:t>
            </a:r>
            <a:r>
              <a:rPr lang="en-US" sz="1600" i="1" dirty="0" err="1">
                <a:solidFill>
                  <a:srgbClr val="800000"/>
                </a:solidFill>
                <a:latin typeface="Cambria"/>
                <a:cs typeface="Cambria"/>
              </a:rPr>
              <a:t>Müller</a:t>
            </a:r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, </a:t>
            </a:r>
            <a:r>
              <a:rPr lang="en-US" sz="1600" i="1" dirty="0" err="1">
                <a:solidFill>
                  <a:srgbClr val="800000"/>
                </a:solidFill>
                <a:latin typeface="Cambria"/>
                <a:cs typeface="Cambria"/>
              </a:rPr>
              <a:t>Nucl</a:t>
            </a:r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. Phys. B </a:t>
            </a:r>
            <a:r>
              <a:rPr lang="en-US" sz="1600" b="1" i="1" dirty="0">
                <a:solidFill>
                  <a:srgbClr val="800000"/>
                </a:solidFill>
                <a:latin typeface="Cambria"/>
                <a:cs typeface="Cambria"/>
              </a:rPr>
              <a:t>841, </a:t>
            </a:r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1-58, 2010</a:t>
            </a:r>
          </a:p>
          <a:p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D. </a:t>
            </a:r>
            <a:r>
              <a:rPr lang="en-US" sz="1600" i="1" dirty="0" err="1">
                <a:solidFill>
                  <a:srgbClr val="800000"/>
                </a:solidFill>
                <a:latin typeface="Cambria"/>
                <a:cs typeface="Cambria"/>
              </a:rPr>
              <a:t>Müller</a:t>
            </a:r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, T. </a:t>
            </a:r>
            <a:r>
              <a:rPr lang="en-US" sz="1600" i="1" dirty="0" err="1">
                <a:solidFill>
                  <a:srgbClr val="800000"/>
                </a:solidFill>
                <a:latin typeface="Cambria"/>
                <a:cs typeface="Cambria"/>
              </a:rPr>
              <a:t>Lautenschlager</a:t>
            </a:r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, K,  </a:t>
            </a:r>
            <a:r>
              <a:rPr lang="en-US" sz="1600" i="1" dirty="0" err="1">
                <a:solidFill>
                  <a:srgbClr val="800000"/>
                </a:solidFill>
                <a:latin typeface="Cambria"/>
                <a:cs typeface="Cambria"/>
              </a:rPr>
              <a:t>Passek-Kumericki</a:t>
            </a:r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,  G. Schaefer,  </a:t>
            </a:r>
            <a:r>
              <a:rPr lang="en-US" sz="1600" i="1" dirty="0" err="1">
                <a:solidFill>
                  <a:srgbClr val="800000"/>
                </a:solidFill>
                <a:latin typeface="Cambria"/>
                <a:cs typeface="Cambria"/>
              </a:rPr>
              <a:t>Nucl.B</a:t>
            </a:r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. 884, 438, 2014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21480" y="5858420"/>
            <a:ext cx="4110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Cambria"/>
                <a:cs typeface="Cambria"/>
              </a:rPr>
              <a:t>M. </a:t>
            </a:r>
            <a:r>
              <a:rPr lang="en-US" sz="1400" i="1" dirty="0" err="1">
                <a:latin typeface="Cambria"/>
                <a:cs typeface="Cambria"/>
              </a:rPr>
              <a:t>Polyakov</a:t>
            </a:r>
            <a:r>
              <a:rPr lang="en-US" sz="1400" i="1" dirty="0">
                <a:latin typeface="Cambria"/>
                <a:cs typeface="Cambria"/>
              </a:rPr>
              <a:t> , C. Weiss, </a:t>
            </a:r>
            <a:r>
              <a:rPr lang="en-US" sz="1400" i="1" dirty="0" err="1">
                <a:latin typeface="Cambria"/>
                <a:cs typeface="Cambria"/>
              </a:rPr>
              <a:t>Phys.Rev</a:t>
            </a:r>
            <a:r>
              <a:rPr lang="en-US" sz="1400" i="1" dirty="0">
                <a:latin typeface="Cambria"/>
                <a:cs typeface="Cambria"/>
              </a:rPr>
              <a:t>. D60 (1999) 114017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03200"/>
            <a:ext cx="8464378" cy="52482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BB1B1B"/>
                </a:solidFill>
                <a:latin typeface="Cambria"/>
                <a:cs typeface="Cambria"/>
              </a:rPr>
              <a:t>Fit</a:t>
            </a:r>
            <a:r>
              <a:rPr lang="en-US" sz="3200" dirty="0">
                <a:solidFill>
                  <a:srgbClr val="BB1B1B"/>
                </a:solidFill>
                <a:latin typeface="Cambria"/>
                <a:cs typeface="Cambria"/>
              </a:rPr>
              <a:t> </a:t>
            </a:r>
            <a:r>
              <a:rPr lang="en-US" dirty="0">
                <a:solidFill>
                  <a:srgbClr val="BB1B1B"/>
                </a:solidFill>
                <a:latin typeface="Cambria"/>
                <a:cs typeface="Cambria"/>
              </a:rPr>
              <a:t>to</a:t>
            </a:r>
            <a:r>
              <a:rPr lang="en-US" sz="3200" dirty="0">
                <a:solidFill>
                  <a:srgbClr val="BB1B1B"/>
                </a:solidFill>
                <a:latin typeface="Cambria"/>
                <a:cs typeface="Cambria"/>
              </a:rPr>
              <a:t> DVCS data to determine </a:t>
            </a:r>
            <a:r>
              <a:rPr lang="en-US" sz="3200" i="1" dirty="0">
                <a:solidFill>
                  <a:srgbClr val="FF0000"/>
                </a:solidFill>
                <a:latin typeface="Cambria"/>
                <a:cs typeface="Cambria"/>
              </a:rPr>
              <a:t>D</a:t>
            </a:r>
            <a:r>
              <a:rPr lang="en-US" sz="3200" dirty="0">
                <a:solidFill>
                  <a:srgbClr val="FF0000"/>
                </a:solidFill>
                <a:latin typeface="Cambria"/>
                <a:cs typeface="Cambria"/>
              </a:rPr>
              <a:t>-Term</a:t>
            </a:r>
          </a:p>
        </p:txBody>
      </p:sp>
      <p:grpSp>
        <p:nvGrpSpPr>
          <p:cNvPr id="5" name="Group 21"/>
          <p:cNvGrpSpPr>
            <a:grpSpLocks noChangeAspect="1"/>
          </p:cNvGrpSpPr>
          <p:nvPr/>
        </p:nvGrpSpPr>
        <p:grpSpPr>
          <a:xfrm>
            <a:off x="266700" y="3547782"/>
            <a:ext cx="3862434" cy="2370418"/>
            <a:chOff x="330842" y="1600200"/>
            <a:chExt cx="3309972" cy="20313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rcRect r="1956"/>
            <a:stretch>
              <a:fillRect/>
            </a:stretch>
          </p:blipFill>
          <p:spPr>
            <a:xfrm>
              <a:off x="381000" y="1600200"/>
              <a:ext cx="3259814" cy="203136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-78818" y="2009861"/>
              <a:ext cx="1056700" cy="2373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Times New Roman" pitchFamily="-110" charset="0"/>
                </a:rPr>
                <a:t>DVCS - BSA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b="31482"/>
          <a:stretch>
            <a:fillRect/>
          </a:stretch>
        </p:blipFill>
        <p:spPr>
          <a:xfrm>
            <a:off x="520700" y="1422400"/>
            <a:ext cx="3536161" cy="16002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016000" y="5954871"/>
            <a:ext cx="723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F.X. </a:t>
            </a:r>
            <a:r>
              <a:rPr lang="en-US" sz="1200" i="1" dirty="0" err="1">
                <a:solidFill>
                  <a:prstClr val="black"/>
                </a:solidFill>
                <a:latin typeface="Arial"/>
                <a:cs typeface="Arial"/>
              </a:rPr>
              <a:t>Girod</a:t>
            </a: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 et al., </a:t>
            </a:r>
            <a:r>
              <a:rPr lang="en-US" sz="1200" i="1" dirty="0" err="1">
                <a:solidFill>
                  <a:prstClr val="black"/>
                </a:solidFill>
                <a:latin typeface="Arial"/>
                <a:cs typeface="Arial"/>
              </a:rPr>
              <a:t>Phys.Rev.Lett</a:t>
            </a: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. 100 (2008) 162002 ;  H.S. Jo et al., </a:t>
            </a:r>
            <a:r>
              <a:rPr lang="en-US" sz="1200" i="1" dirty="0" err="1">
                <a:solidFill>
                  <a:prstClr val="black"/>
                </a:solidFill>
                <a:latin typeface="Arial"/>
                <a:cs typeface="Arial"/>
              </a:rPr>
              <a:t>Phys.Rev.Lett</a:t>
            </a: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. 115 (2015) 212003,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530" y="3224768"/>
            <a:ext cx="3611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Samples of Beam Spin Asymmetry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300" y="1371600"/>
            <a:ext cx="4654550" cy="4578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02192" y="900668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Samples of differential cross sections with fits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03200"/>
            <a:ext cx="8464378" cy="52482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BB1B1B"/>
                </a:solidFill>
                <a:latin typeface="Cambria"/>
                <a:cs typeface="Cambria"/>
              </a:rPr>
              <a:t>Extraction of Compton Form Factor </a:t>
            </a:r>
            <a:r>
              <a:rPr lang="en-US" dirty="0" err="1">
                <a:solidFill>
                  <a:srgbClr val="FF0000"/>
                </a:solidFill>
                <a:latin typeface="Lucida Calligraphy"/>
                <a:cs typeface="Lucida Calligraphy"/>
              </a:rPr>
              <a:t>H</a:t>
            </a:r>
            <a:r>
              <a:rPr lang="en-US" i="1" dirty="0" err="1">
                <a:solidFill>
                  <a:srgbClr val="FF0000"/>
                </a:solidFill>
                <a:latin typeface="Cambria"/>
                <a:cs typeface="Cambria"/>
              </a:rPr>
              <a:t>(</a:t>
            </a:r>
            <a:r>
              <a:rPr lang="en-US" i="1" dirty="0" err="1">
                <a:solidFill>
                  <a:srgbClr val="FF0000"/>
                </a:solidFill>
                <a:latin typeface="Cambria"/>
                <a:ea typeface="Lucida Grande"/>
                <a:cs typeface="Cambria"/>
              </a:rPr>
              <a:t>ξ</a:t>
            </a:r>
            <a:r>
              <a:rPr lang="en-US" i="1" dirty="0" err="1">
                <a:solidFill>
                  <a:srgbClr val="FF0000"/>
                </a:solidFill>
                <a:latin typeface="Cambria"/>
                <a:cs typeface="Cambria"/>
              </a:rPr>
              <a:t>,t</a:t>
            </a:r>
            <a:r>
              <a:rPr lang="en-US" i="1" dirty="0">
                <a:solidFill>
                  <a:srgbClr val="FF0000"/>
                </a:solidFill>
                <a:latin typeface="Cambria"/>
                <a:cs typeface="Cambria"/>
              </a:rPr>
              <a:t>)</a:t>
            </a:r>
            <a:endParaRPr lang="en-US" sz="3200" i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3" y="914400"/>
            <a:ext cx="3842258" cy="18491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3" y="2755900"/>
            <a:ext cx="3842258" cy="18491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763" y="2739709"/>
            <a:ext cx="3842258" cy="1849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363" y="928689"/>
            <a:ext cx="3842258" cy="1849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28" y="4579621"/>
            <a:ext cx="3721988" cy="17926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37763" y="4876800"/>
            <a:ext cx="3655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The Real and Imaginary parts of Compton FF </a:t>
            </a:r>
            <a:r>
              <a:rPr lang="en-US" dirty="0" err="1">
                <a:latin typeface="Lucida Calligraphy"/>
                <a:cs typeface="Lucida Calligraphy"/>
              </a:rPr>
              <a:t>H(</a:t>
            </a:r>
            <a:r>
              <a:rPr lang="en-US" i="1" dirty="0" err="1">
                <a:latin typeface="Lucida Grande"/>
                <a:ea typeface="Lucida Grande"/>
                <a:cs typeface="Lucida Grande"/>
              </a:rPr>
              <a:t>ξ</a:t>
            </a:r>
            <a:r>
              <a:rPr lang="en-US" dirty="0" err="1">
                <a:latin typeface="Lucida Calligraphy"/>
                <a:cs typeface="Lucida Calligraphy"/>
              </a:rPr>
              <a:t>,t</a:t>
            </a:r>
            <a:r>
              <a:rPr lang="en-US" dirty="0">
                <a:latin typeface="Lucida Calligraphy"/>
                <a:cs typeface="Lucida Calligraphy"/>
              </a:rPr>
              <a:t>)</a:t>
            </a:r>
            <a:r>
              <a:rPr lang="en-US" dirty="0">
                <a:latin typeface="Cambria"/>
                <a:cs typeface="Cambria"/>
              </a:rPr>
              <a:t> for different </a:t>
            </a:r>
            <a:r>
              <a:rPr lang="en-US" i="1" dirty="0" err="1">
                <a:latin typeface="Cambria"/>
                <a:cs typeface="Cambria"/>
              </a:rPr>
              <a:t>ξ</a:t>
            </a:r>
            <a:r>
              <a:rPr lang="en-US" dirty="0">
                <a:latin typeface="Cambria"/>
                <a:cs typeface="Cambria"/>
              </a:rPr>
              <a:t> and </a:t>
            </a:r>
            <a:r>
              <a:rPr lang="en-US" i="1" dirty="0" err="1">
                <a:latin typeface="Cambria"/>
                <a:cs typeface="Cambria"/>
              </a:rPr>
              <a:t>t</a:t>
            </a:r>
            <a:r>
              <a:rPr lang="en-US" dirty="0">
                <a:latin typeface="Cambria"/>
                <a:cs typeface="Cambria"/>
              </a:rPr>
              <a:t> values, resulting from the fit to the BSA and cross section data. </a:t>
            </a:r>
            <a:endParaRPr lang="en-US" dirty="0">
              <a:latin typeface="Lucida Calligraphy"/>
              <a:cs typeface="Lucida Calligraphy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7109" y="2184399"/>
            <a:ext cx="1032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mbria"/>
                <a:cs typeface="Cambria"/>
              </a:rPr>
              <a:t>-</a:t>
            </a:r>
            <a:r>
              <a:rPr lang="en-US" sz="1200" b="1" dirty="0" err="1">
                <a:latin typeface="Cambria"/>
                <a:cs typeface="Cambria"/>
              </a:rPr>
              <a:t>t</a:t>
            </a:r>
            <a:r>
              <a:rPr lang="en-US" sz="1200" b="1" dirty="0">
                <a:latin typeface="Cambria"/>
                <a:cs typeface="Cambria"/>
              </a:rPr>
              <a:t>=0.11GeV</a:t>
            </a:r>
            <a:r>
              <a:rPr lang="en-US" sz="1200" b="1" baseline="30000" dirty="0">
                <a:latin typeface="Cambria"/>
                <a:cs typeface="Cambria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7109" y="4053701"/>
            <a:ext cx="1032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mbria"/>
                <a:cs typeface="Cambria"/>
              </a:rPr>
              <a:t>-</a:t>
            </a:r>
            <a:r>
              <a:rPr lang="en-US" sz="1200" b="1" dirty="0" err="1">
                <a:latin typeface="Cambria"/>
                <a:cs typeface="Cambria"/>
              </a:rPr>
              <a:t>t</a:t>
            </a:r>
            <a:r>
              <a:rPr lang="en-US" sz="1200" b="1" dirty="0">
                <a:latin typeface="Cambria"/>
                <a:cs typeface="Cambria"/>
              </a:rPr>
              <a:t>=0.15GeV</a:t>
            </a:r>
            <a:r>
              <a:rPr lang="en-US" sz="1200" b="1" baseline="30000" dirty="0">
                <a:latin typeface="Cambria"/>
                <a:cs typeface="Cambria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7109" y="5884903"/>
            <a:ext cx="1032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mbria"/>
                <a:cs typeface="Cambria"/>
              </a:rPr>
              <a:t>-</a:t>
            </a:r>
            <a:r>
              <a:rPr lang="en-US" sz="1200" b="1" dirty="0" err="1">
                <a:latin typeface="Cambria"/>
                <a:cs typeface="Cambria"/>
              </a:rPr>
              <a:t>t</a:t>
            </a:r>
            <a:r>
              <a:rPr lang="en-US" sz="1200" b="1" dirty="0">
                <a:latin typeface="Cambria"/>
                <a:cs typeface="Cambria"/>
              </a:rPr>
              <a:t>=0.20GeV</a:t>
            </a:r>
            <a:r>
              <a:rPr lang="en-US" sz="1200" b="1" baseline="30000" dirty="0">
                <a:latin typeface="Cambria"/>
                <a:cs typeface="Cambria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07971" y="1208901"/>
            <a:ext cx="1032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mbria"/>
                <a:cs typeface="Cambria"/>
              </a:rPr>
              <a:t>-</a:t>
            </a:r>
            <a:r>
              <a:rPr lang="en-US" sz="1200" b="1" dirty="0" err="1">
                <a:latin typeface="Cambria"/>
                <a:cs typeface="Cambria"/>
              </a:rPr>
              <a:t>t</a:t>
            </a:r>
            <a:r>
              <a:rPr lang="en-US" sz="1200" b="1" dirty="0">
                <a:latin typeface="Cambria"/>
                <a:cs typeface="Cambria"/>
              </a:rPr>
              <a:t>=0.26GeV</a:t>
            </a:r>
            <a:r>
              <a:rPr lang="en-US" sz="1200" b="1" baseline="30000" dirty="0">
                <a:latin typeface="Cambria"/>
                <a:cs typeface="Cambria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07971" y="3073400"/>
            <a:ext cx="1032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mbria"/>
                <a:cs typeface="Cambria"/>
              </a:rPr>
              <a:t>-</a:t>
            </a:r>
            <a:r>
              <a:rPr lang="en-US" sz="1200" b="1" dirty="0" err="1">
                <a:latin typeface="Cambria"/>
                <a:cs typeface="Cambria"/>
              </a:rPr>
              <a:t>t</a:t>
            </a:r>
            <a:r>
              <a:rPr lang="en-US" sz="1200" b="1" dirty="0">
                <a:latin typeface="Cambria"/>
                <a:cs typeface="Cambria"/>
              </a:rPr>
              <a:t>=0.34GeV</a:t>
            </a:r>
            <a:r>
              <a:rPr lang="en-US" sz="1200" b="1" baseline="30000" dirty="0">
                <a:latin typeface="Cambria"/>
                <a:cs typeface="Cambria"/>
              </a:rPr>
              <a:t>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B1B1B"/>
                </a:solidFill>
                <a:latin typeface="Cambria"/>
                <a:cs typeface="Cambria"/>
              </a:rPr>
              <a:t>Extraction of </a:t>
            </a:r>
            <a:r>
              <a:rPr lang="en-US" dirty="0" err="1">
                <a:solidFill>
                  <a:srgbClr val="BB1B1B"/>
                </a:solidFill>
                <a:latin typeface="Cambria"/>
                <a:cs typeface="Cambria"/>
              </a:rPr>
              <a:t>D</a:t>
            </a:r>
            <a:r>
              <a:rPr lang="en-US" baseline="30000" dirty="0" err="1">
                <a:solidFill>
                  <a:srgbClr val="BB1B1B"/>
                </a:solidFill>
                <a:latin typeface="Cambria"/>
                <a:cs typeface="Cambria"/>
              </a:rPr>
              <a:t>q</a:t>
            </a:r>
            <a:r>
              <a:rPr lang="en-US" baseline="30000" dirty="0">
                <a:solidFill>
                  <a:srgbClr val="BB1B1B"/>
                </a:solidFill>
                <a:latin typeface="Cambria"/>
                <a:cs typeface="Cambria"/>
              </a:rPr>
              <a:t> </a:t>
            </a:r>
            <a:r>
              <a:rPr lang="en-US" dirty="0">
                <a:solidFill>
                  <a:srgbClr val="BB1B1B"/>
                </a:solidFill>
                <a:latin typeface="Cambria"/>
                <a:cs typeface="Cambria"/>
              </a:rPr>
              <a:t>(</a:t>
            </a:r>
            <a:r>
              <a:rPr lang="en-US" dirty="0" err="1">
                <a:solidFill>
                  <a:srgbClr val="BB1B1B"/>
                </a:solidFill>
                <a:latin typeface="Cambria"/>
                <a:cs typeface="Cambria"/>
              </a:rPr>
              <a:t>t</a:t>
            </a:r>
            <a:r>
              <a:rPr lang="en-US" dirty="0">
                <a:solidFill>
                  <a:srgbClr val="BB1B1B"/>
                </a:solidFill>
                <a:latin typeface="Cambria"/>
                <a:cs typeface="Cambria"/>
              </a:rPr>
              <a:t>) for quark distribution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EFC7-E664-C94B-A020-ACAEA16D8B61}" type="datetime1">
              <a:rPr lang="en-US" smtClean="0">
                <a:solidFill>
                  <a:prstClr val="black"/>
                </a:solidFill>
              </a:rPr>
              <a:pPr/>
              <a:t>4/14/23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C62A-42DA-064B-B402-BD4DFBC1F791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4719" y="948779"/>
            <a:ext cx="3252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ambria"/>
                <a:cs typeface="Cambria"/>
              </a:rPr>
              <a:t>D(t</a:t>
            </a:r>
            <a:r>
              <a:rPr lang="en-US" sz="2000" b="1" dirty="0">
                <a:latin typeface="Cambria"/>
                <a:cs typeface="Cambria"/>
              </a:rPr>
              <a:t>) from CLAS 6 GeV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71357" y="1651000"/>
            <a:ext cx="2763685" cy="138499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38100" dist="50800" dir="19680000">
              <a:srgbClr val="000000">
                <a:alpha val="66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D</a:t>
            </a:r>
            <a:r>
              <a:rPr lang="en-US" b="1" baseline="30000" dirty="0">
                <a:solidFill>
                  <a:srgbClr val="800000"/>
                </a:solidFill>
              </a:rPr>
              <a:t>Q</a:t>
            </a:r>
            <a:r>
              <a:rPr lang="en-US" b="1" dirty="0">
                <a:solidFill>
                  <a:srgbClr val="800000"/>
                </a:solidFill>
              </a:rPr>
              <a:t>(0) = -1.47 ± 0.10 ± 0.24 </a:t>
            </a:r>
          </a:p>
          <a:p>
            <a:endParaRPr lang="en-US" b="1" dirty="0">
              <a:solidFill>
                <a:srgbClr val="800000"/>
              </a:solidFill>
            </a:endParaRPr>
          </a:p>
          <a:p>
            <a:r>
              <a:rPr lang="en-US" b="1" dirty="0">
                <a:solidFill>
                  <a:srgbClr val="800000"/>
                </a:solidFill>
              </a:rPr>
              <a:t>     M</a:t>
            </a:r>
            <a:r>
              <a:rPr lang="en-US" b="1" baseline="30000" dirty="0">
                <a:solidFill>
                  <a:srgbClr val="800000"/>
                </a:solidFill>
              </a:rPr>
              <a:t>2</a:t>
            </a:r>
            <a:r>
              <a:rPr lang="en-US" b="1" dirty="0">
                <a:solidFill>
                  <a:srgbClr val="800000"/>
                </a:solidFill>
              </a:rPr>
              <a:t> =  1.06 ± 0.10 ± 0.15</a:t>
            </a:r>
          </a:p>
          <a:p>
            <a:endParaRPr lang="en-US" b="1" baseline="30000" dirty="0">
              <a:solidFill>
                <a:srgbClr val="800000"/>
              </a:solidFill>
            </a:endParaRPr>
          </a:p>
          <a:p>
            <a:r>
              <a:rPr lang="en-US" b="1" dirty="0">
                <a:solidFill>
                  <a:srgbClr val="800000"/>
                </a:solidFill>
              </a:rPr>
              <a:t>      </a:t>
            </a:r>
            <a:r>
              <a:rPr lang="en-US" b="1" dirty="0" err="1">
                <a:solidFill>
                  <a:srgbClr val="800000"/>
                </a:solidFill>
              </a:rPr>
              <a:t>α</a:t>
            </a:r>
            <a:r>
              <a:rPr lang="en-US" b="1" dirty="0">
                <a:solidFill>
                  <a:srgbClr val="800000"/>
                </a:solidFill>
              </a:rPr>
              <a:t> =  2.76 ± 0.25 ± 0.50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51000"/>
            <a:ext cx="3906520" cy="37642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BB1B1B"/>
                </a:solidFill>
                <a:latin typeface="Cambria"/>
                <a:cs typeface="Cambria"/>
              </a:rPr>
              <a:t>Comparison of </a:t>
            </a:r>
            <a:r>
              <a:rPr lang="en-US" dirty="0" err="1">
                <a:solidFill>
                  <a:srgbClr val="BB1B1B"/>
                </a:solidFill>
                <a:latin typeface="Cambria"/>
                <a:cs typeface="Cambria"/>
              </a:rPr>
              <a:t>D</a:t>
            </a:r>
            <a:r>
              <a:rPr lang="en-US" baseline="30000" dirty="0" err="1">
                <a:solidFill>
                  <a:srgbClr val="BB1B1B"/>
                </a:solidFill>
                <a:latin typeface="Cambria"/>
                <a:cs typeface="Cambria"/>
              </a:rPr>
              <a:t>Q</a:t>
            </a:r>
            <a:r>
              <a:rPr lang="en-US" dirty="0" err="1">
                <a:solidFill>
                  <a:srgbClr val="BB1B1B"/>
                </a:solidFill>
                <a:latin typeface="Cambria"/>
                <a:cs typeface="Cambria"/>
              </a:rPr>
              <a:t>(t</a:t>
            </a:r>
            <a:r>
              <a:rPr lang="en-US" dirty="0">
                <a:solidFill>
                  <a:srgbClr val="BB1B1B"/>
                </a:solidFill>
                <a:latin typeface="Cambria"/>
                <a:cs typeface="Cambria"/>
              </a:rPr>
              <a:t>) with models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3563" t="3835" r="4628" b="331"/>
          <a:stretch>
            <a:fillRect/>
          </a:stretch>
        </p:blipFill>
        <p:spPr>
          <a:xfrm>
            <a:off x="457206" y="838204"/>
            <a:ext cx="3579541" cy="3651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0" y="1194931"/>
            <a:ext cx="4787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err="1">
                <a:latin typeface="Cambria"/>
                <a:cs typeface="Cambria"/>
              </a:rPr>
              <a:t>Chiral</a:t>
            </a:r>
            <a:r>
              <a:rPr lang="en-US" dirty="0">
                <a:latin typeface="Cambria"/>
                <a:cs typeface="Cambria"/>
              </a:rPr>
              <a:t> Quark </a:t>
            </a:r>
            <a:r>
              <a:rPr lang="en-US" dirty="0" err="1">
                <a:latin typeface="Cambria"/>
                <a:cs typeface="Cambria"/>
              </a:rPr>
              <a:t>Soliton</a:t>
            </a:r>
            <a:r>
              <a:rPr lang="en-US" dirty="0">
                <a:latin typeface="Cambria"/>
                <a:cs typeface="Cambria"/>
              </a:rPr>
              <a:t> Model 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Dispersion Relations, normalized at </a:t>
            </a:r>
            <a:r>
              <a:rPr lang="en-US" dirty="0" err="1">
                <a:latin typeface="Cambria"/>
                <a:cs typeface="Cambria"/>
              </a:rPr>
              <a:t>t</a:t>
            </a:r>
            <a:r>
              <a:rPr lang="en-US" dirty="0">
                <a:latin typeface="Cambria"/>
                <a:cs typeface="Cambria"/>
              </a:rPr>
              <a:t>=0.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Lattice QCD LHPC, no disconnected diagrams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Global fit – </a:t>
            </a:r>
            <a:r>
              <a:rPr lang="en-US" i="1" dirty="0">
                <a:latin typeface="Cambria"/>
                <a:cs typeface="Cambria"/>
              </a:rPr>
              <a:t>K.L.M. </a:t>
            </a:r>
            <a:r>
              <a:rPr lang="en-US" i="1" dirty="0">
                <a:solidFill>
                  <a:srgbClr val="000000"/>
                </a:solidFill>
                <a:latin typeface="Cambria"/>
                <a:cs typeface="Cambria"/>
              </a:rPr>
              <a:t>EP</a:t>
            </a:r>
            <a:r>
              <a:rPr lang="en-US" i="1" dirty="0">
                <a:latin typeface="Cambria"/>
                <a:cs typeface="Cambria"/>
              </a:rPr>
              <a:t>J A52 (2016) 6 , 157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3793" r="7113"/>
          <a:stretch>
            <a:fillRect/>
          </a:stretch>
        </p:blipFill>
        <p:spPr>
          <a:xfrm>
            <a:off x="2428610" y="4419600"/>
            <a:ext cx="6550290" cy="18983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18000" y="2650003"/>
            <a:ext cx="391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mbria"/>
                <a:cs typeface="Cambria"/>
              </a:rPr>
              <a:t>M.V. </a:t>
            </a:r>
            <a:r>
              <a:rPr lang="en-US" i="1" dirty="0" err="1">
                <a:latin typeface="Cambria"/>
                <a:cs typeface="Cambria"/>
              </a:rPr>
              <a:t>Polyakov</a:t>
            </a:r>
            <a:r>
              <a:rPr lang="en-US" i="1" dirty="0">
                <a:latin typeface="Cambria"/>
                <a:cs typeface="Cambria"/>
              </a:rPr>
              <a:t>, P. Schweitzer </a:t>
            </a:r>
          </a:p>
          <a:p>
            <a:r>
              <a:rPr lang="en-US" sz="1800" dirty="0">
                <a:solidFill>
                  <a:srgbClr val="0000FF"/>
                </a:solidFill>
                <a:effectLst/>
                <a:latin typeface="CMR9"/>
              </a:rPr>
              <a:t>Int. J. Mod. Phys. A </a:t>
            </a:r>
            <a:r>
              <a:rPr lang="en-US" sz="1800" dirty="0">
                <a:solidFill>
                  <a:srgbClr val="0000FF"/>
                </a:solidFill>
                <a:effectLst/>
                <a:latin typeface="CMBX9"/>
              </a:rPr>
              <a:t>33 </a:t>
            </a:r>
            <a:r>
              <a:rPr lang="en-US" sz="1800" dirty="0">
                <a:solidFill>
                  <a:srgbClr val="0000FF"/>
                </a:solidFill>
                <a:effectLst/>
                <a:latin typeface="CMR9"/>
              </a:rPr>
              <a:t>(26), 1830025</a:t>
            </a:r>
            <a:r>
              <a:rPr lang="en-US" sz="1800" dirty="0">
                <a:effectLst/>
                <a:latin typeface="CMR9"/>
              </a:rPr>
              <a:t>, </a:t>
            </a:r>
            <a:r>
              <a:rPr lang="en-US" sz="1800" dirty="0">
                <a:solidFill>
                  <a:srgbClr val="0000FF"/>
                </a:solidFill>
                <a:effectLst/>
                <a:latin typeface="CMR9"/>
              </a:rPr>
              <a:t>arXiv:1805.06596 [hep-</a:t>
            </a:r>
            <a:r>
              <a:rPr lang="en-US" sz="1800" dirty="0" err="1">
                <a:solidFill>
                  <a:srgbClr val="0000FF"/>
                </a:solidFill>
                <a:effectLst/>
                <a:latin typeface="CMR9"/>
              </a:rPr>
              <a:t>ph</a:t>
            </a:r>
            <a:r>
              <a:rPr lang="en-US" sz="1800" dirty="0">
                <a:solidFill>
                  <a:srgbClr val="0000FF"/>
                </a:solidFill>
                <a:effectLst/>
                <a:latin typeface="CMR9"/>
              </a:rPr>
              <a:t>]</a:t>
            </a:r>
            <a:r>
              <a:rPr lang="en-US" sz="1800" dirty="0">
                <a:effectLst/>
                <a:latin typeface="CMR9"/>
              </a:rPr>
              <a:t>. </a:t>
            </a:r>
            <a:endParaRPr lang="en-US" dirty="0"/>
          </a:p>
          <a:p>
            <a:endParaRPr lang="en-US" i="1" dirty="0">
              <a:latin typeface="Cambria"/>
              <a:cs typeface="Cambria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5778966" y="5854699"/>
            <a:ext cx="1510834" cy="5267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02439"/>
            <a:ext cx="8464378" cy="48749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BB1B1B"/>
                </a:solidFill>
                <a:latin typeface="Cambria"/>
                <a:cs typeface="Cambria"/>
              </a:rPr>
              <a:t>d</a:t>
            </a:r>
            <a:r>
              <a:rPr lang="en-US" baseline="30000" dirty="0">
                <a:solidFill>
                  <a:srgbClr val="BB1B1B"/>
                </a:solidFill>
                <a:latin typeface="Cambria"/>
                <a:cs typeface="Cambria"/>
              </a:rPr>
              <a:t>Q</a:t>
            </a:r>
            <a:r>
              <a:rPr lang="en-US" baseline="-25000" dirty="0">
                <a:solidFill>
                  <a:srgbClr val="BB1B1B"/>
                </a:solidFill>
                <a:latin typeface="Cambria"/>
                <a:cs typeface="Cambria"/>
              </a:rPr>
              <a:t>1</a:t>
            </a:r>
            <a:r>
              <a:rPr lang="en-US" dirty="0">
                <a:solidFill>
                  <a:srgbClr val="BB1B1B"/>
                </a:solidFill>
                <a:latin typeface="Cambria"/>
                <a:cs typeface="Cambria"/>
              </a:rPr>
              <a:t>(t) - Gravitational Form Factor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827" y="1238766"/>
            <a:ext cx="3764280" cy="3650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317" y="5425241"/>
            <a:ext cx="8367420" cy="52322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>
            <a:outerShdw blurRad="50800" dist="38100" dir="270000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/>
                <a:cs typeface="Cambria"/>
              </a:rPr>
              <a:t>First determination of new fundamental quantity.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6090" y="894834"/>
            <a:ext cx="424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Cambria"/>
                <a:cs typeface="Cambria"/>
              </a:rPr>
              <a:t>Expansion in </a:t>
            </a:r>
            <a:r>
              <a:rPr lang="en-US" b="1" dirty="0" err="1">
                <a:solidFill>
                  <a:srgbClr val="800000"/>
                </a:solidFill>
                <a:latin typeface="Cambria"/>
                <a:cs typeface="Cambria"/>
              </a:rPr>
              <a:t>Gegenbauer</a:t>
            </a:r>
            <a:r>
              <a:rPr lang="en-US" b="1" dirty="0">
                <a:solidFill>
                  <a:srgbClr val="800000"/>
                </a:solidFill>
                <a:latin typeface="Cambria"/>
                <a:cs typeface="Cambria"/>
              </a:rPr>
              <a:t> polynomials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619" y="2799857"/>
            <a:ext cx="2006473" cy="9373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6358" y="3978544"/>
            <a:ext cx="3882669" cy="1015663"/>
          </a:xfrm>
          <a:prstGeom prst="rect">
            <a:avLst/>
          </a:prstGeom>
          <a:noFill/>
          <a:ln w="12700" cap="flat" cmpd="sng" algn="ctr">
            <a:solidFill>
              <a:srgbClr val="2A70E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</a:t>
            </a:r>
            <a:r>
              <a:rPr lang="en-US" sz="2000" b="1" baseline="-25000" dirty="0"/>
              <a:t>1</a:t>
            </a:r>
            <a:r>
              <a:rPr lang="en-US" sz="2000" b="1" dirty="0"/>
              <a:t>(0) &lt; 0 dynamical </a:t>
            </a:r>
            <a:r>
              <a:rPr lang="en-US" sz="2000" b="1" dirty="0">
                <a:solidFill>
                  <a:srgbClr val="FF0000"/>
                </a:solidFill>
              </a:rPr>
              <a:t>stability</a:t>
            </a:r>
            <a:r>
              <a:rPr lang="en-US" sz="2000" b="1" dirty="0"/>
              <a:t> of bound state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d</a:t>
            </a:r>
            <a:r>
              <a:rPr lang="en-US" sz="2000" b="1" baseline="30000" dirty="0">
                <a:solidFill>
                  <a:srgbClr val="FF0000"/>
                </a:solidFill>
              </a:rPr>
              <a:t>Q</a:t>
            </a:r>
            <a:r>
              <a:rPr lang="en-US" sz="2000" b="1" baseline="-25000" dirty="0">
                <a:solidFill>
                  <a:srgbClr val="FF0000"/>
                </a:solidFill>
              </a:rPr>
              <a:t>1</a:t>
            </a:r>
            <a:r>
              <a:rPr lang="en-US" sz="2000" b="1" dirty="0">
                <a:solidFill>
                  <a:srgbClr val="FF0000"/>
                </a:solidFill>
              </a:rPr>
              <a:t>(0) = -2.04 ± 0.14 ± 0.33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17" y="1238766"/>
            <a:ext cx="2831465" cy="941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219" y="2114441"/>
            <a:ext cx="5213350" cy="7810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36501" y="1453634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/>
                <a:cs typeface="Cambria"/>
              </a:rPr>
              <a:t>with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90500"/>
            <a:ext cx="8464378" cy="53752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BB1B1B"/>
                </a:solidFill>
                <a:latin typeface="Cambria" panose="02040503050406030204" pitchFamily="18" charset="0"/>
              </a:rPr>
              <a:t>Basic questions about the proton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1" y="1181100"/>
            <a:ext cx="6311900" cy="4749800"/>
          </a:xfrm>
        </p:spPr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sz="2400" dirty="0">
                <a:solidFill>
                  <a:srgbClr val="800000"/>
                </a:solidFill>
                <a:latin typeface="Cambria"/>
                <a:cs typeface="Cambria"/>
              </a:rPr>
              <a:t>Proton’s make up nearly 90% of the (normal) matter in the universe. Elementary valence quarks contribute only few percent to the proton mass. </a:t>
            </a:r>
            <a:r>
              <a:rPr lang="en-US" sz="2400" dirty="0">
                <a:solidFill>
                  <a:srgbClr val="008000"/>
                </a:solidFill>
                <a:latin typeface="Cambria"/>
                <a:cs typeface="Cambria"/>
              </a:rPr>
              <a:t>What is the origin of its mass? </a:t>
            </a:r>
          </a:p>
          <a:p>
            <a:pPr>
              <a:buFont typeface="Arial"/>
              <a:buChar char="•"/>
            </a:pPr>
            <a:endParaRPr lang="en-US" sz="2400" dirty="0">
              <a:solidFill>
                <a:srgbClr val="800000"/>
              </a:solidFill>
              <a:latin typeface="Cambria"/>
              <a:cs typeface="Cambria"/>
            </a:endParaRP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800000"/>
                </a:solidFill>
                <a:latin typeface="Cambria"/>
                <a:cs typeface="Cambria"/>
              </a:rPr>
              <a:t>How did quarks </a:t>
            </a:r>
            <a:r>
              <a:rPr lang="en-US" sz="2400" dirty="0" err="1">
                <a:solidFill>
                  <a:srgbClr val="800000"/>
                </a:solidFill>
                <a:latin typeface="Cambria"/>
                <a:cs typeface="Cambria"/>
              </a:rPr>
              <a:t>hadronize</a:t>
            </a:r>
            <a:r>
              <a:rPr lang="en-US" sz="2400" dirty="0">
                <a:solidFill>
                  <a:srgbClr val="800000"/>
                </a:solidFill>
                <a:latin typeface="Cambria"/>
                <a:cs typeface="Cambria"/>
              </a:rPr>
              <a:t> and form protons as the universe cooled below the </a:t>
            </a:r>
            <a:r>
              <a:rPr lang="en-US" sz="2400" dirty="0" err="1">
                <a:solidFill>
                  <a:srgbClr val="800000"/>
                </a:solidFill>
                <a:latin typeface="Cambria"/>
                <a:cs typeface="Cambria"/>
              </a:rPr>
              <a:t>Hagedorn</a:t>
            </a:r>
            <a:r>
              <a:rPr lang="en-US" sz="2400" dirty="0">
                <a:solidFill>
                  <a:srgbClr val="800000"/>
                </a:solidFill>
                <a:latin typeface="Cambria"/>
                <a:cs typeface="Cambria"/>
              </a:rPr>
              <a:t> temperature? </a:t>
            </a:r>
            <a:r>
              <a:rPr lang="en-US" sz="2400" dirty="0">
                <a:solidFill>
                  <a:srgbClr val="008000"/>
                </a:solidFill>
                <a:latin typeface="Cambria"/>
                <a:cs typeface="Cambria"/>
              </a:rPr>
              <a:t>What is the origin of confinement ?</a:t>
            </a:r>
          </a:p>
          <a:p>
            <a:pPr>
              <a:buNone/>
            </a:pPr>
            <a:endParaRPr lang="en-US" sz="2400" b="1" dirty="0">
              <a:solidFill>
                <a:srgbClr val="008D00"/>
              </a:solidFill>
              <a:latin typeface="Cambria"/>
              <a:cs typeface="Cambria"/>
            </a:endParaRPr>
          </a:p>
          <a:p>
            <a:r>
              <a:rPr lang="en-US" sz="2400" dirty="0">
                <a:solidFill>
                  <a:srgbClr val="008000"/>
                </a:solidFill>
                <a:latin typeface="Cambria"/>
                <a:cs typeface="Cambria"/>
              </a:rPr>
              <a:t>How are the strong forces distributed in space to keep quarks confined and make protons stable particles.</a:t>
            </a:r>
          </a:p>
          <a:p>
            <a:pPr>
              <a:buFont typeface="Arial"/>
              <a:buChar char="•"/>
            </a:pPr>
            <a:endParaRPr lang="en-US" sz="28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537" y="1015870"/>
            <a:ext cx="1377912" cy="142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537" y="2750185"/>
            <a:ext cx="1504950" cy="1415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737" y="4514850"/>
            <a:ext cx="1428750" cy="14287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90500"/>
            <a:ext cx="8464378" cy="5375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BB1B1B"/>
                </a:solidFill>
                <a:latin typeface="Cambria"/>
                <a:cs typeface="Cambria"/>
              </a:rPr>
              <a:t>The pressure distribution inside the proton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98" y="836446"/>
            <a:ext cx="4343401" cy="40681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5419" y="2812872"/>
            <a:ext cx="4517080" cy="1323439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</a:rPr>
              <a:t>Repulsive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mbria"/>
                <a:cs typeface="Cambria"/>
              </a:rPr>
              <a:t>pressure near center</a:t>
            </a:r>
          </a:p>
          <a:p>
            <a:pPr algn="ctr" defTabSz="457200"/>
            <a:r>
              <a:rPr lang="en-US" sz="2000" b="1" dirty="0" err="1">
                <a:solidFill>
                  <a:srgbClr val="0000FF"/>
                </a:solidFill>
              </a:rPr>
              <a:t>p(r</a:t>
            </a:r>
            <a:r>
              <a:rPr lang="en-US" sz="2000" b="1" dirty="0">
                <a:solidFill>
                  <a:srgbClr val="0000FF"/>
                </a:solidFill>
              </a:rPr>
              <a:t>=0) = 10</a:t>
            </a:r>
            <a:r>
              <a:rPr lang="en-US" sz="2000" b="1" baseline="30000" dirty="0">
                <a:solidFill>
                  <a:srgbClr val="0000FF"/>
                </a:solidFill>
              </a:rPr>
              <a:t>35</a:t>
            </a:r>
            <a:r>
              <a:rPr lang="en-US" sz="2000" b="1" dirty="0">
                <a:solidFill>
                  <a:srgbClr val="0000FF"/>
                </a:solidFill>
              </a:rPr>
              <a:t> Pa </a:t>
            </a:r>
          </a:p>
          <a:p>
            <a:pPr algn="ctr" defTabSz="457200"/>
            <a:r>
              <a:rPr lang="en-US" sz="2000" b="1" dirty="0">
                <a:latin typeface="Cambria"/>
                <a:cs typeface="Cambria"/>
              </a:rPr>
              <a:t>Confining</a:t>
            </a:r>
            <a:r>
              <a:rPr lang="en-US" sz="2000" dirty="0">
                <a:latin typeface="Cambria"/>
                <a:cs typeface="Cambria"/>
              </a:rPr>
              <a:t> pressure at </a:t>
            </a:r>
            <a:r>
              <a:rPr lang="en-US" sz="2000" dirty="0" err="1">
                <a:latin typeface="Cambria"/>
                <a:cs typeface="Cambria"/>
              </a:rPr>
              <a:t>r</a:t>
            </a:r>
            <a:r>
              <a:rPr lang="en-US" sz="2000" dirty="0">
                <a:latin typeface="Cambria"/>
                <a:cs typeface="Cambria"/>
              </a:rPr>
              <a:t> &gt; 0.6 fm</a:t>
            </a:r>
          </a:p>
          <a:p>
            <a:pPr algn="ctr" defTabSz="457200"/>
            <a:r>
              <a:rPr lang="en-US" sz="2000" dirty="0">
                <a:latin typeface="Cambria"/>
                <a:cs typeface="Cambria"/>
              </a:rPr>
              <a:t>(in χQSM due to the </a:t>
            </a:r>
            <a:r>
              <a:rPr lang="en-US" sz="2000" dirty="0" err="1">
                <a:latin typeface="Cambria"/>
                <a:cs typeface="Cambria"/>
              </a:rPr>
              <a:t>pion</a:t>
            </a:r>
            <a:r>
              <a:rPr lang="en-US" sz="2000" dirty="0">
                <a:latin typeface="Cambria"/>
                <a:cs typeface="Cambria"/>
              </a:rPr>
              <a:t> field)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3198" y="4592934"/>
            <a:ext cx="4562801" cy="1015663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Cambria"/>
                <a:cs typeface="Cambria"/>
              </a:rPr>
              <a:t>Atmospheric pressure:  10</a:t>
            </a:r>
            <a:r>
              <a:rPr lang="en-US" sz="2000" b="1" baseline="30000" dirty="0">
                <a:solidFill>
                  <a:prstClr val="black"/>
                </a:solidFill>
                <a:latin typeface="Cambria"/>
                <a:cs typeface="Cambria"/>
              </a:rPr>
              <a:t>5</a:t>
            </a:r>
            <a:r>
              <a:rPr lang="en-US" sz="2000" b="1" dirty="0">
                <a:solidFill>
                  <a:prstClr val="black"/>
                </a:solidFill>
                <a:latin typeface="Cambria"/>
                <a:cs typeface="Cambria"/>
              </a:rPr>
              <a:t> Pa</a:t>
            </a:r>
            <a:endParaRPr lang="en-US" sz="2000" b="1" baseline="30000" dirty="0">
              <a:solidFill>
                <a:prstClr val="black"/>
              </a:solidFill>
              <a:latin typeface="Cambria"/>
              <a:cs typeface="Cambria"/>
            </a:endParaRPr>
          </a:p>
          <a:p>
            <a:pPr algn="ctr"/>
            <a:r>
              <a:rPr lang="en-US" sz="2000" b="1" dirty="0">
                <a:solidFill>
                  <a:prstClr val="black"/>
                </a:solidFill>
                <a:latin typeface="Cambria"/>
                <a:cs typeface="Cambria"/>
              </a:rPr>
              <a:t>Pressure in the center of neutron stars ≤ 10</a:t>
            </a:r>
            <a:r>
              <a:rPr lang="en-US" sz="2000" b="1" baseline="30000" dirty="0">
                <a:solidFill>
                  <a:prstClr val="black"/>
                </a:solidFill>
                <a:latin typeface="Cambria"/>
                <a:cs typeface="Cambria"/>
              </a:rPr>
              <a:t>34 </a:t>
            </a:r>
            <a:r>
              <a:rPr lang="en-US" sz="2000" b="1" dirty="0">
                <a:solidFill>
                  <a:prstClr val="black"/>
                </a:solidFill>
                <a:latin typeface="Cambria"/>
                <a:cs typeface="Cambria"/>
              </a:rPr>
              <a:t>Pa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8" y="1257300"/>
            <a:ext cx="4359588" cy="1003943"/>
          </a:xfrm>
          <a:prstGeom prst="rect">
            <a:avLst/>
          </a:prstGeom>
          <a:ln w="190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/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5168930" y="5068330"/>
            <a:ext cx="38432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mbria"/>
                <a:cs typeface="Cambria"/>
              </a:rPr>
              <a:t>    V.B., L. </a:t>
            </a:r>
            <a:r>
              <a:rPr lang="en-US" i="1" dirty="0" err="1">
                <a:latin typeface="Cambria"/>
                <a:cs typeface="Cambria"/>
              </a:rPr>
              <a:t>Elouadrhiri</a:t>
            </a:r>
            <a:r>
              <a:rPr lang="en-US" i="1" dirty="0">
                <a:latin typeface="Cambria"/>
                <a:cs typeface="Cambria"/>
              </a:rPr>
              <a:t>, F.X. </a:t>
            </a:r>
            <a:r>
              <a:rPr lang="en-US" i="1" dirty="0" err="1">
                <a:latin typeface="Cambria"/>
                <a:cs typeface="Cambria"/>
              </a:rPr>
              <a:t>Girod</a:t>
            </a:r>
            <a:endParaRPr lang="en-US" i="1" dirty="0">
              <a:latin typeface="Cambria"/>
              <a:cs typeface="Cambria"/>
            </a:endParaRPr>
          </a:p>
          <a:p>
            <a:r>
              <a:rPr lang="en-US" i="1" dirty="0">
                <a:latin typeface="Cambria"/>
                <a:cs typeface="Cambria"/>
              </a:rPr>
              <a:t>Nature 557 (2018) no.7705, 396-399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4313" y="5797034"/>
            <a:ext cx="858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ambria"/>
                <a:cs typeface="Cambria"/>
              </a:rPr>
              <a:t>A new direction in experimental nuclear/hadronic physics.  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077856" y="939800"/>
            <a:ext cx="1632760" cy="683399"/>
            <a:chOff x="7077856" y="939800"/>
            <a:chExt cx="1632760" cy="683399"/>
          </a:xfrm>
        </p:grpSpPr>
        <p:sp>
          <p:nvSpPr>
            <p:cNvPr id="15" name="Rectangle 14"/>
            <p:cNvSpPr>
              <a:spLocks/>
            </p:cNvSpPr>
            <p:nvPr/>
          </p:nvSpPr>
          <p:spPr>
            <a:xfrm>
              <a:off x="7090565" y="1066825"/>
              <a:ext cx="505407" cy="95250"/>
            </a:xfrm>
            <a:prstGeom prst="rect">
              <a:avLst/>
            </a:prstGeom>
            <a:solidFill>
              <a:srgbClr val="249BAD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77856" y="1244625"/>
              <a:ext cx="533400" cy="95250"/>
            </a:xfrm>
            <a:prstGeom prst="rect">
              <a:avLst/>
            </a:prstGeom>
            <a:solidFill>
              <a:srgbClr val="C9D63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77856" y="1435125"/>
              <a:ext cx="533400" cy="95250"/>
            </a:xfrm>
            <a:prstGeom prst="rect">
              <a:avLst/>
            </a:prstGeom>
            <a:solidFill>
              <a:srgbClr val="DD5218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87456" y="939800"/>
              <a:ext cx="928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mbria"/>
                  <a:cs typeface="Cambria"/>
                </a:rPr>
                <a:t>World data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74756" y="1130300"/>
              <a:ext cx="915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mbria"/>
                  <a:cs typeface="Cambria"/>
                </a:rPr>
                <a:t>CLAS data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74756" y="1346200"/>
              <a:ext cx="10358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mbria"/>
                  <a:cs typeface="Cambria"/>
                </a:rPr>
                <a:t>CLAS12 </a:t>
              </a:r>
              <a:r>
                <a:rPr lang="en-US" sz="1200" dirty="0" err="1">
                  <a:latin typeface="Cambria"/>
                  <a:cs typeface="Cambria"/>
                </a:rPr>
                <a:t>proj</a:t>
              </a:r>
              <a:r>
                <a:rPr lang="en-US" sz="1200" dirty="0">
                  <a:latin typeface="Cambria"/>
                  <a:cs typeface="Cambria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BE1D1D"/>
                </a:solidFill>
              </a:rPr>
              <a:t>Comparison with </a:t>
            </a:r>
            <a:r>
              <a:rPr lang="en-US" sz="3600" dirty="0">
                <a:solidFill>
                  <a:srgbClr val="BE1D1D"/>
                </a:solidFill>
                <a:latin typeface="Symbol" charset="2"/>
                <a:cs typeface="Symbol" charset="2"/>
              </a:rPr>
              <a:t>χ</a:t>
            </a:r>
            <a:r>
              <a:rPr lang="en-US" sz="3600" dirty="0">
                <a:solidFill>
                  <a:srgbClr val="BE1D1D"/>
                </a:solidFill>
              </a:rPr>
              <a:t>QSM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800955"/>
            <a:ext cx="8644581" cy="1040545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Cambria"/>
                <a:cs typeface="Cambria"/>
              </a:rPr>
              <a:t>Gravitational form factors may be computed in Lattice QCD. No results exist for </a:t>
            </a:r>
            <a:r>
              <a:rPr lang="en-US" sz="1800" i="1" dirty="0" err="1">
                <a:latin typeface="Cambria"/>
                <a:cs typeface="Cambria"/>
              </a:rPr>
              <a:t>p(r</a:t>
            </a:r>
            <a:r>
              <a:rPr lang="en-US" sz="1800" i="1" dirty="0">
                <a:latin typeface="Cambria"/>
                <a:cs typeface="Cambria"/>
              </a:rPr>
              <a:t>)</a:t>
            </a:r>
            <a:r>
              <a:rPr lang="en-US" sz="1800" dirty="0">
                <a:latin typeface="Cambria"/>
                <a:cs typeface="Cambria"/>
              </a:rPr>
              <a:t>.  </a:t>
            </a:r>
          </a:p>
          <a:p>
            <a:r>
              <a:rPr lang="en-US" sz="1800" dirty="0">
                <a:latin typeface="Cambria"/>
                <a:cs typeface="Cambria"/>
              </a:rPr>
              <a:t>In the </a:t>
            </a:r>
            <a:r>
              <a:rPr lang="en-US" sz="1800" dirty="0" err="1">
                <a:latin typeface="Cambria"/>
                <a:cs typeface="Cambria"/>
              </a:rPr>
              <a:t>chiral</a:t>
            </a:r>
            <a:r>
              <a:rPr lang="en-US" sz="1800" dirty="0">
                <a:latin typeface="Cambria"/>
                <a:cs typeface="Cambria"/>
              </a:rPr>
              <a:t> quark-</a:t>
            </a:r>
            <a:r>
              <a:rPr lang="en-US" sz="1800" dirty="0" err="1">
                <a:latin typeface="Cambria"/>
                <a:cs typeface="Cambria"/>
              </a:rPr>
              <a:t>soliton</a:t>
            </a:r>
            <a:r>
              <a:rPr lang="en-US" sz="1800" dirty="0">
                <a:latin typeface="Cambria"/>
                <a:cs typeface="Cambria"/>
              </a:rPr>
              <a:t> model (χQSM) the proton is modeled as a </a:t>
            </a:r>
            <a:r>
              <a:rPr lang="en-US" sz="1800" dirty="0" err="1">
                <a:latin typeface="Cambria"/>
                <a:cs typeface="Cambria"/>
              </a:rPr>
              <a:t>chiral</a:t>
            </a:r>
            <a:r>
              <a:rPr lang="en-US" sz="1800" dirty="0">
                <a:latin typeface="Cambria"/>
                <a:cs typeface="Cambria"/>
              </a:rPr>
              <a:t> </a:t>
            </a:r>
            <a:r>
              <a:rPr lang="en-US" sz="1800" dirty="0" err="1">
                <a:latin typeface="Cambria"/>
                <a:cs typeface="Cambria"/>
              </a:rPr>
              <a:t>soliton</a:t>
            </a:r>
            <a:r>
              <a:rPr lang="en-US" sz="1800" dirty="0">
                <a:latin typeface="Cambria"/>
                <a:cs typeface="Cambria"/>
              </a:rPr>
              <a:t> with the constituent quarks bound by a self-consistent </a:t>
            </a:r>
            <a:r>
              <a:rPr lang="en-US" sz="1800" dirty="0" err="1">
                <a:latin typeface="Cambria"/>
                <a:cs typeface="Cambria"/>
              </a:rPr>
              <a:t>pion</a:t>
            </a:r>
            <a:r>
              <a:rPr lang="en-US" sz="1800" dirty="0">
                <a:latin typeface="Cambria"/>
                <a:cs typeface="Cambria"/>
              </a:rPr>
              <a:t> field.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8687" t="1043"/>
          <a:stretch>
            <a:fillRect/>
          </a:stretch>
        </p:blipFill>
        <p:spPr>
          <a:xfrm>
            <a:off x="489145" y="2318039"/>
            <a:ext cx="3978962" cy="2863612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851398" y="2318039"/>
            <a:ext cx="3406902" cy="24401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4428" y="3329861"/>
            <a:ext cx="1363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</a:t>
            </a:r>
            <a:r>
              <a:rPr lang="en-US" sz="1400" baseline="30000" dirty="0"/>
              <a:t>2</a:t>
            </a:r>
            <a:r>
              <a:rPr lang="en-US" sz="1400" dirty="0"/>
              <a:t>p(r) (GeV fm</a:t>
            </a:r>
            <a:r>
              <a:rPr lang="en-US" sz="1400" baseline="30000" dirty="0"/>
              <a:t>-1</a:t>
            </a:r>
            <a:r>
              <a:rPr lang="en-US" sz="1400" dirty="0"/>
              <a:t>) </a:t>
            </a:r>
          </a:p>
        </p:txBody>
      </p:sp>
      <p:sp>
        <p:nvSpPr>
          <p:cNvPr id="8" name="Rectangle 7"/>
          <p:cNvSpPr/>
          <p:nvPr/>
        </p:nvSpPr>
        <p:spPr>
          <a:xfrm>
            <a:off x="3379096" y="2586431"/>
            <a:ext cx="639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mbria"/>
                <a:cs typeface="Cambria"/>
              </a:rPr>
              <a:t>χQSM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257" y="5493317"/>
            <a:ext cx="8510241" cy="646331"/>
          </a:xfrm>
          <a:prstGeom prst="rect">
            <a:avLst/>
          </a:prstGeom>
          <a:solidFill>
            <a:srgbClr val="CCFFCC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The </a:t>
            </a:r>
            <a:r>
              <a:rPr lang="en-US" b="1" i="1" dirty="0">
                <a:solidFill>
                  <a:srgbClr val="000090"/>
                </a:solidFill>
                <a:latin typeface="Cambria"/>
                <a:cs typeface="Cambria"/>
              </a:rPr>
              <a:t>d</a:t>
            </a:r>
            <a:r>
              <a:rPr lang="en-US" b="1" baseline="-25000" dirty="0">
                <a:solidFill>
                  <a:srgbClr val="000090"/>
                </a:solidFill>
                <a:latin typeface="Cambria"/>
                <a:cs typeface="Cambria"/>
              </a:rPr>
              <a:t>1</a:t>
            </a:r>
            <a:r>
              <a:rPr lang="en-US" b="1" dirty="0">
                <a:solidFill>
                  <a:srgbClr val="000090"/>
                </a:solidFill>
                <a:latin typeface="Cambria"/>
                <a:cs typeface="Cambria"/>
              </a:rPr>
              <a:t>(</a:t>
            </a:r>
            <a:r>
              <a:rPr lang="en-US" b="1" i="1" dirty="0">
                <a:solidFill>
                  <a:srgbClr val="000090"/>
                </a:solidFill>
                <a:latin typeface="Cambria"/>
                <a:cs typeface="Cambria"/>
              </a:rPr>
              <a:t>t</a:t>
            </a:r>
            <a:r>
              <a:rPr lang="en-US" b="1" dirty="0">
                <a:solidFill>
                  <a:srgbClr val="000090"/>
                </a:solidFill>
                <a:latin typeface="Cambria"/>
                <a:cs typeface="Cambria"/>
              </a:rPr>
              <a:t>=0) &lt; </a:t>
            </a:r>
            <a:r>
              <a:rPr lang="en-US" dirty="0">
                <a:latin typeface="Cambria"/>
                <a:cs typeface="Cambria"/>
              </a:rPr>
              <a:t>0 is rooted  in the spontaneous </a:t>
            </a:r>
            <a:r>
              <a:rPr lang="en-US" dirty="0" err="1">
                <a:latin typeface="Cambria"/>
                <a:cs typeface="Cambria"/>
              </a:rPr>
              <a:t>chiral</a:t>
            </a:r>
            <a:r>
              <a:rPr lang="en-US" dirty="0">
                <a:latin typeface="Cambria"/>
                <a:cs typeface="Cambria"/>
              </a:rPr>
              <a:t> symmetry breaking (χSB).</a:t>
            </a:r>
          </a:p>
          <a:p>
            <a:r>
              <a:rPr lang="en-US" dirty="0">
                <a:latin typeface="Cambria"/>
                <a:cs typeface="Cambria"/>
              </a:rPr>
              <a:t>In the </a:t>
            </a:r>
            <a:r>
              <a:rPr lang="en-US" dirty="0">
                <a:solidFill>
                  <a:srgbClr val="BE1D1D"/>
                </a:solidFill>
                <a:latin typeface="Cambria"/>
                <a:cs typeface="Cambria"/>
              </a:rPr>
              <a:t>χQSM </a:t>
            </a:r>
            <a:r>
              <a:rPr lang="en-US" dirty="0">
                <a:latin typeface="Cambria"/>
                <a:cs typeface="Cambria"/>
              </a:rPr>
              <a:t>the </a:t>
            </a:r>
            <a:r>
              <a:rPr lang="en-US" dirty="0" err="1">
                <a:latin typeface="Cambria"/>
                <a:cs typeface="Cambria"/>
              </a:rPr>
              <a:t>pion</a:t>
            </a:r>
            <a:r>
              <a:rPr lang="en-US" dirty="0">
                <a:latin typeface="Cambria"/>
                <a:cs typeface="Cambria"/>
              </a:rPr>
              <a:t> field provides the confining pressure at the proton’s periphery</a:t>
            </a:r>
            <a:r>
              <a:rPr lang="en-US" dirty="0"/>
              <a:t>.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6941" y="1995388"/>
            <a:ext cx="3497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Cambria"/>
                <a:cs typeface="Cambria"/>
              </a:rPr>
              <a:t>K. </a:t>
            </a:r>
            <a:r>
              <a:rPr lang="en-US" sz="1400" i="1" dirty="0" err="1">
                <a:latin typeface="Cambria"/>
                <a:cs typeface="Cambria"/>
              </a:rPr>
              <a:t>Goeke</a:t>
            </a:r>
            <a:r>
              <a:rPr lang="en-US" sz="1400" i="1" dirty="0">
                <a:latin typeface="Cambria"/>
                <a:cs typeface="Cambria"/>
              </a:rPr>
              <a:t> et al, </a:t>
            </a:r>
            <a:r>
              <a:rPr lang="en-US" sz="1400" i="1" dirty="0" err="1">
                <a:latin typeface="Cambria"/>
                <a:cs typeface="Cambria"/>
              </a:rPr>
              <a:t>Phys.Rev</a:t>
            </a:r>
            <a:r>
              <a:rPr lang="en-US" sz="1400" i="1" dirty="0">
                <a:latin typeface="Cambria"/>
                <a:cs typeface="Cambria"/>
              </a:rPr>
              <a:t>. D75 (2007) 094021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819900" y="2425697"/>
            <a:ext cx="1816100" cy="533403"/>
            <a:chOff x="6819900" y="2425697"/>
            <a:chExt cx="1816100" cy="533403"/>
          </a:xfrm>
        </p:grpSpPr>
        <p:sp>
          <p:nvSpPr>
            <p:cNvPr id="15" name="Rectangle 14"/>
            <p:cNvSpPr>
              <a:spLocks/>
            </p:cNvSpPr>
            <p:nvPr/>
          </p:nvSpPr>
          <p:spPr>
            <a:xfrm>
              <a:off x="6831044" y="2520969"/>
              <a:ext cx="443185" cy="71438"/>
            </a:xfrm>
            <a:prstGeom prst="rect">
              <a:avLst/>
            </a:prstGeom>
            <a:solidFill>
              <a:srgbClr val="249BAD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19900" y="2654319"/>
              <a:ext cx="467732" cy="71438"/>
            </a:xfrm>
            <a:prstGeom prst="rect">
              <a:avLst/>
            </a:prstGeom>
            <a:solidFill>
              <a:srgbClr val="C9D63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19900" y="2797195"/>
              <a:ext cx="467732" cy="71438"/>
            </a:xfrm>
            <a:prstGeom prst="rect">
              <a:avLst/>
            </a:prstGeom>
            <a:solidFill>
              <a:srgbClr val="DD5218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54450" y="2425697"/>
              <a:ext cx="1030848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mbria"/>
                  <a:cs typeface="Cambria"/>
                </a:rPr>
                <a:t>World data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43316" y="2568573"/>
              <a:ext cx="924662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mbria"/>
                  <a:cs typeface="Cambria"/>
                </a:rPr>
                <a:t>CLAS data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56016" y="2682101"/>
              <a:ext cx="12799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mbria"/>
                  <a:cs typeface="Cambria"/>
                </a:rPr>
                <a:t>CLAS12 </a:t>
              </a:r>
              <a:r>
                <a:rPr lang="en-US" sz="1000" dirty="0" err="1">
                  <a:latin typeface="Cambria"/>
                  <a:cs typeface="Cambria"/>
                </a:rPr>
                <a:t>proj</a:t>
              </a:r>
              <a:r>
                <a:rPr lang="en-US" sz="1200" dirty="0">
                  <a:latin typeface="Cambria"/>
                  <a:cs typeface="Cambria"/>
                </a:rPr>
                <a:t>.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867400" y="4863119"/>
            <a:ext cx="175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Int(r</a:t>
            </a:r>
            <a:r>
              <a:rPr lang="en-US" baseline="30000" dirty="0">
                <a:latin typeface="Cambria"/>
                <a:cs typeface="Cambria"/>
              </a:rPr>
              <a:t>2</a:t>
            </a:r>
            <a:r>
              <a:rPr lang="en-US" dirty="0">
                <a:latin typeface="Cambria"/>
                <a:cs typeface="Cambria"/>
              </a:rPr>
              <a:t>p(r)dr = 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C3963-CD93-1966-365F-180B25DD6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Distribution of forces in the proton</a:t>
            </a:r>
          </a:p>
        </p:txBody>
      </p:sp>
      <p:pic>
        <p:nvPicPr>
          <p:cNvPr id="7" name="Content Placeholder 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5320B3D2-BF68-39DE-0955-2C1E42C51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07"/>
          <a:stretch/>
        </p:blipFill>
        <p:spPr>
          <a:xfrm>
            <a:off x="174081" y="920530"/>
            <a:ext cx="8795837" cy="48529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014D5-C55F-90F8-2117-56C02473D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EFC7-E664-C94B-A020-ACAEA16D8B61}" type="datetime1">
              <a:rPr lang="en-US" smtClean="0">
                <a:solidFill>
                  <a:prstClr val="black"/>
                </a:solidFill>
              </a:rPr>
              <a:pPr/>
              <a:t>4/14/23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B897C-42CA-F515-FD99-3A995C10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C62A-42DA-064B-B402-BD4DFBC1F791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0626E5-D2B0-DDE7-F246-C245BF0D2809}"/>
              </a:ext>
            </a:extLst>
          </p:cNvPr>
          <p:cNvSpPr txBox="1"/>
          <p:nvPr/>
        </p:nvSpPr>
        <p:spPr>
          <a:xfrm>
            <a:off x="1793358" y="5741750"/>
            <a:ext cx="6053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effectLst/>
                <a:latin typeface="CMSSBX10"/>
              </a:rPr>
              <a:t>Colloquium: Gravitational Form Factors of the Proton (submitted to RMP)</a:t>
            </a:r>
            <a:endParaRPr lang="en-US" sz="1200" dirty="0">
              <a:solidFill>
                <a:srgbClr val="C00000"/>
              </a:solidFill>
            </a:endParaRPr>
          </a:p>
          <a:p>
            <a:r>
              <a:rPr lang="en-US" sz="1200" dirty="0">
                <a:solidFill>
                  <a:srgbClr val="C00000"/>
                </a:solidFill>
                <a:effectLst/>
                <a:latin typeface="CMSS10"/>
              </a:rPr>
              <a:t>V. D. Burkert,</a:t>
            </a:r>
            <a:r>
              <a:rPr lang="en-US" sz="1200" dirty="0">
                <a:solidFill>
                  <a:srgbClr val="C00000"/>
                </a:solidFill>
                <a:latin typeface="CMSS8"/>
              </a:rPr>
              <a:t> </a:t>
            </a:r>
            <a:r>
              <a:rPr lang="en-US" sz="1200" dirty="0">
                <a:solidFill>
                  <a:srgbClr val="C00000"/>
                </a:solidFill>
                <a:effectLst/>
                <a:latin typeface="CMSS10"/>
              </a:rPr>
              <a:t>L. Elouadrhiri,</a:t>
            </a:r>
            <a:r>
              <a:rPr lang="en-US" sz="1200" dirty="0">
                <a:solidFill>
                  <a:srgbClr val="C00000"/>
                </a:solidFill>
                <a:latin typeface="CMSS8"/>
              </a:rPr>
              <a:t> </a:t>
            </a:r>
            <a:r>
              <a:rPr lang="en-US" sz="1200" dirty="0">
                <a:solidFill>
                  <a:srgbClr val="C00000"/>
                </a:solidFill>
                <a:effectLst/>
                <a:latin typeface="CMSS8"/>
              </a:rPr>
              <a:t> </a:t>
            </a:r>
            <a:r>
              <a:rPr lang="en-US" sz="1200" dirty="0">
                <a:solidFill>
                  <a:srgbClr val="C00000"/>
                </a:solidFill>
                <a:effectLst/>
                <a:latin typeface="CMSS10"/>
              </a:rPr>
              <a:t>F. X. Girod,</a:t>
            </a:r>
            <a:r>
              <a:rPr lang="en-US" sz="1200" dirty="0">
                <a:solidFill>
                  <a:srgbClr val="C00000"/>
                </a:solidFill>
                <a:effectLst/>
                <a:latin typeface="CMSS8"/>
              </a:rPr>
              <a:t>1 </a:t>
            </a:r>
            <a:r>
              <a:rPr lang="en-US" sz="1200" dirty="0">
                <a:solidFill>
                  <a:srgbClr val="C00000"/>
                </a:solidFill>
                <a:effectLst/>
                <a:latin typeface="CMSS10"/>
              </a:rPr>
              <a:t>C. </a:t>
            </a:r>
            <a:r>
              <a:rPr lang="en-US" sz="1200" dirty="0" err="1">
                <a:solidFill>
                  <a:srgbClr val="C00000"/>
                </a:solidFill>
                <a:effectLst/>
                <a:latin typeface="CMSS10"/>
              </a:rPr>
              <a:t>Lorc</a:t>
            </a:r>
            <a:r>
              <a:rPr lang="en-US" sz="1200" dirty="0">
                <a:solidFill>
                  <a:srgbClr val="C00000"/>
                </a:solidFill>
                <a:effectLst/>
                <a:latin typeface="CMSS10"/>
              </a:rPr>
              <a:t> ́e,</a:t>
            </a:r>
            <a:r>
              <a:rPr lang="en-US" sz="1200" dirty="0">
                <a:solidFill>
                  <a:srgbClr val="C00000"/>
                </a:solidFill>
                <a:effectLst/>
                <a:latin typeface="CMSS8"/>
              </a:rPr>
              <a:t> </a:t>
            </a:r>
            <a:r>
              <a:rPr lang="en-US" sz="1200" dirty="0">
                <a:solidFill>
                  <a:srgbClr val="C00000"/>
                </a:solidFill>
                <a:effectLst/>
                <a:latin typeface="CMSS10"/>
              </a:rPr>
              <a:t>P. Schweitzer,</a:t>
            </a:r>
            <a:r>
              <a:rPr lang="en-US" sz="1200" dirty="0">
                <a:solidFill>
                  <a:srgbClr val="C00000"/>
                </a:solidFill>
                <a:latin typeface="CMSS8"/>
              </a:rPr>
              <a:t> </a:t>
            </a:r>
            <a:r>
              <a:rPr lang="en-US" sz="1200" dirty="0">
                <a:solidFill>
                  <a:srgbClr val="C00000"/>
                </a:solidFill>
                <a:effectLst/>
                <a:latin typeface="CMSS10"/>
              </a:rPr>
              <a:t>and P. E. Shanahan</a:t>
            </a:r>
            <a:endParaRPr lang="en-US" sz="1200" dirty="0">
              <a:solidFill>
                <a:srgbClr val="C00000"/>
              </a:solidFill>
              <a:latin typeface="CMSS8"/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76288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764D0-0176-484C-6C08-FCB269F8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</a:rPr>
              <a:t>DVCS Beam-Spin Asymmetries in Extended Valence Region with CLAS12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06E8E-7B6E-545F-AC4B-6DE86BA1E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C62A-42DA-064B-B402-BD4DFBC1F791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95E0EB-2365-445F-4D57-2538D51D94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241" y="3787929"/>
            <a:ext cx="7051636" cy="226296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378823-0412-E952-C02B-85A392F1C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255" y="912429"/>
            <a:ext cx="4188757" cy="279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0301D8-1CA7-D62E-B739-3114A43A6A34}"/>
              </a:ext>
            </a:extLst>
          </p:cNvPr>
          <p:cNvSpPr/>
          <p:nvPr/>
        </p:nvSpPr>
        <p:spPr>
          <a:xfrm>
            <a:off x="263440" y="2108120"/>
            <a:ext cx="25211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CC"/>
                </a:solidFill>
                <a:latin typeface="+mj-lt"/>
              </a:rPr>
              <a:t>[V.D. </a:t>
            </a:r>
            <a:r>
              <a:rPr lang="en-US" sz="1100" dirty="0" err="1">
                <a:solidFill>
                  <a:srgbClr val="0000CC"/>
                </a:solidFill>
                <a:latin typeface="+mj-lt"/>
              </a:rPr>
              <a:t>Burkert</a:t>
            </a:r>
            <a:r>
              <a:rPr lang="en-US" sz="1100" dirty="0">
                <a:solidFill>
                  <a:srgbClr val="0000CC"/>
                </a:solidFill>
                <a:latin typeface="+mj-lt"/>
              </a:rPr>
              <a:t>, L. </a:t>
            </a:r>
            <a:r>
              <a:rPr lang="en-US" sz="1100" dirty="0" err="1">
                <a:solidFill>
                  <a:srgbClr val="0000CC"/>
                </a:solidFill>
                <a:latin typeface="+mj-lt"/>
              </a:rPr>
              <a:t>Elouadrhiri</a:t>
            </a:r>
            <a:r>
              <a:rPr lang="en-US" sz="1100" dirty="0">
                <a:solidFill>
                  <a:srgbClr val="0000CC"/>
                </a:solidFill>
                <a:latin typeface="+mj-lt"/>
              </a:rPr>
              <a:t>, et al., Nuclear Inst. and</a:t>
            </a:r>
            <a:br>
              <a:rPr lang="en-US" sz="1100" dirty="0">
                <a:solidFill>
                  <a:srgbClr val="0000CC"/>
                </a:solidFill>
                <a:latin typeface="+mj-lt"/>
              </a:rPr>
            </a:br>
            <a:r>
              <a:rPr lang="en-US" sz="1100" dirty="0">
                <a:solidFill>
                  <a:srgbClr val="0000CC"/>
                </a:solidFill>
                <a:latin typeface="+mj-lt"/>
              </a:rPr>
              <a:t>Methods in Physics Research, A 959 (2020) 163419]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341A2B-FF44-AEA2-F314-ED48240B9591}"/>
              </a:ext>
            </a:extLst>
          </p:cNvPr>
          <p:cNvSpPr txBox="1"/>
          <p:nvPr/>
        </p:nvSpPr>
        <p:spPr>
          <a:xfrm>
            <a:off x="3132446" y="6036397"/>
            <a:ext cx="4631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G. </a:t>
            </a:r>
            <a:r>
              <a:rPr lang="en-US" sz="1600" dirty="0" err="1">
                <a:latin typeface="+mj-lt"/>
              </a:rPr>
              <a:t>Christiaens</a:t>
            </a:r>
            <a:r>
              <a:rPr lang="en-US" sz="1600" dirty="0">
                <a:latin typeface="+mj-lt"/>
              </a:rPr>
              <a:t>  to be submitted to PRL</a:t>
            </a:r>
          </a:p>
        </p:txBody>
      </p:sp>
    </p:spTree>
    <p:extLst>
      <p:ext uri="{BB962C8B-B14F-4D97-AF65-F5344CB8AC3E}">
        <p14:creationId xmlns:p14="http://schemas.microsoft.com/office/powerpoint/2010/main" val="1441893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205A317-8217-875E-93A9-5502CBFD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 fontScale="90000"/>
          </a:bodyPr>
          <a:lstStyle/>
          <a:p>
            <a:r>
              <a:rPr lang="en-US" dirty="0"/>
              <a:t>Gravitational Structure of the proton with </a:t>
            </a:r>
            <a:r>
              <a:rPr lang="en-US" dirty="0" err="1"/>
              <a:t>JLab</a:t>
            </a:r>
            <a:r>
              <a:rPr lang="en-US" dirty="0"/>
              <a:t> 22GeV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24771C70-6ADA-CC37-1A1D-076C0432F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2" y="2078665"/>
            <a:ext cx="9082095" cy="2700670"/>
          </a:xfr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F397C-1E45-C542-0B0A-4C1480F6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6E2EFC7-E664-C94B-A020-ACAEA16D8B61}" type="datetime1">
              <a:rPr lang="en-US" smtClean="0">
                <a:solidFill>
                  <a:prstClr val="black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4/14/23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9B9829-78F8-A088-E661-63F0F098D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264C62A-42DA-064B-B402-BD4DFBC1F791}" type="slidenum">
              <a:rPr lang="en-US" smtClean="0">
                <a:solidFill>
                  <a:prstClr val="black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38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BB1B1B"/>
                </a:solidFill>
                <a:latin typeface="Cambria"/>
                <a:cs typeface="Cambria"/>
              </a:rPr>
              <a:t>Summary and 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513" y="1132536"/>
            <a:ext cx="8450973" cy="5005403"/>
          </a:xfrm>
        </p:spPr>
        <p:txBody>
          <a:bodyPr>
            <a:normAutofit/>
          </a:bodyPr>
          <a:lstStyle/>
          <a:p>
            <a:pPr>
              <a:buClr>
                <a:srgbClr val="000090"/>
              </a:buClr>
            </a:pPr>
            <a:r>
              <a:rPr lang="en-US" sz="2400" dirty="0">
                <a:solidFill>
                  <a:srgbClr val="800000"/>
                </a:solidFill>
                <a:latin typeface="Cambria"/>
                <a:cs typeface="Cambria"/>
              </a:rPr>
              <a:t>A new perspective on experimental exclusive reaction physics </a:t>
            </a:r>
          </a:p>
          <a:p>
            <a:pPr>
              <a:buClr>
                <a:srgbClr val="000090"/>
              </a:buClr>
            </a:pPr>
            <a:r>
              <a:rPr lang="en-US" sz="2400" b="1" dirty="0">
                <a:solidFill>
                  <a:srgbClr val="00B400"/>
                </a:solidFill>
                <a:latin typeface="Cambria"/>
                <a:cs typeface="Cambria"/>
              </a:rPr>
              <a:t>First determination of the proton Gravitational Form Factor </a:t>
            </a:r>
            <a:r>
              <a:rPr lang="en-US" sz="2400" b="1" i="1" dirty="0" err="1">
                <a:solidFill>
                  <a:srgbClr val="00B400"/>
                </a:solidFill>
                <a:latin typeface="Cambria"/>
                <a:cs typeface="Cambria"/>
              </a:rPr>
              <a:t>D</a:t>
            </a:r>
            <a:r>
              <a:rPr lang="en-US" sz="2400" b="1" i="1" baseline="30000" dirty="0" err="1">
                <a:solidFill>
                  <a:srgbClr val="00B400"/>
                </a:solidFill>
                <a:latin typeface="Cambria"/>
                <a:cs typeface="Cambria"/>
              </a:rPr>
              <a:t>Q</a:t>
            </a:r>
            <a:r>
              <a:rPr lang="en-US" sz="2400" b="1" i="1" dirty="0" err="1">
                <a:solidFill>
                  <a:srgbClr val="00B400"/>
                </a:solidFill>
                <a:latin typeface="Cambria"/>
                <a:cs typeface="Cambria"/>
              </a:rPr>
              <a:t>(t</a:t>
            </a:r>
            <a:r>
              <a:rPr lang="en-US" sz="2400" b="1" i="1" dirty="0">
                <a:solidFill>
                  <a:srgbClr val="00B400"/>
                </a:solidFill>
                <a:latin typeface="Cambria"/>
                <a:cs typeface="Cambria"/>
              </a:rPr>
              <a:t>)</a:t>
            </a:r>
            <a:endParaRPr lang="en-US" sz="2400" dirty="0">
              <a:solidFill>
                <a:srgbClr val="800000"/>
              </a:solidFill>
              <a:latin typeface="Cambria"/>
              <a:cs typeface="Cambria"/>
            </a:endParaRPr>
          </a:p>
          <a:p>
            <a:pPr>
              <a:buClr>
                <a:srgbClr val="000090"/>
              </a:buClr>
            </a:pPr>
            <a:r>
              <a:rPr lang="en-US" sz="2400" dirty="0">
                <a:solidFill>
                  <a:srgbClr val="800000"/>
                </a:solidFill>
                <a:latin typeface="Cambria"/>
                <a:cs typeface="Cambria"/>
              </a:rPr>
              <a:t>Determination of the last unknown global property of the proton </a:t>
            </a:r>
            <a:r>
              <a:rPr lang="en-US" sz="2400" i="1" dirty="0">
                <a:solidFill>
                  <a:srgbClr val="800000"/>
                </a:solidFill>
                <a:latin typeface="Cambria"/>
                <a:cs typeface="Cambria"/>
              </a:rPr>
              <a:t>D</a:t>
            </a:r>
            <a:r>
              <a:rPr lang="en-US" sz="2400" dirty="0">
                <a:solidFill>
                  <a:srgbClr val="800000"/>
                </a:solidFill>
                <a:latin typeface="Cambria"/>
                <a:cs typeface="Cambria"/>
              </a:rPr>
              <a:t>. </a:t>
            </a:r>
          </a:p>
          <a:p>
            <a:pPr>
              <a:buClr>
                <a:srgbClr val="000090"/>
              </a:buClr>
            </a:pPr>
            <a:r>
              <a:rPr lang="en-US" sz="2400" dirty="0">
                <a:solidFill>
                  <a:srgbClr val="800000"/>
                </a:solidFill>
                <a:latin typeface="Cambria"/>
                <a:cs typeface="Cambria"/>
              </a:rPr>
              <a:t>Opens a new avenue to test Confinement Mechanism</a:t>
            </a:r>
          </a:p>
          <a:p>
            <a:pPr>
              <a:buClr>
                <a:srgbClr val="000090"/>
              </a:buClr>
            </a:pPr>
            <a:r>
              <a:rPr lang="en-US" sz="2400" dirty="0">
                <a:solidFill>
                  <a:srgbClr val="800000"/>
                </a:solidFill>
                <a:latin typeface="Cambria"/>
                <a:cs typeface="Cambria"/>
              </a:rPr>
              <a:t>Access the Partonic Energy Momentum Tensor</a:t>
            </a:r>
          </a:p>
          <a:p>
            <a:pPr>
              <a:buClr>
                <a:srgbClr val="000090"/>
              </a:buClr>
            </a:pPr>
            <a:r>
              <a:rPr lang="en-US" sz="2400" dirty="0">
                <a:solidFill>
                  <a:srgbClr val="800000"/>
                </a:solidFill>
                <a:latin typeface="Cambria"/>
                <a:cs typeface="Cambria"/>
              </a:rPr>
              <a:t> New CLAS12 DVCS data double the t-range</a:t>
            </a:r>
          </a:p>
          <a:p>
            <a:pPr>
              <a:buClr>
                <a:srgbClr val="000090"/>
              </a:buClr>
            </a:pPr>
            <a:r>
              <a:rPr lang="en-US" sz="2400" dirty="0">
                <a:solidFill>
                  <a:srgbClr val="800000"/>
                </a:solidFill>
                <a:latin typeface="Cambria"/>
                <a:cs typeface="Cambria"/>
              </a:rPr>
              <a:t>Exciting times at with the 12 GeV high precision era</a:t>
            </a:r>
          </a:p>
          <a:p>
            <a:pPr>
              <a:buClr>
                <a:srgbClr val="000090"/>
              </a:buClr>
            </a:pPr>
            <a:r>
              <a:rPr lang="en-US" sz="2400" dirty="0">
                <a:solidFill>
                  <a:srgbClr val="800000"/>
                </a:solidFill>
                <a:latin typeface="Cambria"/>
                <a:cs typeface="Cambria"/>
              </a:rPr>
              <a:t>Program essential part of the Jefferson Lab 22 GeV, Jefferson Lab science program with positron beam and  EIC program as well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8" y="240539"/>
            <a:ext cx="8560761" cy="48749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BB1B1B"/>
                </a:solidFill>
                <a:latin typeface="Cambria"/>
                <a:cs typeface="Cambria"/>
              </a:rPr>
              <a:t>Fundamental global properties of the proton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6564" y="5664200"/>
            <a:ext cx="6635150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The D-term is the </a:t>
            </a:r>
            <a:r>
              <a:rPr lang="en-US" b="1" dirty="0">
                <a:solidFill>
                  <a:srgbClr val="008000"/>
                </a:solidFill>
              </a:rPr>
              <a:t>“last unknown global  property”</a:t>
            </a:r>
            <a:r>
              <a:rPr lang="en-US" b="1" dirty="0"/>
              <a:t> of the nucleon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6587" y="1003300"/>
            <a:ext cx="7443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mbria"/>
                <a:cs typeface="Cambria"/>
              </a:rPr>
              <a:t>The structure of strongly interacting particles can be probed by means of  the other fundamental forces: </a:t>
            </a:r>
            <a:r>
              <a:rPr lang="en-US" sz="2000" b="1" i="1" dirty="0">
                <a:solidFill>
                  <a:srgbClr val="008000"/>
                </a:solidFill>
                <a:latin typeface="Cambria"/>
                <a:cs typeface="Cambria"/>
              </a:rPr>
              <a:t>electromagnetic</a:t>
            </a:r>
            <a:r>
              <a:rPr lang="en-US" sz="2000" b="1" i="1" dirty="0">
                <a:solidFill>
                  <a:srgbClr val="800000"/>
                </a:solidFill>
                <a:latin typeface="Cambria"/>
                <a:cs typeface="Cambria"/>
              </a:rPr>
              <a:t>, </a:t>
            </a:r>
            <a:r>
              <a:rPr lang="en-US" sz="2000" b="1" i="1" dirty="0">
                <a:solidFill>
                  <a:srgbClr val="FF6600"/>
                </a:solidFill>
                <a:latin typeface="Cambria"/>
                <a:cs typeface="Cambria"/>
              </a:rPr>
              <a:t>weak,</a:t>
            </a:r>
            <a:r>
              <a:rPr lang="en-US" sz="2000" b="1" i="1" dirty="0">
                <a:latin typeface="Cambria"/>
                <a:cs typeface="Cambria"/>
              </a:rPr>
              <a:t> </a:t>
            </a:r>
            <a:r>
              <a:rPr lang="en-US" sz="2000" b="1" dirty="0">
                <a:latin typeface="Cambria"/>
                <a:cs typeface="Cambria"/>
              </a:rPr>
              <a:t>and (in principle)  </a:t>
            </a:r>
            <a:r>
              <a:rPr lang="en-US" sz="2000" b="1" i="1" dirty="0">
                <a:solidFill>
                  <a:srgbClr val="0000FF"/>
                </a:solidFill>
                <a:latin typeface="Cambria"/>
                <a:cs typeface="Cambria"/>
              </a:rPr>
              <a:t>gravity</a:t>
            </a:r>
            <a:r>
              <a:rPr lang="en-US" sz="2000" b="1" dirty="0">
                <a:solidFill>
                  <a:srgbClr val="800000"/>
                </a:solidFill>
                <a:latin typeface="Cambria"/>
                <a:cs typeface="Cambria"/>
              </a:rPr>
              <a:t>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6587" y="5106666"/>
            <a:ext cx="3976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P. Schweitzer et al., arXiv:1612.0672, 2016. 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2508246"/>
            <a:ext cx="8564880" cy="2598420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/>
        </p:nvSpPr>
        <p:spPr>
          <a:xfrm>
            <a:off x="5012935" y="4546601"/>
            <a:ext cx="1311665" cy="4953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0" y="2921000"/>
            <a:ext cx="84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8000"/>
                </a:solidFill>
                <a:latin typeface="Cambria"/>
                <a:cs typeface="Cambria"/>
              </a:rPr>
              <a:t>vector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62100" y="3606800"/>
            <a:ext cx="68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6600"/>
                </a:solidFill>
                <a:latin typeface="Cambria"/>
                <a:cs typeface="Cambria"/>
              </a:rPr>
              <a:t>axial</a:t>
            </a:r>
            <a:r>
              <a:rPr lang="en-US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2100" y="4412735"/>
            <a:ext cx="811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Cambria"/>
                <a:cs typeface="Cambria"/>
              </a:rPr>
              <a:t>tensor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1" y="165100"/>
            <a:ext cx="8354196" cy="56292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BB1B1B"/>
                </a:solidFill>
                <a:latin typeface="Cambria"/>
                <a:cs typeface="Cambria"/>
              </a:rPr>
              <a:t>Probing basic properties of the proton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020" y="911329"/>
            <a:ext cx="6771270" cy="3935027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Font typeface="Wingdings" charset="2"/>
              <a:buChar char="u"/>
            </a:pPr>
            <a:r>
              <a:rPr lang="en-US" sz="2000" b="1" dirty="0">
                <a:latin typeface="Cambria"/>
                <a:cs typeface="Cambria"/>
              </a:rPr>
              <a:t> </a:t>
            </a:r>
            <a:r>
              <a:rPr lang="en-US" sz="2000" b="1" dirty="0">
                <a:solidFill>
                  <a:srgbClr val="00B400"/>
                </a:solidFill>
                <a:latin typeface="Cambria"/>
                <a:cs typeface="Cambria"/>
              </a:rPr>
              <a:t>Electromagnetic properties: </a:t>
            </a:r>
            <a:r>
              <a:rPr lang="en-US" sz="2000" b="1" dirty="0">
                <a:solidFill>
                  <a:srgbClr val="800000"/>
                </a:solidFill>
                <a:latin typeface="Cambria"/>
                <a:cs typeface="Cambria"/>
              </a:rPr>
              <a:t>probed with photons</a:t>
            </a:r>
          </a:p>
          <a:p>
            <a:pPr lvl="1"/>
            <a:r>
              <a:rPr lang="en-US" sz="2000" b="1" dirty="0">
                <a:solidFill>
                  <a:srgbClr val="00B400"/>
                </a:solidFill>
                <a:latin typeface="Cambria"/>
                <a:cs typeface="Cambria"/>
              </a:rPr>
              <a:t>Charge </a:t>
            </a:r>
            <a:r>
              <a:rPr lang="en-US" sz="2000" b="1" dirty="0">
                <a:solidFill>
                  <a:srgbClr val="800000"/>
                </a:solidFill>
                <a:latin typeface="Cambria"/>
                <a:cs typeface="Cambria"/>
              </a:rPr>
              <a:t>- electromagnetic form factors, inelastic structure functions, proton charge radius,</a:t>
            </a:r>
            <a:r>
              <a:rPr lang="en-US" b="1" dirty="0">
                <a:solidFill>
                  <a:srgbClr val="800000"/>
                </a:solidFill>
                <a:latin typeface="Cambria"/>
                <a:cs typeface="Cambria"/>
              </a:rPr>
              <a:t> </a:t>
            </a:r>
            <a:r>
              <a:rPr lang="en-US" sz="2000" b="1" dirty="0">
                <a:solidFill>
                  <a:srgbClr val="800000"/>
                </a:solidFill>
                <a:latin typeface="Cambria"/>
                <a:cs typeface="Cambria"/>
              </a:rPr>
              <a:t>charge densities and current densities for </a:t>
            </a:r>
            <a:r>
              <a:rPr lang="en-US" b="1" dirty="0">
                <a:solidFill>
                  <a:srgbClr val="800000"/>
                </a:solidFill>
                <a:latin typeface="Cambria"/>
                <a:cs typeface="Cambria"/>
              </a:rPr>
              <a:t>N &amp;</a:t>
            </a:r>
            <a:r>
              <a:rPr lang="en-US" sz="2000" b="1" dirty="0">
                <a:solidFill>
                  <a:srgbClr val="800000"/>
                </a:solidFill>
                <a:latin typeface="Cambria"/>
                <a:cs typeface="Cambria"/>
              </a:rPr>
              <a:t> N*</a:t>
            </a:r>
          </a:p>
          <a:p>
            <a:pPr lvl="1"/>
            <a:r>
              <a:rPr lang="en-US" b="1" dirty="0">
                <a:solidFill>
                  <a:srgbClr val="00B400"/>
                </a:solidFill>
                <a:latin typeface="Cambria"/>
                <a:cs typeface="Cambria"/>
              </a:rPr>
              <a:t>Magnetic moment</a:t>
            </a:r>
            <a:r>
              <a:rPr lang="en-US" sz="2000" b="1" dirty="0">
                <a:solidFill>
                  <a:srgbClr val="00B400"/>
                </a:solidFill>
                <a:latin typeface="Cambria"/>
                <a:cs typeface="Cambria"/>
              </a:rPr>
              <a:t> </a:t>
            </a:r>
            <a:r>
              <a:rPr lang="en-US" sz="2000" b="1" dirty="0">
                <a:latin typeface="Cambria"/>
                <a:cs typeface="Cambria"/>
              </a:rPr>
              <a:t>- </a:t>
            </a:r>
            <a:r>
              <a:rPr lang="en-US" sz="2000" b="1" dirty="0" err="1">
                <a:solidFill>
                  <a:srgbClr val="800000"/>
                </a:solidFill>
                <a:latin typeface="Cambria"/>
                <a:cs typeface="Cambria"/>
              </a:rPr>
              <a:t>helicity</a:t>
            </a:r>
            <a:r>
              <a:rPr lang="en-US" sz="2000" b="1" dirty="0">
                <a:solidFill>
                  <a:srgbClr val="800000"/>
                </a:solidFill>
                <a:latin typeface="Cambria"/>
                <a:cs typeface="Cambria"/>
              </a:rPr>
              <a:t> densities  </a:t>
            </a:r>
          </a:p>
          <a:p>
            <a:pPr lvl="1"/>
            <a:endParaRPr lang="en-US" sz="2000" dirty="0">
              <a:solidFill>
                <a:srgbClr val="008000"/>
              </a:solidFill>
              <a:latin typeface="Cambria"/>
              <a:cs typeface="Cambria"/>
            </a:endParaRPr>
          </a:p>
          <a:p>
            <a:pPr>
              <a:buClr>
                <a:schemeClr val="accent1"/>
              </a:buClr>
              <a:buFont typeface="Wingdings" charset="2"/>
              <a:buChar char="u"/>
            </a:pPr>
            <a:r>
              <a:rPr lang="en-US" sz="2000" b="1" dirty="0">
                <a:solidFill>
                  <a:srgbClr val="00E000"/>
                </a:solidFill>
                <a:latin typeface="Cambria"/>
                <a:cs typeface="Cambria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Cambria"/>
                <a:cs typeface="Cambria"/>
              </a:rPr>
              <a:t>Gravitational properties</a:t>
            </a:r>
            <a:r>
              <a:rPr lang="en-US" sz="2000" b="1" dirty="0">
                <a:solidFill>
                  <a:srgbClr val="000090"/>
                </a:solidFill>
                <a:latin typeface="Cambria"/>
                <a:cs typeface="Cambria"/>
              </a:rPr>
              <a:t>: </a:t>
            </a:r>
            <a:r>
              <a:rPr lang="en-US" sz="2000" b="1" dirty="0">
                <a:solidFill>
                  <a:srgbClr val="800000"/>
                </a:solidFill>
                <a:latin typeface="Cambria"/>
                <a:cs typeface="Cambria"/>
              </a:rPr>
              <a:t>probed with gravitons</a:t>
            </a:r>
          </a:p>
          <a:p>
            <a:pPr marL="228600" lvl="1">
              <a:spcBef>
                <a:spcPts val="1000"/>
              </a:spcBef>
              <a:buClr>
                <a:schemeClr val="accent1"/>
              </a:buClr>
              <a:buNone/>
            </a:pPr>
            <a:r>
              <a:rPr lang="en-US" sz="2000" b="1" dirty="0">
                <a:solidFill>
                  <a:srgbClr val="000000"/>
                </a:solidFill>
                <a:latin typeface="Cambria"/>
                <a:cs typeface="Cambria"/>
              </a:rPr>
              <a:t>	    - 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Mass:  </a:t>
            </a:r>
            <a:r>
              <a:rPr lang="en-US" b="1" dirty="0">
                <a:solidFill>
                  <a:srgbClr val="800000"/>
                </a:solidFill>
                <a:latin typeface="Cambria"/>
                <a:cs typeface="Cambria"/>
              </a:rPr>
              <a:t>energy and mass densities</a:t>
            </a:r>
            <a:endParaRPr lang="en-US" sz="2000" b="1" dirty="0">
              <a:solidFill>
                <a:srgbClr val="800000"/>
              </a:solidFill>
              <a:latin typeface="Cambria"/>
              <a:cs typeface="Cambria"/>
            </a:endParaRPr>
          </a:p>
          <a:p>
            <a:pPr lvl="1">
              <a:buClr>
                <a:schemeClr val="tx1"/>
              </a:buClr>
            </a:pP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Spin:</a:t>
            </a:r>
            <a:r>
              <a:rPr lang="en-US" sz="2000" b="1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lang="en-US" sz="2000" b="1" dirty="0">
                <a:solidFill>
                  <a:srgbClr val="800000"/>
                </a:solidFill>
                <a:latin typeface="Cambria"/>
                <a:cs typeface="Cambria"/>
              </a:rPr>
              <a:t>angular momentum distribution </a:t>
            </a:r>
          </a:p>
          <a:p>
            <a:pPr lvl="1">
              <a:buClr>
                <a:schemeClr val="tx1"/>
              </a:buClr>
            </a:pP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D-term:</a:t>
            </a:r>
            <a:r>
              <a:rPr lang="en-US" b="1" dirty="0">
                <a:solidFill>
                  <a:srgbClr val="00E000"/>
                </a:solidFill>
                <a:latin typeface="Cambria"/>
                <a:cs typeface="Cambria"/>
              </a:rPr>
              <a:t> </a:t>
            </a:r>
            <a:r>
              <a:rPr lang="en-US" b="1" dirty="0">
                <a:solidFill>
                  <a:srgbClr val="800000"/>
                </a:solidFill>
                <a:latin typeface="Cambria"/>
                <a:cs typeface="Cambria"/>
              </a:rPr>
              <a:t>dynamical stability, normal and shear forces, pressure distribution</a:t>
            </a:r>
          </a:p>
          <a:p>
            <a:pPr lvl="1">
              <a:buClr>
                <a:schemeClr val="tx1"/>
              </a:buClr>
            </a:pPr>
            <a:endParaRPr lang="en-US" sz="2000" i="1" dirty="0">
              <a:solidFill>
                <a:srgbClr val="0000FF"/>
              </a:solidFill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6546618" y="1014633"/>
            <a:ext cx="2624557" cy="1723270"/>
            <a:chOff x="6324600" y="1066799"/>
            <a:chExt cx="2624557" cy="17232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rcRect l="6951" b="16085"/>
            <a:stretch>
              <a:fillRect/>
            </a:stretch>
          </p:blipFill>
          <p:spPr>
            <a:xfrm>
              <a:off x="6324600" y="1066799"/>
              <a:ext cx="2109365" cy="172327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29600" y="1523982"/>
              <a:ext cx="719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B400"/>
                  </a:solidFill>
                </a:rPr>
                <a:t>F</a:t>
              </a:r>
              <a:r>
                <a:rPr lang="en-US" sz="2000" b="1" baseline="-25000" dirty="0">
                  <a:solidFill>
                    <a:srgbClr val="00B400"/>
                  </a:solidFill>
                </a:rPr>
                <a:t>1</a:t>
              </a:r>
              <a:r>
                <a:rPr lang="en-US" sz="2000" b="1" dirty="0">
                  <a:solidFill>
                    <a:srgbClr val="00B400"/>
                  </a:solidFill>
                </a:rPr>
                <a:t>(t) F</a:t>
              </a:r>
              <a:r>
                <a:rPr lang="en-US" sz="2000" b="1" baseline="-25000" dirty="0">
                  <a:solidFill>
                    <a:srgbClr val="00B400"/>
                  </a:solidFill>
                </a:rPr>
                <a:t>2</a:t>
              </a:r>
              <a:r>
                <a:rPr lang="en-US" sz="2000" b="1" dirty="0">
                  <a:solidFill>
                    <a:srgbClr val="00B400"/>
                  </a:solidFill>
                </a:rPr>
                <a:t>(t)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115" b="18033"/>
          <a:stretch>
            <a:fillRect/>
          </a:stretch>
        </p:blipFill>
        <p:spPr>
          <a:xfrm>
            <a:off x="6755250" y="3075560"/>
            <a:ext cx="1775460" cy="1524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83876" y="3271894"/>
            <a:ext cx="7616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cs typeface="Cambria"/>
              </a:rPr>
              <a:t>M</a:t>
            </a:r>
            <a:r>
              <a:rPr lang="en-US" sz="2000" b="1" baseline="-25000" dirty="0">
                <a:solidFill>
                  <a:srgbClr val="0000FF"/>
                </a:solidFill>
                <a:cs typeface="Cambria"/>
              </a:rPr>
              <a:t>2</a:t>
            </a:r>
            <a:r>
              <a:rPr lang="en-US" sz="2000" b="1" dirty="0">
                <a:solidFill>
                  <a:srgbClr val="0000FF"/>
                </a:solidFill>
                <a:cs typeface="Cambria"/>
              </a:rPr>
              <a:t>(t)</a:t>
            </a:r>
          </a:p>
          <a:p>
            <a:r>
              <a:rPr lang="en-US" sz="2000" b="1" dirty="0">
                <a:solidFill>
                  <a:srgbClr val="0000FF"/>
                </a:solidFill>
                <a:cs typeface="Cambria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cs typeface="Cambria"/>
              </a:rPr>
              <a:t>J(t</a:t>
            </a:r>
            <a:r>
              <a:rPr lang="en-US" sz="2000" b="1" dirty="0">
                <a:solidFill>
                  <a:srgbClr val="0000FF"/>
                </a:solidFill>
                <a:cs typeface="Cambria"/>
              </a:rPr>
              <a:t>)</a:t>
            </a:r>
          </a:p>
          <a:p>
            <a:r>
              <a:rPr lang="en-US" sz="2000" b="1" dirty="0">
                <a:solidFill>
                  <a:srgbClr val="0000FF"/>
                </a:solidFill>
                <a:cs typeface="Cambria"/>
              </a:rPr>
              <a:t>d</a:t>
            </a:r>
            <a:r>
              <a:rPr lang="en-US" sz="2000" b="1" baseline="-25000" dirty="0">
                <a:solidFill>
                  <a:srgbClr val="0000FF"/>
                </a:solidFill>
                <a:cs typeface="Cambria"/>
              </a:rPr>
              <a:t>1</a:t>
            </a:r>
            <a:r>
              <a:rPr lang="en-US" sz="2000" b="1" dirty="0">
                <a:solidFill>
                  <a:srgbClr val="0000FF"/>
                </a:solidFill>
                <a:cs typeface="Cambria"/>
              </a:rPr>
              <a:t>(t)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r="10619"/>
          <a:stretch>
            <a:fillRect/>
          </a:stretch>
        </p:blipFill>
        <p:spPr>
          <a:xfrm>
            <a:off x="2311647" y="4655856"/>
            <a:ext cx="5079754" cy="137320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90500"/>
            <a:ext cx="9144000" cy="53752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BB1B1B"/>
                </a:solidFill>
                <a:latin typeface="Cambria"/>
                <a:cs typeface="Cambria"/>
              </a:rPr>
              <a:t>Probing mechanical properties of the proton?</a:t>
            </a:r>
          </a:p>
        </p:txBody>
      </p:sp>
      <p:sp>
        <p:nvSpPr>
          <p:cNvPr id="4" name="TextBox 3"/>
          <p:cNvSpPr txBox="1">
            <a:spLocks noChangeAspect="1"/>
          </p:cNvSpPr>
          <p:nvPr/>
        </p:nvSpPr>
        <p:spPr>
          <a:xfrm>
            <a:off x="193930" y="5277261"/>
            <a:ext cx="8756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800000"/>
                </a:solidFill>
                <a:latin typeface="Cambria"/>
                <a:cs typeface="Cambria"/>
              </a:rPr>
              <a:t>“….. , there is very little hope of learning anything about the detailed mechanical structure of a particle, because of the extreme weakness of the gravitational interaction” ( </a:t>
            </a:r>
            <a:r>
              <a:rPr lang="en-US" i="1" dirty="0">
                <a:solidFill>
                  <a:srgbClr val="800000"/>
                </a:solidFill>
                <a:latin typeface="Cambria"/>
                <a:cs typeface="Cambria"/>
              </a:rPr>
              <a:t>H. </a:t>
            </a:r>
            <a:r>
              <a:rPr lang="en-US" i="1" dirty="0" err="1">
                <a:solidFill>
                  <a:srgbClr val="800000"/>
                </a:solidFill>
                <a:latin typeface="Cambria"/>
                <a:cs typeface="Cambria"/>
              </a:rPr>
              <a:t>Pagels</a:t>
            </a:r>
            <a:r>
              <a:rPr lang="en-US" i="1" dirty="0">
                <a:solidFill>
                  <a:srgbClr val="800000"/>
                </a:solidFill>
                <a:latin typeface="Cambria"/>
                <a:cs typeface="Cambria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1486" y="884181"/>
            <a:ext cx="6515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/>
                <a:cs typeface="Cambria"/>
              </a:rPr>
              <a:t>Gravitational Interaction  of Fermions</a:t>
            </a:r>
          </a:p>
          <a:p>
            <a:pPr algn="ctr"/>
            <a:r>
              <a:rPr lang="en-US" i="1" dirty="0">
                <a:latin typeface="Cambria"/>
                <a:cs typeface="Cambria"/>
              </a:rPr>
              <a:t>Yu. </a:t>
            </a:r>
            <a:r>
              <a:rPr lang="en-US" i="1" dirty="0" err="1">
                <a:latin typeface="Cambria"/>
                <a:cs typeface="Cambria"/>
              </a:rPr>
              <a:t>Kobzarev</a:t>
            </a:r>
            <a:r>
              <a:rPr lang="en-US" i="1" dirty="0">
                <a:latin typeface="Cambria"/>
                <a:cs typeface="Cambria"/>
              </a:rPr>
              <a:t> and L.B. </a:t>
            </a:r>
            <a:r>
              <a:rPr lang="en-US" i="1" dirty="0" err="1">
                <a:latin typeface="Cambria"/>
                <a:cs typeface="Cambria"/>
              </a:rPr>
              <a:t>Okun</a:t>
            </a:r>
            <a:r>
              <a:rPr lang="en-US" i="1" dirty="0">
                <a:latin typeface="Cambria"/>
                <a:cs typeface="Cambria"/>
              </a:rPr>
              <a:t>, JETP 16, 5 (1963)</a:t>
            </a:r>
            <a:endParaRPr lang="en-US" b="1" dirty="0">
              <a:latin typeface="Cambria"/>
              <a:cs typeface="Cambria"/>
            </a:endParaRPr>
          </a:p>
          <a:p>
            <a:pPr algn="ctr"/>
            <a:r>
              <a:rPr lang="en-US" b="1" dirty="0">
                <a:latin typeface="Cambria"/>
                <a:cs typeface="Cambria"/>
              </a:rPr>
              <a:t>Energy-Momentum Structure Form Factors of Particles</a:t>
            </a:r>
            <a:r>
              <a:rPr lang="en-US" sz="2000" b="1" dirty="0"/>
              <a:t>  </a:t>
            </a:r>
            <a:r>
              <a:rPr lang="en-US" sz="1600" i="1" dirty="0">
                <a:latin typeface="Cambria"/>
                <a:cs typeface="Cambria"/>
              </a:rPr>
              <a:t>Heinz </a:t>
            </a:r>
            <a:r>
              <a:rPr lang="en-US" sz="1600" i="1" dirty="0" err="1">
                <a:latin typeface="Cambria"/>
                <a:cs typeface="Cambria"/>
              </a:rPr>
              <a:t>Pagels</a:t>
            </a:r>
            <a:r>
              <a:rPr lang="en-US" sz="1600" i="1" dirty="0">
                <a:latin typeface="Cambria"/>
                <a:cs typeface="Cambria"/>
              </a:rPr>
              <a:t>, Phys. Rev. 144 (1966) 1250-1260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16959"/>
          <a:stretch>
            <a:fillRect/>
          </a:stretch>
        </p:blipFill>
        <p:spPr>
          <a:xfrm>
            <a:off x="2043532" y="2416400"/>
            <a:ext cx="4153248" cy="20533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340" y="4412850"/>
            <a:ext cx="4450080" cy="883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95D9FA-8425-C582-0702-0ABBCC7633E2}"/>
              </a:ext>
            </a:extLst>
          </p:cNvPr>
          <p:cNvSpPr txBox="1"/>
          <p:nvPr/>
        </p:nvSpPr>
        <p:spPr>
          <a:xfrm>
            <a:off x="7506586" y="31153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15900"/>
            <a:ext cx="8464378" cy="51212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BB1B1B"/>
                </a:solidFill>
                <a:latin typeface="Cambria"/>
                <a:cs typeface="Cambria"/>
              </a:rPr>
              <a:t>Generalized Parton Distributions (GPDs)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0383" y="4699000"/>
            <a:ext cx="2883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D. </a:t>
            </a:r>
            <a:r>
              <a:rPr lang="en-US" sz="1600" i="1" dirty="0" err="1">
                <a:solidFill>
                  <a:srgbClr val="800000"/>
                </a:solidFill>
                <a:latin typeface="Cambria"/>
                <a:cs typeface="Cambria"/>
              </a:rPr>
              <a:t>Müller</a:t>
            </a:r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 et al., </a:t>
            </a:r>
            <a:r>
              <a:rPr lang="en-US" sz="1600" i="1" dirty="0" err="1">
                <a:solidFill>
                  <a:srgbClr val="800000"/>
                </a:solidFill>
                <a:latin typeface="Cambria"/>
                <a:cs typeface="Cambria"/>
              </a:rPr>
              <a:t>F.Phys</a:t>
            </a:r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. 42,1994</a:t>
            </a:r>
          </a:p>
          <a:p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X. </a:t>
            </a:r>
            <a:r>
              <a:rPr lang="en-US" sz="1600" i="1" dirty="0" err="1">
                <a:solidFill>
                  <a:srgbClr val="800000"/>
                </a:solidFill>
                <a:latin typeface="Cambria"/>
                <a:cs typeface="Cambria"/>
              </a:rPr>
              <a:t>Ji</a:t>
            </a:r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, PRL 78, 610, 1997</a:t>
            </a:r>
          </a:p>
          <a:p>
            <a:pPr marL="342900" indent="-342900"/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A. Radyushkin, PLB 380, 1996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847602" y="4507810"/>
            <a:ext cx="5042023" cy="1753290"/>
            <a:chOff x="1685802" y="4279210"/>
            <a:chExt cx="5718057" cy="208748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74" r="6321"/>
            <a:stretch/>
          </p:blipFill>
          <p:spPr>
            <a:xfrm>
              <a:off x="3875499" y="4298520"/>
              <a:ext cx="1437002" cy="2068174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05" t="51212"/>
            <a:stretch/>
          </p:blipFill>
          <p:spPr>
            <a:xfrm>
              <a:off x="1685802" y="4279210"/>
              <a:ext cx="1476349" cy="208748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016" y="4323633"/>
              <a:ext cx="1428843" cy="2043061"/>
            </a:xfrm>
            <a:prstGeom prst="rect">
              <a:avLst/>
            </a:prstGeom>
          </p:spPr>
        </p:pic>
      </p:grpSp>
      <p:sp>
        <p:nvSpPr>
          <p:cNvPr id="55" name="Rectangle 54"/>
          <p:cNvSpPr/>
          <p:nvPr/>
        </p:nvSpPr>
        <p:spPr>
          <a:xfrm>
            <a:off x="711201" y="4043201"/>
            <a:ext cx="5791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D. </a:t>
            </a:r>
            <a:r>
              <a:rPr lang="en-US" sz="1600" i="1" dirty="0" err="1">
                <a:solidFill>
                  <a:srgbClr val="800000"/>
                </a:solidFill>
                <a:latin typeface="Cambria"/>
                <a:cs typeface="Cambria"/>
              </a:rPr>
              <a:t>Müller</a:t>
            </a:r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 (1994)                 X. </a:t>
            </a:r>
            <a:r>
              <a:rPr lang="en-US" sz="1600" i="1" dirty="0" err="1">
                <a:solidFill>
                  <a:srgbClr val="800000"/>
                </a:solidFill>
                <a:latin typeface="Cambria"/>
                <a:cs typeface="Cambria"/>
              </a:rPr>
              <a:t>Ji</a:t>
            </a:r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 (1996)            </a:t>
            </a:r>
            <a:r>
              <a:rPr lang="en-US" sz="1600" i="1" dirty="0" err="1">
                <a:solidFill>
                  <a:srgbClr val="800000"/>
                </a:solidFill>
                <a:latin typeface="Cambria"/>
                <a:cs typeface="Cambria"/>
              </a:rPr>
              <a:t>A.Radyushkin</a:t>
            </a:r>
            <a:r>
              <a:rPr lang="en-US" sz="1600" i="1" dirty="0">
                <a:solidFill>
                  <a:srgbClr val="800000"/>
                </a:solidFill>
                <a:latin typeface="Cambria"/>
                <a:cs typeface="Cambria"/>
              </a:rPr>
              <a:t> (1996</a:t>
            </a:r>
            <a:r>
              <a:rPr lang="en-US" sz="1600" b="1" i="1" dirty="0">
                <a:solidFill>
                  <a:srgbClr val="0070C0"/>
                </a:solidFill>
              </a:rPr>
              <a:t>)</a:t>
            </a:r>
            <a:endParaRPr lang="en-US" sz="1600" dirty="0"/>
          </a:p>
        </p:txBody>
      </p:sp>
      <p:sp>
        <p:nvSpPr>
          <p:cNvPr id="6" name="Rectangle 2077"/>
          <p:cNvSpPr>
            <a:spLocks noChangeArrowheads="1"/>
          </p:cNvSpPr>
          <p:nvPr/>
        </p:nvSpPr>
        <p:spPr bwMode="auto">
          <a:xfrm>
            <a:off x="1100138" y="436563"/>
            <a:ext cx="5703887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6742112" y="1419781"/>
            <a:ext cx="1298575" cy="793750"/>
            <a:chOff x="6781800" y="3695700"/>
            <a:chExt cx="1298575" cy="793750"/>
          </a:xfrm>
        </p:grpSpPr>
        <p:sp>
          <p:nvSpPr>
            <p:cNvPr id="68" name="Text Box 2119"/>
            <p:cNvSpPr txBox="1">
              <a:spLocks noChangeArrowheads="1"/>
            </p:cNvSpPr>
            <p:nvPr/>
          </p:nvSpPr>
          <p:spPr bwMode="auto">
            <a:xfrm>
              <a:off x="6781800" y="3925888"/>
              <a:ext cx="51528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 dirty="0" err="1">
                  <a:latin typeface="Symbol" charset="2"/>
                  <a:cs typeface="Symbol" charset="2"/>
                </a:rPr>
                <a:t>x</a:t>
              </a:r>
              <a:r>
                <a:rPr lang="en-US" sz="1600" dirty="0">
                  <a:latin typeface="Tahoma" pitchFamily="-102" charset="0"/>
                </a:rPr>
                <a:t> =</a:t>
              </a:r>
            </a:p>
          </p:txBody>
        </p:sp>
        <p:sp>
          <p:nvSpPr>
            <p:cNvPr id="69" name="Text Box 2120"/>
            <p:cNvSpPr txBox="1">
              <a:spLocks noChangeArrowheads="1"/>
            </p:cNvSpPr>
            <p:nvPr/>
          </p:nvSpPr>
          <p:spPr bwMode="auto">
            <a:xfrm>
              <a:off x="7543800" y="3695700"/>
              <a:ext cx="36671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err="1">
                  <a:latin typeface="Tahoma" pitchFamily="-102" charset="0"/>
                </a:rPr>
                <a:t>x</a:t>
              </a:r>
              <a:r>
                <a:rPr lang="en-US" sz="1600" baseline="-25000" dirty="0" err="1">
                  <a:latin typeface="Tahoma" pitchFamily="-102" charset="0"/>
                </a:rPr>
                <a:t>B</a:t>
              </a:r>
              <a:endParaRPr lang="en-US" sz="1600" dirty="0">
                <a:latin typeface="Tahoma" pitchFamily="-102" charset="0"/>
              </a:endParaRPr>
            </a:p>
          </p:txBody>
        </p:sp>
        <p:sp>
          <p:nvSpPr>
            <p:cNvPr id="70" name="Line 2121"/>
            <p:cNvSpPr>
              <a:spLocks noChangeShapeType="1"/>
            </p:cNvSpPr>
            <p:nvPr/>
          </p:nvSpPr>
          <p:spPr bwMode="auto">
            <a:xfrm>
              <a:off x="7394575" y="4122738"/>
              <a:ext cx="685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Text Box 2122"/>
            <p:cNvSpPr txBox="1">
              <a:spLocks noChangeArrowheads="1"/>
            </p:cNvSpPr>
            <p:nvPr/>
          </p:nvSpPr>
          <p:spPr bwMode="auto">
            <a:xfrm>
              <a:off x="7391400" y="4152900"/>
              <a:ext cx="6794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ahoma" pitchFamily="-102" charset="0"/>
                </a:rPr>
                <a:t>2 - x</a:t>
              </a:r>
              <a:r>
                <a:rPr lang="en-US" sz="1600" baseline="-25000">
                  <a:latin typeface="Tahoma" pitchFamily="-102" charset="0"/>
                </a:rPr>
                <a:t>B</a:t>
              </a:r>
              <a:endParaRPr lang="en-US" sz="1600">
                <a:latin typeface="Tahoma" pitchFamily="-102" charset="0"/>
              </a:endParaRPr>
            </a:p>
          </p:txBody>
        </p:sp>
      </p:grpSp>
      <p:sp>
        <p:nvSpPr>
          <p:cNvPr id="72" name="Text Box 2123"/>
          <p:cNvSpPr txBox="1">
            <a:spLocks noChangeArrowheads="1"/>
          </p:cNvSpPr>
          <p:nvPr/>
        </p:nvSpPr>
        <p:spPr bwMode="auto">
          <a:xfrm>
            <a:off x="6523809" y="2232581"/>
            <a:ext cx="2273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Tahoma" pitchFamily="-102" charset="0"/>
              </a:rPr>
              <a:t>(in the Bjorken regime)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503017" y="804592"/>
            <a:ext cx="6374158" cy="2863851"/>
            <a:chOff x="2107315" y="3205930"/>
            <a:chExt cx="5378095" cy="2324921"/>
          </a:xfrm>
        </p:grpSpPr>
        <p:pic>
          <p:nvPicPr>
            <p:cNvPr id="58" name="Picture 208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65450" y="3595688"/>
              <a:ext cx="2952750" cy="181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Freeform 2089"/>
            <p:cNvSpPr>
              <a:spLocks/>
            </p:cNvSpPr>
            <p:nvPr/>
          </p:nvSpPr>
          <p:spPr bwMode="auto">
            <a:xfrm>
              <a:off x="3482975" y="5219700"/>
              <a:ext cx="1897062" cy="261938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45" y="66"/>
                </a:cxn>
                <a:cxn ang="0">
                  <a:pos x="93" y="92"/>
                </a:cxn>
                <a:cxn ang="0">
                  <a:pos x="146" y="114"/>
                </a:cxn>
                <a:cxn ang="0">
                  <a:pos x="205" y="133"/>
                </a:cxn>
                <a:cxn ang="0">
                  <a:pos x="226" y="137"/>
                </a:cxn>
                <a:cxn ang="0">
                  <a:pos x="293" y="150"/>
                </a:cxn>
                <a:cxn ang="0">
                  <a:pos x="391" y="160"/>
                </a:cxn>
                <a:cxn ang="0">
                  <a:pos x="493" y="165"/>
                </a:cxn>
                <a:cxn ang="0">
                  <a:pos x="594" y="163"/>
                </a:cxn>
                <a:cxn ang="0">
                  <a:pos x="693" y="152"/>
                </a:cxn>
                <a:cxn ang="0">
                  <a:pos x="794" y="135"/>
                </a:cxn>
                <a:cxn ang="0">
                  <a:pos x="846" y="123"/>
                </a:cxn>
                <a:cxn ang="0">
                  <a:pos x="941" y="100"/>
                </a:cxn>
                <a:cxn ang="0">
                  <a:pos x="1013" y="80"/>
                </a:cxn>
                <a:cxn ang="0">
                  <a:pos x="1096" y="51"/>
                </a:cxn>
                <a:cxn ang="0">
                  <a:pos x="1148" y="29"/>
                </a:cxn>
                <a:cxn ang="0">
                  <a:pos x="1195" y="10"/>
                </a:cxn>
                <a:cxn ang="0">
                  <a:pos x="1168" y="9"/>
                </a:cxn>
                <a:cxn ang="0">
                  <a:pos x="1118" y="30"/>
                </a:cxn>
                <a:cxn ang="0">
                  <a:pos x="1036" y="60"/>
                </a:cxn>
                <a:cxn ang="0">
                  <a:pos x="981" y="79"/>
                </a:cxn>
                <a:cxn ang="0">
                  <a:pos x="890" y="102"/>
                </a:cxn>
                <a:cxn ang="0">
                  <a:pos x="792" y="124"/>
                </a:cxn>
                <a:cxn ang="0">
                  <a:pos x="794" y="124"/>
                </a:cxn>
                <a:cxn ang="0">
                  <a:pos x="693" y="142"/>
                </a:cxn>
                <a:cxn ang="0">
                  <a:pos x="593" y="152"/>
                </a:cxn>
                <a:cxn ang="0">
                  <a:pos x="493" y="154"/>
                </a:cxn>
                <a:cxn ang="0">
                  <a:pos x="391" y="150"/>
                </a:cxn>
                <a:cxn ang="0">
                  <a:pos x="293" y="139"/>
                </a:cxn>
                <a:cxn ang="0">
                  <a:pos x="226" y="127"/>
                </a:cxn>
                <a:cxn ang="0">
                  <a:pos x="229" y="128"/>
                </a:cxn>
                <a:cxn ang="0">
                  <a:pos x="178" y="114"/>
                </a:cxn>
                <a:cxn ang="0">
                  <a:pos x="123" y="94"/>
                </a:cxn>
                <a:cxn ang="0">
                  <a:pos x="73" y="69"/>
                </a:cxn>
                <a:cxn ang="0">
                  <a:pos x="47" y="61"/>
                </a:cxn>
                <a:cxn ang="0">
                  <a:pos x="6" y="29"/>
                </a:cxn>
              </a:cxnLst>
              <a:rect l="0" t="0" r="r" b="b"/>
              <a:pathLst>
                <a:path w="1195" h="165">
                  <a:moveTo>
                    <a:pt x="6" y="29"/>
                  </a:moveTo>
                  <a:lnTo>
                    <a:pt x="0" y="37"/>
                  </a:lnTo>
                  <a:lnTo>
                    <a:pt x="43" y="65"/>
                  </a:lnTo>
                  <a:lnTo>
                    <a:pt x="45" y="66"/>
                  </a:lnTo>
                  <a:lnTo>
                    <a:pt x="68" y="79"/>
                  </a:lnTo>
                  <a:lnTo>
                    <a:pt x="93" y="92"/>
                  </a:lnTo>
                  <a:lnTo>
                    <a:pt x="118" y="104"/>
                  </a:lnTo>
                  <a:lnTo>
                    <a:pt x="146" y="114"/>
                  </a:lnTo>
                  <a:lnTo>
                    <a:pt x="174" y="124"/>
                  </a:lnTo>
                  <a:lnTo>
                    <a:pt x="205" y="133"/>
                  </a:lnTo>
                  <a:lnTo>
                    <a:pt x="225" y="137"/>
                  </a:lnTo>
                  <a:lnTo>
                    <a:pt x="226" y="137"/>
                  </a:lnTo>
                  <a:lnTo>
                    <a:pt x="248" y="142"/>
                  </a:lnTo>
                  <a:lnTo>
                    <a:pt x="293" y="150"/>
                  </a:lnTo>
                  <a:lnTo>
                    <a:pt x="342" y="156"/>
                  </a:lnTo>
                  <a:lnTo>
                    <a:pt x="391" y="160"/>
                  </a:lnTo>
                  <a:lnTo>
                    <a:pt x="442" y="164"/>
                  </a:lnTo>
                  <a:lnTo>
                    <a:pt x="493" y="165"/>
                  </a:lnTo>
                  <a:lnTo>
                    <a:pt x="544" y="165"/>
                  </a:lnTo>
                  <a:lnTo>
                    <a:pt x="594" y="163"/>
                  </a:lnTo>
                  <a:lnTo>
                    <a:pt x="642" y="160"/>
                  </a:lnTo>
                  <a:lnTo>
                    <a:pt x="693" y="152"/>
                  </a:lnTo>
                  <a:lnTo>
                    <a:pt x="743" y="144"/>
                  </a:lnTo>
                  <a:lnTo>
                    <a:pt x="794" y="135"/>
                  </a:lnTo>
                  <a:lnTo>
                    <a:pt x="796" y="134"/>
                  </a:lnTo>
                  <a:lnTo>
                    <a:pt x="846" y="123"/>
                  </a:lnTo>
                  <a:lnTo>
                    <a:pt x="895" y="112"/>
                  </a:lnTo>
                  <a:lnTo>
                    <a:pt x="941" y="100"/>
                  </a:lnTo>
                  <a:lnTo>
                    <a:pt x="984" y="89"/>
                  </a:lnTo>
                  <a:lnTo>
                    <a:pt x="1013" y="80"/>
                  </a:lnTo>
                  <a:lnTo>
                    <a:pt x="1041" y="70"/>
                  </a:lnTo>
                  <a:lnTo>
                    <a:pt x="1096" y="51"/>
                  </a:lnTo>
                  <a:lnTo>
                    <a:pt x="1123" y="40"/>
                  </a:lnTo>
                  <a:lnTo>
                    <a:pt x="1148" y="29"/>
                  </a:lnTo>
                  <a:lnTo>
                    <a:pt x="1173" y="19"/>
                  </a:lnTo>
                  <a:lnTo>
                    <a:pt x="1195" y="10"/>
                  </a:lnTo>
                  <a:lnTo>
                    <a:pt x="1191" y="0"/>
                  </a:lnTo>
                  <a:lnTo>
                    <a:pt x="1168" y="9"/>
                  </a:lnTo>
                  <a:lnTo>
                    <a:pt x="1144" y="20"/>
                  </a:lnTo>
                  <a:lnTo>
                    <a:pt x="1118" y="30"/>
                  </a:lnTo>
                  <a:lnTo>
                    <a:pt x="1092" y="41"/>
                  </a:lnTo>
                  <a:lnTo>
                    <a:pt x="1036" y="60"/>
                  </a:lnTo>
                  <a:lnTo>
                    <a:pt x="1008" y="70"/>
                  </a:lnTo>
                  <a:lnTo>
                    <a:pt x="981" y="79"/>
                  </a:lnTo>
                  <a:lnTo>
                    <a:pt x="937" y="91"/>
                  </a:lnTo>
                  <a:lnTo>
                    <a:pt x="890" y="102"/>
                  </a:lnTo>
                  <a:lnTo>
                    <a:pt x="841" y="114"/>
                  </a:lnTo>
                  <a:lnTo>
                    <a:pt x="792" y="124"/>
                  </a:lnTo>
                  <a:lnTo>
                    <a:pt x="794" y="129"/>
                  </a:lnTo>
                  <a:lnTo>
                    <a:pt x="794" y="124"/>
                  </a:lnTo>
                  <a:lnTo>
                    <a:pt x="743" y="134"/>
                  </a:lnTo>
                  <a:lnTo>
                    <a:pt x="693" y="142"/>
                  </a:lnTo>
                  <a:lnTo>
                    <a:pt x="642" y="149"/>
                  </a:lnTo>
                  <a:lnTo>
                    <a:pt x="593" y="152"/>
                  </a:lnTo>
                  <a:lnTo>
                    <a:pt x="544" y="154"/>
                  </a:lnTo>
                  <a:lnTo>
                    <a:pt x="493" y="154"/>
                  </a:lnTo>
                  <a:lnTo>
                    <a:pt x="442" y="153"/>
                  </a:lnTo>
                  <a:lnTo>
                    <a:pt x="391" y="150"/>
                  </a:lnTo>
                  <a:lnTo>
                    <a:pt x="342" y="145"/>
                  </a:lnTo>
                  <a:lnTo>
                    <a:pt x="293" y="139"/>
                  </a:lnTo>
                  <a:lnTo>
                    <a:pt x="248" y="131"/>
                  </a:lnTo>
                  <a:lnTo>
                    <a:pt x="226" y="127"/>
                  </a:lnTo>
                  <a:lnTo>
                    <a:pt x="226" y="132"/>
                  </a:lnTo>
                  <a:lnTo>
                    <a:pt x="229" y="128"/>
                  </a:lnTo>
                  <a:lnTo>
                    <a:pt x="207" y="123"/>
                  </a:lnTo>
                  <a:lnTo>
                    <a:pt x="178" y="114"/>
                  </a:lnTo>
                  <a:lnTo>
                    <a:pt x="150" y="105"/>
                  </a:lnTo>
                  <a:lnTo>
                    <a:pt x="123" y="94"/>
                  </a:lnTo>
                  <a:lnTo>
                    <a:pt x="97" y="83"/>
                  </a:lnTo>
                  <a:lnTo>
                    <a:pt x="73" y="69"/>
                  </a:lnTo>
                  <a:lnTo>
                    <a:pt x="49" y="56"/>
                  </a:lnTo>
                  <a:lnTo>
                    <a:pt x="47" y="61"/>
                  </a:lnTo>
                  <a:lnTo>
                    <a:pt x="51" y="57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090"/>
            <p:cNvSpPr>
              <a:spLocks/>
            </p:cNvSpPr>
            <p:nvPr/>
          </p:nvSpPr>
          <p:spPr bwMode="auto">
            <a:xfrm>
              <a:off x="3395663" y="5183188"/>
              <a:ext cx="122237" cy="106363"/>
            </a:xfrm>
            <a:custGeom>
              <a:avLst/>
              <a:gdLst/>
              <a:ahLst/>
              <a:cxnLst>
                <a:cxn ang="0">
                  <a:pos x="77" y="11"/>
                </a:cxn>
                <a:cxn ang="0">
                  <a:pos x="0" y="0"/>
                </a:cxn>
                <a:cxn ang="0">
                  <a:pos x="37" y="67"/>
                </a:cxn>
                <a:cxn ang="0">
                  <a:pos x="77" y="11"/>
                </a:cxn>
              </a:cxnLst>
              <a:rect l="0" t="0" r="r" b="b"/>
              <a:pathLst>
                <a:path w="77" h="67">
                  <a:moveTo>
                    <a:pt x="77" y="11"/>
                  </a:moveTo>
                  <a:lnTo>
                    <a:pt x="0" y="0"/>
                  </a:lnTo>
                  <a:lnTo>
                    <a:pt x="37" y="67"/>
                  </a:lnTo>
                  <a:lnTo>
                    <a:pt x="77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091"/>
            <p:cNvSpPr>
              <a:spLocks/>
            </p:cNvSpPr>
            <p:nvPr/>
          </p:nvSpPr>
          <p:spPr bwMode="auto">
            <a:xfrm>
              <a:off x="5356225" y="5153025"/>
              <a:ext cx="123825" cy="98425"/>
            </a:xfrm>
            <a:custGeom>
              <a:avLst/>
              <a:gdLst/>
              <a:ahLst/>
              <a:cxnLst>
                <a:cxn ang="0">
                  <a:pos x="27" y="62"/>
                </a:cxn>
                <a:cxn ang="0">
                  <a:pos x="78" y="4"/>
                </a:cxn>
                <a:cxn ang="0">
                  <a:pos x="0" y="0"/>
                </a:cxn>
                <a:cxn ang="0">
                  <a:pos x="27" y="62"/>
                </a:cxn>
              </a:cxnLst>
              <a:rect l="0" t="0" r="r" b="b"/>
              <a:pathLst>
                <a:path w="78" h="62">
                  <a:moveTo>
                    <a:pt x="27" y="62"/>
                  </a:moveTo>
                  <a:lnTo>
                    <a:pt x="78" y="4"/>
                  </a:lnTo>
                  <a:lnTo>
                    <a:pt x="0" y="0"/>
                  </a:lnTo>
                  <a:lnTo>
                    <a:pt x="27" y="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2093"/>
            <p:cNvSpPr>
              <a:spLocks noChangeArrowheads="1"/>
            </p:cNvSpPr>
            <p:nvPr/>
          </p:nvSpPr>
          <p:spPr bwMode="auto">
            <a:xfrm>
              <a:off x="4198938" y="5122863"/>
              <a:ext cx="246062" cy="407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2094"/>
            <p:cNvSpPr>
              <a:spLocks noChangeArrowheads="1"/>
            </p:cNvSpPr>
            <p:nvPr/>
          </p:nvSpPr>
          <p:spPr bwMode="auto">
            <a:xfrm>
              <a:off x="4340225" y="5181600"/>
              <a:ext cx="76200" cy="322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2095"/>
            <p:cNvSpPr>
              <a:spLocks noChangeArrowheads="1"/>
            </p:cNvSpPr>
            <p:nvPr/>
          </p:nvSpPr>
          <p:spPr bwMode="auto">
            <a:xfrm>
              <a:off x="4340225" y="5202238"/>
              <a:ext cx="74612" cy="262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solidFill>
                    <a:schemeClr val="tx2"/>
                  </a:solidFill>
                  <a:latin typeface="Times New Roman" pitchFamily="-102" charset="0"/>
                </a:rPr>
                <a:t>t</a:t>
              </a:r>
              <a:endParaRPr lang="en-US">
                <a:latin typeface="Tahoma" pitchFamily="-102" charset="0"/>
              </a:endParaRPr>
            </a:p>
          </p:txBody>
        </p:sp>
        <p:sp>
          <p:nvSpPr>
            <p:cNvPr id="65" name="Rectangle 2097"/>
            <p:cNvSpPr>
              <a:spLocks noChangeArrowheads="1"/>
            </p:cNvSpPr>
            <p:nvPr/>
          </p:nvSpPr>
          <p:spPr bwMode="auto">
            <a:xfrm>
              <a:off x="5207000" y="3986213"/>
              <a:ext cx="230187" cy="30638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Text Box 2115"/>
            <p:cNvSpPr txBox="1">
              <a:spLocks noChangeArrowheads="1"/>
            </p:cNvSpPr>
            <p:nvPr/>
          </p:nvSpPr>
          <p:spPr bwMode="auto">
            <a:xfrm>
              <a:off x="5054585" y="4013200"/>
              <a:ext cx="200026" cy="29983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folHlink"/>
                  </a:solidFill>
                  <a:latin typeface="Symbol" charset="2"/>
                  <a:cs typeface="Symbol" charset="2"/>
                </a:rPr>
                <a:t>  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107315" y="3205930"/>
              <a:ext cx="5378095" cy="374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800000"/>
                  </a:solidFill>
                </a:rPr>
                <a:t>Deeply virtual Compton scattering (DVCS</a:t>
              </a:r>
              <a:r>
                <a:rPr lang="en-US" sz="2400" dirty="0">
                  <a:solidFill>
                    <a:srgbClr val="000090"/>
                  </a:solidFill>
                </a:rPr>
                <a:t>)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6592083" y="2692155"/>
            <a:ext cx="2205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Times New Roman"/>
                <a:cs typeface="Times New Roman"/>
              </a:rPr>
              <a:t>GPD: </a:t>
            </a:r>
            <a:r>
              <a:rPr lang="en-US" sz="20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H(x,ξ</a:t>
            </a:r>
            <a:r>
              <a:rPr lang="en-US" sz="2000" b="1" i="1" dirty="0">
                <a:solidFill>
                  <a:srgbClr val="008000"/>
                </a:solidFill>
                <a:latin typeface="Times New Roman"/>
                <a:cs typeface="Times New Roman"/>
              </a:rPr>
              <a:t>, </a:t>
            </a:r>
            <a:r>
              <a:rPr lang="en-US" sz="20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t</a:t>
            </a:r>
            <a:r>
              <a:rPr lang="en-US" sz="2000" b="1" i="1" dirty="0">
                <a:solidFill>
                  <a:srgbClr val="008000"/>
                </a:solidFill>
                <a:latin typeface="Times New Roman"/>
                <a:cs typeface="Times New Roman"/>
              </a:rPr>
              <a:t>), … 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2635358" y="2290522"/>
            <a:ext cx="2692400" cy="38100"/>
          </a:xfrm>
          <a:prstGeom prst="line">
            <a:avLst/>
          </a:prstGeom>
          <a:ln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028129" y="160648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ambria"/>
                <a:cs typeface="Cambria"/>
              </a:rPr>
              <a:t>hard scattering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42211" y="2616756"/>
            <a:ext cx="1019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ambria"/>
                <a:cs typeface="Cambria"/>
              </a:rPr>
              <a:t>soft part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54285" y="211752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ambria"/>
                <a:cs typeface="Cambria"/>
              </a:rPr>
              <a:t>factorization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49302" y="855391"/>
            <a:ext cx="8085908" cy="3187809"/>
          </a:xfrm>
          <a:prstGeom prst="rect">
            <a:avLst/>
          </a:prstGeom>
          <a:noFill/>
          <a:ln w="28575" cap="flat" cmpd="sng" algn="ctr">
            <a:solidFill>
              <a:srgbClr val="8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149857" y="3593068"/>
            <a:ext cx="227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Cambria"/>
                <a:cs typeface="Cambria"/>
              </a:rPr>
              <a:t>Proton stays intact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21105" y="2579800"/>
            <a:ext cx="35944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/>
                <a:cs typeface="Cambria"/>
              </a:rPr>
              <a:t>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72963" y="2615316"/>
            <a:ext cx="35944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/>
                <a:cs typeface="Cambria"/>
              </a:rPr>
              <a:t>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90500"/>
            <a:ext cx="8464378" cy="53752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BB1B1B"/>
                </a:solidFill>
                <a:latin typeface="+mj-lt"/>
                <a:cs typeface="Calibri"/>
              </a:rPr>
              <a:t>GPDs – </a:t>
            </a:r>
            <a:r>
              <a:rPr lang="en-US" sz="3600" dirty="0" err="1">
                <a:solidFill>
                  <a:srgbClr val="BB1B1B"/>
                </a:solidFill>
                <a:latin typeface="+mj-lt"/>
                <a:cs typeface="Calibri"/>
              </a:rPr>
              <a:t>GFFs</a:t>
            </a:r>
            <a:r>
              <a:rPr lang="en-US" sz="3600" dirty="0">
                <a:solidFill>
                  <a:srgbClr val="BB1B1B"/>
                </a:solidFill>
                <a:latin typeface="+mj-lt"/>
                <a:cs typeface="Calibri"/>
              </a:rPr>
              <a:t> Relations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3725" y="3600999"/>
            <a:ext cx="120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Lucida Calligraphy"/>
                <a:cs typeface="Lucida Calligraphy"/>
              </a:rPr>
              <a:t>GPDs</a:t>
            </a:r>
            <a:endParaRPr lang="en-US" sz="2400" b="1" i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2862" y="3589241"/>
            <a:ext cx="1113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>
                <a:latin typeface="Lucida Calligraphy"/>
                <a:cs typeface="Lucida Calligraphy"/>
              </a:rPr>
              <a:t>GFFs</a:t>
            </a:r>
            <a:r>
              <a:rPr lang="en-US" sz="2400" dirty="0">
                <a:latin typeface="Lucida Calligraphy"/>
                <a:cs typeface="Lucida Calligraphy"/>
              </a:rPr>
              <a:t> </a:t>
            </a:r>
            <a:r>
              <a:rPr lang="en-US" sz="2400" dirty="0">
                <a:latin typeface="Arial"/>
                <a:cs typeface="Arial"/>
              </a:rPr>
              <a:t> </a:t>
            </a:r>
            <a:endParaRPr lang="en-US" sz="24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9870" y="5938140"/>
            <a:ext cx="3017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ambria"/>
                <a:cs typeface="Cambria"/>
              </a:rPr>
              <a:t>X. </a:t>
            </a:r>
            <a:r>
              <a:rPr lang="en-US" sz="1600" i="1" dirty="0" err="1">
                <a:latin typeface="Cambria"/>
                <a:cs typeface="Cambria"/>
              </a:rPr>
              <a:t>Ji</a:t>
            </a:r>
            <a:r>
              <a:rPr lang="en-US" sz="1600" i="1" dirty="0">
                <a:latin typeface="Cambria"/>
                <a:cs typeface="Cambria"/>
              </a:rPr>
              <a:t>, Phys. Rev. D55, 7114 (1997) </a:t>
            </a:r>
          </a:p>
        </p:txBody>
      </p:sp>
      <p:cxnSp>
        <p:nvCxnSpPr>
          <p:cNvPr id="9" name="Straight Arrow Connector 8"/>
          <p:cNvCxnSpPr>
            <a:cxnSpLocks noChangeAspect="1"/>
          </p:cNvCxnSpPr>
          <p:nvPr/>
        </p:nvCxnSpPr>
        <p:spPr>
          <a:xfrm>
            <a:off x="3028518" y="3885991"/>
            <a:ext cx="699049" cy="1588"/>
          </a:xfrm>
          <a:prstGeom prst="straightConnector1">
            <a:avLst/>
          </a:prstGeom>
          <a:ln w="57150" cap="flat" cmpd="thinThick" algn="ctr">
            <a:solidFill>
              <a:srgbClr val="000090"/>
            </a:solidFill>
            <a:prstDash val="solid"/>
            <a:miter lim="800000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850329" y="4276720"/>
            <a:ext cx="5191760" cy="1432560"/>
            <a:chOff x="1818644" y="1184384"/>
            <a:chExt cx="5191760" cy="14325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8644" y="1184384"/>
              <a:ext cx="5191760" cy="143256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2760605" y="1827212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891379" y="1825624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262512" y="1824036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209830" y="2439988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328845" y="2439988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914897" y="2438400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/>
          <a:srcRect b="48573"/>
          <a:stretch>
            <a:fillRect/>
          </a:stretch>
        </p:blipFill>
        <p:spPr bwMode="auto">
          <a:xfrm>
            <a:off x="240036" y="1603357"/>
            <a:ext cx="8686800" cy="842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28600" y="812578"/>
            <a:ext cx="876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latin typeface="Cambria"/>
                <a:cs typeface="Cambria"/>
              </a:rPr>
              <a:t>Nucleon matrix element of the Energy-Momentum Tensor contains three scalar form factors and can be written as: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2478" y="2568609"/>
            <a:ext cx="5357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mbria"/>
                <a:cs typeface="Cambria"/>
              </a:rPr>
              <a:t>M</a:t>
            </a:r>
            <a:r>
              <a:rPr lang="en-US" i="1" baseline="-25000" dirty="0">
                <a:solidFill>
                  <a:srgbClr val="FF0000"/>
                </a:solidFill>
                <a:latin typeface="Cambria"/>
                <a:cs typeface="Cambria"/>
              </a:rPr>
              <a:t>2</a:t>
            </a:r>
            <a:r>
              <a:rPr lang="en-US" i="1" dirty="0">
                <a:solidFill>
                  <a:srgbClr val="FF0000"/>
                </a:solidFill>
                <a:latin typeface="Cambria"/>
                <a:cs typeface="Cambria"/>
              </a:rPr>
              <a:t>(t) </a:t>
            </a:r>
            <a:r>
              <a:rPr lang="en-US" dirty="0">
                <a:latin typeface="Cambria"/>
                <a:cs typeface="Cambria"/>
              </a:rPr>
              <a:t>:  Mass/energy distribution inside the nucleon</a:t>
            </a:r>
            <a:r>
              <a:rPr lang="en-US" i="1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</a:p>
          <a:p>
            <a:r>
              <a:rPr lang="en-US" i="1" dirty="0">
                <a:solidFill>
                  <a:srgbClr val="FF0000"/>
                </a:solidFill>
                <a:latin typeface="Cambria"/>
                <a:cs typeface="Cambria"/>
              </a:rPr>
              <a:t>J (</a:t>
            </a:r>
            <a:r>
              <a:rPr lang="en-US" i="1" dirty="0" err="1">
                <a:solidFill>
                  <a:srgbClr val="FF0000"/>
                </a:solidFill>
                <a:latin typeface="Cambria"/>
                <a:cs typeface="Cambria"/>
              </a:rPr>
              <a:t>t</a:t>
            </a:r>
            <a:r>
              <a:rPr lang="en-US" i="1" dirty="0">
                <a:solidFill>
                  <a:srgbClr val="FF0000"/>
                </a:solidFill>
                <a:latin typeface="Cambria"/>
                <a:cs typeface="Cambria"/>
              </a:rPr>
              <a:t>)    </a:t>
            </a:r>
            <a:r>
              <a:rPr lang="en-US" dirty="0">
                <a:latin typeface="Cambria"/>
                <a:cs typeface="Cambria"/>
              </a:rPr>
              <a:t>:  Angular momentum distribution </a:t>
            </a:r>
          </a:p>
          <a:p>
            <a:r>
              <a:rPr lang="en-US" i="1" dirty="0">
                <a:solidFill>
                  <a:srgbClr val="FF0000"/>
                </a:solidFill>
                <a:latin typeface="Cambria"/>
                <a:cs typeface="Cambria"/>
              </a:rPr>
              <a:t>d</a:t>
            </a:r>
            <a:r>
              <a:rPr lang="en-US" i="1" baseline="-25000" dirty="0">
                <a:solidFill>
                  <a:srgbClr val="FF0000"/>
                </a:solidFill>
                <a:latin typeface="Cambria"/>
                <a:cs typeface="Cambria"/>
              </a:rPr>
              <a:t>1</a:t>
            </a:r>
            <a:r>
              <a:rPr lang="en-US" i="1" dirty="0">
                <a:solidFill>
                  <a:srgbClr val="FF0000"/>
                </a:solidFill>
                <a:latin typeface="Cambria"/>
                <a:cs typeface="Cambria"/>
              </a:rPr>
              <a:t>(t)  </a:t>
            </a:r>
            <a:r>
              <a:rPr lang="en-US" dirty="0">
                <a:latin typeface="Cambria"/>
                <a:cs typeface="Cambria"/>
              </a:rPr>
              <a:t>:  Forces and pressure distribution  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925187" y="2883141"/>
            <a:ext cx="1952981" cy="1322184"/>
            <a:chOff x="7191887" y="2982369"/>
            <a:chExt cx="1952981" cy="1322184"/>
          </a:xfrm>
        </p:grpSpPr>
        <p:grpSp>
          <p:nvGrpSpPr>
            <p:cNvPr id="28" name="Group 27"/>
            <p:cNvGrpSpPr/>
            <p:nvPr/>
          </p:nvGrpSpPr>
          <p:grpSpPr>
            <a:xfrm rot="5400000">
              <a:off x="6989531" y="3236912"/>
              <a:ext cx="1269997" cy="865285"/>
              <a:chOff x="7447648" y="2732674"/>
              <a:chExt cx="1269997" cy="865285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/>
              <a:srcRect l="4115" r="41305" b="18033"/>
              <a:stretch>
                <a:fillRect/>
              </a:stretch>
            </p:blipFill>
            <p:spPr>
              <a:xfrm rot="16200000">
                <a:off x="7661545" y="2530541"/>
                <a:ext cx="842203" cy="1269997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 rot="16046163">
                <a:off x="7647579" y="3198337"/>
                <a:ext cx="429913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G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803185" y="2732674"/>
                <a:ext cx="655016" cy="4571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8057173" y="3456646"/>
              <a:ext cx="1087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G</a:t>
              </a:r>
              <a:r>
                <a:rPr lang="en-US" i="1" dirty="0" err="1">
                  <a:latin typeface="Times New Roman"/>
                  <a:cs typeface="Times New Roman"/>
                </a:rPr>
                <a:t>p</a:t>
              </a:r>
              <a:r>
                <a:rPr lang="en-US" i="1" dirty="0">
                  <a:latin typeface="Times New Roman"/>
                  <a:cs typeface="Times New Roman"/>
                </a:rPr>
                <a:t> =&gt; </a:t>
              </a:r>
              <a:r>
                <a:rPr lang="en-US" i="1" dirty="0" err="1">
                  <a:latin typeface="Times New Roman"/>
                  <a:cs typeface="Times New Roman"/>
                </a:rPr>
                <a:t>p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63804" y="3935221"/>
              <a:ext cx="398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Times New Roman"/>
                  <a:cs typeface="Times New Roman"/>
                </a:rPr>
                <a:t>p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975096" y="2982369"/>
              <a:ext cx="398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Times New Roman"/>
                  <a:cs typeface="Times New Roman"/>
                </a:rPr>
                <a:t>p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935497" y="4761629"/>
            <a:ext cx="1894327" cy="1511758"/>
            <a:chOff x="7190438" y="4592761"/>
            <a:chExt cx="1894327" cy="1511758"/>
          </a:xfrm>
        </p:grpSpPr>
        <p:grpSp>
          <p:nvGrpSpPr>
            <p:cNvPr id="30" name="Group 29"/>
            <p:cNvGrpSpPr/>
            <p:nvPr/>
          </p:nvGrpSpPr>
          <p:grpSpPr>
            <a:xfrm>
              <a:off x="7190438" y="4613347"/>
              <a:ext cx="832765" cy="1491172"/>
              <a:chOff x="7590325" y="914494"/>
              <a:chExt cx="832765" cy="149117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7590325" y="914494"/>
                <a:ext cx="832765" cy="1491172"/>
                <a:chOff x="7262264" y="834381"/>
                <a:chExt cx="832765" cy="1491172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5"/>
                <a:srcRect l="6951" r="41888" b="16085"/>
                <a:stretch>
                  <a:fillRect/>
                </a:stretch>
              </p:blipFill>
              <p:spPr>
                <a:xfrm>
                  <a:off x="7266601" y="834381"/>
                  <a:ext cx="828428" cy="1230907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5"/>
                <a:srcRect l="6951" t="26528" r="42353" b="16085"/>
                <a:stretch>
                  <a:fillRect/>
                </a:stretch>
              </p:blipFill>
              <p:spPr>
                <a:xfrm>
                  <a:off x="7262264" y="1483774"/>
                  <a:ext cx="820896" cy="841779"/>
                </a:xfrm>
                <a:prstGeom prst="rect">
                  <a:avLst/>
                </a:prstGeom>
              </p:spPr>
            </p:pic>
          </p:grpSp>
          <p:sp>
            <p:nvSpPr>
              <p:cNvPr id="25" name="TextBox 24"/>
              <p:cNvSpPr txBox="1"/>
              <p:nvPr/>
            </p:nvSpPr>
            <p:spPr>
              <a:xfrm>
                <a:off x="7660377" y="1086688"/>
                <a:ext cx="356513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γ</a:t>
                </a:r>
                <a:endParaRPr lang="en-US" b="1" i="1" dirty="0">
                  <a:solidFill>
                    <a:srgbClr val="FF0000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680644" y="1802687"/>
                <a:ext cx="356513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γ</a:t>
                </a:r>
                <a:endParaRPr lang="en-US" b="1" i="1" dirty="0">
                  <a:solidFill>
                    <a:srgbClr val="FF0000"/>
                  </a:solidFill>
                  <a:latin typeface="Symbol" charset="2"/>
                  <a:cs typeface="Symbol" charset="2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81854" y="5201183"/>
              <a:ext cx="1102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γγ</a:t>
              </a:r>
              <a:r>
                <a:rPr lang="en-US" i="1" dirty="0" err="1">
                  <a:latin typeface="Times New Roman"/>
                  <a:cs typeface="Times New Roman"/>
                </a:rPr>
                <a:t>p</a:t>
              </a:r>
              <a:r>
                <a:rPr lang="en-US" i="1" dirty="0">
                  <a:latin typeface="Times New Roman"/>
                  <a:cs typeface="Times New Roman"/>
                </a:rPr>
                <a:t> =&gt; </a:t>
              </a:r>
              <a:r>
                <a:rPr lang="en-US" i="1" dirty="0" err="1">
                  <a:latin typeface="Times New Roman"/>
                  <a:cs typeface="Times New Roman"/>
                </a:rPr>
                <a:t>p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260490" y="5298350"/>
              <a:ext cx="356513" cy="11785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86388" y="4592761"/>
              <a:ext cx="398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Times New Roman"/>
                  <a:cs typeface="Times New Roman"/>
                </a:rPr>
                <a:t>p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97680" y="5697559"/>
              <a:ext cx="398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Times New Roman"/>
                  <a:cs typeface="Times New Roman"/>
                </a:rPr>
                <a:t>p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089298" y="2548777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Graviton – proton scattering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65466" y="4325029"/>
            <a:ext cx="69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DVCS</a:t>
            </a:r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7595503" y="5276718"/>
            <a:ext cx="194969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930203" y="3592674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J=2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930203" y="5357974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J=2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BB1B1B"/>
                </a:solidFill>
                <a:latin typeface="Cambria"/>
                <a:cs typeface="Cambria"/>
              </a:rPr>
              <a:t>GPD – GFF correspondence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371599"/>
            <a:ext cx="7886700" cy="35306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u="sng" dirty="0">
                <a:latin typeface="Cambria"/>
                <a:cs typeface="Cambria"/>
              </a:rPr>
              <a:t>Wikipedia: </a:t>
            </a:r>
          </a:p>
          <a:p>
            <a:pPr>
              <a:buNone/>
            </a:pPr>
            <a:endParaRPr lang="en-US" sz="2400" dirty="0">
              <a:solidFill>
                <a:srgbClr val="0000FF"/>
              </a:solidFill>
              <a:latin typeface="Cambria"/>
              <a:cs typeface="Cambria"/>
            </a:endParaRPr>
          </a:p>
          <a:p>
            <a:pPr>
              <a:buNone/>
            </a:pPr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“It can be shown that any </a:t>
            </a:r>
            <a:r>
              <a:rPr lang="en-US" sz="2400" dirty="0" err="1">
                <a:solidFill>
                  <a:srgbClr val="0000FF"/>
                </a:solidFill>
                <a:latin typeface="Cambria"/>
                <a:cs typeface="Cambria"/>
              </a:rPr>
              <a:t>massless</a:t>
            </a:r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 spin-2 field would give rise to a force indistinguishable from gravitation, because a </a:t>
            </a:r>
            <a:r>
              <a:rPr lang="en-US" sz="2400" dirty="0" err="1">
                <a:solidFill>
                  <a:srgbClr val="0000FF"/>
                </a:solidFill>
                <a:latin typeface="Cambria"/>
                <a:cs typeface="Cambria"/>
              </a:rPr>
              <a:t>massless</a:t>
            </a:r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 spin-2 field would couple to the stress–energy tensor in the same way that gravitational interactions do.”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EFC7-E664-C94B-A020-ACAEA16D8B61}" type="datetime1">
              <a:rPr lang="en-US" smtClean="0">
                <a:solidFill>
                  <a:prstClr val="black"/>
                </a:solidFill>
              </a:rPr>
              <a:pPr/>
              <a:t>4/14/23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C62A-42DA-064B-B402-BD4DFBC1F79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2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BB1B1B"/>
                </a:solidFill>
                <a:latin typeface="Cambria"/>
                <a:cs typeface="Cambria"/>
              </a:rPr>
              <a:t>GPDs &amp; Compton Form Factors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67" y="3037939"/>
            <a:ext cx="5425440" cy="772160"/>
          </a:xfrm>
          <a:prstGeom prst="rect">
            <a:avLst/>
          </a:prstGeom>
          <a:ln>
            <a:solidFill>
              <a:srgbClr val="BE1D1D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19129" y="952500"/>
            <a:ext cx="778987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>
                <a:latin typeface="Cambria"/>
                <a:cs typeface="Cambria"/>
              </a:rPr>
              <a:t> GPDs cannot directly be determined from current DVCS measurements alone.</a:t>
            </a:r>
          </a:p>
          <a:p>
            <a:pPr>
              <a:buFont typeface="Arial"/>
              <a:buChar char="•"/>
            </a:pPr>
            <a:endParaRPr lang="en-US" sz="800" dirty="0">
              <a:latin typeface="Cambria"/>
              <a:cs typeface="Cambria"/>
            </a:endParaRPr>
          </a:p>
          <a:p>
            <a:pPr>
              <a:buFont typeface="Arial"/>
              <a:buChar char="•"/>
            </a:pPr>
            <a:r>
              <a:rPr lang="en-US" sz="2200" dirty="0">
                <a:latin typeface="Cambria"/>
                <a:cs typeface="Cambria"/>
              </a:rPr>
              <a:t> </a:t>
            </a:r>
            <a:r>
              <a:rPr lang="en-US" sz="2000" dirty="0">
                <a:latin typeface="Cambria"/>
                <a:cs typeface="Cambria"/>
              </a:rPr>
              <a:t>We can determine the Compton Form Factor </a:t>
            </a:r>
            <a:r>
              <a:rPr lang="en-US" sz="2000" b="1" dirty="0">
                <a:solidFill>
                  <a:srgbClr val="FF0000"/>
                </a:solidFill>
                <a:latin typeface="Lucida Handwriting"/>
                <a:cs typeface="Lucida Handwriting"/>
              </a:rPr>
              <a:t>H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ξ,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r>
              <a:rPr lang="en-US" sz="2000" dirty="0">
                <a:solidFill>
                  <a:srgbClr val="FF0000"/>
                </a:solidFill>
                <a:latin typeface="Cambria"/>
                <a:ea typeface="Comic Sans MS" charset="0"/>
                <a:cs typeface="Cambria"/>
              </a:rPr>
              <a:t> </a:t>
            </a:r>
            <a:endParaRPr lang="en-US" sz="2000" i="1" dirty="0">
              <a:latin typeface="Cambria"/>
              <a:cs typeface="Cambria"/>
            </a:endParaRPr>
          </a:p>
          <a:p>
            <a:pPr>
              <a:buFont typeface="Arial"/>
              <a:buChar char="•"/>
            </a:pPr>
            <a:endParaRPr lang="en-US" sz="800" i="1" dirty="0">
              <a:latin typeface="Cambria"/>
              <a:cs typeface="Cambria"/>
            </a:endParaRPr>
          </a:p>
          <a:p>
            <a:pPr>
              <a:buFont typeface="Arial"/>
              <a:buChar char="•"/>
            </a:pPr>
            <a:r>
              <a:rPr lang="en-US" sz="2000" i="1" dirty="0">
                <a:latin typeface="Cambria"/>
                <a:cs typeface="Cambria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Lucida Handwriting"/>
                <a:cs typeface="Lucida Handwriting"/>
              </a:rPr>
              <a:t>H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ξ,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) </a:t>
            </a:r>
            <a:r>
              <a:rPr lang="en-US" sz="2000" dirty="0">
                <a:latin typeface="Cambria"/>
                <a:cs typeface="Cambria"/>
              </a:rPr>
              <a:t>is related to the corresponding GPD </a:t>
            </a:r>
            <a:r>
              <a:rPr lang="en-US" sz="2000" b="1" i="1" dirty="0" err="1">
                <a:solidFill>
                  <a:srgbClr val="FF0000"/>
                </a:solidFill>
                <a:latin typeface="Cambria"/>
                <a:cs typeface="Cambria"/>
              </a:rPr>
              <a:t>H(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x,ξ,t</a:t>
            </a:r>
            <a:r>
              <a:rPr lang="en-US" sz="2000" b="1" dirty="0">
                <a:solidFill>
                  <a:srgbClr val="FF0000"/>
                </a:solidFill>
                <a:latin typeface="Cambria"/>
                <a:cs typeface="Cambria"/>
              </a:rPr>
              <a:t>)</a:t>
            </a:r>
            <a:r>
              <a:rPr lang="en-US" sz="2000" dirty="0">
                <a:latin typeface="Cambria"/>
                <a:cs typeface="Cambria"/>
              </a:rPr>
              <a:t> through an integral over the quark longitudinal momentum fraction </a:t>
            </a:r>
            <a:r>
              <a:rPr lang="en-US" sz="2000" i="1" dirty="0" err="1">
                <a:latin typeface="Cambria"/>
                <a:cs typeface="Cambria"/>
              </a:rPr>
              <a:t>x</a:t>
            </a:r>
            <a:r>
              <a:rPr lang="en-US" sz="2000" dirty="0">
                <a:latin typeface="Cambria"/>
                <a:cs typeface="Cambria"/>
              </a:rPr>
              <a:t>.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605" y="4026237"/>
            <a:ext cx="67429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mbria"/>
                <a:cs typeface="Cambria"/>
              </a:rPr>
              <a:t>To determine the complex CFF </a:t>
            </a:r>
            <a:r>
              <a:rPr lang="en-US" sz="2000" b="1" dirty="0">
                <a:solidFill>
                  <a:srgbClr val="FF0000"/>
                </a:solidFill>
                <a:latin typeface="Lucida Handwriting"/>
                <a:cs typeface="Lucida Handwriting"/>
              </a:rPr>
              <a:t>H</a:t>
            </a:r>
            <a:r>
              <a:rPr lang="en-US" sz="2000" b="1" dirty="0">
                <a:solidFill>
                  <a:srgbClr val="FF0000"/>
                </a:solidFill>
                <a:latin typeface="Cambria"/>
                <a:cs typeface="Cambria"/>
              </a:rPr>
              <a:t>(</a:t>
            </a:r>
            <a:r>
              <a:rPr lang="en-US" sz="2000" b="1" i="1" dirty="0">
                <a:solidFill>
                  <a:srgbClr val="FF0000"/>
                </a:solidFill>
                <a:latin typeface="Cambria"/>
                <a:cs typeface="Cambria"/>
              </a:rPr>
              <a:t>ξ, </a:t>
            </a:r>
            <a:r>
              <a:rPr lang="en-US" sz="2000" b="1" i="1" dirty="0" err="1">
                <a:solidFill>
                  <a:srgbClr val="FF0000"/>
                </a:solidFill>
                <a:latin typeface="Cambria"/>
                <a:cs typeface="Cambria"/>
              </a:rPr>
              <a:t>t</a:t>
            </a:r>
            <a:r>
              <a:rPr lang="en-US" sz="2000" b="1" i="1" dirty="0">
                <a:solidFill>
                  <a:srgbClr val="FF0000"/>
                </a:solidFill>
                <a:latin typeface="Cambria"/>
                <a:cs typeface="Cambria"/>
              </a:rPr>
              <a:t>) </a:t>
            </a:r>
            <a:r>
              <a:rPr lang="en-US" sz="2000" dirty="0">
                <a:latin typeface="Cambria"/>
                <a:cs typeface="Cambria"/>
              </a:rPr>
              <a:t>we exploit the interference of the DVCS amplitude with the Bethe-</a:t>
            </a:r>
            <a:r>
              <a:rPr lang="en-US" sz="2000" dirty="0" err="1">
                <a:latin typeface="Cambria"/>
                <a:cs typeface="Cambria"/>
              </a:rPr>
              <a:t>Heitler</a:t>
            </a:r>
            <a:r>
              <a:rPr lang="en-US" sz="2000" dirty="0">
                <a:latin typeface="Cambria"/>
                <a:cs typeface="Cambria"/>
              </a:rPr>
              <a:t> amplitude that results in a polarized beam spin asymmetry.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6199" y="5207001"/>
            <a:ext cx="3957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ambria"/>
                <a:cs typeface="Cambria"/>
              </a:rPr>
              <a:t>M. </a:t>
            </a:r>
            <a:r>
              <a:rPr lang="en-US" sz="1600" i="1" dirty="0" err="1">
                <a:latin typeface="Cambria"/>
                <a:cs typeface="Cambria"/>
              </a:rPr>
              <a:t>Polyakov</a:t>
            </a:r>
            <a:r>
              <a:rPr lang="en-US" sz="1600" i="1" dirty="0">
                <a:latin typeface="Cambria"/>
                <a:cs typeface="Cambria"/>
              </a:rPr>
              <a:t>, Phys. </a:t>
            </a:r>
            <a:r>
              <a:rPr lang="en-US" sz="1600" i="1" dirty="0" err="1">
                <a:latin typeface="Cambria"/>
                <a:cs typeface="Cambria"/>
              </a:rPr>
              <a:t>Lett</a:t>
            </a:r>
            <a:r>
              <a:rPr lang="en-US" sz="1600" i="1" dirty="0">
                <a:latin typeface="Cambria"/>
                <a:cs typeface="Cambria"/>
              </a:rPr>
              <a:t>. B555 (2003) 57   </a:t>
            </a:r>
            <a:r>
              <a:rPr lang="en-US" sz="1600" i="1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endParaRPr lang="en-US" sz="1600" b="1" i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857" y="3913153"/>
            <a:ext cx="1092200" cy="18605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09753" y="3476756"/>
            <a:ext cx="1677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800000"/>
                </a:solidFill>
                <a:latin typeface="Cambria"/>
                <a:cs typeface="Cambria"/>
              </a:rPr>
              <a:t>M. </a:t>
            </a:r>
            <a:r>
              <a:rPr lang="en-US" sz="1400" i="1" dirty="0" err="1">
                <a:solidFill>
                  <a:srgbClr val="800000"/>
                </a:solidFill>
                <a:latin typeface="Cambria"/>
                <a:cs typeface="Cambria"/>
              </a:rPr>
              <a:t>Polyakov</a:t>
            </a:r>
            <a:r>
              <a:rPr lang="en-US" sz="1400" i="1" dirty="0">
                <a:solidFill>
                  <a:srgbClr val="800000"/>
                </a:solidFill>
                <a:latin typeface="Cambria"/>
                <a:cs typeface="Cambria"/>
              </a:rPr>
              <a:t> (2003)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46919</TotalTime>
  <Words>1661</Words>
  <Application>Microsoft Macintosh PowerPoint</Application>
  <PresentationFormat>On-screen Show (4:3)</PresentationFormat>
  <Paragraphs>208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Arial</vt:lpstr>
      <vt:lpstr>Calibri</vt:lpstr>
      <vt:lpstr>Cambria</vt:lpstr>
      <vt:lpstr>CMBX9</vt:lpstr>
      <vt:lpstr>CMR9</vt:lpstr>
      <vt:lpstr>CMSS10</vt:lpstr>
      <vt:lpstr>CMSS8</vt:lpstr>
      <vt:lpstr>CMSSBX10</vt:lpstr>
      <vt:lpstr>Comic Sans MS</vt:lpstr>
      <vt:lpstr>Garamond</vt:lpstr>
      <vt:lpstr>Lucida Calligraphy</vt:lpstr>
      <vt:lpstr>Lucida Grande</vt:lpstr>
      <vt:lpstr>Lucida Handwriting</vt:lpstr>
      <vt:lpstr>Roboto</vt:lpstr>
      <vt:lpstr>Symbol</vt:lpstr>
      <vt:lpstr>Tahoma</vt:lpstr>
      <vt:lpstr>Times New Roman</vt:lpstr>
      <vt:lpstr>Wingdings</vt:lpstr>
      <vt:lpstr>JLab_presentation</vt:lpstr>
      <vt:lpstr>Gravitational form factors and mechanical properties of the proton</vt:lpstr>
      <vt:lpstr>Basic questions about the proton</vt:lpstr>
      <vt:lpstr>Fundamental global properties of the proton </vt:lpstr>
      <vt:lpstr>Probing basic properties of the proton</vt:lpstr>
      <vt:lpstr>Probing mechanical properties of the proton?</vt:lpstr>
      <vt:lpstr>Generalized Parton Distributions (GPDs)</vt:lpstr>
      <vt:lpstr>GPDs – GFFs Relations</vt:lpstr>
      <vt:lpstr>GPD – GFF correspondence </vt:lpstr>
      <vt:lpstr>GPDs &amp; Compton Form Factors</vt:lpstr>
      <vt:lpstr>From GPD to GFF d1(t) to s(r) and p(r)</vt:lpstr>
      <vt:lpstr>CLAS Experiment</vt:lpstr>
      <vt:lpstr>DVCS Beam Spin Asymmetry</vt:lpstr>
      <vt:lpstr>DVCS Unpolarized Cross-Sections</vt:lpstr>
      <vt:lpstr>Dispersion Relation Analysis and Global Fits</vt:lpstr>
      <vt:lpstr>Fit to DVCS data to determine D-Term</vt:lpstr>
      <vt:lpstr>Extraction of Compton Form Factor H(ξ,t)</vt:lpstr>
      <vt:lpstr>Extraction of Dq (t) for quark distribution</vt:lpstr>
      <vt:lpstr>Comparison of DQ(t) with models</vt:lpstr>
      <vt:lpstr>dQ1(t) - Gravitational Form Factor</vt:lpstr>
      <vt:lpstr>The pressure distribution inside the proton</vt:lpstr>
      <vt:lpstr>Comparison with χQSM</vt:lpstr>
      <vt:lpstr>Distribution of forces in the proton</vt:lpstr>
      <vt:lpstr>DVCS Beam-Spin Asymmetries in Extended Valence Region with CLAS12</vt:lpstr>
      <vt:lpstr>Gravitational Structure of the proton with JLab 22GeV</vt:lpstr>
      <vt:lpstr>Summary and Outlook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gravitational structure of the proton</dc:title>
  <dc:creator>Volker Burkert</dc:creator>
  <cp:lastModifiedBy>Latifa Elouadrhiri</cp:lastModifiedBy>
  <cp:revision>122</cp:revision>
  <cp:lastPrinted>2018-09-13T18:04:06Z</cp:lastPrinted>
  <dcterms:created xsi:type="dcterms:W3CDTF">2018-09-16T04:38:09Z</dcterms:created>
  <dcterms:modified xsi:type="dcterms:W3CDTF">2023-04-14T13:49:18Z</dcterms:modified>
</cp:coreProperties>
</file>