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88" r:id="rId2"/>
    <p:sldId id="811" r:id="rId3"/>
    <p:sldId id="786" r:id="rId4"/>
    <p:sldId id="785" r:id="rId5"/>
    <p:sldId id="787" r:id="rId6"/>
    <p:sldId id="806" r:id="rId7"/>
    <p:sldId id="772" r:id="rId8"/>
    <p:sldId id="686" r:id="rId9"/>
    <p:sldId id="767" r:id="rId10"/>
    <p:sldId id="771" r:id="rId11"/>
    <p:sldId id="788" r:id="rId12"/>
    <p:sldId id="791" r:id="rId13"/>
    <p:sldId id="789" r:id="rId14"/>
    <p:sldId id="807" r:id="rId15"/>
    <p:sldId id="808" r:id="rId16"/>
    <p:sldId id="792" r:id="rId17"/>
    <p:sldId id="793" r:id="rId18"/>
    <p:sldId id="794" r:id="rId19"/>
    <p:sldId id="383" r:id="rId20"/>
    <p:sldId id="795" r:id="rId21"/>
    <p:sldId id="796" r:id="rId22"/>
    <p:sldId id="797" r:id="rId23"/>
    <p:sldId id="798" r:id="rId24"/>
    <p:sldId id="389" r:id="rId25"/>
    <p:sldId id="440" r:id="rId26"/>
    <p:sldId id="799" r:id="rId27"/>
    <p:sldId id="800" r:id="rId28"/>
    <p:sldId id="411" r:id="rId29"/>
    <p:sldId id="801" r:id="rId30"/>
    <p:sldId id="802" r:id="rId31"/>
    <p:sldId id="432" r:id="rId32"/>
    <p:sldId id="810" r:id="rId33"/>
    <p:sldId id="484" r:id="rId34"/>
    <p:sldId id="472" r:id="rId35"/>
    <p:sldId id="457" r:id="rId36"/>
    <p:sldId id="809" r:id="rId37"/>
    <p:sldId id="769" r:id="rId38"/>
    <p:sldId id="77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41651"/>
    <a:srgbClr val="AB7942"/>
    <a:srgbClr val="CD3D9B"/>
    <a:srgbClr val="008040"/>
    <a:srgbClr val="91F4E4"/>
    <a:srgbClr val="000080"/>
    <a:srgbClr val="CD34E6"/>
    <a:srgbClr val="004080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0" autoAdjust="0"/>
    <p:restoredTop sz="95224" autoAdjust="0"/>
  </p:normalViewPr>
  <p:slideViewPr>
    <p:cSldViewPr snapToGrid="0" snapToObjects="1">
      <p:cViewPr varScale="1">
        <p:scale>
          <a:sx n="104" d="100"/>
          <a:sy n="104" d="100"/>
        </p:scale>
        <p:origin x="208" y="8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2T16:58:44.021"/>
    </inkml:context>
    <inkml:brush xml:id="br0">
      <inkml:brushProperty name="width" value="0.3" units="cm"/>
      <inkml:brushProperty name="height" value="0.6" units="cm"/>
      <inkml:brushProperty name="color" value="#9411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EFF3-B12A-534E-9786-EDC03FA3AAC4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29314-762E-604A-BFFA-76080E586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29314-762E-604A-BFFA-76080E586F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 soft counting rule,   </a:t>
            </a:r>
          </a:p>
          <a:p>
            <a:r>
              <a:rPr lang="en-US" dirty="0"/>
              <a:t>Say peak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29314-762E-604A-BFFA-76080E586F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29314-762E-604A-BFFA-76080E586F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dirty="0"/>
              </a:p>
              <a:p>
                <a:r>
                  <a:rPr lang="en-US" sz="1200" b="0" dirty="0"/>
                  <a:t>Confinement </a:t>
                </a:r>
                <a:r>
                  <a:rPr lang="en-US" sz="1200" b="0" i="0">
                    <a:latin typeface="Cambria Math" panose="02040503050406030204" pitchFamily="18" charset="0"/>
                  </a:rPr>
                  <a:t>→ </a:t>
                </a:r>
                <a:r>
                  <a:rPr lang="en-US" sz="1200" b="0" dirty="0"/>
                  <a:t> Bound system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 to smallest possible Q_0</a:t>
            </a:r>
          </a:p>
          <a:p>
            <a:r>
              <a:rPr lang="en-US" dirty="0"/>
              <a:t>Lowest case 1 GeV when partonic model suspicious</a:t>
            </a:r>
          </a:p>
          <a:p>
            <a:r>
              <a:rPr lang="en-US" dirty="0"/>
              <a:t>Whenever partonic </a:t>
            </a:r>
          </a:p>
          <a:p>
            <a:endParaRPr lang="en-US" dirty="0"/>
          </a:p>
          <a:p>
            <a:r>
              <a:rPr lang="en-US" dirty="0"/>
              <a:t>Q_0 once low that partonic model is valid ratio </a:t>
            </a:r>
          </a:p>
          <a:p>
            <a:r>
              <a:rPr lang="en-US" dirty="0"/>
              <a:t>Universal number: ¼</a:t>
            </a:r>
          </a:p>
          <a:p>
            <a:r>
              <a:rPr lang="en-US" dirty="0"/>
              <a:t>System for </a:t>
            </a:r>
          </a:p>
          <a:p>
            <a:r>
              <a:rPr lang="en-US" dirty="0"/>
              <a:t>Check at smallest. Seems universal</a:t>
            </a:r>
          </a:p>
          <a:p>
            <a:endParaRPr lang="en-US" dirty="0"/>
          </a:p>
          <a:p>
            <a:r>
              <a:rPr lang="en-US" dirty="0"/>
              <a:t>IF ask: ¼ from residual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0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principle for </a:t>
            </a:r>
            <a:r>
              <a:rPr lang="en-US" dirty="0" err="1"/>
              <a:t>n_V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 soft counting rule,   </a:t>
            </a:r>
          </a:p>
          <a:p>
            <a:r>
              <a:rPr lang="en-US" dirty="0"/>
              <a:t>Say peak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38227-A082-4790-94FB-AF43792343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5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9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2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1913-0D10-F649-BC75-0354B5081E8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A54E-66CE-9B48-9F8B-FB3DF41E1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3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38.emf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emf"/><Relationship Id="rId7" Type="http://schemas.openxmlformats.org/officeDocument/2006/relationships/image" Target="../media/image4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em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em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7.png"/><Relationship Id="rId7" Type="http://schemas.openxmlformats.org/officeDocument/2006/relationships/image" Target="../media/image79.emf"/><Relationship Id="rId12" Type="http://schemas.openxmlformats.org/officeDocument/2006/relationships/image" Target="../media/image8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0.png"/><Relationship Id="rId11" Type="http://schemas.openxmlformats.org/officeDocument/2006/relationships/image" Target="../media/image83.emf"/><Relationship Id="rId10" Type="http://schemas.openxmlformats.org/officeDocument/2006/relationships/image" Target="../media/image82.emf"/><Relationship Id="rId4" Type="http://schemas.openxmlformats.org/officeDocument/2006/relationships/image" Target="../media/image78.png"/><Relationship Id="rId9" Type="http://schemas.openxmlformats.org/officeDocument/2006/relationships/image" Target="../media/image8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77001" y="1376468"/>
            <a:ext cx="4189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                     </a:t>
            </a:r>
            <a:r>
              <a:rPr lang="en-US" sz="20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Misak</a:t>
            </a:r>
            <a:r>
              <a:rPr lang="en-US" sz="20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Sargsian*</a:t>
            </a:r>
          </a:p>
          <a:p>
            <a:r>
              <a:rPr lang="en-US" sz="20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Florida International University,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01" y="157379"/>
            <a:ext cx="8181995" cy="954107"/>
          </a:xfrm>
          <a:prstGeom prst="rect">
            <a:avLst/>
          </a:prstGeom>
          <a:solidFill>
            <a:srgbClr val="00009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halkboard" panose="03050602040202020205" pitchFamily="66" charset="77"/>
              </a:rPr>
              <a:t>   Possible Existence of Universal Limit for </a:t>
            </a:r>
          </a:p>
          <a:p>
            <a:r>
              <a:rPr lang="en-US" sz="2800" b="1" dirty="0">
                <a:solidFill>
                  <a:schemeClr val="bg1"/>
                </a:solidFill>
                <a:latin typeface="Chalkboard" panose="03050602040202020205" pitchFamily="66" charset="77"/>
              </a:rPr>
              <a:t>                Valence PDFs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46" y="2469351"/>
            <a:ext cx="1082691" cy="940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4470" y="4471014"/>
            <a:ext cx="595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halkboard" panose="03050602040202020205" pitchFamily="66" charset="77"/>
              </a:rPr>
              <a:t>10th workshop of the APS Topical Group on Hadronic Physics. </a:t>
            </a:r>
          </a:p>
          <a:p>
            <a:r>
              <a:rPr lang="en-US" sz="1600" dirty="0">
                <a:solidFill>
                  <a:schemeClr val="bg1"/>
                </a:solidFill>
                <a:latin typeface="Chalkboard" panose="03050602040202020205" pitchFamily="66" charset="77"/>
              </a:rPr>
              <a:t>           12-14 April, 2023, Minneapolis, Minnesota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89AC6-D577-1B4F-A288-8E6D53CFB335}"/>
              </a:ext>
            </a:extLst>
          </p:cNvPr>
          <p:cNvSpPr txBox="1"/>
          <p:nvPr/>
        </p:nvSpPr>
        <p:spPr>
          <a:xfrm>
            <a:off x="-77452" y="3887195"/>
            <a:ext cx="295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FF00"/>
                </a:solidFill>
              </a:rPr>
              <a:t>* In collaboration with Chris Leon</a:t>
            </a:r>
          </a:p>
        </p:txBody>
      </p:sp>
    </p:spTree>
    <p:extLst>
      <p:ext uri="{BB962C8B-B14F-4D97-AF65-F5344CB8AC3E}">
        <p14:creationId xmlns:p14="http://schemas.microsoft.com/office/powerpoint/2010/main" val="20124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273843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60A24-863D-854B-976E-B9C0C3754C8C}"/>
              </a:ext>
            </a:extLst>
          </p:cNvPr>
          <p:cNvSpPr/>
          <p:nvPr/>
        </p:nvSpPr>
        <p:spPr>
          <a:xfrm>
            <a:off x="785059" y="440116"/>
            <a:ext cx="2670189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Main assumptions of the model</a:t>
            </a:r>
            <a:endParaRPr lang="en-US" sz="2400" kern="12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79330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05047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3F731D-FE18-4F4D-BAC9-EF9F6FAA7EA2}"/>
              </a:ext>
            </a:extLst>
          </p:cNvPr>
          <p:cNvSpPr/>
          <p:nvPr/>
        </p:nvSpPr>
        <p:spPr>
          <a:xfrm>
            <a:off x="3716091" y="465718"/>
            <a:ext cx="5012097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Dynamics: The main assumption is that the mean field, two- and three- quark short-range correlations define the dynamics of the valence quarks   in the range of 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0.1 ≤ x ≤ 1.</a:t>
            </a:r>
            <a:endParaRPr lang="en-US" sz="160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DCFDAB-5ED1-E949-B8B5-6836A948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8" y="2216085"/>
            <a:ext cx="8373618" cy="22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AB326-49D2-DB43-B54F-2264E494C299}"/>
              </a:ext>
            </a:extLst>
          </p:cNvPr>
          <p:cNvSpPr/>
          <p:nvPr/>
        </p:nvSpPr>
        <p:spPr>
          <a:xfrm>
            <a:off x="0" y="137369"/>
            <a:ext cx="363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Valence Quarks in the Nucleon:</a:t>
            </a:r>
            <a:endParaRPr lang="en-US" b="1" dirty="0">
              <a:solidFill>
                <a:srgbClr val="000000"/>
              </a:solidFill>
              <a:effectLst/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FCE227-37FF-8A4A-904E-15CA37F4E271}"/>
              </a:ext>
            </a:extLst>
          </p:cNvPr>
          <p:cNvSpPr/>
          <p:nvPr/>
        </p:nvSpPr>
        <p:spPr>
          <a:xfrm>
            <a:off x="0" y="526851"/>
            <a:ext cx="924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 The model assumes an existence of  almost </a:t>
            </a:r>
            <a:r>
              <a:rPr lang="en-US" i="1" dirty="0">
                <a:solidFill>
                  <a:srgbClr val="0000FF"/>
                </a:solidFill>
                <a:latin typeface="Helvetica" pitchFamily="2" charset="0"/>
              </a:rPr>
              <a:t>massless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valence three-quark cluster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in the nucleon. 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 The cluster is compact with the transverse separation between any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qq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Helvetica" pitchFamily="2" charset="0"/>
              </a:rPr>
              <a:t>b</a:t>
            </a:r>
            <a:r>
              <a:rPr lang="en-US" baseline="-25000" dirty="0" err="1">
                <a:solidFill>
                  <a:srgbClr val="FF0000"/>
                </a:solidFill>
                <a:latin typeface="Helvetica" pitchFamily="2" charset="0"/>
              </a:rPr>
              <a:t>qq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 ≾ 0.3 Fm. 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 Valence quark system defines the baryonic number but not necessarily  the  </a:t>
            </a:r>
            <a:r>
              <a:rPr lang="en-US" dirty="0">
                <a:solidFill>
                  <a:srgbClr val="0000FF"/>
                </a:solidFill>
                <a:latin typeface="Helvetica" pitchFamily="2" charset="0"/>
              </a:rPr>
              <a:t>total  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Helvetica" pitchFamily="2" charset="0"/>
              </a:rPr>
              <a:t>isospin  of the nucleon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. It can have total total isospin, I</a:t>
            </a:r>
            <a:r>
              <a:rPr lang="en-US" baseline="-25000" dirty="0">
                <a:solidFill>
                  <a:srgbClr val="000000"/>
                </a:solidFill>
                <a:latin typeface="Helvetica" pitchFamily="2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= 1/2  or  3/2  each of them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corresponding to the different excitations or masses of the residual nucleon system. 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  (For the </a:t>
            </a:r>
            <a:r>
              <a:rPr lang="en-US" i="1" dirty="0">
                <a:solidFill>
                  <a:srgbClr val="0000FF"/>
                </a:solidFill>
                <a:latin typeface="Helvetica" pitchFamily="2" charset="0"/>
              </a:rPr>
              <a:t>lowest mass 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of the recoil system one expects  the </a:t>
            </a:r>
            <a:r>
              <a:rPr lang="en-US" i="1" dirty="0">
                <a:solidFill>
                  <a:srgbClr val="0000FF"/>
                </a:solidFill>
                <a:latin typeface="Helvetica" pitchFamily="2" charset="0"/>
              </a:rPr>
              <a:t>3q system 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to have the </a:t>
            </a:r>
            <a:r>
              <a:rPr lang="en-US" i="1" dirty="0">
                <a:solidFill>
                  <a:srgbClr val="0000FF"/>
                </a:solidFill>
                <a:latin typeface="Helvetica" pitchFamily="2" charset="0"/>
              </a:rPr>
              <a:t>same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</a:t>
            </a:r>
            <a:r>
              <a:rPr lang="en-US" i="1" dirty="0">
                <a:solidFill>
                  <a:srgbClr val="0000FF"/>
                </a:solidFill>
                <a:latin typeface="Helvetica" pitchFamily="2" charset="0"/>
              </a:rPr>
              <a:t>isospin and its projection that </a:t>
            </a:r>
            <a:r>
              <a:rPr lang="en-US" i="1" dirty="0">
                <a:solidFill>
                  <a:srgbClr val="0000FF"/>
                </a:solidFill>
              </a:rPr>
              <a:t>the considered  nucleon has</a:t>
            </a:r>
            <a:r>
              <a:rPr lang="en-US" i="1" dirty="0"/>
              <a:t>.)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7F03B-058D-A14D-AECD-A3D2E7C0CF98}"/>
              </a:ext>
            </a:extLst>
          </p:cNvPr>
          <p:cNvSpPr/>
          <p:nvPr/>
        </p:nvSpPr>
        <p:spPr>
          <a:xfrm>
            <a:off x="0" y="0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  Residual Structure: </a:t>
            </a:r>
          </a:p>
          <a:p>
            <a:endParaRPr lang="en-US" sz="17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- Introducing residual structure of the nucleon with the </a:t>
            </a:r>
            <a:r>
              <a:rPr lang="en-US" sz="1700" i="1" dirty="0">
                <a:solidFill>
                  <a:srgbClr val="0000FF"/>
                </a:solidFill>
                <a:latin typeface="Helvetica" pitchFamily="2" charset="0"/>
              </a:rPr>
              <a:t>spectrum of mass</a:t>
            </a:r>
            <a:r>
              <a:rPr lang="en-US" sz="1700" dirty="0">
                <a:solidFill>
                  <a:srgbClr val="0000FF"/>
                </a:solidFill>
                <a:latin typeface="Helvetica" pitchFamily="2" charset="0"/>
              </a:rPr>
              <a:t>, </a:t>
            </a:r>
            <a:r>
              <a:rPr lang="en-US" sz="1700" dirty="0" err="1">
                <a:solidFill>
                  <a:srgbClr val="FF0000"/>
                </a:solidFill>
                <a:latin typeface="Helvetica" pitchFamily="2" charset="0"/>
              </a:rPr>
              <a:t>m</a:t>
            </a:r>
            <a:r>
              <a:rPr lang="en-US" sz="1700" baseline="-25000" dirty="0" err="1">
                <a:solidFill>
                  <a:srgbClr val="FF0000"/>
                </a:solidFill>
                <a:latin typeface="Helvetica" pitchFamily="2" charset="0"/>
              </a:rPr>
              <a:t>R</a:t>
            </a:r>
            <a:r>
              <a:rPr lang="en-US" sz="1700" dirty="0">
                <a:solidFill>
                  <a:srgbClr val="FF0000"/>
                </a:solidFill>
                <a:latin typeface="Helvetica" pitchFamily="2" charset="0"/>
              </a:rPr>
              <a:t> </a:t>
            </a:r>
            <a:r>
              <a:rPr lang="en-US" sz="1700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- </a:t>
            </a: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    spectral function formalism in the description of the nucleon structure. </a:t>
            </a:r>
          </a:p>
          <a:p>
            <a:endParaRPr lang="en-US" sz="17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- The model assumes a certain </a:t>
            </a:r>
            <a:r>
              <a:rPr lang="en-US" sz="1700" dirty="0">
                <a:solidFill>
                  <a:srgbClr val="FF0000"/>
                </a:solidFill>
                <a:latin typeface="Helvetica" pitchFamily="2" charset="0"/>
              </a:rPr>
              <a:t>universality</a:t>
            </a:r>
            <a:r>
              <a:rPr lang="en-US" sz="1700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of the  </a:t>
            </a:r>
            <a:r>
              <a:rPr lang="en-US" sz="1700" i="1" dirty="0">
                <a:solidFill>
                  <a:srgbClr val="0000FF"/>
                </a:solidFill>
                <a:latin typeface="Helvetica" pitchFamily="2" charset="0"/>
              </a:rPr>
              <a:t>residual structure</a:t>
            </a:r>
            <a:r>
              <a:rPr lang="en-US" sz="1700" dirty="0">
                <a:solidFill>
                  <a:srgbClr val="0000FF"/>
                </a:solidFill>
                <a:latin typeface="Helvetica" pitchFamily="2" charset="0"/>
              </a:rPr>
              <a:t>, R</a:t>
            </a:r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,  entering in </a:t>
            </a: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   all  three mechanisms of generation of  valence quark distribution.</a:t>
            </a:r>
          </a:p>
          <a:p>
            <a:endParaRPr lang="en-US" sz="17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- This universality is reflected in the fact that one can fix its main properties within </a:t>
            </a: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  mean field  and apply  it in the calculation of 2q- and 3q- correlation contributions.  </a:t>
            </a:r>
          </a:p>
          <a:p>
            <a:endParaRPr lang="en-US" sz="17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-The mass spectrum of the residual system is continuous  and effectively </a:t>
            </a:r>
            <a:r>
              <a:rPr lang="en-US" sz="1700" i="1" dirty="0">
                <a:solidFill>
                  <a:srgbClr val="0000FF"/>
                </a:solidFill>
                <a:latin typeface="Helvetica" pitchFamily="2" charset="0"/>
              </a:rPr>
              <a:t>depends</a:t>
            </a:r>
          </a:p>
          <a:p>
            <a:r>
              <a:rPr lang="en-US" sz="1700" dirty="0">
                <a:solidFill>
                  <a:srgbClr val="000000"/>
                </a:solidFill>
                <a:latin typeface="Helvetica" pitchFamily="2" charset="0"/>
              </a:rPr>
              <a:t>  on whether u- or d- valence quarks are probed.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01BF2-AB33-E74C-85FF-803F4CB0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461651"/>
            <a:ext cx="8940800" cy="726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EDEBF-5F64-5E4D-8B7B-905F895B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22" y="4450649"/>
            <a:ext cx="1943100" cy="292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386064-590D-5D45-A9B3-F248842F07CD}"/>
              </a:ext>
            </a:extLst>
          </p:cNvPr>
          <p:cNvSpPr txBox="1"/>
          <p:nvPr/>
        </p:nvSpPr>
        <p:spPr>
          <a:xfrm>
            <a:off x="203200" y="4412033"/>
            <a:ext cx="12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proton:</a:t>
            </a:r>
          </a:p>
        </p:txBody>
      </p:sp>
    </p:spTree>
    <p:extLst>
      <p:ext uri="{BB962C8B-B14F-4D97-AF65-F5344CB8AC3E}">
        <p14:creationId xmlns:p14="http://schemas.microsoft.com/office/powerpoint/2010/main" val="221692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DAFFC3-B80E-144F-AD1E-D440F86B8E17}"/>
              </a:ext>
            </a:extLst>
          </p:cNvPr>
          <p:cNvSpPr txBox="1"/>
          <p:nvPr/>
        </p:nvSpPr>
        <p:spPr>
          <a:xfrm>
            <a:off x="174171" y="116114"/>
            <a:ext cx="5451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Mean-Field Model of Valence Quark Distributions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34A0F-5319-E145-A94A-D3D444F2D566}"/>
              </a:ext>
            </a:extLst>
          </p:cNvPr>
          <p:cNvSpPr txBox="1"/>
          <p:nvPr/>
        </p:nvSpPr>
        <p:spPr>
          <a:xfrm>
            <a:off x="57128" y="540425"/>
            <a:ext cx="87398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The valence 3q system occupies a region of  ~0.6Fm and is described by mutually coupled </a:t>
            </a:r>
          </a:p>
          <a:p>
            <a:r>
              <a:rPr lang="en-US" dirty="0"/>
              <a:t>three-dimensional harmonic oscillators, thus satisfying confinement condition. </a:t>
            </a:r>
          </a:p>
          <a:p>
            <a:r>
              <a:rPr lang="en-US" dirty="0"/>
              <a:t>- The valence system does not define the  total radius of the nucleon.</a:t>
            </a:r>
          </a:p>
          <a:p>
            <a:r>
              <a:rPr lang="en-US" dirty="0"/>
              <a:t>- Valence quarks are almost massless  with the invariant energy of 3q system contributing </a:t>
            </a:r>
          </a:p>
          <a:p>
            <a:r>
              <a:rPr lang="en-US" dirty="0"/>
              <a:t>  to the  nucleon mass.</a:t>
            </a:r>
          </a:p>
          <a:p>
            <a:r>
              <a:rPr lang="en-US" dirty="0"/>
              <a:t>- The residual  system generates the mean field and occupies  a volume  less or equal to  </a:t>
            </a:r>
          </a:p>
          <a:p>
            <a:r>
              <a:rPr lang="en-US" dirty="0"/>
              <a:t>  the nucleon volume.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492F407E-20DA-0E47-AFFD-05DD3258C7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63" y="2720865"/>
            <a:ext cx="64008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DAFFC3-B80E-144F-AD1E-D440F86B8E17}"/>
              </a:ext>
            </a:extLst>
          </p:cNvPr>
          <p:cNvSpPr txBox="1"/>
          <p:nvPr/>
        </p:nvSpPr>
        <p:spPr>
          <a:xfrm>
            <a:off x="287111" y="56222"/>
            <a:ext cx="278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Light-Front Wave Functions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34A0F-5319-E145-A94A-D3D444F2D566}"/>
              </a:ext>
            </a:extLst>
          </p:cNvPr>
          <p:cNvSpPr txBox="1"/>
          <p:nvPr/>
        </p:nvSpPr>
        <p:spPr>
          <a:xfrm>
            <a:off x="174171" y="4747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492F407E-20DA-0E47-AFFD-05DD3258C7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25453" y="116114"/>
            <a:ext cx="3731436" cy="102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E20C9-91A2-2F49-9E0E-06D57AB435DD}"/>
                  </a:ext>
                </a:extLst>
              </p:cNvPr>
              <p:cNvSpPr txBox="1"/>
              <p:nvPr/>
            </p:nvSpPr>
            <p:spPr>
              <a:xfrm>
                <a:off x="500743" y="1201665"/>
                <a:ext cx="8298997" cy="2256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𝐻𝑎𝑑𝑟𝑜𝑛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described as </a:t>
                </a:r>
                <a:r>
                  <a:rPr lang="en-US" dirty="0" err="1"/>
                  <a:t>Fock</a:t>
                </a:r>
                <a:r>
                  <a:rPr lang="en-US" dirty="0"/>
                  <a:t> expansion in Light Front Wave Functions: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𝐻𝑎𝑑𝑟𝑜𝑛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⟩</m:t>
                          </m:r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DE20C9-91A2-2F49-9E0E-06D57AB4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1201665"/>
                <a:ext cx="8298997" cy="2256323"/>
              </a:xfrm>
              <a:prstGeom prst="rect">
                <a:avLst/>
              </a:prstGeom>
              <a:blipFill>
                <a:blip r:embed="rId3"/>
                <a:stretch>
                  <a:fillRect t="-25140" b="-7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8A7713-F28D-6549-8F73-D3D371A95380}"/>
              </a:ext>
            </a:extLst>
          </p:cNvPr>
          <p:cNvSpPr txBox="1"/>
          <p:nvPr/>
        </p:nvSpPr>
        <p:spPr>
          <a:xfrm>
            <a:off x="292954" y="36064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Infinite set of coupled integral equations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8C21E-BD88-EA48-B769-2BC101DA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37" y="4166250"/>
            <a:ext cx="7180051" cy="7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DAFFC3-B80E-144F-AD1E-D440F86B8E17}"/>
              </a:ext>
            </a:extLst>
          </p:cNvPr>
          <p:cNvSpPr txBox="1"/>
          <p:nvPr/>
        </p:nvSpPr>
        <p:spPr>
          <a:xfrm>
            <a:off x="287111" y="56222"/>
            <a:ext cx="460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Phenomenological Light-Front Wave Functions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34A0F-5319-E145-A94A-D3D444F2D566}"/>
              </a:ext>
            </a:extLst>
          </p:cNvPr>
          <p:cNvSpPr txBox="1"/>
          <p:nvPr/>
        </p:nvSpPr>
        <p:spPr>
          <a:xfrm>
            <a:off x="174171" y="4747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492F407E-20DA-0E47-AFFD-05DD3258C7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116114"/>
            <a:ext cx="3218089" cy="1386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FDF914-F0FE-CF4A-B81F-2B17C6FA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2176059"/>
            <a:ext cx="7917680" cy="24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DAFFC3-B80E-144F-AD1E-D440F86B8E17}"/>
              </a:ext>
            </a:extLst>
          </p:cNvPr>
          <p:cNvSpPr txBox="1"/>
          <p:nvPr/>
        </p:nvSpPr>
        <p:spPr>
          <a:xfrm>
            <a:off x="174171" y="116114"/>
            <a:ext cx="52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Reference Frame, Kinematics and Structure Function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EA01B-0AA1-814F-8F1D-139A3234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8" y="722148"/>
            <a:ext cx="4574722" cy="369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FB0D5-B4C2-E447-A6F7-575C712B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29" y="652094"/>
            <a:ext cx="23876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995F3-77A0-3F4B-95FB-C602622DD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71" y="1354585"/>
            <a:ext cx="5459186" cy="610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AC3D9-8D47-8B49-93C1-B372DC384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1" y="2101911"/>
            <a:ext cx="8367486" cy="530213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BD1DED35-419D-B14C-8623-E19F19BDA01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4171" y="2914527"/>
            <a:ext cx="3091543" cy="1257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F03FB-3CD5-7A49-9D4F-698BB224D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4" y="4309234"/>
            <a:ext cx="8367486" cy="53021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58C153-99FF-81FA-AAA5-3A7D5A7FD4D2}"/>
              </a:ext>
            </a:extLst>
          </p:cNvPr>
          <p:cNvSpPr/>
          <p:nvPr/>
        </p:nvSpPr>
        <p:spPr>
          <a:xfrm>
            <a:off x="5669280" y="485446"/>
            <a:ext cx="2612571" cy="6060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6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DAFFC3-B80E-144F-AD1E-D440F86B8E17}"/>
              </a:ext>
            </a:extLst>
          </p:cNvPr>
          <p:cNvSpPr txBox="1"/>
          <p:nvPr/>
        </p:nvSpPr>
        <p:spPr>
          <a:xfrm>
            <a:off x="174171" y="116114"/>
            <a:ext cx="382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 of the scattering amplitude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BD1DED35-419D-B14C-8623-E19F19BDA0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51" y="116114"/>
            <a:ext cx="3091543" cy="928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7678A-2222-684C-880E-E2535206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14" y="1261394"/>
            <a:ext cx="8505371" cy="762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69F057-D1F3-D240-987F-262896AEE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8" y="2240643"/>
            <a:ext cx="7009773" cy="154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34F43-5091-D646-8B94-40E17A67C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42" y="4069040"/>
            <a:ext cx="8302171" cy="73291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495D42-27D8-3E42-23B0-0127C876548B}"/>
              </a:ext>
            </a:extLst>
          </p:cNvPr>
          <p:cNvSpPr/>
          <p:nvPr/>
        </p:nvSpPr>
        <p:spPr>
          <a:xfrm>
            <a:off x="174171" y="3998962"/>
            <a:ext cx="8447314" cy="873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DAFFC3-B80E-144F-AD1E-D440F86B8E17}"/>
              </a:ext>
            </a:extLst>
          </p:cNvPr>
          <p:cNvSpPr txBox="1"/>
          <p:nvPr/>
        </p:nvSpPr>
        <p:spPr>
          <a:xfrm>
            <a:off x="174171" y="116114"/>
            <a:ext cx="363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Calculation of the Structure Function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7263A4-1E25-4F48-A628-E657A0F6E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16" y="223263"/>
            <a:ext cx="3860800" cy="99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BD9027-AC83-9748-A3C7-E6849A117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9" y="1349026"/>
            <a:ext cx="8418284" cy="616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0EF48-2483-DE44-9BD4-425279245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9" y="3609731"/>
            <a:ext cx="8244114" cy="1310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A6A1F-7F09-AD45-A2F5-2BB3A4810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330" y="2571749"/>
            <a:ext cx="5459186" cy="56275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7BA67B-A7A0-8AC2-CA17-D592CD30554F}"/>
              </a:ext>
            </a:extLst>
          </p:cNvPr>
          <p:cNvSpPr/>
          <p:nvPr/>
        </p:nvSpPr>
        <p:spPr>
          <a:xfrm>
            <a:off x="1159330" y="2553714"/>
            <a:ext cx="5621860" cy="5807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0AE1-8555-412C-8C1A-0998BF69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9" y="147590"/>
            <a:ext cx="4678400" cy="657056"/>
          </a:xfrm>
        </p:spPr>
        <p:txBody>
          <a:bodyPr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Model – Light Front Wave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EAE47-4261-48F4-A208-900F4F598A9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99471" y="1061347"/>
                <a:ext cx="3788236" cy="318136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b="1" i="1">
                            <a:solidFill>
                              <a:srgbClr val="21B14B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21B14B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b="1" i="1">
                        <a:solidFill>
                          <a:srgbClr val="21B14B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relativistic mutually-coupled  LF Harmonic </a:t>
                </a:r>
                <a:r>
                  <a:rPr lang="en-US" dirty="0" err="1"/>
                  <a:t>Oscilator</a:t>
                </a:r>
                <a:r>
                  <a:rPr lang="en-US" dirty="0"/>
                  <a:t> model</a:t>
                </a:r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b="1" i="1">
                            <a:solidFill>
                              <a:srgbClr val="3F48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use </a:t>
                </a:r>
                <a:r>
                  <a:rPr lang="en-US" dirty="0"/>
                  <a:t>Gaussian with non-relativistic kinematics 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EAE47-4261-48F4-A208-900F4F598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9471" y="1061347"/>
                <a:ext cx="3788236" cy="3181360"/>
              </a:xfrm>
              <a:blipFill>
                <a:blip r:embed="rId3"/>
                <a:stretch>
                  <a:fillRect l="-2341" t="-2381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13EB652-B802-469D-8BF4-DEDAA38C8DF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14959" y="2870126"/>
                <a:ext cx="3907738" cy="198765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21B14B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solidFill>
                                <a:srgbClr val="21B14B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 ⊥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rad>
                        </m:e>
                      </m:func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3F48CC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1800" b="1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sz="18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13EB652-B802-469D-8BF4-DEDAA38C8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14959" y="2870126"/>
                <a:ext cx="3907738" cy="1987658"/>
              </a:xfrm>
              <a:blipFill>
                <a:blip r:embed="rId4"/>
                <a:stretch>
                  <a:fillRect t="-42038"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0FC63-5F03-4FA2-9A4E-008D4650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C3E883-2588-4CD6-9D82-3C6CA2205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981" y="910480"/>
            <a:ext cx="2035439" cy="12208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1361FA-6539-4882-8602-082652568D70}"/>
              </a:ext>
            </a:extLst>
          </p:cNvPr>
          <p:cNvSpPr txBox="1"/>
          <p:nvPr/>
        </p:nvSpPr>
        <p:spPr>
          <a:xfrm>
            <a:off x="6273006" y="863311"/>
            <a:ext cx="1810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3769F-830B-4AE5-B3DA-0770408893D9}"/>
              </a:ext>
            </a:extLst>
          </p:cNvPr>
          <p:cNvSpPr txBox="1"/>
          <p:nvPr/>
        </p:nvSpPr>
        <p:spPr>
          <a:xfrm>
            <a:off x="6977909" y="1854323"/>
            <a:ext cx="1810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B57037-84CF-479F-BC1B-33CC313C847A}"/>
              </a:ext>
            </a:extLst>
          </p:cNvPr>
          <p:cNvSpPr txBox="1"/>
          <p:nvPr/>
        </p:nvSpPr>
        <p:spPr>
          <a:xfrm>
            <a:off x="7691125" y="867947"/>
            <a:ext cx="1810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q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6000B4-4B1B-45CC-B8DF-2B6277DE4075}"/>
              </a:ext>
            </a:extLst>
          </p:cNvPr>
          <p:cNvSpPr/>
          <p:nvPr/>
        </p:nvSpPr>
        <p:spPr>
          <a:xfrm>
            <a:off x="7877293" y="1529914"/>
            <a:ext cx="638057" cy="72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662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Chart&#10;&#10;Description automatically generated with low confidence">
            <a:extLst>
              <a:ext uri="{FF2B5EF4-FFF2-40B4-BE49-F238E27FC236}">
                <a16:creationId xmlns:a16="http://schemas.microsoft.com/office/drawing/2014/main" id="{1A3A6C1B-8F9C-570E-2898-DB0D35DB5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2" r="50531"/>
          <a:stretch/>
        </p:blipFill>
        <p:spPr>
          <a:xfrm>
            <a:off x="2484763" y="332306"/>
            <a:ext cx="3835610" cy="2353577"/>
          </a:xfrm>
          <a:prstGeom prst="rect">
            <a:avLst/>
          </a:prstGeom>
        </p:spPr>
      </p:pic>
      <p:pic>
        <p:nvPicPr>
          <p:cNvPr id="3" name="Content Placeholder 6" descr="Chart&#10;&#10;Description automatically generated with low confidence">
            <a:extLst>
              <a:ext uri="{FF2B5EF4-FFF2-40B4-BE49-F238E27FC236}">
                <a16:creationId xmlns:a16="http://schemas.microsoft.com/office/drawing/2014/main" id="{185F127D-0693-00F0-E71D-B86C43CD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32" r="7665"/>
          <a:stretch/>
        </p:blipFill>
        <p:spPr>
          <a:xfrm>
            <a:off x="2520039" y="2810661"/>
            <a:ext cx="3765058" cy="20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CB75B6-D4FA-2740-9AD6-436A44237569}"/>
              </a:ext>
            </a:extLst>
          </p:cNvPr>
          <p:cNvSpPr txBox="1"/>
          <p:nvPr/>
        </p:nvSpPr>
        <p:spPr>
          <a:xfrm>
            <a:off x="0" y="136834"/>
            <a:ext cx="265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Modeling Wave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F83F4-1642-CC4C-B0FB-AB2C077B072B}"/>
              </a:ext>
            </a:extLst>
          </p:cNvPr>
          <p:cNvSpPr txBox="1"/>
          <p:nvPr/>
        </p:nvSpPr>
        <p:spPr>
          <a:xfrm>
            <a:off x="0" y="569046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function of 3q valence system: </a:t>
            </a:r>
          </a:p>
        </p:txBody>
      </p:sp>
      <p:pic>
        <p:nvPicPr>
          <p:cNvPr id="7" name="Picture 6" descr="A picture containing text, traffic light, silhouette, vector graphics&#10;&#10;Description automatically generated">
            <a:extLst>
              <a:ext uri="{FF2B5EF4-FFF2-40B4-BE49-F238E27FC236}">
                <a16:creationId xmlns:a16="http://schemas.microsoft.com/office/drawing/2014/main" id="{B39E26A4-1616-6244-9D68-0338A5A9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3" y="321500"/>
            <a:ext cx="1190171" cy="936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DD43A0-D26F-D242-97DA-57E3425819A9}"/>
              </a:ext>
            </a:extLst>
          </p:cNvPr>
          <p:cNvSpPr txBox="1"/>
          <p:nvPr/>
        </p:nvSpPr>
        <p:spPr>
          <a:xfrm>
            <a:off x="3505247" y="580573"/>
            <a:ext cx="394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Relativistic coupled Harmonic Oscillator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115A3-AEFA-8E46-859F-A3E85E82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6" y="1152070"/>
            <a:ext cx="7010400" cy="2541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6CAE8-873E-1440-9AF2-170A44C11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371" y="1690007"/>
            <a:ext cx="2004928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78101D-BA06-1344-89F1-E449D7F5A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643" y="2305050"/>
            <a:ext cx="11938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0FF76-C158-3B44-ABF3-194B6E4E9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43" y="3875209"/>
            <a:ext cx="7099300" cy="5588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B00B55-400D-8AC1-2EBF-91F7A645F4FB}"/>
              </a:ext>
            </a:extLst>
          </p:cNvPr>
          <p:cNvSpPr/>
          <p:nvPr/>
        </p:nvSpPr>
        <p:spPr>
          <a:xfrm>
            <a:off x="405566" y="3693907"/>
            <a:ext cx="7564541" cy="869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CB75B6-D4FA-2740-9AD6-436A44237569}"/>
              </a:ext>
            </a:extLst>
          </p:cNvPr>
          <p:cNvSpPr txBox="1"/>
          <p:nvPr/>
        </p:nvSpPr>
        <p:spPr>
          <a:xfrm>
            <a:off x="0" y="60356"/>
            <a:ext cx="498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Modeling Cluster-Residual Nucleon Wave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F83F4-1642-CC4C-B0FB-AB2C077B072B}"/>
              </a:ext>
            </a:extLst>
          </p:cNvPr>
          <p:cNvSpPr txBox="1"/>
          <p:nvPr/>
        </p:nvSpPr>
        <p:spPr>
          <a:xfrm>
            <a:off x="0" y="569046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function of V-R   system: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D43A0-D26F-D242-97DA-57E3425819A9}"/>
              </a:ext>
            </a:extLst>
          </p:cNvPr>
          <p:cNvSpPr txBox="1"/>
          <p:nvPr/>
        </p:nvSpPr>
        <p:spPr>
          <a:xfrm>
            <a:off x="3078838" y="569046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in a Gaussian 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FBA84E-6514-8543-9C91-E1F9B3E2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1147555"/>
            <a:ext cx="5124468" cy="369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41E30-9FB7-0844-B559-64E375B55C67}"/>
              </a:ext>
            </a:extLst>
          </p:cNvPr>
          <p:cNvSpPr txBox="1"/>
          <p:nvPr/>
        </p:nvSpPr>
        <p:spPr>
          <a:xfrm>
            <a:off x="290286" y="1886857"/>
            <a:ext cx="538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– light-cone momentum fraction of the recoil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9F8F-3DE3-3C4A-B6DC-16E79675B2DD}"/>
              </a:ext>
            </a:extLst>
          </p:cNvPr>
          <p:cNvSpPr txBox="1"/>
          <p:nvPr/>
        </p:nvSpPr>
        <p:spPr>
          <a:xfrm>
            <a:off x="290286" y="2387084"/>
            <a:ext cx="557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dirty="0"/>
              <a:t> – relative momentum between CMs of V and R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9786E-03A7-954C-AB64-7F379846C437}"/>
              </a:ext>
            </a:extLst>
          </p:cNvPr>
          <p:cNvSpPr txBox="1"/>
          <p:nvPr/>
        </p:nvSpPr>
        <p:spPr>
          <a:xfrm>
            <a:off x="145143" y="3100079"/>
            <a:ext cx="680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Considering a non-relativistic approximation for  recoil system </a:t>
            </a:r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dirty="0"/>
              <a:t> &lt;</a:t>
            </a:r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B4D25F-41A1-CF42-9984-602E2BB3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1" y="3600306"/>
            <a:ext cx="2235200" cy="2413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B26D02-A6D3-EF25-459B-448C5B67828F}"/>
              </a:ext>
            </a:extLst>
          </p:cNvPr>
          <p:cNvSpPr/>
          <p:nvPr/>
        </p:nvSpPr>
        <p:spPr>
          <a:xfrm>
            <a:off x="95715" y="985498"/>
            <a:ext cx="5291830" cy="682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4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C1F664-008E-3445-908A-31452E0C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271445"/>
            <a:ext cx="8244114" cy="1310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EACFE-C30B-A34D-A287-87D660A2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3" y="2459264"/>
            <a:ext cx="8708571" cy="1749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C9771-CD7A-0A4E-AC3D-7ACE1E06B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3" y="4432300"/>
            <a:ext cx="3848100" cy="2667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0A44E9-5F84-F54A-A112-E67F4895C1CB}"/>
              </a:ext>
            </a:extLst>
          </p:cNvPr>
          <p:cNvSpPr/>
          <p:nvPr/>
        </p:nvSpPr>
        <p:spPr>
          <a:xfrm>
            <a:off x="152400" y="4291263"/>
            <a:ext cx="3992479" cy="5807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FE9120-AF66-DD88-041B-7240D7099A6D}"/>
              </a:ext>
            </a:extLst>
          </p:cNvPr>
          <p:cNvSpPr/>
          <p:nvPr/>
        </p:nvSpPr>
        <p:spPr>
          <a:xfrm>
            <a:off x="152400" y="2367374"/>
            <a:ext cx="8892746" cy="13105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BEE32-822F-F242-BBEB-0AE6EDB28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3" y="114300"/>
            <a:ext cx="71628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C8236-A26E-FC49-9F9B-CDC744BC4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3" y="939800"/>
            <a:ext cx="2581729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E0361A-A23F-AB41-A288-777D3A47BE03}"/>
              </a:ext>
            </a:extLst>
          </p:cNvPr>
          <p:cNvSpPr/>
          <p:nvPr/>
        </p:nvSpPr>
        <p:spPr>
          <a:xfrm>
            <a:off x="90715" y="1474648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Qualitative Features of the Model</a:t>
            </a:r>
            <a:endParaRPr lang="en-US" b="1" dirty="0">
              <a:solidFill>
                <a:srgbClr val="000000"/>
              </a:solidFill>
              <a:effectLst/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123AC-B746-3A48-9AFE-ECA1A8F8789D}"/>
              </a:ext>
            </a:extLst>
          </p:cNvPr>
          <p:cNvSpPr txBox="1"/>
          <p:nvPr/>
        </p:nvSpPr>
        <p:spPr>
          <a:xfrm>
            <a:off x="72857" y="1946590"/>
            <a:ext cx="554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Evaluating the integral at the maximum of exponent: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BEC0A3-F910-2043-93D1-CD64EC412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037" y="2009441"/>
            <a:ext cx="2946400" cy="30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33E1B3-06D0-434E-9EDD-B69ACC6AEF9C}"/>
              </a:ext>
            </a:extLst>
          </p:cNvPr>
          <p:cNvSpPr txBox="1"/>
          <p:nvPr/>
        </p:nvSpPr>
        <p:spPr>
          <a:xfrm>
            <a:off x="90715" y="2467456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case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83A0EC-1CB6-E549-AB6D-4D4B07FB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135" y="2479975"/>
            <a:ext cx="47244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33F17E-BA94-444A-9BDC-43915AE53BE9}"/>
              </a:ext>
            </a:extLst>
          </p:cNvPr>
          <p:cNvSpPr txBox="1"/>
          <p:nvPr/>
        </p:nvSpPr>
        <p:spPr>
          <a:xfrm>
            <a:off x="124109" y="3133141"/>
            <a:ext cx="15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peaks 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85475E-5245-B44D-B2FF-454A217E5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050" y="3200400"/>
            <a:ext cx="1663700" cy="304800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ABE1CC0D-0308-764A-8C6A-0CD163902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144" y="3078976"/>
            <a:ext cx="2977098" cy="17853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E7BDAB-5E35-2046-B4D4-49D704A1C08D}"/>
              </a:ext>
            </a:extLst>
          </p:cNvPr>
          <p:cNvSpPr txBox="1"/>
          <p:nvPr/>
        </p:nvSpPr>
        <p:spPr>
          <a:xfrm>
            <a:off x="79901" y="4139685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 the model: </a:t>
            </a:r>
            <a:r>
              <a:rPr lang="en-US" dirty="0" err="1">
                <a:highlight>
                  <a:srgbClr val="FFFF00"/>
                </a:highlight>
              </a:rPr>
              <a:t>m</a:t>
            </a:r>
            <a:r>
              <a:rPr lang="en-US" baseline="-25000" dirty="0" err="1">
                <a:highlight>
                  <a:srgbClr val="FFFF00"/>
                </a:highlight>
              </a:rPr>
              <a:t>R</a:t>
            </a:r>
            <a:r>
              <a:rPr lang="en-US" dirty="0">
                <a:highlight>
                  <a:srgbClr val="FFFF00"/>
                </a:highlight>
              </a:rPr>
              <a:t>(u) &lt; </a:t>
            </a:r>
            <a:r>
              <a:rPr lang="en-US" dirty="0" err="1">
                <a:highlight>
                  <a:srgbClr val="FFFF00"/>
                </a:highlight>
              </a:rPr>
              <a:t>m</a:t>
            </a:r>
            <a:r>
              <a:rPr lang="en-US" baseline="-25000" dirty="0" err="1">
                <a:highlight>
                  <a:srgbClr val="FFFF00"/>
                </a:highlight>
              </a:rPr>
              <a:t>R</a:t>
            </a:r>
            <a:r>
              <a:rPr lang="en-US" dirty="0">
                <a:highlight>
                  <a:srgbClr val="FFFF00"/>
                </a:highlight>
              </a:rPr>
              <a:t>(d):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27C8E8-59F4-5E40-877C-E24A22EE4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58" y="3685143"/>
            <a:ext cx="4184197" cy="331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3C59CC-F0F9-314D-B02B-EC55D16E3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03" y="4672878"/>
            <a:ext cx="1701800" cy="2921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CF9135-A9F8-E148-A136-836F7F3F810B}"/>
              </a:ext>
            </a:extLst>
          </p:cNvPr>
          <p:cNvSpPr/>
          <p:nvPr/>
        </p:nvSpPr>
        <p:spPr>
          <a:xfrm>
            <a:off x="1459298" y="2406212"/>
            <a:ext cx="4920075" cy="5807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3B83478-368B-BC4D-9475-9958B1CF3056}"/>
              </a:ext>
            </a:extLst>
          </p:cNvPr>
          <p:cNvSpPr/>
          <p:nvPr/>
        </p:nvSpPr>
        <p:spPr>
          <a:xfrm>
            <a:off x="1699156" y="3146877"/>
            <a:ext cx="1974591" cy="428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D181C4-44A3-74C3-5E25-D24189AC0B70}"/>
              </a:ext>
            </a:extLst>
          </p:cNvPr>
          <p:cNvSpPr/>
          <p:nvPr/>
        </p:nvSpPr>
        <p:spPr>
          <a:xfrm>
            <a:off x="124109" y="52934"/>
            <a:ext cx="7461753" cy="886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3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E374-B64A-452E-AEF4-B43ECC7F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69" y="78504"/>
            <a:ext cx="3970421" cy="40920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Nucleon - 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C0BEC-BFD3-4A90-9027-66FA6B59A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839935"/>
            <a:ext cx="5021036" cy="42256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4FE37-66B8-418B-AF70-C8166C23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20568-E070-4BE8-9D66-176B42DBB5E2}"/>
                  </a:ext>
                </a:extLst>
              </p:cNvPr>
              <p:cNvSpPr txBox="1"/>
              <p:nvPr/>
            </p:nvSpPr>
            <p:spPr>
              <a:xfrm>
                <a:off x="1600128" y="1306220"/>
                <a:ext cx="2575397" cy="752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1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1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1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20568-E070-4BE8-9D66-176B42DBB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8" y="1306220"/>
                <a:ext cx="2575397" cy="75232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3720077-D79D-44A3-AFF6-EE7B810DFA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72" r="2256"/>
          <a:stretch/>
        </p:blipFill>
        <p:spPr>
          <a:xfrm>
            <a:off x="5493345" y="2549321"/>
            <a:ext cx="3178348" cy="2420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CEAB8-4B20-4CBD-8950-C2FB8994C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5387484" y="33041"/>
            <a:ext cx="3404931" cy="2420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88C1869-CCF0-46E1-A5D4-90D365E5B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212" y="676604"/>
                <a:ext cx="4741375" cy="422566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endParaRPr lang="en-US" sz="2100" dirty="0"/>
              </a:p>
              <a:p>
                <a:r>
                  <a:rPr lang="en-US" sz="21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≈0.2</m:t>
                    </m:r>
                  </m:oMath>
                </a14:m>
                <a:endParaRPr lang="en-US" sz="2100" dirty="0"/>
              </a:p>
              <a:p>
                <a:r>
                  <a:rPr lang="en-US" sz="2100" dirty="0"/>
                  <a:t>Massless valence quarks</a:t>
                </a:r>
              </a:p>
              <a:p>
                <a:endParaRPr lang="en-US" sz="2100" dirty="0"/>
              </a:p>
              <a:p>
                <a:r>
                  <a:rPr lang="en-US" sz="2100" dirty="0"/>
                  <a:t>Different from diquark (Close &amp; Thomas (1988)):</a:t>
                </a:r>
              </a:p>
              <a:p>
                <a:pPr marL="0" indent="0" algn="ctr">
                  <a:buNone/>
                </a:pP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𝑑𝑞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endParaRPr lang="en-US" sz="2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𝑑𝑞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≈800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100" dirty="0">
                  <a:solidFill>
                    <a:schemeClr val="accent2"/>
                  </a:solidFill>
                </a:endParaRPr>
              </a:p>
              <a:p>
                <a:endParaRPr lang="en-US" sz="2100" dirty="0"/>
              </a:p>
              <a:p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88C1869-CCF0-46E1-A5D4-90D365E5B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2" y="676604"/>
                <a:ext cx="4741375" cy="4225667"/>
              </a:xfrm>
              <a:prstGeom prst="rect">
                <a:avLst/>
              </a:prstGeom>
              <a:blipFill>
                <a:blip r:embed="rId5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7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CD20-FB60-404E-AC5B-310DE430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79" y="96927"/>
            <a:ext cx="2991853" cy="428392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Possible Universal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EE82C-0AFE-4E58-BB14-229B0E2B46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65579" y="839935"/>
                <a:ext cx="3183474" cy="379278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sz="2000" dirty="0"/>
                  <a:t>Tested against PDF sets</a:t>
                </a:r>
              </a:p>
              <a:p>
                <a:endParaRPr lang="en-US" dirty="0"/>
              </a:p>
              <a:p>
                <a:r>
                  <a:rPr lang="en-US" sz="2000" dirty="0"/>
                  <a:t>Test at lowest starting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000" dirty="0"/>
                  <a:t>Universal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US" sz="2000" dirty="0"/>
                  <a:t> limit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EE82C-0AFE-4E58-BB14-229B0E2B4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5579" y="839935"/>
                <a:ext cx="3183474" cy="3792788"/>
              </a:xfrm>
              <a:blipFill>
                <a:blip r:embed="rId3"/>
                <a:stretch>
                  <a:fillRect l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C0487496-771E-4C65-9FA7-EE689B7878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8331" y="839935"/>
            <a:ext cx="5300090" cy="31837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A8C07-75AB-4FA2-A992-7FA8050B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3AA3657-6A6F-43D3-9707-9ED944D8BC7D}"/>
              </a:ext>
            </a:extLst>
          </p:cNvPr>
          <p:cNvSpPr txBox="1">
            <a:spLocks/>
          </p:cNvSpPr>
          <p:nvPr/>
        </p:nvSpPr>
        <p:spPr>
          <a:xfrm>
            <a:off x="4888006" y="4150661"/>
            <a:ext cx="4168589" cy="27384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Leon, C. and Sargsian, M. </a:t>
            </a:r>
            <a:r>
              <a:rPr lang="en-US" sz="15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500" b="1" i="1" dirty="0">
                <a:solidFill>
                  <a:srgbClr val="3F48CC"/>
                </a:solidFill>
                <a:latin typeface="-apple-system"/>
              </a:rPr>
              <a:t>Eur. Phys. J. C</a:t>
            </a:r>
            <a:r>
              <a:rPr lang="en-US" sz="1500" b="1" dirty="0">
                <a:solidFill>
                  <a:srgbClr val="3F48CC"/>
                </a:solidFill>
                <a:latin typeface="-apple-system"/>
              </a:rPr>
              <a:t> 82, 309 (2022)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8FA56-CFDE-43B0-3EE9-AB064D8E9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331" y="220519"/>
            <a:ext cx="1663700" cy="3048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D79A20-D489-2CD0-743C-7362F21F51E8}"/>
              </a:ext>
            </a:extLst>
          </p:cNvPr>
          <p:cNvSpPr/>
          <p:nvPr/>
        </p:nvSpPr>
        <p:spPr>
          <a:xfrm>
            <a:off x="3422885" y="158723"/>
            <a:ext cx="1974591" cy="428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B3C87-07F1-57EF-4AE0-07653BACD33B}"/>
                  </a:ext>
                </a:extLst>
              </p:cNvPr>
              <p:cNvSpPr txBox="1"/>
              <p:nvPr/>
            </p:nvSpPr>
            <p:spPr>
              <a:xfrm>
                <a:off x="5698156" y="177545"/>
                <a:ext cx="298864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Universal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US" sz="1800" dirty="0"/>
                  <a:t> limit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B3C87-07F1-57EF-4AE0-07653BACD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56" y="177545"/>
                <a:ext cx="2988644" cy="390748"/>
              </a:xfrm>
              <a:prstGeom prst="rect">
                <a:avLst/>
              </a:prstGeom>
              <a:blipFill>
                <a:blip r:embed="rId6"/>
                <a:stretch>
                  <a:fillRect l="-1695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45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BEE32-822F-F242-BBEB-0AE6EDB28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3" y="101943"/>
            <a:ext cx="71628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C8236-A26E-FC49-9F9B-CDC744BC4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3" y="939800"/>
            <a:ext cx="2581729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E0361A-A23F-AB41-A288-777D3A47BE03}"/>
              </a:ext>
            </a:extLst>
          </p:cNvPr>
          <p:cNvSpPr/>
          <p:nvPr/>
        </p:nvSpPr>
        <p:spPr>
          <a:xfrm>
            <a:off x="210003" y="1421999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Qualitative Features of the Model</a:t>
            </a:r>
            <a:endParaRPr lang="en-US" b="1" dirty="0">
              <a:solidFill>
                <a:srgbClr val="000000"/>
              </a:solidFill>
              <a:effectLst/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123AC-B746-3A48-9AFE-ECA1A8F8789D}"/>
              </a:ext>
            </a:extLst>
          </p:cNvPr>
          <p:cNvSpPr txBox="1"/>
          <p:nvPr/>
        </p:nvSpPr>
        <p:spPr>
          <a:xfrm>
            <a:off x="0" y="1952367"/>
            <a:ext cx="683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One can also evaluate the analytic behavior of                      at 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1</a:t>
            </a:r>
            <a:r>
              <a:rPr lang="en-US" dirty="0"/>
              <a:t>: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7E8C8-5801-D243-A6C1-B0A0BCE63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03" y="2425675"/>
            <a:ext cx="7861300" cy="399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673588-357C-944E-A766-AAD960D0A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84215"/>
            <a:ext cx="1041400" cy="26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59EC9-C249-CD45-88B1-53803D54D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48" y="3257353"/>
            <a:ext cx="4368800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56860-75A6-3B4B-A2BC-24CFDD4E5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72" y="4399549"/>
            <a:ext cx="5132018" cy="2667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57D7D5-8512-3744-AF93-2E90F87B283C}"/>
              </a:ext>
            </a:extLst>
          </p:cNvPr>
          <p:cNvGrpSpPr/>
          <p:nvPr/>
        </p:nvGrpSpPr>
        <p:grpSpPr>
          <a:xfrm>
            <a:off x="5951621" y="2927866"/>
            <a:ext cx="2855495" cy="1547881"/>
            <a:chOff x="6310153" y="985156"/>
            <a:chExt cx="4192188" cy="40762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426DFC-E10D-E444-91B8-D28739620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10153" y="2603961"/>
              <a:ext cx="4192188" cy="24574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6F31FE-5DD2-7E4B-8908-F7F84F6BE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545" t="3731" r="545" b="14708"/>
            <a:stretch/>
          </p:blipFill>
          <p:spPr>
            <a:xfrm>
              <a:off x="6355704" y="985156"/>
              <a:ext cx="4078254" cy="181075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2E295B8-211C-474D-B1A0-9CF2F411147B}"/>
              </a:ext>
            </a:extLst>
          </p:cNvPr>
          <p:cNvSpPr txBox="1"/>
          <p:nvPr/>
        </p:nvSpPr>
        <p:spPr>
          <a:xfrm>
            <a:off x="6462506" y="4666249"/>
            <a:ext cx="45960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Ball et al</a:t>
            </a:r>
            <a:r>
              <a:rPr lang="en-US" sz="1000" b="1" dirty="0"/>
              <a:t>. </a:t>
            </a:r>
            <a:r>
              <a:rPr lang="en-US" sz="10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000" b="1" i="1" dirty="0">
                <a:solidFill>
                  <a:srgbClr val="3F48CC"/>
                </a:solidFill>
                <a:latin typeface="-apple-system"/>
              </a:rPr>
              <a:t>Eur. Phys. J. C</a:t>
            </a:r>
            <a:r>
              <a:rPr lang="en-US" sz="1000" b="1" dirty="0">
                <a:solidFill>
                  <a:srgbClr val="3F48CC"/>
                </a:solidFill>
                <a:latin typeface="-apple-system"/>
              </a:rPr>
              <a:t> 76, 7 (2016</a:t>
            </a:r>
            <a:endParaRPr lang="en-US" sz="10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E6AD96-D2E6-BB3F-B53E-2796A9B99E13}"/>
              </a:ext>
            </a:extLst>
          </p:cNvPr>
          <p:cNvSpPr/>
          <p:nvPr/>
        </p:nvSpPr>
        <p:spPr>
          <a:xfrm>
            <a:off x="210004" y="3061570"/>
            <a:ext cx="4554502" cy="886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5A09BB6-FC33-00E9-5DD2-4B46404D3939}"/>
              </a:ext>
            </a:extLst>
          </p:cNvPr>
          <p:cNvSpPr/>
          <p:nvPr/>
        </p:nvSpPr>
        <p:spPr>
          <a:xfrm>
            <a:off x="121772" y="57050"/>
            <a:ext cx="7949531" cy="886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060F6-B9EC-6342-9DCC-451B4019A9CF}"/>
              </a:ext>
            </a:extLst>
          </p:cNvPr>
          <p:cNvSpPr/>
          <p:nvPr/>
        </p:nvSpPr>
        <p:spPr>
          <a:xfrm>
            <a:off x="189225" y="18998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Numerical Estimates: </a:t>
            </a:r>
            <a:endParaRPr lang="en-US" b="1" dirty="0">
              <a:solidFill>
                <a:srgbClr val="000000"/>
              </a:solidFill>
              <a:effectLst/>
              <a:highlight>
                <a:srgbClr val="FFFF00"/>
              </a:highlight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2AB7D5-BA0C-A74C-AC38-71B2C0340C6D}"/>
              </a:ext>
            </a:extLst>
          </p:cNvPr>
          <p:cNvSpPr/>
          <p:nvPr/>
        </p:nvSpPr>
        <p:spPr>
          <a:xfrm>
            <a:off x="2618095" y="189984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choosing the parameters of the model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6B0F1-59A3-8B4D-9EA0-ADE83847BA4D}"/>
              </a:ext>
            </a:extLst>
          </p:cNvPr>
          <p:cNvSpPr/>
          <p:nvPr/>
        </p:nvSpPr>
        <p:spPr>
          <a:xfrm>
            <a:off x="189224" y="662801"/>
            <a:ext cx="791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model has five parameters A</a:t>
            </a:r>
            <a:r>
              <a:rPr lang="en-US" baseline="-25000" dirty="0">
                <a:solidFill>
                  <a:srgbClr val="000000"/>
                </a:solidFill>
                <a:latin typeface="Helvetica" pitchFamily="2" charset="0"/>
              </a:rPr>
              <a:t>V,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B</a:t>
            </a:r>
            <a:r>
              <a:rPr lang="en-US" baseline="-25000" dirty="0">
                <a:solidFill>
                  <a:srgbClr val="000000"/>
                </a:solidFill>
                <a:latin typeface="Helvetica" pitchFamily="2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A</a:t>
            </a:r>
            <a:r>
              <a:rPr lang="en-US" baseline="-25000" dirty="0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, B</a:t>
            </a:r>
            <a:r>
              <a:rPr lang="en-US" baseline="-25000" dirty="0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m</a:t>
            </a:r>
            <a:r>
              <a:rPr lang="en-US" baseline="-25000" dirty="0" err="1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US" dirty="0" err="1">
                <a:solidFill>
                  <a:srgbClr val="000000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C018E-9B4B-D049-80F5-47CECA412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4" y="1119327"/>
            <a:ext cx="786130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32958-A2B4-4448-811C-7D06F6BB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4" y="2395972"/>
            <a:ext cx="7861300" cy="88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6384FC-F309-B046-81F2-7365E7FA9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4" y="3508740"/>
            <a:ext cx="70993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1D7309-95E8-2141-AFE4-779E8FD05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916" y="3405643"/>
            <a:ext cx="1443216" cy="40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9ACFCD-E15B-BA40-9D28-02629E27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24" y="4318337"/>
            <a:ext cx="7861300" cy="241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646BE4-E3C9-5B4C-A6B9-51279482A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599" y="4364886"/>
            <a:ext cx="558800" cy="14820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F6DF9F-5DCF-CA9E-E09E-872375B94CE0}"/>
              </a:ext>
            </a:extLst>
          </p:cNvPr>
          <p:cNvSpPr/>
          <p:nvPr/>
        </p:nvSpPr>
        <p:spPr>
          <a:xfrm>
            <a:off x="943276" y="3009115"/>
            <a:ext cx="6959065" cy="2758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3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EBF6-CB6B-45AE-8F8F-698F336D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9" y="187070"/>
            <a:ext cx="4468911" cy="857250"/>
          </a:xfrm>
        </p:spPr>
        <p:txBody>
          <a:bodyPr>
            <a:norm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Nucleon - Fitting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231BE-BD50-44A7-8DE0-9F77D43C367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Fit at peak to CT14lo and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– Soft dominates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fits well at high x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correlations important, less Soft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231BE-BD50-44A7-8DE0-9F77D43C3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81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AA249-4544-4B45-BE06-27F3CE7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3E7FB3-EC92-415A-8E6C-968B74640B29}"/>
              </a:ext>
            </a:extLst>
          </p:cNvPr>
          <p:cNvGrpSpPr/>
          <p:nvPr/>
        </p:nvGrpSpPr>
        <p:grpSpPr>
          <a:xfrm>
            <a:off x="5602303" y="243811"/>
            <a:ext cx="3206962" cy="3792787"/>
            <a:chOff x="7469737" y="325082"/>
            <a:chExt cx="3716415" cy="48489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3B9BD2-439D-446F-9538-83976FB6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8205" y="2827826"/>
              <a:ext cx="3575677" cy="23462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120841-9FD1-426A-B185-A39A5CB5B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9737" y="325082"/>
              <a:ext cx="3716415" cy="23569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905B3D-4D8E-480C-8910-5BD0BA51172C}"/>
                </a:ext>
              </a:extLst>
            </p:cNvPr>
            <p:cNvSpPr txBox="1"/>
            <p:nvPr/>
          </p:nvSpPr>
          <p:spPr>
            <a:xfrm>
              <a:off x="9772649" y="439994"/>
              <a:ext cx="1149350" cy="944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       - </a:t>
              </a:r>
              <a:r>
                <a:rPr lang="en-US" sz="1050" dirty="0">
                  <a:solidFill>
                    <a:schemeClr val="accent1"/>
                  </a:solidFill>
                </a:rPr>
                <a:t>CT14lo</a:t>
              </a:r>
            </a:p>
            <a:p>
              <a:r>
                <a:rPr lang="en-US" sz="1050" dirty="0"/>
                <a:t>       - </a:t>
              </a:r>
              <a:r>
                <a:rPr lang="en-US" sz="1050" dirty="0">
                  <a:solidFill>
                    <a:srgbClr val="FF0000"/>
                  </a:solidFill>
                </a:rPr>
                <a:t>Model</a:t>
              </a:r>
            </a:p>
            <a:p>
              <a:endParaRPr lang="en-US" sz="1050" dirty="0"/>
            </a:p>
            <a:p>
              <a:endParaRPr lang="en-US" sz="105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FDD414F-0859-4BC7-AB2B-C8A2705A75EA}"/>
                </a:ext>
              </a:extLst>
            </p:cNvPr>
            <p:cNvSpPr/>
            <p:nvPr/>
          </p:nvSpPr>
          <p:spPr>
            <a:xfrm>
              <a:off x="9880600" y="520700"/>
              <a:ext cx="133350" cy="146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5B9E57-3BA5-4F21-BD90-2C69899CE4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6150" y="812800"/>
              <a:ext cx="18415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30FC8BD-6446-4906-BF4F-FF0DCB43E0C6}"/>
              </a:ext>
            </a:extLst>
          </p:cNvPr>
          <p:cNvSpPr txBox="1">
            <a:spLocks/>
          </p:cNvSpPr>
          <p:nvPr/>
        </p:nvSpPr>
        <p:spPr>
          <a:xfrm>
            <a:off x="4888006" y="4150661"/>
            <a:ext cx="4168589" cy="27384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Leon, C. and Sargsian, M. </a:t>
            </a:r>
            <a:r>
              <a:rPr lang="en-US" sz="15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500" b="1" i="1" dirty="0">
                <a:solidFill>
                  <a:srgbClr val="3F48CC"/>
                </a:solidFill>
                <a:latin typeface="-apple-system"/>
              </a:rPr>
              <a:t>Eur. Phys. J. C</a:t>
            </a:r>
            <a:r>
              <a:rPr lang="en-US" sz="1500" b="1" dirty="0">
                <a:solidFill>
                  <a:srgbClr val="3F48CC"/>
                </a:solidFill>
                <a:latin typeface="-apple-system"/>
              </a:rPr>
              <a:t> 82, 309 (2022)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3131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79C9C3-01E8-9346-B276-5006554C1835}"/>
              </a:ext>
            </a:extLst>
          </p:cNvPr>
          <p:cNvSpPr txBox="1"/>
          <p:nvPr/>
        </p:nvSpPr>
        <p:spPr>
          <a:xfrm>
            <a:off x="0" y="270097"/>
            <a:ext cx="841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Once parameters are fixed we can evaluate the strength of the missing high momentum </a:t>
            </a:r>
          </a:p>
          <a:p>
            <a:r>
              <a:rPr lang="en-US" dirty="0">
                <a:highlight>
                  <a:srgbClr val="FFFF00"/>
                </a:highlight>
              </a:rPr>
              <a:t>component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B845D-0707-D34A-8EA7-2EA83844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2" y="1230704"/>
            <a:ext cx="7861300" cy="104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5FD31-0578-0742-B953-CDC2AD1E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2" y="2735153"/>
            <a:ext cx="7861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616" y="0"/>
            <a:ext cx="8630768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Valence quarks in the nucleon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at medium to high x: 0.1 &lt; x &lt; 1</a:t>
            </a: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D89040-7F15-1B42-8DBC-4A0F7C6B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355958"/>
            <a:ext cx="3612947" cy="3160890"/>
          </a:xfrm>
          <a:prstGeom prst="rect">
            <a:avLst/>
          </a:prstGeom>
        </p:spPr>
      </p:pic>
      <p:pic>
        <p:nvPicPr>
          <p:cNvPr id="6" name="Picture 5" descr="Schematic&#10;&#10;Description automatically generated">
            <a:extLst>
              <a:ext uri="{FF2B5EF4-FFF2-40B4-BE49-F238E27FC236}">
                <a16:creationId xmlns:a16="http://schemas.microsoft.com/office/drawing/2014/main" id="{380C303C-9037-2A44-A203-E50E08FD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09" y="1309511"/>
            <a:ext cx="3745794" cy="31608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65C39E-A7C3-41D6-AAE9-228753851C9A}"/>
                  </a:ext>
                </a:extLst>
              </p14:cNvPr>
              <p14:cNvContentPartPr/>
              <p14:nvPr/>
            </p14:nvContentPartPr>
            <p14:xfrm>
              <a:off x="224931" y="10095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65C39E-A7C3-41D6-AAE9-228753851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931" y="-7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150B8F-E591-9D9E-71BF-310896226618}"/>
              </a:ext>
            </a:extLst>
          </p:cNvPr>
          <p:cNvSpPr txBox="1"/>
          <p:nvPr/>
        </p:nvSpPr>
        <p:spPr>
          <a:xfrm>
            <a:off x="6510953" y="2221208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Mean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B37A-8AC3-C538-3185-749E0A5AD10B}"/>
              </a:ext>
            </a:extLst>
          </p:cNvPr>
          <p:cNvSpPr txBox="1"/>
          <p:nvPr/>
        </p:nvSpPr>
        <p:spPr>
          <a:xfrm>
            <a:off x="5854520" y="326135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Mean Field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333C8C-0E08-9B38-32BA-8BBACF4939A8}"/>
              </a:ext>
            </a:extLst>
          </p:cNvPr>
          <p:cNvSpPr txBox="1"/>
          <p:nvPr/>
        </p:nvSpPr>
        <p:spPr>
          <a:xfrm rot="17959690">
            <a:off x="4966427" y="2456980"/>
            <a:ext cx="123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Mean Field</a:t>
            </a:r>
          </a:p>
        </p:txBody>
      </p:sp>
    </p:spTree>
    <p:extLst>
      <p:ext uri="{BB962C8B-B14F-4D97-AF65-F5344CB8AC3E}">
        <p14:creationId xmlns:p14="http://schemas.microsoft.com/office/powerpoint/2010/main" val="1909352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55E44-C799-8E4B-B3F9-97025FD1460A}"/>
              </a:ext>
            </a:extLst>
          </p:cNvPr>
          <p:cNvSpPr txBox="1"/>
          <p:nvPr/>
        </p:nvSpPr>
        <p:spPr>
          <a:xfrm>
            <a:off x="482600" y="215900"/>
            <a:ext cx="32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Predication of d/u ratio at xB</a:t>
            </a:r>
            <a:r>
              <a:rPr lang="en-US" b="1" dirty="0">
                <a:highlight>
                  <a:srgbClr val="FFFF00"/>
                </a:highlight>
                <a:sym typeface="Wingdings" pitchFamily="2" charset="2"/>
              </a:rPr>
              <a:t>1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3A950-BFBC-4243-B73A-EC911A49D07F}"/>
              </a:ext>
            </a:extLst>
          </p:cNvPr>
          <p:cNvSpPr txBox="1"/>
          <p:nvPr/>
        </p:nvSpPr>
        <p:spPr>
          <a:xfrm>
            <a:off x="448858" y="4316968"/>
            <a:ext cx="429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reason of d/u fall-off is   </a:t>
            </a:r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(u) &lt; </a:t>
            </a:r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(d)</a:t>
            </a:r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3E28321E-5CCC-834D-A946-7988FC47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86" y="3234294"/>
            <a:ext cx="3107142" cy="1909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7CEBF23-460A-8546-99D6-728127355E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82756" y="932886"/>
                <a:ext cx="3073245" cy="2757371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/>
                  <a:t>Ratio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=0.09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CJ15nlo</a:t>
                </a:r>
                <a:r>
                  <a:rPr lang="en-US" dirty="0"/>
                  <a:t> : 	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±0.03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(w/ BONuS)</a:t>
                </a:r>
                <a:r>
                  <a:rPr lang="en-US" b="0" dirty="0"/>
                  <a:t> </a:t>
                </a:r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b="1" dirty="0"/>
                  <a:t>Scalar Diquark</a:t>
                </a:r>
                <a:r>
                  <a:rPr lang="en-US" dirty="0"/>
                  <a:t>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pQCD</a:t>
                </a:r>
                <a:r>
                  <a:rPr lang="en-US" dirty="0"/>
                  <a:t>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7CEBF23-460A-8546-99D6-728127355E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2756" y="932886"/>
                <a:ext cx="3073245" cy="2757371"/>
              </a:xfrm>
              <a:blipFill>
                <a:blip r:embed="rId3"/>
                <a:stretch>
                  <a:fillRect l="-412" t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1B21D43-BE35-EA48-8AB2-1A0800E0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" r="-1"/>
          <a:stretch/>
        </p:blipFill>
        <p:spPr>
          <a:xfrm>
            <a:off x="4340856" y="550761"/>
            <a:ext cx="3875315" cy="25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0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6C4945-2832-4043-BC5D-380626A25D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71351" y="115810"/>
                <a:ext cx="4803482" cy="520833"/>
              </a:xfr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sz="3200" dirty="0"/>
                  <a:t> PDF Expression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6C4945-2832-4043-BC5D-380626A25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71351" y="115810"/>
                <a:ext cx="4803482" cy="520833"/>
              </a:xfrm>
              <a:blipFill>
                <a:blip r:embed="rId3"/>
                <a:stretch>
                  <a:fillRect l="-1316" t="-21951" r="-1316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8919" y="921592"/>
                <a:ext cx="8377881" cy="103670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A2E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baseline="-25000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1" i="1" smtClean="0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8919" y="921592"/>
                <a:ext cx="8377881" cy="1036705"/>
              </a:xfrm>
              <a:blipFill>
                <a:blip r:embed="rId4"/>
                <a:stretch>
                  <a:fillRect t="-114458" b="-15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0598E-10EF-4061-A90B-25E9DB76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26EAE-E325-42C9-AB13-93808416E55B}"/>
              </a:ext>
            </a:extLst>
          </p:cNvPr>
          <p:cNvSpPr txBox="1"/>
          <p:nvPr/>
        </p:nvSpPr>
        <p:spPr>
          <a:xfrm>
            <a:off x="6941821" y="37642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CD730A2-2436-4ECD-8B12-961BDFB9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339" y="2442626"/>
            <a:ext cx="3382619" cy="2007670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C32E781A-A67C-4E38-8853-C713BED9B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86" y="2413202"/>
            <a:ext cx="3551902" cy="2354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E468E-9D25-ED4A-9350-2D13C0877059}"/>
              </a:ext>
            </a:extLst>
          </p:cNvPr>
          <p:cNvSpPr txBox="1"/>
          <p:nvPr/>
        </p:nvSpPr>
        <p:spPr>
          <a:xfrm>
            <a:off x="5253789" y="4677022"/>
            <a:ext cx="224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Leon &amp; Sargsian, </a:t>
            </a:r>
            <a:r>
              <a:rPr lang="en-US" sz="1400" dirty="0" err="1">
                <a:solidFill>
                  <a:srgbClr val="008040"/>
                </a:solidFill>
              </a:rPr>
              <a:t>ArXiV</a:t>
            </a:r>
            <a:r>
              <a:rPr lang="en-US" sz="1400" dirty="0">
                <a:solidFill>
                  <a:srgbClr val="008040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563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6C4945-2832-4043-BC5D-380626A25D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0927" y="38490"/>
                <a:ext cx="5420894" cy="401775"/>
              </a:xfrm>
              <a:solidFill>
                <a:srgbClr val="FFFF00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sz="3600" dirty="0"/>
                  <a:t> PDF Expression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6C4945-2832-4043-BC5D-380626A25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0927" y="38490"/>
                <a:ext cx="5420894" cy="401775"/>
              </a:xfrm>
              <a:blipFill>
                <a:blip r:embed="rId3"/>
                <a:stretch>
                  <a:fillRect t="-39394" b="-6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580796"/>
                <a:ext cx="8356963" cy="41864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𝑥𝑓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A2E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b="0" i="1" baseline="-25000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580796"/>
                <a:ext cx="8356963" cy="4186477"/>
              </a:xfrm>
              <a:blipFill>
                <a:blip r:embed="rId4"/>
                <a:stretch>
                  <a:fillRect t="-2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0598E-10EF-4061-A90B-25E9DB76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26EAE-E325-42C9-AB13-93808416E55B}"/>
              </a:ext>
            </a:extLst>
          </p:cNvPr>
          <p:cNvSpPr txBox="1"/>
          <p:nvPr/>
        </p:nvSpPr>
        <p:spPr>
          <a:xfrm>
            <a:off x="6941821" y="37642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F7A536-A622-4C47-BFF8-20F5D630B51E}"/>
                  </a:ext>
                </a:extLst>
              </p:cNvPr>
              <p:cNvSpPr txBox="1"/>
              <p:nvPr/>
            </p:nvSpPr>
            <p:spPr>
              <a:xfrm>
                <a:off x="413497" y="2706645"/>
                <a:ext cx="4050927" cy="1421287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F7A536-A622-4C47-BFF8-20F5D630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7" y="2706645"/>
                <a:ext cx="4050927" cy="1421287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0D936E-2107-DF83-5E51-F5CB97F96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577" y="2903584"/>
            <a:ext cx="3620301" cy="1055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DB675-2A33-C59E-49AC-EBCA9BE17C56}"/>
              </a:ext>
            </a:extLst>
          </p:cNvPr>
          <p:cNvSpPr txBox="1"/>
          <p:nvPr/>
        </p:nvSpPr>
        <p:spPr>
          <a:xfrm>
            <a:off x="158387" y="4341476"/>
            <a:ext cx="8967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Momentum sharing is defined by the degrees of freedom of non-interacting  quarks in the </a:t>
            </a:r>
          </a:p>
          <a:p>
            <a:r>
              <a:rPr lang="en-US" dirty="0">
                <a:solidFill>
                  <a:srgbClr val="FF0000"/>
                </a:solidFill>
              </a:rPr>
              <a:t>     wave function of the valence cluster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41117-A35A-9E45-DC4A-46EFC5590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1671525"/>
            <a:ext cx="4559300" cy="6477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683895-E2CC-FF5B-4577-D06A1B68F690}"/>
              </a:ext>
            </a:extLst>
          </p:cNvPr>
          <p:cNvSpPr/>
          <p:nvPr/>
        </p:nvSpPr>
        <p:spPr>
          <a:xfrm>
            <a:off x="488741" y="1470760"/>
            <a:ext cx="4861735" cy="10337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6C4945-2832-4043-BC5D-380626A25D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0927" y="38490"/>
                <a:ext cx="5420894" cy="619400"/>
              </a:xfrm>
              <a:solidFill>
                <a:srgbClr val="FFFF00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sz="3600" dirty="0"/>
                  <a:t> PDF Expression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6C4945-2832-4043-BC5D-380626A25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0927" y="38490"/>
                <a:ext cx="5420894" cy="619400"/>
              </a:xfrm>
              <a:blipFill>
                <a:blip r:embed="rId3"/>
                <a:stretch>
                  <a:fillRect t="-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839934"/>
                <a:ext cx="8356963" cy="41864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A2E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US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Peak for RFM model: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839934"/>
                <a:ext cx="8356963" cy="4186477"/>
              </a:xfrm>
              <a:blipFill>
                <a:blip r:embed="rId4"/>
                <a:stretch>
                  <a:fillRect l="-1366" t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0598E-10EF-4061-A90B-25E9DB76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26EAE-E325-42C9-AB13-93808416E55B}"/>
              </a:ext>
            </a:extLst>
          </p:cNvPr>
          <p:cNvSpPr txBox="1"/>
          <p:nvPr/>
        </p:nvSpPr>
        <p:spPr>
          <a:xfrm>
            <a:off x="6941821" y="37642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F7A536-A622-4C47-BFF8-20F5D630B51E}"/>
                  </a:ext>
                </a:extLst>
              </p:cNvPr>
              <p:cNvSpPr txBox="1"/>
              <p:nvPr/>
            </p:nvSpPr>
            <p:spPr>
              <a:xfrm>
                <a:off x="628650" y="2354310"/>
                <a:ext cx="4050927" cy="1421287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1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F7A536-A622-4C47-BFF8-20F5D630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54310"/>
                <a:ext cx="4050927" cy="1421287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0D936E-2107-DF83-5E51-F5CB97F96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049" y="2487808"/>
            <a:ext cx="3620301" cy="1055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DB675-2A33-C59E-49AC-EBCA9BE17C56}"/>
              </a:ext>
            </a:extLst>
          </p:cNvPr>
          <p:cNvSpPr txBox="1"/>
          <p:nvPr/>
        </p:nvSpPr>
        <p:spPr>
          <a:xfrm>
            <a:off x="137420" y="4056904"/>
            <a:ext cx="8967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Momentum sharing is defined by the degrees of freedom of non-interacting  quarks in the </a:t>
            </a:r>
          </a:p>
          <a:p>
            <a:r>
              <a:rPr lang="en-US" dirty="0"/>
              <a:t>     wave function of the valence </a:t>
            </a:r>
          </a:p>
        </p:txBody>
      </p:sp>
    </p:spTree>
    <p:extLst>
      <p:ext uri="{BB962C8B-B14F-4D97-AF65-F5344CB8AC3E}">
        <p14:creationId xmlns:p14="http://schemas.microsoft.com/office/powerpoint/2010/main" val="10456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332024"/>
                <a:ext cx="8229600" cy="47090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A2E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rgbClr val="3F48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Asymptotic limit,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for RMF model: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FF864-2730-424D-959F-29CAD94D4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332024"/>
                <a:ext cx="8229600" cy="4709093"/>
              </a:xfrm>
              <a:blipFill>
                <a:blip r:embed="rId3"/>
                <a:stretch>
                  <a:fillRect l="-1389" t="-2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0598E-10EF-4061-A90B-25E9DB76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26EAE-E325-42C9-AB13-93808416E55B}"/>
              </a:ext>
            </a:extLst>
          </p:cNvPr>
          <p:cNvSpPr txBox="1"/>
          <p:nvPr/>
        </p:nvSpPr>
        <p:spPr>
          <a:xfrm>
            <a:off x="6941821" y="37642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89232D-7BE0-4364-8562-13DB27A7A701}"/>
                  </a:ext>
                </a:extLst>
              </p:cNvPr>
              <p:cNvSpPr txBox="1"/>
              <p:nvPr/>
            </p:nvSpPr>
            <p:spPr>
              <a:xfrm>
                <a:off x="1362576" y="2420482"/>
                <a:ext cx="3813854" cy="107388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21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100" b="1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2100" dirty="0"/>
                  <a:t> </a:t>
                </a:r>
                <a:endParaRPr lang="en-US" sz="21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1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1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89232D-7BE0-4364-8562-13DB27A7A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76" y="2420482"/>
                <a:ext cx="3813854" cy="1073884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A5E69-F2D7-4E77-BF33-C7D10C0CB7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94694"/>
                <a:ext cx="4898292" cy="75071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Compare </a:t>
                </a:r>
                <a:r>
                  <a:rPr lang="en-US" sz="1800" b="1" dirty="0"/>
                  <a:t>C</a:t>
                </a:r>
                <a:r>
                  <a:rPr lang="en-US" sz="1800" dirty="0"/>
                  <a:t>ounting </a:t>
                </a:r>
                <a:r>
                  <a:rPr lang="en-US" sz="1800" b="1" dirty="0"/>
                  <a:t>R</a:t>
                </a:r>
                <a:r>
                  <a:rPr lang="en-US" sz="1800" dirty="0"/>
                  <a:t>ule (CR, Brodsky-Farrar): </a:t>
                </a:r>
                <a:endParaRPr lang="en-US" sz="18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−3+2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A5E69-F2D7-4E77-BF33-C7D10C0C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94694"/>
                <a:ext cx="4898292" cy="750718"/>
              </a:xfrm>
              <a:prstGeom prst="rect">
                <a:avLst/>
              </a:prstGeom>
              <a:blipFill>
                <a:blip r:embed="rId6"/>
                <a:stretch>
                  <a:fillRect l="-1295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DC86149-9EAE-3CAD-D726-D353E6918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3005" y="2644927"/>
            <a:ext cx="2473559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FE7A4-E452-2A90-4586-400F30798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416" y="2957424"/>
            <a:ext cx="2136809" cy="234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47F16-CDE4-13C7-4359-B74EECDB7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145" y="3269812"/>
            <a:ext cx="2587859" cy="234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40381E-E077-069A-4218-D09FD0388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3145" y="4599758"/>
            <a:ext cx="2732592" cy="261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E77BB2-2F4D-6E11-6E98-B4F66C136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3041" y="4306450"/>
            <a:ext cx="2374900" cy="212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71E72-254C-DD40-C75A-2410B84C31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505" y="3995735"/>
            <a:ext cx="2804093" cy="2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7275-C405-4762-8683-4F2B20EF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4" y="107898"/>
            <a:ext cx="1387642" cy="4998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5FCD-ACA1-4224-AB2D-AC15509020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1848" y="1275936"/>
                <a:ext cx="6257242" cy="386756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Check universal limit of peaking positions on </a:t>
                </a:r>
                <a:r>
                  <a:rPr lang="en-US" dirty="0">
                    <a:solidFill>
                      <a:srgbClr val="C00000"/>
                    </a:solidFill>
                  </a:rPr>
                  <a:t>lattice  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p</a:t>
                </a:r>
                <a:r>
                  <a:rPr lang="en-US" dirty="0">
                    <a:solidFill>
                      <a:srgbClr val="0000FF"/>
                    </a:solidFill>
                  </a:rPr>
                  <a:t> = 1/4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Add </a:t>
                </a:r>
                <a:r>
                  <a:rPr lang="en-US" dirty="0" err="1">
                    <a:solidFill>
                      <a:srgbClr val="0000FF"/>
                    </a:solidFill>
                  </a:rPr>
                  <a:t>qq</a:t>
                </a:r>
                <a:r>
                  <a:rPr lang="en-US" dirty="0">
                    <a:solidFill>
                      <a:srgbClr val="0000FF"/>
                    </a:solidFill>
                  </a:rPr>
                  <a:t> and </a:t>
                </a:r>
                <a:r>
                  <a:rPr lang="en-US" dirty="0" err="1">
                    <a:solidFill>
                      <a:srgbClr val="0000FF"/>
                    </a:solidFill>
                  </a:rPr>
                  <a:t>qqq</a:t>
                </a:r>
                <a:r>
                  <a:rPr lang="en-US" dirty="0">
                    <a:solidFill>
                      <a:srgbClr val="0000FF"/>
                    </a:solidFill>
                  </a:rPr>
                  <a:t> correlations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Check Universality of residual state wave function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With LFWF parameters fitted from PDFs, check validity by calculating predictions for other processes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Can analyze SIDIS, DVCS through TMDs, GPDs w/ model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=0.1−0.4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5FCD-ACA1-4224-AB2D-AC1550902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1848" y="1275936"/>
                <a:ext cx="6257242" cy="3867564"/>
              </a:xfrm>
              <a:blipFill>
                <a:blip r:embed="rId3"/>
                <a:stretch>
                  <a:fillRect l="-81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A7BA3-82B4-4A9C-9B51-3A45645E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DAB45-A63F-2F9D-8D64-B843C8ACB8AB}"/>
              </a:ext>
            </a:extLst>
          </p:cNvPr>
          <p:cNvSpPr txBox="1"/>
          <p:nvPr/>
        </p:nvSpPr>
        <p:spPr>
          <a:xfrm>
            <a:off x="101848" y="757188"/>
            <a:ext cx="790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Possible universality of not PDF’s but phenomenological wave functions</a:t>
            </a:r>
          </a:p>
        </p:txBody>
      </p:sp>
    </p:spTree>
    <p:extLst>
      <p:ext uri="{BB962C8B-B14F-4D97-AF65-F5344CB8AC3E}">
        <p14:creationId xmlns:p14="http://schemas.microsoft.com/office/powerpoint/2010/main" val="1772419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8861CC4-A42D-52A6-C4B4-04B64B0D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663139"/>
            <a:ext cx="8343901" cy="4480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80C29-93DB-2B5E-1CA6-AC3D8394460F}"/>
              </a:ext>
            </a:extLst>
          </p:cNvPr>
          <p:cNvSpPr txBox="1"/>
          <p:nvPr/>
        </p:nvSpPr>
        <p:spPr>
          <a:xfrm>
            <a:off x="914400" y="125129"/>
            <a:ext cx="643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Medium Modification in Nuclei Can be Calculated Self-Consistently</a:t>
            </a:r>
          </a:p>
        </p:txBody>
      </p:sp>
    </p:spTree>
    <p:extLst>
      <p:ext uri="{BB962C8B-B14F-4D97-AF65-F5344CB8AC3E}">
        <p14:creationId xmlns:p14="http://schemas.microsoft.com/office/powerpoint/2010/main" val="3147123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2F2C-A741-7945-B067-D92829CD3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44" y="180968"/>
            <a:ext cx="5619792" cy="1113398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A41B29F1-99ED-274C-A550-445E7E5A9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4" y="1407558"/>
            <a:ext cx="9039383" cy="39593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7427FB-99CD-F145-9D0D-B6FD8C1EE6B5}"/>
              </a:ext>
            </a:extLst>
          </p:cNvPr>
          <p:cNvCxnSpPr/>
          <p:nvPr/>
        </p:nvCxnSpPr>
        <p:spPr>
          <a:xfrm flipH="1">
            <a:off x="2743200" y="1294366"/>
            <a:ext cx="101600" cy="62474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3AC3BC-BF94-E742-90C3-5392857E1BD7}"/>
              </a:ext>
            </a:extLst>
          </p:cNvPr>
          <p:cNvCxnSpPr>
            <a:cxnSpLocks/>
          </p:cNvCxnSpPr>
          <p:nvPr/>
        </p:nvCxnSpPr>
        <p:spPr>
          <a:xfrm>
            <a:off x="4292240" y="1255158"/>
            <a:ext cx="279760" cy="83328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987B60-B6B1-9545-B8E2-2761228E05C0}"/>
              </a:ext>
            </a:extLst>
          </p:cNvPr>
          <p:cNvCxnSpPr>
            <a:cxnSpLocks/>
          </p:cNvCxnSpPr>
          <p:nvPr/>
        </p:nvCxnSpPr>
        <p:spPr>
          <a:xfrm>
            <a:off x="6307306" y="1294366"/>
            <a:ext cx="499894" cy="209286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68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9624765-B72D-5249-A691-172AEB9D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0" y="1911960"/>
            <a:ext cx="7925548" cy="3401568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E5E771B-B3BF-DD41-A899-7D0C1799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01" y="0"/>
            <a:ext cx="8010242" cy="20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225" y="73246"/>
            <a:ext cx="8630768" cy="461665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Motivation: Valence quarks in the nucleon and nucleus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122" y="724440"/>
            <a:ext cx="9025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Valence quarks play a unique role in QCD dynamics of the nucleon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0" y="1700121"/>
            <a:ext cx="902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They represent effective “three fermion” system with complex interaction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among themselves and with nucleon environment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35967"/>
            <a:ext cx="535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They define baryonic number of the nucleon: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122" y="4299192"/>
            <a:ext cx="8380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Short range interaction among three valence quarks responsible to</a:t>
            </a:r>
          </a:p>
          <a:p>
            <a:r>
              <a:rPr lang="en-US" b="1" dirty="0">
                <a:solidFill>
                  <a:srgbClr val="00B0F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the generation of high x distribution of PDFs</a:t>
            </a:r>
          </a:p>
          <a:p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endParaRPr lang="en-US" b="1" i="1" baseline="-25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A66F4-77B0-B841-A000-A94EA4A12B86}"/>
              </a:ext>
            </a:extLst>
          </p:cNvPr>
          <p:cNvSpPr/>
          <p:nvPr/>
        </p:nvSpPr>
        <p:spPr>
          <a:xfrm>
            <a:off x="-1" y="2453498"/>
            <a:ext cx="8695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Because of their conserved number the concept of mean-field interaction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can be introduce to discuss their interaction with the nucleon environment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B6DA3-6525-DB49-84BF-7B10CFC7A4B2}"/>
              </a:ext>
            </a:extLst>
          </p:cNvPr>
          <p:cNvSpPr/>
          <p:nvPr/>
        </p:nvSpPr>
        <p:spPr>
          <a:xfrm>
            <a:off x="0" y="3292249"/>
            <a:ext cx="809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Quantum mechanically, this becomes a problem of fermions in the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  strong external field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– (see e g. Migdal Fermions in the Strong Field)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1CEE83-CE96-BB42-B9CC-4E504189A9FD}"/>
              </a:ext>
            </a:extLst>
          </p:cNvPr>
          <p:cNvSpPr/>
          <p:nvPr/>
        </p:nvSpPr>
        <p:spPr>
          <a:xfrm>
            <a:off x="113295" y="140049"/>
            <a:ext cx="8917410" cy="486340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ty</a:t>
            </a:r>
          </a:p>
        </p:txBody>
      </p:sp>
      <p:pic>
        <p:nvPicPr>
          <p:cNvPr id="27" name="Picture 26" descr="A screenshot of a map&#10;&#10;Description automatically generated">
            <a:extLst>
              <a:ext uri="{FF2B5EF4-FFF2-40B4-BE49-F238E27FC236}">
                <a16:creationId xmlns:a16="http://schemas.microsoft.com/office/drawing/2014/main" id="{17F51AE7-D8F6-294D-8F96-A49A2AD8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6" y="926422"/>
            <a:ext cx="8322987" cy="39751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40A073-E310-9F40-895D-A9C4D2693525}"/>
              </a:ext>
            </a:extLst>
          </p:cNvPr>
          <p:cNvCxnSpPr>
            <a:cxnSpLocks/>
          </p:cNvCxnSpPr>
          <p:nvPr/>
        </p:nvCxnSpPr>
        <p:spPr>
          <a:xfrm>
            <a:off x="5698940" y="1829327"/>
            <a:ext cx="20002" cy="2551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A9CA78-9BFB-5E43-BDBE-0E3AA518B4F7}"/>
              </a:ext>
            </a:extLst>
          </p:cNvPr>
          <p:cNvCxnSpPr>
            <a:cxnSpLocks/>
          </p:cNvCxnSpPr>
          <p:nvPr/>
        </p:nvCxnSpPr>
        <p:spPr>
          <a:xfrm>
            <a:off x="4942128" y="4405414"/>
            <a:ext cx="74883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94C105-3940-6146-B509-737A21BEF15D}"/>
              </a:ext>
            </a:extLst>
          </p:cNvPr>
          <p:cNvSpPr txBox="1"/>
          <p:nvPr/>
        </p:nvSpPr>
        <p:spPr>
          <a:xfrm>
            <a:off x="5413478" y="450296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x</a:t>
            </a:r>
            <a:r>
              <a:rPr lang="en-US" sz="1200" baseline="-25000" dirty="0" err="1">
                <a:solidFill>
                  <a:srgbClr val="0000FF"/>
                </a:solidFill>
              </a:rPr>
              <a:t>p</a:t>
            </a:r>
            <a:r>
              <a:rPr lang="en-US" sz="1200" dirty="0">
                <a:solidFill>
                  <a:srgbClr val="0000FF"/>
                </a:solidFill>
              </a:rPr>
              <a:t>(Q</a:t>
            </a:r>
            <a:r>
              <a:rPr lang="en-US" sz="1200" baseline="30000" dirty="0">
                <a:solidFill>
                  <a:srgbClr val="0000FF"/>
                </a:solidFill>
              </a:rPr>
              <a:t>2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80ED98-D756-0A47-910B-2DAF7F778302}"/>
              </a:ext>
            </a:extLst>
          </p:cNvPr>
          <p:cNvSpPr txBox="1"/>
          <p:nvPr/>
        </p:nvSpPr>
        <p:spPr>
          <a:xfrm>
            <a:off x="5186584" y="1410952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h(x,Q2) = </a:t>
            </a:r>
            <a:r>
              <a:rPr lang="en-US" sz="1200" dirty="0" err="1">
                <a:solidFill>
                  <a:srgbClr val="FF0000"/>
                </a:solidFill>
              </a:rPr>
              <a:t>x</a:t>
            </a:r>
            <a:r>
              <a:rPr lang="en-US" sz="1200" baseline="-25000" dirty="0" err="1">
                <a:solidFill>
                  <a:srgbClr val="FF0000"/>
                </a:solidFill>
              </a:rPr>
              <a:t>p</a:t>
            </a:r>
            <a:r>
              <a:rPr lang="en-US" sz="1200" dirty="0" err="1">
                <a:solidFill>
                  <a:srgbClr val="FF0000"/>
                </a:solidFill>
              </a:rPr>
              <a:t>q</a:t>
            </a:r>
            <a:r>
              <a:rPr lang="en-US" sz="1200" baseline="-25000" dirty="0" err="1">
                <a:solidFill>
                  <a:srgbClr val="FF0000"/>
                </a:solidFill>
              </a:rPr>
              <a:t>v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1C718-2EB1-C347-B6C7-FD44D9E32EAD}"/>
              </a:ext>
            </a:extLst>
          </p:cNvPr>
          <p:cNvSpPr/>
          <p:nvPr/>
        </p:nvSpPr>
        <p:spPr>
          <a:xfrm>
            <a:off x="547851" y="289405"/>
            <a:ext cx="8048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Treating the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height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of the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peak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h(x</a:t>
            </a:r>
            <a:r>
              <a:rPr lang="en-US" b="1" baseline="-25000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,Q</a:t>
            </a:r>
            <a:r>
              <a:rPr lang="en-US" b="1" baseline="30000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2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) and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position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of the peak </a:t>
            </a:r>
            <a:r>
              <a:rPr lang="en-US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x</a:t>
            </a:r>
            <a:r>
              <a:rPr lang="en-US" b="1" baseline="-25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as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“physical observables”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990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1CEE83-CE96-BB42-B9CC-4E504189A9FD}"/>
              </a:ext>
            </a:extLst>
          </p:cNvPr>
          <p:cNvSpPr/>
          <p:nvPr/>
        </p:nvSpPr>
        <p:spPr>
          <a:xfrm>
            <a:off x="113295" y="140049"/>
            <a:ext cx="8917410" cy="486340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1C718-2EB1-C347-B6C7-FD44D9E32EAD}"/>
              </a:ext>
            </a:extLst>
          </p:cNvPr>
          <p:cNvSpPr/>
          <p:nvPr/>
        </p:nvSpPr>
        <p:spPr>
          <a:xfrm>
            <a:off x="547851" y="289405"/>
            <a:ext cx="8048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Treating the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height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of the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peak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h(x</a:t>
            </a:r>
            <a:r>
              <a:rPr lang="en-US" b="1" baseline="-25000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,Q</a:t>
            </a:r>
            <a:r>
              <a:rPr lang="en-US" b="1" baseline="30000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2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) and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position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of the peak </a:t>
            </a:r>
            <a:r>
              <a:rPr lang="en-US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x</a:t>
            </a:r>
            <a:r>
              <a:rPr lang="en-US" b="1" baseline="-25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p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 as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“physical observables”</a:t>
            </a:r>
            <a:r>
              <a:rPr lang="en-US" b="1" dirty="0"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Chalkboard"/>
                <a:cs typeface="Chalkboard"/>
              </a:rPr>
              <a:t>:</a:t>
            </a:r>
          </a:p>
        </p:txBody>
      </p:sp>
      <p:pic>
        <p:nvPicPr>
          <p:cNvPr id="10" name="Content Placeholder 6" descr="Chart&#10;&#10;Description automatically generated with low confidence">
            <a:extLst>
              <a:ext uri="{FF2B5EF4-FFF2-40B4-BE49-F238E27FC236}">
                <a16:creationId xmlns:a16="http://schemas.microsoft.com/office/drawing/2014/main" id="{481482C8-9DEF-244B-9A6F-967C37C92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2" r="50531"/>
          <a:stretch/>
        </p:blipFill>
        <p:spPr>
          <a:xfrm>
            <a:off x="359401" y="851290"/>
            <a:ext cx="3835610" cy="2353577"/>
          </a:xfrm>
          <a:prstGeom prst="rect">
            <a:avLst/>
          </a:prstGeom>
        </p:spPr>
      </p:pic>
      <p:pic>
        <p:nvPicPr>
          <p:cNvPr id="11" name="Content Placeholder 6" descr="Chart&#10;&#10;Description automatically generated with low confidence">
            <a:extLst>
              <a:ext uri="{FF2B5EF4-FFF2-40B4-BE49-F238E27FC236}">
                <a16:creationId xmlns:a16="http://schemas.microsoft.com/office/drawing/2014/main" id="{2F601499-EE00-B54D-86CF-F9B1B4059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32" r="7665"/>
          <a:stretch/>
        </p:blipFill>
        <p:spPr>
          <a:xfrm>
            <a:off x="494121" y="2915841"/>
            <a:ext cx="3765058" cy="2000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23EA9-323E-0C40-948A-FBE33AAF1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47"/>
          <a:stretch/>
        </p:blipFill>
        <p:spPr>
          <a:xfrm>
            <a:off x="4820778" y="773876"/>
            <a:ext cx="3149600" cy="2430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9F789B-1D51-0146-8443-DB32678D3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6" r="9147"/>
          <a:stretch/>
        </p:blipFill>
        <p:spPr>
          <a:xfrm>
            <a:off x="5089667" y="2888664"/>
            <a:ext cx="2980801" cy="19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597" y="103338"/>
            <a:ext cx="7647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“New Approaches” 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in modeling valence quark dynamics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862" y="3592306"/>
            <a:ext cx="8438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We introduce concept of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“residual nucleon system”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as as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composite part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</a:rPr>
              <a:t>  of the light-front wave function of valence quarks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607" y="1134590"/>
            <a:ext cx="8984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In general the peaking property of bound Fermi-system  is a  hallmark for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mean-field dynamics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122" y="3639578"/>
            <a:ext cx="846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endParaRPr lang="en-US" b="1" i="1" baseline="-25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3C5D1-007B-2549-9E9B-8ABFE4C083D2}"/>
              </a:ext>
            </a:extLst>
          </p:cNvPr>
          <p:cNvSpPr/>
          <p:nvPr/>
        </p:nvSpPr>
        <p:spPr>
          <a:xfrm>
            <a:off x="0" y="2248584"/>
            <a:ext cx="90085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Our assumption is that the peaking feature of valence quark distributions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is due to interaction of valence quarks in the strong mean field generated by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“residual nucleon system”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9EFF8-F316-894D-8045-534C7E44EDF2}"/>
              </a:ext>
            </a:extLst>
          </p:cNvPr>
          <p:cNvSpPr txBox="1"/>
          <p:nvPr/>
        </p:nvSpPr>
        <p:spPr>
          <a:xfrm>
            <a:off x="7236823" y="4772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3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1CEE83-CE96-BB42-B9CC-4E504189A9FD}"/>
              </a:ext>
            </a:extLst>
          </p:cNvPr>
          <p:cNvSpPr/>
          <p:nvPr/>
        </p:nvSpPr>
        <p:spPr>
          <a:xfrm>
            <a:off x="113295" y="140049"/>
            <a:ext cx="8917410" cy="486340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ty</a:t>
            </a:r>
          </a:p>
        </p:txBody>
      </p:sp>
      <p:pic>
        <p:nvPicPr>
          <p:cNvPr id="27" name="Picture 26" descr="A screenshot of a map&#10;&#10;Description automatically generated">
            <a:extLst>
              <a:ext uri="{FF2B5EF4-FFF2-40B4-BE49-F238E27FC236}">
                <a16:creationId xmlns:a16="http://schemas.microsoft.com/office/drawing/2014/main" id="{17F51AE7-D8F6-294D-8F96-A49A2AD8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9" y="1698170"/>
            <a:ext cx="7831363" cy="2936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C2F2C-A741-7945-B067-D92829CD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64" y="323257"/>
            <a:ext cx="5619792" cy="131633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40A073-E310-9F40-895D-A9C4D2693525}"/>
              </a:ext>
            </a:extLst>
          </p:cNvPr>
          <p:cNvCxnSpPr>
            <a:cxnSpLocks/>
          </p:cNvCxnSpPr>
          <p:nvPr/>
        </p:nvCxnSpPr>
        <p:spPr>
          <a:xfrm>
            <a:off x="5436158" y="2351315"/>
            <a:ext cx="0" cy="19108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A9CA78-9BFB-5E43-BDBE-0E3AA518B4F7}"/>
              </a:ext>
            </a:extLst>
          </p:cNvPr>
          <p:cNvCxnSpPr>
            <a:cxnSpLocks/>
          </p:cNvCxnSpPr>
          <p:nvPr/>
        </p:nvCxnSpPr>
        <p:spPr>
          <a:xfrm>
            <a:off x="4752870" y="4262174"/>
            <a:ext cx="68328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94C105-3940-6146-B509-737A21BEF15D}"/>
              </a:ext>
            </a:extLst>
          </p:cNvPr>
          <p:cNvSpPr txBox="1"/>
          <p:nvPr/>
        </p:nvSpPr>
        <p:spPr>
          <a:xfrm>
            <a:off x="5158678" y="4369292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</a:rPr>
              <a:t>x</a:t>
            </a:r>
            <a:r>
              <a:rPr lang="en-US" sz="1200" baseline="-25000" dirty="0" err="1">
                <a:solidFill>
                  <a:srgbClr val="0000FF"/>
                </a:solidFill>
              </a:rPr>
              <a:t>p</a:t>
            </a:r>
            <a:r>
              <a:rPr lang="en-US" sz="1200" dirty="0">
                <a:solidFill>
                  <a:srgbClr val="0000FF"/>
                </a:solidFill>
              </a:rPr>
              <a:t>(Q</a:t>
            </a:r>
            <a:r>
              <a:rPr lang="en-US" sz="1200" baseline="30000" dirty="0">
                <a:solidFill>
                  <a:srgbClr val="0000FF"/>
                </a:solidFill>
              </a:rPr>
              <a:t>2</a:t>
            </a:r>
            <a:r>
              <a:rPr lang="en-US" sz="1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80ED98-D756-0A47-910B-2DAF7F778302}"/>
              </a:ext>
            </a:extLst>
          </p:cNvPr>
          <p:cNvSpPr txBox="1"/>
          <p:nvPr/>
        </p:nvSpPr>
        <p:spPr>
          <a:xfrm>
            <a:off x="5436158" y="2042498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h(x,Q2) = </a:t>
            </a:r>
            <a:r>
              <a:rPr lang="en-US" sz="1200" dirty="0" err="1">
                <a:solidFill>
                  <a:srgbClr val="FF0000"/>
                </a:solidFill>
              </a:rPr>
              <a:t>x</a:t>
            </a:r>
            <a:r>
              <a:rPr lang="en-US" sz="1200" baseline="-25000" dirty="0" err="1">
                <a:solidFill>
                  <a:srgbClr val="FF0000"/>
                </a:solidFill>
              </a:rPr>
              <a:t>p</a:t>
            </a:r>
            <a:r>
              <a:rPr lang="en-US" sz="1200" dirty="0" err="1">
                <a:solidFill>
                  <a:srgbClr val="FF0000"/>
                </a:solidFill>
              </a:rPr>
              <a:t>q</a:t>
            </a:r>
            <a:r>
              <a:rPr lang="en-US" sz="1200" baseline="-25000" dirty="0" err="1">
                <a:solidFill>
                  <a:srgbClr val="FF0000"/>
                </a:solidFill>
              </a:rPr>
              <a:t>v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BE92D1-CCB2-C94D-9B31-7B2F6C68C99B}"/>
              </a:ext>
            </a:extLst>
          </p:cNvPr>
          <p:cNvCxnSpPr>
            <a:cxnSpLocks/>
          </p:cNvCxnSpPr>
          <p:nvPr/>
        </p:nvCxnSpPr>
        <p:spPr>
          <a:xfrm>
            <a:off x="3136232" y="1187116"/>
            <a:ext cx="2144685" cy="113238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1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screenshot of a map&#10;&#10;Description automatically generated">
            <a:extLst>
              <a:ext uri="{FF2B5EF4-FFF2-40B4-BE49-F238E27FC236}">
                <a16:creationId xmlns:a16="http://schemas.microsoft.com/office/drawing/2014/main" id="{17F51AE7-D8F6-294D-8F96-A49A2AD8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36" y="0"/>
            <a:ext cx="6842590" cy="1797758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9624765-B72D-5249-A691-172AEB9D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0" y="1911960"/>
            <a:ext cx="7925548" cy="340156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7F18B8-03DD-9E4F-8B54-C609FC5F6B0B}"/>
              </a:ext>
            </a:extLst>
          </p:cNvPr>
          <p:cNvCxnSpPr>
            <a:cxnSpLocks/>
          </p:cNvCxnSpPr>
          <p:nvPr/>
        </p:nvCxnSpPr>
        <p:spPr>
          <a:xfrm flipH="1">
            <a:off x="2794571" y="898879"/>
            <a:ext cx="2270589" cy="22450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5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23415</TotalTime>
  <Words>1479</Words>
  <Application>Microsoft Macintosh PowerPoint</Application>
  <PresentationFormat>On-screen Show (16:9)</PresentationFormat>
  <Paragraphs>261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-apple-system</vt:lpstr>
      <vt:lpstr>Arial</vt:lpstr>
      <vt:lpstr>Calibri</vt:lpstr>
      <vt:lpstr>Cambria Math</vt:lpstr>
      <vt:lpstr>Chalkboard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– Light Front Wave Functions</vt:lpstr>
      <vt:lpstr>PowerPoint Presentation</vt:lpstr>
      <vt:lpstr>PowerPoint Presentation</vt:lpstr>
      <vt:lpstr>PowerPoint Presentation</vt:lpstr>
      <vt:lpstr>PowerPoint Presentation</vt:lpstr>
      <vt:lpstr>Nucleon - Peak</vt:lpstr>
      <vt:lpstr>Possible Universal Limit</vt:lpstr>
      <vt:lpstr>PowerPoint Presentation</vt:lpstr>
      <vt:lpstr>PowerPoint Presentation</vt:lpstr>
      <vt:lpstr>Nucleon - Fitting Results</vt:lpstr>
      <vt:lpstr>PowerPoint Presentation</vt:lpstr>
      <vt:lpstr>PowerPoint Presentation</vt:lpstr>
      <vt:lpstr>General n_V PDF Expression</vt:lpstr>
      <vt:lpstr>General n_V PDF Expression</vt:lpstr>
      <vt:lpstr>General n_V PDF Expression</vt:lpstr>
      <vt:lpstr>PowerPoint Presentation</vt:lpstr>
      <vt:lpstr>Outlook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Misak Sargsian</dc:creator>
  <cp:lastModifiedBy>Misak Sargsian</cp:lastModifiedBy>
  <cp:revision>558</cp:revision>
  <cp:lastPrinted>2016-12-02T21:39:43Z</cp:lastPrinted>
  <dcterms:created xsi:type="dcterms:W3CDTF">2013-06-11T04:22:18Z</dcterms:created>
  <dcterms:modified xsi:type="dcterms:W3CDTF">2023-04-14T13:58:32Z</dcterms:modified>
</cp:coreProperties>
</file>