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4" r:id="rId4"/>
    <p:sldId id="258" r:id="rId5"/>
    <p:sldId id="261" r:id="rId6"/>
    <p:sldId id="260" r:id="rId7"/>
    <p:sldId id="265" r:id="rId8"/>
    <p:sldId id="267" r:id="rId9"/>
    <p:sldId id="268" r:id="rId10"/>
    <p:sldId id="275" r:id="rId11"/>
    <p:sldId id="269" r:id="rId12"/>
    <p:sldId id="277" r:id="rId13"/>
    <p:sldId id="278" r:id="rId14"/>
    <p:sldId id="279" r:id="rId15"/>
    <p:sldId id="271" r:id="rId16"/>
    <p:sldId id="272" r:id="rId17"/>
    <p:sldId id="273" r:id="rId18"/>
    <p:sldId id="274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9D9D9"/>
    <a:srgbClr val="E55C5C"/>
    <a:srgbClr val="E0B34E"/>
    <a:srgbClr val="7CB668"/>
    <a:srgbClr val="447CCD"/>
    <a:srgbClr val="771B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8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7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8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CC1D-7CD9-47F2-B691-C0A307889BF9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262B5-F476-4FF6-8E21-677454733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3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83545"/>
            <a:ext cx="9144000" cy="1394836"/>
          </a:xfrm>
        </p:spPr>
        <p:txBody>
          <a:bodyPr>
            <a:normAutofit/>
          </a:bodyPr>
          <a:lstStyle/>
          <a:p>
            <a:r>
              <a:rPr lang="en-US" sz="4000" b="1" dirty="0"/>
              <a:t>Potential Model Calculations of Proton Mass Radius with Constrained Charge Radius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08534"/>
            <a:ext cx="9144000" cy="13763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Daniel </a:t>
            </a:r>
            <a:r>
              <a:rPr lang="en-US" sz="2000" dirty="0" err="1" smtClean="0"/>
              <a:t>Gallimore</a:t>
            </a:r>
            <a:endParaRPr lang="en-US" sz="2000" dirty="0" smtClean="0"/>
          </a:p>
          <a:p>
            <a:r>
              <a:rPr lang="en-US" sz="2000" dirty="0" smtClean="0"/>
              <a:t>Dr. </a:t>
            </a:r>
            <a:r>
              <a:rPr lang="en-US" sz="2000" dirty="0" err="1" smtClean="0"/>
              <a:t>Jinfeng</a:t>
            </a:r>
            <a:r>
              <a:rPr lang="en-US" sz="2000" dirty="0" smtClean="0"/>
              <a:t> Liao</a:t>
            </a:r>
          </a:p>
          <a:p>
            <a:r>
              <a:rPr lang="en-US" sz="2000" dirty="0" smtClean="0"/>
              <a:t>Dr. Adam </a:t>
            </a:r>
            <a:r>
              <a:rPr lang="en-US" sz="2000" dirty="0" err="1" smtClean="0"/>
              <a:t>Szczepaniak</a:t>
            </a:r>
            <a:endParaRPr lang="en-US" sz="2000" dirty="0" smtClean="0"/>
          </a:p>
          <a:p>
            <a:r>
              <a:rPr lang="en-US" sz="2000" i="1" dirty="0" smtClean="0"/>
              <a:t>Dept. of Physics, Indiana University Bloomington, USA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92" y="4322629"/>
            <a:ext cx="1663015" cy="1663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58" y="4657110"/>
            <a:ext cx="2916969" cy="994051"/>
          </a:xfrm>
          <a:prstGeom prst="rect">
            <a:avLst/>
          </a:prstGeom>
        </p:spPr>
      </p:pic>
      <p:pic>
        <p:nvPicPr>
          <p:cNvPr id="5122" name="Picture 2" descr="https://www.liblogo.com/img-logo/max/ns6308n744-nsf-logo-nsf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33" y="4322629"/>
            <a:ext cx="1664208" cy="16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Foldy-Wouthuysen</a:t>
            </a:r>
            <a:r>
              <a:rPr lang="en-US" dirty="0" smtClean="0"/>
              <a:t> (FW)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𝐹𝑊</m:t>
                        </m:r>
                      </m:sub>
                    </m:sSub>
                  </m:oMath>
                </a14:m>
                <a:r>
                  <a:rPr lang="en-US" dirty="0" smtClean="0"/>
                  <a:t> is energy-separating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FW variables satisfy </a:t>
                </a:r>
                <a:r>
                  <a:rPr lang="en-US" dirty="0" err="1" smtClean="0"/>
                  <a:t>Poincaré</a:t>
                </a:r>
                <a:r>
                  <a:rPr lang="en-US" dirty="0" smtClean="0"/>
                  <a:t> algebra (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∙,∙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Necessary to write relativistic quantum wave theory in FW representation </a:t>
                </a:r>
                <a:r>
                  <a:rPr lang="en-US" b="1" i="1" dirty="0" smtClean="0"/>
                  <a:t>before</a:t>
                </a:r>
                <a:r>
                  <a:rPr lang="en-US" b="1" dirty="0" smtClean="0"/>
                  <a:t> taking </a:t>
                </a:r>
                <a:r>
                  <a:rPr lang="en-US" b="1" dirty="0"/>
                  <a:t>Schrödinger </a:t>
                </a:r>
                <a:r>
                  <a:rPr lang="en-US" b="1" dirty="0" smtClean="0"/>
                  <a:t>approximation to maintain probabilistic interpretation of the wave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Foldy-Wouthuysen</a:t>
            </a:r>
            <a:r>
              <a:rPr lang="en-US" dirty="0" smtClean="0"/>
              <a:t> Smearing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𝐹𝑊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Point-like objects smeared over a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May be significant overlap between smeared distributions!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508955" y="1690688"/>
            <a:ext cx="5547804" cy="4636012"/>
            <a:chOff x="6508955" y="1690688"/>
            <a:chExt cx="5547804" cy="4636012"/>
          </a:xfrm>
        </p:grpSpPr>
        <p:pic>
          <p:nvPicPr>
            <p:cNvPr id="9" name="Picture 2" descr="https://attachments.office.net/owa/dpgallim%40iu.edu/service.svc/s/GetAttachmentThumbnail?id=AAMkADcwY2IzMWVlLWIxNGMtNDBkZS1hNjhhLTYwN2I0NzhkMTBmNgBGAAAAAAB0HLCrHMBTTq%2BohNmX087iBwBJEtRxMr9MRI28rDqj76SBAAAAAAEJAADCR1aJlJfYQbmO5%2FdKzwdSAAH9siftAAABEgAQABQC%2F1DKFeBAku%2Fkbez6%2FoU%3D&amp;thumbnailType=2&amp;token=eyJhbGciOiJSUzI1NiIsImtpZCI6IkQ4OThGN0RDMjk2ODQ1MDk1RUUwREZGQ0MzODBBOTM5NjUwNDNFNjQiLCJ0eXAiOiJKV1QiLCJ4NXQiOiIySmozM0Nsb1JRbGU0Tl84dzRDcE9XVUVQbVEifQ.eyJvcmlnaW4iOiJodHRwczovL291dGxvb2sub2ZmaWNlLmNvbSIsInVjIjoiYmU5MTAyMzQ5ZjM1NDFhYmEyMDZkNWVmMzBkNTFiY2UiLCJzaWduaW5fc3RhdGUiOiJbXCJrbXNpXCJdIiwidmVyIjoiRXhjaGFuZ2UuQ2FsbGJhY2suVjEiLCJhcHBjdHhzZW5kZXIiOiJPd2FEb3dubG9hZEAxMTEzYmUzNC1hZWQxLTRkMDAtYWI0Yi1jZGQwMjUxMGJlOTEiLCJpc3NyaW5nIjoiV1ciLCJhcHBjdHgiOiJ7XCJtc2V4Y2hwcm90XCI6XCJvd2FcIixcInB1aWRcIjpcIjExNTM3NjU5MzI0MDM5MzA2MDJcIixcInNjb3BlXCI6XCJPd2FEb3dubG9hZFwiLFwib2lkXCI6XCJlZWI2ZmM4ZC01NzliLTQ5ZGUtYmU5My02ZjNlZWJiMzA0MmVcIixcInByaW1hcnlzaWRcIjpcIlMtMS01LTIxLTE2ODA2NjEwOS00MDU2NDQ3MTYtMjYyMjYzNDU2OC0yMzUxMjk5M1wifSIsIm5iZiI6MTY4MDMxNjkyNSwiZXhwIjoxNjgwMzE3NTI1LCJpc3MiOiIwMDAwMDAwMi0wMDAwLTBmZjEtY2UwMC0wMDAwMDAwMDAwMDBAMTExM2JlMzQtYWVkMS00ZDAwLWFiNGItY2RkMDI1MTBiZTkxIiwiYXVkIjoiMDAwMDAwMDItMDAwMC0wZmYxLWNlMDAtMDAwMDAwMDAwMDAwL2F0dGFjaG1lbnRzLm9mZmljZS5uZXRAMTExM2JlMzQtYWVkMS00ZDAwLWFiNGItY2RkMDI1MTBiZTkxIiwiaGFwcCI6Im93YSJ9.RmBRYlTSmlfvA1tEKSxYc5dOalk21JsoLzAnEsxKu-BHwWLGZsmJo8N05obCOxMb9PR_JcYoXy8nxS43I355ULqffZPSK1StWXMBz-5-qyzQahKycnm1bfDonot1Zvsh5tK3eVOtV8ancRKucvSyjanm4wiEDQbd80lX4FNKhGlCQvmWb3c5RE-MfRSLWU6bUp3aLmkyNBPLX8pf9KVDVcVtZCLbNhdIxut4yumStFAKAaPW7V4_59o3gr0aLE47VdbJrlVR33elRveCl_k-_o_Y4wRLRsN9kIWVaf9RTGlAIRMv3MHsYVE3hJIMKK1-CIdpjjLiY23lENpcjAJWGw&amp;X-OWA-CANARY=h5EX2CgAu0O-L8Sb2z6_TiA9D65aMtsYZsGMKUSxC-HUKVr5FNXg1pxVcIWTKgqhXq7aykglZ-w.&amp;owa=outlook.office.com&amp;scriptVer=20230324008.12&amp;animation=tr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955" y="1690688"/>
              <a:ext cx="5547804" cy="463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280792" y="2120666"/>
                  <a:ext cx="5449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f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0792" y="2120666"/>
                  <a:ext cx="544957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112" t="-4444" r="-449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3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-Model Parameters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396658"/>
                  </p:ext>
                </p:extLst>
              </p:nvPr>
            </p:nvGraphicFramePr>
            <p:xfrm>
              <a:off x="1828795" y="2204080"/>
              <a:ext cx="8537586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89084"/>
                    <a:gridCol w="2789084"/>
                    <a:gridCol w="295941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With Smearing</a:t>
                          </a:r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Without Smearing</a:t>
                          </a:r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0.265 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0.230 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en-US" sz="2800" i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0.42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208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Ge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0.069 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GeV</m:t>
                                    </m:r>
                                  </m:e>
                                  <m:sup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en-US" sz="2800" i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396658"/>
                  </p:ext>
                </p:extLst>
              </p:nvPr>
            </p:nvGraphicFramePr>
            <p:xfrm>
              <a:off x="1828795" y="2204080"/>
              <a:ext cx="8537586" cy="262731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89084"/>
                    <a:gridCol w="2789084"/>
                    <a:gridCol w="295941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With Smearing</a:t>
                          </a:r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Without Smearing</a:t>
                          </a:r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218" t="-110588" r="-206332" b="-3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82" t="-110588" r="-106332" b="-3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8272" t="-110588" r="-206" b="-309412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218" t="-208140" r="-206332" b="-2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82" t="-208140" r="-106332" b="-2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8272" t="-208140" r="-206" b="-205814"/>
                          </a:stretch>
                        </a:blipFill>
                      </a:tcPr>
                    </a:tc>
                  </a:tr>
                  <a:tr h="5546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218" t="-291209" r="-206332" b="-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82" t="-291209" r="-106332" b="-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8272" t="-291209" r="-206" b="-9450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218" t="-418824" r="-20633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82" t="-418824" r="-10633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8272" t="-418824" r="-206" b="-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2169641" y="5344785"/>
            <a:ext cx="7855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Constrained wave function without smearing </a:t>
            </a:r>
            <a:r>
              <a:rPr lang="en-US" sz="2400" i="1" dirty="0" smtClean="0"/>
              <a:t>too </a:t>
            </a:r>
            <a:r>
              <a:rPr lang="en-US" sz="2400" i="1" dirty="0" smtClean="0"/>
              <a:t>extended</a:t>
            </a:r>
            <a:r>
              <a:rPr lang="en-US" sz="2400" dirty="0" smtClean="0"/>
              <a:t>, </a:t>
            </a:r>
            <a:r>
              <a:rPr lang="en-US" sz="2400" b="1" dirty="0" smtClean="0"/>
              <a:t>inconsistent with standard model </a:t>
            </a:r>
            <a:r>
              <a:rPr lang="en-US" sz="2400" b="1" dirty="0" smtClean="0"/>
              <a:t>parameters,</a:t>
            </a:r>
          </a:p>
          <a:p>
            <a:pPr algn="ctr"/>
            <a:r>
              <a:rPr lang="en-US" sz="2400" dirty="0"/>
              <a:t>c</a:t>
            </a:r>
            <a:r>
              <a:rPr lang="en-US" sz="2400" dirty="0" smtClean="0"/>
              <a:t>harge radius fixed at 0.84 </a:t>
            </a:r>
            <a:r>
              <a:rPr lang="en-US" sz="2400" dirty="0" err="1" smtClean="0"/>
              <a:t>fm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4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-Model Quark-Distributed Offset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12" y="1690688"/>
            <a:ext cx="7315576" cy="46992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4136" y="2291197"/>
            <a:ext cx="134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Radius</a:t>
            </a:r>
          </a:p>
          <a:p>
            <a:r>
              <a:rPr lang="en-US" smtClean="0"/>
              <a:t>0.47 </a:t>
            </a:r>
            <a:r>
              <a:rPr lang="en-US" dirty="0" err="1" smtClean="0"/>
              <a:t>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-Model Gaussian Offset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1671024"/>
            <a:ext cx="8407832" cy="4724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9941087" y="2920410"/>
            <a:ext cx="81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5222" y="2288851"/>
            <a:ext cx="13399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Radius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0.47 </a:t>
            </a:r>
            <a:r>
              <a:rPr lang="en-US" dirty="0" err="1" smtClean="0">
                <a:solidFill>
                  <a:srgbClr val="D9D9D9"/>
                </a:solidFill>
              </a:rPr>
              <a:t>fm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771B85"/>
                </a:solidFill>
              </a:rPr>
              <a:t>1.05 </a:t>
            </a:r>
            <a:r>
              <a:rPr lang="en-US" dirty="0" err="1" smtClean="0">
                <a:solidFill>
                  <a:srgbClr val="771B85"/>
                </a:solidFill>
              </a:rPr>
              <a:t>fm</a:t>
            </a:r>
            <a:endParaRPr lang="en-US" dirty="0" smtClean="0">
              <a:solidFill>
                <a:srgbClr val="771B85"/>
              </a:solidFill>
            </a:endParaRPr>
          </a:p>
          <a:p>
            <a:r>
              <a:rPr lang="en-US" dirty="0" smtClean="0">
                <a:solidFill>
                  <a:srgbClr val="447CCD"/>
                </a:solidFill>
              </a:rPr>
              <a:t>0.97 </a:t>
            </a:r>
            <a:r>
              <a:rPr lang="en-US" dirty="0" err="1" smtClean="0">
                <a:solidFill>
                  <a:srgbClr val="447CCD"/>
                </a:solidFill>
              </a:rPr>
              <a:t>fm</a:t>
            </a:r>
            <a:endParaRPr lang="en-US" dirty="0" smtClean="0">
              <a:solidFill>
                <a:srgbClr val="447CCD"/>
              </a:solidFill>
            </a:endParaRPr>
          </a:p>
          <a:p>
            <a:r>
              <a:rPr lang="en-US" dirty="0" smtClean="0">
                <a:solidFill>
                  <a:srgbClr val="7CB668"/>
                </a:solidFill>
              </a:rPr>
              <a:t>0.87 </a:t>
            </a:r>
            <a:r>
              <a:rPr lang="en-US" dirty="0" err="1" smtClean="0">
                <a:solidFill>
                  <a:srgbClr val="7CB668"/>
                </a:solidFill>
              </a:rPr>
              <a:t>fm</a:t>
            </a:r>
            <a:endParaRPr lang="en-US" dirty="0" smtClean="0">
              <a:solidFill>
                <a:srgbClr val="7CB668"/>
              </a:solidFill>
            </a:endParaRPr>
          </a:p>
          <a:p>
            <a:r>
              <a:rPr lang="en-US" dirty="0" smtClean="0">
                <a:solidFill>
                  <a:srgbClr val="E0B34E"/>
                </a:solidFill>
              </a:rPr>
              <a:t>0.73 </a:t>
            </a:r>
            <a:r>
              <a:rPr lang="en-US" dirty="0" err="1" smtClean="0">
                <a:solidFill>
                  <a:srgbClr val="E0B34E"/>
                </a:solidFill>
              </a:rPr>
              <a:t>fm</a:t>
            </a:r>
            <a:endParaRPr lang="en-US" dirty="0" smtClean="0">
              <a:solidFill>
                <a:srgbClr val="E0B34E"/>
              </a:solidFill>
            </a:endParaRPr>
          </a:p>
          <a:p>
            <a:r>
              <a:rPr lang="en-US" dirty="0" smtClean="0">
                <a:solidFill>
                  <a:srgbClr val="E55C5C"/>
                </a:solidFill>
              </a:rPr>
              <a:t>0.53 </a:t>
            </a:r>
            <a:r>
              <a:rPr lang="en-US" dirty="0" err="1" smtClean="0">
                <a:solidFill>
                  <a:srgbClr val="E55C5C"/>
                </a:solidFill>
              </a:rPr>
              <a:t>fm</a:t>
            </a:r>
            <a:endParaRPr lang="en-US" dirty="0">
              <a:solidFill>
                <a:srgbClr val="E5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-Model Parameters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259068"/>
                  </p:ext>
                </p:extLst>
              </p:nvPr>
            </p:nvGraphicFramePr>
            <p:xfrm>
              <a:off x="1828795" y="2204080"/>
              <a:ext cx="8537586" cy="25908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89084"/>
                    <a:gridCol w="2789084"/>
                    <a:gridCol w="295941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With Smearing</a:t>
                          </a:r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Without Smearing</a:t>
                          </a:r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0.265 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0.230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0.42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0.18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Ge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Ge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1.2 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259068"/>
                  </p:ext>
                </p:extLst>
              </p:nvPr>
            </p:nvGraphicFramePr>
            <p:xfrm>
              <a:off x="1828795" y="2204080"/>
              <a:ext cx="8537586" cy="262731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89084"/>
                    <a:gridCol w="2789084"/>
                    <a:gridCol w="295941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With Smearing</a:t>
                          </a:r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Without Smearing</a:t>
                          </a:r>
                          <a:endParaRPr lang="en-US" sz="2800" dirty="0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218" t="-110588" r="-206332" b="-3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82" t="-110588" r="-106332" b="-3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8272" t="-110588" r="-206" b="-309412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218" t="-208140" r="-206332" b="-2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82" t="-208140" r="-106332" b="-2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8272" t="-208140" r="-206" b="-205814"/>
                          </a:stretch>
                        </a:blipFill>
                      </a:tcPr>
                    </a:tc>
                  </a:tr>
                  <a:tr h="5546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218" t="-291209" r="-206332" b="-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82" t="-291209" r="-106332" b="-94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8272" t="-291209" r="-206" b="-9450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218" t="-418824" r="-20633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9782" t="-418824" r="-10633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8272" t="-418824" r="-206" b="-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169641" y="5344785"/>
            <a:ext cx="78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Charge radius fixed at 0.84 </a:t>
            </a:r>
            <a:r>
              <a:rPr lang="en-US" sz="2400" dirty="0" err="1" smtClean="0"/>
              <a:t>fm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1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-Model Quark-Distributed Offset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12" y="1690688"/>
            <a:ext cx="7315576" cy="46992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4136" y="2291197"/>
            <a:ext cx="134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Radius</a:t>
            </a:r>
          </a:p>
          <a:p>
            <a:r>
              <a:rPr lang="en-US" dirty="0" smtClean="0"/>
              <a:t>0.39 </a:t>
            </a:r>
            <a:r>
              <a:rPr lang="en-US" dirty="0" err="1" smtClean="0"/>
              <a:t>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-Model Gaussian Offset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1" y="1671024"/>
            <a:ext cx="8407832" cy="4724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9941087" y="2920410"/>
            <a:ext cx="81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5222" y="2288851"/>
            <a:ext cx="13399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Radius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0.39 </a:t>
            </a:r>
            <a:r>
              <a:rPr lang="en-US" dirty="0" err="1" smtClean="0">
                <a:solidFill>
                  <a:srgbClr val="D9D9D9"/>
                </a:solidFill>
              </a:rPr>
              <a:t>fm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771B85"/>
                </a:solidFill>
              </a:rPr>
              <a:t>1.00 </a:t>
            </a:r>
            <a:r>
              <a:rPr lang="en-US" dirty="0" err="1" smtClean="0">
                <a:solidFill>
                  <a:srgbClr val="771B85"/>
                </a:solidFill>
              </a:rPr>
              <a:t>fm</a:t>
            </a:r>
            <a:endParaRPr lang="en-US" dirty="0" smtClean="0">
              <a:solidFill>
                <a:srgbClr val="771B85"/>
              </a:solidFill>
            </a:endParaRPr>
          </a:p>
          <a:p>
            <a:r>
              <a:rPr lang="en-US" dirty="0" smtClean="0">
                <a:solidFill>
                  <a:srgbClr val="447CCD"/>
                </a:solidFill>
              </a:rPr>
              <a:t>0.92 </a:t>
            </a:r>
            <a:r>
              <a:rPr lang="en-US" dirty="0" err="1" smtClean="0">
                <a:solidFill>
                  <a:srgbClr val="447CCD"/>
                </a:solidFill>
              </a:rPr>
              <a:t>fm</a:t>
            </a:r>
            <a:endParaRPr lang="en-US" dirty="0" smtClean="0">
              <a:solidFill>
                <a:srgbClr val="447CCD"/>
              </a:solidFill>
            </a:endParaRPr>
          </a:p>
          <a:p>
            <a:r>
              <a:rPr lang="en-US" dirty="0" smtClean="0">
                <a:solidFill>
                  <a:srgbClr val="7CB668"/>
                </a:solidFill>
              </a:rPr>
              <a:t>0.82 </a:t>
            </a:r>
            <a:r>
              <a:rPr lang="en-US" dirty="0" err="1" smtClean="0">
                <a:solidFill>
                  <a:srgbClr val="7CB668"/>
                </a:solidFill>
              </a:rPr>
              <a:t>fm</a:t>
            </a:r>
            <a:endParaRPr lang="en-US" dirty="0" smtClean="0">
              <a:solidFill>
                <a:srgbClr val="7CB668"/>
              </a:solidFill>
            </a:endParaRPr>
          </a:p>
          <a:p>
            <a:r>
              <a:rPr lang="en-US" dirty="0" smtClean="0">
                <a:solidFill>
                  <a:srgbClr val="E0B34E"/>
                </a:solidFill>
              </a:rPr>
              <a:t>0.68 </a:t>
            </a:r>
            <a:r>
              <a:rPr lang="en-US" dirty="0" err="1" smtClean="0">
                <a:solidFill>
                  <a:srgbClr val="E0B34E"/>
                </a:solidFill>
              </a:rPr>
              <a:t>fm</a:t>
            </a:r>
            <a:endParaRPr lang="en-US" dirty="0" smtClean="0">
              <a:solidFill>
                <a:srgbClr val="E0B34E"/>
              </a:solidFill>
            </a:endParaRPr>
          </a:p>
          <a:p>
            <a:r>
              <a:rPr lang="en-US" dirty="0" smtClean="0">
                <a:solidFill>
                  <a:srgbClr val="E55C5C"/>
                </a:solidFill>
              </a:rPr>
              <a:t>0.46 </a:t>
            </a:r>
            <a:r>
              <a:rPr lang="en-US" dirty="0" err="1" smtClean="0">
                <a:solidFill>
                  <a:srgbClr val="E55C5C"/>
                </a:solidFill>
              </a:rPr>
              <a:t>fm</a:t>
            </a:r>
            <a:endParaRPr lang="en-US" dirty="0">
              <a:solidFill>
                <a:srgbClr val="E5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 mass radius is poorly </a:t>
            </a:r>
            <a:r>
              <a:rPr lang="en-US" dirty="0" smtClean="0"/>
              <a:t>understood</a:t>
            </a:r>
            <a:endParaRPr lang="en-US" dirty="0" smtClean="0"/>
          </a:p>
          <a:p>
            <a:r>
              <a:rPr lang="en-US" dirty="0" smtClean="0"/>
              <a:t>Ground state properties of proton well-described by Schrödinger potential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Charge radius used to constrain Hamiltonian parameters</a:t>
            </a:r>
            <a:endParaRPr lang="en-US" dirty="0" smtClean="0"/>
          </a:p>
          <a:p>
            <a:r>
              <a:rPr lang="en-US" dirty="0" err="1" smtClean="0"/>
              <a:t>Foldy-Wouthuysen</a:t>
            </a:r>
            <a:r>
              <a:rPr lang="en-US" dirty="0"/>
              <a:t> </a:t>
            </a:r>
            <a:r>
              <a:rPr lang="en-US" dirty="0" smtClean="0"/>
              <a:t>smearing crucial for fixing realistic light </a:t>
            </a:r>
            <a:r>
              <a:rPr lang="en-US" dirty="0" smtClean="0"/>
              <a:t>quark parameters</a:t>
            </a:r>
            <a:endParaRPr lang="en-US" dirty="0" smtClean="0"/>
          </a:p>
          <a:p>
            <a:r>
              <a:rPr lang="en-US" dirty="0" smtClean="0"/>
              <a:t>Ambiguity </a:t>
            </a:r>
            <a:r>
              <a:rPr lang="en-US" dirty="0" smtClean="0"/>
              <a:t>remains in </a:t>
            </a:r>
            <a:r>
              <a:rPr lang="en-US" dirty="0" smtClean="0"/>
              <a:t>how offset energy is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Funding for this research was provided by the National Science Foundation and the Exotic </a:t>
            </a:r>
            <a:r>
              <a:rPr lang="en-US" dirty="0"/>
              <a:t>Hadrons Topical Collaboration. </a:t>
            </a:r>
            <a:r>
              <a:rPr lang="en-US" dirty="0" smtClean="0"/>
              <a:t>We also acknowledge </a:t>
            </a:r>
            <a:r>
              <a:rPr lang="en-US" dirty="0"/>
              <a:t>financial support from The Gordon and Betty Moore Foundation and the American Physical Society to present this work at the GHP 2023 workshop.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0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87" y="362183"/>
            <a:ext cx="4990107" cy="1325563"/>
          </a:xfrm>
        </p:spPr>
        <p:txBody>
          <a:bodyPr/>
          <a:lstStyle/>
          <a:p>
            <a:r>
              <a:rPr lang="en-US" dirty="0" smtClean="0"/>
              <a:t>Charge </a:t>
            </a:r>
            <a:r>
              <a:rPr lang="en-US" dirty="0" smtClean="0"/>
              <a:t>Radius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58894" y="1687747"/>
                <a:ext cx="1914832" cy="27365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0.5 </a:t>
                </a:r>
                <a:r>
                  <a:rPr lang="en-US" sz="2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fm</a:t>
                </a: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0.5 </a:t>
                </a:r>
                <a:r>
                  <a:rPr lang="en-US" sz="2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fm</a:t>
                </a: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0.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0.75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</a:rPr>
                  <a:t>fm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0.7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0.8 </a:t>
                </a:r>
                <a:r>
                  <a:rPr lang="en-US" sz="2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fm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0.8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0.9 </a:t>
                </a:r>
                <a:r>
                  <a:rPr lang="en-US" sz="2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fm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1.0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1.1 </a:t>
                </a:r>
                <a:r>
                  <a:rPr lang="en-US" sz="2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fm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8894" y="1687747"/>
                <a:ext cx="1914832" cy="2736543"/>
              </a:xfrm>
              <a:blipFill rotWithShape="0">
                <a:blip r:embed="rId2"/>
                <a:stretch>
                  <a:fillRect l="-5096" t="-3118" b="-3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7973726" y="1687746"/>
            <a:ext cx="3146322" cy="273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Kharzeev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2021 )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Giacalone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2022)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(Duran 2023)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Mamo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2021)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Parkkila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2021,2022)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(JETSCAPE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2021)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58894" y="365124"/>
            <a:ext cx="4990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Radius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8787" y="1693628"/>
            <a:ext cx="1914832" cy="4961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0.831 </a:t>
            </a:r>
            <a:r>
              <a:rPr lang="en-US" sz="2400" dirty="0" err="1" smtClean="0"/>
              <a:t>fm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0.833 </a:t>
            </a:r>
            <a:r>
              <a:rPr lang="en-US" sz="2400" dirty="0" err="1" smtClean="0"/>
              <a:t>fm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0.834 </a:t>
            </a:r>
            <a:r>
              <a:rPr lang="en-US" sz="2400" dirty="0" err="1" smtClean="0"/>
              <a:t>fm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0.841 </a:t>
            </a:r>
            <a:r>
              <a:rPr lang="en-US" sz="2400" dirty="0" err="1" smtClean="0"/>
              <a:t>fm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0.842 </a:t>
            </a:r>
            <a:r>
              <a:rPr lang="en-US" sz="2400" dirty="0" err="1" smtClean="0"/>
              <a:t>fm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0.848 </a:t>
            </a:r>
            <a:r>
              <a:rPr lang="en-US" sz="2400" dirty="0" err="1" smtClean="0"/>
              <a:t>fm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0.875 </a:t>
            </a:r>
            <a:r>
              <a:rPr lang="en-US" sz="2400" dirty="0" err="1" smtClean="0"/>
              <a:t>fm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0.877 </a:t>
            </a:r>
            <a:r>
              <a:rPr lang="en-US" sz="2400" dirty="0" err="1" smtClean="0"/>
              <a:t>fm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0.879 </a:t>
            </a:r>
            <a:r>
              <a:rPr lang="en-US" sz="2400" dirty="0" err="1" smtClean="0"/>
              <a:t>fm</a:t>
            </a:r>
            <a:endParaRPr lang="en-US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83619" y="1693628"/>
            <a:ext cx="3146322" cy="4961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PRad</a:t>
            </a:r>
            <a:r>
              <a:rPr lang="en-US" sz="2400" dirty="0" smtClean="0"/>
              <a:t> 2019)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Bezginov</a:t>
            </a:r>
            <a:r>
              <a:rPr lang="en-US" sz="2400" dirty="0" smtClean="0"/>
              <a:t> 2019)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(Beyer 2017)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Antognini</a:t>
            </a:r>
            <a:r>
              <a:rPr lang="en-US" sz="2400" dirty="0" smtClean="0"/>
              <a:t> 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(CREMA 2010)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Grinin</a:t>
            </a:r>
            <a:r>
              <a:rPr lang="en-US" sz="2400" dirty="0" smtClean="0"/>
              <a:t> 2020)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(Zhan 2011)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Fleurbaey</a:t>
            </a:r>
            <a:r>
              <a:rPr lang="en-US" sz="2400" dirty="0" smtClean="0"/>
              <a:t> 2018)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Bernauer</a:t>
            </a:r>
            <a:r>
              <a:rPr lang="en-US" sz="2400" dirty="0" smtClean="0"/>
              <a:t> 2010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5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87" y="362183"/>
            <a:ext cx="4990107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Charge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Radius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58894" y="1687747"/>
                <a:ext cx="1914832" cy="27365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0.5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fm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0.5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fm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0.5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0.75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fm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0.7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0.8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fm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0.8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0.9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fm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1.0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1.1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fm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8894" y="1687747"/>
                <a:ext cx="1914832" cy="2736543"/>
              </a:xfrm>
              <a:blipFill rotWithShape="0">
                <a:blip r:embed="rId2"/>
                <a:stretch>
                  <a:fillRect l="-5096" t="-3118" b="-3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7973726" y="1687746"/>
            <a:ext cx="3146322" cy="273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Kharzeev</a:t>
            </a:r>
            <a:r>
              <a:rPr lang="en-US" sz="2400" dirty="0"/>
              <a:t> 2021 )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Giacalone</a:t>
            </a:r>
            <a:r>
              <a:rPr lang="en-US" sz="2400" dirty="0" smtClean="0"/>
              <a:t> </a:t>
            </a:r>
            <a:r>
              <a:rPr lang="en-US" sz="2400" dirty="0"/>
              <a:t>2022)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(Duran 2023)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Mamo</a:t>
            </a:r>
            <a:r>
              <a:rPr lang="en-US" sz="2400" dirty="0" smtClean="0"/>
              <a:t> 2021)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Parkkila</a:t>
            </a:r>
            <a:r>
              <a:rPr lang="en-US" sz="2400" dirty="0" smtClean="0"/>
              <a:t> 2021,2022)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(JETSCAPE </a:t>
            </a:r>
            <a:r>
              <a:rPr lang="en-US" sz="2400" dirty="0"/>
              <a:t>2021)</a:t>
            </a:r>
          </a:p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58894" y="365124"/>
            <a:ext cx="4990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Mass </a:t>
            </a:r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8787" y="1693628"/>
            <a:ext cx="1914832" cy="4961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0.831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0.833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0.834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0.841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0.842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0.848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0.875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0.877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0.879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83619" y="1693628"/>
            <a:ext cx="3146322" cy="4961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PRad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2019)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Bezginov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2019)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(Beyer 2017)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Antognini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(CREMA 2010)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Grinin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2020)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(Zhan 2011)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Fleurbaey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2018)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Bernauer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2010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B4deUpPMfhp_fH414wEh07vU4xRRl7yq59kGhx2PDtpFWlm407j0XE5QVkmUvP7odWjn3XVECvjPa50lrTxJPhqNx-votNP6Nm5EFBUF7V4-4Y4gwqWH-fbGfgXhdjdjs08ZuH8-_UX9EQo2I-CLBfIqM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5" y="717156"/>
            <a:ext cx="8139545" cy="55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6417" y="2125837"/>
                <a:ext cx="1880258" cy="976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417" y="2125837"/>
                <a:ext cx="1880258" cy="9764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8791" y="3475207"/>
                <a:ext cx="2341089" cy="654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𝑑𝐺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91" y="3475207"/>
                <a:ext cx="2341089" cy="654090"/>
              </a:xfrm>
              <a:prstGeom prst="rect">
                <a:avLst/>
              </a:prstGeom>
              <a:blipFill rotWithShape="0">
                <a:blip r:embed="rId4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79555" y="4520653"/>
                <a:ext cx="2450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FF"/>
                          </a:solidFill>
                        </a:rPr>
                        <m:t>0.518 +/− 0.019 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FF"/>
                          </a:solidFill>
                        </a:rPr>
                        <m:t>fm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55" y="4520653"/>
                <a:ext cx="245092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95" t="-4444" r="-199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88791" y="4966626"/>
                <a:ext cx="2450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FF0000"/>
                          </a:solidFill>
                        </a:rPr>
                        <m:t>0.471 +/− 0.024 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FF0000"/>
                          </a:solidFill>
                        </a:rPr>
                        <m:t>fm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91" y="4966626"/>
                <a:ext cx="245092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95" t="-4444" r="-2239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88791" y="5431071"/>
                <a:ext cx="2450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/>
                        <m:t>0.630 +/− 0.100 </m:t>
                      </m:r>
                      <m:r>
                        <m:rPr>
                          <m:nor/>
                        </m:rPr>
                        <a:rPr lang="en-US" b="1"/>
                        <m:t>fm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91" y="5431071"/>
                <a:ext cx="245092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95" t="-4444" r="-2239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92833" y="1475954"/>
                <a:ext cx="1191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833" y="1475954"/>
                <a:ext cx="11910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615" t="-2174" r="-717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68062" y="4023360"/>
            <a:ext cx="1103861" cy="6238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ysClr val="windowText" lastClr="000000"/>
                </a:solidFill>
              </a:rPr>
              <a:t>Beam Energies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Quark Potential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5516"/>
            <a:ext cx="4933335" cy="396947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One-gluon exchange at short range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Linear confinement at long range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Accurate for calculating ground state properties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Easy to visualize energy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005571"/>
                <a:ext cx="5181600" cy="320459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005571"/>
                <a:ext cx="5181600" cy="320459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97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4783" y="696091"/>
                <a:ext cx="3709156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83" y="696091"/>
                <a:ext cx="3709156" cy="7035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8138" y="696091"/>
                <a:ext cx="4089453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38" y="696091"/>
                <a:ext cx="4089453" cy="7035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169" y="1598023"/>
            <a:ext cx="4572235" cy="4464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9451" y="2551156"/>
            <a:ext cx="457223" cy="285764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71965" y="1598023"/>
            <a:ext cx="4572235" cy="4464279"/>
            <a:chOff x="4641750" y="2102834"/>
            <a:chExt cx="4572235" cy="446427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1750" y="2102834"/>
              <a:ext cx="4572235" cy="44642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l="2018" t="2143" r="2211" b="1995"/>
            <a:stretch/>
          </p:blipFill>
          <p:spPr>
            <a:xfrm>
              <a:off x="5235076" y="2188838"/>
              <a:ext cx="3888141" cy="38919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79451" y="1836049"/>
                <a:ext cx="44563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451" y="1836049"/>
                <a:ext cx="445635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5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Diquark</a:t>
            </a:r>
            <a:r>
              <a:rPr lang="en-US" dirty="0" smtClean="0"/>
              <a:t> Clustering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04082" y="2073563"/>
            <a:ext cx="5957455" cy="3195782"/>
            <a:chOff x="2165928" y="2027381"/>
            <a:chExt cx="5957455" cy="3195782"/>
          </a:xfrm>
        </p:grpSpPr>
        <p:sp>
          <p:nvSpPr>
            <p:cNvPr id="4" name="Oval 3"/>
            <p:cNvSpPr/>
            <p:nvPr/>
          </p:nvSpPr>
          <p:spPr>
            <a:xfrm>
              <a:off x="6899564" y="2027381"/>
              <a:ext cx="914400" cy="9144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/>
                <a:t>u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208983" y="2923307"/>
              <a:ext cx="914400" cy="914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 smtClean="0">
                  <a:solidFill>
                    <a:schemeClr val="tx1"/>
                  </a:solidFill>
                </a:rPr>
                <a:t>d</a:t>
              </a:r>
              <a:endParaRPr lang="en-US" sz="4000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65928" y="4308763"/>
              <a:ext cx="914400" cy="9144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/>
                <a:t>u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168074" y="3054927"/>
              <a:ext cx="4022437" cy="1510144"/>
            </a:xfrm>
            <a:prstGeom prst="line">
              <a:avLst/>
            </a:prstGeom>
            <a:ln w="762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71100" y="4101231"/>
                <a:ext cx="466473" cy="678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100" y="4101231"/>
                <a:ext cx="466473" cy="6785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8045" y="5414515"/>
                <a:ext cx="466473" cy="678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45" y="5414515"/>
                <a:ext cx="466473" cy="6785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20340000">
                <a:off x="3303469" y="2568994"/>
                <a:ext cx="4236416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40000">
                <a:off x="3303469" y="2568994"/>
                <a:ext cx="4236416" cy="7817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4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Relativistic Corrections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2519" y="1864954"/>
                <a:ext cx="530696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Spin-Spin: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Spin-Orbit: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Tensor: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0" dirty="0" smtClean="0"/>
                  <a:t>Dynamical: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2519" y="1864954"/>
                <a:ext cx="5306961" cy="4351338"/>
              </a:xfrm>
              <a:blipFill rotWithShape="0">
                <a:blip r:embed="rId2"/>
                <a:stretch>
                  <a:fillRect l="-2414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88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Relativistic Corrections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2519" y="1864954"/>
                <a:ext cx="530696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Spin-Spin: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Spin-Orbit: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b="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Tensor: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Dynamical: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2519" y="1864954"/>
                <a:ext cx="5306961" cy="4351338"/>
              </a:xfrm>
              <a:blipFill rotWithShape="0">
                <a:blip r:embed="rId2"/>
                <a:stretch>
                  <a:fillRect l="-2414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 rot="20399036">
                <a:off x="7464133" y="3591713"/>
                <a:ext cx="4109884" cy="2480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Can mostly be absorbed by the offset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!</a:t>
                </a:r>
              </a:p>
              <a:p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9036">
                <a:off x="7464133" y="3591713"/>
                <a:ext cx="4109884" cy="2480615"/>
              </a:xfrm>
              <a:prstGeom prst="rect">
                <a:avLst/>
              </a:prstGeom>
              <a:blipFill rotWithShape="0">
                <a:blip r:embed="rId3"/>
                <a:stretch>
                  <a:fillRect l="-2846" t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4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19708</TotalTime>
  <Words>490</Words>
  <Application>Microsoft Office PowerPoint</Application>
  <PresentationFormat>Widescreen</PresentationFormat>
  <Paragraphs>197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Office Theme</vt:lpstr>
      <vt:lpstr>Potential Model Calculations of Proton Mass Radius with Constrained Charge Radius</vt:lpstr>
      <vt:lpstr>Charge Radius</vt:lpstr>
      <vt:lpstr>Charge Radius</vt:lpstr>
      <vt:lpstr>PowerPoint Presentation</vt:lpstr>
      <vt:lpstr>Quark Potential Models</vt:lpstr>
      <vt:lpstr>PowerPoint Presentation</vt:lpstr>
      <vt:lpstr>Diquark Clustering</vt:lpstr>
      <vt:lpstr>Relativistic Corrections</vt:lpstr>
      <vt:lpstr>Relativistic Corrections</vt:lpstr>
      <vt:lpstr>Foldy-Wouthuysen (FW) Transform</vt:lpstr>
      <vt:lpstr>Foldy-Wouthuysen Smearing</vt:lpstr>
      <vt:lpstr>Δ-Model Parameters</vt:lpstr>
      <vt:lpstr>Δ-Model Quark-Distributed Offset</vt:lpstr>
      <vt:lpstr>Δ-Model Gaussian Offset</vt:lpstr>
      <vt:lpstr>Y-Model Parameters</vt:lpstr>
      <vt:lpstr>Y-Model Quark-Distributed Offset</vt:lpstr>
      <vt:lpstr>Y-Model Gaussian Offset</vt:lpstr>
      <vt:lpstr>Summary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Update</dc:title>
  <dc:creator>Lauren Watson</dc:creator>
  <cp:lastModifiedBy>Lauren Watson</cp:lastModifiedBy>
  <cp:revision>184</cp:revision>
  <dcterms:created xsi:type="dcterms:W3CDTF">2023-03-01T21:30:48Z</dcterms:created>
  <dcterms:modified xsi:type="dcterms:W3CDTF">2023-04-13T01:24:41Z</dcterms:modified>
</cp:coreProperties>
</file>