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463" r:id="rId2"/>
    <p:sldId id="471" r:id="rId3"/>
    <p:sldId id="303" r:id="rId4"/>
    <p:sldId id="365" r:id="rId5"/>
    <p:sldId id="483" r:id="rId6"/>
    <p:sldId id="481" r:id="rId7"/>
    <p:sldId id="664" r:id="rId8"/>
    <p:sldId id="663" r:id="rId9"/>
    <p:sldId id="666" r:id="rId10"/>
    <p:sldId id="667" r:id="rId11"/>
    <p:sldId id="669" r:id="rId12"/>
    <p:sldId id="468" r:id="rId13"/>
    <p:sldId id="665" r:id="rId14"/>
    <p:sldId id="6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00FD"/>
    <a:srgbClr val="E86F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72" autoAdjust="0"/>
    <p:restoredTop sz="94778" autoAdjust="0"/>
  </p:normalViewPr>
  <p:slideViewPr>
    <p:cSldViewPr snapToGrid="0" snapToObjects="1">
      <p:cViewPr varScale="1">
        <p:scale>
          <a:sx n="131" d="100"/>
          <a:sy n="131" d="100"/>
        </p:scale>
        <p:origin x="400" y="184"/>
      </p:cViewPr>
      <p:guideLst/>
    </p:cSldViewPr>
  </p:slideViewPr>
  <p:outlineViewPr>
    <p:cViewPr>
      <p:scale>
        <a:sx n="33" d="100"/>
        <a:sy n="33" d="100"/>
      </p:scale>
      <p:origin x="0" y="-120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12/7/22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1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956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21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December 7,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Wednesday, December 7,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Arial" panose="020B0604020202020204" pitchFamily="34" charset="0"/>
              <a:buChar char="-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Arial" panose="020B0604020202020204" pitchFamily="34" charset="0"/>
              <a:buChar char="-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50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PSTP’22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Mainz, Germany, Sep 25-29, 2022)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December 7,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516" y="376128"/>
            <a:ext cx="10583064" cy="617838"/>
          </a:xfrm>
        </p:spPr>
        <p:txBody>
          <a:bodyPr/>
          <a:lstStyle/>
          <a:p>
            <a:r>
              <a:rPr lang="en-US" sz="3200" dirty="0" err="1"/>
              <a:t>Ce</a:t>
            </a:r>
            <a:r>
              <a:rPr lang="en-US" sz="3200" baseline="30000" dirty="0" err="1"/>
              <a:t>+</a:t>
            </a:r>
            <a:r>
              <a:rPr lang="en-US" sz="3200" dirty="0" err="1"/>
              <a:t>BAF</a:t>
            </a:r>
            <a:r>
              <a:rPr lang="en-US" sz="3200" dirty="0"/>
              <a:t> : Positron Injector for CEBAF 12 GeV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306516" y="4955500"/>
            <a:ext cx="4728621" cy="982748"/>
          </a:xfrm>
        </p:spPr>
        <p:txBody>
          <a:bodyPr/>
          <a:lstStyle/>
          <a:p>
            <a:r>
              <a:rPr lang="en-US" sz="1800" dirty="0"/>
              <a:t>Joint PWG – </a:t>
            </a:r>
            <a:r>
              <a:rPr lang="en-US" sz="1800" dirty="0" err="1"/>
              <a:t>Ce+BAF</a:t>
            </a:r>
            <a:r>
              <a:rPr lang="en-US" sz="1800" dirty="0"/>
              <a:t> WG Meeting</a:t>
            </a:r>
          </a:p>
          <a:p>
            <a:r>
              <a:rPr lang="en-US" sz="1800" dirty="0"/>
              <a:t>December 7, 2022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06516" y="4583711"/>
            <a:ext cx="5875975" cy="42086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Joe </a:t>
            </a:r>
            <a:r>
              <a:rPr lang="en-US" sz="2800" dirty="0" err="1"/>
              <a:t>Grames</a:t>
            </a:r>
            <a:endParaRPr lang="en-US" sz="2800" dirty="0"/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70AD539A-C8FD-8842-8935-09433B84A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6961631" y="1782430"/>
            <a:ext cx="4407383" cy="30117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21117-675F-B046-B793-0F29F2241471}"/>
              </a:ext>
            </a:extLst>
          </p:cNvPr>
          <p:cNvSpPr txBox="1"/>
          <p:nvPr/>
        </p:nvSpPr>
        <p:spPr>
          <a:xfrm>
            <a:off x="1121664" y="1987296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F3EA7B-3021-6142-810A-6DB667DA7235}"/>
              </a:ext>
            </a:extLst>
          </p:cNvPr>
          <p:cNvSpPr txBox="1"/>
          <p:nvPr/>
        </p:nvSpPr>
        <p:spPr>
          <a:xfrm>
            <a:off x="1120742" y="1987296"/>
            <a:ext cx="5247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Wingdings" pitchFamily="2" charset="2"/>
              <a:buChar char="ü"/>
            </a:pPr>
            <a:r>
              <a:rPr lang="en-US" sz="3600" i="1" dirty="0">
                <a:solidFill>
                  <a:srgbClr val="00B050"/>
                </a:solidFill>
              </a:rPr>
              <a:t>12 GeV e+ Capability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3600" i="1" dirty="0">
                <a:solidFill>
                  <a:srgbClr val="00B050"/>
                </a:solidFill>
              </a:rPr>
              <a:t>R&amp;D Topics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US" sz="3600" i="1" dirty="0">
                <a:solidFill>
                  <a:srgbClr val="00B050"/>
                </a:solidFill>
              </a:rPr>
              <a:t>Participation, Logistics, Timeline</a:t>
            </a:r>
          </a:p>
        </p:txBody>
      </p:sp>
    </p:spTree>
    <p:extLst>
      <p:ext uri="{BB962C8B-B14F-4D97-AF65-F5344CB8AC3E}">
        <p14:creationId xmlns:p14="http://schemas.microsoft.com/office/powerpoint/2010/main" val="751011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6C57-9C71-9A44-B71B-436AABFF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Electrons, Positrons, and Polarimetry (P3E @ STRONG 2020)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10B74-F1A0-FB4D-B677-AE5196D3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9B9F47-48F3-6264-198E-983B9BB67FE0}"/>
              </a:ext>
            </a:extLst>
          </p:cNvPr>
          <p:cNvSpPr txBox="1"/>
          <p:nvPr/>
        </p:nvSpPr>
        <p:spPr>
          <a:xfrm>
            <a:off x="466162" y="1021979"/>
            <a:ext cx="93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 err="1"/>
              <a:t>Purpose</a:t>
            </a:r>
            <a:r>
              <a:rPr lang="fr-FR" sz="2000" dirty="0"/>
              <a:t> : pushing </a:t>
            </a:r>
            <a:r>
              <a:rPr lang="fr-FR" sz="2000" dirty="0" err="1"/>
              <a:t>further</a:t>
            </a:r>
            <a:r>
              <a:rPr lang="fr-FR" sz="2000" dirty="0"/>
              <a:t> </a:t>
            </a:r>
            <a:r>
              <a:rPr lang="fr-FR" sz="2000" dirty="0" err="1"/>
              <a:t>intensity</a:t>
            </a:r>
            <a:r>
              <a:rPr lang="fr-FR" sz="2000" dirty="0"/>
              <a:t> </a:t>
            </a:r>
            <a:r>
              <a:rPr lang="fr-FR" sz="2000" dirty="0" err="1"/>
              <a:t>frontiers</a:t>
            </a:r>
            <a:r>
              <a:rPr lang="fr-FR" sz="2000" dirty="0"/>
              <a:t> of </a:t>
            </a:r>
            <a:r>
              <a:rPr lang="fr-FR" sz="2000" dirty="0" err="1"/>
              <a:t>polarized</a:t>
            </a:r>
            <a:r>
              <a:rPr lang="fr-FR" sz="2000" dirty="0"/>
              <a:t> </a:t>
            </a:r>
            <a:r>
              <a:rPr lang="fr-FR" sz="2000" dirty="0" err="1"/>
              <a:t>electron</a:t>
            </a:r>
            <a:r>
              <a:rPr lang="fr-FR" sz="2000" dirty="0"/>
              <a:t> sources, the </a:t>
            </a:r>
            <a:r>
              <a:rPr lang="fr-FR" sz="2000" dirty="0" err="1"/>
              <a:t>intensity</a:t>
            </a:r>
            <a:r>
              <a:rPr lang="fr-FR" sz="2000" dirty="0"/>
              <a:t> </a:t>
            </a:r>
            <a:r>
              <a:rPr lang="fr-FR" sz="2000" dirty="0" err="1"/>
              <a:t>frontier</a:t>
            </a:r>
            <a:r>
              <a:rPr lang="fr-FR" sz="2000" dirty="0"/>
              <a:t> of </a:t>
            </a:r>
            <a:r>
              <a:rPr lang="fr-FR" sz="2000" dirty="0" err="1"/>
              <a:t>low</a:t>
            </a:r>
            <a:r>
              <a:rPr lang="fr-FR" sz="2000" dirty="0"/>
              <a:t> </a:t>
            </a:r>
            <a:r>
              <a:rPr lang="fr-FR" sz="2000" dirty="0" err="1"/>
              <a:t>energy</a:t>
            </a:r>
            <a:r>
              <a:rPr lang="fr-FR" sz="2000" dirty="0"/>
              <a:t> </a:t>
            </a:r>
            <a:r>
              <a:rPr lang="fr-FR" sz="2000" dirty="0" err="1"/>
              <a:t>polarized</a:t>
            </a:r>
            <a:r>
              <a:rPr lang="fr-FR" sz="2000" dirty="0"/>
              <a:t> positron sources, and the </a:t>
            </a:r>
            <a:r>
              <a:rPr lang="fr-FR" sz="2000" dirty="0" err="1"/>
              <a:t>precision</a:t>
            </a:r>
            <a:r>
              <a:rPr lang="fr-FR" sz="2000" dirty="0"/>
              <a:t> </a:t>
            </a:r>
            <a:r>
              <a:rPr lang="fr-FR" sz="2000" dirty="0" err="1"/>
              <a:t>frontier</a:t>
            </a:r>
            <a:r>
              <a:rPr lang="fr-FR" sz="2000" dirty="0"/>
              <a:t> of </a:t>
            </a:r>
            <a:r>
              <a:rPr lang="fr-FR" sz="2000" dirty="0" err="1"/>
              <a:t>electron</a:t>
            </a:r>
            <a:r>
              <a:rPr lang="fr-FR" sz="2000" dirty="0"/>
              <a:t> </a:t>
            </a:r>
            <a:r>
              <a:rPr lang="fr-FR" sz="2000" dirty="0" err="1"/>
              <a:t>polarimetry</a:t>
            </a:r>
            <a:endParaRPr lang="fr-FR" sz="2000" dirty="0"/>
          </a:p>
        </p:txBody>
      </p:sp>
      <p:grpSp>
        <p:nvGrpSpPr>
          <p:cNvPr id="4" name="Grouper 15">
            <a:extLst>
              <a:ext uri="{FF2B5EF4-FFF2-40B4-BE49-F238E27FC236}">
                <a16:creationId xmlns:a16="http://schemas.microsoft.com/office/drawing/2014/main" id="{7F936280-520B-665E-FC96-EBE1D652641A}"/>
              </a:ext>
            </a:extLst>
          </p:cNvPr>
          <p:cNvGrpSpPr>
            <a:grpSpLocks noChangeAspect="1"/>
          </p:cNvGrpSpPr>
          <p:nvPr/>
        </p:nvGrpSpPr>
        <p:grpSpPr>
          <a:xfrm>
            <a:off x="1090843" y="3564184"/>
            <a:ext cx="2244027" cy="2434320"/>
            <a:chOff x="9105898" y="982325"/>
            <a:chExt cx="2538530" cy="2575800"/>
          </a:xfrm>
        </p:grpSpPr>
        <p:pic>
          <p:nvPicPr>
            <p:cNvPr id="10" name="Picture 10">
              <a:extLst>
                <a:ext uri="{FF2B5EF4-FFF2-40B4-BE49-F238E27FC236}">
                  <a16:creationId xmlns:a16="http://schemas.microsoft.com/office/drawing/2014/main" id="{371B962B-57C7-870C-6F21-01E70DCD7014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5898" y="982325"/>
              <a:ext cx="2538530" cy="2575800"/>
            </a:xfrm>
            <a:prstGeom prst="rect">
              <a:avLst/>
            </a:prstGeom>
          </p:spPr>
        </p:pic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526BEB9A-61BD-4596-851C-927C627A4CA8}"/>
                </a:ext>
              </a:extLst>
            </p:cNvPr>
            <p:cNvSpPr/>
            <p:nvPr/>
          </p:nvSpPr>
          <p:spPr>
            <a:xfrm>
              <a:off x="9343121" y="1223136"/>
              <a:ext cx="296179" cy="250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2" name="Picture 10" descr="PRLMay2016illustration_F2b-01.jpg">
            <a:extLst>
              <a:ext uri="{FF2B5EF4-FFF2-40B4-BE49-F238E27FC236}">
                <a16:creationId xmlns:a16="http://schemas.microsoft.com/office/drawing/2014/main" id="{E0DE5C71-D750-7055-2241-4A1AA2C3E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951" y="3606498"/>
            <a:ext cx="2434320" cy="24343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2FC3A3D-D815-F751-D6D4-8BAFDEB16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"/>
          <a:stretch/>
        </p:blipFill>
        <p:spPr>
          <a:xfrm>
            <a:off x="8301316" y="3698663"/>
            <a:ext cx="3438333" cy="2097740"/>
          </a:xfrm>
          <a:prstGeom prst="rect">
            <a:avLst/>
          </a:prstGeom>
          <a:noFill/>
          <a:effectLst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73B9EA2-410F-21A7-36E0-D88B67DB2752}"/>
              </a:ext>
            </a:extLst>
          </p:cNvPr>
          <p:cNvSpPr txBox="1"/>
          <p:nvPr/>
        </p:nvSpPr>
        <p:spPr>
          <a:xfrm>
            <a:off x="7835153" y="2393143"/>
            <a:ext cx="371138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>
                <a:solidFill>
                  <a:srgbClr val="FF0000"/>
                </a:solidFill>
              </a:rPr>
              <a:t>Hydro-</a:t>
            </a:r>
            <a:r>
              <a:rPr lang="en-US" sz="1800" dirty="0" err="1">
                <a:solidFill>
                  <a:srgbClr val="FF0000"/>
                </a:solidFill>
              </a:rPr>
              <a:t>Møller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polarimeter for on-line </a:t>
            </a:r>
            <a:r>
              <a:rPr lang="en-US" sz="1800" dirty="0">
                <a:solidFill>
                  <a:srgbClr val="FF0000"/>
                </a:solidFill>
              </a:rPr>
              <a:t>polarimetry </a:t>
            </a:r>
            <a:r>
              <a:rPr lang="en-US" sz="1800" dirty="0"/>
              <a:t>at 100 MeV at </a:t>
            </a:r>
            <a:r>
              <a:rPr lang="en-US" sz="1800" dirty="0">
                <a:solidFill>
                  <a:srgbClr val="0200FD"/>
                </a:solidFill>
              </a:rPr>
              <a:t>P2@MESA</a:t>
            </a:r>
          </a:p>
          <a:p>
            <a:pPr algn="ctr"/>
            <a:r>
              <a:rPr lang="en-US" sz="1400" i="1" dirty="0">
                <a:solidFill>
                  <a:srgbClr val="7030A0"/>
                </a:solidFill>
              </a:rPr>
              <a:t>Mainz University</a:t>
            </a:r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9BD987-03A1-20A4-B4F5-F53B50AB9029}"/>
              </a:ext>
            </a:extLst>
          </p:cNvPr>
          <p:cNvSpPr txBox="1"/>
          <p:nvPr/>
        </p:nvSpPr>
        <p:spPr>
          <a:xfrm>
            <a:off x="4025166" y="2115247"/>
            <a:ext cx="3711388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Application of the </a:t>
            </a:r>
            <a:r>
              <a:rPr lang="en-US" dirty="0" err="1">
                <a:solidFill>
                  <a:srgbClr val="FF0000"/>
                </a:solidFill>
              </a:rPr>
              <a:t>PEPPo</a:t>
            </a:r>
            <a:r>
              <a:rPr lang="en-US" dirty="0">
                <a:solidFill>
                  <a:srgbClr val="FF0000"/>
                </a:solidFill>
              </a:rPr>
              <a:t> techniqu</a:t>
            </a:r>
            <a:r>
              <a:rPr lang="en-US" dirty="0"/>
              <a:t>e to hadronic physics accelerator</a:t>
            </a:r>
            <a:endParaRPr lang="en-US" sz="1800" dirty="0"/>
          </a:p>
          <a:p>
            <a:pPr algn="ctr"/>
            <a:r>
              <a:rPr lang="en-US" sz="1400" i="1" dirty="0" err="1">
                <a:solidFill>
                  <a:srgbClr val="7030A0"/>
                </a:solidFill>
              </a:rPr>
              <a:t>IJClab</a:t>
            </a:r>
            <a:endParaRPr lang="en-US" sz="1400" i="1" dirty="0">
              <a:solidFill>
                <a:srgbClr val="7030A0"/>
              </a:solidFill>
            </a:endParaRPr>
          </a:p>
          <a:p>
            <a:pPr algn="ctr"/>
            <a:r>
              <a:rPr lang="en-US" sz="1400" i="1" dirty="0" err="1">
                <a:solidFill>
                  <a:srgbClr val="7030A0"/>
                </a:solidFill>
              </a:rPr>
              <a:t>Jlab</a:t>
            </a:r>
            <a:endParaRPr lang="en-US" sz="1400" i="1" dirty="0">
              <a:solidFill>
                <a:srgbClr val="7030A0"/>
              </a:solidFill>
            </a:endParaRPr>
          </a:p>
          <a:p>
            <a:pPr algn="ctr"/>
            <a:r>
              <a:rPr lang="en-US" sz="1400" i="1" dirty="0">
                <a:solidFill>
                  <a:srgbClr val="7030A0"/>
                </a:solidFill>
              </a:rPr>
              <a:t>Hamburg University</a:t>
            </a:r>
          </a:p>
          <a:p>
            <a:pPr algn="ctr"/>
            <a:r>
              <a:rPr lang="en-US" sz="1400" i="1" dirty="0">
                <a:solidFill>
                  <a:srgbClr val="7030A0"/>
                </a:solidFill>
              </a:rPr>
              <a:t>Mainz University</a:t>
            </a:r>
            <a:endParaRPr lang="fr-FR" sz="1400" i="1" dirty="0">
              <a:solidFill>
                <a:srgbClr val="7030A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67B2C6-9BBA-723C-AF72-C0B1D5980B30}"/>
              </a:ext>
            </a:extLst>
          </p:cNvPr>
          <p:cNvSpPr txBox="1"/>
          <p:nvPr/>
        </p:nvSpPr>
        <p:spPr>
          <a:xfrm>
            <a:off x="372039" y="2093282"/>
            <a:ext cx="314212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Development of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high quantum </a:t>
            </a:r>
          </a:p>
          <a:p>
            <a:pPr algn="just"/>
            <a:r>
              <a:rPr lang="en-US" dirty="0" err="1">
                <a:solidFill>
                  <a:srgbClr val="FF0000"/>
                </a:solidFill>
                <a:cs typeface="Arial" panose="020B0604020202020204" pitchFamily="34" charset="0"/>
              </a:rPr>
              <a:t>effciency</a:t>
            </a:r>
            <a:r>
              <a:rPr lang="en-US" dirty="0">
                <a:cs typeface="Arial" panose="020B0604020202020204" pitchFamily="34" charset="0"/>
              </a:rPr>
              <a:t> and </a:t>
            </a:r>
            <a:r>
              <a:rPr lang="en-US" dirty="0">
                <a:solidFill>
                  <a:srgbClr val="FF0000"/>
                </a:solidFill>
                <a:cs typeface="Arial" panose="020B0604020202020204" pitchFamily="34" charset="0"/>
              </a:rPr>
              <a:t>long live-time </a:t>
            </a:r>
            <a:r>
              <a:rPr lang="en-US" dirty="0">
                <a:cs typeface="Arial" panose="020B0604020202020204" pitchFamily="34" charset="0"/>
              </a:rPr>
              <a:t>photocathodes</a:t>
            </a:r>
          </a:p>
          <a:p>
            <a:pPr algn="ctr"/>
            <a:r>
              <a:rPr lang="en-US" sz="1400" i="1" dirty="0" err="1">
                <a:solidFill>
                  <a:srgbClr val="7030A0"/>
                </a:solidFill>
              </a:rPr>
              <a:t>Jlab</a:t>
            </a:r>
            <a:endParaRPr lang="en-US" sz="1400" i="1" dirty="0">
              <a:solidFill>
                <a:srgbClr val="7030A0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E87D48D-5952-3877-05BA-6C5089996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7759" y="1011814"/>
            <a:ext cx="1388782" cy="96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6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6C57-9C71-9A44-B71B-436AABFF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Electrons, Positrons, and Polarimetry (P3E @ STRONG 2020)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10B74-F1A0-FB4D-B677-AE5196D3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42492-F9A0-6243-BF9B-95A10CC93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40" y="3743704"/>
            <a:ext cx="2865147" cy="2908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DF273-AE9F-CD47-903C-8EA35DF13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76" y="1538701"/>
            <a:ext cx="3018883" cy="1698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E2B1B0-9721-4F4A-94FB-0630706BB492}"/>
              </a:ext>
            </a:extLst>
          </p:cNvPr>
          <p:cNvSpPr txBox="1"/>
          <p:nvPr/>
        </p:nvSpPr>
        <p:spPr>
          <a:xfrm>
            <a:off x="583840" y="3263915"/>
            <a:ext cx="320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With a &gt;400 C lifetime we could operate at </a:t>
            </a:r>
            <a:r>
              <a:rPr lang="en-US" sz="1600" b="1" dirty="0">
                <a:solidFill>
                  <a:srgbClr val="FF0000"/>
                </a:solidFill>
              </a:rPr>
              <a:t>3 mA </a:t>
            </a:r>
            <a:r>
              <a:rPr lang="en-US" sz="1600" b="1" dirty="0"/>
              <a:t>for about </a:t>
            </a:r>
            <a:r>
              <a:rPr lang="en-US" sz="1600" b="1" dirty="0">
                <a:solidFill>
                  <a:srgbClr val="FF0000"/>
                </a:solidFill>
              </a:rPr>
              <a:t>3 days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3284EB-9F65-B047-B1EC-D53A6AFDD7FD}"/>
              </a:ext>
            </a:extLst>
          </p:cNvPr>
          <p:cNvSpPr/>
          <p:nvPr/>
        </p:nvSpPr>
        <p:spPr>
          <a:xfrm>
            <a:off x="270791" y="1023507"/>
            <a:ext cx="3960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Josh </a:t>
            </a:r>
            <a:r>
              <a:rPr lang="en-US" b="1" i="1" dirty="0" err="1">
                <a:solidFill>
                  <a:srgbClr val="FF0000"/>
                </a:solidFill>
              </a:rPr>
              <a:t>Yoskowitz</a:t>
            </a:r>
            <a:r>
              <a:rPr lang="en-US" b="1" i="1" dirty="0">
                <a:solidFill>
                  <a:srgbClr val="FF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Joe </a:t>
            </a:r>
            <a:r>
              <a:rPr lang="en-US" i="1" dirty="0" err="1">
                <a:solidFill>
                  <a:srgbClr val="FF0000"/>
                </a:solidFill>
              </a:rPr>
              <a:t>Grames</a:t>
            </a:r>
            <a:r>
              <a:rPr lang="en-US" i="1" dirty="0">
                <a:solidFill>
                  <a:srgbClr val="FF0000"/>
                </a:solidFill>
              </a:rPr>
              <a:t>, Geoff </a:t>
            </a:r>
            <a:r>
              <a:rPr lang="en-US" i="1" dirty="0" err="1">
                <a:solidFill>
                  <a:srgbClr val="FF0000"/>
                </a:solidFill>
              </a:rPr>
              <a:t>Krafft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94221C-B4C6-F2C2-57FC-9B9D5DFD2777}"/>
              </a:ext>
            </a:extLst>
          </p:cNvPr>
          <p:cNvSpPr/>
          <p:nvPr/>
        </p:nvSpPr>
        <p:spPr>
          <a:xfrm>
            <a:off x="4618667" y="1050402"/>
            <a:ext cx="39605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Sami </a:t>
            </a:r>
            <a:r>
              <a:rPr lang="en-US" b="1" i="1" dirty="0" err="1">
                <a:solidFill>
                  <a:srgbClr val="FF0000"/>
                </a:solidFill>
              </a:rPr>
              <a:t>Habet</a:t>
            </a:r>
            <a:r>
              <a:rPr lang="en-US" b="1" i="1" dirty="0">
                <a:solidFill>
                  <a:srgbClr val="FF0000"/>
                </a:solidFill>
              </a:rPr>
              <a:t>, Andriy Ushakov </a:t>
            </a:r>
            <a:r>
              <a:rPr lang="en-US" i="1" dirty="0">
                <a:solidFill>
                  <a:srgbClr val="FF0000"/>
                </a:solidFill>
              </a:rPr>
              <a:t>et al.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D05074-53B5-021D-F682-F44D07C09D92}"/>
              </a:ext>
            </a:extLst>
          </p:cNvPr>
          <p:cNvSpPr/>
          <p:nvPr/>
        </p:nvSpPr>
        <p:spPr>
          <a:xfrm>
            <a:off x="9235488" y="1041441"/>
            <a:ext cx="2454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Niklaus Berger </a:t>
            </a:r>
            <a:r>
              <a:rPr lang="en-US" i="1" dirty="0">
                <a:solidFill>
                  <a:srgbClr val="FF0000"/>
                </a:solidFill>
              </a:rPr>
              <a:t>et al.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E97BB7-94FB-C4DA-3C54-34A398EB1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484" y="1918455"/>
            <a:ext cx="4149191" cy="97164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A4CD05-8DE6-6BB9-3DA4-7C029090DF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652" y="3776640"/>
            <a:ext cx="2065179" cy="2570058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F1521328-35A5-ACA3-8132-20D7F3FBA341}"/>
              </a:ext>
            </a:extLst>
          </p:cNvPr>
          <p:cNvSpPr txBox="1"/>
          <p:nvPr/>
        </p:nvSpPr>
        <p:spPr>
          <a:xfrm>
            <a:off x="4411771" y="2968085"/>
            <a:ext cx="3620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Design of a positron injector for CE+BAF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D159C434-9135-CCFE-93A9-B26EA90AE45F}"/>
              </a:ext>
            </a:extLst>
          </p:cNvPr>
          <p:cNvSpPr txBox="1"/>
          <p:nvPr/>
        </p:nvSpPr>
        <p:spPr>
          <a:xfrm>
            <a:off x="4331093" y="3353562"/>
            <a:ext cx="3808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Evaluation of positron production targets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6B8EC250-74FA-C2E8-827F-43852BB43751}"/>
              </a:ext>
            </a:extLst>
          </p:cNvPr>
          <p:cNvSpPr txBox="1"/>
          <p:nvPr/>
        </p:nvSpPr>
        <p:spPr>
          <a:xfrm>
            <a:off x="8463817" y="1551662"/>
            <a:ext cx="3808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Development of HV-MAPS pixel detectors</a:t>
            </a:r>
          </a:p>
          <a:p>
            <a:pPr algn="ctr"/>
            <a:r>
              <a:rPr lang="en-US" sz="1200" dirty="0"/>
              <a:t>(2x2 cm</a:t>
            </a:r>
            <a:r>
              <a:rPr lang="en-US" sz="1200" baseline="30000" dirty="0"/>
              <a:t>2</a:t>
            </a:r>
            <a:r>
              <a:rPr lang="en-US" sz="1200" dirty="0"/>
              <a:t>)</a:t>
            </a:r>
          </a:p>
        </p:txBody>
      </p:sp>
      <p:pic>
        <p:nvPicPr>
          <p:cNvPr id="24" name="Grafik 12">
            <a:extLst>
              <a:ext uri="{FF2B5EF4-FFF2-40B4-BE49-F238E27FC236}">
                <a16:creationId xmlns:a16="http://schemas.microsoft.com/office/drawing/2014/main" id="{A2C11A66-A5E3-1AEE-0648-B2DA6DEB4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231" y="2141166"/>
            <a:ext cx="2343930" cy="1741301"/>
          </a:xfrm>
          <a:prstGeom prst="rect">
            <a:avLst/>
          </a:prstGeom>
        </p:spPr>
      </p:pic>
      <p:pic>
        <p:nvPicPr>
          <p:cNvPr id="25" name="Grafik 10">
            <a:extLst>
              <a:ext uri="{FF2B5EF4-FFF2-40B4-BE49-F238E27FC236}">
                <a16:creationId xmlns:a16="http://schemas.microsoft.com/office/drawing/2014/main" id="{E4F94599-D653-C45E-1663-DE2D05FDC6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6888" y="4446496"/>
            <a:ext cx="3143504" cy="154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23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89F3A-29BF-6C49-9321-9A6125C0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4406ED-8F13-8349-AA51-18B7F9CC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/>
          <a:lstStyle/>
          <a:p>
            <a:r>
              <a:rPr lang="en-US" dirty="0"/>
              <a:t>2022 LDRD – degraded electrons (A. </a:t>
            </a:r>
            <a:r>
              <a:rPr lang="en-US" dirty="0" err="1"/>
              <a:t>Sy</a:t>
            </a:r>
            <a:r>
              <a:rPr lang="en-US" dirty="0"/>
              <a:t>, CASA)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5BB570-6F60-A343-8855-E4400132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825" y="1029759"/>
            <a:ext cx="9498960" cy="5381694"/>
          </a:xfrm>
        </p:spPr>
        <p:txBody>
          <a:bodyPr>
            <a:normAutofit/>
          </a:bodyPr>
          <a:lstStyle/>
          <a:p>
            <a:r>
              <a:rPr lang="en-US" sz="1800" dirty="0"/>
              <a:t>Goals: </a:t>
            </a:r>
            <a:r>
              <a:rPr lang="en-US" sz="1800" b="1" dirty="0"/>
              <a:t>evaluate CEBAF acceptance </a:t>
            </a:r>
            <a:r>
              <a:rPr lang="en-US" sz="1800" dirty="0"/>
              <a:t>and compare to simulation; evaluate machine limits on positron beam size and current; </a:t>
            </a:r>
            <a:r>
              <a:rPr lang="en-US" sz="1800" b="1" dirty="0"/>
              <a:t>transport positrons through parts of the CEBAF injector</a:t>
            </a:r>
            <a:r>
              <a:rPr lang="en-US" sz="1800" dirty="0"/>
              <a:t> </a:t>
            </a:r>
          </a:p>
          <a:p>
            <a:r>
              <a:rPr lang="en-US" sz="1800" dirty="0"/>
              <a:t>How? Build a bypass beamline in the CEBAF injector to degrade electron beams through multiple scattering in thin target foils</a:t>
            </a:r>
          </a:p>
          <a:p>
            <a:pPr lvl="1"/>
            <a:r>
              <a:rPr lang="en-US" sz="1600" dirty="0"/>
              <a:t>Phase space range between nominal CEBAF parameters and positron distribution posited in JLAB-TN-21-043</a:t>
            </a:r>
          </a:p>
          <a:p>
            <a:r>
              <a:rPr lang="en-US" sz="1800" dirty="0"/>
              <a:t>In FY23, we will design the bypass beamline and procure components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0D9AAD-21F8-AB47-A2E6-048DA2AE7254}"/>
              </a:ext>
            </a:extLst>
          </p:cNvPr>
          <p:cNvSpPr txBox="1"/>
          <p:nvPr/>
        </p:nvSpPr>
        <p:spPr>
          <a:xfrm>
            <a:off x="758701" y="3535940"/>
            <a:ext cx="4463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Beamline concept at 5D line in CEBAF injector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C67A84-2F62-D647-BE8F-9E847D4403F8}"/>
              </a:ext>
            </a:extLst>
          </p:cNvPr>
          <p:cNvGrpSpPr>
            <a:grpSpLocks noChangeAspect="1"/>
          </p:cNvGrpSpPr>
          <p:nvPr/>
        </p:nvGrpSpPr>
        <p:grpSpPr>
          <a:xfrm>
            <a:off x="1148129" y="4006575"/>
            <a:ext cx="6919683" cy="1561196"/>
            <a:chOff x="511130" y="817354"/>
            <a:chExt cx="11191343" cy="25249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A5773B0-D764-5347-BDF8-45BA5984C62D}"/>
                </a:ext>
              </a:extLst>
            </p:cNvPr>
            <p:cNvGrpSpPr/>
            <p:nvPr/>
          </p:nvGrpSpPr>
          <p:grpSpPr>
            <a:xfrm>
              <a:off x="1524000" y="943899"/>
              <a:ext cx="895350" cy="1351626"/>
              <a:chOff x="1781175" y="2077374"/>
              <a:chExt cx="895350" cy="1351626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8A49903-D4CD-304E-9C14-9A72F051BD03}"/>
                  </a:ext>
                </a:extLst>
              </p:cNvPr>
              <p:cNvSpPr/>
              <p:nvPr/>
            </p:nvSpPr>
            <p:spPr>
              <a:xfrm>
                <a:off x="1882066" y="2077375"/>
                <a:ext cx="372862" cy="1351625"/>
              </a:xfrm>
              <a:prstGeom prst="ellipse">
                <a:avLst/>
              </a:prstGeom>
              <a:noFill/>
              <a:ln w="635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7BC4349E-1859-9042-B5E9-DAD8698806F6}"/>
                  </a:ext>
                </a:extLst>
              </p:cNvPr>
              <p:cNvSpPr/>
              <p:nvPr/>
            </p:nvSpPr>
            <p:spPr>
              <a:xfrm>
                <a:off x="2210539" y="2077374"/>
                <a:ext cx="372862" cy="1351625"/>
              </a:xfrm>
              <a:prstGeom prst="ellipse">
                <a:avLst/>
              </a:prstGeom>
              <a:noFill/>
              <a:ln w="635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B9DC990-E33C-FF4A-BCAE-5EA018F5674A}"/>
                  </a:ext>
                </a:extLst>
              </p:cNvPr>
              <p:cNvSpPr/>
              <p:nvPr/>
            </p:nvSpPr>
            <p:spPr>
              <a:xfrm>
                <a:off x="1781175" y="2457450"/>
                <a:ext cx="895350" cy="5905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D8ED97-C7C6-5E45-BD01-89C536409CD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0" y="1619250"/>
              <a:ext cx="1050232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Isosceles Triangle 9">
              <a:extLst>
                <a:ext uri="{FF2B5EF4-FFF2-40B4-BE49-F238E27FC236}">
                  <a16:creationId xmlns:a16="http://schemas.microsoft.com/office/drawing/2014/main" id="{A3B4D371-62CF-C24B-B3C5-62D79D4B2E81}"/>
                </a:ext>
              </a:extLst>
            </p:cNvPr>
            <p:cNvSpPr/>
            <p:nvPr/>
          </p:nvSpPr>
          <p:spPr>
            <a:xfrm rot="10800000">
              <a:off x="3982536" y="1363807"/>
              <a:ext cx="585648" cy="514349"/>
            </a:xfrm>
            <a:prstGeom prst="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Isosceles Triangle 10">
              <a:extLst>
                <a:ext uri="{FF2B5EF4-FFF2-40B4-BE49-F238E27FC236}">
                  <a16:creationId xmlns:a16="http://schemas.microsoft.com/office/drawing/2014/main" id="{2D0D62E1-7857-904D-BEA2-E647DD980FF7}"/>
                </a:ext>
              </a:extLst>
            </p:cNvPr>
            <p:cNvSpPr/>
            <p:nvPr/>
          </p:nvSpPr>
          <p:spPr>
            <a:xfrm>
              <a:off x="4904236" y="2243137"/>
              <a:ext cx="585648" cy="5143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1">
              <a:extLst>
                <a:ext uri="{FF2B5EF4-FFF2-40B4-BE49-F238E27FC236}">
                  <a16:creationId xmlns:a16="http://schemas.microsoft.com/office/drawing/2014/main" id="{3F5D848D-AD89-A749-B51D-992FBFE81020}"/>
                </a:ext>
              </a:extLst>
            </p:cNvPr>
            <p:cNvSpPr/>
            <p:nvPr/>
          </p:nvSpPr>
          <p:spPr>
            <a:xfrm>
              <a:off x="9457505" y="2243137"/>
              <a:ext cx="585648" cy="5143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421E165-8E08-6041-BDB6-4A192F128871}"/>
                </a:ext>
              </a:extLst>
            </p:cNvPr>
            <p:cNvCxnSpPr>
              <a:stCxn id="12" idx="1"/>
              <a:endCxn id="13" idx="1"/>
            </p:cNvCxnSpPr>
            <p:nvPr/>
          </p:nvCxnSpPr>
          <p:spPr>
            <a:xfrm>
              <a:off x="4421772" y="1620981"/>
              <a:ext cx="628876" cy="879331"/>
            </a:xfrm>
            <a:prstGeom prst="line">
              <a:avLst/>
            </a:prstGeom>
            <a:ln w="254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2A18183-FFED-D845-B773-0AC925442542}"/>
                </a:ext>
              </a:extLst>
            </p:cNvPr>
            <p:cNvCxnSpPr>
              <a:stCxn id="13" idx="5"/>
              <a:endCxn id="14" idx="1"/>
            </p:cNvCxnSpPr>
            <p:nvPr/>
          </p:nvCxnSpPr>
          <p:spPr>
            <a:xfrm>
              <a:off x="5343472" y="2500312"/>
              <a:ext cx="4260445" cy="0"/>
            </a:xfrm>
            <a:prstGeom prst="line">
              <a:avLst/>
            </a:prstGeom>
            <a:ln w="254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Isosceles Triangle 14">
              <a:extLst>
                <a:ext uri="{FF2B5EF4-FFF2-40B4-BE49-F238E27FC236}">
                  <a16:creationId xmlns:a16="http://schemas.microsoft.com/office/drawing/2014/main" id="{F20E3B9C-564D-9B4E-A41C-D18B55E7EAD7}"/>
                </a:ext>
              </a:extLst>
            </p:cNvPr>
            <p:cNvSpPr/>
            <p:nvPr/>
          </p:nvSpPr>
          <p:spPr>
            <a:xfrm rot="10800000">
              <a:off x="10375176" y="1362075"/>
              <a:ext cx="585648" cy="51434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E446DD-0B51-0B40-A36E-956E43443946}"/>
                </a:ext>
              </a:extLst>
            </p:cNvPr>
            <p:cNvCxnSpPr>
              <a:stCxn id="17" idx="5"/>
              <a:endCxn id="14" idx="5"/>
            </p:cNvCxnSpPr>
            <p:nvPr/>
          </p:nvCxnSpPr>
          <p:spPr>
            <a:xfrm flipH="1">
              <a:off x="9896741" y="1619249"/>
              <a:ext cx="624847" cy="881063"/>
            </a:xfrm>
            <a:prstGeom prst="line">
              <a:avLst/>
            </a:prstGeom>
            <a:ln w="25400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6D4F77D-2DEE-7E4B-9CB4-007E23B24F93}"/>
                </a:ext>
              </a:extLst>
            </p:cNvPr>
            <p:cNvSpPr/>
            <p:nvPr/>
          </p:nvSpPr>
          <p:spPr>
            <a:xfrm>
              <a:off x="7427975" y="2078831"/>
              <a:ext cx="45719" cy="94296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15504C0-3B8D-2849-8FD5-6100025C19AA}"/>
                </a:ext>
              </a:extLst>
            </p:cNvPr>
            <p:cNvSpPr/>
            <p:nvPr/>
          </p:nvSpPr>
          <p:spPr>
            <a:xfrm>
              <a:off x="8013444" y="2078847"/>
              <a:ext cx="99607" cy="942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B683756-196F-1F40-81DC-C9B72B276C6C}"/>
                </a:ext>
              </a:extLst>
            </p:cNvPr>
            <p:cNvSpPr/>
            <p:nvPr/>
          </p:nvSpPr>
          <p:spPr>
            <a:xfrm>
              <a:off x="8539749" y="2078831"/>
              <a:ext cx="99607" cy="94294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02BB500-2E05-3D41-B9A2-A6EBE2962550}"/>
                </a:ext>
              </a:extLst>
            </p:cNvPr>
            <p:cNvCxnSpPr/>
            <p:nvPr/>
          </p:nvCxnSpPr>
          <p:spPr>
            <a:xfrm>
              <a:off x="6354618" y="2152073"/>
              <a:ext cx="0" cy="757382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EA7CCE-2F2D-0546-958B-5AFD319BEF66}"/>
                </a:ext>
              </a:extLst>
            </p:cNvPr>
            <p:cNvSpPr txBox="1"/>
            <p:nvPr/>
          </p:nvSpPr>
          <p:spPr>
            <a:xfrm>
              <a:off x="511130" y="2346098"/>
              <a:ext cx="2096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Quarter cryomodule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CD1F7B6-5606-5C46-96AD-0CFCEB43DE59}"/>
                </a:ext>
              </a:extLst>
            </p:cNvPr>
            <p:cNvSpPr txBox="1"/>
            <p:nvPr/>
          </p:nvSpPr>
          <p:spPr>
            <a:xfrm>
              <a:off x="3447643" y="857573"/>
              <a:ext cx="110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5D Dipole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A555268-A28B-6E48-82D9-D995AC404F48}"/>
                </a:ext>
              </a:extLst>
            </p:cNvPr>
            <p:cNvSpPr txBox="1"/>
            <p:nvPr/>
          </p:nvSpPr>
          <p:spPr>
            <a:xfrm>
              <a:off x="4576180" y="2765232"/>
              <a:ext cx="792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Dipole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126600A-A7DB-7F44-9B2C-B3C4D9D7B000}"/>
                </a:ext>
              </a:extLst>
            </p:cNvPr>
            <p:cNvSpPr txBox="1"/>
            <p:nvPr/>
          </p:nvSpPr>
          <p:spPr>
            <a:xfrm>
              <a:off x="9150549" y="2765231"/>
              <a:ext cx="792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Dipole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161332D-8547-D940-9E63-AA349BDDA236}"/>
                </a:ext>
              </a:extLst>
            </p:cNvPr>
            <p:cNvSpPr txBox="1"/>
            <p:nvPr/>
          </p:nvSpPr>
          <p:spPr>
            <a:xfrm>
              <a:off x="10071375" y="817354"/>
              <a:ext cx="792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Dipole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47A96E-A105-A94C-A708-E71105DD66D1}"/>
                </a:ext>
              </a:extLst>
            </p:cNvPr>
            <p:cNvSpPr txBox="1"/>
            <p:nvPr/>
          </p:nvSpPr>
          <p:spPr>
            <a:xfrm>
              <a:off x="5845129" y="2753136"/>
              <a:ext cx="7646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Target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8CB19F9-A7D6-DE4B-84A4-15FE8E56CFE1}"/>
                </a:ext>
              </a:extLst>
            </p:cNvPr>
            <p:cNvSpPr txBox="1"/>
            <p:nvPr/>
          </p:nvSpPr>
          <p:spPr>
            <a:xfrm>
              <a:off x="7099635" y="2972978"/>
              <a:ext cx="1243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Collimators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10B80E-CF89-0C49-86A4-FB867FD72389}"/>
              </a:ext>
            </a:extLst>
          </p:cNvPr>
          <p:cNvCxnSpPr>
            <a:cxnSpLocks/>
          </p:cNvCxnSpPr>
          <p:nvPr/>
        </p:nvCxnSpPr>
        <p:spPr>
          <a:xfrm>
            <a:off x="8835380" y="4510602"/>
            <a:ext cx="651248" cy="0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F675487-5644-B14A-9552-35A2069D7025}"/>
              </a:ext>
            </a:extLst>
          </p:cNvPr>
          <p:cNvSpPr txBox="1"/>
          <p:nvPr/>
        </p:nvSpPr>
        <p:spPr>
          <a:xfrm>
            <a:off x="8299257" y="42598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1C7D8E-7F6A-2C46-AEC3-97CD7110D2FE}"/>
              </a:ext>
            </a:extLst>
          </p:cNvPr>
          <p:cNvSpPr txBox="1"/>
          <p:nvPr/>
        </p:nvSpPr>
        <p:spPr>
          <a:xfrm>
            <a:off x="8607306" y="4601898"/>
            <a:ext cx="104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CEBAF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5AA9CE-17A9-A24C-AD8D-3BD14D5E0BD3}"/>
              </a:ext>
            </a:extLst>
          </p:cNvPr>
          <p:cNvSpPr txBox="1"/>
          <p:nvPr/>
        </p:nvSpPr>
        <p:spPr>
          <a:xfrm>
            <a:off x="8129131" y="4991926"/>
            <a:ext cx="2243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e- beam with large emittance and momentum spread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C148584-B8B8-7948-A90C-CCF8AFEBB984}"/>
              </a:ext>
            </a:extLst>
          </p:cNvPr>
          <p:cNvSpPr txBox="1"/>
          <p:nvPr/>
        </p:nvSpPr>
        <p:spPr>
          <a:xfrm>
            <a:off x="10186882" y="2782475"/>
            <a:ext cx="171450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Amy </a:t>
            </a:r>
            <a:r>
              <a:rPr lang="en-US" b="1" i="1" dirty="0" err="1">
                <a:solidFill>
                  <a:srgbClr val="FF0000"/>
                </a:solidFill>
              </a:rPr>
              <a:t>Sy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Yes Roblin</a:t>
            </a:r>
          </a:p>
          <a:p>
            <a:r>
              <a:rPr lang="en-US" i="1" dirty="0">
                <a:solidFill>
                  <a:srgbClr val="FF0000"/>
                </a:solidFill>
              </a:rPr>
              <a:t>Dennis Turner</a:t>
            </a:r>
          </a:p>
          <a:p>
            <a:r>
              <a:rPr lang="en-US" i="1" dirty="0" err="1">
                <a:solidFill>
                  <a:srgbClr val="FF0000"/>
                </a:solidFill>
              </a:rPr>
              <a:t>Cristhian</a:t>
            </a:r>
            <a:r>
              <a:rPr lang="en-US" i="1" dirty="0">
                <a:solidFill>
                  <a:srgbClr val="FF0000"/>
                </a:solidFill>
              </a:rPr>
              <a:t> Valerio</a:t>
            </a:r>
          </a:p>
          <a:p>
            <a:r>
              <a:rPr lang="en-US" i="1" dirty="0">
                <a:solidFill>
                  <a:srgbClr val="FF0000"/>
                </a:solidFill>
              </a:rPr>
              <a:t>Victor </a:t>
            </a:r>
            <a:r>
              <a:rPr lang="en-US" i="1" dirty="0" err="1">
                <a:solidFill>
                  <a:srgbClr val="FF0000"/>
                </a:solidFill>
              </a:rPr>
              <a:t>Lizarraga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24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1DF8C-DE13-A547-BF0B-4BCA8072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Opportunities for participation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F8806-FFF3-414E-953B-FDD6F5C3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283EB-79B8-1149-B4EE-74AF139AEC45}"/>
              </a:ext>
            </a:extLst>
          </p:cNvPr>
          <p:cNvSpPr txBox="1"/>
          <p:nvPr/>
        </p:nvSpPr>
        <p:spPr>
          <a:xfrm>
            <a:off x="618594" y="985150"/>
            <a:ext cx="871681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Areas where we have people working, but welcome participation…</a:t>
            </a:r>
          </a:p>
          <a:p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Beam optics (Yves, Dennis)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Polarized electron source (Carlos, Gabriel)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 injector design &amp; modeling (Reza, Alicia, Max)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Accelerating cavities (SRF, RF)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Positron injector design (Andriy, Sami)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High field solenoid magnets (</a:t>
            </a:r>
            <a:r>
              <a:rPr lang="en-US" sz="2000" dirty="0" err="1"/>
              <a:t>Probir</a:t>
            </a:r>
            <a:r>
              <a:rPr lang="en-US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Positron target development (</a:t>
            </a:r>
            <a:r>
              <a:rPr lang="en-US" sz="2000" dirty="0" err="1"/>
              <a:t>Silviu</a:t>
            </a:r>
            <a:r>
              <a:rPr lang="en-US" sz="2000" dirty="0"/>
              <a:t>, Andriy, Eric+, Val+)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Spin rotator design (</a:t>
            </a:r>
            <a:r>
              <a:rPr lang="en-US" sz="2000" dirty="0" err="1"/>
              <a:t>Fanglei</a:t>
            </a:r>
            <a:r>
              <a:rPr lang="en-US" sz="2000" dirty="0"/>
              <a:t>)</a:t>
            </a:r>
          </a:p>
          <a:p>
            <a:endParaRPr lang="en-US" sz="2400" dirty="0"/>
          </a:p>
          <a:p>
            <a:r>
              <a:rPr lang="en-US" sz="2400" b="1" dirty="0"/>
              <a:t>Areas where I think we benefit from growing participation…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Radiation shielding calculations &amp; modeling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Electron and positron polarimetry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Materials calculations and evaluation (targets and collimators)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Your new idea or interest</a:t>
            </a:r>
          </a:p>
        </p:txBody>
      </p:sp>
    </p:spTree>
    <p:extLst>
      <p:ext uri="{BB962C8B-B14F-4D97-AF65-F5344CB8AC3E}">
        <p14:creationId xmlns:p14="http://schemas.microsoft.com/office/powerpoint/2010/main" val="1082131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74B46-5EB0-5F40-94D4-F193CBCD7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 and Timeline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81CF0B-271F-8248-BC5F-508ACAAAB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86C947-6507-524F-92F3-1B8CB7B3FB13}"/>
              </a:ext>
            </a:extLst>
          </p:cNvPr>
          <p:cNvSpPr txBox="1"/>
          <p:nvPr/>
        </p:nvSpPr>
        <p:spPr>
          <a:xfrm>
            <a:off x="523084" y="1163051"/>
            <a:ext cx="9942145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Participation</a:t>
            </a:r>
          </a:p>
          <a:p>
            <a:endParaRPr lang="en-US" sz="24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Completely new suggestion, folded into the R&amp;D plan, or…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Teaming up with an existing senior topical PI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Scientist, Engineer, Post-doc, Technician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Grad student plus an involved supervisor</a:t>
            </a:r>
          </a:p>
          <a:p>
            <a:endParaRPr lang="en-US" sz="2400" dirty="0"/>
          </a:p>
          <a:p>
            <a:r>
              <a:rPr lang="en-US" sz="2400" b="1" dirty="0"/>
              <a:t>2023 Goals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February 1 – define 5 year milestones for LERF e+ development and CEBAF integration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Produce a start-to-end conceptual design and technical report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April 1 – IPAC’23 contributions status of R&amp;D development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June 1 – distribute outline and writing assignments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September 1 – first drafts due at +3 months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dirty="0"/>
              <a:t>December 1 – final material due at +6 months</a:t>
            </a:r>
          </a:p>
        </p:txBody>
      </p:sp>
    </p:spTree>
    <p:extLst>
      <p:ext uri="{BB962C8B-B14F-4D97-AF65-F5344CB8AC3E}">
        <p14:creationId xmlns:p14="http://schemas.microsoft.com/office/powerpoint/2010/main" val="2028344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0CD68-0FEC-C842-A2C4-5DC89C7EB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Expands 12 GeV capability with e+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E8B9D3-441A-D349-A935-7D6D6E36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8E7CA6-F6C1-D24B-BA7E-5510C61661BD}"/>
              </a:ext>
            </a:extLst>
          </p:cNvPr>
          <p:cNvSpPr/>
          <p:nvPr/>
        </p:nvSpPr>
        <p:spPr>
          <a:xfrm>
            <a:off x="216515" y="1199274"/>
            <a:ext cx="64858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Build two new injectors…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10 mA polarized e- injector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100 kW positron target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beam sources for CEBAF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Retains original 4-hall polarized e- injector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Adds new pair (e-/e+) and limited pol e- injector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Prioritizes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Multi-hall capability (alt. is &lt;4 halls)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cw</a:t>
            </a:r>
            <a:r>
              <a:rPr lang="en-US" sz="2000" dirty="0"/>
              <a:t> operation (alt. is pulsed &lt;100% DF)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Timeline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</a:rPr>
              <a:t>Ce+BAF</a:t>
            </a:r>
            <a:r>
              <a:rPr lang="en-US" sz="2000" b="1" dirty="0">
                <a:solidFill>
                  <a:srgbClr val="FF0000"/>
                </a:solidFill>
              </a:rPr>
              <a:t> capability happens after Moller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Demonstration of e+ beams happens before this</a:t>
            </a:r>
          </a:p>
        </p:txBody>
      </p:sp>
      <p:pic>
        <p:nvPicPr>
          <p:cNvPr id="9" name="Picture 10" descr="PRLMay2016illustration_F2b-01.jpg">
            <a:extLst>
              <a:ext uri="{FF2B5EF4-FFF2-40B4-BE49-F238E27FC236}">
                <a16:creationId xmlns:a16="http://schemas.microsoft.com/office/drawing/2014/main" id="{DA9F5A3C-01A7-884E-8F58-E13FE1878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565958" y="5456172"/>
            <a:ext cx="1514273" cy="1034753"/>
          </a:xfrm>
          <a:prstGeom prst="rect">
            <a:avLst/>
          </a:prstGeom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E58D4D22-FAF2-9D42-8CE8-EEE136DA6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400" y="5558049"/>
            <a:ext cx="40431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1600" i="1" dirty="0"/>
              <a:t>Production of Highly Polarized Positrons Using Polarized Electrons at MeV Energies</a:t>
            </a:r>
            <a:r>
              <a:rPr lang="en-US" sz="1600" dirty="0"/>
              <a:t>, </a:t>
            </a:r>
            <a:r>
              <a:rPr lang="fr-FR" sz="1600" i="1" dirty="0">
                <a:ea typeface="Arial" charset="0"/>
                <a:cs typeface="Arial" charset="0"/>
              </a:rPr>
              <a:t>D. Abbott et al., Phys. </a:t>
            </a:r>
            <a:r>
              <a:rPr lang="fr-FR" sz="1600" i="1" dirty="0" err="1">
                <a:ea typeface="Arial" charset="0"/>
                <a:cs typeface="Arial" charset="0"/>
              </a:rPr>
              <a:t>Rev</a:t>
            </a:r>
            <a:r>
              <a:rPr lang="fr-FR" sz="1600" i="1" dirty="0">
                <a:ea typeface="Arial" charset="0"/>
                <a:cs typeface="Arial" charset="0"/>
              </a:rPr>
              <a:t>. </a:t>
            </a:r>
            <a:r>
              <a:rPr lang="fr-FR" sz="1600" i="1" dirty="0" err="1">
                <a:ea typeface="Arial" charset="0"/>
                <a:cs typeface="Arial" charset="0"/>
              </a:rPr>
              <a:t>Lett</a:t>
            </a:r>
            <a:r>
              <a:rPr lang="fr-FR" sz="1600" i="1" dirty="0">
                <a:ea typeface="Arial" charset="0"/>
                <a:cs typeface="Arial" charset="0"/>
              </a:rPr>
              <a:t>. </a:t>
            </a:r>
            <a:r>
              <a:rPr lang="fr-FR" sz="1600" b="1" i="1" dirty="0">
                <a:ea typeface="Arial" charset="0"/>
                <a:cs typeface="Arial" charset="0"/>
              </a:rPr>
              <a:t>116</a:t>
            </a:r>
            <a:r>
              <a:rPr lang="fr-FR" sz="1600" i="1" dirty="0">
                <a:ea typeface="Arial" charset="0"/>
                <a:cs typeface="Arial" charset="0"/>
              </a:rPr>
              <a:t> (2016) 214801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AE3A16-7BAA-154B-ABC5-D62CD0CAF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42" y="1192171"/>
            <a:ext cx="5107543" cy="42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18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6BA0-3696-C548-8A23-24F893FAD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electron/positron injector vault is required for 12 GeV e+ and 22 GeV e-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5DA73-7526-9A4D-A107-9B3CE054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EAFD2-BB24-234D-A157-84577CE5F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20" b="12613"/>
          <a:stretch/>
        </p:blipFill>
        <p:spPr>
          <a:xfrm>
            <a:off x="0" y="1230961"/>
            <a:ext cx="12192000" cy="4335377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5AAD4788-954A-AA42-A138-A1506912EF1D}"/>
              </a:ext>
            </a:extLst>
          </p:cNvPr>
          <p:cNvSpPr/>
          <p:nvPr/>
        </p:nvSpPr>
        <p:spPr>
          <a:xfrm>
            <a:off x="8524066" y="3229968"/>
            <a:ext cx="1393261" cy="507570"/>
          </a:xfrm>
          <a:custGeom>
            <a:avLst/>
            <a:gdLst>
              <a:gd name="connsiteX0" fmla="*/ 0 w 2837363"/>
              <a:gd name="connsiteY0" fmla="*/ 0 h 1720312"/>
              <a:gd name="connsiteX1" fmla="*/ 1782306 w 2837363"/>
              <a:gd name="connsiteY1" fmla="*/ 325465 h 1720312"/>
              <a:gd name="connsiteX2" fmla="*/ 2820692 w 2837363"/>
              <a:gd name="connsiteY2" fmla="*/ 976393 h 1720312"/>
              <a:gd name="connsiteX3" fmla="*/ 2324746 w 2837363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981"/>
              <a:gd name="connsiteY0" fmla="*/ 0 h 1720312"/>
              <a:gd name="connsiteX1" fmla="*/ 1782306 w 2841981"/>
              <a:gd name="connsiteY1" fmla="*/ 325465 h 1720312"/>
              <a:gd name="connsiteX2" fmla="*/ 2820692 w 2841981"/>
              <a:gd name="connsiteY2" fmla="*/ 976393 h 1720312"/>
              <a:gd name="connsiteX3" fmla="*/ 2324746 w 2841981"/>
              <a:gd name="connsiteY3" fmla="*/ 1720312 h 1720312"/>
              <a:gd name="connsiteX0" fmla="*/ 0 w 2841114"/>
              <a:gd name="connsiteY0" fmla="*/ 0 h 1720312"/>
              <a:gd name="connsiteX1" fmla="*/ 1782306 w 2841114"/>
              <a:gd name="connsiteY1" fmla="*/ 325465 h 1720312"/>
              <a:gd name="connsiteX2" fmla="*/ 2820692 w 2841114"/>
              <a:gd name="connsiteY2" fmla="*/ 976393 h 1720312"/>
              <a:gd name="connsiteX3" fmla="*/ 2324746 w 2841114"/>
              <a:gd name="connsiteY3" fmla="*/ 1720312 h 1720312"/>
              <a:gd name="connsiteX0" fmla="*/ 0 w 2810603"/>
              <a:gd name="connsiteY0" fmla="*/ 0 h 1720312"/>
              <a:gd name="connsiteX1" fmla="*/ 1782306 w 2810603"/>
              <a:gd name="connsiteY1" fmla="*/ 325465 h 1720312"/>
              <a:gd name="connsiteX2" fmla="*/ 2788527 w 2810603"/>
              <a:gd name="connsiteY2" fmla="*/ 971798 h 1720312"/>
              <a:gd name="connsiteX3" fmla="*/ 2324746 w 2810603"/>
              <a:gd name="connsiteY3" fmla="*/ 1720312 h 1720312"/>
              <a:gd name="connsiteX0" fmla="*/ 0 w 2746236"/>
              <a:gd name="connsiteY0" fmla="*/ 0 h 1720312"/>
              <a:gd name="connsiteX1" fmla="*/ 1782306 w 2746236"/>
              <a:gd name="connsiteY1" fmla="*/ 325465 h 1720312"/>
              <a:gd name="connsiteX2" fmla="*/ 2719603 w 2746236"/>
              <a:gd name="connsiteY2" fmla="*/ 948824 h 1720312"/>
              <a:gd name="connsiteX3" fmla="*/ 2324746 w 2746236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31137"/>
              <a:gd name="connsiteY0" fmla="*/ 0 h 1720312"/>
              <a:gd name="connsiteX1" fmla="*/ 1782306 w 2731137"/>
              <a:gd name="connsiteY1" fmla="*/ 325465 h 1720312"/>
              <a:gd name="connsiteX2" fmla="*/ 2719603 w 2731137"/>
              <a:gd name="connsiteY2" fmla="*/ 948824 h 1720312"/>
              <a:gd name="connsiteX3" fmla="*/ 2324746 w 2731137"/>
              <a:gd name="connsiteY3" fmla="*/ 1720312 h 1720312"/>
              <a:gd name="connsiteX0" fmla="*/ 0 w 2771437"/>
              <a:gd name="connsiteY0" fmla="*/ 0 h 1608118"/>
              <a:gd name="connsiteX1" fmla="*/ 1782306 w 2771437"/>
              <a:gd name="connsiteY1" fmla="*/ 325465 h 1608118"/>
              <a:gd name="connsiteX2" fmla="*/ 2719603 w 2771437"/>
              <a:gd name="connsiteY2" fmla="*/ 948824 h 1608118"/>
              <a:gd name="connsiteX3" fmla="*/ 2567513 w 2771437"/>
              <a:gd name="connsiteY3" fmla="*/ 1608118 h 1608118"/>
              <a:gd name="connsiteX0" fmla="*/ 0 w 2742736"/>
              <a:gd name="connsiteY0" fmla="*/ 0 h 1608118"/>
              <a:gd name="connsiteX1" fmla="*/ 1782306 w 2742736"/>
              <a:gd name="connsiteY1" fmla="*/ 325465 h 1608118"/>
              <a:gd name="connsiteX2" fmla="*/ 2719603 w 2742736"/>
              <a:gd name="connsiteY2" fmla="*/ 948824 h 1608118"/>
              <a:gd name="connsiteX3" fmla="*/ 2567513 w 2742736"/>
              <a:gd name="connsiteY3" fmla="*/ 1608118 h 1608118"/>
              <a:gd name="connsiteX0" fmla="*/ 0 w 2742736"/>
              <a:gd name="connsiteY0" fmla="*/ 0 h 1608118"/>
              <a:gd name="connsiteX1" fmla="*/ 1782306 w 2742736"/>
              <a:gd name="connsiteY1" fmla="*/ 325465 h 1608118"/>
              <a:gd name="connsiteX2" fmla="*/ 2719603 w 2742736"/>
              <a:gd name="connsiteY2" fmla="*/ 948824 h 1608118"/>
              <a:gd name="connsiteX3" fmla="*/ 2567513 w 2742736"/>
              <a:gd name="connsiteY3" fmla="*/ 1608118 h 1608118"/>
              <a:gd name="connsiteX0" fmla="*/ 0 w 2722962"/>
              <a:gd name="connsiteY0" fmla="*/ 0 h 1608118"/>
              <a:gd name="connsiteX1" fmla="*/ 1782306 w 2722962"/>
              <a:gd name="connsiteY1" fmla="*/ 325465 h 1608118"/>
              <a:gd name="connsiteX2" fmla="*/ 2719603 w 2722962"/>
              <a:gd name="connsiteY2" fmla="*/ 948824 h 1608118"/>
              <a:gd name="connsiteX3" fmla="*/ 2567513 w 2722962"/>
              <a:gd name="connsiteY3" fmla="*/ 1608118 h 1608118"/>
              <a:gd name="connsiteX0" fmla="*/ 0 w 2722962"/>
              <a:gd name="connsiteY0" fmla="*/ 0 h 1608118"/>
              <a:gd name="connsiteX1" fmla="*/ 1782306 w 2722962"/>
              <a:gd name="connsiteY1" fmla="*/ 325465 h 1608118"/>
              <a:gd name="connsiteX2" fmla="*/ 2719603 w 2722962"/>
              <a:gd name="connsiteY2" fmla="*/ 948824 h 1608118"/>
              <a:gd name="connsiteX3" fmla="*/ 2567513 w 2722962"/>
              <a:gd name="connsiteY3" fmla="*/ 1608118 h 1608118"/>
              <a:gd name="connsiteX0" fmla="*/ 0 w 2722962"/>
              <a:gd name="connsiteY0" fmla="*/ 0 h 1608118"/>
              <a:gd name="connsiteX1" fmla="*/ 1770167 w 2722962"/>
              <a:gd name="connsiteY1" fmla="*/ 231971 h 1608118"/>
              <a:gd name="connsiteX2" fmla="*/ 2719603 w 2722962"/>
              <a:gd name="connsiteY2" fmla="*/ 948824 h 1608118"/>
              <a:gd name="connsiteX3" fmla="*/ 2567513 w 2722962"/>
              <a:gd name="connsiteY3" fmla="*/ 1608118 h 160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962" h="1608118">
                <a:moveTo>
                  <a:pt x="0" y="0"/>
                </a:moveTo>
                <a:cubicBezTo>
                  <a:pt x="656095" y="81366"/>
                  <a:pt x="1587582" y="180796"/>
                  <a:pt x="1770167" y="231971"/>
                </a:cubicBezTo>
                <a:cubicBezTo>
                  <a:pt x="1952752" y="283146"/>
                  <a:pt x="2596964" y="372755"/>
                  <a:pt x="2719603" y="948824"/>
                </a:cubicBezTo>
                <a:cubicBezTo>
                  <a:pt x="2731005" y="1159783"/>
                  <a:pt x="2720925" y="1202803"/>
                  <a:pt x="2567513" y="1608118"/>
                </a:cubicBezTo>
              </a:path>
            </a:pathLst>
          </a:custGeom>
          <a:noFill/>
          <a:ln w="825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6B39CB-92D1-BE47-ACBD-E381EC5B0196}"/>
              </a:ext>
            </a:extLst>
          </p:cNvPr>
          <p:cNvCxnSpPr>
            <a:cxnSpLocks/>
          </p:cNvCxnSpPr>
          <p:nvPr/>
        </p:nvCxnSpPr>
        <p:spPr>
          <a:xfrm>
            <a:off x="2929180" y="4199904"/>
            <a:ext cx="6162281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>
            <a:extLst>
              <a:ext uri="{FF2B5EF4-FFF2-40B4-BE49-F238E27FC236}">
                <a16:creationId xmlns:a16="http://schemas.microsoft.com/office/drawing/2014/main" id="{966F915B-6539-A946-B779-4334091ED0F4}"/>
              </a:ext>
            </a:extLst>
          </p:cNvPr>
          <p:cNvSpPr/>
          <p:nvPr/>
        </p:nvSpPr>
        <p:spPr>
          <a:xfrm rot="10800000">
            <a:off x="2247253" y="1827156"/>
            <a:ext cx="1588992" cy="2374821"/>
          </a:xfrm>
          <a:prstGeom prst="arc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8548807E-0147-0846-B064-7AE40F76D579}"/>
              </a:ext>
            </a:extLst>
          </p:cNvPr>
          <p:cNvSpPr/>
          <p:nvPr/>
        </p:nvSpPr>
        <p:spPr>
          <a:xfrm rot="10800000" flipV="1">
            <a:off x="2247252" y="2162698"/>
            <a:ext cx="1588992" cy="2163238"/>
          </a:xfrm>
          <a:prstGeom prst="arc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D8031F-611C-F747-8EE3-EA6FE760B1FE}"/>
              </a:ext>
            </a:extLst>
          </p:cNvPr>
          <p:cNvCxnSpPr>
            <a:cxnSpLocks/>
          </p:cNvCxnSpPr>
          <p:nvPr/>
        </p:nvCxnSpPr>
        <p:spPr>
          <a:xfrm>
            <a:off x="2929180" y="2142034"/>
            <a:ext cx="824865" cy="0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8E6B8B0-8F57-4341-B843-FF6BE51D6E25}"/>
              </a:ext>
            </a:extLst>
          </p:cNvPr>
          <p:cNvCxnSpPr>
            <a:cxnSpLocks/>
          </p:cNvCxnSpPr>
          <p:nvPr/>
        </p:nvCxnSpPr>
        <p:spPr>
          <a:xfrm flipV="1">
            <a:off x="3754045" y="1970731"/>
            <a:ext cx="455470" cy="171303"/>
          </a:xfrm>
          <a:prstGeom prst="line">
            <a:avLst/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2633152D-D735-3A41-80B7-6B7D8A3F10EC}"/>
              </a:ext>
            </a:extLst>
          </p:cNvPr>
          <p:cNvSpPr/>
          <p:nvPr/>
        </p:nvSpPr>
        <p:spPr>
          <a:xfrm>
            <a:off x="9091460" y="3753036"/>
            <a:ext cx="780959" cy="446868"/>
          </a:xfrm>
          <a:custGeom>
            <a:avLst/>
            <a:gdLst>
              <a:gd name="connsiteX0" fmla="*/ 821410 w 821410"/>
              <a:gd name="connsiteY0" fmla="*/ 0 h 419788"/>
              <a:gd name="connsiteX1" fmla="*/ 790414 w 821410"/>
              <a:gd name="connsiteY1" fmla="*/ 108488 h 419788"/>
              <a:gd name="connsiteX2" fmla="*/ 697424 w 821410"/>
              <a:gd name="connsiteY2" fmla="*/ 139485 h 419788"/>
              <a:gd name="connsiteX3" fmla="*/ 604434 w 821410"/>
              <a:gd name="connsiteY3" fmla="*/ 201478 h 419788"/>
              <a:gd name="connsiteX4" fmla="*/ 511444 w 821410"/>
              <a:gd name="connsiteY4" fmla="*/ 263471 h 419788"/>
              <a:gd name="connsiteX5" fmla="*/ 418454 w 821410"/>
              <a:gd name="connsiteY5" fmla="*/ 325464 h 419788"/>
              <a:gd name="connsiteX6" fmla="*/ 232475 w 821410"/>
              <a:gd name="connsiteY6" fmla="*/ 387457 h 419788"/>
              <a:gd name="connsiteX7" fmla="*/ 108488 w 821410"/>
              <a:gd name="connsiteY7" fmla="*/ 418454 h 419788"/>
              <a:gd name="connsiteX8" fmla="*/ 0 w 821410"/>
              <a:gd name="connsiteY8" fmla="*/ 418454 h 41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1410" h="419788">
                <a:moveTo>
                  <a:pt x="821410" y="0"/>
                </a:moveTo>
                <a:cubicBezTo>
                  <a:pt x="811078" y="36163"/>
                  <a:pt x="815400" y="80378"/>
                  <a:pt x="790414" y="108488"/>
                </a:cubicBezTo>
                <a:cubicBezTo>
                  <a:pt x="768707" y="132908"/>
                  <a:pt x="724610" y="121361"/>
                  <a:pt x="697424" y="139485"/>
                </a:cubicBezTo>
                <a:cubicBezTo>
                  <a:pt x="666427" y="160149"/>
                  <a:pt x="630776" y="175136"/>
                  <a:pt x="604434" y="201478"/>
                </a:cubicBezTo>
                <a:cubicBezTo>
                  <a:pt x="546387" y="259525"/>
                  <a:pt x="578732" y="241042"/>
                  <a:pt x="511444" y="263471"/>
                </a:cubicBezTo>
                <a:cubicBezTo>
                  <a:pt x="480447" y="284135"/>
                  <a:pt x="453796" y="313683"/>
                  <a:pt x="418454" y="325464"/>
                </a:cubicBezTo>
                <a:lnTo>
                  <a:pt x="232475" y="387457"/>
                </a:lnTo>
                <a:cubicBezTo>
                  <a:pt x="188049" y="402266"/>
                  <a:pt x="158368" y="414297"/>
                  <a:pt x="108488" y="418454"/>
                </a:cubicBezTo>
                <a:cubicBezTo>
                  <a:pt x="72450" y="421457"/>
                  <a:pt x="36163" y="418454"/>
                  <a:pt x="0" y="418454"/>
                </a:cubicBezTo>
              </a:path>
            </a:pathLst>
          </a:cu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E2CFD6-4EE8-D142-A4FA-A79E051511F9}"/>
              </a:ext>
            </a:extLst>
          </p:cNvPr>
          <p:cNvSpPr txBox="1"/>
          <p:nvPr/>
        </p:nvSpPr>
        <p:spPr>
          <a:xfrm>
            <a:off x="4650938" y="4361167"/>
            <a:ext cx="35159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Existing FEL + long beam line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123 MeV e+ for 12 GeV CEBAF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panose="020F0502020204030204"/>
              </a:rPr>
              <a:t>650 MeV e- for Energy Upgrade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324314-C1BD-0C44-AFF3-85B820BC94EB}"/>
              </a:ext>
            </a:extLst>
          </p:cNvPr>
          <p:cNvSpPr/>
          <p:nvPr/>
        </p:nvSpPr>
        <p:spPr>
          <a:xfrm rot="219078">
            <a:off x="7338690" y="2801477"/>
            <a:ext cx="1162373" cy="759417"/>
          </a:xfrm>
          <a:prstGeom prst="rect">
            <a:avLst/>
          </a:prstGeom>
          <a:noFill/>
          <a:ln w="635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ACA684-36C3-F14E-95E3-D92C887E6E20}"/>
              </a:ext>
            </a:extLst>
          </p:cNvPr>
          <p:cNvSpPr txBox="1"/>
          <p:nvPr/>
        </p:nvSpPr>
        <p:spPr>
          <a:xfrm>
            <a:off x="896018" y="5921679"/>
            <a:ext cx="1039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Green option is presently more cost effective and provides options for staging positron and energy upgrade</a:t>
            </a:r>
          </a:p>
        </p:txBody>
      </p:sp>
    </p:spTree>
    <p:extLst>
      <p:ext uri="{BB962C8B-B14F-4D97-AF65-F5344CB8AC3E}">
        <p14:creationId xmlns:p14="http://schemas.microsoft.com/office/powerpoint/2010/main" val="2619184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800141-79B0-7341-AFAE-CC603B559DE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226531" y="918432"/>
            <a:ext cx="77226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Next, we want to build a scalable polarized positron injector at LERF to demonstrate beam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300 kV polarized gun + Wien filter, demonstrate &gt; 1kC lifetime at milliamp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Build up the SRF e- injector 50 – 100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Ramp up efforts for high power target 50 – 100 kW, e+ collection and compression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Complete start-to-end concept in FY23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II : Polarized e</a:t>
            </a:r>
            <a:r>
              <a:rPr lang="en-US" baseline="30000" dirty="0"/>
              <a:t>+</a:t>
            </a:r>
            <a:r>
              <a:rPr lang="en-US" dirty="0"/>
              <a:t> Prototype Experiment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E40823F-DB73-B241-88F1-E58CDCF852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26" y="2244442"/>
            <a:ext cx="11339567" cy="38791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DD9060-7165-A74C-A40E-DFB007144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143" y="-91627"/>
            <a:ext cx="3526857" cy="226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69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60E1F-8F8F-6247-BA6B-0E558C20B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Injector (selected R&amp;D)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CB249-FDF1-7442-9D3F-3CB67F16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C835EB-DE4C-374D-A301-0D3F3C19DFAB}"/>
              </a:ext>
            </a:extLst>
          </p:cNvPr>
          <p:cNvSpPr txBox="1"/>
          <p:nvPr/>
        </p:nvSpPr>
        <p:spPr>
          <a:xfrm>
            <a:off x="194398" y="910765"/>
            <a:ext cx="7959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LERF photo-gun will likely need to operate at a voltage greater than the CEBAF 200 kV Upgrade Gun.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studies are evaluating </a:t>
            </a:r>
            <a:r>
              <a:rPr lang="en-US" b="1" i="1" dirty="0">
                <a:solidFill>
                  <a:srgbClr val="FF0000"/>
                </a:solidFill>
              </a:rPr>
              <a:t>new ceramic/receptacle &gt;350 kV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vacuum must be in the 10</a:t>
            </a:r>
            <a:r>
              <a:rPr lang="en-US" i="1" baseline="30000" dirty="0">
                <a:solidFill>
                  <a:srgbClr val="7030A0"/>
                </a:solidFill>
              </a:rPr>
              <a:t>-12</a:t>
            </a:r>
            <a:r>
              <a:rPr lang="en-US" i="1" dirty="0">
                <a:solidFill>
                  <a:srgbClr val="7030A0"/>
                </a:solidFill>
              </a:rPr>
              <a:t> Torr range (like CEBAF)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and no Field Emission (like CEBAF)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4F5D0-C36A-0844-AB24-C3B9E57BB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611" y="2563127"/>
            <a:ext cx="3188277" cy="3328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7B9227-187B-AB47-B3A0-2D1DEA87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90596" y="3680870"/>
            <a:ext cx="4330700" cy="1493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2BDD9-4DD2-C940-BE30-1C30834F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752" y="1609285"/>
            <a:ext cx="5144367" cy="365263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67C38-59C1-E747-A710-A3A862586FC4}"/>
              </a:ext>
            </a:extLst>
          </p:cNvPr>
          <p:cNvSpPr txBox="1"/>
          <p:nvPr/>
        </p:nvSpPr>
        <p:spPr>
          <a:xfrm>
            <a:off x="6851206" y="5274116"/>
            <a:ext cx="499945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" pitchFamily="2" charset="0"/>
              </a:rPr>
              <a:t>July 2022 (unpublished) results of collaboration between Old Dominion University, Brookhaven National Lab and Jefferson Lab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C3CFEF-AC62-7B4E-ADA6-BE5FA506A079}"/>
              </a:ext>
            </a:extLst>
          </p:cNvPr>
          <p:cNvSpPr txBox="1"/>
          <p:nvPr/>
        </p:nvSpPr>
        <p:spPr>
          <a:xfrm>
            <a:off x="707611" y="6066444"/>
            <a:ext cx="250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Carlos Hernandez-Garcia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7EDE37-5633-A249-B80D-53E085E03E3E}"/>
              </a:ext>
            </a:extLst>
          </p:cNvPr>
          <p:cNvSpPr txBox="1"/>
          <p:nvPr/>
        </p:nvSpPr>
        <p:spPr>
          <a:xfrm>
            <a:off x="7224235" y="5881778"/>
            <a:ext cx="1387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Matt </a:t>
            </a:r>
            <a:r>
              <a:rPr lang="en-US" i="1" dirty="0" err="1">
                <a:solidFill>
                  <a:srgbClr val="FF0000"/>
                </a:solidFill>
              </a:rPr>
              <a:t>Poelker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026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51E4-AC72-234D-8F2D-4FB9F347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Injector (selected R&amp;D)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37BAE6-4860-7948-A544-2602F1A6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6EBCE-3F6F-9F4A-AC8C-272AE0D79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15" y="922766"/>
            <a:ext cx="4168066" cy="16348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9011EB-86D3-AF4F-809B-F4435555A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16" y="3098870"/>
            <a:ext cx="4889157" cy="304243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30E711-9111-7943-A9C8-DD1E62A0D229}"/>
              </a:ext>
            </a:extLst>
          </p:cNvPr>
          <p:cNvSpPr txBox="1"/>
          <p:nvPr/>
        </p:nvSpPr>
        <p:spPr>
          <a:xfrm>
            <a:off x="156379" y="922766"/>
            <a:ext cx="72700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Positron injector at LERF is a composite of systems,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7030A0"/>
                </a:solidFill>
              </a:rPr>
              <a:t>”source” is integrated set of technologies; high power target, high field solenoid, RF capture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FF0000"/>
                </a:solidFill>
              </a:rPr>
              <a:t>CW operation will be unique</a:t>
            </a:r>
            <a:r>
              <a:rPr lang="en-US" sz="2400" i="1" dirty="0">
                <a:solidFill>
                  <a:srgbClr val="7030A0"/>
                </a:solidFill>
              </a:rPr>
              <a:t>, developing strategy for collection – capture - compression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946584-6441-4647-9CD0-497A7A666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-986"/>
          <a:stretch/>
        </p:blipFill>
        <p:spPr>
          <a:xfrm>
            <a:off x="7200750" y="3241161"/>
            <a:ext cx="4991250" cy="19975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DB2F8A6-2370-1C48-AC12-13336CBBB661}"/>
              </a:ext>
            </a:extLst>
          </p:cNvPr>
          <p:cNvSpPr txBox="1"/>
          <p:nvPr/>
        </p:nvSpPr>
        <p:spPr>
          <a:xfrm>
            <a:off x="7887080" y="3056495"/>
            <a:ext cx="3618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PhD work of S. </a:t>
            </a:r>
            <a:r>
              <a:rPr lang="en-US" i="1" dirty="0" err="1">
                <a:solidFill>
                  <a:srgbClr val="FF0000"/>
                </a:solidFill>
              </a:rPr>
              <a:t>Habet</a:t>
            </a:r>
            <a:r>
              <a:rPr lang="en-US" i="1" dirty="0">
                <a:solidFill>
                  <a:srgbClr val="FF0000"/>
                </a:solidFill>
              </a:rPr>
              <a:t> (U. Paris)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E216AB-E484-344E-8495-BC1BE7C60E1D}"/>
              </a:ext>
            </a:extLst>
          </p:cNvPr>
          <p:cNvSpPr txBox="1"/>
          <p:nvPr/>
        </p:nvSpPr>
        <p:spPr>
          <a:xfrm>
            <a:off x="0" y="4202882"/>
            <a:ext cx="137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SuperKEKB</a:t>
            </a:r>
            <a:endParaRPr lang="en-US" i="1" dirty="0"/>
          </a:p>
          <a:p>
            <a:pPr algn="ctr"/>
            <a:r>
              <a:rPr lang="en-US" i="1" dirty="0"/>
              <a:t>Pulsed e+</a:t>
            </a:r>
          </a:p>
          <a:p>
            <a:pPr algn="ctr"/>
            <a:r>
              <a:rPr lang="en-US" i="1" dirty="0"/>
              <a:t>Source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5981A2-50F8-6B4D-8BE5-2992BE5685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6411" y="5326405"/>
            <a:ext cx="2314829" cy="14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9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F7422-B24B-4045-B7B4-A546B18D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Target Development (selected R&amp;D)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50E48-BC5E-8D45-A19A-D8984C50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17752" y="6181601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B223F-49BD-B54B-94AD-6EE52172784F}"/>
              </a:ext>
            </a:extLst>
          </p:cNvPr>
          <p:cNvSpPr txBox="1"/>
          <p:nvPr/>
        </p:nvSpPr>
        <p:spPr>
          <a:xfrm>
            <a:off x="175687" y="850086"/>
            <a:ext cx="5879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Building up </a:t>
            </a:r>
            <a:r>
              <a:rPr lang="en-US" sz="2400" b="1" i="1" dirty="0">
                <a:solidFill>
                  <a:srgbClr val="FF0000"/>
                </a:solidFill>
              </a:rPr>
              <a:t>team of target experts </a:t>
            </a:r>
            <a:r>
              <a:rPr lang="en-US" sz="2400" i="1" dirty="0">
                <a:solidFill>
                  <a:srgbClr val="7030A0"/>
                </a:solidFill>
              </a:rPr>
              <a:t>to study various target materials &amp; geometries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7030A0"/>
                </a:solidFill>
              </a:rPr>
              <a:t>prototype/proof-of-principle (3-4 kW)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7030A0"/>
                </a:solidFill>
              </a:rPr>
              <a:t>full power design (17-20 kW)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3C4424-0200-3941-A6A7-81730A7254E3}"/>
              </a:ext>
            </a:extLst>
          </p:cNvPr>
          <p:cNvCxnSpPr>
            <a:cxnSpLocks/>
          </p:cNvCxnSpPr>
          <p:nvPr/>
        </p:nvCxnSpPr>
        <p:spPr>
          <a:xfrm>
            <a:off x="332966" y="5287609"/>
            <a:ext cx="886534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80BA59D-B97E-1048-96EF-CD51C0596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87" y="3175634"/>
            <a:ext cx="3778280" cy="32158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9AF329-370D-0B43-AEDA-DBC980E7D0FD}"/>
              </a:ext>
            </a:extLst>
          </p:cNvPr>
          <p:cNvSpPr txBox="1"/>
          <p:nvPr/>
        </p:nvSpPr>
        <p:spPr>
          <a:xfrm>
            <a:off x="683673" y="4170520"/>
            <a:ext cx="116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Water pipe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D6862-E40F-8D42-BAE9-424DCB85F1F7}"/>
              </a:ext>
            </a:extLst>
          </p:cNvPr>
          <p:cNvSpPr txBox="1"/>
          <p:nvPr/>
        </p:nvSpPr>
        <p:spPr>
          <a:xfrm>
            <a:off x="2136008" y="3746174"/>
            <a:ext cx="116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 frame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F4A480C-F25E-B04A-B6EA-2BC1F7FA563A}"/>
              </a:ext>
            </a:extLst>
          </p:cNvPr>
          <p:cNvCxnSpPr>
            <a:cxnSpLocks/>
          </p:cNvCxnSpPr>
          <p:nvPr/>
        </p:nvCxnSpPr>
        <p:spPr>
          <a:xfrm>
            <a:off x="941582" y="6062091"/>
            <a:ext cx="936085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7F9D62-DA50-2B4D-9651-C145BC4F2ADA}"/>
              </a:ext>
            </a:extLst>
          </p:cNvPr>
          <p:cNvCxnSpPr>
            <a:cxnSpLocks/>
          </p:cNvCxnSpPr>
          <p:nvPr/>
        </p:nvCxnSpPr>
        <p:spPr>
          <a:xfrm flipV="1">
            <a:off x="685947" y="3527426"/>
            <a:ext cx="2613206" cy="2614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727B3B7-826E-0946-A1D6-8085F1D8B9C9}"/>
              </a:ext>
            </a:extLst>
          </p:cNvPr>
          <p:cNvSpPr txBox="1"/>
          <p:nvPr/>
        </p:nvSpPr>
        <p:spPr>
          <a:xfrm>
            <a:off x="637385" y="3235782"/>
            <a:ext cx="11631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 axis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75CADF-BDEF-5F40-B072-7215642A7DBE}"/>
              </a:ext>
            </a:extLst>
          </p:cNvPr>
          <p:cNvSpPr/>
          <p:nvPr/>
        </p:nvSpPr>
        <p:spPr>
          <a:xfrm>
            <a:off x="2064827" y="4174549"/>
            <a:ext cx="17567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Rotating W target in a Cu frame cooled with RT water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57206B-162B-2A46-9349-031794AA7AF4}"/>
              </a:ext>
            </a:extLst>
          </p:cNvPr>
          <p:cNvGrpSpPr/>
          <p:nvPr/>
        </p:nvGrpSpPr>
        <p:grpSpPr>
          <a:xfrm>
            <a:off x="7575341" y="836668"/>
            <a:ext cx="4393848" cy="5445101"/>
            <a:chOff x="0" y="913232"/>
            <a:chExt cx="4273272" cy="587996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DD1D0DC-896F-D44C-8291-FDEB99BFEE16}"/>
                </a:ext>
              </a:extLst>
            </p:cNvPr>
            <p:cNvGrpSpPr/>
            <p:nvPr/>
          </p:nvGrpSpPr>
          <p:grpSpPr>
            <a:xfrm>
              <a:off x="0" y="913232"/>
              <a:ext cx="4260501" cy="2939984"/>
              <a:chOff x="100479" y="913232"/>
              <a:chExt cx="4260501" cy="2939984"/>
            </a:xfrm>
          </p:grpSpPr>
          <p:graphicFrame>
            <p:nvGraphicFramePr>
              <p:cNvPr id="24" name="Object 23">
                <a:extLst>
                  <a:ext uri="{FF2B5EF4-FFF2-40B4-BE49-F238E27FC236}">
                    <a16:creationId xmlns:a16="http://schemas.microsoft.com/office/drawing/2014/main" id="{E5DC59E6-C079-FB46-B56C-88425D6264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01696432"/>
                  </p:ext>
                </p:extLst>
              </p:nvPr>
            </p:nvGraphicFramePr>
            <p:xfrm>
              <a:off x="100479" y="913232"/>
              <a:ext cx="4260501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3" imgW="3687796" imgH="2544813" progId="Acrobat.Document.DC">
                      <p:embed/>
                    </p:oleObj>
                  </mc:Choice>
                  <mc:Fallback>
                    <p:oleObj name="Acrobat Document" r:id="rId3" imgW="3687796" imgH="2544813" progId="Acrobat.Document.DC">
                      <p:embed/>
                      <p:pic>
                        <p:nvPicPr>
                          <p:cNvPr id="11" name="Object 10">
                            <a:extLst>
                              <a:ext uri="{FF2B5EF4-FFF2-40B4-BE49-F238E27FC236}">
                                <a16:creationId xmlns:a16="http://schemas.microsoft.com/office/drawing/2014/main" id="{8E867FE9-D5F2-2445-BE67-544850FCB77C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100479" y="913232"/>
                            <a:ext cx="4260501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8B7713-8D84-DE46-91F6-47D3F457E38F}"/>
                  </a:ext>
                </a:extLst>
              </p:cNvPr>
              <p:cNvSpPr txBox="1"/>
              <p:nvPr/>
            </p:nvSpPr>
            <p:spPr>
              <a:xfrm>
                <a:off x="2439639" y="1004556"/>
                <a:ext cx="1737912" cy="4001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Thermal Cycle 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66F089C-77D1-504F-A331-1BBFA9021667}"/>
                </a:ext>
              </a:extLst>
            </p:cNvPr>
            <p:cNvGrpSpPr/>
            <p:nvPr/>
          </p:nvGrpSpPr>
          <p:grpSpPr>
            <a:xfrm>
              <a:off x="12772" y="3853216"/>
              <a:ext cx="4260500" cy="2939984"/>
              <a:chOff x="12772" y="3853216"/>
              <a:chExt cx="4260500" cy="2939984"/>
            </a:xfrm>
          </p:grpSpPr>
          <p:graphicFrame>
            <p:nvGraphicFramePr>
              <p:cNvPr id="22" name="Object 21">
                <a:extLst>
                  <a:ext uri="{FF2B5EF4-FFF2-40B4-BE49-F238E27FC236}">
                    <a16:creationId xmlns:a16="http://schemas.microsoft.com/office/drawing/2014/main" id="{608BCD5C-06BF-C245-BB10-006635B1A99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87060452"/>
                  </p:ext>
                </p:extLst>
              </p:nvPr>
            </p:nvGraphicFramePr>
            <p:xfrm>
              <a:off x="12772" y="3853216"/>
              <a:ext cx="4260500" cy="29399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Acrobat Document" r:id="rId5" imgW="3687796" imgH="2544813" progId="Acrobat.Document.DC">
                      <p:embed/>
                    </p:oleObj>
                  </mc:Choice>
                  <mc:Fallback>
                    <p:oleObj name="Acrobat Document" r:id="rId5" imgW="3687796" imgH="2544813" progId="Acrobat.Document.DC">
                      <p:embed/>
                      <p:pic>
                        <p:nvPicPr>
                          <p:cNvPr id="9" name="Object 8">
                            <a:extLst>
                              <a:ext uri="{FF2B5EF4-FFF2-40B4-BE49-F238E27FC236}">
                                <a16:creationId xmlns:a16="http://schemas.microsoft.com/office/drawing/2014/main" id="{3EE52CB6-0496-8948-AFCF-98FD4C7E7A53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2772" y="3853216"/>
                            <a:ext cx="4260500" cy="293998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341348-7EDB-4C44-B7E3-AA35A379485B}"/>
                  </a:ext>
                </a:extLst>
              </p:cNvPr>
              <p:cNvSpPr txBox="1"/>
              <p:nvPr/>
            </p:nvSpPr>
            <p:spPr>
              <a:xfrm>
                <a:off x="755215" y="3944540"/>
                <a:ext cx="1759649" cy="40011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Heating Phase 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4D42415B-1B2D-AB4A-9924-329DD9232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199" y="2541803"/>
            <a:ext cx="3025816" cy="20908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4CA2BD-8151-5D43-95D1-4BF445FCE92F}"/>
              </a:ext>
            </a:extLst>
          </p:cNvPr>
          <p:cNvSpPr txBox="1"/>
          <p:nvPr/>
        </p:nvSpPr>
        <p:spPr>
          <a:xfrm>
            <a:off x="885120" y="2776023"/>
            <a:ext cx="131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Silviu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Covrig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C9706E-DB79-2348-B9CF-85B5E3BFB9ED}"/>
              </a:ext>
            </a:extLst>
          </p:cNvPr>
          <p:cNvSpPr txBox="1"/>
          <p:nvPr/>
        </p:nvSpPr>
        <p:spPr>
          <a:xfrm>
            <a:off x="4679326" y="4931507"/>
            <a:ext cx="1632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Andriy </a:t>
            </a:r>
            <a:r>
              <a:rPr lang="en-US" i="1" dirty="0" err="1">
                <a:solidFill>
                  <a:srgbClr val="FF0000"/>
                </a:solidFill>
              </a:rPr>
              <a:t>Ushakov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1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 dirty="0">
                <a:solidFill>
                  <a:prstClr val="black"/>
                </a:solidFill>
              </a:rPr>
              <a:t>US-Japan Cooperation – e-/e+ Injectors  (planned DOE HEP 3-year)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767" y="963153"/>
            <a:ext cx="8737427" cy="5807547"/>
          </a:xfrm>
        </p:spPr>
        <p:txBody>
          <a:bodyPr>
            <a:noAutofit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</a:rPr>
              <a:t>400 kV Polarized Electron Source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Design and fabrication of commercial insulator (KEK/Kyocera) and (JLAB/MPF)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Assembly and operational HV cathode test (JLAB) with large area electrode for improved space charge limit and photocathode lifetime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Electrostatic modeling and design of compatible Wien Filter (JLAB)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dirty="0">
              <a:solidFill>
                <a:prstClr val="black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</a:rPr>
              <a:t>Positron Target Concept Development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Liquid </a:t>
            </a:r>
            <a:r>
              <a:rPr lang="en-US" sz="1400" kern="0" dirty="0" err="1">
                <a:solidFill>
                  <a:prstClr val="black"/>
                </a:solidFill>
              </a:rPr>
              <a:t>Xe</a:t>
            </a:r>
            <a:r>
              <a:rPr lang="en-US" sz="1400" kern="0" dirty="0">
                <a:solidFill>
                  <a:prstClr val="black"/>
                </a:solidFill>
              </a:rPr>
              <a:t> target (SLAC), CFD thermodynamics calculations (KEK, JLAB) and evaluation of spin polarization (JLAB)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Design and fabrication of 15 kW fixed target prototype (JLAB)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dirty="0">
              <a:solidFill>
                <a:prstClr val="black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</a:rPr>
              <a:t>Solid Target Fatigue Studies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Beam irradiation (MAMI/JLAB, KEK) and thermal cycling (JLAB, KEK) of W-Cu and W crystal and alloys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Target material evaluation of composition at PETRA light source (JLAB) and Old Dominion University </a:t>
            </a:r>
            <a:r>
              <a:rPr lang="en-US" sz="1400" kern="0" dirty="0" err="1">
                <a:solidFill>
                  <a:prstClr val="black"/>
                </a:solidFill>
              </a:rPr>
              <a:t>Nanoprobe</a:t>
            </a:r>
            <a:r>
              <a:rPr lang="en-US" sz="1400" kern="0" dirty="0">
                <a:solidFill>
                  <a:prstClr val="black"/>
                </a:solidFill>
              </a:rPr>
              <a:t> (JLAB)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dirty="0">
              <a:solidFill>
                <a:prstClr val="black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</a:rPr>
              <a:t>Positron Collection Technology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Design and fabrication of e+ capture cavity (SLAC)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Evaluation of pulsed flux concentrator vs. dc solenoid (KEK, JLAB)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800" kern="0" dirty="0">
              <a:solidFill>
                <a:prstClr val="black"/>
              </a:solidFill>
            </a:endParaRP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b="1" kern="0" dirty="0">
                <a:solidFill>
                  <a:prstClr val="black"/>
                </a:solidFill>
              </a:rPr>
              <a:t>Electron and Positron Injector Beam Dynamics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Simultaneous transports of low and high intensity bunch charges (KEK)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400" kern="0" dirty="0">
                <a:solidFill>
                  <a:prstClr val="black"/>
                </a:solidFill>
              </a:rPr>
              <a:t>Modeling and simulation of tunable polarized positron injector for CEBAF 12 GeV (JLAB)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517010" y="4578799"/>
            <a:ext cx="2552330" cy="92333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KEK – Yoshinori </a:t>
            </a:r>
            <a:r>
              <a:rPr lang="en-US" dirty="0" err="1"/>
              <a:t>Enomoto</a:t>
            </a:r>
            <a:endParaRPr lang="en-US" dirty="0"/>
          </a:p>
          <a:p>
            <a:r>
              <a:rPr lang="en-US" dirty="0"/>
              <a:t>SLAC – Spencer Gessner</a:t>
            </a:r>
          </a:p>
          <a:p>
            <a:r>
              <a:rPr lang="en-US" dirty="0"/>
              <a:t>JLAB – Joe Grames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97E54-7D10-D749-AC0E-01DEF67A90A3}"/>
              </a:ext>
            </a:extLst>
          </p:cNvPr>
          <p:cNvSpPr txBox="1"/>
          <p:nvPr/>
        </p:nvSpPr>
        <p:spPr>
          <a:xfrm>
            <a:off x="76746" y="1372524"/>
            <a:ext cx="2556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Carlos Hernandez-Garcia</a:t>
            </a:r>
          </a:p>
          <a:p>
            <a:r>
              <a:rPr lang="en-US" i="1" dirty="0">
                <a:solidFill>
                  <a:srgbClr val="FF0000"/>
                </a:solidFill>
              </a:rPr>
              <a:t>Gabriel Palacios-Serrano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5DAFC-94DE-A141-9C7C-0271475D8258}"/>
              </a:ext>
            </a:extLst>
          </p:cNvPr>
          <p:cNvSpPr txBox="1"/>
          <p:nvPr/>
        </p:nvSpPr>
        <p:spPr>
          <a:xfrm>
            <a:off x="127914" y="5502129"/>
            <a:ext cx="16873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Reza </a:t>
            </a:r>
            <a:r>
              <a:rPr lang="en-US" b="1" i="1" dirty="0" err="1">
                <a:solidFill>
                  <a:srgbClr val="FF0000"/>
                </a:solidFill>
              </a:rPr>
              <a:t>Kazimi</a:t>
            </a:r>
            <a:br>
              <a:rPr lang="en-US" i="1" dirty="0">
                <a:solidFill>
                  <a:srgbClr val="FF0000"/>
                </a:solidFill>
              </a:rPr>
            </a:br>
            <a:r>
              <a:rPr lang="en-US" i="1" dirty="0">
                <a:solidFill>
                  <a:srgbClr val="FF0000"/>
                </a:solidFill>
              </a:rPr>
              <a:t>Alicia </a:t>
            </a:r>
            <a:r>
              <a:rPr lang="en-US" i="1" dirty="0" err="1">
                <a:solidFill>
                  <a:srgbClr val="FF0000"/>
                </a:solidFill>
              </a:rPr>
              <a:t>Hofler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Sami </a:t>
            </a:r>
            <a:r>
              <a:rPr lang="en-US" i="1" dirty="0" err="1">
                <a:solidFill>
                  <a:srgbClr val="FF0000"/>
                </a:solidFill>
              </a:rPr>
              <a:t>Habet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Andriy </a:t>
            </a:r>
            <a:r>
              <a:rPr lang="en-US" b="1" i="1" dirty="0" err="1">
                <a:solidFill>
                  <a:srgbClr val="FF0000"/>
                </a:solidFill>
              </a:rPr>
              <a:t>Ushakov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8D039D-CCFF-9B4B-A6E8-190EC4ADF3CB}"/>
              </a:ext>
            </a:extLst>
          </p:cNvPr>
          <p:cNvSpPr txBox="1"/>
          <p:nvPr/>
        </p:nvSpPr>
        <p:spPr>
          <a:xfrm>
            <a:off x="127914" y="2780786"/>
            <a:ext cx="2044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FF0000"/>
                </a:solidFill>
              </a:rPr>
              <a:t>Silviu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Covrig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Sandeesh</a:t>
            </a:r>
            <a:r>
              <a:rPr lang="en-US" i="1" dirty="0">
                <a:solidFill>
                  <a:srgbClr val="FF0000"/>
                </a:solidFill>
              </a:rPr>
              <a:t> Gopinath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Andriy </a:t>
            </a:r>
            <a:r>
              <a:rPr lang="en-US" b="1" i="1" dirty="0" err="1">
                <a:solidFill>
                  <a:srgbClr val="FF0000"/>
                </a:solidFill>
              </a:rPr>
              <a:t>Ushakov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b="1" i="1" dirty="0">
                <a:solidFill>
                  <a:srgbClr val="FF0000"/>
                </a:solidFill>
              </a:rPr>
              <a:t>Md Mamun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228EB-8716-AA47-8851-EF273630BDCA}"/>
              </a:ext>
            </a:extLst>
          </p:cNvPr>
          <p:cNvSpPr txBox="1"/>
          <p:nvPr/>
        </p:nvSpPr>
        <p:spPr>
          <a:xfrm>
            <a:off x="127914" y="4743046"/>
            <a:ext cx="1606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>
                <a:solidFill>
                  <a:srgbClr val="FF0000"/>
                </a:solidFill>
              </a:rPr>
              <a:t>Probir</a:t>
            </a:r>
            <a:r>
              <a:rPr lang="en-US" i="1" dirty="0">
                <a:solidFill>
                  <a:srgbClr val="FF0000"/>
                </a:solidFill>
              </a:rPr>
              <a:t> Ghoshal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4276A80A-9568-0A46-AD36-CFBE8D4ABE0E}"/>
              </a:ext>
            </a:extLst>
          </p:cNvPr>
          <p:cNvSpPr/>
          <p:nvPr/>
        </p:nvSpPr>
        <p:spPr>
          <a:xfrm>
            <a:off x="2074526" y="2267712"/>
            <a:ext cx="595521" cy="2475334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88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0396-D45D-E349-A54F-92E41C45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GaInSn</a:t>
            </a:r>
            <a:r>
              <a:rPr lang="en-US" dirty="0"/>
              <a:t> Liquid Metal e+ Target  (pending DOE SBIR Phase 1 proposal)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A5081-B213-C541-9946-20094F90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93EF02-4B7E-8549-A014-C3FE2C123FA7}"/>
              </a:ext>
            </a:extLst>
          </p:cNvPr>
          <p:cNvSpPr txBox="1"/>
          <p:nvPr/>
        </p:nvSpPr>
        <p:spPr>
          <a:xfrm>
            <a:off x="3291841" y="1220470"/>
            <a:ext cx="8271776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dirty="0"/>
              <a:t>Material			</a:t>
            </a:r>
            <a:r>
              <a:rPr lang="en-US" dirty="0" err="1"/>
              <a:t>GaInSn</a:t>
            </a:r>
            <a:r>
              <a:rPr lang="en-US" dirty="0"/>
              <a:t>				</a:t>
            </a:r>
            <a:r>
              <a:rPr lang="en-US" dirty="0" err="1"/>
              <a:t>PbBi</a:t>
            </a:r>
            <a:endParaRPr lang="en-US" dirty="0"/>
          </a:p>
          <a:p>
            <a:r>
              <a:rPr lang="en-US" dirty="0"/>
              <a:t>Composition                 67Ga  20.5In 12.5Sn vol%	                       44.5Pb 55.5Bi at%</a:t>
            </a:r>
          </a:p>
          <a:p>
            <a:r>
              <a:rPr lang="en-US" dirty="0"/>
              <a:t>Melting Point	            -19 to 10.5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		               123.5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  <a:p>
            <a:r>
              <a:rPr lang="en-US" dirty="0"/>
              <a:t>Vapor Pressure                &lt;E-08 Torr@500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		        7.5E-09 Torr@250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  <a:p>
            <a:r>
              <a:rPr lang="en-US" dirty="0"/>
              <a:t>Density		         6.44 g/cm</a:t>
            </a:r>
            <a:r>
              <a:rPr lang="en-US" baseline="30000" dirty="0"/>
              <a:t>3</a:t>
            </a:r>
            <a:r>
              <a:rPr lang="en-US" dirty="0"/>
              <a:t>@ 20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		             10.44 g/cm</a:t>
            </a:r>
            <a:r>
              <a:rPr lang="en-US" baseline="30000" dirty="0"/>
              <a:t>3 </a:t>
            </a:r>
          </a:p>
          <a:p>
            <a:r>
              <a:rPr lang="en-US" dirty="0"/>
              <a:t>Radiation Length Xo                1.470 cm                                                    0.606 cm</a:t>
            </a:r>
          </a:p>
          <a:p>
            <a:r>
              <a:rPr lang="en-US" dirty="0"/>
              <a:t>Thermal Conductivity           16.6 W/m-K	                        10.89 W/m-K (130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  <a:p>
            <a:r>
              <a:rPr lang="en-US" dirty="0"/>
              <a:t>Dynamic viscosity                   2.4E-3 Pa-s		                	      3.3E-3Pa-s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7BE09-E1FD-AE4F-884A-5602BDC02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92" y="1220470"/>
            <a:ext cx="14859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9152AD-826F-7B4F-9DAB-B185EB619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2" y="3442374"/>
            <a:ext cx="3959824" cy="2879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A43ED4-EE5F-BE43-B84B-52A85F974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880" y="3720362"/>
            <a:ext cx="7076948" cy="26140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94F260-268F-E043-8037-F7B1A7A9C25F}"/>
              </a:ext>
            </a:extLst>
          </p:cNvPr>
          <p:cNvSpPr txBox="1"/>
          <p:nvPr/>
        </p:nvSpPr>
        <p:spPr>
          <a:xfrm>
            <a:off x="688746" y="2716211"/>
            <a:ext cx="15373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Val </a:t>
            </a:r>
            <a:r>
              <a:rPr lang="en-US" b="1" i="1" dirty="0" err="1">
                <a:solidFill>
                  <a:srgbClr val="FF0000"/>
                </a:solidFill>
              </a:rPr>
              <a:t>Kolstroun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Karl </a:t>
            </a:r>
            <a:r>
              <a:rPr lang="en-US" i="1" dirty="0" err="1">
                <a:solidFill>
                  <a:srgbClr val="FF0000"/>
                </a:solidFill>
              </a:rPr>
              <a:t>Smolenski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Joe Conway</a:t>
            </a:r>
          </a:p>
        </p:txBody>
      </p:sp>
    </p:spTree>
    <p:extLst>
      <p:ext uri="{BB962C8B-B14F-4D97-AF65-F5344CB8AC3E}">
        <p14:creationId xmlns:p14="http://schemas.microsoft.com/office/powerpoint/2010/main" val="3452409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6802</TotalTime>
  <Words>1367</Words>
  <Application>Microsoft Macintosh PowerPoint</Application>
  <PresentationFormat>Widescreen</PresentationFormat>
  <Paragraphs>199</Paragraphs>
  <Slides>14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PingFangSC-Regular</vt:lpstr>
      <vt:lpstr>.PingFangSC-Regular</vt:lpstr>
      <vt:lpstr>Arial</vt:lpstr>
      <vt:lpstr>Calibri</vt:lpstr>
      <vt:lpstr>Courier New</vt:lpstr>
      <vt:lpstr>Times</vt:lpstr>
      <vt:lpstr>Wingdings</vt:lpstr>
      <vt:lpstr>Office Theme</vt:lpstr>
      <vt:lpstr>Acrobat Document</vt:lpstr>
      <vt:lpstr>Ce+BAF : Positron Injector for CEBAF 12 GeV</vt:lpstr>
      <vt:lpstr>Expands 12 GeV capability with e+</vt:lpstr>
      <vt:lpstr>An electron/positron injector vault is required for 12 GeV e+ and 22 GeV e-</vt:lpstr>
      <vt:lpstr>PEPPo II : Polarized e+ Prototype Experiment</vt:lpstr>
      <vt:lpstr>Electron Injector (selected R&amp;D)</vt:lpstr>
      <vt:lpstr>Positron Injector (selected R&amp;D)</vt:lpstr>
      <vt:lpstr>Positron Target Development (selected R&amp;D)</vt:lpstr>
      <vt:lpstr>US-Japan Cooperation – e-/e+ Injectors  (planned DOE HEP 3-year)</vt:lpstr>
      <vt:lpstr>GaInSn Liquid Metal e+ Target  (pending DOE SBIR Phase 1 proposal)</vt:lpstr>
      <vt:lpstr>Polarized Electrons, Positrons, and Polarimetry (P3E @ STRONG 2020)</vt:lpstr>
      <vt:lpstr>Polarized Electrons, Positrons, and Polarimetry (P3E @ STRONG 2020)</vt:lpstr>
      <vt:lpstr>2022 LDRD – degraded electrons (A. Sy, CASA)</vt:lpstr>
      <vt:lpstr>Opportunities for participation</vt:lpstr>
      <vt:lpstr>Logistics and Timeline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Grames</dc:creator>
  <cp:lastModifiedBy>Microsoft Office User</cp:lastModifiedBy>
  <cp:revision>408</cp:revision>
  <dcterms:created xsi:type="dcterms:W3CDTF">2022-02-22T17:23:46Z</dcterms:created>
  <dcterms:modified xsi:type="dcterms:W3CDTF">2022-12-07T15:08:33Z</dcterms:modified>
</cp:coreProperties>
</file>