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60" r:id="rId2"/>
    <p:sldId id="387" r:id="rId3"/>
    <p:sldId id="280" r:id="rId4"/>
    <p:sldId id="310" r:id="rId5"/>
    <p:sldId id="307" r:id="rId6"/>
    <p:sldId id="399" r:id="rId7"/>
    <p:sldId id="306" r:id="rId8"/>
    <p:sldId id="398" r:id="rId9"/>
    <p:sldId id="299" r:id="rId10"/>
    <p:sldId id="301" r:id="rId11"/>
    <p:sldId id="302" r:id="rId12"/>
    <p:sldId id="324" r:id="rId13"/>
    <p:sldId id="332" r:id="rId14"/>
    <p:sldId id="369" r:id="rId15"/>
    <p:sldId id="315" r:id="rId16"/>
    <p:sldId id="314" r:id="rId17"/>
    <p:sldId id="391" r:id="rId18"/>
    <p:sldId id="371" r:id="rId19"/>
    <p:sldId id="372" r:id="rId20"/>
    <p:sldId id="373" r:id="rId21"/>
    <p:sldId id="388" r:id="rId22"/>
    <p:sldId id="379" r:id="rId23"/>
    <p:sldId id="380" r:id="rId24"/>
    <p:sldId id="392" r:id="rId25"/>
    <p:sldId id="407" r:id="rId26"/>
    <p:sldId id="390" r:id="rId27"/>
    <p:sldId id="375" r:id="rId28"/>
    <p:sldId id="377" r:id="rId29"/>
    <p:sldId id="376" r:id="rId30"/>
    <p:sldId id="378" r:id="rId31"/>
    <p:sldId id="382" r:id="rId32"/>
    <p:sldId id="394" r:id="rId33"/>
    <p:sldId id="383" r:id="rId34"/>
    <p:sldId id="396" r:id="rId35"/>
    <p:sldId id="406" r:id="rId36"/>
    <p:sldId id="393" r:id="rId37"/>
    <p:sldId id="416" r:id="rId38"/>
    <p:sldId id="424" r:id="rId39"/>
    <p:sldId id="381" r:id="rId40"/>
    <p:sldId id="449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g" initials="D" lastIdx="2" clrIdx="0">
    <p:extLst>
      <p:ext uri="{19B8F6BF-5375-455C-9EA6-DF929625EA0E}">
        <p15:presenceInfo xmlns:p15="http://schemas.microsoft.com/office/powerpoint/2012/main" userId="Dou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3D2"/>
    <a:srgbClr val="000000"/>
    <a:srgbClr val="7D110C"/>
    <a:srgbClr val="F3F3F3"/>
    <a:srgbClr val="6D6E70"/>
    <a:srgbClr val="A9C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0929"/>
  </p:normalViewPr>
  <p:slideViewPr>
    <p:cSldViewPr>
      <p:cViewPr varScale="1">
        <p:scale>
          <a:sx n="104" d="100"/>
          <a:sy n="104" d="100"/>
        </p:scale>
        <p:origin x="186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867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867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867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22517F1-2A1A-4658-8DF9-795B0C8C8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4836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fld id="{BF685EDE-BAE9-4C2D-AAB7-CB3236B117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143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510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1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63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40k measured previously, but on the final beamline have seen as high as 60k, so this is a conservative estimate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7474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273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908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168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9431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772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579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083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878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778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352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580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7342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50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811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NimbusRomNo9L-Regu"/>
              </a:rPr>
              <a:t>For improved shielding performance, the ferromagnetic layers are degaussed periodically. Degaussing</a:t>
            </a:r>
          </a:p>
          <a:p>
            <a:pPr algn="l"/>
            <a:r>
              <a:rPr lang="en-US" sz="1800" b="0" i="0" u="none" strike="noStrike" baseline="0" dirty="0">
                <a:latin typeface="NimbusRomNo9L-Regu"/>
              </a:rPr>
              <a:t>is done by applying an alternating field with large amplitude, which drives the material to</a:t>
            </a:r>
          </a:p>
          <a:p>
            <a:pPr algn="l"/>
            <a:r>
              <a:rPr lang="en-US" sz="1800" b="0" i="0" u="none" strike="noStrike" baseline="0" dirty="0">
                <a:latin typeface="NimbusRomNo9L-Regu"/>
              </a:rPr>
              <a:t>saturation, and then slowly decreasing the amplitude to zero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01103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33634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83604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52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22080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9647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5883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</a:t>
            </a:r>
            <a:r>
              <a:rPr lang="en-US" dirty="0" err="1"/>
              <a:t>uT</a:t>
            </a:r>
            <a:r>
              <a:rPr lang="en-US" dirty="0"/>
              <a:t> for up to 1 Hz, 10 </a:t>
            </a:r>
            <a:r>
              <a:rPr lang="en-US" dirty="0" err="1"/>
              <a:t>uT</a:t>
            </a:r>
            <a:r>
              <a:rPr lang="en-US" dirty="0"/>
              <a:t> for 1 Hz, and 30 </a:t>
            </a:r>
            <a:r>
              <a:rPr lang="en-US" dirty="0" err="1"/>
              <a:t>uT</a:t>
            </a:r>
            <a:r>
              <a:rPr lang="en-US" dirty="0"/>
              <a:t> for 10 – 1000 Hz</a:t>
            </a:r>
          </a:p>
          <a:p>
            <a:endParaRPr lang="en-US" dirty="0"/>
          </a:p>
          <a:p>
            <a:r>
              <a:rPr lang="en-US" dirty="0"/>
              <a:t>Field cage is capable of generating 30 </a:t>
            </a:r>
            <a:r>
              <a:rPr lang="en-US" dirty="0" err="1"/>
              <a:t>uT</a:t>
            </a:r>
            <a:r>
              <a:rPr lang="en-US" dirty="0"/>
              <a:t> of offset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6365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Uses </a:t>
            </a:r>
            <a:r>
              <a:rPr lang="en-US" dirty="0" err="1"/>
              <a:t>mumetal</a:t>
            </a:r>
            <a:r>
              <a:rPr lang="en-US" dirty="0"/>
              <a:t> as flux return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0246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1651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8133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6736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4727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5388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406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NimbusRomNo9L-Regu"/>
              </a:rPr>
              <a:t>Charge conjugation transforms all charge quantum numbers of a particle. This includes electrical</a:t>
            </a:r>
          </a:p>
          <a:p>
            <a:pPr algn="l"/>
            <a:r>
              <a:rPr lang="en-US" sz="1800" b="0" i="0" u="none" strike="noStrike" baseline="0" dirty="0">
                <a:latin typeface="NimbusRomNo9L-Regu"/>
              </a:rPr>
              <a:t>charge, color charge, lepton or baryon number, etc. </a:t>
            </a:r>
            <a:r>
              <a:rPr lang="en-US" sz="1800" b="0" i="0" u="none" strike="noStrike" baseline="0" dirty="0">
                <a:latin typeface="CMMI12"/>
              </a:rPr>
              <a:t>C </a:t>
            </a:r>
            <a:r>
              <a:rPr lang="en-US" sz="1800" b="0" i="0" u="none" strike="noStrike" baseline="0" dirty="0">
                <a:latin typeface="NimbusRomNo9L-Regu"/>
              </a:rPr>
              <a:t>converts a particle into its anti-particle</a:t>
            </a:r>
          </a:p>
          <a:p>
            <a:pPr algn="l"/>
            <a:endParaRPr lang="en-US" sz="1800" b="0" i="0" u="none" strike="noStrike" baseline="0" dirty="0">
              <a:latin typeface="NimbusRomNo9L-Regu"/>
            </a:endParaRPr>
          </a:p>
          <a:p>
            <a:pPr algn="l"/>
            <a:r>
              <a:rPr lang="en-US" sz="1800" b="0" i="0" u="none" strike="noStrike" baseline="0" dirty="0">
                <a:latin typeface="NimbusRomNo9L-Regu"/>
              </a:rPr>
              <a:t>Parity is spatial inversion, changes the sign of all cartesian coordinates.</a:t>
            </a:r>
          </a:p>
          <a:p>
            <a:pPr algn="l"/>
            <a:endParaRPr lang="en-US" sz="1800" b="0" i="0" u="none" strike="noStrike" baseline="0" dirty="0">
              <a:latin typeface="NimbusRomNo9L-Regu"/>
            </a:endParaRP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38985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346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D1D5DB"/>
                </a:solidFill>
                <a:effectLst/>
                <a:latin typeface="Söhne"/>
              </a:rPr>
              <a:t>CKM matrix describes mixing of quark flavors and other weak interaction amplitudes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685EDE-BAE9-4C2D-AAB7-CB3236B1174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899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685EDE-BAE9-4C2D-AAB7-CB3236B1174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487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1. Baryon number violation: For some initial baryon number B = 0 there must be some inter-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action that violates baryon number to proceed to a universe with a net B &gt; 0.</a:t>
            </a:r>
          </a:p>
          <a:p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2. C and CP violation: If C and CP are exact symmetries, then the probability of converting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matter to antimatter is the same as the reverse process, resulting in B = 0.</a:t>
            </a:r>
          </a:p>
          <a:p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3. Breaking of thermal equilibrium: At thermal equilibrium, there is no preferred direction for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time and CP T invariance prevents baryon excess, negating the effect of any CP violating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processes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480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113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85EDE-BAE9-4C2D-AAB7-CB3236B11741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184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2"/>
          <p:cNvSpPr>
            <a:spLocks noChangeArrowheads="1"/>
          </p:cNvSpPr>
          <p:nvPr/>
        </p:nvSpPr>
        <p:spPr bwMode="auto">
          <a:xfrm>
            <a:off x="0" y="0"/>
            <a:ext cx="9144000" cy="4648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Line 24"/>
          <p:cNvSpPr>
            <a:spLocks noChangeShapeType="1"/>
          </p:cNvSpPr>
          <p:nvPr/>
        </p:nvSpPr>
        <p:spPr bwMode="auto">
          <a:xfrm>
            <a:off x="2106613" y="2551113"/>
            <a:ext cx="4903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53"/>
          <p:cNvSpPr>
            <a:spLocks noChangeShapeType="1"/>
          </p:cNvSpPr>
          <p:nvPr/>
        </p:nvSpPr>
        <p:spPr bwMode="auto">
          <a:xfrm>
            <a:off x="0" y="4648200"/>
            <a:ext cx="9144000" cy="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763713"/>
            <a:ext cx="8226425" cy="508000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014413"/>
            <a:ext cx="8226425" cy="776287"/>
          </a:xfrm>
        </p:spPr>
        <p:txBody>
          <a:bodyPr/>
          <a:lstStyle>
            <a:lvl1pPr algn="ctr">
              <a:defRPr sz="4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5085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945931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811213"/>
            <a:ext cx="1778000" cy="5080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811213"/>
            <a:ext cx="5181600" cy="5080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823405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261929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802369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5588" y="1852613"/>
            <a:ext cx="3478212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852613"/>
            <a:ext cx="34798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517156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546234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7470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982591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671298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43195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9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811213"/>
            <a:ext cx="7110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5588" y="1852613"/>
            <a:ext cx="711041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0" y="1524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" y="152400"/>
            <a:ext cx="495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1031" name="Line 36"/>
          <p:cNvSpPr>
            <a:spLocks noChangeShapeType="1"/>
          </p:cNvSpPr>
          <p:nvPr/>
        </p:nvSpPr>
        <p:spPr bwMode="auto">
          <a:xfrm>
            <a:off x="0" y="442913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Line 37"/>
          <p:cNvSpPr>
            <a:spLocks noChangeShapeType="1"/>
          </p:cNvSpPr>
          <p:nvPr/>
        </p:nvSpPr>
        <p:spPr bwMode="auto">
          <a:xfrm>
            <a:off x="0" y="6156325"/>
            <a:ext cx="9144000" cy="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3" name="Picture 40" descr="iu_h_wh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2209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3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1.mp4"/><Relationship Id="rId11" Type="http://schemas.openxmlformats.org/officeDocument/2006/relationships/image" Target="../media/image34.png"/><Relationship Id="rId5" Type="http://schemas.microsoft.com/office/2007/relationships/media" Target="../media/media1.mp4"/><Relationship Id="rId10" Type="http://schemas.openxmlformats.org/officeDocument/2006/relationships/image" Target="../media/image38.png"/><Relationship Id="rId4" Type="http://schemas.openxmlformats.org/officeDocument/2006/relationships/video" Target="../media/media3.mp4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543800" cy="1739900"/>
          </a:xfrm>
        </p:spPr>
        <p:txBody>
          <a:bodyPr/>
          <a:lstStyle/>
          <a:p>
            <a:br>
              <a:rPr lang="en-US" sz="2800" b="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cap="none" dirty="0">
                <a:latin typeface="Arial" panose="020B0604020202020204" pitchFamily="34" charset="0"/>
                <a:cs typeface="Arial" panose="020B0604020202020204" pitchFamily="34" charset="0"/>
              </a:rPr>
              <a:t>The Neutron Electric Dipole Moment (</a:t>
            </a:r>
            <a:r>
              <a:rPr lang="en-US" sz="2800" b="0" cap="none" dirty="0" err="1">
                <a:latin typeface="Arial" panose="020B0604020202020204" pitchFamily="34" charset="0"/>
                <a:cs typeface="Arial" panose="020B0604020202020204" pitchFamily="34" charset="0"/>
              </a:rPr>
              <a:t>nEDM</a:t>
            </a:r>
            <a:r>
              <a:rPr lang="en-US" sz="2800" b="0" cap="none" dirty="0">
                <a:latin typeface="Arial" panose="020B0604020202020204" pitchFamily="34" charset="0"/>
                <a:cs typeface="Arial" panose="020B0604020202020204" pitchFamily="34" charset="0"/>
              </a:rPr>
              <a:t>) Experiment at Los Alamos National Laboratory (LANL)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8663" y="4191000"/>
            <a:ext cx="7772400" cy="661987"/>
          </a:xfrm>
        </p:spPr>
        <p:txBody>
          <a:bodyPr/>
          <a:lstStyle/>
          <a:p>
            <a:r>
              <a:rPr lang="en-US" dirty="0"/>
              <a:t>Douglas Wong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063064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584" y="1828800"/>
            <a:ext cx="3196557" cy="431474"/>
          </a:xfrm>
          <a:prstGeom prst="rect">
            <a:avLst/>
          </a:prstGeom>
        </p:spPr>
      </p:pic>
      <p:pic>
        <p:nvPicPr>
          <p:cNvPr id="13" name="rkCircular_w=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710" y="1353546"/>
            <a:ext cx="5608109" cy="4206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2584" y="2770682"/>
            <a:ext cx="3612816" cy="26361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7110413" cy="1143000"/>
          </a:xfrm>
        </p:spPr>
        <p:txBody>
          <a:bodyPr/>
          <a:lstStyle/>
          <a:p>
            <a:r>
              <a:rPr lang="en-US" sz="2400" dirty="0"/>
              <a:t>Ramsey method: </a:t>
            </a:r>
            <a:r>
              <a:rPr lang="en-US" sz="2400" b="0" dirty="0"/>
              <a:t>On-resonance sequence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1828800"/>
            <a:ext cx="895350" cy="38255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5105400" y="3657600"/>
            <a:ext cx="3886200" cy="2057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181600" y="4572000"/>
            <a:ext cx="3810000" cy="9876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75241" y="5490977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Note: this is just for demonstration purposes, the animation skips lots of precession time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57800" y="2396028"/>
            <a:ext cx="3079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Neutron starts spin up at t = 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1958" y="526724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Above: Plot of the “tip” of the </a:t>
            </a:r>
            <a:r>
              <a:rPr lang="en-US" sz="1200" dirty="0" err="1"/>
              <a:t>semiclassical</a:t>
            </a:r>
            <a:r>
              <a:rPr lang="en-US" sz="1200" dirty="0"/>
              <a:t> neutron spin vector. Origin of the vector is at </a:t>
            </a:r>
          </a:p>
          <a:p>
            <a:r>
              <a:rPr lang="en-US" sz="1200" dirty="0"/>
              <a:t>P(x),P(y), P(z) = (0.5, 0.5, 0.5)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73B0E-643E-AA29-C854-681111EB5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AF831-04DC-5897-5867-B44B58AA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67E564-6008-8E3F-54DE-4EBEC226E48A}"/>
              </a:ext>
            </a:extLst>
          </p:cNvPr>
          <p:cNvSpPr txBox="1"/>
          <p:nvPr/>
        </p:nvSpPr>
        <p:spPr>
          <a:xfrm>
            <a:off x="8610600" y="6321228"/>
            <a:ext cx="381000" cy="311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9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kCircular_w=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14999" y="1354039"/>
            <a:ext cx="2891369" cy="2168527"/>
          </a:xfrm>
          <a:prstGeom prst="rect">
            <a:avLst/>
          </a:prstGeom>
        </p:spPr>
      </p:pic>
      <p:pic>
        <p:nvPicPr>
          <p:cNvPr id="7" name="rkCircular_w=2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4786" y="1354041"/>
            <a:ext cx="2916765" cy="2187574"/>
          </a:xfrm>
          <a:prstGeom prst="rect">
            <a:avLst/>
          </a:prstGeom>
        </p:spPr>
      </p:pic>
      <p:pic>
        <p:nvPicPr>
          <p:cNvPr id="6" name="rkCircular_w=20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0633" y="1354040"/>
            <a:ext cx="2916767" cy="2187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7110413" cy="1143000"/>
          </a:xfrm>
        </p:spPr>
        <p:txBody>
          <a:bodyPr/>
          <a:lstStyle/>
          <a:p>
            <a:r>
              <a:rPr lang="en-US" sz="2400" dirty="0"/>
              <a:t>Ramsey method: </a:t>
            </a:r>
            <a:r>
              <a:rPr lang="en-US" sz="2400" b="0" dirty="0"/>
              <a:t>Making a fringe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5"/>
          <a:stretch/>
        </p:blipFill>
        <p:spPr>
          <a:xfrm>
            <a:off x="2039080" y="3429000"/>
            <a:ext cx="3828320" cy="2566441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 bwMode="auto">
          <a:xfrm>
            <a:off x="3885277" y="4245841"/>
            <a:ext cx="45719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4068233" y="4245841"/>
            <a:ext cx="45719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4049436" y="4590087"/>
            <a:ext cx="45719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3907521" y="4590086"/>
            <a:ext cx="45719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61834" y="1292423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On-resonance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2866" y="129540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Off-resonance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6865" y="1292423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Also off-resonance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07744" y="5791200"/>
            <a:ext cx="3660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Note: this is just for demonstration purposes, the animation skips lots of precession time, and the Ramsey fringe was made with different parameters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027439" y="3352800"/>
            <a:ext cx="838200" cy="2209800"/>
            <a:chOff x="4038600" y="3352800"/>
            <a:chExt cx="838200" cy="2209800"/>
          </a:xfrm>
        </p:grpSpPr>
        <p:cxnSp>
          <p:nvCxnSpPr>
            <p:cNvPr id="19" name="Straight Connector 18"/>
            <p:cNvCxnSpPr/>
            <p:nvPr/>
          </p:nvCxnSpPr>
          <p:spPr bwMode="auto">
            <a:xfrm>
              <a:off x="4876800" y="3352800"/>
              <a:ext cx="0" cy="2209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H="1">
              <a:off x="4038600" y="5562600"/>
              <a:ext cx="8382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" name="Group 34"/>
          <p:cNvGrpSpPr/>
          <p:nvPr/>
        </p:nvGrpSpPr>
        <p:grpSpPr>
          <a:xfrm>
            <a:off x="4068233" y="3352800"/>
            <a:ext cx="3780367" cy="1371600"/>
            <a:chOff x="4114800" y="3429000"/>
            <a:chExt cx="3733800" cy="1143000"/>
          </a:xfrm>
        </p:grpSpPr>
        <p:cxnSp>
          <p:nvCxnSpPr>
            <p:cNvPr id="26" name="Straight Connector 25"/>
            <p:cNvCxnSpPr/>
            <p:nvPr/>
          </p:nvCxnSpPr>
          <p:spPr bwMode="auto">
            <a:xfrm>
              <a:off x="7848600" y="3429000"/>
              <a:ext cx="0" cy="1143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H="1">
              <a:off x="4114800" y="4572000"/>
              <a:ext cx="37338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/>
          <p:cNvGrpSpPr/>
          <p:nvPr/>
        </p:nvGrpSpPr>
        <p:grpSpPr>
          <a:xfrm>
            <a:off x="1219200" y="3429000"/>
            <a:ext cx="2667000" cy="381000"/>
            <a:chOff x="1219200" y="3429000"/>
            <a:chExt cx="2667000" cy="381000"/>
          </a:xfrm>
        </p:grpSpPr>
        <p:cxnSp>
          <p:nvCxnSpPr>
            <p:cNvPr id="30" name="Straight Connector 29"/>
            <p:cNvCxnSpPr/>
            <p:nvPr/>
          </p:nvCxnSpPr>
          <p:spPr bwMode="auto">
            <a:xfrm>
              <a:off x="1219200" y="3429000"/>
              <a:ext cx="0" cy="381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1219200" y="3810000"/>
              <a:ext cx="26670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6" name="TextBox 35"/>
          <p:cNvSpPr txBox="1"/>
          <p:nvPr/>
        </p:nvSpPr>
        <p:spPr>
          <a:xfrm>
            <a:off x="452392" y="4871312"/>
            <a:ext cx="2662765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0" dirty="0"/>
              <a:t>In experiment it is unnecessary to make the whole fringe. Pick 4 points along the central peak along which the slope is fastest changing, and extrapolate resonant frequency from that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63047" y="4844373"/>
            <a:ext cx="3252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0" dirty="0"/>
              <a:t>Each point on the fringe comes from one Ramsey sequence. Experimentally, to make this fringe, all you need to do is to apply a Ramsey sequence (for various RF frequencies) on a population of neutrons, and count the number of spin up neutrons at the end.</a:t>
            </a:r>
          </a:p>
          <a:p>
            <a:endParaRPr lang="en-US" sz="1000" i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15C4F-3C4B-A522-3D72-B53AFD645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8273C-8A3C-A725-3EE0-085D7999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5EB56-C8D9-3E30-3919-C6A53F0FD997}"/>
              </a:ext>
            </a:extLst>
          </p:cNvPr>
          <p:cNvSpPr txBox="1"/>
          <p:nvPr/>
        </p:nvSpPr>
        <p:spPr>
          <a:xfrm>
            <a:off x="8606368" y="6400800"/>
            <a:ext cx="385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7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Statistical Requirements of a Counting Experiment</a:t>
            </a:r>
            <a:endParaRPr lang="en-US" sz="24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95400"/>
            <a:ext cx="6553200" cy="458770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ADA6B-9583-F86D-9383-07B32EEEE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82458-25B5-FB48-F64C-6D5512373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B13E04-E90F-6B81-3636-FB7B251F57CA}"/>
              </a:ext>
            </a:extLst>
          </p:cNvPr>
          <p:cNvSpPr txBox="1"/>
          <p:nvPr/>
        </p:nvSpPr>
        <p:spPr>
          <a:xfrm>
            <a:off x="8610600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5904B7-1074-3A52-6690-50432DAF6401}"/>
              </a:ext>
            </a:extLst>
          </p:cNvPr>
          <p:cNvSpPr/>
          <p:nvPr/>
        </p:nvSpPr>
        <p:spPr bwMode="auto">
          <a:xfrm>
            <a:off x="4876800" y="4267200"/>
            <a:ext cx="19812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AD5687-E793-ED17-414C-3F6C2D268853}"/>
              </a:ext>
            </a:extLst>
          </p:cNvPr>
          <p:cNvSpPr/>
          <p:nvPr/>
        </p:nvSpPr>
        <p:spPr bwMode="auto">
          <a:xfrm>
            <a:off x="4038600" y="4495800"/>
            <a:ext cx="8382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6ADFDE-02ED-0112-3374-835EDE4A6302}"/>
              </a:ext>
            </a:extLst>
          </p:cNvPr>
          <p:cNvSpPr/>
          <p:nvPr/>
        </p:nvSpPr>
        <p:spPr bwMode="auto">
          <a:xfrm>
            <a:off x="6400800" y="5562600"/>
            <a:ext cx="152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813F14-65CB-282A-A45C-8A08ED18B9A8}"/>
              </a:ext>
            </a:extLst>
          </p:cNvPr>
          <p:cNvSpPr/>
          <p:nvPr/>
        </p:nvSpPr>
        <p:spPr bwMode="auto">
          <a:xfrm>
            <a:off x="3733800" y="1204429"/>
            <a:ext cx="152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0355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263" y="3044825"/>
            <a:ext cx="7772400" cy="1362075"/>
          </a:xfrm>
        </p:spPr>
        <p:txBody>
          <a:bodyPr/>
          <a:lstStyle/>
          <a:p>
            <a:r>
              <a:rPr lang="en-US" sz="3200" b="0" cap="none" dirty="0" err="1">
                <a:latin typeface="Arial" panose="020B0604020202020204" pitchFamily="34" charset="0"/>
                <a:cs typeface="Arial" panose="020B0604020202020204" pitchFamily="34" charset="0"/>
              </a:rPr>
              <a:t>nEDM</a:t>
            </a:r>
            <a:r>
              <a:rPr lang="en-US" sz="3200" b="0" cap="none" dirty="0">
                <a:latin typeface="Arial" panose="020B0604020202020204" pitchFamily="34" charset="0"/>
                <a:cs typeface="Arial" panose="020B0604020202020204" pitchFamily="34" charset="0"/>
              </a:rPr>
              <a:t> Search at LANL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0C7478F-102D-3B2E-2CBA-E945CF92B4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CF65689-C97E-977C-63D2-1017BF49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170202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LANL Source Upgrade 2017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9FC94-B6C7-48AA-8C22-B8AEFEE11D47}"/>
              </a:ext>
            </a:extLst>
          </p:cNvPr>
          <p:cNvSpPr txBox="1"/>
          <p:nvPr/>
        </p:nvSpPr>
        <p:spPr>
          <a:xfrm>
            <a:off x="6019800" y="5867401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/>
              <a:t>Ito et al    doi:10.1103/PhysRevC.97.012501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A47035-33D3-400D-95D0-5E4A7EF3D42C}"/>
              </a:ext>
            </a:extLst>
          </p:cNvPr>
          <p:cNvSpPr txBox="1"/>
          <p:nvPr/>
        </p:nvSpPr>
        <p:spPr>
          <a:xfrm>
            <a:off x="204788" y="1343085"/>
            <a:ext cx="51037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i="0" dirty="0"/>
              <a:t>Spallation neutrons produced by 800 MeV proton beam on a tungsten target</a:t>
            </a:r>
          </a:p>
          <a:p>
            <a:endParaRPr lang="en-US" sz="1200" i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i="0" dirty="0"/>
              <a:t>Moderated by beryllium, graphite, and polyethylene beads</a:t>
            </a:r>
          </a:p>
          <a:p>
            <a:endParaRPr lang="en-US" sz="1200" i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i="0" dirty="0"/>
              <a:t>Cold neutrons </a:t>
            </a:r>
            <a:r>
              <a:rPr lang="en-US" sz="1200" i="0" dirty="0" err="1"/>
              <a:t>downscattered</a:t>
            </a:r>
            <a:r>
              <a:rPr lang="en-US" sz="1200" i="0" dirty="0"/>
              <a:t> to ultracold neutrons (UCN) with a solid deuterium crystal</a:t>
            </a:r>
          </a:p>
          <a:p>
            <a:endParaRPr lang="en-US" sz="1200" i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i="0" dirty="0"/>
              <a:t>Neutrons directed upwards 1m along a Ni</a:t>
            </a:r>
            <a:r>
              <a:rPr lang="en-US" sz="1200" i="0" baseline="30000" dirty="0"/>
              <a:t>58</a:t>
            </a:r>
            <a:r>
              <a:rPr lang="en-US" sz="1200" i="0" dirty="0"/>
              <a:t> guide to compensate for the boost from leaving the optical potential of the deuterium source</a:t>
            </a:r>
          </a:p>
          <a:p>
            <a:endParaRPr lang="en-US" sz="1200" i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Upgrades</a:t>
            </a:r>
          </a:p>
          <a:p>
            <a:pPr marL="731520" lvl="1" indent="-182880">
              <a:buFont typeface="Arial" panose="020B0604020202020204" pitchFamily="34" charset="0"/>
              <a:buChar char="-"/>
            </a:pPr>
            <a:r>
              <a:rPr lang="en-US" sz="1200" i="0" dirty="0"/>
              <a:t>New source insert, with optimized SD2 and cold moderator geometries</a:t>
            </a:r>
          </a:p>
          <a:p>
            <a:pPr marL="731520" lvl="1" indent="-182880">
              <a:buFont typeface="Arial" panose="020B0604020202020204" pitchFamily="34" charset="0"/>
              <a:buChar char="-"/>
            </a:pPr>
            <a:r>
              <a:rPr lang="en-US" sz="1200" i="0" dirty="0"/>
              <a:t>Improved UCN transport in the vertical to horizontal transition</a:t>
            </a:r>
          </a:p>
          <a:p>
            <a:pPr marL="731520" lvl="1" indent="-182880">
              <a:buFont typeface="Arial" panose="020B0604020202020204" pitchFamily="34" charset="0"/>
              <a:buChar char="-"/>
            </a:pPr>
            <a:r>
              <a:rPr lang="en-US" sz="1200" i="0" dirty="0"/>
              <a:t>Minimization of UCN loss in source volume</a:t>
            </a:r>
          </a:p>
          <a:p>
            <a:pPr marL="731520" lvl="1" indent="-182880">
              <a:buFont typeface="Arial" panose="020B0604020202020204" pitchFamily="34" charset="0"/>
              <a:buChar char="-"/>
            </a:pPr>
            <a:r>
              <a:rPr lang="en-US" sz="1200" i="0" dirty="0"/>
              <a:t>Improved UCN guide quality</a:t>
            </a:r>
          </a:p>
          <a:p>
            <a:pPr marL="548640" lvl="1"/>
            <a:endParaRPr lang="en-US" sz="1200" i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i="0" dirty="0"/>
              <a:t>UCN density measured at the exit of biological shield measured to be 184(32) UCN/cm</a:t>
            </a:r>
            <a:r>
              <a:rPr lang="en-US" sz="1200" i="0" baseline="30000" dirty="0"/>
              <a:t>3</a:t>
            </a:r>
          </a:p>
          <a:p>
            <a:endParaRPr lang="en-US" sz="1200" i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i="0" dirty="0"/>
              <a:t>39(7) UCN/cm</a:t>
            </a:r>
            <a:r>
              <a:rPr lang="en-US" sz="1200" i="0" baseline="30000" dirty="0"/>
              <a:t>3 </a:t>
            </a:r>
            <a:r>
              <a:rPr lang="en-US" sz="1200" i="0" dirty="0"/>
              <a:t> stored in an external chamber, sufficient for a </a:t>
            </a:r>
            <a:r>
              <a:rPr lang="en-US" sz="1200" i="0" dirty="0" err="1"/>
              <a:t>nEDM</a:t>
            </a:r>
            <a:r>
              <a:rPr lang="en-US" sz="1200" i="0" dirty="0"/>
              <a:t> measurement with uncertainty 3 x 10</a:t>
            </a:r>
            <a:r>
              <a:rPr lang="en-US" sz="1200" i="0" baseline="30000" dirty="0"/>
              <a:t>-27 </a:t>
            </a:r>
            <a:r>
              <a:rPr lang="en-US" sz="1200" i="0" dirty="0"/>
              <a:t>e cm (90% CL)</a:t>
            </a:r>
            <a:endParaRPr lang="en-US" sz="1200" i="0" baseline="30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BE9B87-6796-4CBF-81F1-06F76B0B9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957" y="713600"/>
            <a:ext cx="3367055" cy="20025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D65F27-1B65-4E93-A7E1-A2CB10CD83A8}"/>
              </a:ext>
            </a:extLst>
          </p:cNvPr>
          <p:cNvSpPr txBox="1"/>
          <p:nvPr/>
        </p:nvSpPr>
        <p:spPr>
          <a:xfrm>
            <a:off x="6019800" y="609809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0" dirty="0"/>
              <a:t>Old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AA0A59-6DF9-4AB1-B710-CB9FFA26F696}"/>
              </a:ext>
            </a:extLst>
          </p:cNvPr>
          <p:cNvSpPr txBox="1"/>
          <p:nvPr/>
        </p:nvSpPr>
        <p:spPr>
          <a:xfrm>
            <a:off x="7620000" y="605976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0" dirty="0"/>
              <a:t>New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2F407D6-9F33-D799-F220-7C532DF2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E40DE4-AC9B-35A0-F33F-E735D6599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FBF24C-2B14-29DF-E7D5-E41AFC7B690A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91ECA2-EE71-01D4-B5FA-6EA1B0E02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296" y="2715958"/>
            <a:ext cx="2844904" cy="30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39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Prototype apparatus demonstration 2017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650E3-63BC-1552-3D9E-93DA990323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DBDF7-9803-2310-72CC-BDD156A8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3D1E3D-604E-F481-A771-21A0CDF1DB7E}"/>
              </a:ext>
            </a:extLst>
          </p:cNvPr>
          <p:cNvSpPr txBox="1"/>
          <p:nvPr/>
        </p:nvSpPr>
        <p:spPr>
          <a:xfrm>
            <a:off x="8610601" y="63246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E7209D-5F58-F039-055C-DB81FF5FF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242" y="1240300"/>
            <a:ext cx="3024296" cy="26887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46454F-A42A-2839-3718-4715FE83C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242" y="4038600"/>
            <a:ext cx="2686830" cy="2022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5A86E1-8820-F630-D007-92C04443A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204426"/>
            <a:ext cx="4181475" cy="2856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EFF234-59F6-C27E-84C0-80E88435132F}"/>
              </a:ext>
            </a:extLst>
          </p:cNvPr>
          <p:cNvSpPr txBox="1"/>
          <p:nvPr/>
        </p:nvSpPr>
        <p:spPr>
          <a:xfrm>
            <a:off x="1524000" y="2896649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/>
              <a:t>Ramsey fringes (T1 = 30 sec)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1BC116-54BB-BE2A-0876-D242F6508BD1}"/>
              </a:ext>
            </a:extLst>
          </p:cNvPr>
          <p:cNvSpPr txBox="1"/>
          <p:nvPr/>
        </p:nvSpPr>
        <p:spPr>
          <a:xfrm>
            <a:off x="376059" y="1452565"/>
            <a:ext cx="472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0" dirty="0"/>
              <a:t>Crude Ramsey fringes created successfully at the end of 2017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i="0" dirty="0">
                <a:cs typeface="Calibri"/>
              </a:rPr>
              <a:t>Cell densities were to be &lt;5 UCN/cc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i="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0" dirty="0">
                <a:cs typeface="Calibri"/>
              </a:rPr>
              <a:t>B0 coil prototype made from a segmented solenoid</a:t>
            </a:r>
          </a:p>
        </p:txBody>
      </p:sp>
    </p:spTree>
    <p:extLst>
      <p:ext uri="{BB962C8B-B14F-4D97-AF65-F5344CB8AC3E}">
        <p14:creationId xmlns:p14="http://schemas.microsoft.com/office/powerpoint/2010/main" val="2668981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North Beamline Characterization Measurements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6CE38B-DED5-91C8-A8C3-DB9CFDC27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09800"/>
            <a:ext cx="8382000" cy="2239028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3DEACC8-6DA0-CC23-C842-CAB7DD67B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F24D1-A7DA-83E4-614F-A8D5D4EB6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43871-3C5B-AB34-8647-EA8F2195FE8C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30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North Beamline Characterization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650E3-63BC-1552-3D9E-93DA990323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DBDF7-9803-2310-72CC-BDD156A8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8C38D4-96B1-B480-7937-6849E3D0D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110" y="2362200"/>
            <a:ext cx="3302237" cy="18027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B90159-D97A-0830-B2B0-CC7B0DC3A23B}"/>
              </a:ext>
            </a:extLst>
          </p:cNvPr>
          <p:cNvSpPr txBox="1"/>
          <p:nvPr/>
        </p:nvSpPr>
        <p:spPr>
          <a:xfrm>
            <a:off x="457200" y="523494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/>
              <a:t>60,000 UCN counted in a prototype cell after 180 s of storage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F4A4652-8B36-3432-6EC0-33A3CB336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20" y="2057400"/>
            <a:ext cx="4234780" cy="30958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71E1E3-8897-1C9D-3C3F-719782126B7C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0923EE-9673-83E7-CAA0-DFB32965D7C1}"/>
              </a:ext>
            </a:extLst>
          </p:cNvPr>
          <p:cNvSpPr txBox="1"/>
          <p:nvPr/>
        </p:nvSpPr>
        <p:spPr>
          <a:xfrm>
            <a:off x="6629400" y="5792953"/>
            <a:ext cx="548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 err="1"/>
              <a:t>doi</a:t>
            </a:r>
            <a:r>
              <a:rPr lang="en-US" sz="1200" i="0" dirty="0"/>
              <a:t>: 10.1016/j.nima.2023.168105</a:t>
            </a:r>
          </a:p>
        </p:txBody>
      </p:sp>
    </p:spTree>
    <p:extLst>
      <p:ext uri="{BB962C8B-B14F-4D97-AF65-F5344CB8AC3E}">
        <p14:creationId xmlns:p14="http://schemas.microsoft.com/office/powerpoint/2010/main" val="4048558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Experimental Area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0FCA5A-E009-4CD6-9CF4-FD575605B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752600"/>
            <a:ext cx="5867400" cy="3915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5A3DBC-923A-4950-B29E-4C4468134F90}"/>
              </a:ext>
            </a:extLst>
          </p:cNvPr>
          <p:cNvSpPr txBox="1"/>
          <p:nvPr/>
        </p:nvSpPr>
        <p:spPr>
          <a:xfrm>
            <a:off x="1778793" y="5673563"/>
            <a:ext cx="487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Ito 2022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C854E0-D22F-7452-3096-A24D59F05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FDB41D-E440-813A-8C6C-C0CDBDEC0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E2E4A-E4FB-6EB7-ABDB-22FA6272F797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328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Experimental Area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31275-E8B0-41E8-8DCF-7EB16532D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599"/>
            <a:ext cx="9144000" cy="44087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739EBD-31E8-490F-8E01-10E4507647DE}"/>
              </a:ext>
            </a:extLst>
          </p:cNvPr>
          <p:cNvSpPr txBox="1"/>
          <p:nvPr/>
        </p:nvSpPr>
        <p:spPr>
          <a:xfrm>
            <a:off x="1905000" y="5657203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Ito 2022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4958D1-BC45-4C37-A92E-7B5243CE8999}"/>
              </a:ext>
            </a:extLst>
          </p:cNvPr>
          <p:cNvSpPr/>
          <p:nvPr/>
        </p:nvSpPr>
        <p:spPr bwMode="auto">
          <a:xfrm>
            <a:off x="4419600" y="5657203"/>
            <a:ext cx="228600" cy="123111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19B16C4-1442-4C5C-744F-7B443F4DF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CDEEE66-C424-8D5C-9A84-1386F92D5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5D7D0D-4782-246D-EA06-B13590E9E20F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875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7110413" cy="1143000"/>
          </a:xfrm>
        </p:spPr>
        <p:txBody>
          <a:bodyPr/>
          <a:lstStyle/>
          <a:p>
            <a:r>
              <a:rPr lang="en-US" sz="2400" dirty="0"/>
              <a:t>LANL </a:t>
            </a:r>
            <a:r>
              <a:rPr lang="en-US" sz="2400" dirty="0" err="1"/>
              <a:t>nEDM</a:t>
            </a:r>
            <a:r>
              <a:rPr lang="en-US" sz="2400" dirty="0"/>
              <a:t> Collaboration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787" y="1461700"/>
            <a:ext cx="459581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Los Alamos National Laboratory (LANL)</a:t>
            </a:r>
          </a:p>
          <a:p>
            <a:r>
              <a:rPr lang="en-US" sz="1200" i="0" dirty="0"/>
              <a:t>S. </a:t>
            </a:r>
            <a:r>
              <a:rPr lang="en-US" sz="1200" i="0" dirty="0" err="1"/>
              <a:t>Cirigliano</a:t>
            </a:r>
            <a:r>
              <a:rPr lang="en-US" sz="1200" i="0" dirty="0"/>
              <a:t>, S. Clayton, C. </a:t>
            </a:r>
            <a:r>
              <a:rPr lang="en-US" sz="1200" i="0" dirty="0" err="1"/>
              <a:t>Cude</a:t>
            </a:r>
            <a:r>
              <a:rPr lang="en-US" sz="1200" i="0" dirty="0"/>
              <a:t>-Woods, S. Currie, T. Hassan,</a:t>
            </a:r>
          </a:p>
          <a:p>
            <a:r>
              <a:rPr lang="en-US" sz="1200" i="0" dirty="0"/>
              <a:t>L. </a:t>
            </a:r>
            <a:r>
              <a:rPr lang="en-US" sz="1200" i="0" dirty="0" err="1"/>
              <a:t>Lommel</a:t>
            </a:r>
            <a:r>
              <a:rPr lang="en-US" sz="1200" i="0" dirty="0"/>
              <a:t>, T. Ito, M. </a:t>
            </a:r>
            <a:r>
              <a:rPr lang="en-US" sz="1200" i="0" dirty="0" err="1"/>
              <a:t>Makela</a:t>
            </a:r>
            <a:r>
              <a:rPr lang="en-US" sz="1200" i="0" dirty="0"/>
              <a:t>, C. Morris, C. O’Shaughnessy, </a:t>
            </a:r>
          </a:p>
          <a:p>
            <a:r>
              <a:rPr lang="en-US" sz="1200" i="0" dirty="0"/>
              <a:t>W. </a:t>
            </a:r>
            <a:r>
              <a:rPr lang="en-US" sz="1200" i="0" dirty="0" err="1"/>
              <a:t>Uhrich</a:t>
            </a:r>
            <a:endParaRPr lang="en-US" sz="1200" i="0" dirty="0"/>
          </a:p>
          <a:p>
            <a:endParaRPr lang="en-US" sz="1200" dirty="0"/>
          </a:p>
          <a:p>
            <a:r>
              <a:rPr lang="en-US" sz="1200" dirty="0"/>
              <a:t>University of Kentucky</a:t>
            </a:r>
          </a:p>
          <a:p>
            <a:r>
              <a:rPr lang="en-US" sz="1200" i="0" dirty="0"/>
              <a:t>B. Plaster, A. </a:t>
            </a:r>
            <a:r>
              <a:rPr lang="en-US" sz="1200" i="0" dirty="0" err="1"/>
              <a:t>Tewsley</a:t>
            </a:r>
            <a:r>
              <a:rPr lang="en-US" sz="1200" i="0" dirty="0"/>
              <a:t>-Booth, J. Brewington, P. A. </a:t>
            </a:r>
            <a:r>
              <a:rPr lang="en-US" sz="1200" i="0" dirty="0" err="1"/>
              <a:t>Palamure</a:t>
            </a:r>
            <a:r>
              <a:rPr lang="en-US" sz="1200" i="0" dirty="0"/>
              <a:t>, </a:t>
            </a:r>
          </a:p>
          <a:p>
            <a:r>
              <a:rPr lang="en-US" sz="1200" i="0" dirty="0"/>
              <a:t>D. Buskirk</a:t>
            </a:r>
          </a:p>
          <a:p>
            <a:endParaRPr lang="en-US" sz="1200" i="0" dirty="0"/>
          </a:p>
          <a:p>
            <a:r>
              <a:rPr lang="en-US" sz="1200" dirty="0"/>
              <a:t>University of Michigan</a:t>
            </a:r>
          </a:p>
          <a:p>
            <a:r>
              <a:rPr lang="en-US" sz="1200" i="0" dirty="0"/>
              <a:t>T. </a:t>
            </a:r>
            <a:r>
              <a:rPr lang="en-US" sz="1200" i="0" dirty="0" err="1"/>
              <a:t>Chupp</a:t>
            </a:r>
            <a:r>
              <a:rPr lang="en-US" sz="1200" i="0" dirty="0"/>
              <a:t>, F. Hills, A. </a:t>
            </a:r>
            <a:r>
              <a:rPr lang="en-US" sz="1200" i="0" dirty="0" err="1"/>
              <a:t>Tewsley</a:t>
            </a:r>
            <a:r>
              <a:rPr lang="en-US" sz="1200" i="0" dirty="0"/>
              <a:t>-Booth</a:t>
            </a:r>
          </a:p>
          <a:p>
            <a:endParaRPr lang="en-US" sz="1200" dirty="0"/>
          </a:p>
          <a:p>
            <a:r>
              <a:rPr lang="en-US" sz="1200" dirty="0"/>
              <a:t>University of Illinois Urbana-Champaign</a:t>
            </a:r>
          </a:p>
          <a:p>
            <a:r>
              <a:rPr lang="en-US" sz="1200" i="0" dirty="0"/>
              <a:t>J. Burdine, J. Chen, C.-Y. Liu, J. Long</a:t>
            </a:r>
          </a:p>
          <a:p>
            <a:endParaRPr lang="en-US" sz="1200" dirty="0"/>
          </a:p>
          <a:p>
            <a:r>
              <a:rPr lang="en-US" sz="1200" dirty="0"/>
              <a:t>Indiana University</a:t>
            </a:r>
          </a:p>
          <a:p>
            <a:r>
              <a:rPr lang="en-US" sz="1200" i="0" dirty="0"/>
              <a:t>W. Snow, D. Wong</a:t>
            </a:r>
          </a:p>
          <a:p>
            <a:endParaRPr lang="en-US" sz="1200" i="0" dirty="0"/>
          </a:p>
          <a:p>
            <a:endParaRPr lang="en-US" sz="1200" i="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4A5146-030D-4CA0-9EA0-8A65600A7209}"/>
              </a:ext>
            </a:extLst>
          </p:cNvPr>
          <p:cNvSpPr txBox="1"/>
          <p:nvPr/>
        </p:nvSpPr>
        <p:spPr>
          <a:xfrm>
            <a:off x="5538787" y="1443335"/>
            <a:ext cx="436721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East Tennessee State University</a:t>
            </a:r>
          </a:p>
          <a:p>
            <a:r>
              <a:rPr lang="en-US" sz="1200" i="0" dirty="0"/>
              <a:t>R. Pattie Jr.</a:t>
            </a:r>
          </a:p>
          <a:p>
            <a:endParaRPr lang="en-US" sz="1200" i="0" dirty="0"/>
          </a:p>
          <a:p>
            <a:r>
              <a:rPr lang="en-US" sz="1200" dirty="0"/>
              <a:t>Tennessee Technological University</a:t>
            </a:r>
          </a:p>
          <a:p>
            <a:r>
              <a:rPr lang="en-US" sz="1200" i="0" dirty="0"/>
              <a:t>A. Holley, A. Reid</a:t>
            </a:r>
            <a:r>
              <a:rPr lang="en-US" sz="1200" dirty="0"/>
              <a:t> </a:t>
            </a:r>
          </a:p>
          <a:p>
            <a:endParaRPr lang="en-US" sz="1200" dirty="0"/>
          </a:p>
          <a:p>
            <a:r>
              <a:rPr lang="en-US" sz="1200" dirty="0"/>
              <a:t>Valparaiso University</a:t>
            </a:r>
          </a:p>
          <a:p>
            <a:r>
              <a:rPr lang="en-US" sz="1200" i="0" dirty="0"/>
              <a:t>S. Stanislaus</a:t>
            </a:r>
          </a:p>
          <a:p>
            <a:endParaRPr lang="en-US" sz="1200" dirty="0"/>
          </a:p>
          <a:p>
            <a:r>
              <a:rPr lang="en-US" sz="1200" dirty="0"/>
              <a:t>University of Washington</a:t>
            </a:r>
          </a:p>
          <a:p>
            <a:r>
              <a:rPr lang="en-US" sz="1200" i="0" dirty="0"/>
              <a:t>T. J. Bowles and B. </a:t>
            </a:r>
            <a:r>
              <a:rPr lang="en-US" sz="1200" i="0" dirty="0" err="1"/>
              <a:t>Heckel</a:t>
            </a:r>
            <a:endParaRPr lang="en-US" sz="1200" i="0" dirty="0"/>
          </a:p>
          <a:p>
            <a:endParaRPr lang="en-US" sz="1200" i="0" dirty="0"/>
          </a:p>
          <a:p>
            <a:r>
              <a:rPr lang="en-US" sz="1200" dirty="0"/>
              <a:t>Yale University</a:t>
            </a:r>
          </a:p>
          <a:p>
            <a:r>
              <a:rPr lang="en-US" sz="1200" i="0" dirty="0"/>
              <a:t>S. K. Lamoreaux</a:t>
            </a:r>
          </a:p>
          <a:p>
            <a:endParaRPr lang="en-US" sz="1200" i="0" dirty="0"/>
          </a:p>
          <a:p>
            <a:r>
              <a:rPr lang="en-US" sz="1200" dirty="0"/>
              <a:t>Joint Institute of Nuclear Research</a:t>
            </a:r>
          </a:p>
          <a:p>
            <a:r>
              <a:rPr lang="en-US" sz="1200" i="0" dirty="0"/>
              <a:t>E. </a:t>
            </a:r>
            <a:r>
              <a:rPr lang="en-US" sz="1200" i="0" dirty="0" err="1"/>
              <a:t>Sharapov</a:t>
            </a:r>
            <a:endParaRPr lang="en-US" sz="1200" i="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0A588D7-1DEF-24EA-6FDE-02B467E70B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4B6BD23-995A-C197-AC58-1AA38DC3F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596897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Experimental Area 2022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8660A5-FE4D-4BCB-B009-62F228593F73}"/>
              </a:ext>
            </a:extLst>
          </p:cNvPr>
          <p:cNvSpPr/>
          <p:nvPr/>
        </p:nvSpPr>
        <p:spPr bwMode="auto">
          <a:xfrm>
            <a:off x="4457700" y="5570239"/>
            <a:ext cx="228600" cy="123111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7B0536-C6D1-400B-A539-4A18C03323B8}"/>
              </a:ext>
            </a:extLst>
          </p:cNvPr>
          <p:cNvSpPr txBox="1"/>
          <p:nvPr/>
        </p:nvSpPr>
        <p:spPr>
          <a:xfrm>
            <a:off x="76200" y="58674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Ito 2022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7BF193C-7DF9-1CD9-8193-A16E091FD3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6EB2893-143D-55D9-4C3C-6B02BFD9A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BF7F7C-CB8C-4F9C-5548-00D28D16F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148" y="1509878"/>
            <a:ext cx="4188065" cy="39293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98027-66F8-E657-1331-EF2CF602B4A0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8CB6C-8FE3-10DC-279F-A0EC7B41D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81200"/>
            <a:ext cx="4447764" cy="298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30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Experimental Features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7B0536-C6D1-400B-A539-4A18C03323B8}"/>
              </a:ext>
            </a:extLst>
          </p:cNvPr>
          <p:cNvSpPr txBox="1"/>
          <p:nvPr/>
        </p:nvSpPr>
        <p:spPr>
          <a:xfrm>
            <a:off x="8305800" y="586606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Chupp</a:t>
            </a:r>
            <a:r>
              <a:rPr lang="en-US" sz="1000" dirty="0"/>
              <a:t> 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7C8850-B02C-4411-9911-B707399EE531}"/>
              </a:ext>
            </a:extLst>
          </p:cNvPr>
          <p:cNvSpPr/>
          <p:nvPr/>
        </p:nvSpPr>
        <p:spPr bwMode="auto">
          <a:xfrm>
            <a:off x="5133110" y="3122400"/>
            <a:ext cx="1219200" cy="304799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F117C-AB92-48FF-9574-F50378F657BA}"/>
              </a:ext>
            </a:extLst>
          </p:cNvPr>
          <p:cNvSpPr txBox="1"/>
          <p:nvPr/>
        </p:nvSpPr>
        <p:spPr>
          <a:xfrm>
            <a:off x="261934" y="1208674"/>
            <a:ext cx="3014666" cy="1889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0" dirty="0"/>
              <a:t>Double precession chambers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0" dirty="0"/>
              <a:t>Simultaneous spin analyzers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0" dirty="0"/>
              <a:t>External array of optically pumped magnetometers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0" baseline="30000" dirty="0"/>
              <a:t>199</a:t>
            </a:r>
            <a:r>
              <a:rPr lang="en-US" sz="1200" i="0" dirty="0"/>
              <a:t>Hg comagnetometer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0" baseline="30000" dirty="0"/>
              <a:t>199</a:t>
            </a:r>
            <a:r>
              <a:rPr lang="en-US" sz="1200" i="0" dirty="0"/>
              <a:t>Hg external magnetometers</a:t>
            </a:r>
            <a:endParaRPr lang="en-US" sz="120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3D0C66C-0CDC-6772-971F-09EC1413C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2D77C73-EF1C-6D41-590E-1483ABCF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5" name="Freeform 97">
            <a:extLst>
              <a:ext uri="{FF2B5EF4-FFF2-40B4-BE49-F238E27FC236}">
                <a16:creationId xmlns:a16="http://schemas.microsoft.com/office/drawing/2014/main" id="{D6AC93F1-B9E7-8DC7-C1E6-F5465D4F885D}"/>
              </a:ext>
            </a:extLst>
          </p:cNvPr>
          <p:cNvSpPr/>
          <p:nvPr/>
        </p:nvSpPr>
        <p:spPr>
          <a:xfrm flipV="1">
            <a:off x="5779464" y="4948895"/>
            <a:ext cx="3996946" cy="558181"/>
          </a:xfrm>
          <a:custGeom>
            <a:avLst/>
            <a:gdLst>
              <a:gd name="connsiteX0" fmla="*/ 1142738 w 1142738"/>
              <a:gd name="connsiteY0" fmla="*/ 3999 h 558181"/>
              <a:gd name="connsiteX1" fmla="*/ 353029 w 1142738"/>
              <a:gd name="connsiteY1" fmla="*/ 3999 h 558181"/>
              <a:gd name="connsiteX2" fmla="*/ 200629 w 1142738"/>
              <a:gd name="connsiteY2" fmla="*/ 45562 h 558181"/>
              <a:gd name="connsiteX3" fmla="*/ 75938 w 1142738"/>
              <a:gd name="connsiteY3" fmla="*/ 156399 h 558181"/>
              <a:gd name="connsiteX4" fmla="*/ 6665 w 1142738"/>
              <a:gd name="connsiteY4" fmla="*/ 350362 h 558181"/>
              <a:gd name="connsiteX5" fmla="*/ 6665 w 1142738"/>
              <a:gd name="connsiteY5" fmla="*/ 558181 h 55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2738" h="558181">
                <a:moveTo>
                  <a:pt x="1142738" y="3999"/>
                </a:moveTo>
                <a:cubicBezTo>
                  <a:pt x="826392" y="535"/>
                  <a:pt x="510047" y="-2928"/>
                  <a:pt x="353029" y="3999"/>
                </a:cubicBezTo>
                <a:cubicBezTo>
                  <a:pt x="196011" y="10926"/>
                  <a:pt x="246811" y="20162"/>
                  <a:pt x="200629" y="45562"/>
                </a:cubicBezTo>
                <a:cubicBezTo>
                  <a:pt x="154447" y="70962"/>
                  <a:pt x="108265" y="105599"/>
                  <a:pt x="75938" y="156399"/>
                </a:cubicBezTo>
                <a:cubicBezTo>
                  <a:pt x="43611" y="207199"/>
                  <a:pt x="18210" y="283398"/>
                  <a:pt x="6665" y="350362"/>
                </a:cubicBezTo>
                <a:cubicBezTo>
                  <a:pt x="-4880" y="417326"/>
                  <a:pt x="892" y="487753"/>
                  <a:pt x="6665" y="558181"/>
                </a:cubicBezTo>
              </a:path>
            </a:pathLst>
          </a:custGeom>
          <a:noFill/>
          <a:ln w="2540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96">
            <a:extLst>
              <a:ext uri="{FF2B5EF4-FFF2-40B4-BE49-F238E27FC236}">
                <a16:creationId xmlns:a16="http://schemas.microsoft.com/office/drawing/2014/main" id="{C6EAF133-3B59-6E0D-E0C0-CE7672DA149D}"/>
              </a:ext>
            </a:extLst>
          </p:cNvPr>
          <p:cNvSpPr/>
          <p:nvPr/>
        </p:nvSpPr>
        <p:spPr>
          <a:xfrm>
            <a:off x="5744085" y="2427442"/>
            <a:ext cx="3996946" cy="558181"/>
          </a:xfrm>
          <a:custGeom>
            <a:avLst/>
            <a:gdLst>
              <a:gd name="connsiteX0" fmla="*/ 1142738 w 1142738"/>
              <a:gd name="connsiteY0" fmla="*/ 3999 h 558181"/>
              <a:gd name="connsiteX1" fmla="*/ 353029 w 1142738"/>
              <a:gd name="connsiteY1" fmla="*/ 3999 h 558181"/>
              <a:gd name="connsiteX2" fmla="*/ 200629 w 1142738"/>
              <a:gd name="connsiteY2" fmla="*/ 45562 h 558181"/>
              <a:gd name="connsiteX3" fmla="*/ 75938 w 1142738"/>
              <a:gd name="connsiteY3" fmla="*/ 156399 h 558181"/>
              <a:gd name="connsiteX4" fmla="*/ 6665 w 1142738"/>
              <a:gd name="connsiteY4" fmla="*/ 350362 h 558181"/>
              <a:gd name="connsiteX5" fmla="*/ 6665 w 1142738"/>
              <a:gd name="connsiteY5" fmla="*/ 558181 h 55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2738" h="558181">
                <a:moveTo>
                  <a:pt x="1142738" y="3999"/>
                </a:moveTo>
                <a:cubicBezTo>
                  <a:pt x="826392" y="535"/>
                  <a:pt x="510047" y="-2928"/>
                  <a:pt x="353029" y="3999"/>
                </a:cubicBezTo>
                <a:cubicBezTo>
                  <a:pt x="196011" y="10926"/>
                  <a:pt x="246811" y="20162"/>
                  <a:pt x="200629" y="45562"/>
                </a:cubicBezTo>
                <a:cubicBezTo>
                  <a:pt x="154447" y="70962"/>
                  <a:pt x="108265" y="105599"/>
                  <a:pt x="75938" y="156399"/>
                </a:cubicBezTo>
                <a:cubicBezTo>
                  <a:pt x="43611" y="207199"/>
                  <a:pt x="18210" y="283398"/>
                  <a:pt x="6665" y="350362"/>
                </a:cubicBezTo>
                <a:cubicBezTo>
                  <a:pt x="-4880" y="417326"/>
                  <a:pt x="892" y="487753"/>
                  <a:pt x="6665" y="558181"/>
                </a:cubicBezTo>
              </a:path>
            </a:pathLst>
          </a:custGeom>
          <a:noFill/>
          <a:ln w="2540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BA7FA0D5-ABA4-9211-6911-D9F1EDA45947}"/>
              </a:ext>
            </a:extLst>
          </p:cNvPr>
          <p:cNvSpPr/>
          <p:nvPr/>
        </p:nvSpPr>
        <p:spPr>
          <a:xfrm>
            <a:off x="4844115" y="2779575"/>
            <a:ext cx="1976291" cy="427273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External Magnetometers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8045BB15-2637-CEF7-A082-297C969BC1D1}"/>
              </a:ext>
            </a:extLst>
          </p:cNvPr>
          <p:cNvSpPr/>
          <p:nvPr/>
        </p:nvSpPr>
        <p:spPr>
          <a:xfrm>
            <a:off x="4779819" y="3206848"/>
            <a:ext cx="2105891" cy="15239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69C329-5170-68B4-954D-5B224A224212}"/>
              </a:ext>
            </a:extLst>
          </p:cNvPr>
          <p:cNvSpPr txBox="1"/>
          <p:nvPr/>
        </p:nvSpPr>
        <p:spPr>
          <a:xfrm>
            <a:off x="2523958" y="3823274"/>
            <a:ext cx="460382" cy="83099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HV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D780AE-FCA8-9F11-99B6-43E88DB8AE4E}"/>
              </a:ext>
            </a:extLst>
          </p:cNvPr>
          <p:cNvGrpSpPr/>
          <p:nvPr/>
        </p:nvGrpSpPr>
        <p:grpSpPr>
          <a:xfrm>
            <a:off x="4001856" y="1932218"/>
            <a:ext cx="3677252" cy="3778807"/>
            <a:chOff x="2674566" y="832902"/>
            <a:chExt cx="3677252" cy="325127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B14BA8A-A3AB-ECC1-AE9F-FC5F74BD16B0}"/>
                </a:ext>
              </a:extLst>
            </p:cNvPr>
            <p:cNvSpPr/>
            <p:nvPr/>
          </p:nvSpPr>
          <p:spPr>
            <a:xfrm>
              <a:off x="2687778" y="832902"/>
              <a:ext cx="3664040" cy="63658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17526D1-EA30-260E-FC84-BB2F136969F8}"/>
                </a:ext>
              </a:extLst>
            </p:cNvPr>
            <p:cNvSpPr/>
            <p:nvPr/>
          </p:nvSpPr>
          <p:spPr>
            <a:xfrm>
              <a:off x="2674566" y="3447587"/>
              <a:ext cx="3664040" cy="63658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BAA0AF0-C569-91EB-1F9D-CC19C4C67B91}"/>
                </a:ext>
              </a:extLst>
            </p:cNvPr>
            <p:cNvCxnSpPr>
              <a:cxnSpLocks/>
              <a:stCxn id="17" idx="6"/>
              <a:endCxn id="19" idx="6"/>
            </p:cNvCxnSpPr>
            <p:nvPr/>
          </p:nvCxnSpPr>
          <p:spPr>
            <a:xfrm flipH="1">
              <a:off x="6338606" y="1151197"/>
              <a:ext cx="13212" cy="26146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D7094A7-C15C-8E62-93D5-16074211DC28}"/>
                </a:ext>
              </a:extLst>
            </p:cNvPr>
            <p:cNvCxnSpPr>
              <a:cxnSpLocks/>
              <a:stCxn id="17" idx="2"/>
              <a:endCxn id="19" idx="2"/>
            </p:cNvCxnSpPr>
            <p:nvPr/>
          </p:nvCxnSpPr>
          <p:spPr>
            <a:xfrm flipH="1">
              <a:off x="2674566" y="1151197"/>
              <a:ext cx="13212" cy="26146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Up Arrow 19">
            <a:extLst>
              <a:ext uri="{FF2B5EF4-FFF2-40B4-BE49-F238E27FC236}">
                <a16:creationId xmlns:a16="http://schemas.microsoft.com/office/drawing/2014/main" id="{3FAC8CD5-2EDD-B9DF-66AE-B986561E1D1B}"/>
              </a:ext>
            </a:extLst>
          </p:cNvPr>
          <p:cNvSpPr/>
          <p:nvPr/>
        </p:nvSpPr>
        <p:spPr>
          <a:xfrm>
            <a:off x="4576581" y="3352800"/>
            <a:ext cx="182880" cy="413419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44">
            <a:extLst>
              <a:ext uri="{FF2B5EF4-FFF2-40B4-BE49-F238E27FC236}">
                <a16:creationId xmlns:a16="http://schemas.microsoft.com/office/drawing/2014/main" id="{C1D8AF6A-353D-DAD5-8C5F-D5A00E10561A}"/>
              </a:ext>
            </a:extLst>
          </p:cNvPr>
          <p:cNvSpPr/>
          <p:nvPr/>
        </p:nvSpPr>
        <p:spPr>
          <a:xfrm flipV="1">
            <a:off x="4576581" y="4236720"/>
            <a:ext cx="182880" cy="411480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274FBD5-31C3-EA43-31EA-43E485E243AB}"/>
              </a:ext>
            </a:extLst>
          </p:cNvPr>
          <p:cNvGrpSpPr/>
          <p:nvPr/>
        </p:nvGrpSpPr>
        <p:grpSpPr>
          <a:xfrm>
            <a:off x="2551669" y="5559556"/>
            <a:ext cx="364298" cy="185638"/>
            <a:chOff x="7347066" y="3221215"/>
            <a:chExt cx="456441" cy="24411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BCD2A1B-7FF0-0536-B751-CDFEA908B19E}"/>
                </a:ext>
              </a:extLst>
            </p:cNvPr>
            <p:cNvCxnSpPr>
              <a:cxnSpLocks/>
            </p:cNvCxnSpPr>
            <p:nvPr/>
          </p:nvCxnSpPr>
          <p:spPr>
            <a:xfrm>
              <a:off x="7347066" y="3221215"/>
              <a:ext cx="456441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46ABC5A-7784-B413-3C15-806608B6ED61}"/>
                </a:ext>
              </a:extLst>
            </p:cNvPr>
            <p:cNvCxnSpPr>
              <a:cxnSpLocks/>
            </p:cNvCxnSpPr>
            <p:nvPr/>
          </p:nvCxnSpPr>
          <p:spPr>
            <a:xfrm>
              <a:off x="7409032" y="3302587"/>
              <a:ext cx="332508" cy="1753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71A253B-C530-4949-97DC-B8C1D2F841D9}"/>
                </a:ext>
              </a:extLst>
            </p:cNvPr>
            <p:cNvCxnSpPr>
              <a:cxnSpLocks/>
            </p:cNvCxnSpPr>
            <p:nvPr/>
          </p:nvCxnSpPr>
          <p:spPr>
            <a:xfrm>
              <a:off x="7485577" y="3383959"/>
              <a:ext cx="179419" cy="1752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F39EB3F-B8A3-7B45-23EE-AFD57A6616B9}"/>
                </a:ext>
              </a:extLst>
            </p:cNvPr>
            <p:cNvCxnSpPr>
              <a:cxnSpLocks/>
            </p:cNvCxnSpPr>
            <p:nvPr/>
          </p:nvCxnSpPr>
          <p:spPr>
            <a:xfrm>
              <a:off x="7529566" y="3465331"/>
              <a:ext cx="91440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17CD12-7DB7-59F2-4537-4C20973DFA20}"/>
              </a:ext>
            </a:extLst>
          </p:cNvPr>
          <p:cNvCxnSpPr>
            <a:cxnSpLocks/>
            <a:endCxn id="31" idx="4"/>
          </p:cNvCxnSpPr>
          <p:nvPr/>
        </p:nvCxnSpPr>
        <p:spPr>
          <a:xfrm flipV="1">
            <a:off x="2738891" y="5220960"/>
            <a:ext cx="1270" cy="33859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4F86ACF6-C431-DC05-9DC3-D6B3F58902A1}"/>
              </a:ext>
            </a:extLst>
          </p:cNvPr>
          <p:cNvSpPr/>
          <p:nvPr/>
        </p:nvSpPr>
        <p:spPr>
          <a:xfrm>
            <a:off x="2397261" y="4535160"/>
            <a:ext cx="685800" cy="685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2AB83D7-7BEF-0770-2823-E330058636C1}"/>
              </a:ext>
            </a:extLst>
          </p:cNvPr>
          <p:cNvGrpSpPr/>
          <p:nvPr/>
        </p:nvGrpSpPr>
        <p:grpSpPr>
          <a:xfrm>
            <a:off x="6996554" y="3468058"/>
            <a:ext cx="364298" cy="185638"/>
            <a:chOff x="7347066" y="3221215"/>
            <a:chExt cx="456441" cy="24411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73B7FC8-92CD-7AA0-AF9C-B0A386A67964}"/>
                </a:ext>
              </a:extLst>
            </p:cNvPr>
            <p:cNvCxnSpPr>
              <a:cxnSpLocks/>
            </p:cNvCxnSpPr>
            <p:nvPr/>
          </p:nvCxnSpPr>
          <p:spPr>
            <a:xfrm>
              <a:off x="7347066" y="3221215"/>
              <a:ext cx="456441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C9B35FE-A683-21CF-B35F-FF2A0044C0BA}"/>
                </a:ext>
              </a:extLst>
            </p:cNvPr>
            <p:cNvCxnSpPr>
              <a:cxnSpLocks/>
            </p:cNvCxnSpPr>
            <p:nvPr/>
          </p:nvCxnSpPr>
          <p:spPr>
            <a:xfrm>
              <a:off x="7409032" y="3302587"/>
              <a:ext cx="332508" cy="1753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A8DBC26-4FBA-6569-5DBD-7FFE889DC53B}"/>
                </a:ext>
              </a:extLst>
            </p:cNvPr>
            <p:cNvCxnSpPr>
              <a:cxnSpLocks/>
            </p:cNvCxnSpPr>
            <p:nvPr/>
          </p:nvCxnSpPr>
          <p:spPr>
            <a:xfrm>
              <a:off x="7485577" y="3383959"/>
              <a:ext cx="179419" cy="1752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C7194BE-5812-1EEB-F4CC-AD1576CABEEA}"/>
                </a:ext>
              </a:extLst>
            </p:cNvPr>
            <p:cNvCxnSpPr>
              <a:cxnSpLocks/>
            </p:cNvCxnSpPr>
            <p:nvPr/>
          </p:nvCxnSpPr>
          <p:spPr>
            <a:xfrm>
              <a:off x="7529566" y="3465331"/>
              <a:ext cx="91440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Freeform 73">
            <a:extLst>
              <a:ext uri="{FF2B5EF4-FFF2-40B4-BE49-F238E27FC236}">
                <a16:creationId xmlns:a16="http://schemas.microsoft.com/office/drawing/2014/main" id="{198CF298-4E68-884B-0D4A-0C8BFCC3D26A}"/>
              </a:ext>
            </a:extLst>
          </p:cNvPr>
          <p:cNvSpPr/>
          <p:nvPr/>
        </p:nvSpPr>
        <p:spPr>
          <a:xfrm>
            <a:off x="6885710" y="3276119"/>
            <a:ext cx="310132" cy="207818"/>
          </a:xfrm>
          <a:custGeom>
            <a:avLst/>
            <a:gdLst>
              <a:gd name="connsiteX0" fmla="*/ 0 w 310132"/>
              <a:gd name="connsiteY0" fmla="*/ 0 h 207818"/>
              <a:gd name="connsiteX1" fmla="*/ 249381 w 310132"/>
              <a:gd name="connsiteY1" fmla="*/ 0 h 207818"/>
              <a:gd name="connsiteX2" fmla="*/ 304800 w 310132"/>
              <a:gd name="connsiteY2" fmla="*/ 55418 h 207818"/>
              <a:gd name="connsiteX3" fmla="*/ 304800 w 310132"/>
              <a:gd name="connsiteY3" fmla="*/ 207818 h 20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132" h="207818">
                <a:moveTo>
                  <a:pt x="0" y="0"/>
                </a:moveTo>
                <a:lnTo>
                  <a:pt x="249381" y="0"/>
                </a:lnTo>
                <a:cubicBezTo>
                  <a:pt x="300181" y="9236"/>
                  <a:pt x="295564" y="20782"/>
                  <a:pt x="304800" y="55418"/>
                </a:cubicBezTo>
                <a:cubicBezTo>
                  <a:pt x="314036" y="90054"/>
                  <a:pt x="309418" y="148936"/>
                  <a:pt x="304800" y="20781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B19575F-7D95-BD31-8EA0-D6311F5C5D00}"/>
              </a:ext>
            </a:extLst>
          </p:cNvPr>
          <p:cNvGrpSpPr/>
          <p:nvPr/>
        </p:nvGrpSpPr>
        <p:grpSpPr>
          <a:xfrm>
            <a:off x="6954493" y="5033521"/>
            <a:ext cx="364298" cy="185638"/>
            <a:chOff x="7347066" y="3221215"/>
            <a:chExt cx="456441" cy="24411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A2D0F51-AAC4-08CE-1C24-6444A74370B8}"/>
                </a:ext>
              </a:extLst>
            </p:cNvPr>
            <p:cNvCxnSpPr>
              <a:cxnSpLocks/>
            </p:cNvCxnSpPr>
            <p:nvPr/>
          </p:nvCxnSpPr>
          <p:spPr>
            <a:xfrm>
              <a:off x="7347066" y="3221215"/>
              <a:ext cx="456441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8CFF616-6D57-9F85-269B-191E7EF62F27}"/>
                </a:ext>
              </a:extLst>
            </p:cNvPr>
            <p:cNvCxnSpPr>
              <a:cxnSpLocks/>
            </p:cNvCxnSpPr>
            <p:nvPr/>
          </p:nvCxnSpPr>
          <p:spPr>
            <a:xfrm>
              <a:off x="7409032" y="3302587"/>
              <a:ext cx="332508" cy="1753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9D6CEC-6FF6-F507-3231-2DA5E5CCA706}"/>
                </a:ext>
              </a:extLst>
            </p:cNvPr>
            <p:cNvCxnSpPr>
              <a:cxnSpLocks/>
            </p:cNvCxnSpPr>
            <p:nvPr/>
          </p:nvCxnSpPr>
          <p:spPr>
            <a:xfrm>
              <a:off x="7485577" y="3383959"/>
              <a:ext cx="179419" cy="1752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022F4AA-4502-03C2-021C-FAA5B16B7515}"/>
                </a:ext>
              </a:extLst>
            </p:cNvPr>
            <p:cNvCxnSpPr>
              <a:cxnSpLocks/>
            </p:cNvCxnSpPr>
            <p:nvPr/>
          </p:nvCxnSpPr>
          <p:spPr>
            <a:xfrm>
              <a:off x="7529566" y="3465331"/>
              <a:ext cx="91440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reeform 79">
            <a:extLst>
              <a:ext uri="{FF2B5EF4-FFF2-40B4-BE49-F238E27FC236}">
                <a16:creationId xmlns:a16="http://schemas.microsoft.com/office/drawing/2014/main" id="{94C4F1F9-7349-EAB2-90EF-1A62A59717B1}"/>
              </a:ext>
            </a:extLst>
          </p:cNvPr>
          <p:cNvSpPr/>
          <p:nvPr/>
        </p:nvSpPr>
        <p:spPr>
          <a:xfrm>
            <a:off x="6829793" y="4689181"/>
            <a:ext cx="333249" cy="344781"/>
          </a:xfrm>
          <a:custGeom>
            <a:avLst/>
            <a:gdLst>
              <a:gd name="connsiteX0" fmla="*/ 0 w 310132"/>
              <a:gd name="connsiteY0" fmla="*/ 0 h 207818"/>
              <a:gd name="connsiteX1" fmla="*/ 249381 w 310132"/>
              <a:gd name="connsiteY1" fmla="*/ 0 h 207818"/>
              <a:gd name="connsiteX2" fmla="*/ 304800 w 310132"/>
              <a:gd name="connsiteY2" fmla="*/ 55418 h 207818"/>
              <a:gd name="connsiteX3" fmla="*/ 304800 w 310132"/>
              <a:gd name="connsiteY3" fmla="*/ 207818 h 20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132" h="207818">
                <a:moveTo>
                  <a:pt x="0" y="0"/>
                </a:moveTo>
                <a:lnTo>
                  <a:pt x="249381" y="0"/>
                </a:lnTo>
                <a:cubicBezTo>
                  <a:pt x="300181" y="9236"/>
                  <a:pt x="295564" y="20782"/>
                  <a:pt x="304800" y="55418"/>
                </a:cubicBezTo>
                <a:cubicBezTo>
                  <a:pt x="314036" y="90054"/>
                  <a:pt x="309418" y="148936"/>
                  <a:pt x="304800" y="20781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CA7880C-FEE6-E2C7-F5D5-E27516C33DAD}"/>
              </a:ext>
            </a:extLst>
          </p:cNvPr>
          <p:cNvSpPr/>
          <p:nvPr/>
        </p:nvSpPr>
        <p:spPr>
          <a:xfrm>
            <a:off x="4807533" y="3330308"/>
            <a:ext cx="2064322" cy="413419"/>
          </a:xfrm>
          <a:prstGeom prst="rect">
            <a:avLst/>
          </a:prstGeom>
          <a:solidFill>
            <a:srgbClr val="F8F3D2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TOP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2CDBA8B-F399-DBD2-0472-69B4E1A91469}"/>
              </a:ext>
            </a:extLst>
          </p:cNvPr>
          <p:cNvSpPr/>
          <p:nvPr/>
        </p:nvSpPr>
        <p:spPr>
          <a:xfrm>
            <a:off x="4807529" y="4176679"/>
            <a:ext cx="2064322" cy="423610"/>
          </a:xfrm>
          <a:prstGeom prst="rect">
            <a:avLst/>
          </a:prstGeom>
          <a:solidFill>
            <a:srgbClr val="F8F3D2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BOTTOM</a:t>
            </a:r>
          </a:p>
        </p:txBody>
      </p:sp>
      <p:sp>
        <p:nvSpPr>
          <p:cNvPr id="46" name="Rounded Rectangle 39">
            <a:extLst>
              <a:ext uri="{FF2B5EF4-FFF2-40B4-BE49-F238E27FC236}">
                <a16:creationId xmlns:a16="http://schemas.microsoft.com/office/drawing/2014/main" id="{463A7192-1D4A-48EA-2800-E618491F2C82}"/>
              </a:ext>
            </a:extLst>
          </p:cNvPr>
          <p:cNvSpPr/>
          <p:nvPr/>
        </p:nvSpPr>
        <p:spPr>
          <a:xfrm>
            <a:off x="4765963" y="4613111"/>
            <a:ext cx="2105891" cy="15239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83">
            <a:extLst>
              <a:ext uri="{FF2B5EF4-FFF2-40B4-BE49-F238E27FC236}">
                <a16:creationId xmlns:a16="http://schemas.microsoft.com/office/drawing/2014/main" id="{4C9CE320-DE70-48BD-E7E1-758CF52F5BEE}"/>
              </a:ext>
            </a:extLst>
          </p:cNvPr>
          <p:cNvSpPr/>
          <p:nvPr/>
        </p:nvSpPr>
        <p:spPr>
          <a:xfrm>
            <a:off x="4851881" y="4768484"/>
            <a:ext cx="1976291" cy="40161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External Magnetometers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C474FBB-3D32-AAAF-1381-64EB34AE7954}"/>
                  </a:ext>
                </a:extLst>
              </p:cNvPr>
              <p:cNvSpPr txBox="1"/>
              <p:nvPr/>
            </p:nvSpPr>
            <p:spPr>
              <a:xfrm>
                <a:off x="4049573" y="4133819"/>
                <a:ext cx="472950" cy="4140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𝑏𝑜𝑡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C474FBB-3D32-AAAF-1381-64EB34AE7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9573" y="4133819"/>
                <a:ext cx="472950" cy="414088"/>
              </a:xfrm>
              <a:prstGeom prst="rect">
                <a:avLst/>
              </a:prstGeom>
              <a:blipFill>
                <a:blip r:embed="rId3"/>
                <a:stretch>
                  <a:fillRect r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4775453-CAA2-2343-A057-7DAA240C716C}"/>
                  </a:ext>
                </a:extLst>
              </p:cNvPr>
              <p:cNvSpPr txBox="1"/>
              <p:nvPr/>
            </p:nvSpPr>
            <p:spPr>
              <a:xfrm>
                <a:off x="4055538" y="3429000"/>
                <a:ext cx="475323" cy="4511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𝑡𝑜𝑝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4775453-CAA2-2343-A057-7DAA240C7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538" y="3429000"/>
                <a:ext cx="475323" cy="451149"/>
              </a:xfrm>
              <a:prstGeom prst="rect">
                <a:avLst/>
              </a:prstGeom>
              <a:blipFill>
                <a:blip r:embed="rId4"/>
                <a:stretch>
                  <a:fillRect r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A2F08FA-1DEA-CFA1-C92C-7A20A0686E8A}"/>
              </a:ext>
            </a:extLst>
          </p:cNvPr>
          <p:cNvCxnSpPr>
            <a:cxnSpLocks/>
          </p:cNvCxnSpPr>
          <p:nvPr/>
        </p:nvCxnSpPr>
        <p:spPr>
          <a:xfrm flipH="1">
            <a:off x="2984340" y="3970933"/>
            <a:ext cx="1767769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40">
            <a:extLst>
              <a:ext uri="{FF2B5EF4-FFF2-40B4-BE49-F238E27FC236}">
                <a16:creationId xmlns:a16="http://schemas.microsoft.com/office/drawing/2014/main" id="{92B3B438-5E95-0343-B4DC-BB75BB844F17}"/>
              </a:ext>
            </a:extLst>
          </p:cNvPr>
          <p:cNvSpPr/>
          <p:nvPr/>
        </p:nvSpPr>
        <p:spPr>
          <a:xfrm>
            <a:off x="4738252" y="3757582"/>
            <a:ext cx="2227303" cy="40731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magnetometers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542F99F-86C8-CE55-5EDD-38B2A4362373}"/>
              </a:ext>
            </a:extLst>
          </p:cNvPr>
          <p:cNvCxnSpPr>
            <a:cxnSpLocks/>
          </p:cNvCxnSpPr>
          <p:nvPr/>
        </p:nvCxnSpPr>
        <p:spPr>
          <a:xfrm flipH="1">
            <a:off x="8077200" y="2316603"/>
            <a:ext cx="7481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486EED3-67FD-9D71-40F0-213F0A1C9BD0}"/>
              </a:ext>
            </a:extLst>
          </p:cNvPr>
          <p:cNvCxnSpPr>
            <a:cxnSpLocks/>
          </p:cNvCxnSpPr>
          <p:nvPr/>
        </p:nvCxnSpPr>
        <p:spPr>
          <a:xfrm>
            <a:off x="8167255" y="2552135"/>
            <a:ext cx="7481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8AE911-52C6-B41D-5771-ECE1C1D63790}"/>
              </a:ext>
            </a:extLst>
          </p:cNvPr>
          <p:cNvSpPr txBox="1"/>
          <p:nvPr/>
        </p:nvSpPr>
        <p:spPr>
          <a:xfrm>
            <a:off x="7807461" y="3970933"/>
            <a:ext cx="120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</a:t>
            </a:r>
            <a:r>
              <a:rPr lang="en-US" sz="1800" baseline="-25000" dirty="0"/>
              <a:t>0 </a:t>
            </a:r>
            <a:r>
              <a:rPr lang="en-US" sz="1800" dirty="0"/>
              <a:t>Coil</a:t>
            </a:r>
            <a:endParaRPr lang="en-US" sz="18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7F1CB7-7A48-AE54-3F07-E8ECA407FD04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12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Non-magnetic Vacuum chamber</a:t>
            </a:r>
            <a:endParaRPr lang="en-US" sz="2400" b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F04ECB-C89C-4BAC-B73A-6D0F81F11760}"/>
              </a:ext>
            </a:extLst>
          </p:cNvPr>
          <p:cNvSpPr/>
          <p:nvPr/>
        </p:nvSpPr>
        <p:spPr bwMode="auto">
          <a:xfrm>
            <a:off x="4038600" y="1318260"/>
            <a:ext cx="4724400" cy="358140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811E45-B139-4CAC-AB99-B07098B9D178}"/>
              </a:ext>
            </a:extLst>
          </p:cNvPr>
          <p:cNvSpPr/>
          <p:nvPr/>
        </p:nvSpPr>
        <p:spPr bwMode="auto">
          <a:xfrm>
            <a:off x="4114800" y="4996374"/>
            <a:ext cx="4948236" cy="343496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161B5D-9042-439C-A044-F519CF387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746" b="11424"/>
          <a:stretch/>
        </p:blipFill>
        <p:spPr>
          <a:xfrm>
            <a:off x="6261731" y="1780674"/>
            <a:ext cx="2514600" cy="33714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DD57C7-819B-4C85-9EC9-993C5531F4CF}"/>
              </a:ext>
            </a:extLst>
          </p:cNvPr>
          <p:cNvSpPr/>
          <p:nvPr/>
        </p:nvSpPr>
        <p:spPr bwMode="auto">
          <a:xfrm>
            <a:off x="3439970" y="1295493"/>
            <a:ext cx="4221957" cy="304799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E585A-7627-41A9-982C-30D24B14FD8F}"/>
              </a:ext>
            </a:extLst>
          </p:cNvPr>
          <p:cNvSpPr/>
          <p:nvPr/>
        </p:nvSpPr>
        <p:spPr bwMode="auto">
          <a:xfrm>
            <a:off x="4652475" y="1758100"/>
            <a:ext cx="4221957" cy="304799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B8BE7F-0451-4BFE-922C-487A29AA3D90}"/>
              </a:ext>
            </a:extLst>
          </p:cNvPr>
          <p:cNvSpPr txBox="1"/>
          <p:nvPr/>
        </p:nvSpPr>
        <p:spPr>
          <a:xfrm>
            <a:off x="7391400" y="1752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dirty="0"/>
              <a:t>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6A0327-0374-47F9-8F28-FEAC7E1AE6B9}"/>
              </a:ext>
            </a:extLst>
          </p:cNvPr>
          <p:cNvSpPr txBox="1"/>
          <p:nvPr/>
        </p:nvSpPr>
        <p:spPr>
          <a:xfrm>
            <a:off x="8305800" y="58674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Ito 2022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68FC35A-88C8-3C50-CAC9-473AD19CCF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DDCB7C7-5CB3-477F-12E3-8E7A55A47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4B74B1-A6E6-F391-D66D-DBFD0125D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53" y="2059946"/>
            <a:ext cx="3283337" cy="29879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9C2039-ADAD-3B34-BDCA-A1DA97382FCD}"/>
              </a:ext>
            </a:extLst>
          </p:cNvPr>
          <p:cNvSpPr/>
          <p:nvPr/>
        </p:nvSpPr>
        <p:spPr bwMode="auto">
          <a:xfrm>
            <a:off x="174307" y="2278380"/>
            <a:ext cx="533400" cy="304799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5FF7B-8673-210E-0E8C-5DC5FB9C744A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3976D5-C0F5-4F17-8B82-4430C548F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502" y="2151361"/>
            <a:ext cx="2257039" cy="298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87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Precession chamber wall coating jig</a:t>
            </a:r>
            <a:endParaRPr lang="en-US" sz="2400" b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C9695C-F5A4-49A6-883C-F3D992DAB16C}"/>
              </a:ext>
            </a:extLst>
          </p:cNvPr>
          <p:cNvSpPr/>
          <p:nvPr/>
        </p:nvSpPr>
        <p:spPr bwMode="auto">
          <a:xfrm>
            <a:off x="6477000" y="2133600"/>
            <a:ext cx="16002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0914AC-B2A1-40F7-BEE2-DA89B5335FDE}"/>
              </a:ext>
            </a:extLst>
          </p:cNvPr>
          <p:cNvSpPr/>
          <p:nvPr/>
        </p:nvSpPr>
        <p:spPr bwMode="auto">
          <a:xfrm>
            <a:off x="7696200" y="1828800"/>
            <a:ext cx="304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BABDFA-1AC7-692F-1D33-317D1657B921}"/>
              </a:ext>
            </a:extLst>
          </p:cNvPr>
          <p:cNvSpPr txBox="1"/>
          <p:nvPr/>
        </p:nvSpPr>
        <p:spPr>
          <a:xfrm>
            <a:off x="5867400" y="4267200"/>
            <a:ext cx="28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+mn-lt"/>
              </a:rPr>
              <a:t>Precession chamber wall coated with deuterated polystyrene (</a:t>
            </a:r>
            <a:r>
              <a:rPr lang="en-US" sz="1200" b="0" i="0" u="none" strike="noStrike" baseline="0" dirty="0" err="1">
                <a:solidFill>
                  <a:srgbClr val="000000"/>
                </a:solidFill>
                <a:latin typeface="+mn-lt"/>
              </a:rPr>
              <a:t>dPS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+mn-lt"/>
              </a:rPr>
              <a:t>).</a:t>
            </a:r>
          </a:p>
          <a:p>
            <a:endParaRPr lang="en-US" sz="12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+mn-lt"/>
              </a:rPr>
              <a:t>A polystyrene solution in d-toluene is applied to the inner surface of a PMMA cylinder. </a:t>
            </a:r>
          </a:p>
          <a:p>
            <a:endParaRPr lang="en-US" sz="1200" i="0" dirty="0">
              <a:solidFill>
                <a:srgbClr val="000000"/>
              </a:solidFill>
              <a:latin typeface="+mn-lt"/>
            </a:endParaRPr>
          </a:p>
          <a:p>
            <a:r>
              <a:rPr lang="en-US" sz="1200" i="0" dirty="0">
                <a:solidFill>
                  <a:srgbClr val="000000"/>
                </a:solidFill>
                <a:latin typeface="+mn-lt"/>
              </a:rPr>
              <a:t>6 um </a:t>
            </a:r>
            <a:r>
              <a:rPr lang="en-US" sz="1200" i="0" dirty="0" err="1">
                <a:solidFill>
                  <a:srgbClr val="000000"/>
                </a:solidFill>
                <a:latin typeface="+mn-lt"/>
              </a:rPr>
              <a:t>dPS</a:t>
            </a:r>
            <a:r>
              <a:rPr lang="en-US" sz="1200" i="0" dirty="0">
                <a:solidFill>
                  <a:srgbClr val="000000"/>
                </a:solidFill>
                <a:latin typeface="+mn-lt"/>
              </a:rPr>
              <a:t> coating</a:t>
            </a:r>
            <a:endParaRPr lang="en-US" sz="1200" dirty="0">
              <a:latin typeface="+mn-lt"/>
            </a:endParaRPr>
          </a:p>
          <a:p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6FD1EB3-7594-B70B-DD1A-C5A0625AC9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4503948-E676-B801-6D19-BE67BC4A4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7DBC0F-A8C3-890C-6767-A08FCE7FAA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1219200"/>
            <a:ext cx="2228850" cy="297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CE2F71-C9CD-F309-4CD5-8F233E1D1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1" y="1562100"/>
            <a:ext cx="4978400" cy="3733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CCFBB3-1BE6-9C5C-8365-5890CAF0FECE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21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Cell Valve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6904B1-0B1A-45F4-9FA4-48122730F5D0}"/>
              </a:ext>
            </a:extLst>
          </p:cNvPr>
          <p:cNvSpPr/>
          <p:nvPr/>
        </p:nvSpPr>
        <p:spPr bwMode="auto">
          <a:xfrm>
            <a:off x="350043" y="1295401"/>
            <a:ext cx="4145757" cy="380999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C50FAC-FE21-4DD6-994A-F1C37A71FE45}"/>
              </a:ext>
            </a:extLst>
          </p:cNvPr>
          <p:cNvSpPr/>
          <p:nvPr/>
        </p:nvSpPr>
        <p:spPr bwMode="auto">
          <a:xfrm>
            <a:off x="762000" y="5611090"/>
            <a:ext cx="4145757" cy="380999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32C68D3-C38C-1B40-4156-39C1CF814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499E-A1C5-4E9F-0897-47654AD9F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E9E262-00AC-180F-AAA1-8954B1E69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4608366" cy="30722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FF7881-44F9-6CE8-8066-D36644F8E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710" y="876300"/>
            <a:ext cx="2870890" cy="5105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AB5C74-5AC9-80EC-FD8A-78C5FCCBE88E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28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Magnetic field uniformity and stability requirements</a:t>
            </a:r>
            <a:endParaRPr lang="en-US" sz="2400" b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F04ECB-C89C-4BAC-B73A-6D0F81F11760}"/>
              </a:ext>
            </a:extLst>
          </p:cNvPr>
          <p:cNvSpPr/>
          <p:nvPr/>
        </p:nvSpPr>
        <p:spPr bwMode="auto">
          <a:xfrm>
            <a:off x="4038600" y="1318260"/>
            <a:ext cx="4724400" cy="358140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496CC8-EF33-5918-FB29-035CBC0A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6F4BB86-165D-67E3-CDCB-3D4D54D9A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24617A-6677-20AE-8A6A-443DF781FBEA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77320B-B6DA-003F-BDEA-C0F76CAF8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94" y="1876926"/>
            <a:ext cx="6885812" cy="284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04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Magnetically Shielded Room </a:t>
            </a:r>
            <a:r>
              <a:rPr lang="en-US" sz="2400" b="0" dirty="0"/>
              <a:t>(MSR)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ACE8AB-2F0C-497C-81CC-B62051325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0" b="1"/>
          <a:stretch/>
        </p:blipFill>
        <p:spPr>
          <a:xfrm>
            <a:off x="0" y="1295400"/>
            <a:ext cx="9144000" cy="4318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F04ECB-C89C-4BAC-B73A-6D0F81F11760}"/>
              </a:ext>
            </a:extLst>
          </p:cNvPr>
          <p:cNvSpPr/>
          <p:nvPr/>
        </p:nvSpPr>
        <p:spPr bwMode="auto">
          <a:xfrm>
            <a:off x="4038600" y="1318260"/>
            <a:ext cx="4724400" cy="358140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811E45-B139-4CAC-AB99-B07098B9D178}"/>
              </a:ext>
            </a:extLst>
          </p:cNvPr>
          <p:cNvSpPr/>
          <p:nvPr/>
        </p:nvSpPr>
        <p:spPr bwMode="auto">
          <a:xfrm>
            <a:off x="4114800" y="5232594"/>
            <a:ext cx="4948236" cy="343496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F418A5-616F-49BA-93AA-0AF5AD549019}"/>
              </a:ext>
            </a:extLst>
          </p:cNvPr>
          <p:cNvSpPr txBox="1"/>
          <p:nvPr/>
        </p:nvSpPr>
        <p:spPr>
          <a:xfrm>
            <a:off x="25400" y="58674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Ito 2022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B87D1C-5AAE-436B-A4E2-918DD24BC4F9}"/>
              </a:ext>
            </a:extLst>
          </p:cNvPr>
          <p:cNvSpPr/>
          <p:nvPr/>
        </p:nvSpPr>
        <p:spPr bwMode="auto">
          <a:xfrm>
            <a:off x="4038600" y="3886200"/>
            <a:ext cx="5024436" cy="16535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F2C1BD-902A-4A9C-ABB8-208F4D474ABD}"/>
              </a:ext>
            </a:extLst>
          </p:cNvPr>
          <p:cNvSpPr/>
          <p:nvPr/>
        </p:nvSpPr>
        <p:spPr bwMode="auto">
          <a:xfrm>
            <a:off x="1447800" y="4433571"/>
            <a:ext cx="4221957" cy="304799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161E78-C904-4593-81CD-5C10352EC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727" y="4434849"/>
            <a:ext cx="227995" cy="3284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D4217F-A344-4631-B9C0-4A33F72F7E3A}"/>
              </a:ext>
            </a:extLst>
          </p:cNvPr>
          <p:cNvSpPr txBox="1"/>
          <p:nvPr/>
        </p:nvSpPr>
        <p:spPr>
          <a:xfrm>
            <a:off x="1745673" y="4395471"/>
            <a:ext cx="45858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dirty="0"/>
              <a:t>0.5 </a:t>
            </a:r>
            <a:r>
              <a:rPr lang="en-US" sz="1600" i="0" dirty="0" err="1"/>
              <a:t>nT</a:t>
            </a:r>
            <a:r>
              <a:rPr lang="en-US" sz="1600" i="0" dirty="0"/>
              <a:t> 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496CC8-EF33-5918-FB29-035CBC0A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6F4BB86-165D-67E3-CDCB-3D4D54D9A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24617A-6677-20AE-8A6A-443DF781FBEA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E9BC1B-7E48-F25B-8108-A0BE792AF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093" y="3597202"/>
            <a:ext cx="3722801" cy="223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71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Magnetically Shielded Room </a:t>
            </a:r>
            <a:r>
              <a:rPr lang="en-US" sz="2400" b="0" dirty="0"/>
              <a:t>(MSR)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F04ECB-C89C-4BAC-B73A-6D0F81F11760}"/>
              </a:ext>
            </a:extLst>
          </p:cNvPr>
          <p:cNvSpPr/>
          <p:nvPr/>
        </p:nvSpPr>
        <p:spPr bwMode="auto">
          <a:xfrm>
            <a:off x="4038600" y="1318260"/>
            <a:ext cx="4724400" cy="358140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811E45-B139-4CAC-AB99-B07098B9D178}"/>
              </a:ext>
            </a:extLst>
          </p:cNvPr>
          <p:cNvSpPr/>
          <p:nvPr/>
        </p:nvSpPr>
        <p:spPr bwMode="auto">
          <a:xfrm>
            <a:off x="4114800" y="5232594"/>
            <a:ext cx="4948236" cy="343496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A0E62F-B943-4D63-8F24-0781CE3D8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9583"/>
            <a:ext cx="9144000" cy="47999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573FEF-A084-4C0E-8995-4549FE909A68}"/>
              </a:ext>
            </a:extLst>
          </p:cNvPr>
          <p:cNvSpPr txBox="1"/>
          <p:nvPr/>
        </p:nvSpPr>
        <p:spPr>
          <a:xfrm>
            <a:off x="76200" y="5826432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Ito 2022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7C32260-5BC2-4933-7823-03518F3484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9420382-7FA7-A599-A708-344A4ED8D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B337AF-600C-0D81-D33A-114F9C72EE01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48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586AFE-4B25-4C92-ACCA-8CE52D287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632987"/>
            <a:ext cx="3836757" cy="4029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Magnetically Shielded Room </a:t>
            </a:r>
            <a:r>
              <a:rPr lang="en-US" sz="2400" b="0" dirty="0"/>
              <a:t>(MSR)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869D2-D0CD-48B6-AB8A-6136305CA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2987"/>
            <a:ext cx="5181600" cy="34906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748CBE-9279-429B-9E93-853438C516F2}"/>
              </a:ext>
            </a:extLst>
          </p:cNvPr>
          <p:cNvSpPr txBox="1"/>
          <p:nvPr/>
        </p:nvSpPr>
        <p:spPr>
          <a:xfrm>
            <a:off x="16164" y="57912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Ito 2022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EFDF8DE-434E-8944-191F-7477186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78AAF-9A6A-0723-1671-BC6DADCB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331750-5B93-C8B2-DA65-F481C06BE388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24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Magnetically Shielded Room </a:t>
            </a:r>
            <a:r>
              <a:rPr lang="en-US" sz="2400" b="0" dirty="0"/>
              <a:t>(MSR)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F04ECB-C89C-4BAC-B73A-6D0F81F11760}"/>
              </a:ext>
            </a:extLst>
          </p:cNvPr>
          <p:cNvSpPr/>
          <p:nvPr/>
        </p:nvSpPr>
        <p:spPr bwMode="auto">
          <a:xfrm>
            <a:off x="4038600" y="1318260"/>
            <a:ext cx="4724400" cy="358140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811E45-B139-4CAC-AB99-B07098B9D178}"/>
              </a:ext>
            </a:extLst>
          </p:cNvPr>
          <p:cNvSpPr/>
          <p:nvPr/>
        </p:nvSpPr>
        <p:spPr bwMode="auto">
          <a:xfrm>
            <a:off x="4114800" y="5232594"/>
            <a:ext cx="4948236" cy="343496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0F0DB5-1D8D-41E4-BD2C-CD354053A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1333"/>
            <a:ext cx="9144000" cy="43654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6D77A1-8A74-44AD-9C3A-6E0DA34608AE}"/>
              </a:ext>
            </a:extLst>
          </p:cNvPr>
          <p:cNvSpPr txBox="1"/>
          <p:nvPr/>
        </p:nvSpPr>
        <p:spPr>
          <a:xfrm>
            <a:off x="7010400" y="5676776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Ito 2022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219FC85-EC99-7AA4-B6A5-0BA9F845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AB09FCD-92CB-4C7F-A634-7C077B363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2C9E0-1DEC-53D0-738E-B0B9902BA2DC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57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263" y="3044825"/>
            <a:ext cx="7772400" cy="1362075"/>
          </a:xfrm>
        </p:spPr>
        <p:txBody>
          <a:bodyPr/>
          <a:lstStyle/>
          <a:p>
            <a:r>
              <a:rPr lang="en-US" sz="3200" b="0" cap="none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CDE88A4-5C4E-9CC3-CA69-837E74F8A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D45C62D-9F40-1C65-C367-59C0BC2AD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237386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Magnetically Shielded Room </a:t>
            </a:r>
            <a:r>
              <a:rPr lang="en-US" sz="2400" b="0" dirty="0"/>
              <a:t>(MSR)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F04ECB-C89C-4BAC-B73A-6D0F81F11760}"/>
              </a:ext>
            </a:extLst>
          </p:cNvPr>
          <p:cNvSpPr/>
          <p:nvPr/>
        </p:nvSpPr>
        <p:spPr bwMode="auto">
          <a:xfrm>
            <a:off x="4038600" y="1318260"/>
            <a:ext cx="4724400" cy="358140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811E45-B139-4CAC-AB99-B07098B9D178}"/>
              </a:ext>
            </a:extLst>
          </p:cNvPr>
          <p:cNvSpPr/>
          <p:nvPr/>
        </p:nvSpPr>
        <p:spPr bwMode="auto">
          <a:xfrm>
            <a:off x="4114800" y="5232594"/>
            <a:ext cx="4948236" cy="343496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403DB6-A748-444F-ADE2-CB11DB9FF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9615"/>
            <a:ext cx="9144000" cy="42187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3C2F6C-B6A7-4461-82A3-6686E8CC6EBF}"/>
              </a:ext>
            </a:extLst>
          </p:cNvPr>
          <p:cNvSpPr txBox="1"/>
          <p:nvPr/>
        </p:nvSpPr>
        <p:spPr>
          <a:xfrm>
            <a:off x="16164" y="5608417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Ito 2022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DC0668F-F9B5-4170-F698-225DB7C4E4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13308-EA8F-B08C-5CAF-5AEAED32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085883-0D76-0AAF-B4BA-A51689CC0A0E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668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Magnetically Shielded Room </a:t>
            </a:r>
            <a:r>
              <a:rPr lang="en-US" sz="2400" b="0" dirty="0"/>
              <a:t>(MSR)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F04ECB-C89C-4BAC-B73A-6D0F81F11760}"/>
              </a:ext>
            </a:extLst>
          </p:cNvPr>
          <p:cNvSpPr/>
          <p:nvPr/>
        </p:nvSpPr>
        <p:spPr bwMode="auto">
          <a:xfrm>
            <a:off x="4038600" y="1318260"/>
            <a:ext cx="4724400" cy="358140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811E45-B139-4CAC-AB99-B07098B9D178}"/>
              </a:ext>
            </a:extLst>
          </p:cNvPr>
          <p:cNvSpPr/>
          <p:nvPr/>
        </p:nvSpPr>
        <p:spPr bwMode="auto">
          <a:xfrm>
            <a:off x="4114800" y="5232594"/>
            <a:ext cx="4948236" cy="343496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07C77A-FCE8-4D9C-B9EF-E00403223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7189"/>
            <a:ext cx="9144000" cy="39436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6337B0-6F78-4E52-B079-9AFAD5744418}"/>
              </a:ext>
            </a:extLst>
          </p:cNvPr>
          <p:cNvSpPr txBox="1"/>
          <p:nvPr/>
        </p:nvSpPr>
        <p:spPr>
          <a:xfrm>
            <a:off x="0" y="5452979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Ito 2022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7E7E660-0448-F127-E1A7-EA21144AA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2EB10FD-3F0A-2C77-56A2-B718FCDA9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5F077-7FFE-21AD-22A0-2E9FEA4E533B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30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346394"/>
          </a:xfrm>
        </p:spPr>
        <p:txBody>
          <a:bodyPr/>
          <a:lstStyle/>
          <a:p>
            <a:r>
              <a:rPr lang="en-US" sz="2400" dirty="0"/>
              <a:t>Field cage </a:t>
            </a:r>
            <a:br>
              <a:rPr lang="en-US" sz="2400" dirty="0"/>
            </a:br>
            <a:r>
              <a:rPr lang="en-US" sz="2400" b="0" dirty="0"/>
              <a:t>(for MSR Evaluation and external field cancellation)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811E45-B139-4CAC-AB99-B07098B9D178}"/>
              </a:ext>
            </a:extLst>
          </p:cNvPr>
          <p:cNvSpPr/>
          <p:nvPr/>
        </p:nvSpPr>
        <p:spPr bwMode="auto">
          <a:xfrm>
            <a:off x="4114800" y="5232594"/>
            <a:ext cx="4948236" cy="343496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496CC8-EF33-5918-FB29-035CBC0A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6F4BB86-165D-67E3-CDCB-3D4D54D9A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pic>
        <p:nvPicPr>
          <p:cNvPr id="4" name="IMG_0242.jpeg" descr="IMG_0242.jpeg">
            <a:extLst>
              <a:ext uri="{FF2B5EF4-FFF2-40B4-BE49-F238E27FC236}">
                <a16:creationId xmlns:a16="http://schemas.microsoft.com/office/drawing/2014/main" id="{A9E493C8-190E-305D-F351-2F12D56B93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790"/>
          <a:stretch>
            <a:fillRect/>
          </a:stretch>
        </p:blipFill>
        <p:spPr>
          <a:xfrm>
            <a:off x="533400" y="1756123"/>
            <a:ext cx="3237888" cy="38513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340E0A3-D530-09DC-1728-EFADB30B03CD}"/>
              </a:ext>
            </a:extLst>
          </p:cNvPr>
          <p:cNvGrpSpPr>
            <a:grpSpLocks/>
          </p:cNvGrpSpPr>
          <p:nvPr/>
        </p:nvGrpSpPr>
        <p:grpSpPr>
          <a:xfrm>
            <a:off x="4217193" y="1676400"/>
            <a:ext cx="4198060" cy="4259026"/>
            <a:chOff x="4655744" y="706969"/>
            <a:chExt cx="5893129" cy="655409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A005E6-8761-5DFD-A3C2-7E35171A7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7939" y="706969"/>
              <a:ext cx="5676955" cy="229311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B6F0DE-05B2-E3D6-ECF2-73119B1FB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7937" y="4973077"/>
              <a:ext cx="5676955" cy="228798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1DE646-3775-56F7-4E49-CDA38252D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5744" y="2810672"/>
              <a:ext cx="5893129" cy="2387656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49AC7C4-8C6C-6C94-519E-6706BD37B388}"/>
              </a:ext>
            </a:extLst>
          </p:cNvPr>
          <p:cNvSpPr txBox="1"/>
          <p:nvPr/>
        </p:nvSpPr>
        <p:spPr>
          <a:xfrm>
            <a:off x="25400" y="58674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Chupp</a:t>
            </a:r>
            <a:r>
              <a:rPr lang="en-US" sz="1000" dirty="0"/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5BE9D0-5B97-73CD-727D-0EBE1A4A080B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479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B</a:t>
            </a:r>
            <a:r>
              <a:rPr lang="en-US" sz="2400" baseline="-25000" dirty="0"/>
              <a:t>0</a:t>
            </a:r>
            <a:r>
              <a:rPr lang="en-US" sz="2400" dirty="0"/>
              <a:t> Coil Design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6904B1-0B1A-45F4-9FA4-48122730F5D0}"/>
              </a:ext>
            </a:extLst>
          </p:cNvPr>
          <p:cNvSpPr/>
          <p:nvPr/>
        </p:nvSpPr>
        <p:spPr bwMode="auto">
          <a:xfrm>
            <a:off x="350043" y="1295401"/>
            <a:ext cx="4145757" cy="380999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32C68D3-C38C-1B40-4156-39C1CF814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499E-A1C5-4E9F-0897-47654AD9F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36F655-C9DC-B5E5-3599-82B0733004F3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CE1DC6-4807-0751-83F5-2303CD251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" y="1550116"/>
            <a:ext cx="4258695" cy="39770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E28E72-19F0-ABC4-B578-A6581BCD7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663" y="1409701"/>
            <a:ext cx="3528481" cy="411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76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B</a:t>
            </a:r>
            <a:r>
              <a:rPr lang="en-US" sz="2400" baseline="-25000" dirty="0"/>
              <a:t>0</a:t>
            </a:r>
            <a:r>
              <a:rPr lang="en-US" sz="2400" dirty="0"/>
              <a:t> Coil </a:t>
            </a:r>
            <a:r>
              <a:rPr lang="en-US" sz="2400" b="0" dirty="0"/>
              <a:t>(Full scale)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6904B1-0B1A-45F4-9FA4-48122730F5D0}"/>
              </a:ext>
            </a:extLst>
          </p:cNvPr>
          <p:cNvSpPr/>
          <p:nvPr/>
        </p:nvSpPr>
        <p:spPr bwMode="auto">
          <a:xfrm>
            <a:off x="350043" y="1295401"/>
            <a:ext cx="4145757" cy="380999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32C68D3-C38C-1B40-4156-39C1CF814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499E-A1C5-4E9F-0897-47654AD9F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2F90FA-F59F-8044-4F4C-72936E33B77A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360BE3F-8CBE-942D-19FF-2ECA3AF01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" y="1740651"/>
            <a:ext cx="5068841" cy="3376698"/>
          </a:xfrm>
          <a:prstGeom prst="rect">
            <a:avLst/>
          </a:prstGeom>
        </p:spPr>
      </p:pic>
      <p:pic>
        <p:nvPicPr>
          <p:cNvPr id="9" name="Picture 8" descr="A picture containing indoor, oven, rack, pan&#10;&#10;Description automatically generated">
            <a:extLst>
              <a:ext uri="{FF2B5EF4-FFF2-40B4-BE49-F238E27FC236}">
                <a16:creationId xmlns:a16="http://schemas.microsoft.com/office/drawing/2014/main" id="{474BD54A-85FA-B198-21D0-01506804A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614548" y="1616168"/>
            <a:ext cx="5117348" cy="340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78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Double layer cosine </a:t>
            </a:r>
            <a:r>
              <a:rPr lang="el-GR" sz="2400" dirty="0"/>
              <a:t>θ</a:t>
            </a:r>
            <a:r>
              <a:rPr lang="en-US" sz="2400" dirty="0"/>
              <a:t> transport coil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6904B1-0B1A-45F4-9FA4-48122730F5D0}"/>
              </a:ext>
            </a:extLst>
          </p:cNvPr>
          <p:cNvSpPr/>
          <p:nvPr/>
        </p:nvSpPr>
        <p:spPr bwMode="auto">
          <a:xfrm>
            <a:off x="350043" y="1295401"/>
            <a:ext cx="4145757" cy="380999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32C68D3-C38C-1B40-4156-39C1CF814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499E-A1C5-4E9F-0897-47654AD9F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36F655-C9DC-B5E5-3599-82B0733004F3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35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17294D-ECD6-1AE7-7EB2-D5686558B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5509"/>
            <a:ext cx="9144000" cy="3906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72EE55-7D5F-7706-CE86-E207FF2AB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5509"/>
            <a:ext cx="9144000" cy="39069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EA092F-07AD-E4A6-07C8-9A3DC4022CC1}"/>
              </a:ext>
            </a:extLst>
          </p:cNvPr>
          <p:cNvSpPr txBox="1"/>
          <p:nvPr/>
        </p:nvSpPr>
        <p:spPr>
          <a:xfrm>
            <a:off x="7239000" y="5740978"/>
            <a:ext cx="20193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Piya Amara </a:t>
            </a:r>
            <a:r>
              <a:rPr lang="en-US" sz="1000" dirty="0" err="1"/>
              <a:t>Palamure</a:t>
            </a:r>
            <a:r>
              <a:rPr lang="en-US" sz="10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84558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Magnetic Impurity Scanner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6904B1-0B1A-45F4-9FA4-48122730F5D0}"/>
              </a:ext>
            </a:extLst>
          </p:cNvPr>
          <p:cNvSpPr/>
          <p:nvPr/>
        </p:nvSpPr>
        <p:spPr bwMode="auto">
          <a:xfrm>
            <a:off x="350043" y="1295401"/>
            <a:ext cx="4145757" cy="380999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32C68D3-C38C-1B40-4156-39C1CF814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499E-A1C5-4E9F-0897-47654AD9F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8BBFE0-F61E-6731-AF7E-483D6D8E9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864" y="3417986"/>
            <a:ext cx="3078957" cy="24340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FC07E7-4B64-79DF-9F7D-C575F948E5E4}"/>
              </a:ext>
            </a:extLst>
          </p:cNvPr>
          <p:cNvSpPr txBox="1"/>
          <p:nvPr/>
        </p:nvSpPr>
        <p:spPr>
          <a:xfrm>
            <a:off x="46490" y="1600200"/>
            <a:ext cx="287655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dirty="0"/>
              <a:t>Two </a:t>
            </a:r>
            <a:r>
              <a:rPr lang="en-US" sz="1200" i="0" dirty="0" err="1"/>
              <a:t>QuSpin</a:t>
            </a:r>
            <a:r>
              <a:rPr lang="en-US" sz="1200" i="0" dirty="0"/>
              <a:t> Total Field magnetometers (&lt; 1 </a:t>
            </a:r>
            <a:r>
              <a:rPr lang="en-US" sz="1200" i="0" dirty="0" err="1"/>
              <a:t>pT</a:t>
            </a:r>
            <a:r>
              <a:rPr lang="en-US" sz="1200" i="0" dirty="0"/>
              <a:t> / Hz</a:t>
            </a:r>
            <a:r>
              <a:rPr lang="en-US" sz="1200" i="0" baseline="30000" dirty="0"/>
              <a:t>1/2</a:t>
            </a:r>
            <a:r>
              <a:rPr lang="en-US" sz="1200" i="0" dirty="0"/>
              <a:t> in 0.1 to 100 Hz range) in a gradiometer configuration, held above a sample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dirty="0"/>
              <a:t>Sample is moved on a turntable in a small MSR. Motor located outside MSR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dirty="0"/>
              <a:t>~0.1 </a:t>
            </a:r>
            <a:r>
              <a:rPr lang="en-US" sz="1200" i="0" dirty="0" err="1"/>
              <a:t>nT</a:t>
            </a:r>
            <a:r>
              <a:rPr lang="en-US" sz="1200" i="0" dirty="0"/>
              <a:t> sensitivity. Can be improved with better ambient noise control and setup characterization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dirty="0"/>
              <a:t>Contamination can be treated as a magnetic dipole and fitted to calculate impact on gradient in the precession chamber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CF5E1-67E1-3EA7-2011-95CBCCED0A52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7D565F-7346-7EA6-54D1-A45EB41EC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565" y="1638300"/>
            <a:ext cx="2572589" cy="3422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A3EEC8-3AD6-4B53-774D-E3FD395A6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8436" y="1081087"/>
            <a:ext cx="3145521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48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024813" cy="1143000"/>
          </a:xfrm>
        </p:spPr>
        <p:txBody>
          <a:bodyPr/>
          <a:lstStyle/>
          <a:p>
            <a:r>
              <a:rPr lang="en-US" sz="2400" dirty="0"/>
              <a:t>Rotary switcher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3DEACC8-6DA0-CC23-C842-CAB7DD67B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F24D1-A7DA-83E4-614F-A8D5D4EB6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43871-3C5B-AB34-8647-EA8F2195FE8C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A257D8-1809-0514-37C0-4A14AB494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5462"/>
            <a:ext cx="9144000" cy="35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307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405814" cy="1143000"/>
          </a:xfrm>
        </p:spPr>
        <p:txBody>
          <a:bodyPr/>
          <a:lstStyle/>
          <a:p>
            <a:r>
              <a:rPr lang="en-US" sz="2400" dirty="0"/>
              <a:t>Adiabatic fast passage spin flipper with spin analyzers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3DEACC8-6DA0-CC23-C842-CAB7DD67B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F24D1-A7DA-83E4-614F-A8D5D4EB6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43871-3C5B-AB34-8647-EA8F2195FE8C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38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D51E6-4354-6ED5-99AD-BD219D44D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81" y="1693462"/>
            <a:ext cx="5181600" cy="39341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E298DA-102F-5910-E01A-1EB63F127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082" y="1381626"/>
            <a:ext cx="2679318" cy="45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56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558213" cy="1143000"/>
          </a:xfrm>
        </p:spPr>
        <p:txBody>
          <a:bodyPr/>
          <a:lstStyle/>
          <a:p>
            <a:r>
              <a:rPr lang="en-US" sz="2400" dirty="0"/>
              <a:t>Simultaneous spin analyzers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A4594-BC62-49B3-8A68-E703AA145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63271" y="1309255"/>
            <a:ext cx="4336803" cy="4800600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257A127-5798-ABC0-A3E6-A31D99C4A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2052E98-E4E9-92D1-5E5A-5969B8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F0C5DD-F3EA-0658-EE5B-04BD116F5999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39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B947A3-DB9F-FB6A-D265-F7ED4FD5A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501" y="1842655"/>
            <a:ext cx="2547908" cy="373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3556FF-0F98-1342-FD84-1EF53ACF3F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3969"/>
          <a:stretch/>
        </p:blipFill>
        <p:spPr>
          <a:xfrm>
            <a:off x="4876800" y="2667000"/>
            <a:ext cx="1105809" cy="2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93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7110413" cy="1143000"/>
          </a:xfrm>
        </p:spPr>
        <p:txBody>
          <a:bodyPr/>
          <a:lstStyle/>
          <a:p>
            <a:r>
              <a:rPr lang="en-US" sz="2400" dirty="0"/>
              <a:t>EDM and discrete symmetries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1323201"/>
            <a:ext cx="571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/>
              <a:t>An electric dipole moment (EDM) = asymmetry in a charge distribution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2025134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/>
              <a:t>For a neutral particle, it may be considered as two point charges </a:t>
            </a:r>
            <a:r>
              <a:rPr lang="en-US" sz="1200" dirty="0"/>
              <a:t>+q </a:t>
            </a:r>
            <a:r>
              <a:rPr lang="en-US" sz="1200" i="0" dirty="0"/>
              <a:t>and </a:t>
            </a:r>
            <a:r>
              <a:rPr lang="en-US" sz="1200" dirty="0"/>
              <a:t>–q</a:t>
            </a:r>
            <a:r>
              <a:rPr lang="en-US" sz="1200" i="0" dirty="0"/>
              <a:t> separated by some distance </a:t>
            </a:r>
            <a:r>
              <a:rPr lang="en-US" sz="1200" dirty="0"/>
              <a:t>r</a:t>
            </a:r>
            <a:endParaRPr lang="en-US" sz="1200" i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2E37A21-6F5D-F942-58E5-952B9EFF94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786B67-4A27-DE08-A95C-3EE0840D2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6A4A7C-BC0D-1118-BC68-E9B4075CED07}"/>
              </a:ext>
            </a:extLst>
          </p:cNvPr>
          <p:cNvSpPr txBox="1"/>
          <p:nvPr/>
        </p:nvSpPr>
        <p:spPr>
          <a:xfrm>
            <a:off x="8686800" y="6321623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A70E3C-A94E-8190-8E69-12C720236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00201"/>
            <a:ext cx="1463935" cy="4616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C277893-CF02-9744-F1C2-4C9D69833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1" y="1337686"/>
            <a:ext cx="381000" cy="2816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C4ADD99-E76C-EE70-9CA4-CFF2750678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2458"/>
          <a:stretch/>
        </p:blipFill>
        <p:spPr>
          <a:xfrm>
            <a:off x="568036" y="2486799"/>
            <a:ext cx="814630" cy="2762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723148-7395-A11E-4237-0FDCB72D12C1}"/>
              </a:ext>
            </a:extLst>
          </p:cNvPr>
          <p:cNvSpPr txBox="1"/>
          <p:nvPr/>
        </p:nvSpPr>
        <p:spPr>
          <a:xfrm>
            <a:off x="268513" y="2801935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/>
              <a:t>Consider how the interaction Hamiltonian changes </a:t>
            </a:r>
          </a:p>
          <a:p>
            <a:r>
              <a:rPr lang="en-US" sz="1200" i="0" dirty="0"/>
              <a:t>under Parity and Time reversal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098C59-DFC2-2BBC-8C1F-2270A1A96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913" y="3204945"/>
            <a:ext cx="2053390" cy="3764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66A067-D875-D46D-2805-4C0F5ED15B73}"/>
              </a:ext>
            </a:extLst>
          </p:cNvPr>
          <p:cNvSpPr txBox="1"/>
          <p:nvPr/>
        </p:nvSpPr>
        <p:spPr>
          <a:xfrm>
            <a:off x="304800" y="5265003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590"/>
            <a:r>
              <a:rPr lang="en-US" sz="1200" b="0" i="0" u="none" strike="noStrike" baseline="0" dirty="0">
                <a:latin typeface="+mn-lt"/>
              </a:rPr>
              <a:t>The </a:t>
            </a:r>
            <a:r>
              <a:rPr lang="en-US" sz="1200" b="0" i="1" u="none" strike="noStrike" baseline="0" dirty="0">
                <a:latin typeface="+mn-lt"/>
              </a:rPr>
              <a:t>CPT </a:t>
            </a:r>
            <a:r>
              <a:rPr lang="en-US" sz="1200" b="0" i="0" u="none" strike="noStrike" baseline="0" dirty="0">
                <a:latin typeface="+mn-lt"/>
              </a:rPr>
              <a:t>theorem arises from Lorentz invariance and locality; </a:t>
            </a:r>
          </a:p>
          <a:p>
            <a:pPr marR="1590"/>
            <a:r>
              <a:rPr lang="en-US" sz="1200" b="0" i="0" u="none" strike="noStrike" baseline="0" dirty="0">
                <a:latin typeface="+mn-lt"/>
              </a:rPr>
              <a:t>the Lorentz-invariant Hamiltonian must be invariant under the operations </a:t>
            </a:r>
            <a:r>
              <a:rPr lang="en-US" sz="1200" b="0" i="1" u="none" strike="noStrike" baseline="0" dirty="0">
                <a:latin typeface="+mn-lt"/>
              </a:rPr>
              <a:t>C</a:t>
            </a:r>
            <a:r>
              <a:rPr lang="en-US" sz="1200" b="0" i="0" u="none" strike="noStrike" baseline="0" dirty="0">
                <a:latin typeface="+mn-lt"/>
              </a:rPr>
              <a:t>, </a:t>
            </a:r>
            <a:r>
              <a:rPr lang="en-US" sz="1200" b="0" i="1" u="none" strike="noStrike" baseline="0" dirty="0">
                <a:latin typeface="+mn-lt"/>
              </a:rPr>
              <a:t>P </a:t>
            </a:r>
            <a:r>
              <a:rPr lang="en-US" sz="1200" b="0" i="0" u="none" strike="noStrike" baseline="0" dirty="0">
                <a:latin typeface="+mn-lt"/>
              </a:rPr>
              <a:t>, and </a:t>
            </a:r>
            <a:r>
              <a:rPr lang="en-US" sz="1200" b="0" i="1" u="none" strike="noStrike" baseline="0" dirty="0">
                <a:latin typeface="+mn-lt"/>
              </a:rPr>
              <a:t>T </a:t>
            </a:r>
            <a:r>
              <a:rPr lang="en-US" sz="1200" b="0" i="0" u="none" strike="noStrike" baseline="0" dirty="0">
                <a:latin typeface="+mn-lt"/>
              </a:rPr>
              <a:t>combined.</a:t>
            </a:r>
          </a:p>
          <a:p>
            <a:endParaRPr lang="en-US" sz="1200" dirty="0"/>
          </a:p>
          <a:p>
            <a:r>
              <a:rPr lang="en-US" sz="1200" i="0" dirty="0"/>
              <a:t>Therefore, an </a:t>
            </a:r>
            <a:r>
              <a:rPr lang="en-US" sz="1200" i="0" dirty="0" err="1"/>
              <a:t>nEDM</a:t>
            </a:r>
            <a:r>
              <a:rPr lang="en-US" sz="1200" i="0" dirty="0"/>
              <a:t> measurement is a test of </a:t>
            </a:r>
            <a:r>
              <a:rPr lang="en-US" sz="1200" dirty="0"/>
              <a:t>CP</a:t>
            </a:r>
            <a:r>
              <a:rPr lang="en-US" sz="1200" i="0" dirty="0"/>
              <a:t> violation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B87A39-E01D-E748-C34B-159EAC6DAC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973" y="4845715"/>
            <a:ext cx="3059418" cy="3358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D47D98-73CF-735D-3CBA-F5AA3941D8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3400" y="4817301"/>
            <a:ext cx="3505200" cy="2880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389977-788A-75CC-5C9F-56E5B8770C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0" y="3780141"/>
            <a:ext cx="770213" cy="9384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075F50-2A7E-C2AB-1A57-5A11B84CF1F8}"/>
              </a:ext>
            </a:extLst>
          </p:cNvPr>
          <p:cNvSpPr txBox="1"/>
          <p:nvPr/>
        </p:nvSpPr>
        <p:spPr>
          <a:xfrm>
            <a:off x="1654594" y="3805658"/>
            <a:ext cx="1297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/>
              <a:t>Polar vector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68F4DE-5E94-EF3E-998F-EC1C596F2937}"/>
              </a:ext>
            </a:extLst>
          </p:cNvPr>
          <p:cNvSpPr txBox="1"/>
          <p:nvPr/>
        </p:nvSpPr>
        <p:spPr>
          <a:xfrm>
            <a:off x="1654595" y="4142601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/>
              <a:t>Axial vector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D39D0F-51E0-14A5-EBDB-BF473AA059C7}"/>
              </a:ext>
            </a:extLst>
          </p:cNvPr>
          <p:cNvSpPr txBox="1"/>
          <p:nvPr/>
        </p:nvSpPr>
        <p:spPr>
          <a:xfrm>
            <a:off x="1654595" y="4483004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/>
              <a:t>Axial vector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4541142-575D-2560-61EC-03922D159B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1761" y="3788540"/>
            <a:ext cx="768535" cy="9384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DEFC545-DDC7-1841-FC68-CC8842BE26D8}"/>
              </a:ext>
            </a:extLst>
          </p:cNvPr>
          <p:cNvSpPr txBox="1"/>
          <p:nvPr/>
        </p:nvSpPr>
        <p:spPr>
          <a:xfrm>
            <a:off x="5905501" y="3792202"/>
            <a:ext cx="1257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/>
              <a:t>Static charges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DAE22F-AB21-345C-AFFB-F0D78D02E1D5}"/>
              </a:ext>
            </a:extLst>
          </p:cNvPr>
          <p:cNvSpPr txBox="1"/>
          <p:nvPr/>
        </p:nvSpPr>
        <p:spPr>
          <a:xfrm>
            <a:off x="5905501" y="4130719"/>
            <a:ext cx="1257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/>
              <a:t>Moving charges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C4B825F-96BB-167D-340E-B5980E5F4A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8665" y="1249804"/>
            <a:ext cx="3215335" cy="2229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7914F3-4409-E4B3-07E8-FBF84E053B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3902" y="4495800"/>
            <a:ext cx="1543298" cy="2364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A62B4A-A14B-A275-A43E-CF4A43372A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53853" y="4141375"/>
            <a:ext cx="1297814" cy="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66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8558213" cy="1143000"/>
          </a:xfrm>
        </p:spPr>
        <p:txBody>
          <a:bodyPr/>
          <a:lstStyle/>
          <a:p>
            <a:r>
              <a:rPr lang="en-US" sz="2400" dirty="0"/>
              <a:t>Current experimental status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257A127-5798-ABC0-A3E6-A31D99C4A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2052E98-E4E9-92D1-5E5A-5969B8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F0C5DD-F3EA-0658-EE5B-04BD116F5999}"/>
              </a:ext>
            </a:extLst>
          </p:cNvPr>
          <p:cNvSpPr txBox="1"/>
          <p:nvPr/>
        </p:nvSpPr>
        <p:spPr>
          <a:xfrm>
            <a:off x="8610601" y="6321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40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605990-C5B8-7F08-6138-17B09A9A80FA}"/>
              </a:ext>
            </a:extLst>
          </p:cNvPr>
          <p:cNvSpPr txBox="1"/>
          <p:nvPr/>
        </p:nvSpPr>
        <p:spPr>
          <a:xfrm>
            <a:off x="264695" y="1340549"/>
            <a:ext cx="772627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i="0" dirty="0"/>
              <a:t>Large MSR with a shielding factor of 10</a:t>
            </a:r>
            <a:r>
              <a:rPr lang="en-US" sz="1800" i="0" baseline="30000" dirty="0"/>
              <a:t>5</a:t>
            </a:r>
            <a:r>
              <a:rPr lang="en-US" sz="1400" i="0" dirty="0"/>
              <a:t> and residual fields &lt; 0.5 </a:t>
            </a:r>
            <a:r>
              <a:rPr lang="en-US" sz="1400" i="0" dirty="0" err="1"/>
              <a:t>nT</a:t>
            </a:r>
            <a:r>
              <a:rPr lang="en-US" sz="1400" i="0" dirty="0"/>
              <a:t> assembled and installed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i="0" dirty="0"/>
              <a:t>UCN in excess of 40 000 have been stored in a prototype chamber on the north beamline, sufficient to achieve 3.4 x 10</a:t>
            </a:r>
            <a:r>
              <a:rPr lang="en-US" sz="1800" i="0" baseline="30000" dirty="0"/>
              <a:t>-27</a:t>
            </a:r>
            <a:r>
              <a:rPr lang="en-US" sz="1400" i="0" dirty="0"/>
              <a:t> e cm (90% CL) in 5 calendar years of production running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i="0" dirty="0"/>
              <a:t>First iteration of the central </a:t>
            </a:r>
            <a:r>
              <a:rPr lang="en-US" sz="1400" i="0" dirty="0" err="1"/>
              <a:t>nEDM</a:t>
            </a:r>
            <a:r>
              <a:rPr lang="en-US" sz="1400" i="0" dirty="0"/>
              <a:t> apparatus (fiberglass vacuum chamber, </a:t>
            </a:r>
            <a:r>
              <a:rPr lang="en-US" sz="1400" i="0" dirty="0" err="1"/>
              <a:t>NiP</a:t>
            </a:r>
            <a:r>
              <a:rPr lang="en-US" sz="1400" i="0" dirty="0"/>
              <a:t>-coated electrodes, cell valves, </a:t>
            </a:r>
            <a:r>
              <a:rPr lang="en-US" sz="1400" i="0" dirty="0" err="1"/>
              <a:t>dPS</a:t>
            </a:r>
            <a:r>
              <a:rPr lang="en-US" sz="1400" i="0" dirty="0"/>
              <a:t>-coated cell walls) has been fabricated and installed in the MSR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i="0" dirty="0"/>
              <a:t>Two UCN switchers for UCN transport have been tested and installed on the North beamline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i="0" dirty="0"/>
              <a:t>B0 and MSR feed-through transport coils have been installed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i="0" dirty="0"/>
              <a:t>We have developed a magnetic impurity scanner with ~0.1 </a:t>
            </a:r>
            <a:r>
              <a:rPr lang="en-US" sz="1400" i="0" dirty="0" err="1"/>
              <a:t>nT</a:t>
            </a:r>
            <a:r>
              <a:rPr lang="en-US" sz="1400" i="0" dirty="0"/>
              <a:t> resolution has scanned all installed experimental components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i="0" dirty="0"/>
              <a:t>A simultaneous spin analyzer was fabricated and tested with polarized UCN. It has since then been upgraded and a second SSA has been built</a:t>
            </a:r>
          </a:p>
        </p:txBody>
      </p:sp>
    </p:spTree>
    <p:extLst>
      <p:ext uri="{BB962C8B-B14F-4D97-AF65-F5344CB8AC3E}">
        <p14:creationId xmlns:p14="http://schemas.microsoft.com/office/powerpoint/2010/main" val="576167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7110413" cy="1143000"/>
          </a:xfrm>
        </p:spPr>
        <p:txBody>
          <a:bodyPr/>
          <a:lstStyle/>
          <a:p>
            <a:r>
              <a:rPr lang="en-US" sz="2400" dirty="0"/>
              <a:t>CP Violation in the Standard Model</a:t>
            </a: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5334000" y="1295400"/>
            <a:ext cx="0" cy="45844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5548312" y="1477212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QCD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Lagrangian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term (CP violating)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38787" y="1255660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Strong CP Problem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3A5E9B7-B77A-9C9F-E3D8-19C4A01FC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9443A81-4FCD-89A1-A87A-C5571E6DC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9B750E-0F28-950F-0AE0-C6FE92E9ECFF}"/>
              </a:ext>
            </a:extLst>
          </p:cNvPr>
          <p:cNvSpPr txBox="1"/>
          <p:nvPr/>
        </p:nvSpPr>
        <p:spPr>
          <a:xfrm>
            <a:off x="8686800" y="6321623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7E7BAB-012C-E0A6-170B-003E0CA25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837" y="1809867"/>
            <a:ext cx="2140742" cy="4700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BCF067-A1CA-5E59-5CD2-1AA342F03AC6}"/>
              </a:ext>
            </a:extLst>
          </p:cNvPr>
          <p:cNvSpPr txBox="1"/>
          <p:nvPr/>
        </p:nvSpPr>
        <p:spPr>
          <a:xfrm>
            <a:off x="6858000" y="5655248"/>
            <a:ext cx="245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0" dirty="0" err="1">
                <a:solidFill>
                  <a:srgbClr val="000000"/>
                </a:solidFill>
              </a:rPr>
              <a:t>Posepelov</a:t>
            </a:r>
            <a:r>
              <a:rPr lang="fr-FR" sz="1200" i="0" dirty="0">
                <a:solidFill>
                  <a:srgbClr val="000000"/>
                </a:solidFill>
              </a:rPr>
              <a:t> and Ritz</a:t>
            </a:r>
          </a:p>
          <a:p>
            <a:r>
              <a:rPr lang="fr-FR" sz="1200" i="0" dirty="0" err="1">
                <a:solidFill>
                  <a:srgbClr val="000000"/>
                </a:solidFill>
              </a:rPr>
              <a:t>doi</a:t>
            </a:r>
            <a:r>
              <a:rPr lang="fr-FR" sz="1200" i="0" dirty="0">
                <a:solidFill>
                  <a:srgbClr val="000000"/>
                </a:solidFill>
              </a:rPr>
              <a:t>: 10.1016/j.aop.2005.04.002</a:t>
            </a:r>
            <a:endParaRPr lang="en-US" sz="1200" i="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7987F5-EC3B-0D8B-4ED9-E2684CD8F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899" y="2459132"/>
            <a:ext cx="2140742" cy="3543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71F3E-6316-1843-CC1C-DD18E1C6F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178" y="3304400"/>
            <a:ext cx="877946" cy="2769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D8534A-9EC8-6D71-0D16-A788761450ED}"/>
              </a:ext>
            </a:extLst>
          </p:cNvPr>
          <p:cNvSpPr txBox="1"/>
          <p:nvPr/>
        </p:nvSpPr>
        <p:spPr>
          <a:xfrm>
            <a:off x="5519356" y="2904882"/>
            <a:ext cx="3396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which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gi</a:t>
            </a:r>
            <a:r>
              <a:rPr lang="en-US" sz="1200" i="0" dirty="0" err="1">
                <a:solidFill>
                  <a:srgbClr val="000000"/>
                </a:solidFill>
              </a:rPr>
              <a:t>ven</a:t>
            </a:r>
            <a:r>
              <a:rPr lang="en-US" sz="1200" i="0" dirty="0">
                <a:solidFill>
                  <a:srgbClr val="000000"/>
                </a:solidFill>
              </a:rPr>
              <a:t> current experimental limits implies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8C3912-12A8-6A90-688F-FE43B1504DA5}"/>
              </a:ext>
            </a:extLst>
          </p:cNvPr>
          <p:cNvSpPr txBox="1"/>
          <p:nvPr/>
        </p:nvSpPr>
        <p:spPr>
          <a:xfrm>
            <a:off x="5538787" y="3689685"/>
            <a:ext cx="339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solidFill>
                  <a:srgbClr val="000000"/>
                </a:solidFill>
              </a:rPr>
              <a:t>An arbitrarily small number!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solidFill>
                  <a:srgbClr val="000000"/>
                </a:solidFill>
              </a:rPr>
              <a:t>One proposed solution: introduce a Peccei-Quinn symmetry, with a Goldstone boson called the axion, a dark matter candidate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4381CB3-F0AD-C7F4-707C-ADCBEBAEDD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2962"/>
          <a:stretch/>
        </p:blipFill>
        <p:spPr>
          <a:xfrm>
            <a:off x="400306" y="1872881"/>
            <a:ext cx="4781294" cy="64171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B5E8B90-1625-9B39-73D8-1668F6070627}"/>
              </a:ext>
            </a:extLst>
          </p:cNvPr>
          <p:cNvSpPr txBox="1"/>
          <p:nvPr/>
        </p:nvSpPr>
        <p:spPr>
          <a:xfrm>
            <a:off x="204787" y="1255660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Cabbibo</a:t>
            </a:r>
            <a:r>
              <a:rPr lang="en-US" sz="1200" b="1" i="0" dirty="0">
                <a:solidFill>
                  <a:srgbClr val="000000"/>
                </a:solidFill>
              </a:rPr>
              <a:t>-Kobayashi-</a:t>
            </a:r>
            <a:r>
              <a:rPr lang="en-US" sz="1200" b="1" i="0" dirty="0" err="1">
                <a:solidFill>
                  <a:srgbClr val="000000"/>
                </a:solidFill>
              </a:rPr>
              <a:t>Maskawa</a:t>
            </a:r>
            <a:r>
              <a:rPr lang="en-US" sz="1200" b="1" i="0" dirty="0">
                <a:solidFill>
                  <a:srgbClr val="000000"/>
                </a:solidFill>
              </a:rPr>
              <a:t> (CKM) matrix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C6AD5E-30DD-4024-35A8-D686B1E34DEC}"/>
              </a:ext>
            </a:extLst>
          </p:cNvPr>
          <p:cNvSpPr txBox="1"/>
          <p:nvPr/>
        </p:nvSpPr>
        <p:spPr>
          <a:xfrm>
            <a:off x="228600" y="14756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solidFill>
                  <a:srgbClr val="000000"/>
                </a:solidFill>
              </a:rPr>
              <a:t>Electroweak sector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2A1ED8-5475-C993-8E26-FA95F293FA6E}"/>
              </a:ext>
            </a:extLst>
          </p:cNvPr>
          <p:cNvSpPr txBox="1"/>
          <p:nvPr/>
        </p:nvSpPr>
        <p:spPr>
          <a:xfrm>
            <a:off x="247907" y="2586335"/>
            <a:ext cx="4781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solidFill>
                  <a:srgbClr val="000000"/>
                </a:solidFill>
              </a:rPr>
              <a:t>Describes a rotation between weak eigenstates and flavor eigenstates, as observed in charge current weak decay processes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89CF6C-CD81-3371-9D9C-6E1C468E0203}"/>
              </a:ext>
            </a:extLst>
          </p:cNvPr>
          <p:cNvSpPr txBox="1"/>
          <p:nvPr/>
        </p:nvSpPr>
        <p:spPr>
          <a:xfrm>
            <a:off x="2004983" y="3143620"/>
            <a:ext cx="2287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solidFill>
                  <a:srgbClr val="000000"/>
                </a:solidFill>
              </a:rPr>
              <a:t>(as far as we know)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B8F6980-88AE-D094-9FBB-AEA859E1BB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606" y="3193521"/>
            <a:ext cx="1206172" cy="2354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C00E559-A990-5E7D-E094-B85A1040DD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7405"/>
          <a:stretch/>
        </p:blipFill>
        <p:spPr>
          <a:xfrm>
            <a:off x="400306" y="4159268"/>
            <a:ext cx="4781294" cy="71753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EF6BEC0-A665-DBEC-5BE0-9A0169A811BF}"/>
              </a:ext>
            </a:extLst>
          </p:cNvPr>
          <p:cNvSpPr txBox="1"/>
          <p:nvPr/>
        </p:nvSpPr>
        <p:spPr>
          <a:xfrm>
            <a:off x="176471" y="3581400"/>
            <a:ext cx="4781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solidFill>
                  <a:srgbClr val="000000"/>
                </a:solidFill>
              </a:rPr>
              <a:t>For a 3 x 3 unitary matrix, the 9 elements V</a:t>
            </a:r>
            <a:r>
              <a:rPr lang="en-US" sz="1200" i="0" baseline="-25000" dirty="0">
                <a:solidFill>
                  <a:srgbClr val="000000"/>
                </a:solidFill>
              </a:rPr>
              <a:t>ij</a:t>
            </a:r>
            <a:r>
              <a:rPr lang="en-US" sz="1200" i="0" dirty="0">
                <a:solidFill>
                  <a:srgbClr val="000000"/>
                </a:solidFill>
              </a:rPr>
              <a:t> may be reduced to 3 real numbers and one complex phase, </a:t>
            </a:r>
            <a:r>
              <a:rPr lang="en-US" sz="1200" i="0" dirty="0" err="1">
                <a:solidFill>
                  <a:srgbClr val="000000"/>
                </a:solidFill>
              </a:rPr>
              <a:t>e</a:t>
            </a:r>
            <a:r>
              <a:rPr lang="en-US" sz="1200" i="0" baseline="30000" dirty="0" err="1">
                <a:solidFill>
                  <a:srgbClr val="000000"/>
                </a:solidFill>
              </a:rPr>
              <a:t>i</a:t>
            </a:r>
            <a:r>
              <a:rPr lang="en-US" sz="1200" i="0" baseline="30000" dirty="0">
                <a:solidFill>
                  <a:srgbClr val="000000"/>
                </a:solidFill>
              </a:rPr>
              <a:t>𝛿</a:t>
            </a:r>
            <a:r>
              <a:rPr lang="en-US" sz="1200" i="0" dirty="0">
                <a:solidFill>
                  <a:srgbClr val="000000"/>
                </a:solidFill>
              </a:rPr>
              <a:t>, which is </a:t>
            </a:r>
            <a:r>
              <a:rPr lang="en-US" sz="1200" dirty="0">
                <a:solidFill>
                  <a:srgbClr val="000000"/>
                </a:solidFill>
              </a:rPr>
              <a:t>CP </a:t>
            </a:r>
            <a:r>
              <a:rPr lang="en-US" sz="1200" i="0" dirty="0">
                <a:solidFill>
                  <a:srgbClr val="000000"/>
                </a:solidFill>
              </a:rPr>
              <a:t>violating</a:t>
            </a:r>
            <a:endParaRPr kumimoji="0" lang="en-US" sz="12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CD6EE1F-4C4B-1D69-5F36-EE53B9CAC4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0648" b="52962"/>
          <a:stretch/>
        </p:blipFill>
        <p:spPr>
          <a:xfrm>
            <a:off x="384504" y="4159268"/>
            <a:ext cx="447168" cy="641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C6E493-470D-86EE-9188-637B4150DC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53" y="5029200"/>
            <a:ext cx="1525387" cy="170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08C181-6A29-8A30-1AB9-6F382E9097C8}"/>
              </a:ext>
            </a:extLst>
          </p:cNvPr>
          <p:cNvSpPr txBox="1"/>
          <p:nvPr/>
        </p:nvSpPr>
        <p:spPr>
          <a:xfrm>
            <a:off x="381000" y="4975884"/>
            <a:ext cx="60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solidFill>
                  <a:srgbClr val="000000"/>
                </a:solidFill>
              </a:rPr>
              <a:t>where</a:t>
            </a:r>
            <a:endParaRPr kumimoji="0" lang="en-US" sz="12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469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7BBA54-D69F-1F04-09E7-573787DCB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981200"/>
            <a:ext cx="3218070" cy="1264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7110413" cy="1143000"/>
          </a:xfrm>
        </p:spPr>
        <p:txBody>
          <a:bodyPr/>
          <a:lstStyle/>
          <a:p>
            <a:r>
              <a:rPr lang="en-US" sz="2400" dirty="0" err="1"/>
              <a:t>nEDM</a:t>
            </a:r>
            <a:r>
              <a:rPr lang="en-US" sz="2400" dirty="0"/>
              <a:t> Standard Model prediction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800" y="122051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 largest Standard Model contribution to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does not come from quark EDMs, but from a 4-quark operator generated by the so-called “strong penguin” diagram. This is enhanced by long distance effects, namely the pion loop, and it has been estimated that this gives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49" y="2032523"/>
            <a:ext cx="1535741" cy="37143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16832" y="5562600"/>
            <a:ext cx="5931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Aiming for 10</a:t>
            </a:r>
            <a:r>
              <a:rPr kumimoji="0" lang="en-US" sz="12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-27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 cm is a good test for beyond Standard Model (BSM) physics!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886200"/>
            <a:ext cx="1585913" cy="8001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3985477"/>
            <a:ext cx="2140743" cy="62325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825046"/>
            <a:ext cx="2867025" cy="69856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81000" y="4724400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Valence model estimation: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4800" y="3424535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 quark EDM appears at 3 loop level in the Standard model, with the largest effect from exchange of two W bosons and one gluon 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3A5E9B7-B77A-9C9F-E3D8-19C4A01FC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9443A81-4FCD-89A1-A87A-C5571E6DC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9B750E-0F28-950F-0AE0-C6FE92E9ECFF}"/>
              </a:ext>
            </a:extLst>
          </p:cNvPr>
          <p:cNvSpPr txBox="1"/>
          <p:nvPr/>
        </p:nvSpPr>
        <p:spPr>
          <a:xfrm>
            <a:off x="8686800" y="6321623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BCF067-A1CA-5E59-5CD2-1AA342F03AC6}"/>
              </a:ext>
            </a:extLst>
          </p:cNvPr>
          <p:cNvSpPr txBox="1"/>
          <p:nvPr/>
        </p:nvSpPr>
        <p:spPr>
          <a:xfrm>
            <a:off x="6629400" y="5486400"/>
            <a:ext cx="2886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200" i="0" dirty="0">
              <a:solidFill>
                <a:srgbClr val="000000"/>
              </a:solidFill>
            </a:endParaRPr>
          </a:p>
          <a:p>
            <a:r>
              <a:rPr lang="fr-FR" sz="1200" i="0" dirty="0" err="1">
                <a:solidFill>
                  <a:srgbClr val="000000"/>
                </a:solidFill>
              </a:rPr>
              <a:t>Czarnecki</a:t>
            </a:r>
            <a:r>
              <a:rPr lang="fr-FR" sz="1200" i="0" dirty="0">
                <a:solidFill>
                  <a:srgbClr val="000000"/>
                </a:solidFill>
              </a:rPr>
              <a:t> and Krause</a:t>
            </a:r>
          </a:p>
          <a:p>
            <a:r>
              <a:rPr lang="fr-FR" sz="1200" i="0" dirty="0">
                <a:solidFill>
                  <a:srgbClr val="000000"/>
                </a:solidFill>
              </a:rPr>
              <a:t> </a:t>
            </a:r>
            <a:r>
              <a:rPr lang="fr-FR" sz="1200" i="0" dirty="0" err="1">
                <a:solidFill>
                  <a:srgbClr val="000000"/>
                </a:solidFill>
              </a:rPr>
              <a:t>doi</a:t>
            </a:r>
            <a:r>
              <a:rPr lang="fr-FR" sz="1200" i="0" dirty="0">
                <a:solidFill>
                  <a:srgbClr val="000000"/>
                </a:solidFill>
              </a:rPr>
              <a:t>: 10.1103/PhysRevLett.78.4339</a:t>
            </a:r>
            <a:endParaRPr lang="en-US" sz="1200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870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7110413" cy="1143000"/>
          </a:xfrm>
        </p:spPr>
        <p:txBody>
          <a:bodyPr/>
          <a:lstStyle/>
          <a:p>
            <a:r>
              <a:rPr lang="en-US" sz="2400" dirty="0" err="1"/>
              <a:t>nEDM</a:t>
            </a:r>
            <a:r>
              <a:rPr lang="en-US" sz="2400" dirty="0"/>
              <a:t> searches and Baryon Asymmetry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0439" y="1582102"/>
            <a:ext cx="336708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0" dirty="0"/>
              <a:t>Baryon asymmetry (Sakharov requirements)</a:t>
            </a:r>
          </a:p>
          <a:p>
            <a:pPr lvl="1" indent="-171450">
              <a:buFontTx/>
              <a:buChar char="-"/>
            </a:pPr>
            <a:r>
              <a:rPr lang="en-US" sz="1200" i="0" dirty="0"/>
              <a:t>Baryon number violation</a:t>
            </a:r>
          </a:p>
          <a:p>
            <a:pPr lvl="1" indent="-171450">
              <a:buFontTx/>
              <a:buChar char="-"/>
            </a:pPr>
            <a:r>
              <a:rPr lang="en-US" sz="1200" i="0" dirty="0"/>
              <a:t>C and CP violation</a:t>
            </a:r>
          </a:p>
          <a:p>
            <a:pPr lvl="1" indent="-171450">
              <a:buFontTx/>
              <a:buChar char="-"/>
            </a:pPr>
            <a:r>
              <a:rPr lang="en-US" sz="1200" i="0" dirty="0"/>
              <a:t>Departure from thermodynamic equilibrium</a:t>
            </a:r>
          </a:p>
          <a:p>
            <a:pPr lvl="1"/>
            <a:endParaRPr lang="en-US" sz="1200" i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0" dirty="0"/>
              <a:t>If CP is conserved, any process producing a particle must have a counterpart reaction producing the charge-conjugate particle at the same rate </a:t>
            </a:r>
            <a:r>
              <a:rPr lang="en-US" sz="1200" i="0" dirty="0">
                <a:sym typeface="Wingdings" panose="05000000000000000000" pitchFamily="2" charset="2"/>
              </a:rPr>
              <a:t> no net baryon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i="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0" dirty="0">
                <a:sym typeface="Wingdings" panose="05000000000000000000" pitchFamily="2" charset="2"/>
              </a:rPr>
              <a:t>Estimates based on the Standard Model of the expected baryon matter/anti-matter asymmetry in the universe (BAU) is 8 orders of magnitude smaller than the baryon-to-photon ratio observed using the cosmic microwave background (CMB)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i="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0" dirty="0">
                <a:sym typeface="Wingdings" panose="05000000000000000000" pitchFamily="2" charset="2"/>
              </a:rPr>
              <a:t>Current </a:t>
            </a:r>
            <a:r>
              <a:rPr lang="en-US" sz="1200" i="0" dirty="0" err="1">
                <a:sym typeface="Wingdings" panose="05000000000000000000" pitchFamily="2" charset="2"/>
              </a:rPr>
              <a:t>nEDM</a:t>
            </a:r>
            <a:r>
              <a:rPr lang="en-US" sz="1200" i="0" dirty="0">
                <a:sym typeface="Wingdings" panose="05000000000000000000" pitchFamily="2" charset="2"/>
              </a:rPr>
              <a:t> limit is at </a:t>
            </a:r>
            <a:r>
              <a:rPr lang="en-US" sz="1200" b="1" i="0" dirty="0"/>
              <a:t>10</a:t>
            </a:r>
            <a:r>
              <a:rPr lang="en-US" sz="1200" b="1" i="0" baseline="30000" dirty="0"/>
              <a:t>-26</a:t>
            </a:r>
            <a:r>
              <a:rPr lang="en-US" sz="1200" b="1" i="0" dirty="0"/>
              <a:t> e cm, </a:t>
            </a:r>
            <a:r>
              <a:rPr lang="en-US" sz="1200" i="0" dirty="0"/>
              <a:t>the LANL </a:t>
            </a:r>
            <a:r>
              <a:rPr lang="en-US" sz="1200" i="0" dirty="0" err="1"/>
              <a:t>nEDM</a:t>
            </a:r>
            <a:r>
              <a:rPr lang="en-US" sz="1200" i="0" dirty="0"/>
              <a:t> search is aiming for </a:t>
            </a:r>
            <a:r>
              <a:rPr lang="en-US" sz="1200" b="1" i="0" dirty="0"/>
              <a:t>3 x 10</a:t>
            </a:r>
            <a:r>
              <a:rPr lang="en-US" sz="1200" b="1" i="0" baseline="30000" dirty="0"/>
              <a:t>-27</a:t>
            </a:r>
            <a:r>
              <a:rPr lang="en-US" sz="1200" b="1" i="0" dirty="0"/>
              <a:t> e cm </a:t>
            </a:r>
            <a:r>
              <a:rPr lang="en-US" sz="1200" i="0" dirty="0"/>
              <a:t>(90% C.L.)</a:t>
            </a:r>
            <a:r>
              <a:rPr lang="en-US" sz="1200" b="1" i="0" dirty="0"/>
              <a:t> </a:t>
            </a:r>
            <a:endParaRPr lang="en-US" sz="1200" i="0" dirty="0"/>
          </a:p>
          <a:p>
            <a:pPr marL="742950" lvl="1" indent="-285750">
              <a:buFontTx/>
              <a:buChar char="-"/>
            </a:pPr>
            <a:endParaRPr lang="en-US" sz="1400" i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ED12232-0489-6DDF-804E-FB785A60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050977-8936-EC51-B20F-8801D4D7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7EB47-37E9-FC9B-9183-E086FEE27C56}"/>
              </a:ext>
            </a:extLst>
          </p:cNvPr>
          <p:cNvSpPr txBox="1"/>
          <p:nvPr/>
        </p:nvSpPr>
        <p:spPr>
          <a:xfrm>
            <a:off x="8686800" y="6321623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EC988E-2BF8-F389-8776-7C0C67305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527" y="1461637"/>
            <a:ext cx="5567898" cy="3934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A1744F-E461-604B-7B51-716A0EE86CB4}"/>
              </a:ext>
            </a:extLst>
          </p:cNvPr>
          <p:cNvSpPr txBox="1"/>
          <p:nvPr/>
        </p:nvSpPr>
        <p:spPr>
          <a:xfrm>
            <a:off x="6699179" y="5710535"/>
            <a:ext cx="4584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0" dirty="0"/>
              <a:t>Dubbers and Schmidt</a:t>
            </a:r>
          </a:p>
          <a:p>
            <a:r>
              <a:rPr lang="en-US" sz="1200" i="0" dirty="0" err="1"/>
              <a:t>doi</a:t>
            </a:r>
            <a:r>
              <a:rPr lang="en-US" sz="1200" i="0" dirty="0"/>
              <a:t>: 10.1103/RevModPhys.83.1111</a:t>
            </a:r>
          </a:p>
        </p:txBody>
      </p:sp>
    </p:spTree>
    <p:extLst>
      <p:ext uri="{BB962C8B-B14F-4D97-AF65-F5344CB8AC3E}">
        <p14:creationId xmlns:p14="http://schemas.microsoft.com/office/powerpoint/2010/main" val="4045260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7110413" cy="1143000"/>
          </a:xfrm>
        </p:spPr>
        <p:txBody>
          <a:bodyPr/>
          <a:lstStyle/>
          <a:p>
            <a:r>
              <a:rPr lang="en-US" sz="2400" dirty="0"/>
              <a:t>Ultracold neutrons (UCN)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800" y="2238584"/>
            <a:ext cx="487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dirty="0"/>
              <a:t>Long lifetimes (~880 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dirty="0"/>
              <a:t>Low enough kinetic energy to be affected by gravity (~100 </a:t>
            </a:r>
            <a:r>
              <a:rPr lang="en-US" sz="1200" i="0" dirty="0" err="1"/>
              <a:t>neV</a:t>
            </a:r>
            <a:r>
              <a:rPr lang="en-US" sz="1200" i="0" dirty="0"/>
              <a:t> / 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dirty="0"/>
              <a:t>Magnetic moment of the neutron interacts with magnetic field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ED12232-0489-6DDF-804E-FB785A60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050977-8936-EC51-B20F-8801D4D7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7EB47-37E9-FC9B-9183-E086FEE27C56}"/>
              </a:ext>
            </a:extLst>
          </p:cNvPr>
          <p:cNvSpPr txBox="1"/>
          <p:nvPr/>
        </p:nvSpPr>
        <p:spPr>
          <a:xfrm>
            <a:off x="8686800" y="6321623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938B6-ED68-F07E-E847-79BE8A2DE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795" y="1496482"/>
            <a:ext cx="2710145" cy="11031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3B2EF9-7BD7-8E7D-CFD2-50A72117CE04}"/>
              </a:ext>
            </a:extLst>
          </p:cNvPr>
          <p:cNvSpPr txBox="1"/>
          <p:nvPr/>
        </p:nvSpPr>
        <p:spPr>
          <a:xfrm>
            <a:off x="7231945" y="2599670"/>
            <a:ext cx="143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0" dirty="0"/>
              <a:t>Usain Bolt: 10.44 m/s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FCDDC6-3010-2A01-EBAE-AFC3899F3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852" y="3034972"/>
            <a:ext cx="3686748" cy="21596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10931E-5E11-007A-652D-0353291B2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99" y="3229184"/>
            <a:ext cx="1135065" cy="3160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28E2A1-74C5-CD5E-CE85-D0B9F9F394C9}"/>
              </a:ext>
            </a:extLst>
          </p:cNvPr>
          <p:cNvSpPr txBox="1"/>
          <p:nvPr/>
        </p:nvSpPr>
        <p:spPr>
          <a:xfrm>
            <a:off x="2460782" y="3252141"/>
            <a:ext cx="2598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0" dirty="0"/>
              <a:t>μ</a:t>
            </a:r>
            <a:r>
              <a:rPr lang="en-US" sz="1200" i="0" dirty="0"/>
              <a:t> ~ 60 </a:t>
            </a:r>
            <a:r>
              <a:rPr lang="en-US" sz="1200" i="0" dirty="0" err="1"/>
              <a:t>neV</a:t>
            </a:r>
            <a:r>
              <a:rPr lang="en-US" sz="1200" i="0" dirty="0"/>
              <a:t> / T </a:t>
            </a:r>
          </a:p>
          <a:p>
            <a:endParaRPr lang="en-US" sz="1200" i="0" dirty="0"/>
          </a:p>
          <a:p>
            <a:r>
              <a:rPr lang="en-US" sz="1200" i="0" dirty="0"/>
              <a:t>For high-field seeking UCN, V</a:t>
            </a:r>
            <a:r>
              <a:rPr lang="en-US" sz="1200" i="0" baseline="-25000" dirty="0"/>
              <a:t>B</a:t>
            </a:r>
            <a:r>
              <a:rPr lang="en-US" sz="1200" i="0" dirty="0"/>
              <a:t> &lt; 0. For low-field seeking UCN, V</a:t>
            </a:r>
            <a:r>
              <a:rPr lang="en-US" sz="1200" i="0" baseline="-25000" dirty="0"/>
              <a:t>B</a:t>
            </a:r>
            <a:r>
              <a:rPr lang="en-US" sz="1200" i="0" dirty="0"/>
              <a:t> &gt; 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B3F5CF-ADD7-FD12-F0B6-FE8B828CC75D}"/>
              </a:ext>
            </a:extLst>
          </p:cNvPr>
          <p:cNvSpPr txBox="1"/>
          <p:nvPr/>
        </p:nvSpPr>
        <p:spPr>
          <a:xfrm>
            <a:off x="304800" y="14478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dirty="0"/>
              <a:t>May be contained by material bottles at all angles of incidence, depending on an optical potential (pseudo potential)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84FA9F-3800-AFE5-606E-0F25AA014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99" y="1956137"/>
            <a:ext cx="1066800" cy="2192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FCBAB4C-9CFD-ECC4-85EF-CAE8C31835F9}"/>
              </a:ext>
            </a:extLst>
          </p:cNvPr>
          <p:cNvSpPr txBox="1"/>
          <p:nvPr/>
        </p:nvSpPr>
        <p:spPr>
          <a:xfrm>
            <a:off x="339800" y="4098892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dirty="0"/>
              <a:t>A population of UCN may be treated as an ideal gas, with caveats:</a:t>
            </a:r>
          </a:p>
          <a:p>
            <a:pPr marL="628650" lvl="1" indent="-171450">
              <a:buFont typeface="Arial" panose="020B0604020202020204" pitchFamily="34" charset="0"/>
              <a:buChar char="-"/>
            </a:pPr>
            <a:r>
              <a:rPr lang="en-US" sz="1200" i="0" dirty="0"/>
              <a:t>Elastic and mostly specular wall collisions</a:t>
            </a:r>
          </a:p>
          <a:p>
            <a:pPr marL="628650" lvl="1" indent="-171450">
              <a:buFont typeface="Arial" panose="020B0604020202020204" pitchFamily="34" charset="0"/>
              <a:buChar char="-"/>
            </a:pPr>
            <a:r>
              <a:rPr lang="en-US" sz="1200" i="0" dirty="0"/>
              <a:t>Negligible UCN—UCN collisions</a:t>
            </a:r>
          </a:p>
          <a:p>
            <a:pPr marL="628650" lvl="1" indent="-171450">
              <a:buFont typeface="Arial" panose="020B0604020202020204" pitchFamily="34" charset="0"/>
              <a:buChar char="-"/>
            </a:pPr>
            <a:r>
              <a:rPr lang="en-US" sz="1200" i="0" dirty="0"/>
              <a:t>UCN gas density decreases with height increase</a:t>
            </a:r>
          </a:p>
          <a:p>
            <a:pPr marL="628650" lvl="1" indent="-171450">
              <a:buFont typeface="Arial" panose="020B0604020202020204" pitchFamily="34" charset="0"/>
              <a:buChar char="-"/>
            </a:pPr>
            <a:r>
              <a:rPr lang="en-US" sz="1200" i="0" dirty="0"/>
              <a:t>UCN gas density in a closed storage volume decreases over time from wall collisions and beta decay</a:t>
            </a:r>
          </a:p>
          <a:p>
            <a:pPr marL="628650" lvl="1" indent="-171450">
              <a:buFont typeface="Arial" panose="020B0604020202020204" pitchFamily="34" charset="0"/>
              <a:buChar char="-"/>
            </a:pPr>
            <a:endParaRPr lang="en-US" sz="120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dirty="0"/>
              <a:t>Gyromagnetic ratio </a:t>
            </a:r>
            <a:r>
              <a:rPr lang="el-GR" sz="1200" i="0" dirty="0"/>
              <a:t>γ</a:t>
            </a:r>
            <a:r>
              <a:rPr lang="en-US" sz="1600" i="0" baseline="-25000" dirty="0"/>
              <a:t>n</a:t>
            </a:r>
            <a:r>
              <a:rPr lang="en-US" sz="1200" i="0" dirty="0"/>
              <a:t> ~ 30 MHz / T</a:t>
            </a:r>
          </a:p>
        </p:txBody>
      </p:sp>
    </p:spTree>
    <p:extLst>
      <p:ext uri="{BB962C8B-B14F-4D97-AF65-F5344CB8AC3E}">
        <p14:creationId xmlns:p14="http://schemas.microsoft.com/office/powerpoint/2010/main" val="434732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87" y="457200"/>
            <a:ext cx="7110413" cy="1143000"/>
          </a:xfrm>
        </p:spPr>
        <p:txBody>
          <a:bodyPr/>
          <a:lstStyle/>
          <a:p>
            <a:r>
              <a:rPr lang="en-US" sz="2400" dirty="0"/>
              <a:t>Measuring the </a:t>
            </a:r>
            <a:r>
              <a:rPr lang="en-US" sz="2400" dirty="0" err="1"/>
              <a:t>nEDM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92087" y="1772960"/>
            <a:ext cx="647024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/>
              <a:t>Stark splitting, from E field applied parallel/antiparallel to a vertical B</a:t>
            </a:r>
            <a:r>
              <a:rPr lang="en-US" sz="1400" i="0" baseline="-25000" dirty="0"/>
              <a:t>0</a:t>
            </a:r>
            <a:r>
              <a:rPr lang="en-US" sz="1400" i="0" dirty="0"/>
              <a:t> field</a:t>
            </a:r>
            <a:endParaRPr lang="en-US" sz="1400" b="0" i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4786" y="3247122"/>
            <a:ext cx="8710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/>
              <a:t>If E and B</a:t>
            </a:r>
            <a:r>
              <a:rPr lang="en-US" sz="1400" i="0" baseline="-25000" dirty="0"/>
              <a:t>0</a:t>
            </a:r>
            <a:r>
              <a:rPr lang="en-US" sz="1400" i="0" dirty="0"/>
              <a:t> changes between configurations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2087" y="4724400"/>
            <a:ext cx="53578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How do we measure </a:t>
            </a:r>
            <a:r>
              <a:rPr lang="el-GR" sz="1400" dirty="0"/>
              <a:t>ω</a:t>
            </a:r>
            <a:r>
              <a:rPr lang="en-US" sz="1400" dirty="0"/>
              <a:t>?</a:t>
            </a:r>
          </a:p>
          <a:p>
            <a:r>
              <a:rPr lang="en-US" sz="1400" b="1" i="0" dirty="0"/>
              <a:t>Ramsey method of oscillatory fields</a:t>
            </a:r>
          </a:p>
          <a:p>
            <a:endParaRPr lang="en-US" sz="1400" b="1" i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1EBCB45-A6C8-AF92-CBDA-E569A8416D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Durham 2023</a:t>
            </a:r>
            <a:endParaRPr lang="en-US" altLang="en-US" sz="1400" i="1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6E7C8AE-AE8C-915E-E8F3-CEF929DB2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152400"/>
            <a:ext cx="4953000" cy="30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25th International Spin Symposium</a:t>
            </a:r>
            <a:endParaRPr lang="en-US" altLang="en-US" sz="1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359B65-5F57-A2DC-6F92-8E7F7BD7478F}"/>
              </a:ext>
            </a:extLst>
          </p:cNvPr>
          <p:cNvSpPr txBox="1"/>
          <p:nvPr/>
        </p:nvSpPr>
        <p:spPr>
          <a:xfrm>
            <a:off x="8686800" y="6321623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100F49-60DE-4EFC-BBC3-8DD0972BE491}" type="slidenum">
              <a:rPr lang="en-US" sz="1400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9797C7-BB15-148C-C112-4C7E5E4C1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95400"/>
            <a:ext cx="2257308" cy="413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AD858C-B860-5AF6-BC76-CB21F5CB5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79" y="2189081"/>
            <a:ext cx="2350891" cy="3086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2A9FD6-CB1D-4BA3-4001-68D862A7F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730" y="2178467"/>
            <a:ext cx="2328031" cy="3361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199412-DA19-D689-2E1F-B7EE97C2D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79" y="2672353"/>
            <a:ext cx="2104975" cy="5608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F85DC4-F8E4-A213-BC34-BCBF8FB4C0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3635302"/>
            <a:ext cx="3718226" cy="62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6947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F8F3D2"/>
      </a:dk2>
      <a:lt2>
        <a:srgbClr val="B0B2B4"/>
      </a:lt2>
      <a:accent1>
        <a:srgbClr val="7D110C"/>
      </a:accent1>
      <a:accent2>
        <a:srgbClr val="6D6E70"/>
      </a:accent2>
      <a:accent3>
        <a:srgbClr val="FFFFFF"/>
      </a:accent3>
      <a:accent4>
        <a:srgbClr val="000000"/>
      </a:accent4>
      <a:accent5>
        <a:srgbClr val="BFAAAA"/>
      </a:accent5>
      <a:accent6>
        <a:srgbClr val="626365"/>
      </a:accent6>
      <a:hlink>
        <a:srgbClr val="7D110C"/>
      </a:hlink>
      <a:folHlink>
        <a:srgbClr val="6D6E7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FFFFF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9F3D3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BF8E6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11752</TotalTime>
  <Words>2272</Words>
  <Application>Microsoft Office PowerPoint</Application>
  <PresentationFormat>On-screen Show (4:3)</PresentationFormat>
  <Paragraphs>408</Paragraphs>
  <Slides>40</Slides>
  <Notes>40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Cambria Math</vt:lpstr>
      <vt:lpstr>CMMI12</vt:lpstr>
      <vt:lpstr>NimbusRomNo9L-Regu</vt:lpstr>
      <vt:lpstr>Söhne</vt:lpstr>
      <vt:lpstr>Times New Roman</vt:lpstr>
      <vt:lpstr>Blank Presentation</vt:lpstr>
      <vt:lpstr> The Neutron Electric Dipole Moment (nEDM) Experiment at Los Alamos National Laboratory (LANL)</vt:lpstr>
      <vt:lpstr>LANL nEDM Collaboration</vt:lpstr>
      <vt:lpstr>Background</vt:lpstr>
      <vt:lpstr>EDM and discrete symmetries</vt:lpstr>
      <vt:lpstr>CP Violation in the Standard Model</vt:lpstr>
      <vt:lpstr>nEDM Standard Model prediction</vt:lpstr>
      <vt:lpstr>nEDM searches and Baryon Asymmetry</vt:lpstr>
      <vt:lpstr>Ultracold neutrons (UCN)</vt:lpstr>
      <vt:lpstr>Measuring the nEDM</vt:lpstr>
      <vt:lpstr>Ramsey method: On-resonance sequence</vt:lpstr>
      <vt:lpstr>Ramsey method: Making a fringe</vt:lpstr>
      <vt:lpstr>Statistical Requirements of a Counting Experiment</vt:lpstr>
      <vt:lpstr>nEDM Search at LANL</vt:lpstr>
      <vt:lpstr>LANL Source Upgrade 2017</vt:lpstr>
      <vt:lpstr>Prototype apparatus demonstration 2017</vt:lpstr>
      <vt:lpstr>North Beamline Characterization Measurements</vt:lpstr>
      <vt:lpstr>North Beamline Characterization Measurements</vt:lpstr>
      <vt:lpstr>Experimental Area 2017</vt:lpstr>
      <vt:lpstr>Experimental Area 2022</vt:lpstr>
      <vt:lpstr>Experimental Area 2022</vt:lpstr>
      <vt:lpstr>Experimental Features</vt:lpstr>
      <vt:lpstr>Non-magnetic Vacuum chamber</vt:lpstr>
      <vt:lpstr>Precession chamber wall coating jig</vt:lpstr>
      <vt:lpstr>Cell Valve</vt:lpstr>
      <vt:lpstr>Magnetic field uniformity and stability requirements</vt:lpstr>
      <vt:lpstr>Magnetically Shielded Room (MSR)</vt:lpstr>
      <vt:lpstr>Magnetically Shielded Room (MSR)</vt:lpstr>
      <vt:lpstr>Magnetically Shielded Room (MSR)</vt:lpstr>
      <vt:lpstr>Magnetically Shielded Room (MSR)</vt:lpstr>
      <vt:lpstr>Magnetically Shielded Room (MSR)</vt:lpstr>
      <vt:lpstr>Magnetically Shielded Room (MSR)</vt:lpstr>
      <vt:lpstr>Field cage  (for MSR Evaluation and external field cancellation)</vt:lpstr>
      <vt:lpstr>B0 Coil Design</vt:lpstr>
      <vt:lpstr>B0 Coil (Full scale)</vt:lpstr>
      <vt:lpstr>Double layer cosine θ transport coil</vt:lpstr>
      <vt:lpstr>Magnetic Impurity Scanner</vt:lpstr>
      <vt:lpstr>Rotary switcher</vt:lpstr>
      <vt:lpstr>Adiabatic fast passage spin flipper with spin analyzers</vt:lpstr>
      <vt:lpstr>Simultaneous spin analyzers</vt:lpstr>
      <vt:lpstr>Current experimental status</vt:lpstr>
    </vt:vector>
  </TitlesOfParts>
  <Company>Office of Creative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Office of Creative Services</dc:creator>
  <cp:lastModifiedBy>D W</cp:lastModifiedBy>
  <cp:revision>544</cp:revision>
  <cp:lastPrinted>2006-11-16T20:01:38Z</cp:lastPrinted>
  <dcterms:created xsi:type="dcterms:W3CDTF">2006-11-07T21:52:34Z</dcterms:created>
  <dcterms:modified xsi:type="dcterms:W3CDTF">2023-09-20T19:43:45Z</dcterms:modified>
</cp:coreProperties>
</file>