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2" r:id="rId3"/>
    <p:sldId id="264" r:id="rId4"/>
    <p:sldId id="356" r:id="rId5"/>
    <p:sldId id="349" r:id="rId6"/>
    <p:sldId id="261" r:id="rId7"/>
    <p:sldId id="335" r:id="rId8"/>
    <p:sldId id="312" r:id="rId9"/>
    <p:sldId id="338" r:id="rId10"/>
    <p:sldId id="324" r:id="rId11"/>
    <p:sldId id="341" r:id="rId12"/>
    <p:sldId id="340" r:id="rId13"/>
    <p:sldId id="344" r:id="rId14"/>
    <p:sldId id="354" r:id="rId15"/>
    <p:sldId id="355" r:id="rId16"/>
    <p:sldId id="282" r:id="rId17"/>
    <p:sldId id="343" r:id="rId18"/>
    <p:sldId id="320" r:id="rId19"/>
    <p:sldId id="311" r:id="rId20"/>
    <p:sldId id="283" r:id="rId21"/>
    <p:sldId id="284" r:id="rId22"/>
    <p:sldId id="305" r:id="rId23"/>
    <p:sldId id="317" r:id="rId24"/>
    <p:sldId id="345" r:id="rId25"/>
    <p:sldId id="346" r:id="rId26"/>
    <p:sldId id="347" r:id="rId27"/>
    <p:sldId id="348" r:id="rId28"/>
    <p:sldId id="357" r:id="rId29"/>
    <p:sldId id="327" r:id="rId30"/>
    <p:sldId id="329" r:id="rId31"/>
    <p:sldId id="330" r:id="rId32"/>
    <p:sldId id="331" r:id="rId33"/>
    <p:sldId id="328" r:id="rId34"/>
    <p:sldId id="332" r:id="rId35"/>
    <p:sldId id="334" r:id="rId36"/>
    <p:sldId id="350" r:id="rId37"/>
    <p:sldId id="351" r:id="rId38"/>
    <p:sldId id="352" r:id="rId39"/>
    <p:sldId id="353" r:id="rId40"/>
    <p:sldId id="337" r:id="rId41"/>
    <p:sldId id="286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B79"/>
    <a:srgbClr val="21FF06"/>
    <a:srgbClr val="73FDD6"/>
    <a:srgbClr val="0432FF"/>
    <a:srgbClr val="009051"/>
    <a:srgbClr val="005493"/>
    <a:srgbClr val="1B4A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4" autoAdjust="0"/>
    <p:restoredTop sz="86599" autoAdjust="0"/>
  </p:normalViewPr>
  <p:slideViewPr>
    <p:cSldViewPr snapToGrid="0" snapToObjects="1">
      <p:cViewPr varScale="1">
        <p:scale>
          <a:sx n="105" d="100"/>
          <a:sy n="105" d="100"/>
        </p:scale>
        <p:origin x="15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42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F188-4C73-EE40-BEB6-D926D41AB297}" type="datetimeFigureOut">
              <a:rPr lang="it-IT" smtClean="0"/>
              <a:t>26/09/23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B531-3E0E-AB48-8D94-06CFC3D3F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453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AED9-F730-B046-86CF-737F217C24CC}" type="datetimeFigureOut">
              <a:rPr lang="it-IT" smtClean="0"/>
              <a:t>26/09/23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E0F9-E61B-3348-A3F1-DEDF80147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629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43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62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79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57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49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64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32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63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0738" y="106362"/>
            <a:ext cx="77724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2262189" cy="214312"/>
          </a:xfrm>
        </p:spPr>
        <p:txBody>
          <a:bodyPr/>
          <a:lstStyle/>
          <a:p>
            <a:pPr algn="l"/>
            <a:r>
              <a:rPr lang="it-IT" dirty="0"/>
              <a:t>SPIN 2023 Durham (NC)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93138" y="6618288"/>
            <a:ext cx="55086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54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67307"/>
            <a:ext cx="8229600" cy="566121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-1" y="6643688"/>
            <a:ext cx="1789044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86800" y="6643688"/>
            <a:ext cx="457199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8A64A07C-BBD8-0D46-87A5-61993A6B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BC82B218-6BDF-7747-98C0-599A02F16937}"/>
              </a:ext>
            </a:extLst>
          </p:cNvPr>
          <p:cNvSpPr txBox="1">
            <a:spLocks/>
          </p:cNvSpPr>
          <p:nvPr userDrawn="1"/>
        </p:nvSpPr>
        <p:spPr>
          <a:xfrm>
            <a:off x="3231661" y="6673450"/>
            <a:ext cx="2262189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PREFER – G. Ciullo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C2F27F-6328-A4D5-487D-97D367941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2000"/>
                    </a14:imgEffect>
                    <a14:imgEffect>
                      <a14:colorTemperature colorTemp="3059"/>
                    </a14:imgEffect>
                    <a14:imgEffect>
                      <a14:saturation sat="145000"/>
                    </a14:imgEffect>
                    <a14:imgEffect>
                      <a14:brightnessContrast bright="33000" contrast="-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"/>
            <a:ext cx="9143999" cy="688776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940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i="1" kern="1200">
          <a:solidFill>
            <a:schemeClr val="tx1"/>
          </a:solidFill>
          <a:latin typeface="Lucida Calligraphy"/>
          <a:ea typeface="+mj-ea"/>
          <a:cs typeface="Lucida Calligraph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Lucida Calligraphy"/>
          <a:ea typeface="+mn-ea"/>
          <a:cs typeface="Lucida Calligraph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00000"/>
          </a:solidFill>
          <a:latin typeface="Lucida Calligraphy"/>
          <a:ea typeface="+mn-ea"/>
          <a:cs typeface="Lucida Calligraph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8000"/>
          </a:solidFill>
          <a:latin typeface="Lucida Calligraphy"/>
          <a:ea typeface="+mn-ea"/>
          <a:cs typeface="Lucida Calligraph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esl.forth.gr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0268976.2021.1975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doi.org/10.1016/j.cplett.2021.13909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andfonline.com/doi/full/10.1080/00268976.2021.197505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searchgate.net/deref/http%3A%2F%2Fdx.doi.org%2F10.1109%2FTASC.2015.2388855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7401" y="59495"/>
            <a:ext cx="8102600" cy="474566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The PREFER </a:t>
            </a:r>
            <a:r>
              <a:rPr lang="it-IT" sz="3200" dirty="0" err="1"/>
              <a:t>collaboration</a:t>
            </a:r>
            <a:r>
              <a:rPr lang="it-IT" sz="3200" dirty="0"/>
              <a:t>/</a:t>
            </a:r>
            <a:r>
              <a:rPr lang="it-IT" sz="3200" dirty="0" err="1"/>
              <a:t>projects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66350" y="1380738"/>
            <a:ext cx="4477650" cy="2180854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it-IT" sz="2000" dirty="0">
                <a:solidFill>
                  <a:schemeClr val="tx1"/>
                </a:solidFill>
              </a:rPr>
              <a:t>      </a:t>
            </a:r>
            <a:endParaRPr lang="it-IT" sz="10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COLLABORATION</a:t>
            </a:r>
            <a:r>
              <a:rPr lang="it-IT" sz="2400" dirty="0">
                <a:solidFill>
                  <a:schemeClr val="tx1"/>
                </a:solidFill>
              </a:rPr>
              <a:t>  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</a:t>
            </a:fld>
            <a:endParaRPr lang="it-IT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544493"/>
              </p:ext>
            </p:extLst>
          </p:nvPr>
        </p:nvGraphicFramePr>
        <p:xfrm>
          <a:off x="96582" y="3605374"/>
          <a:ext cx="868423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(</a:t>
                      </a:r>
                      <a:r>
                        <a:rPr lang="it-IT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it-IT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22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Engels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IKP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93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Büscher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PGI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endParaRPr lang="it-IT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ILPP-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HH</a:t>
                      </a:r>
                      <a:r>
                        <a:rPr lang="it-IT" sz="20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Düsseldorf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29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Ciullo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it-IT" sz="20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Ferrara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61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T.P. </a:t>
                      </a:r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Rakitzis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IESL-FORTH</a:t>
                      </a:r>
                      <a:r>
                        <a:rPr lang="it-IT" sz="20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it-IT" sz="20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Crete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" y="1402629"/>
            <a:ext cx="4593988" cy="21808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D395A9-B4E9-B048-AC97-F864C8D38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910" y="612717"/>
            <a:ext cx="1003428" cy="4745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7DD606-182C-484A-AD79-A90DF06A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88" y="635788"/>
            <a:ext cx="761359" cy="767216"/>
          </a:xfrm>
          <a:prstGeom prst="rect">
            <a:avLst/>
          </a:prstGeom>
        </p:spPr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456A3A72-AAE4-2C49-52D1-8448C3F7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4D5C3D81-30AA-F855-8F53-206CD90E7759}"/>
              </a:ext>
            </a:extLst>
          </p:cNvPr>
          <p:cNvSpPr txBox="1">
            <a:spLocks/>
          </p:cNvSpPr>
          <p:nvPr/>
        </p:nvSpPr>
        <p:spPr>
          <a:xfrm>
            <a:off x="96582" y="614453"/>
            <a:ext cx="8999275" cy="121470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it-IT" sz="2000" dirty="0">
                <a:solidFill>
                  <a:schemeClr val="tx1"/>
                </a:solidFill>
              </a:rPr>
              <a:t>      Giuseppe Ciullo                    &amp; University of Ferrara</a:t>
            </a:r>
          </a:p>
          <a:p>
            <a:pPr>
              <a:lnSpc>
                <a:spcPct val="120000"/>
              </a:lnSpc>
            </a:pPr>
            <a:endParaRPr lang="it-IT" sz="2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chemeClr val="tx1"/>
                </a:solidFill>
              </a:rPr>
              <a:t> on </a:t>
            </a:r>
            <a:r>
              <a:rPr lang="it-IT" sz="2000" dirty="0" err="1">
                <a:solidFill>
                  <a:schemeClr val="tx1"/>
                </a:solidFill>
              </a:rPr>
              <a:t>behalf</a:t>
            </a:r>
            <a:r>
              <a:rPr lang="it-IT" sz="2000" dirty="0">
                <a:solidFill>
                  <a:schemeClr val="tx1"/>
                </a:solidFill>
              </a:rPr>
              <a:t> of the</a:t>
            </a:r>
          </a:p>
        </p:txBody>
      </p:sp>
    </p:spTree>
    <p:extLst>
      <p:ext uri="{BB962C8B-B14F-4D97-AF65-F5344CB8AC3E}">
        <p14:creationId xmlns:p14="http://schemas.microsoft.com/office/powerpoint/2010/main" val="36792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02090-64AC-AD58-B1EB-776EF0F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40" y="149539"/>
            <a:ext cx="8973312" cy="793322"/>
          </a:xfrm>
        </p:spPr>
        <p:txBody>
          <a:bodyPr>
            <a:noAutofit/>
          </a:bodyPr>
          <a:lstStyle/>
          <a:p>
            <a:r>
              <a:rPr lang="it-IT" sz="2800" dirty="0" err="1"/>
              <a:t>Avoiding</a:t>
            </a:r>
            <a:r>
              <a:rPr lang="it-IT" sz="2800" dirty="0"/>
              <a:t> </a:t>
            </a:r>
            <a:r>
              <a:rPr lang="it-IT" sz="2800" dirty="0" err="1"/>
              <a:t>adiabaticity</a:t>
            </a:r>
            <a:r>
              <a:rPr lang="it-IT" sz="2800" dirty="0"/>
              <a:t> </a:t>
            </a:r>
            <a:r>
              <a:rPr lang="it-IT" sz="2000" dirty="0"/>
              <a:t>in</a:t>
            </a:r>
            <a:r>
              <a:rPr lang="it-IT" sz="2800" dirty="0"/>
              <a:t> Sona </a:t>
            </a:r>
            <a:r>
              <a:rPr lang="it-IT" sz="2800" dirty="0" err="1"/>
              <a:t>Transitions</a:t>
            </a:r>
            <a:r>
              <a:rPr lang="it-IT" sz="2800" dirty="0"/>
              <a:t> ...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59067A-3F12-35C5-E0AD-F54626EA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03731E-76E4-7FF5-2889-EEAA9558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10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2C99A95-2642-E8BB-2E31-6E09A641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38" y="955193"/>
            <a:ext cx="6805454" cy="44215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DA6D50-EB03-8977-5B28-2411C39AF209}"/>
              </a:ext>
            </a:extLst>
          </p:cNvPr>
          <p:cNvSpPr txBox="1"/>
          <p:nvPr/>
        </p:nvSpPr>
        <p:spPr>
          <a:xfrm>
            <a:off x="293315" y="5302116"/>
            <a:ext cx="666438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Zelenski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« The RHIC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optically-pumped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it-IT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source» 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 </a:t>
            </a: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PSTP 2007 AIP Conf. Proc. 980 (2008)  221.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99F41F-722A-B1DC-5D44-EE23EB00C4EE}"/>
              </a:ext>
            </a:extLst>
          </p:cNvPr>
          <p:cNvSpPr txBox="1"/>
          <p:nvPr/>
        </p:nvSpPr>
        <p:spPr>
          <a:xfrm>
            <a:off x="6638029" y="1120676"/>
            <a:ext cx="2430024" cy="2585323"/>
          </a:xfrm>
          <a:prstGeom prst="rect">
            <a:avLst/>
          </a:prstGeom>
          <a:solidFill>
            <a:srgbClr val="FFFF00"/>
          </a:solidFill>
          <a:ln w="53975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Interest</a:t>
            </a:r>
            <a:r>
              <a:rPr lang="it-IT" dirty="0"/>
              <a:t> in</a:t>
            </a:r>
          </a:p>
          <a:p>
            <a:pPr algn="ctr"/>
            <a:r>
              <a:rPr lang="it-IT" dirty="0" err="1"/>
              <a:t>preserving</a:t>
            </a:r>
            <a:endParaRPr lang="it-IT" dirty="0"/>
          </a:p>
          <a:p>
            <a:pPr algn="ctr"/>
            <a:r>
              <a:rPr lang="it-IT" dirty="0"/>
              <a:t> </a:t>
            </a:r>
            <a:r>
              <a:rPr lang="it-IT" dirty="0" err="1"/>
              <a:t>diabatic</a:t>
            </a:r>
            <a:r>
              <a:rPr lang="it-IT" dirty="0"/>
              <a:t> </a:t>
            </a:r>
            <a:r>
              <a:rPr lang="it-IT" dirty="0" err="1"/>
              <a:t>transition</a:t>
            </a:r>
            <a:r>
              <a:rPr lang="it-IT" dirty="0"/>
              <a:t>,</a:t>
            </a:r>
          </a:p>
          <a:p>
            <a:pPr algn="ctr"/>
            <a:r>
              <a:rPr lang="it-IT" dirty="0" err="1"/>
              <a:t>solution</a:t>
            </a:r>
            <a:r>
              <a:rPr lang="it-IT" dirty="0"/>
              <a:t> by</a:t>
            </a:r>
          </a:p>
          <a:p>
            <a:pPr algn="ctr"/>
            <a:r>
              <a:rPr lang="it-IT" dirty="0" err="1"/>
              <a:t>reducing</a:t>
            </a:r>
            <a:r>
              <a:rPr lang="it-IT" dirty="0"/>
              <a:t> </a:t>
            </a:r>
            <a:r>
              <a:rPr lang="it-IT" dirty="0" err="1"/>
              <a:t>tranverse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component of </a:t>
            </a:r>
            <a:r>
              <a:rPr lang="it-IT" dirty="0" err="1"/>
              <a:t>magnetic</a:t>
            </a:r>
            <a:endParaRPr lang="it-IT" dirty="0"/>
          </a:p>
          <a:p>
            <a:pPr algn="ctr"/>
            <a:r>
              <a:rPr lang="it-IT" dirty="0"/>
              <a:t>fields,</a:t>
            </a:r>
          </a:p>
          <a:p>
            <a:pPr algn="ctr"/>
            <a:r>
              <a:rPr lang="it-IT" dirty="0" err="1"/>
              <a:t>which</a:t>
            </a:r>
            <a:r>
              <a:rPr lang="it-IT" dirty="0"/>
              <a:t> can induce</a:t>
            </a:r>
          </a:p>
          <a:p>
            <a:pPr algn="ctr"/>
            <a:r>
              <a:rPr lang="it-IT" dirty="0" err="1"/>
              <a:t>adiabatic</a:t>
            </a:r>
            <a:r>
              <a:rPr lang="it-IT" dirty="0"/>
              <a:t> </a:t>
            </a:r>
            <a:r>
              <a:rPr lang="it-IT" dirty="0" err="1"/>
              <a:t>transitions</a:t>
            </a:r>
            <a:r>
              <a:rPr lang="it-IT" dirty="0"/>
              <a:t>.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90491B9-670F-E8BF-5294-760DD0D3E493}"/>
              </a:ext>
            </a:extLst>
          </p:cNvPr>
          <p:cNvSpPr/>
          <p:nvPr/>
        </p:nvSpPr>
        <p:spPr>
          <a:xfrm>
            <a:off x="4059936" y="1389888"/>
            <a:ext cx="2206752" cy="2670048"/>
          </a:xfrm>
          <a:prstGeom prst="ellipse">
            <a:avLst/>
          </a:prstGeom>
          <a:noFill/>
          <a:ln w="508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93A353-38AC-3613-6EF4-AD590FA575BE}"/>
              </a:ext>
            </a:extLst>
          </p:cNvPr>
          <p:cNvSpPr txBox="1"/>
          <p:nvPr/>
        </p:nvSpPr>
        <p:spPr>
          <a:xfrm>
            <a:off x="170687" y="5865329"/>
            <a:ext cx="8679998" cy="830997"/>
          </a:xfrm>
          <a:prstGeom prst="rect">
            <a:avLst/>
          </a:prstGeom>
          <a:solidFill>
            <a:srgbClr val="73FDD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Kronou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«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Sona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Studies in the RICH OPPIS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it-IT" sz="1600" i="1" dirty="0">
                <a:effectLst/>
                <a:latin typeface="Helvetica" pitchFamily="2" charset="0"/>
              </a:rPr>
              <a:t>E. P. </a:t>
            </a:r>
            <a:r>
              <a:rPr lang="it-IT" sz="1600" i="1" dirty="0" err="1">
                <a:effectLst/>
                <a:latin typeface="Helvetica" pitchFamily="2" charset="0"/>
              </a:rPr>
              <a:t>Antishev</a:t>
            </a:r>
            <a:r>
              <a:rPr lang="it-IT" sz="1600" i="1" dirty="0">
                <a:solidFill>
                  <a:srgbClr val="1A1A1A"/>
                </a:solidFill>
                <a:latin typeface="Helvetica" pitchFamily="2" charset="0"/>
              </a:rPr>
              <a:t> </a:t>
            </a:r>
            <a:r>
              <a:rPr lang="it-IT" sz="1600" i="1" dirty="0" err="1">
                <a:solidFill>
                  <a:srgbClr val="1A1A1A"/>
                </a:solidFill>
                <a:latin typeface="Helvetica" pitchFamily="2" charset="0"/>
              </a:rPr>
              <a:t>andf</a:t>
            </a:r>
            <a:r>
              <a:rPr lang="it-IT" sz="1600" i="1" dirty="0">
                <a:solidFill>
                  <a:srgbClr val="1A1A1A"/>
                </a:solidFill>
                <a:latin typeface="Helvetica" pitchFamily="2" charset="0"/>
              </a:rPr>
              <a:t> </a:t>
            </a:r>
            <a:r>
              <a:rPr lang="it-IT" sz="1600" i="1" dirty="0">
                <a:effectLst/>
                <a:latin typeface="Helvetica" pitchFamily="2" charset="0"/>
              </a:rPr>
              <a:t>A. S. </a:t>
            </a:r>
            <a:r>
              <a:rPr lang="it-IT" sz="1600" i="1" dirty="0" err="1">
                <a:effectLst/>
                <a:latin typeface="Helvetica" pitchFamily="2" charset="0"/>
              </a:rPr>
              <a:t>Belov</a:t>
            </a:r>
            <a:r>
              <a:rPr lang="it-IT" sz="1600" dirty="0">
                <a:latin typeface="Helvetica" pitchFamily="2" charset="0"/>
              </a:rPr>
              <a:t> «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Study of </a:t>
            </a:r>
            <a:r>
              <a:rPr lang="it-IT" sz="1600" i="1" dirty="0" err="1">
                <a:solidFill>
                  <a:srgbClr val="1D1B1B"/>
                </a:solidFill>
                <a:effectLst/>
                <a:latin typeface="Helvetica" pitchFamily="2" charset="0"/>
              </a:rPr>
              <a:t>Adiabaticity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 of </a:t>
            </a:r>
            <a:r>
              <a:rPr lang="it-IT" sz="1600" i="1" dirty="0" err="1">
                <a:solidFill>
                  <a:srgbClr val="1D1B1B"/>
                </a:solidFill>
                <a:effectLst/>
                <a:latin typeface="Helvetica" pitchFamily="2" charset="0"/>
              </a:rPr>
              <a:t>Hydrogen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solidFill>
                  <a:srgbClr val="1D1B1B"/>
                </a:solidFill>
                <a:effectLst/>
                <a:latin typeface="Helvetica" pitchFamily="2" charset="0"/>
              </a:rPr>
              <a:t>Atoms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 Spin Motion in</a:t>
            </a:r>
            <a:r>
              <a:rPr lang="it-IT" sz="1600" dirty="0">
                <a:solidFill>
                  <a:srgbClr val="1D1B1B"/>
                </a:solidFill>
                <a:latin typeface="Helvetica" pitchFamily="2" charset="0"/>
              </a:rPr>
              <a:t> </a:t>
            </a:r>
            <a:r>
              <a:rPr lang="it-IT" sz="1600" i="1" dirty="0" err="1">
                <a:solidFill>
                  <a:srgbClr val="1D1B1B"/>
                </a:solidFill>
                <a:effectLst/>
                <a:latin typeface="Helvetica" pitchFamily="2" charset="0"/>
              </a:rPr>
              <a:t>Changing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» </a:t>
            </a:r>
            <a:r>
              <a:rPr lang="it-IT" sz="1600" i="1" dirty="0" err="1">
                <a:solidFill>
                  <a:srgbClr val="1D1B1B"/>
                </a:solidFill>
                <a:effectLst/>
                <a:latin typeface="Helvetica" pitchFamily="2" charset="0"/>
              </a:rPr>
              <a:t>Magnetic</a:t>
            </a:r>
            <a:r>
              <a:rPr lang="it-IT" sz="1600" i="1" dirty="0">
                <a:solidFill>
                  <a:srgbClr val="1D1B1B"/>
                </a:solidFill>
                <a:effectLst/>
                <a:latin typeface="Helvetica" pitchFamily="2" charset="0"/>
              </a:rPr>
              <a:t> Fields</a:t>
            </a:r>
            <a:endParaRPr lang="it-IT" sz="1600" dirty="0">
              <a:solidFill>
                <a:srgbClr val="1D1B1B"/>
              </a:solidFill>
              <a:effectLst/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A0D0ED-FAE6-FEAD-4692-472F0C7F7EA5}"/>
              </a:ext>
            </a:extLst>
          </p:cNvPr>
          <p:cNvSpPr txBox="1"/>
          <p:nvPr/>
        </p:nvSpPr>
        <p:spPr>
          <a:xfrm>
            <a:off x="6808094" y="4185499"/>
            <a:ext cx="2259958" cy="1200329"/>
          </a:xfrm>
          <a:prstGeom prst="rect">
            <a:avLst/>
          </a:prstGeom>
          <a:solidFill>
            <a:srgbClr val="73FD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Preliminary  </a:t>
            </a:r>
            <a:r>
              <a:rPr lang="it-IT" dirty="0" err="1"/>
              <a:t>explanation</a:t>
            </a:r>
            <a:endParaRPr lang="it-IT" dirty="0"/>
          </a:p>
          <a:p>
            <a:pPr algn="ctr"/>
            <a:r>
              <a:rPr lang="it-IT" dirty="0"/>
              <a:t>of the </a:t>
            </a:r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behavior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230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19AFB6-52E6-4459-4E61-FB331BFC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" y="38224"/>
            <a:ext cx="9073662" cy="607424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0090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0090"/>
                </a:solidFill>
              </a:rPr>
              <a:t>– </a:t>
            </a:r>
            <a:r>
              <a:rPr lang="it-IT" sz="2400" dirty="0" err="1">
                <a:solidFill>
                  <a:srgbClr val="000090"/>
                </a:solidFill>
              </a:rPr>
              <a:t>exploring</a:t>
            </a:r>
            <a:r>
              <a:rPr lang="it-IT" sz="2400" dirty="0">
                <a:solidFill>
                  <a:srgbClr val="000090"/>
                </a:solidFill>
              </a:rPr>
              <a:t> and </a:t>
            </a:r>
            <a:r>
              <a:rPr lang="it-IT" sz="2400" dirty="0" err="1">
                <a:solidFill>
                  <a:srgbClr val="000090"/>
                </a:solidFill>
              </a:rPr>
              <a:t>exploiting</a:t>
            </a:r>
            <a:r>
              <a:rPr lang="it-IT" sz="2400" dirty="0">
                <a:solidFill>
                  <a:srgbClr val="000090"/>
                </a:solidFill>
              </a:rPr>
              <a:t> Sona </a:t>
            </a:r>
            <a:r>
              <a:rPr lang="it-IT" sz="2400" dirty="0" err="1">
                <a:solidFill>
                  <a:srgbClr val="000090"/>
                </a:solidFill>
              </a:rPr>
              <a:t>Transitions</a:t>
            </a:r>
            <a:endParaRPr lang="it-IT" sz="2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262F1C-B3FB-B26D-C231-18FAE0AD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905804-C7FA-ADE9-5EC6-D13E5EED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11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F2F241-8A02-5D28-F960-723E6846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8" y="3884366"/>
            <a:ext cx="8747660" cy="27387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79ABBD-6A4F-F4BF-E28D-0211620E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7" y="700938"/>
            <a:ext cx="4080181" cy="32560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8A76AB-DE2E-344B-0F2C-EB3027EB24D5}"/>
              </a:ext>
            </a:extLst>
          </p:cNvPr>
          <p:cNvSpPr txBox="1"/>
          <p:nvPr/>
        </p:nvSpPr>
        <p:spPr>
          <a:xfrm>
            <a:off x="3487144" y="1100796"/>
            <a:ext cx="13769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Cambria Math" panose="02040503050406030204" pitchFamily="18" charset="0"/>
              </a:rPr>
              <a:t>|𝛼</a:t>
            </a:r>
            <a:r>
              <a:rPr lang="it-IT" baseline="-25000" dirty="0">
                <a:effectLst/>
                <a:latin typeface="Cambria Math" panose="02040503050406030204" pitchFamily="18" charset="0"/>
              </a:rPr>
              <a:t>1</a:t>
            </a:r>
            <a:r>
              <a:rPr lang="it-IT" dirty="0">
                <a:effectLst/>
                <a:latin typeface="Cambria Math" panose="020405030504060302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⇑,↑&gt;</a:t>
            </a:r>
            <a:endParaRPr lang="it-IT" dirty="0">
              <a:effectLst/>
              <a:latin typeface="Cambria Math" panose="020405030504060302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F508BC-C192-2596-8AA4-0BE489DB8F3E}"/>
              </a:ext>
            </a:extLst>
          </p:cNvPr>
          <p:cNvSpPr txBox="1"/>
          <p:nvPr/>
        </p:nvSpPr>
        <p:spPr>
          <a:xfrm>
            <a:off x="3475625" y="1645924"/>
            <a:ext cx="13769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Cambria Math" panose="02040503050406030204" pitchFamily="18" charset="0"/>
              </a:rPr>
              <a:t>|𝛼</a:t>
            </a:r>
            <a:r>
              <a:rPr lang="it-IT" baseline="-25000" dirty="0">
                <a:effectLst/>
                <a:latin typeface="Cambria Math" panose="02040503050406030204" pitchFamily="18" charset="0"/>
              </a:rPr>
              <a:t>2</a:t>
            </a:r>
            <a:r>
              <a:rPr lang="it-IT" dirty="0">
                <a:effectLst/>
                <a:latin typeface="Cambria Math" panose="020405030504060302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⇑,↓&gt;</a:t>
            </a:r>
            <a:endParaRPr lang="it-IT" dirty="0">
              <a:effectLst/>
              <a:latin typeface="Cambria Math" panose="020405030504060302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0EC161-8DB8-F693-2796-59F61C8B9A84}"/>
              </a:ext>
            </a:extLst>
          </p:cNvPr>
          <p:cNvSpPr txBox="1"/>
          <p:nvPr/>
        </p:nvSpPr>
        <p:spPr>
          <a:xfrm>
            <a:off x="4092035" y="695983"/>
            <a:ext cx="8930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|𝑚</a:t>
            </a:r>
            <a:r>
              <a:rPr lang="it-IT" baseline="-25000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𝐽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,𝑚</a:t>
            </a:r>
            <a:r>
              <a:rPr lang="it-IT" baseline="-25000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𝐼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⟩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90C20-B4A2-D85B-44CF-5CFC004577C6}"/>
              </a:ext>
            </a:extLst>
          </p:cNvPr>
          <p:cNvSpPr txBox="1"/>
          <p:nvPr/>
        </p:nvSpPr>
        <p:spPr>
          <a:xfrm>
            <a:off x="4945261" y="2802707"/>
            <a:ext cx="457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 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3107DF-EFF4-1713-E497-DB229CF6C638}"/>
              </a:ext>
            </a:extLst>
          </p:cNvPr>
          <p:cNvSpPr txBox="1"/>
          <p:nvPr/>
        </p:nvSpPr>
        <p:spPr>
          <a:xfrm>
            <a:off x="3475625" y="2749759"/>
            <a:ext cx="13769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Cambria Math" panose="02040503050406030204" pitchFamily="18" charset="0"/>
              </a:rPr>
              <a:t>|𝛽</a:t>
            </a:r>
            <a:r>
              <a:rPr lang="it-IT" baseline="-25000" dirty="0">
                <a:effectLst/>
                <a:latin typeface="Cambria Math" panose="02040503050406030204" pitchFamily="18" charset="0"/>
              </a:rPr>
              <a:t>3</a:t>
            </a:r>
            <a:r>
              <a:rPr lang="it-IT" dirty="0">
                <a:effectLst/>
                <a:latin typeface="Cambria Math" panose="020405030504060302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⇓,↓&gt;</a:t>
            </a:r>
            <a:endParaRPr lang="it-IT" dirty="0">
              <a:effectLst/>
              <a:latin typeface="Cambria Math" panose="020405030504060302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7B291C-F21F-B926-BBE8-1A4EAF4FC80C}"/>
              </a:ext>
            </a:extLst>
          </p:cNvPr>
          <p:cNvSpPr txBox="1"/>
          <p:nvPr/>
        </p:nvSpPr>
        <p:spPr>
          <a:xfrm>
            <a:off x="3760830" y="3490218"/>
            <a:ext cx="13769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Cambria Math" panose="02040503050406030204" pitchFamily="18" charset="0"/>
              </a:rPr>
              <a:t>|𝛽</a:t>
            </a:r>
            <a:r>
              <a:rPr lang="it-IT" baseline="-25000" dirty="0">
                <a:effectLst/>
                <a:latin typeface="Cambria Math" panose="02040503050406030204" pitchFamily="18" charset="0"/>
              </a:rPr>
              <a:t>4</a:t>
            </a:r>
            <a:r>
              <a:rPr lang="it-IT" dirty="0">
                <a:effectLst/>
                <a:latin typeface="Cambria Math" panose="020405030504060302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Cambria Math" panose="02040503050406030204" pitchFamily="18" charset="0"/>
              </a:rPr>
              <a:t>⇓,↑&gt;</a:t>
            </a:r>
            <a:endParaRPr lang="it-IT" dirty="0">
              <a:effectLst/>
              <a:latin typeface="Cambria Math" panose="020405030504060302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6160BCA-15C2-6AD8-A17A-F2A4744BC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84" y="1342632"/>
            <a:ext cx="4080180" cy="208636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51ABEE-CFAD-EF7A-B508-34605DC13138}"/>
              </a:ext>
            </a:extLst>
          </p:cNvPr>
          <p:cNvSpPr txBox="1"/>
          <p:nvPr/>
        </p:nvSpPr>
        <p:spPr>
          <a:xfrm>
            <a:off x="5708649" y="1111376"/>
            <a:ext cx="28384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|𝛼</a:t>
            </a:r>
            <a:r>
              <a:rPr lang="it-IT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⇑,↑&gt; to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|𝛽</a:t>
            </a:r>
            <a:r>
              <a:rPr lang="it-IT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&gt;=|</a:t>
            </a:r>
            <a:r>
              <a:rPr lang="it-IT" dirty="0">
                <a:solidFill>
                  <a:srgbClr val="023C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⇓,↓&gt;</a:t>
            </a: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B7369B-3BC5-75EA-37F2-F148A264458C}"/>
              </a:ext>
            </a:extLst>
          </p:cNvPr>
          <p:cNvSpPr txBox="1"/>
          <p:nvPr/>
        </p:nvSpPr>
        <p:spPr>
          <a:xfrm>
            <a:off x="6010741" y="700938"/>
            <a:ext cx="241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Diabatic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Sona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endParaRPr lang="it-IT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50E32C-CF49-C364-A720-F02DA5E71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08" y="3977546"/>
            <a:ext cx="7983991" cy="3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02090-64AC-AD58-B1EB-776EF0F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47851"/>
            <a:ext cx="8973312" cy="793322"/>
          </a:xfrm>
        </p:spPr>
        <p:txBody>
          <a:bodyPr>
            <a:noAutofit/>
          </a:bodyPr>
          <a:lstStyle/>
          <a:p>
            <a:r>
              <a:rPr lang="it-IT" sz="2800" dirty="0" err="1"/>
              <a:t>Exploiting</a:t>
            </a:r>
            <a:r>
              <a:rPr lang="it-IT" sz="2800" dirty="0"/>
              <a:t> the </a:t>
            </a:r>
            <a:r>
              <a:rPr lang="it-IT" sz="2800" dirty="0" err="1"/>
              <a:t>adiabatic</a:t>
            </a:r>
            <a:r>
              <a:rPr lang="it-IT" sz="2800" dirty="0"/>
              <a:t> </a:t>
            </a:r>
            <a:r>
              <a:rPr lang="it-IT" sz="2800" dirty="0" err="1"/>
              <a:t>transitions</a:t>
            </a:r>
            <a:r>
              <a:rPr lang="it-IT" sz="2800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59067A-3F12-35C5-E0AD-F54626EA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03731E-76E4-7FF5-2889-EEAA9558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990C295-BA70-EDAF-544C-BCE2C96A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1" y="1181114"/>
            <a:ext cx="8971857" cy="3159238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C3A05C94-3301-CB80-0D2F-E4F68652E12A}"/>
              </a:ext>
            </a:extLst>
          </p:cNvPr>
          <p:cNvSpPr txBox="1">
            <a:spLocks/>
          </p:cNvSpPr>
          <p:nvPr/>
        </p:nvSpPr>
        <p:spPr>
          <a:xfrm>
            <a:off x="170688" y="4645805"/>
            <a:ext cx="8973312" cy="793322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2800" dirty="0"/>
              <a:t>... zero </a:t>
            </a:r>
            <a:r>
              <a:rPr lang="it-IT" sz="2800" dirty="0" err="1"/>
              <a:t>filed</a:t>
            </a:r>
            <a:r>
              <a:rPr lang="it-IT" sz="2800" dirty="0"/>
              <a:t> crossing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less</a:t>
            </a:r>
            <a:r>
              <a:rPr lang="it-IT" sz="2800" dirty="0"/>
              <a:t> </a:t>
            </a:r>
            <a:r>
              <a:rPr lang="it-IT" sz="2800" dirty="0" err="1"/>
              <a:t>effective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err="1"/>
              <a:t>radial</a:t>
            </a:r>
            <a:r>
              <a:rPr lang="it-IT" sz="2800" dirty="0"/>
              <a:t> </a:t>
            </a:r>
            <a:r>
              <a:rPr lang="it-IT" sz="2800" dirty="0" err="1"/>
              <a:t>distance</a:t>
            </a:r>
            <a:r>
              <a:rPr lang="it-IT" sz="2800" dirty="0"/>
              <a:t> on the </a:t>
            </a:r>
            <a:r>
              <a:rPr lang="it-IT" sz="2800" dirty="0" err="1"/>
              <a:t>left</a:t>
            </a:r>
            <a:r>
              <a:rPr lang="it-IT" sz="2800" dirty="0"/>
              <a:t> 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err="1"/>
              <a:t>r</a:t>
            </a:r>
            <a:r>
              <a:rPr lang="it-IT" sz="2800" dirty="0"/>
              <a:t>= 3 mm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D8661F-190E-9D64-7264-05988F7EF6B2}"/>
              </a:ext>
            </a:extLst>
          </p:cNvPr>
          <p:cNvSpPr txBox="1"/>
          <p:nvPr/>
        </p:nvSpPr>
        <p:spPr>
          <a:xfrm>
            <a:off x="576121" y="5439127"/>
            <a:ext cx="81291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field,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Schrödinger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perturbative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unexpected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understood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control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use the Sona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4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AB6CD-7F09-69F4-9D98-BAC40BC9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38" y="106363"/>
            <a:ext cx="7772400" cy="691892"/>
          </a:xfrm>
        </p:spPr>
        <p:txBody>
          <a:bodyPr>
            <a:normAutofit fontScale="90000"/>
          </a:bodyPr>
          <a:lstStyle/>
          <a:p>
            <a:r>
              <a:rPr lang="it-IT" dirty="0"/>
              <a:t>Theory and </a:t>
            </a:r>
            <a:r>
              <a:rPr lang="it-IT" dirty="0" err="1"/>
              <a:t>experiments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C6A4FD-5F37-2E33-5D23-3DA3F24E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287998-1E42-629B-57D5-A5166A02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9FB17A-F2EE-8D74-FB67-CCE501B31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7" y="840147"/>
            <a:ext cx="8728672" cy="474908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E34DBA-9CD9-B076-701B-3C11CA477CFF}"/>
              </a:ext>
            </a:extLst>
          </p:cNvPr>
          <p:cNvSpPr txBox="1"/>
          <p:nvPr/>
        </p:nvSpPr>
        <p:spPr>
          <a:xfrm>
            <a:off x="1294104" y="5682879"/>
            <a:ext cx="754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Injecting</a:t>
            </a:r>
            <a:r>
              <a:rPr lang="it-IT" dirty="0"/>
              <a:t> |</a:t>
            </a:r>
            <a:r>
              <a:rPr lang="it-IT" i="1" dirty="0">
                <a:latin typeface="Symbol" pitchFamily="2" charset="2"/>
              </a:rPr>
              <a:t>a</a:t>
            </a:r>
            <a:r>
              <a:rPr lang="it-IT" i="1" baseline="-25000" dirty="0">
                <a:latin typeface="Symbol" pitchFamily="2" charset="2"/>
              </a:rPr>
              <a:t>1</a:t>
            </a:r>
            <a:r>
              <a:rPr lang="it-IT" dirty="0"/>
              <a:t>&gt; in Sona </a:t>
            </a:r>
            <a:r>
              <a:rPr lang="it-IT" dirty="0" err="1"/>
              <a:t>transition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 </a:t>
            </a:r>
            <a:r>
              <a:rPr lang="it-IT" dirty="0" err="1"/>
              <a:t>goes</a:t>
            </a:r>
            <a:r>
              <a:rPr lang="it-IT" dirty="0"/>
              <a:t> to |</a:t>
            </a:r>
            <a:r>
              <a:rPr lang="it-IT" i="1" dirty="0">
                <a:latin typeface="Symbol" pitchFamily="2" charset="2"/>
              </a:rPr>
              <a:t>b</a:t>
            </a:r>
            <a:r>
              <a:rPr lang="it-IT" i="1" baseline="-25000" dirty="0">
                <a:latin typeface="Symbol" pitchFamily="2" charset="2"/>
              </a:rPr>
              <a:t>3</a:t>
            </a:r>
            <a:r>
              <a:rPr lang="it-IT" dirty="0"/>
              <a:t>&gt; , </a:t>
            </a:r>
            <a:r>
              <a:rPr lang="it-IT" dirty="0" err="1"/>
              <a:t>but</a:t>
            </a:r>
            <a:r>
              <a:rPr lang="it-IT" dirty="0"/>
              <a:t>  </a:t>
            </a:r>
            <a:r>
              <a:rPr lang="it-IT" dirty="0" err="1"/>
              <a:t>adiabatic</a:t>
            </a:r>
            <a:r>
              <a:rPr lang="it-IT" dirty="0"/>
              <a:t>  </a:t>
            </a:r>
            <a:r>
              <a:rPr lang="it-IT" dirty="0" err="1"/>
              <a:t>transition</a:t>
            </a:r>
            <a:r>
              <a:rPr lang="it-IT" dirty="0"/>
              <a:t> and </a:t>
            </a:r>
          </a:p>
          <a:p>
            <a:pPr algn="ctr"/>
            <a:r>
              <a:rPr lang="it-IT" dirty="0"/>
              <a:t>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induced</a:t>
            </a:r>
            <a:r>
              <a:rPr lang="it-IT" dirty="0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4E4B1C-10BB-64BA-ACC3-496063F7E917}"/>
              </a:ext>
            </a:extLst>
          </p:cNvPr>
          <p:cNvSpPr txBox="1"/>
          <p:nvPr/>
        </p:nvSpPr>
        <p:spPr>
          <a:xfrm>
            <a:off x="4978240" y="5239294"/>
            <a:ext cx="43155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Engels et al. Eur.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dirty="0" err="1"/>
              <a:t>J</a:t>
            </a:r>
            <a:r>
              <a:rPr lang="it-IT" dirty="0"/>
              <a:t>. D </a:t>
            </a:r>
            <a:r>
              <a:rPr lang="it-IT" b="1" dirty="0"/>
              <a:t>75</a:t>
            </a:r>
            <a:r>
              <a:rPr lang="it-IT" dirty="0"/>
              <a:t> (2021) 75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1579AA-13A3-1B2A-CBF5-EE25AD6BBB0F}"/>
              </a:ext>
            </a:extLst>
          </p:cNvPr>
          <p:cNvSpPr txBox="1"/>
          <p:nvPr/>
        </p:nvSpPr>
        <p:spPr>
          <a:xfrm>
            <a:off x="913049" y="6248956"/>
            <a:ext cx="7317901" cy="369332"/>
          </a:xfrm>
          <a:prstGeom prst="rect">
            <a:avLst/>
          </a:prstGeom>
          <a:solidFill>
            <a:srgbClr val="73FDD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L. </a:t>
            </a:r>
            <a:r>
              <a:rPr lang="it-IT" dirty="0" err="1"/>
              <a:t>Faatz</a:t>
            </a:r>
            <a:r>
              <a:rPr lang="it-IT" dirty="0"/>
              <a:t> talk on </a:t>
            </a:r>
            <a:r>
              <a:rPr lang="it-IT" dirty="0" err="1"/>
              <a:t>Monday</a:t>
            </a:r>
            <a:r>
              <a:rPr lang="it-IT" dirty="0"/>
              <a:t> for </a:t>
            </a:r>
            <a:r>
              <a:rPr lang="it-IT" baseline="30000" dirty="0"/>
              <a:t>3</a:t>
            </a:r>
            <a:r>
              <a:rPr lang="it-IT" dirty="0"/>
              <a:t>He+   V. </a:t>
            </a:r>
            <a:r>
              <a:rPr lang="it-IT" dirty="0" err="1"/>
              <a:t>Kannis</a:t>
            </a:r>
            <a:r>
              <a:rPr lang="it-IT" dirty="0"/>
              <a:t> talk </a:t>
            </a:r>
            <a:r>
              <a:rPr lang="it-IT" dirty="0" err="1"/>
              <a:t>today</a:t>
            </a:r>
            <a:r>
              <a:rPr lang="it-IT" dirty="0"/>
              <a:t>  for </a:t>
            </a:r>
            <a:r>
              <a:rPr lang="it-IT" dirty="0" err="1"/>
              <a:t>atoms</a:t>
            </a:r>
            <a:r>
              <a:rPr lang="it-IT" dirty="0"/>
              <a:t>, </a:t>
            </a:r>
            <a:r>
              <a:rPr lang="it-IT" dirty="0" err="1"/>
              <a:t>molecules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01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552BCCA3-0DA6-7B4C-42C3-3FD7CA091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" y="3714234"/>
            <a:ext cx="6096417" cy="2880557"/>
          </a:xfrm>
          <a:prstGeom prst="rect">
            <a:avLst/>
          </a:prstGeom>
          <a:noFill/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1C31333C-C2DF-48EF-FEC2-431D96CF83B3}"/>
              </a:ext>
            </a:extLst>
          </p:cNvPr>
          <p:cNvSpPr/>
          <p:nvPr/>
        </p:nvSpPr>
        <p:spPr>
          <a:xfrm>
            <a:off x="5304952" y="42049"/>
            <a:ext cx="3783290" cy="40317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21B5891-6BE7-B884-A7A2-FE91AAB9D364}"/>
              </a:ext>
            </a:extLst>
          </p:cNvPr>
          <p:cNvSpPr/>
          <p:nvPr/>
        </p:nvSpPr>
        <p:spPr>
          <a:xfrm>
            <a:off x="206744" y="645743"/>
            <a:ext cx="4830274" cy="2962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5264CD-430D-33E6-A546-F498B21F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31BB02-D525-1378-DAEF-12D20A69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14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C3B61BC-5269-CA4E-11ED-3A8FB587F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04" y="83085"/>
            <a:ext cx="5321681" cy="512968"/>
          </a:xfrm>
        </p:spPr>
        <p:txBody>
          <a:bodyPr>
            <a:noAutofit/>
          </a:bodyPr>
          <a:lstStyle/>
          <a:p>
            <a:r>
              <a:rPr lang="it-IT" sz="2400" dirty="0" err="1"/>
              <a:t>Simulation</a:t>
            </a:r>
            <a:r>
              <a:rPr lang="it-IT" sz="2400" dirty="0"/>
              <a:t> for H, D &amp; </a:t>
            </a:r>
            <a:r>
              <a:rPr lang="it-IT" sz="2400" baseline="30000" dirty="0"/>
              <a:t>3</a:t>
            </a:r>
            <a:r>
              <a:rPr lang="it-IT" sz="2400" dirty="0"/>
              <a:t>He+ ...</a:t>
            </a:r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39FB2C53-B7A2-D3A0-8361-A1DD0801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04952" y="92661"/>
            <a:ext cx="3597639" cy="1920240"/>
          </a:xfrm>
          <a:prstGeom prst="rect">
            <a:avLst/>
          </a:prstGeom>
        </p:spPr>
      </p:pic>
      <p:pic>
        <p:nvPicPr>
          <p:cNvPr id="12" name="Graphic 28">
            <a:extLst>
              <a:ext uri="{FF2B5EF4-FFF2-40B4-BE49-F238E27FC236}">
                <a16:creationId xmlns:a16="http://schemas.microsoft.com/office/drawing/2014/main" id="{2353CA68-70B6-5540-4A79-E4DB3F37F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7777" y="2057904"/>
            <a:ext cx="3597640" cy="1920240"/>
          </a:xfrm>
          <a:prstGeom prst="rect">
            <a:avLst/>
          </a:prstGeom>
        </p:spPr>
      </p:pic>
      <p:pic>
        <p:nvPicPr>
          <p:cNvPr id="13" name="Graphic 26">
            <a:extLst>
              <a:ext uri="{FF2B5EF4-FFF2-40B4-BE49-F238E27FC236}">
                <a16:creationId xmlns:a16="http://schemas.microsoft.com/office/drawing/2014/main" id="{B1929E29-6D5F-FA35-30D5-11140A77D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06742" y="793272"/>
            <a:ext cx="4606415" cy="245867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C8E573D-5F90-5521-F797-5FC3C84E4905}"/>
              </a:ext>
            </a:extLst>
          </p:cNvPr>
          <p:cNvSpPr txBox="1"/>
          <p:nvPr/>
        </p:nvSpPr>
        <p:spPr>
          <a:xfrm>
            <a:off x="273649" y="3262115"/>
            <a:ext cx="2766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V. </a:t>
            </a:r>
            <a:r>
              <a:rPr lang="it-IT" dirty="0" err="1">
                <a:highlight>
                  <a:srgbClr val="FFFF00"/>
                </a:highlight>
              </a:rPr>
              <a:t>Kannis</a:t>
            </a:r>
            <a:r>
              <a:rPr lang="it-IT" dirty="0">
                <a:highlight>
                  <a:srgbClr val="FFFF00"/>
                </a:highlight>
              </a:rPr>
              <a:t> talk on 26/9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B5113B-EC97-8887-69E9-7194540B69DD}"/>
              </a:ext>
            </a:extLst>
          </p:cNvPr>
          <p:cNvSpPr txBox="1"/>
          <p:nvPr/>
        </p:nvSpPr>
        <p:spPr>
          <a:xfrm>
            <a:off x="6321847" y="4083334"/>
            <a:ext cx="2766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V. </a:t>
            </a:r>
            <a:r>
              <a:rPr lang="it-IT" dirty="0" err="1">
                <a:highlight>
                  <a:srgbClr val="FFFF00"/>
                </a:highlight>
              </a:rPr>
              <a:t>Kannis</a:t>
            </a:r>
            <a:r>
              <a:rPr lang="it-IT" dirty="0">
                <a:highlight>
                  <a:srgbClr val="FFFF00"/>
                </a:highlight>
              </a:rPr>
              <a:t> talk on 26/9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527356F-E3CA-0978-127E-9382D887EB9E}"/>
              </a:ext>
            </a:extLst>
          </p:cNvPr>
          <p:cNvSpPr txBox="1"/>
          <p:nvPr/>
        </p:nvSpPr>
        <p:spPr>
          <a:xfrm>
            <a:off x="6102173" y="6259787"/>
            <a:ext cx="2766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L. </a:t>
            </a:r>
            <a:r>
              <a:rPr lang="it-IT" dirty="0" err="1">
                <a:highlight>
                  <a:srgbClr val="FFFF00"/>
                </a:highlight>
              </a:rPr>
              <a:t>Faatz</a:t>
            </a:r>
            <a:r>
              <a:rPr lang="it-IT" dirty="0">
                <a:highlight>
                  <a:srgbClr val="FFFF00"/>
                </a:highlight>
              </a:rPr>
              <a:t> talk on 25/9</a:t>
            </a:r>
          </a:p>
        </p:txBody>
      </p:sp>
    </p:spTree>
    <p:extLst>
      <p:ext uri="{BB962C8B-B14F-4D97-AF65-F5344CB8AC3E}">
        <p14:creationId xmlns:p14="http://schemas.microsoft.com/office/powerpoint/2010/main" val="171896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35382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01" y="738061"/>
            <a:ext cx="8850038" cy="5126292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@IKP-FZJ - Production of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: from </a:t>
            </a:r>
            <a:r>
              <a:rPr lang="it-IT" dirty="0" err="1">
                <a:solidFill>
                  <a:schemeClr val="bg1"/>
                </a:solidFill>
              </a:rPr>
              <a:t>pABS</a:t>
            </a:r>
            <a:r>
              <a:rPr lang="it-IT" dirty="0">
                <a:solidFill>
                  <a:schemeClr val="bg1"/>
                </a:solidFill>
              </a:rPr>
              <a:t>,  and a </a:t>
            </a:r>
            <a:r>
              <a:rPr lang="it-IT" dirty="0" err="1">
                <a:solidFill>
                  <a:schemeClr val="bg1"/>
                </a:solidFill>
              </a:rPr>
              <a:t>renewed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proposal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0090"/>
                </a:solidFill>
                <a:highlight>
                  <a:srgbClr val="FFFF00"/>
                </a:highlight>
              </a:rPr>
              <a:t>@ IESL-FORTH</a:t>
            </a:r>
            <a:r>
              <a:rPr lang="it-IT" dirty="0">
                <a:solidFill>
                  <a:srgbClr val="000090"/>
                </a:solidFill>
              </a:rPr>
              <a:t> – Production </a:t>
            </a:r>
            <a:r>
              <a:rPr lang="it-IT" dirty="0" err="1">
                <a:solidFill>
                  <a:srgbClr val="000090"/>
                </a:solidFill>
                <a:highlight>
                  <a:srgbClr val="00FFFF"/>
                </a:highlight>
              </a:rPr>
              <a:t>polarized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 </a:t>
            </a:r>
            <a:r>
              <a:rPr lang="it-IT" dirty="0" err="1">
                <a:solidFill>
                  <a:srgbClr val="000090"/>
                </a:solidFill>
                <a:highlight>
                  <a:srgbClr val="00FFFF"/>
                </a:highlight>
              </a:rPr>
              <a:t>fuel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 </a:t>
            </a:r>
            <a:r>
              <a:rPr lang="it-IT" dirty="0">
                <a:solidFill>
                  <a:srgbClr val="000090"/>
                </a:solidFill>
              </a:rPr>
              <a:t>by Laser IR-Quantum Beat (QB) </a:t>
            </a:r>
            <a:r>
              <a:rPr lang="it-IT" dirty="0" err="1">
                <a:solidFill>
                  <a:srgbClr val="000090"/>
                </a:solidFill>
              </a:rPr>
              <a:t>excitation</a:t>
            </a:r>
            <a:r>
              <a:rPr lang="it-IT" dirty="0">
                <a:solidFill>
                  <a:srgbClr val="000090"/>
                </a:solidFill>
              </a:rPr>
              <a:t> and Ultra Violet (UV) </a:t>
            </a:r>
            <a:r>
              <a:rPr lang="it-IT" dirty="0" err="1">
                <a:solidFill>
                  <a:srgbClr val="000090"/>
                </a:solidFill>
              </a:rPr>
              <a:t>dissociation</a:t>
            </a:r>
            <a:r>
              <a:rPr lang="it-IT" dirty="0">
                <a:solidFill>
                  <a:srgbClr val="000090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@PGI-FZJ/HHDU - Laser </a:t>
            </a:r>
            <a:r>
              <a:rPr lang="it-IT" dirty="0" err="1">
                <a:solidFill>
                  <a:schemeClr val="bg1"/>
                </a:solidFill>
              </a:rPr>
              <a:t>Induced</a:t>
            </a:r>
            <a:r>
              <a:rPr lang="it-IT" dirty="0">
                <a:solidFill>
                  <a:schemeClr val="bg1"/>
                </a:solidFill>
              </a:rPr>
              <a:t> Plasma LIP: production, </a:t>
            </a:r>
            <a:r>
              <a:rPr lang="it-IT" dirty="0" err="1">
                <a:solidFill>
                  <a:schemeClr val="bg1"/>
                </a:solidFill>
              </a:rPr>
              <a:t>acceleration</a:t>
            </a:r>
            <a:r>
              <a:rPr lang="it-IT" dirty="0">
                <a:solidFill>
                  <a:schemeClr val="bg1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@FE </a:t>
            </a:r>
            <a:r>
              <a:rPr lang="it-IT" dirty="0" err="1">
                <a:solidFill>
                  <a:schemeClr val="bg1"/>
                </a:solidFill>
              </a:rPr>
              <a:t>Magnets</a:t>
            </a:r>
            <a:r>
              <a:rPr lang="it-IT" dirty="0">
                <a:solidFill>
                  <a:schemeClr val="bg1"/>
                </a:solidFill>
              </a:rPr>
              <a:t> for holding, </a:t>
            </a:r>
            <a:r>
              <a:rPr lang="it-IT" dirty="0" err="1">
                <a:solidFill>
                  <a:schemeClr val="bg1"/>
                </a:solidFill>
              </a:rPr>
              <a:t>manipulating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transporting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15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A1D3C33-5820-0213-3574-566B6F3C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39" y="4480053"/>
            <a:ext cx="3403600" cy="1384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C62572-7904-DB64-E7C9-98236320BEBA}"/>
              </a:ext>
            </a:extLst>
          </p:cNvPr>
          <p:cNvSpPr txBox="1"/>
          <p:nvPr/>
        </p:nvSpPr>
        <p:spPr>
          <a:xfrm>
            <a:off x="157161" y="5014168"/>
            <a:ext cx="566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Institute of Electronic Structure and Laser</a:t>
            </a:r>
            <a:r>
              <a:rPr lang="it-IT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(IESL)</a:t>
            </a:r>
          </a:p>
        </p:txBody>
      </p:sp>
    </p:spTree>
    <p:extLst>
      <p:ext uri="{BB962C8B-B14F-4D97-AF65-F5344CB8AC3E}">
        <p14:creationId xmlns:p14="http://schemas.microsoft.com/office/powerpoint/2010/main" val="143382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14408" y="2067108"/>
            <a:ext cx="9144000" cy="4139118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223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0090"/>
                </a:solidFill>
                <a:highlight>
                  <a:srgbClr val="FFFF00"/>
                </a:highlight>
              </a:rPr>
              <a:t>@ IESL-FORTH</a:t>
            </a:r>
            <a:r>
              <a:rPr lang="it-IT" sz="2800" dirty="0">
                <a:solidFill>
                  <a:srgbClr val="000090"/>
                </a:solidFill>
              </a:rPr>
              <a:t> </a:t>
            </a:r>
            <a:r>
              <a:rPr lang="it-IT" sz="2800" dirty="0"/>
              <a:t>QB  </a:t>
            </a:r>
            <a:r>
              <a:rPr lang="it-IT" sz="2800" dirty="0" err="1"/>
              <a:t>excit</a:t>
            </a:r>
            <a:r>
              <a:rPr lang="it-IT" sz="2800" dirty="0"/>
              <a:t>. and UV </a:t>
            </a:r>
            <a:r>
              <a:rPr lang="it-IT" sz="2800" dirty="0" err="1"/>
              <a:t>dissoc</a:t>
            </a:r>
            <a:r>
              <a:rPr lang="it-IT" sz="2800" dirty="0"/>
              <a:t>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53404" y="6643688"/>
            <a:ext cx="490595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16</a:t>
            </a:fld>
            <a:endParaRPr lang="it-IT" dirty="0"/>
          </a:p>
        </p:txBody>
      </p:sp>
      <p:sp>
        <p:nvSpPr>
          <p:cNvPr id="6" name="Rechteck 7"/>
          <p:cNvSpPr/>
          <p:nvPr/>
        </p:nvSpPr>
        <p:spPr>
          <a:xfrm>
            <a:off x="1131093" y="1658092"/>
            <a:ext cx="609600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Sofikitis</a:t>
            </a:r>
            <a:r>
              <a:rPr lang="en-US" dirty="0"/>
              <a:t> et a.; Phys. Rev. Lett. </a:t>
            </a:r>
            <a:r>
              <a:rPr lang="en-US" b="1" dirty="0"/>
              <a:t>118 </a:t>
            </a:r>
            <a:r>
              <a:rPr lang="en-US" dirty="0"/>
              <a:t>  (2017) 233401.</a:t>
            </a:r>
          </a:p>
        </p:txBody>
      </p:sp>
      <p:sp>
        <p:nvSpPr>
          <p:cNvPr id="7" name="Textfeld 8"/>
          <p:cNvSpPr txBox="1"/>
          <p:nvPr/>
        </p:nvSpPr>
        <p:spPr>
          <a:xfrm>
            <a:off x="631380" y="693772"/>
            <a:ext cx="7670800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400" u="sng" dirty="0">
                <a:solidFill>
                  <a:srgbClr val="C00000"/>
                </a:solidFill>
              </a:rPr>
              <a:t>The </a:t>
            </a:r>
            <a:r>
              <a:rPr lang="de-DE" sz="2400" u="sng" dirty="0" err="1">
                <a:solidFill>
                  <a:srgbClr val="C00000"/>
                </a:solidFill>
              </a:rPr>
              <a:t>idea</a:t>
            </a:r>
            <a:r>
              <a:rPr lang="de-DE" sz="2400" dirty="0">
                <a:solidFill>
                  <a:srgbClr val="C00000"/>
                </a:solidFill>
              </a:rPr>
              <a:t>: </a:t>
            </a:r>
            <a:r>
              <a:rPr lang="en-US" sz="2400" b="1" dirty="0">
                <a:solidFill>
                  <a:srgbClr val="C00000"/>
                </a:solidFill>
              </a:rPr>
              <a:t>‘‘Highly nuclear-spin polarized deuterium atoms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	       from the UV dissociation of Deuterium Iodide”</a:t>
            </a:r>
          </a:p>
        </p:txBody>
      </p:sp>
      <p:grpSp>
        <p:nvGrpSpPr>
          <p:cNvPr id="8" name="Gruppieren 39"/>
          <p:cNvGrpSpPr/>
          <p:nvPr/>
        </p:nvGrpSpPr>
        <p:grpSpPr>
          <a:xfrm>
            <a:off x="413489" y="2085643"/>
            <a:ext cx="8527985" cy="2703748"/>
            <a:chOff x="685800" y="2891135"/>
            <a:chExt cx="8527985" cy="2878217"/>
          </a:xfrm>
        </p:grpSpPr>
        <p:sp>
          <p:nvSpPr>
            <p:cNvPr id="9" name="Pfeil nach rechts 9"/>
            <p:cNvSpPr/>
            <p:nvPr/>
          </p:nvSpPr>
          <p:spPr bwMode="auto">
            <a:xfrm>
              <a:off x="685800" y="3948684"/>
              <a:ext cx="1295400" cy="242316"/>
            </a:xfrm>
            <a:prstGeom prst="rightArrow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CC0099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0" name="Gruppieren 15"/>
            <p:cNvGrpSpPr/>
            <p:nvPr/>
          </p:nvGrpSpPr>
          <p:grpSpPr>
            <a:xfrm>
              <a:off x="2209800" y="3418112"/>
              <a:ext cx="870856" cy="315688"/>
              <a:chOff x="1828800" y="2808512"/>
              <a:chExt cx="870856" cy="315688"/>
            </a:xfrm>
          </p:grpSpPr>
          <p:cxnSp>
            <p:nvCxnSpPr>
              <p:cNvPr id="24" name="Gerade Verbindung 11"/>
              <p:cNvCxnSpPr/>
              <p:nvPr/>
            </p:nvCxnSpPr>
            <p:spPr bwMode="auto">
              <a:xfrm>
                <a:off x="1828800" y="2819400"/>
                <a:ext cx="304800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12"/>
              <p:cNvCxnSpPr/>
              <p:nvPr/>
            </p:nvCxnSpPr>
            <p:spPr bwMode="auto">
              <a:xfrm flipH="1">
                <a:off x="2362199" y="2808512"/>
                <a:ext cx="337457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feld 16"/>
            <p:cNvSpPr txBox="1"/>
            <p:nvPr/>
          </p:nvSpPr>
          <p:spPr>
            <a:xfrm>
              <a:off x="2362200" y="2891135"/>
              <a:ext cx="492443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70C0"/>
                  </a:solidFill>
                </a:rPr>
                <a:t>DI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Gerade Verbindung mit Pfeil 18"/>
            <p:cNvCxnSpPr/>
            <p:nvPr/>
          </p:nvCxnSpPr>
          <p:spPr bwMode="auto">
            <a:xfrm flipH="1">
              <a:off x="2209800" y="3810000"/>
              <a:ext cx="30480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Gerade Verbindung mit Pfeil 19"/>
            <p:cNvCxnSpPr/>
            <p:nvPr/>
          </p:nvCxnSpPr>
          <p:spPr bwMode="auto">
            <a:xfrm flipH="1">
              <a:off x="2438400" y="3809998"/>
              <a:ext cx="152400" cy="57150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Gerade Verbindung mit Pfeil 20"/>
            <p:cNvCxnSpPr/>
            <p:nvPr/>
          </p:nvCxnSpPr>
          <p:spPr bwMode="auto">
            <a:xfrm>
              <a:off x="2634344" y="3853542"/>
              <a:ext cx="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21"/>
            <p:cNvCxnSpPr/>
            <p:nvPr/>
          </p:nvCxnSpPr>
          <p:spPr bwMode="auto">
            <a:xfrm>
              <a:off x="2667000" y="3810000"/>
              <a:ext cx="244927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26"/>
            <p:cNvSpPr txBox="1"/>
            <p:nvPr/>
          </p:nvSpPr>
          <p:spPr>
            <a:xfrm>
              <a:off x="3244111" y="3788228"/>
              <a:ext cx="1196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0070C0"/>
                  </a:solidFill>
                </a:rPr>
                <a:t>D </a:t>
              </a:r>
              <a:r>
                <a:rPr lang="de-DE" sz="2000" b="1" dirty="0" err="1">
                  <a:solidFill>
                    <a:srgbClr val="0070C0"/>
                  </a:solidFill>
                </a:rPr>
                <a:t>atoms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7" name="Gerade Verbindung mit Pfeil 28"/>
            <p:cNvCxnSpPr/>
            <p:nvPr/>
          </p:nvCxnSpPr>
          <p:spPr bwMode="auto">
            <a:xfrm>
              <a:off x="4419600" y="4010055"/>
              <a:ext cx="685800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feld 30"/>
            <p:cNvSpPr txBox="1"/>
            <p:nvPr/>
          </p:nvSpPr>
          <p:spPr>
            <a:xfrm>
              <a:off x="5562600" y="3722912"/>
              <a:ext cx="2722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LSP </a:t>
              </a:r>
              <a:r>
                <a:rPr lang="de-DE" sz="2400" dirty="0" err="1"/>
                <a:t>of</a:t>
              </a:r>
              <a:r>
                <a:rPr lang="de-DE" sz="2400" dirty="0"/>
                <a:t> Jülich Type</a:t>
              </a:r>
              <a:endParaRPr lang="en-US" sz="2400" dirty="0"/>
            </a:p>
          </p:txBody>
        </p:sp>
        <p:sp>
          <p:nvSpPr>
            <p:cNvPr id="19" name="Textfeld 31"/>
            <p:cNvSpPr txBox="1"/>
            <p:nvPr/>
          </p:nvSpPr>
          <p:spPr>
            <a:xfrm>
              <a:off x="903691" y="4424065"/>
              <a:ext cx="14521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CC0099"/>
                  </a:solidFill>
                </a:rPr>
                <a:t>Laser</a:t>
              </a:r>
            </a:p>
            <a:p>
              <a:pPr algn="ctr"/>
              <a:r>
                <a:rPr lang="de-DE" sz="2400" b="1" dirty="0" err="1">
                  <a:solidFill>
                    <a:srgbClr val="CC0099"/>
                  </a:solidFill>
                </a:rPr>
                <a:t>Excitation</a:t>
              </a:r>
              <a:endParaRPr lang="en-US" sz="2400" b="1" dirty="0">
                <a:solidFill>
                  <a:srgbClr val="CC0099"/>
                </a:solidFill>
              </a:endParaRPr>
            </a:p>
          </p:txBody>
        </p:sp>
        <p:sp>
          <p:nvSpPr>
            <p:cNvPr id="20" name="Textfeld 32"/>
            <p:cNvSpPr txBox="1"/>
            <p:nvPr/>
          </p:nvSpPr>
          <p:spPr>
            <a:xfrm>
              <a:off x="3124200" y="4643735"/>
              <a:ext cx="17345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C00000"/>
                  </a:solidFill>
                </a:rPr>
                <a:t>Laser</a:t>
              </a:r>
            </a:p>
            <a:p>
              <a:r>
                <a:rPr lang="de-DE" sz="2400" b="1" dirty="0">
                  <a:solidFill>
                    <a:srgbClr val="C00000"/>
                  </a:solidFill>
                </a:rPr>
                <a:t>Dissociation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feld 33"/>
            <p:cNvSpPr txBox="1"/>
            <p:nvPr/>
          </p:nvSpPr>
          <p:spPr>
            <a:xfrm>
              <a:off x="5431980" y="4643735"/>
              <a:ext cx="3781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>
                  <a:solidFill>
                    <a:srgbClr val="00602B"/>
                  </a:solidFill>
                </a:rPr>
                <a:t>Electron-Polarization</a:t>
              </a:r>
              <a:r>
                <a:rPr lang="de-DE" sz="2400" b="1" dirty="0">
                  <a:solidFill>
                    <a:srgbClr val="00602B"/>
                  </a:solidFill>
                </a:rPr>
                <a:t> = 1</a:t>
              </a:r>
              <a:endParaRPr lang="en-US" sz="2400" b="1" dirty="0">
                <a:solidFill>
                  <a:srgbClr val="00602B"/>
                </a:solidFill>
              </a:endParaRPr>
            </a:p>
          </p:txBody>
        </p:sp>
        <p:cxnSp>
          <p:nvCxnSpPr>
            <p:cNvPr id="22" name="Gerade Verbindung mit Pfeil 36"/>
            <p:cNvCxnSpPr/>
            <p:nvPr/>
          </p:nvCxnSpPr>
          <p:spPr bwMode="auto">
            <a:xfrm>
              <a:off x="7062394" y="5102662"/>
              <a:ext cx="0" cy="235803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feld 38"/>
            <p:cNvSpPr txBox="1"/>
            <p:nvPr/>
          </p:nvSpPr>
          <p:spPr>
            <a:xfrm>
              <a:off x="5351404" y="5338465"/>
              <a:ext cx="34623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b="1" dirty="0"/>
                <a:t>Deuteron-</a:t>
              </a:r>
              <a:r>
                <a:rPr lang="de-DE" sz="2200" b="1" dirty="0" err="1"/>
                <a:t>Polarization</a:t>
              </a:r>
              <a:r>
                <a:rPr lang="de-DE" sz="2200" b="1" dirty="0"/>
                <a:t> ~ 2/3</a:t>
              </a:r>
              <a:endParaRPr lang="en-US" sz="2200" b="1" dirty="0"/>
            </a:p>
          </p:txBody>
        </p:sp>
      </p:grpSp>
      <p:sp>
        <p:nvSpPr>
          <p:cNvPr id="26" name="Textfeld 40"/>
          <p:cNvSpPr txBox="1"/>
          <p:nvPr/>
        </p:nvSpPr>
        <p:spPr>
          <a:xfrm>
            <a:off x="622784" y="5360147"/>
            <a:ext cx="7734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200" dirty="0">
                <a:latin typeface="Lucida Calligraphy" panose="03010101010101010101" pitchFamily="66" charset="77"/>
              </a:rPr>
              <a:t>Proof-</a:t>
            </a:r>
            <a:r>
              <a:rPr lang="de-DE" sz="2200" dirty="0" err="1">
                <a:latin typeface="Lucida Calligraphy" panose="03010101010101010101" pitchFamily="66" charset="77"/>
              </a:rPr>
              <a:t>of</a:t>
            </a:r>
            <a:r>
              <a:rPr lang="de-DE" sz="2200" dirty="0">
                <a:latin typeface="Lucida Calligraphy" panose="03010101010101010101" pitchFamily="66" charset="77"/>
              </a:rPr>
              <a:t>-</a:t>
            </a:r>
            <a:r>
              <a:rPr lang="de-DE" sz="2200" dirty="0" err="1">
                <a:latin typeface="Lucida Calligraphy" panose="03010101010101010101" pitchFamily="66" charset="77"/>
              </a:rPr>
              <a:t>principle</a:t>
            </a:r>
            <a:endParaRPr lang="de-DE" sz="2200" dirty="0">
              <a:latin typeface="Lucida Calligraphy" panose="03010101010101010101" pitchFamily="66" charset="77"/>
            </a:endParaRPr>
          </a:p>
          <a:p>
            <a:pPr algn="ctr"/>
            <a:r>
              <a:rPr lang="de-DE" sz="2200" dirty="0">
                <a:latin typeface="Lucida Calligraphy" panose="03010101010101010101" pitchFamily="66" charset="77"/>
              </a:rPr>
              <a:t>(Univ. of Crete/FORTH, IKP/PGI in FZJ/HHUD).</a:t>
            </a:r>
            <a:endParaRPr lang="en-US" sz="2200" dirty="0">
              <a:latin typeface="Lucida Calligraphy" panose="03010101010101010101" pitchFamily="66" charset="77"/>
            </a:endParaRPr>
          </a:p>
        </p:txBody>
      </p:sp>
      <p:cxnSp>
        <p:nvCxnSpPr>
          <p:cNvPr id="27" name="Gerade Verbindung mit Pfeil 2"/>
          <p:cNvCxnSpPr/>
          <p:nvPr/>
        </p:nvCxnSpPr>
        <p:spPr bwMode="auto">
          <a:xfrm>
            <a:off x="2517152" y="4073539"/>
            <a:ext cx="291193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5"/>
          <p:cNvCxnSpPr/>
          <p:nvPr/>
        </p:nvCxnSpPr>
        <p:spPr bwMode="auto">
          <a:xfrm>
            <a:off x="4814207" y="4075772"/>
            <a:ext cx="291193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hteck 3"/>
          <p:cNvSpPr/>
          <p:nvPr/>
        </p:nvSpPr>
        <p:spPr>
          <a:xfrm>
            <a:off x="5257800" y="4913972"/>
            <a:ext cx="3062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000000"/>
                </a:solidFill>
              </a:rPr>
              <a:t>(Proton-</a:t>
            </a:r>
            <a:r>
              <a:rPr lang="de-DE" sz="2200" b="1" dirty="0" err="1">
                <a:solidFill>
                  <a:srgbClr val="000000"/>
                </a:solidFill>
              </a:rPr>
              <a:t>Polarization</a:t>
            </a:r>
            <a:r>
              <a:rPr lang="de-DE" sz="2200" b="1" dirty="0">
                <a:solidFill>
                  <a:srgbClr val="000000"/>
                </a:solidFill>
              </a:rPr>
              <a:t> = 1)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0" name="Textfeld 1"/>
          <p:cNvSpPr txBox="1"/>
          <p:nvPr/>
        </p:nvSpPr>
        <p:spPr>
          <a:xfrm>
            <a:off x="245571" y="2170772"/>
            <a:ext cx="16594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Pulsed Nozzle</a:t>
            </a:r>
          </a:p>
        </p:txBody>
      </p:sp>
      <p:sp>
        <p:nvSpPr>
          <p:cNvPr id="31" name="Textfeld 16">
            <a:extLst>
              <a:ext uri="{FF2B5EF4-FFF2-40B4-BE49-F238E27FC236}">
                <a16:creationId xmlns:a16="http://schemas.microsoft.com/office/drawing/2014/main" id="{4CD452B2-928B-A831-EC0C-5E77DDD04E7E}"/>
              </a:ext>
            </a:extLst>
          </p:cNvPr>
          <p:cNvSpPr txBox="1"/>
          <p:nvPr/>
        </p:nvSpPr>
        <p:spPr>
          <a:xfrm>
            <a:off x="2083520" y="4877031"/>
            <a:ext cx="46038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HI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397EFB9-8B87-1EB9-C64D-AF779919A22F}"/>
              </a:ext>
            </a:extLst>
          </p:cNvPr>
          <p:cNvSpPr txBox="1"/>
          <p:nvPr/>
        </p:nvSpPr>
        <p:spPr>
          <a:xfrm>
            <a:off x="2971800" y="6238700"/>
            <a:ext cx="6377900" cy="400110"/>
          </a:xfrm>
          <a:prstGeom prst="rect">
            <a:avLst/>
          </a:prstGeom>
          <a:solidFill>
            <a:srgbClr val="73FDD6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9051"/>
                </a:solidFill>
              </a:rPr>
              <a:t>D. </a:t>
            </a:r>
            <a:r>
              <a:rPr lang="it-IT" sz="2000" dirty="0" err="1">
                <a:solidFill>
                  <a:srgbClr val="009051"/>
                </a:solidFill>
              </a:rPr>
              <a:t>Sofikitis</a:t>
            </a:r>
            <a:r>
              <a:rPr lang="it-IT" sz="2000" dirty="0">
                <a:solidFill>
                  <a:srgbClr val="009051"/>
                </a:solidFill>
              </a:rPr>
              <a:t> et al. </a:t>
            </a:r>
            <a:r>
              <a:rPr lang="it-IT" sz="2000" dirty="0" err="1">
                <a:solidFill>
                  <a:srgbClr val="009051"/>
                </a:solidFill>
              </a:rPr>
              <a:t>Phys</a:t>
            </a:r>
            <a:r>
              <a:rPr lang="it-IT" sz="2000" dirty="0">
                <a:solidFill>
                  <a:srgbClr val="009051"/>
                </a:solidFill>
              </a:rPr>
              <a:t>. </a:t>
            </a:r>
            <a:r>
              <a:rPr lang="it-IT" sz="2000" dirty="0" err="1">
                <a:solidFill>
                  <a:srgbClr val="009051"/>
                </a:solidFill>
              </a:rPr>
              <a:t>Chem</a:t>
            </a:r>
            <a:r>
              <a:rPr lang="it-IT" sz="2000" dirty="0">
                <a:solidFill>
                  <a:srgbClr val="009051"/>
                </a:solidFill>
              </a:rPr>
              <a:t>. </a:t>
            </a:r>
            <a:r>
              <a:rPr lang="it-IT" sz="2000" dirty="0" err="1">
                <a:solidFill>
                  <a:srgbClr val="009051"/>
                </a:solidFill>
              </a:rPr>
              <a:t>Chem</a:t>
            </a:r>
            <a:r>
              <a:rPr lang="it-IT" sz="2000" dirty="0">
                <a:solidFill>
                  <a:srgbClr val="009051"/>
                </a:solidFill>
              </a:rPr>
              <a:t>. </a:t>
            </a:r>
            <a:r>
              <a:rPr lang="it-IT" sz="2000" dirty="0" err="1">
                <a:solidFill>
                  <a:srgbClr val="009051"/>
                </a:solidFill>
              </a:rPr>
              <a:t>Phys</a:t>
            </a:r>
            <a:r>
              <a:rPr lang="it-IT" sz="2000" dirty="0">
                <a:solidFill>
                  <a:srgbClr val="009051"/>
                </a:solidFill>
              </a:rPr>
              <a:t>. </a:t>
            </a:r>
            <a:r>
              <a:rPr lang="it-IT" sz="2000" b="1" dirty="0">
                <a:solidFill>
                  <a:srgbClr val="009051"/>
                </a:solidFill>
              </a:rPr>
              <a:t>21</a:t>
            </a:r>
            <a:r>
              <a:rPr lang="it-IT" sz="2000" dirty="0">
                <a:solidFill>
                  <a:srgbClr val="009051"/>
                </a:solidFill>
              </a:rPr>
              <a:t> (2019) 14000.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9F3A5FE-343B-0E1D-3EFD-268114030A39}"/>
              </a:ext>
            </a:extLst>
          </p:cNvPr>
          <p:cNvSpPr txBox="1"/>
          <p:nvPr/>
        </p:nvSpPr>
        <p:spPr>
          <a:xfrm>
            <a:off x="88243" y="6277805"/>
            <a:ext cx="2763645" cy="369332"/>
          </a:xfrm>
          <a:prstGeom prst="rect">
            <a:avLst/>
          </a:prstGeom>
          <a:solidFill>
            <a:srgbClr val="73FDD6"/>
          </a:solidFill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9051"/>
                </a:solidFill>
                <a:latin typeface="Lucida Calligraphy" panose="03010101010101010101" pitchFamily="66" charset="77"/>
              </a:rPr>
              <a:t>Proof-</a:t>
            </a:r>
            <a:r>
              <a:rPr lang="de-DE" sz="1800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of</a:t>
            </a:r>
            <a:r>
              <a:rPr lang="de-DE" sz="1800" dirty="0">
                <a:solidFill>
                  <a:srgbClr val="009051"/>
                </a:solidFill>
                <a:latin typeface="Lucida Calligraphy" panose="03010101010101010101" pitchFamily="66" charset="77"/>
              </a:rPr>
              <a:t>-</a:t>
            </a:r>
            <a:r>
              <a:rPr lang="de-DE" sz="1800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principle</a:t>
            </a:r>
            <a:r>
              <a:rPr lang="de-DE" sz="1800" dirty="0">
                <a:solidFill>
                  <a:srgbClr val="009051"/>
                </a:solidFill>
                <a:latin typeface="Lucida Calligraphy" panose="03010101010101010101" pitchFamily="66" charset="77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10200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6" grpId="0"/>
      <p:bldP spid="29" grpId="0"/>
      <p:bldP spid="30" grpId="0" animBg="1"/>
      <p:bldP spid="31" grpId="0" animBg="1"/>
      <p:bldP spid="32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16234-D44A-DDB4-B7ED-E2A453963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" y="106363"/>
            <a:ext cx="8446834" cy="734885"/>
          </a:xfrm>
        </p:spPr>
        <p:txBody>
          <a:bodyPr>
            <a:normAutofit fontScale="90000"/>
          </a:bodyPr>
          <a:lstStyle/>
          <a:p>
            <a:r>
              <a:rPr lang="it-IT" dirty="0"/>
              <a:t>Accurate timing of shooting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2FA96D-7D7B-6119-D98F-D6E5CF94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3BEDDC-5A20-FC11-B72B-F587FD42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17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EB1430-4D86-DBA7-C29C-F1DE4B32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5" y="872946"/>
            <a:ext cx="8818952" cy="41142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E45475-D4E9-71FD-7956-C523EDAED7EF}"/>
              </a:ext>
            </a:extLst>
          </p:cNvPr>
          <p:cNvSpPr txBox="1"/>
          <p:nvPr/>
        </p:nvSpPr>
        <p:spPr>
          <a:xfrm>
            <a:off x="184041" y="5338723"/>
            <a:ext cx="86273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isotope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F0EC8D-92D8-0C1B-A174-983E05902DF3}"/>
              </a:ext>
            </a:extLst>
          </p:cNvPr>
          <p:cNvSpPr txBox="1"/>
          <p:nvPr/>
        </p:nvSpPr>
        <p:spPr>
          <a:xfrm>
            <a:off x="-47576" y="4933240"/>
            <a:ext cx="254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isotope -Y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dimolecules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2D0DF1-CF4B-EAA0-B309-481D9C2CF708}"/>
              </a:ext>
            </a:extLst>
          </p:cNvPr>
          <p:cNvSpPr txBox="1"/>
          <p:nvPr/>
        </p:nvSpPr>
        <p:spPr>
          <a:xfrm>
            <a:off x="2735626" y="3429000"/>
            <a:ext cx="2578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4789E7-3F1E-8F81-1E1A-E47197536ADE}"/>
              </a:ext>
            </a:extLst>
          </p:cNvPr>
          <p:cNvSpPr txBox="1"/>
          <p:nvPr/>
        </p:nvSpPr>
        <p:spPr>
          <a:xfrm>
            <a:off x="3266476" y="2025858"/>
            <a:ext cx="2578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9BE9A2-39E1-41FD-6E57-0DB584CBF377}"/>
              </a:ext>
            </a:extLst>
          </p:cNvPr>
          <p:cNvSpPr txBox="1"/>
          <p:nvPr/>
        </p:nvSpPr>
        <p:spPr>
          <a:xfrm>
            <a:off x="1088038" y="5978506"/>
            <a:ext cx="72529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IR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UV shooting after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trasfer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«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frozen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by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BE2651-7CA8-ACCA-8463-97A85EB452B2}"/>
              </a:ext>
            </a:extLst>
          </p:cNvPr>
          <p:cNvSpPr txBox="1"/>
          <p:nvPr/>
        </p:nvSpPr>
        <p:spPr>
          <a:xfrm>
            <a:off x="2494530" y="4952091"/>
            <a:ext cx="631688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i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Mol. Phys. 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b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120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(2022) e1975053.</a:t>
            </a:r>
            <a:endParaRPr lang="en-US" u="sng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6261F8-2C69-A6F6-94AF-788CFB65EAC1}"/>
              </a:ext>
            </a:extLst>
          </p:cNvPr>
          <p:cNvSpPr txBox="1"/>
          <p:nvPr/>
        </p:nvSpPr>
        <p:spPr>
          <a:xfrm>
            <a:off x="8186826" y="858339"/>
            <a:ext cx="68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449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5C69A6-BA98-60E6-C27F-CFF8ACF5D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88" y="669670"/>
            <a:ext cx="2571703" cy="345491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3BAC667-8B6C-F8AD-A924-5D835CB1D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90" y="2795397"/>
            <a:ext cx="2745441" cy="33432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3790F9D-7C16-0DFE-10F8-A27B25EEB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8" y="669528"/>
            <a:ext cx="4207862" cy="551894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8B3A7A-2B43-7B23-19DC-B1D788F5E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A7F373-BAD0-FB98-40A8-EE8379FE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3138" y="5898960"/>
            <a:ext cx="55086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18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14255BA-3641-B7A9-ED51-CC4721AC02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622300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2800" dirty="0">
                <a:solidFill>
                  <a:srgbClr val="000090"/>
                </a:solidFill>
                <a:highlight>
                  <a:srgbClr val="FFFF00"/>
                </a:highlight>
              </a:rPr>
              <a:t>@ IESL-FORTH </a:t>
            </a:r>
            <a:r>
              <a:rPr lang="it-IT" sz="2800" dirty="0"/>
              <a:t>QB  </a:t>
            </a:r>
            <a:r>
              <a:rPr lang="it-IT" sz="2800" dirty="0" err="1"/>
              <a:t>excit</a:t>
            </a:r>
            <a:r>
              <a:rPr lang="it-IT" sz="2800" dirty="0"/>
              <a:t>. and UV </a:t>
            </a:r>
            <a:r>
              <a:rPr lang="it-IT" sz="2800" dirty="0" err="1"/>
              <a:t>dissoc</a:t>
            </a:r>
            <a:r>
              <a:rPr lang="it-IT" sz="2800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58502F-C806-0C1F-1606-09C30B707D2E}"/>
              </a:ext>
            </a:extLst>
          </p:cNvPr>
          <p:cNvSpPr txBox="1"/>
          <p:nvPr/>
        </p:nvSpPr>
        <p:spPr>
          <a:xfrm>
            <a:off x="4286126" y="4319430"/>
            <a:ext cx="210506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100 % from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DBr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depending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efficieny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IR-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dissociation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505324-F873-B3B3-8D56-225EB8E7BAE3}"/>
              </a:ext>
            </a:extLst>
          </p:cNvPr>
          <p:cNvSpPr txBox="1"/>
          <p:nvPr/>
        </p:nvSpPr>
        <p:spPr>
          <a:xfrm>
            <a:off x="4286126" y="650101"/>
            <a:ext cx="654590" cy="400110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1453F6DC-F55E-CAFB-2632-1D523A6DBE56}"/>
              </a:ext>
            </a:extLst>
          </p:cNvPr>
          <p:cNvSpPr/>
          <p:nvPr/>
        </p:nvSpPr>
        <p:spPr>
          <a:xfrm>
            <a:off x="5413189" y="768862"/>
            <a:ext cx="164306" cy="2187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402DE6-F538-EEBA-4835-D4C163680298}"/>
              </a:ext>
            </a:extLst>
          </p:cNvPr>
          <p:cNvSpPr txBox="1"/>
          <p:nvPr/>
        </p:nvSpPr>
        <p:spPr>
          <a:xfrm>
            <a:off x="5944278" y="600073"/>
            <a:ext cx="26450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8666ADB-06EF-BF05-C48A-0E32AB418817}"/>
              </a:ext>
            </a:extLst>
          </p:cNvPr>
          <p:cNvCxnSpPr>
            <a:cxnSpLocks/>
          </p:cNvCxnSpPr>
          <p:nvPr/>
        </p:nvCxnSpPr>
        <p:spPr>
          <a:xfrm flipH="1">
            <a:off x="5495342" y="919954"/>
            <a:ext cx="1003563" cy="36590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75293B-87CA-DEB7-F622-8F683DD8A6C0}"/>
              </a:ext>
            </a:extLst>
          </p:cNvPr>
          <p:cNvSpPr txBox="1"/>
          <p:nvPr/>
        </p:nvSpPr>
        <p:spPr>
          <a:xfrm>
            <a:off x="8502848" y="2821869"/>
            <a:ext cx="533996" cy="400110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highlight>
                  <a:srgbClr val="21FF0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it-IT" sz="2000" dirty="0">
                <a:highlight>
                  <a:srgbClr val="21FF06"/>
                </a:highlight>
              </a:rPr>
              <a:t> </a:t>
            </a:r>
          </a:p>
        </p:txBody>
      </p: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5A1CB5D8-953D-E8B5-BB13-1C201F67D505}"/>
              </a:ext>
            </a:extLst>
          </p:cNvPr>
          <p:cNvSpPr/>
          <p:nvPr/>
        </p:nvSpPr>
        <p:spPr>
          <a:xfrm>
            <a:off x="7445491" y="2733772"/>
            <a:ext cx="164306" cy="2187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BA5160D-A52E-8844-0986-C5B1A8BFC329}"/>
              </a:ext>
            </a:extLst>
          </p:cNvPr>
          <p:cNvSpPr txBox="1"/>
          <p:nvPr/>
        </p:nvSpPr>
        <p:spPr>
          <a:xfrm>
            <a:off x="6498905" y="2340340"/>
            <a:ext cx="26450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0CA5CF1-FDB5-E7B2-D3EC-E17B39BBCCBB}"/>
              </a:ext>
            </a:extLst>
          </p:cNvPr>
          <p:cNvCxnSpPr>
            <a:cxnSpLocks/>
          </p:cNvCxnSpPr>
          <p:nvPr/>
        </p:nvCxnSpPr>
        <p:spPr>
          <a:xfrm>
            <a:off x="7053532" y="2660221"/>
            <a:ext cx="68868" cy="7450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11B0DEC-49AC-CB01-4250-3B5DF1135268}"/>
              </a:ext>
            </a:extLst>
          </p:cNvPr>
          <p:cNvCxnSpPr/>
          <p:nvPr/>
        </p:nvCxnSpPr>
        <p:spPr>
          <a:xfrm flipH="1">
            <a:off x="6043613" y="987661"/>
            <a:ext cx="1721643" cy="762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C8F1D18-9531-53C2-246A-05B2C108B1B7}"/>
              </a:ext>
            </a:extLst>
          </p:cNvPr>
          <p:cNvCxnSpPr>
            <a:cxnSpLocks/>
          </p:cNvCxnSpPr>
          <p:nvPr/>
        </p:nvCxnSpPr>
        <p:spPr>
          <a:xfrm flipH="1">
            <a:off x="8015288" y="2660954"/>
            <a:ext cx="411824" cy="684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AA95ABC-C7FA-D264-5F8D-D25FDBD129E8}"/>
              </a:ext>
            </a:extLst>
          </p:cNvPr>
          <p:cNvSpPr txBox="1"/>
          <p:nvPr/>
        </p:nvSpPr>
        <p:spPr>
          <a:xfrm>
            <a:off x="1782275" y="6360579"/>
            <a:ext cx="631688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i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Mol. Phys. 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 </a:t>
            </a:r>
            <a:r>
              <a:rPr lang="en-US" b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120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 (2022) e1975053.</a:t>
            </a:r>
            <a:endParaRPr lang="en-US" u="sng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E5C46A94-05C8-7238-8E56-6EC6145852D0}"/>
              </a:ext>
            </a:extLst>
          </p:cNvPr>
          <p:cNvSpPr/>
          <p:nvPr/>
        </p:nvSpPr>
        <p:spPr>
          <a:xfrm>
            <a:off x="576405" y="6001887"/>
            <a:ext cx="7886960" cy="36933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T. Peter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Rakitzis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Chem. Phys. Lett. 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784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,</a:t>
            </a:r>
            <a:r>
              <a:rPr lang="en-US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139092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35382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01" y="738061"/>
            <a:ext cx="8850038" cy="5126292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@IKP-FZJ - Production of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: from </a:t>
            </a:r>
            <a:r>
              <a:rPr lang="it-IT" dirty="0" err="1">
                <a:solidFill>
                  <a:schemeClr val="bg1"/>
                </a:solidFill>
              </a:rPr>
              <a:t>pABS</a:t>
            </a:r>
            <a:r>
              <a:rPr lang="it-IT" dirty="0">
                <a:solidFill>
                  <a:schemeClr val="bg1"/>
                </a:solidFill>
              </a:rPr>
              <a:t>,  and a </a:t>
            </a:r>
            <a:r>
              <a:rPr lang="it-IT" dirty="0" err="1">
                <a:solidFill>
                  <a:schemeClr val="bg1"/>
                </a:solidFill>
              </a:rPr>
              <a:t>renewed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proposal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 IESL-FORTH – Production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 by Laser IR-Quantum Beat (QB) </a:t>
            </a:r>
            <a:r>
              <a:rPr lang="it-IT" dirty="0" err="1">
                <a:solidFill>
                  <a:schemeClr val="bg1"/>
                </a:solidFill>
              </a:rPr>
              <a:t>excitation</a:t>
            </a:r>
            <a:r>
              <a:rPr lang="it-IT" dirty="0">
                <a:solidFill>
                  <a:schemeClr val="bg1"/>
                </a:solidFill>
              </a:rPr>
              <a:t> and Ultra Violet (UV) </a:t>
            </a:r>
            <a:r>
              <a:rPr lang="it-IT" dirty="0" err="1">
                <a:solidFill>
                  <a:schemeClr val="bg1"/>
                </a:solidFill>
              </a:rPr>
              <a:t>dissociation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0090"/>
                </a:solidFill>
                <a:highlight>
                  <a:srgbClr val="FFFF00"/>
                </a:highlight>
              </a:rPr>
              <a:t>@PGI-FZJ/HHDU</a:t>
            </a:r>
            <a:r>
              <a:rPr lang="it-IT" dirty="0">
                <a:solidFill>
                  <a:srgbClr val="000090"/>
                </a:solidFill>
              </a:rPr>
              <a:t> - 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Laser </a:t>
            </a:r>
            <a:r>
              <a:rPr lang="it-IT" dirty="0" err="1">
                <a:solidFill>
                  <a:srgbClr val="000090"/>
                </a:solidFill>
                <a:highlight>
                  <a:srgbClr val="00FFFF"/>
                </a:highlight>
              </a:rPr>
              <a:t>Induced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 Plasma LIP</a:t>
            </a:r>
            <a:r>
              <a:rPr lang="it-IT" dirty="0">
                <a:solidFill>
                  <a:srgbClr val="000090"/>
                </a:solidFill>
              </a:rPr>
              <a:t>: production, </a:t>
            </a:r>
            <a:r>
              <a:rPr lang="it-IT" dirty="0" err="1">
                <a:solidFill>
                  <a:srgbClr val="000090"/>
                </a:solidFill>
              </a:rPr>
              <a:t>acceleration</a:t>
            </a:r>
            <a:r>
              <a:rPr lang="it-IT" dirty="0">
                <a:solidFill>
                  <a:srgbClr val="000090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@FE </a:t>
            </a:r>
            <a:r>
              <a:rPr lang="it-IT" dirty="0" err="1">
                <a:solidFill>
                  <a:schemeClr val="bg1"/>
                </a:solidFill>
              </a:rPr>
              <a:t>Magnets</a:t>
            </a:r>
            <a:r>
              <a:rPr lang="it-IT" dirty="0">
                <a:solidFill>
                  <a:schemeClr val="bg1"/>
                </a:solidFill>
              </a:rPr>
              <a:t> for holding, </a:t>
            </a:r>
            <a:r>
              <a:rPr lang="it-IT" dirty="0" err="1">
                <a:solidFill>
                  <a:schemeClr val="bg1"/>
                </a:solidFill>
              </a:rPr>
              <a:t>manipulating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transporting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19</a:t>
            </a:fld>
            <a:endParaRPr lang="it-IT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015528AB-15A5-DE92-84E4-D29E56CC3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29" y="5020921"/>
            <a:ext cx="1373939" cy="813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59C567-7D92-938A-8FEA-0707C223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1" y="5135977"/>
            <a:ext cx="1737683" cy="6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1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5100" y="97954"/>
            <a:ext cx="8909515" cy="584299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0090"/>
                </a:solidFill>
              </a:rPr>
              <a:t>Fusion of </a:t>
            </a:r>
            <a:r>
              <a:rPr lang="it-IT" sz="3200" b="1" dirty="0" err="1">
                <a:solidFill>
                  <a:srgbClr val="000090"/>
                </a:solidFill>
              </a:rPr>
              <a:t>Nuclear</a:t>
            </a:r>
            <a:r>
              <a:rPr lang="it-IT" sz="3200" b="1" dirty="0">
                <a:solidFill>
                  <a:srgbClr val="000090"/>
                </a:solidFill>
              </a:rPr>
              <a:t> </a:t>
            </a:r>
            <a:r>
              <a:rPr lang="it-IT" sz="3200" b="1" dirty="0" err="1">
                <a:solidFill>
                  <a:srgbClr val="000090"/>
                </a:solidFill>
              </a:rPr>
              <a:t>Polarized</a:t>
            </a:r>
            <a:r>
              <a:rPr lang="it-IT" sz="3200" b="1" dirty="0">
                <a:solidFill>
                  <a:srgbClr val="000090"/>
                </a:solidFill>
              </a:rPr>
              <a:t> </a:t>
            </a:r>
            <a:r>
              <a:rPr lang="it-IT" sz="3200" b="1" dirty="0" err="1">
                <a:solidFill>
                  <a:srgbClr val="000090"/>
                </a:solidFill>
              </a:rPr>
              <a:t>Fuel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9385" y="818474"/>
            <a:ext cx="4229100" cy="4001095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  <a:cs typeface="Times New Roman"/>
              </a:rPr>
              <a:t>From the point 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view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of the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physics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 the use of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can help fusion reactions thanks to:</a:t>
            </a:r>
          </a:p>
          <a:p>
            <a:pPr marL="342900" indent="-342900">
              <a:buFont typeface="Wingdings" charset="2"/>
              <a:buChar char="Ø"/>
            </a:pPr>
            <a:endParaRPr lang="it-IT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enhancement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cross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sections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pPr marL="342900" indent="-342900">
              <a:buFont typeface="Wingdings" charset="2"/>
              <a:buChar char="Ø"/>
            </a:pPr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control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angular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distribution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of the 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reaction products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possible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neutron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lean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reactors</a:t>
            </a:r>
            <a:r>
              <a:rPr lang="it-IT" sz="20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2000" y="823825"/>
            <a:ext cx="4500072" cy="4247317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Its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use 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is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now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under test  in order to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overcome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   open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questions</a:t>
            </a:r>
            <a:r>
              <a:rPr lang="it-IT" dirty="0">
                <a:latin typeface="Times New Roman"/>
                <a:cs typeface="Times New Roman"/>
              </a:rPr>
              <a:t>:</a:t>
            </a:r>
          </a:p>
          <a:p>
            <a:pPr algn="ctr"/>
            <a:endParaRPr lang="it-IT" dirty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and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density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(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few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orders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magnitude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more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than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available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in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 targets).</a:t>
            </a:r>
          </a:p>
          <a:p>
            <a:pPr marL="342900" indent="-342900" algn="ctr">
              <a:buFont typeface="Wingdings" charset="2"/>
              <a:buChar char="Ø"/>
            </a:pPr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Preparation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and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Manipulation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for fusion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.</a:t>
            </a:r>
          </a:p>
          <a:p>
            <a:pPr algn="ctr"/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Survival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in fusion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.</a:t>
            </a:r>
          </a:p>
          <a:p>
            <a:pPr algn="ctr"/>
            <a:r>
              <a:rPr lang="it-IT" dirty="0">
                <a:highlight>
                  <a:srgbClr val="73FB79"/>
                </a:highlight>
                <a:latin typeface="Lucida Calligraphy" panose="03010101010101010101" pitchFamily="66" charset="77"/>
                <a:cs typeface="Times New Roman"/>
              </a:rPr>
              <a:t>See W.W. </a:t>
            </a:r>
            <a:r>
              <a:rPr lang="it-IT" dirty="0" err="1">
                <a:highlight>
                  <a:srgbClr val="73FB79"/>
                </a:highlight>
                <a:latin typeface="Lucida Calligraphy" panose="03010101010101010101" pitchFamily="66" charset="77"/>
                <a:cs typeface="Times New Roman"/>
              </a:rPr>
              <a:t>Heidbrink</a:t>
            </a:r>
            <a:endParaRPr lang="it-IT" dirty="0">
              <a:highlight>
                <a:srgbClr val="73FB79"/>
              </a:highlight>
              <a:latin typeface="Lucida Calligraphy" panose="03010101010101010101" pitchFamily="66" charset="77"/>
              <a:cs typeface="Times New Roman"/>
            </a:endParaRPr>
          </a:p>
          <a:p>
            <a:pPr algn="ctr"/>
            <a:r>
              <a:rPr lang="it-IT" dirty="0" err="1">
                <a:highlight>
                  <a:srgbClr val="73FB79"/>
                </a:highlight>
                <a:latin typeface="Lucida Calligraphy" panose="03010101010101010101" pitchFamily="66" charset="77"/>
                <a:cs typeface="Times New Roman"/>
              </a:rPr>
              <a:t>plenary</a:t>
            </a:r>
            <a:r>
              <a:rPr lang="it-IT" dirty="0">
                <a:highlight>
                  <a:srgbClr val="73FB79"/>
                </a:highlight>
                <a:latin typeface="Lucida Calligraphy" panose="03010101010101010101" pitchFamily="66" charset="77"/>
                <a:cs typeface="Times New Roman"/>
              </a:rPr>
              <a:t> session 0n </a:t>
            </a:r>
            <a:r>
              <a:rPr lang="it-IT" dirty="0" err="1">
                <a:highlight>
                  <a:srgbClr val="73FB79"/>
                </a:highlight>
                <a:latin typeface="Lucida Calligraphy" panose="03010101010101010101" pitchFamily="66" charset="77"/>
                <a:cs typeface="Times New Roman"/>
              </a:rPr>
              <a:t>monday</a:t>
            </a:r>
            <a:endParaRPr lang="it-IT" dirty="0">
              <a:highlight>
                <a:srgbClr val="73FB79"/>
              </a:highlight>
              <a:latin typeface="Lucida Calligraphy" panose="03010101010101010101" pitchFamily="66" charset="77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970" y="5389592"/>
            <a:ext cx="9125030" cy="707886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000" kern="1200" dirty="0" err="1"/>
              <a:t>It’s</a:t>
            </a:r>
            <a:r>
              <a:rPr lang="it-IT" sz="2000" kern="1200" dirty="0"/>
              <a:t> a </a:t>
            </a:r>
            <a:r>
              <a:rPr lang="it-IT" sz="2000" b="1" kern="1200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challenging</a:t>
            </a:r>
            <a:r>
              <a:rPr lang="it-IT" sz="2000" b="1" kern="1200" dirty="0">
                <a:solidFill>
                  <a:srgbClr val="0432FF"/>
                </a:solidFill>
                <a:latin typeface="Lucida Calligraphy" panose="03010101010101010101" pitchFamily="66" charset="77"/>
              </a:rPr>
              <a:t> deal </a:t>
            </a:r>
            <a:r>
              <a:rPr lang="it-IT" sz="2000" dirty="0" err="1"/>
              <a:t>providing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polarized</a:t>
            </a:r>
            <a:r>
              <a:rPr lang="it-IT" sz="20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</a:t>
            </a:r>
            <a:r>
              <a:rPr lang="it-IT" sz="20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fuel</a:t>
            </a:r>
            <a:r>
              <a:rPr lang="it-IT" sz="20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</a:t>
            </a:r>
            <a:r>
              <a:rPr lang="it-IT" sz="2000" dirty="0"/>
              <a:t>for the </a:t>
            </a:r>
            <a:r>
              <a:rPr lang="it-IT" sz="2000" dirty="0" err="1"/>
              <a:t>purposes</a:t>
            </a:r>
            <a:r>
              <a:rPr lang="it-IT" sz="2000" dirty="0"/>
              <a:t> of testing </a:t>
            </a:r>
            <a:r>
              <a:rPr lang="it-IT" sz="2000" dirty="0" err="1"/>
              <a:t>it</a:t>
            </a:r>
            <a:r>
              <a:rPr lang="it-IT" sz="2000" dirty="0"/>
              <a:t> in  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FUSION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  <a:r>
              <a:rPr lang="it-IT" dirty="0" err="1">
                <a:latin typeface="Lucida Calligraphy" panose="03010101010101010101" pitchFamily="66" charset="77"/>
              </a:rPr>
              <a:t>environments</a:t>
            </a:r>
            <a:r>
              <a:rPr lang="it-IT" sz="2000" dirty="0"/>
              <a:t> : </a:t>
            </a:r>
            <a:r>
              <a:rPr lang="it-IT" sz="1700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by</a:t>
            </a:r>
            <a:r>
              <a:rPr lang="it-IT" sz="1700" dirty="0">
                <a:solidFill>
                  <a:srgbClr val="009051"/>
                </a:solidFill>
                <a:latin typeface="Lucida Calligraphy" panose="03010101010101010101" pitchFamily="66" charset="77"/>
              </a:rPr>
              <a:t> </a:t>
            </a:r>
            <a:r>
              <a:rPr lang="it-IT" sz="1700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product </a:t>
            </a:r>
            <a:r>
              <a:rPr lang="it-IT" sz="1700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we’ll</a:t>
            </a:r>
            <a:r>
              <a:rPr lang="it-IT" sz="1700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gain in “</a:t>
            </a:r>
            <a:r>
              <a:rPr lang="it-IT" sz="1700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better</a:t>
            </a:r>
            <a:r>
              <a:rPr lang="it-IT" sz="1700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” targets</a:t>
            </a:r>
            <a:r>
              <a:rPr lang="it-IT" sz="1700" dirty="0"/>
              <a:t>.</a:t>
            </a:r>
            <a:endParaRPr lang="it-IT" sz="1700" kern="1200" dirty="0"/>
          </a:p>
        </p:txBody>
      </p:sp>
      <p:sp>
        <p:nvSpPr>
          <p:cNvPr id="10" name="Textfeld 3"/>
          <p:cNvSpPr txBox="1"/>
          <p:nvPr/>
        </p:nvSpPr>
        <p:spPr>
          <a:xfrm>
            <a:off x="165100" y="6120961"/>
            <a:ext cx="8914620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/>
                <a:cs typeface="Times New Roman"/>
              </a:rPr>
              <a:t>G. </a:t>
            </a:r>
            <a:r>
              <a:rPr lang="en-US" sz="1900" dirty="0" err="1">
                <a:latin typeface="Times New Roman"/>
                <a:cs typeface="Times New Roman"/>
              </a:rPr>
              <a:t>Ciullo</a:t>
            </a:r>
            <a:r>
              <a:rPr lang="en-US" sz="1900" dirty="0">
                <a:latin typeface="Times New Roman"/>
                <a:cs typeface="Times New Roman"/>
              </a:rPr>
              <a:t>  et al. </a:t>
            </a:r>
            <a:r>
              <a:rPr lang="en-US" sz="1900" i="1" dirty="0">
                <a:latin typeface="Times New Roman"/>
                <a:cs typeface="Times New Roman"/>
              </a:rPr>
              <a:t>Nuclear Fusion with Polarized Fuel -  </a:t>
            </a:r>
            <a:r>
              <a:rPr lang="en-US" sz="1900" dirty="0">
                <a:latin typeface="Times New Roman"/>
                <a:cs typeface="Times New Roman"/>
              </a:rPr>
              <a:t>Springer Proc. in Phys. </a:t>
            </a:r>
            <a:r>
              <a:rPr lang="en-US" sz="1900" b="1" dirty="0">
                <a:latin typeface="Times New Roman"/>
                <a:cs typeface="Times New Roman"/>
              </a:rPr>
              <a:t>187 </a:t>
            </a:r>
            <a:r>
              <a:rPr lang="en-US" sz="1900" dirty="0">
                <a:latin typeface="Times New Roman"/>
                <a:cs typeface="Times New Roman"/>
              </a:rPr>
              <a:t>(2016)</a:t>
            </a:r>
            <a:endParaRPr lang="en-US" sz="19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3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283" y="106363"/>
            <a:ext cx="9058716" cy="616422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000090"/>
                </a:solidFill>
                <a:highlight>
                  <a:srgbClr val="FFFF00"/>
                </a:highlight>
              </a:rPr>
              <a:t>@ PGI-FZJ </a:t>
            </a:r>
            <a:r>
              <a:rPr lang="it-IT" sz="3200" dirty="0"/>
              <a:t>Laser </a:t>
            </a:r>
            <a:r>
              <a:rPr lang="it-IT" sz="3200" dirty="0" err="1"/>
              <a:t>Induced</a:t>
            </a:r>
            <a:r>
              <a:rPr lang="it-IT" sz="3200" dirty="0"/>
              <a:t> Plasma ...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07446" y="6643688"/>
            <a:ext cx="436553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20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3" y="722785"/>
            <a:ext cx="7192046" cy="3505972"/>
          </a:xfrm>
          <a:prstGeom prst="rect">
            <a:avLst/>
          </a:prstGeom>
          <a:solidFill>
            <a:srgbClr val="FFFFFF">
              <a:alpha val="80000"/>
            </a:srgbClr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909" y="4242131"/>
            <a:ext cx="3195989" cy="2615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/>
          <p:cNvSpPr txBox="1"/>
          <p:nvPr/>
        </p:nvSpPr>
        <p:spPr>
          <a:xfrm>
            <a:off x="0" y="4888307"/>
            <a:ext cx="5350670" cy="156966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 N. Raab et al. «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/>
              <a:t>measurements</a:t>
            </a:r>
            <a:r>
              <a:rPr lang="it-IT" sz="2400" dirty="0"/>
              <a:t> of laser-</a:t>
            </a:r>
            <a:r>
              <a:rPr lang="it-IT" sz="2400" dirty="0" err="1"/>
              <a:t>accelerated</a:t>
            </a:r>
            <a:r>
              <a:rPr lang="it-IT" sz="2400" dirty="0"/>
              <a:t> </a:t>
            </a:r>
            <a:r>
              <a:rPr lang="it-IT" sz="2400" dirty="0" err="1"/>
              <a:t>protons</a:t>
            </a:r>
            <a:r>
              <a:rPr lang="it-IT" sz="2400" dirty="0"/>
              <a:t>»  </a:t>
            </a:r>
            <a:r>
              <a:rPr lang="it-IT" sz="2400" dirty="0" err="1"/>
              <a:t>Physics</a:t>
            </a:r>
            <a:r>
              <a:rPr lang="it-IT" sz="2400" dirty="0"/>
              <a:t> of Plasma </a:t>
            </a:r>
            <a:r>
              <a:rPr lang="it-IT" sz="2400" b="1" dirty="0"/>
              <a:t>21 </a:t>
            </a:r>
            <a:r>
              <a:rPr lang="it-IT" sz="2400" dirty="0"/>
              <a:t>(2014) 023104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923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19456" y="106967"/>
            <a:ext cx="9100541" cy="467811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0090"/>
                </a:solidFill>
                <a:highlight>
                  <a:srgbClr val="FFFF00"/>
                </a:highlight>
              </a:rPr>
              <a:t>@ PGI-FZJ </a:t>
            </a:r>
            <a:r>
              <a:rPr lang="it-IT" sz="3600" dirty="0" err="1"/>
              <a:t>Polarized</a:t>
            </a:r>
            <a:r>
              <a:rPr lang="it-IT" sz="3600" dirty="0"/>
              <a:t> </a:t>
            </a:r>
            <a:r>
              <a:rPr lang="it-IT" sz="3600" dirty="0" err="1"/>
              <a:t>beams</a:t>
            </a:r>
            <a:r>
              <a:rPr lang="it-IT" sz="3600" dirty="0"/>
              <a:t> from LIP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54732" y="6643688"/>
            <a:ext cx="389267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21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921" y="1256642"/>
            <a:ext cx="1612728" cy="2303307"/>
          </a:xfrm>
          <a:prstGeom prst="rect">
            <a:avLst/>
          </a:prstGeom>
          <a:solidFill>
            <a:srgbClr val="FFFFFF">
              <a:alpha val="80000"/>
            </a:srgbClr>
          </a:solidFill>
        </p:spPr>
      </p:pic>
      <p:sp>
        <p:nvSpPr>
          <p:cNvPr id="7" name="Rettangolo 6"/>
          <p:cNvSpPr/>
          <p:nvPr/>
        </p:nvSpPr>
        <p:spPr>
          <a:xfrm>
            <a:off x="4674096" y="665349"/>
            <a:ext cx="4119140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GB" dirty="0"/>
              <a:t>Polarized proton beams on IR-polarization</a:t>
            </a:r>
          </a:p>
          <a:p>
            <a:pPr algn="ctr"/>
            <a:r>
              <a:rPr lang="en-GB" dirty="0"/>
              <a:t>and post UV dissociation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405" y="1101064"/>
            <a:ext cx="4831980" cy="22072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1" y="3236303"/>
            <a:ext cx="4246484" cy="161794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0" y="5636759"/>
            <a:ext cx="4904589" cy="7837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Rettangolo 10"/>
          <p:cNvSpPr/>
          <p:nvPr/>
        </p:nvSpPr>
        <p:spPr>
          <a:xfrm>
            <a:off x="136279" y="610311"/>
            <a:ext cx="316682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dirty="0"/>
              <a:t>Polarized He beams</a:t>
            </a:r>
          </a:p>
          <a:p>
            <a:pPr algn="ctr"/>
            <a:r>
              <a:rPr lang="en-GB" dirty="0"/>
              <a:t>From compressed polarized </a:t>
            </a:r>
            <a:r>
              <a:rPr lang="en-GB" baseline="30000" dirty="0"/>
              <a:t>3</a:t>
            </a:r>
            <a:r>
              <a:rPr lang="en-GB" dirty="0"/>
              <a:t>He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3" y="3813047"/>
            <a:ext cx="1873021" cy="15722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13" name="Rettangolo 12"/>
          <p:cNvSpPr/>
          <p:nvPr/>
        </p:nvSpPr>
        <p:spPr>
          <a:xfrm>
            <a:off x="5168109" y="5166360"/>
            <a:ext cx="3697615" cy="1477328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LIP techniques can be applied to polarized molecules 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From MBS    </a:t>
            </a:r>
            <a:r>
              <a:rPr lang="en-GB" dirty="0">
                <a:solidFill>
                  <a:srgbClr val="0432FF"/>
                </a:solidFill>
                <a:latin typeface="Lucida Calligraphy" panose="03010101010101010101" pitchFamily="66" charset="77"/>
              </a:rPr>
              <a:t>OR </a:t>
            </a:r>
          </a:p>
          <a:p>
            <a:pPr algn="ctr"/>
            <a:r>
              <a:rPr lang="en-GB" dirty="0">
                <a:solidFill>
                  <a:srgbClr val="009051"/>
                </a:solidFill>
                <a:latin typeface="Lucida Calligraphy" panose="03010101010101010101" pitchFamily="66" charset="77"/>
              </a:rPr>
              <a:t>from recombined molecules</a:t>
            </a:r>
          </a:p>
          <a:p>
            <a:pPr algn="ctr"/>
            <a:r>
              <a:rPr lang="en-GB" dirty="0">
                <a:solidFill>
                  <a:srgbClr val="009051"/>
                </a:solidFill>
                <a:latin typeface="Lucida Calligraphy" panose="03010101010101010101" pitchFamily="66" charset="77"/>
              </a:rPr>
              <a:t>from ABS</a:t>
            </a:r>
            <a:endParaRPr lang="it-IT" baseline="-25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77" y="3581617"/>
            <a:ext cx="1405509" cy="2019741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3566357" y="3458223"/>
            <a:ext cx="409536" cy="2324114"/>
          </a:xfrm>
          <a:prstGeom prst="rect">
            <a:avLst/>
          </a:prstGeom>
          <a:solidFill>
            <a:srgbClr val="FFFF00">
              <a:alpha val="40000"/>
            </a:srgbClr>
          </a:solidFill>
          <a:ln w="50800">
            <a:solidFill>
              <a:srgbClr val="FF0000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compressor</a:t>
            </a:r>
            <a:endParaRPr lang="it-IT" sz="12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50419" y="4763450"/>
            <a:ext cx="4699824" cy="338554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A. </a:t>
            </a:r>
            <a:r>
              <a:rPr lang="it-IT" sz="1600" dirty="0" err="1"/>
              <a:t>Hützen</a:t>
            </a:r>
            <a:r>
              <a:rPr lang="it-IT" sz="1600" dirty="0"/>
              <a:t> et al. High </a:t>
            </a:r>
            <a:r>
              <a:rPr lang="it-IT" sz="1600" dirty="0" err="1"/>
              <a:t>Power</a:t>
            </a:r>
            <a:r>
              <a:rPr lang="it-IT" sz="1600" dirty="0"/>
              <a:t> Las. Sci. </a:t>
            </a:r>
            <a:r>
              <a:rPr lang="it-IT" sz="1600" dirty="0" err="1"/>
              <a:t>Eng</a:t>
            </a:r>
            <a:r>
              <a:rPr lang="it-IT" sz="1600" dirty="0"/>
              <a:t>. </a:t>
            </a:r>
            <a:r>
              <a:rPr lang="it-IT" sz="1600" b="1" dirty="0"/>
              <a:t>7</a:t>
            </a:r>
            <a:r>
              <a:rPr lang="it-IT" sz="1600" dirty="0"/>
              <a:t> (2019) E16.   </a:t>
            </a:r>
          </a:p>
        </p:txBody>
      </p:sp>
    </p:spTree>
    <p:extLst>
      <p:ext uri="{BB962C8B-B14F-4D97-AF65-F5344CB8AC3E}">
        <p14:creationId xmlns:p14="http://schemas.microsoft.com/office/powerpoint/2010/main" val="8479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1FE72D-B906-A44A-B264-55432CE6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/>
              <a:t>SPIN 2023 Durham (NC)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5109A3-D0AB-794C-8F46-76E4E639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22</a:t>
            </a:fld>
            <a:endParaRPr lang="it-IT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056BE2A-9840-164F-BA89-9AE009BD0431}"/>
              </a:ext>
            </a:extLst>
          </p:cNvPr>
          <p:cNvSpPr>
            <a:spLocks noGrp="1"/>
          </p:cNvSpPr>
          <p:nvPr/>
        </p:nvSpPr>
        <p:spPr>
          <a:xfrm>
            <a:off x="468000" y="673620"/>
            <a:ext cx="4674174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 to 80% nuclear polarization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0A524A4-87E1-AA44-A999-40514A036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75" y="755966"/>
            <a:ext cx="2520000" cy="461408"/>
          </a:xfrm>
          <a:prstGeom prst="rect">
            <a:avLst/>
          </a:prstGeom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C30755D4-A5D9-1C43-BB3D-08E51FE9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8" y="659868"/>
            <a:ext cx="1846691" cy="653604"/>
          </a:xfrm>
          <a:prstGeom prst="rect">
            <a:avLst/>
          </a:prstGeom>
        </p:spPr>
      </p:pic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8E3E853-9C3B-614A-AD89-ECC19C9B4427}"/>
              </a:ext>
            </a:extLst>
          </p:cNvPr>
          <p:cNvSpPr/>
          <p:nvPr/>
        </p:nvSpPr>
        <p:spPr>
          <a:xfrm>
            <a:off x="4989211" y="1290419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magnetic holding field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storing pre-polarized 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@3 bar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23AAACA7-B55A-EC44-9DD9-3C8FDB911784}"/>
              </a:ext>
            </a:extLst>
          </p:cNvPr>
          <p:cNvSpPr/>
          <p:nvPr/>
        </p:nvSpPr>
        <p:spPr>
          <a:xfrm>
            <a:off x="5042125" y="2885414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non-magnetic nozzle provides the desired gas-jet target </a:t>
            </a:r>
          </a:p>
        </p:txBody>
      </p:sp>
      <p:sp>
        <p:nvSpPr>
          <p:cNvPr id="23" name="CustomShape 68">
            <a:extLst>
              <a:ext uri="{FF2B5EF4-FFF2-40B4-BE49-F238E27FC236}">
                <a16:creationId xmlns:a16="http://schemas.microsoft.com/office/drawing/2014/main" id="{039929A4-C1F8-CC46-BFD7-4A97F14BD564}"/>
              </a:ext>
            </a:extLst>
          </p:cNvPr>
          <p:cNvSpPr/>
          <p:nvPr/>
        </p:nvSpPr>
        <p:spPr>
          <a:xfrm>
            <a:off x="131725" y="5204410"/>
            <a:ext cx="4346567" cy="454671"/>
          </a:xfrm>
          <a:prstGeom prst="rect">
            <a:avLst/>
          </a:prstGeom>
          <a:solidFill>
            <a:srgbClr val="FFFF00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</a:p>
          <a:p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Physics and Controlled Fusion </a:t>
            </a:r>
            <a:r>
              <a:rPr lang="en-US" sz="1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(2019) 115012</a:t>
            </a:r>
          </a:p>
        </p:txBody>
      </p:sp>
      <p:pic>
        <p:nvPicPr>
          <p:cNvPr id="24" name="Grafik 6" descr="Ein Bild, das Text, drinnen, Computer enthält.&#10;&#10;Automatisch generierte Beschreibung">
            <a:extLst>
              <a:ext uri="{FF2B5EF4-FFF2-40B4-BE49-F238E27FC236}">
                <a16:creationId xmlns:a16="http://schemas.microsoft.com/office/drawing/2014/main" id="{B657AD52-2D4F-D74F-AFFF-072FDDE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1268704"/>
            <a:ext cx="4521211" cy="33909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181D45F7-8D6C-A446-9253-175BDCB9A1B4}"/>
              </a:ext>
            </a:extLst>
          </p:cNvPr>
          <p:cNvSpPr/>
          <p:nvPr/>
        </p:nvSpPr>
        <p:spPr>
          <a:xfrm>
            <a:off x="6453325" y="2093326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compressor increases pressure of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to ~30 bar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331B5594-F5CB-0141-8DA1-E18089769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28" y="106967"/>
            <a:ext cx="7772400" cy="46781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Polarized</a:t>
            </a:r>
            <a:r>
              <a:rPr lang="it-IT" dirty="0"/>
              <a:t> </a:t>
            </a:r>
            <a:r>
              <a:rPr lang="it-IT" baseline="30000" dirty="0"/>
              <a:t>3</a:t>
            </a:r>
            <a:r>
              <a:rPr lang="it-IT" dirty="0"/>
              <a:t>He gas-jet</a:t>
            </a:r>
          </a:p>
        </p:txBody>
      </p:sp>
      <p:pic>
        <p:nvPicPr>
          <p:cNvPr id="28" name="Grafik 6">
            <a:extLst>
              <a:ext uri="{FF2B5EF4-FFF2-40B4-BE49-F238E27FC236}">
                <a16:creationId xmlns:a16="http://schemas.microsoft.com/office/drawing/2014/main" id="{E8278102-259C-C64A-B8C4-7C71F3E69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34" y="3823297"/>
            <a:ext cx="4442579" cy="2702751"/>
          </a:xfrm>
          <a:prstGeom prst="rect">
            <a:avLst/>
          </a:prstGeom>
          <a:ln w="50800">
            <a:solidFill>
              <a:srgbClr val="0432FF"/>
            </a:solidFill>
          </a:ln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5DE12A93-4594-2046-B404-5493404B44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4"/>
          <a:stretch/>
        </p:blipFill>
        <p:spPr>
          <a:xfrm>
            <a:off x="6069331" y="3677502"/>
            <a:ext cx="3024336" cy="492196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3929B67-43BC-204D-BC8D-9A548D36EB18}"/>
              </a:ext>
            </a:extLst>
          </p:cNvPr>
          <p:cNvSpPr/>
          <p:nvPr/>
        </p:nvSpPr>
        <p:spPr>
          <a:xfrm>
            <a:off x="4370000" y="3657548"/>
            <a:ext cx="169809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432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Target @</a:t>
            </a:r>
            <a:endParaRPr lang="it-IT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432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7EDB16-EE1F-70E2-615A-5A1BD85E71C5}"/>
              </a:ext>
            </a:extLst>
          </p:cNvPr>
          <p:cNvSpPr txBox="1"/>
          <p:nvPr/>
        </p:nvSpPr>
        <p:spPr>
          <a:xfrm>
            <a:off x="149348" y="4816571"/>
            <a:ext cx="3967305" cy="338554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600" dirty="0"/>
              <a:t>First Test of laser </a:t>
            </a:r>
            <a:r>
              <a:rPr lang="it-IT" sz="1600" dirty="0" err="1"/>
              <a:t>induced</a:t>
            </a:r>
            <a:r>
              <a:rPr lang="it-IT" sz="1600" dirty="0"/>
              <a:t> </a:t>
            </a:r>
            <a:r>
              <a:rPr lang="it-IT" sz="1600" dirty="0" err="1"/>
              <a:t>acceleration</a:t>
            </a:r>
            <a:r>
              <a:rPr lang="it-IT" sz="1600" dirty="0"/>
              <a:t> on </a:t>
            </a:r>
            <a:r>
              <a:rPr lang="it-IT" sz="1600" baseline="30000" dirty="0"/>
              <a:t>4</a:t>
            </a:r>
            <a:r>
              <a:rPr lang="it-IT" sz="1600" dirty="0"/>
              <a:t>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901A27-5DF1-F0C0-3AF9-5418174A6683}"/>
              </a:ext>
            </a:extLst>
          </p:cNvPr>
          <p:cNvSpPr txBox="1"/>
          <p:nvPr/>
        </p:nvSpPr>
        <p:spPr>
          <a:xfrm>
            <a:off x="116784" y="5807970"/>
            <a:ext cx="4253216" cy="307777"/>
          </a:xfrm>
          <a:prstGeom prst="rect">
            <a:avLst/>
          </a:prstGeom>
          <a:solidFill>
            <a:srgbClr val="73FB7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High </a:t>
            </a:r>
            <a:r>
              <a:rPr lang="it-IT" sz="1400" dirty="0" err="1"/>
              <a:t>density</a:t>
            </a:r>
            <a:r>
              <a:rPr lang="it-IT" sz="1400" dirty="0"/>
              <a:t> </a:t>
            </a:r>
            <a:r>
              <a:rPr lang="it-IT" sz="1400" dirty="0" err="1"/>
              <a:t>polarized</a:t>
            </a:r>
            <a:r>
              <a:rPr lang="it-IT" sz="1400" dirty="0"/>
              <a:t> </a:t>
            </a:r>
            <a:r>
              <a:rPr lang="it-IT" sz="1400" baseline="30000" dirty="0"/>
              <a:t>3</a:t>
            </a:r>
            <a:r>
              <a:rPr lang="it-IT" sz="1400" dirty="0"/>
              <a:t>He Gas-Jet Target 3/4 10</a:t>
            </a:r>
            <a:r>
              <a:rPr lang="it-IT" sz="1400" baseline="30000" dirty="0"/>
              <a:t>19</a:t>
            </a:r>
            <a:r>
              <a:rPr lang="it-IT" sz="1400" dirty="0"/>
              <a:t> cm</a:t>
            </a:r>
            <a:r>
              <a:rPr lang="it-IT" sz="1400" baseline="30000" dirty="0"/>
              <a:t>-3</a:t>
            </a:r>
            <a:endParaRPr lang="it-IT" sz="1400" dirty="0"/>
          </a:p>
        </p:txBody>
      </p:sp>
      <p:sp>
        <p:nvSpPr>
          <p:cNvPr id="6" name="CustomShape 68">
            <a:extLst>
              <a:ext uri="{FF2B5EF4-FFF2-40B4-BE49-F238E27FC236}">
                <a16:creationId xmlns:a16="http://schemas.microsoft.com/office/drawing/2014/main" id="{9434B33A-B47A-8895-ED0D-E44932ACF1FF}"/>
              </a:ext>
            </a:extLst>
          </p:cNvPr>
          <p:cNvSpPr/>
          <p:nvPr/>
        </p:nvSpPr>
        <p:spPr>
          <a:xfrm>
            <a:off x="149348" y="6152382"/>
            <a:ext cx="4346567" cy="454671"/>
          </a:xfrm>
          <a:prstGeom prst="rect">
            <a:avLst/>
          </a:prstGeom>
          <a:solidFill>
            <a:srgbClr val="73FB79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Fedorets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 </a:t>
            </a:r>
            <a:r>
              <a:rPr lang="en-US" sz="1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art.n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</a:t>
            </a:r>
            <a:endParaRPr lang="en-US" sz="1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2" grpId="0" animBg="1"/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8F8AF-CE6F-873C-7BD5-1BB166F3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" y="84931"/>
            <a:ext cx="8258968" cy="82946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Polarimetry</a:t>
            </a:r>
            <a:r>
              <a:rPr lang="it-IT" dirty="0"/>
              <a:t> for </a:t>
            </a:r>
            <a:r>
              <a:rPr lang="it-IT" baseline="30000" dirty="0"/>
              <a:t>3</a:t>
            </a:r>
            <a:r>
              <a:rPr lang="it-IT" dirty="0"/>
              <a:t>He from LPI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2C83AC-A490-26C6-E710-FA23B9CC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129158-81DE-D034-70FF-A50F4320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23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D0B5D6-B40A-C8AF-08AA-B37C8BA76E9B}"/>
              </a:ext>
            </a:extLst>
          </p:cNvPr>
          <p:cNvSpPr txBox="1"/>
          <p:nvPr/>
        </p:nvSpPr>
        <p:spPr>
          <a:xfrm>
            <a:off x="103451" y="1090770"/>
            <a:ext cx="5218643" cy="1754326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products of reaction of 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CD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0.64 MeV (fusion reaction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on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CR-39   (SSNTD detectors) and </a:t>
            </a:r>
            <a:r>
              <a:rPr lang="it-IT" b="1" dirty="0" err="1">
                <a:solidFill>
                  <a:srgbClr val="00905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detectable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21 %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F2E290-2D56-C4F2-FFC3-F90DF78F1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394" y="3808176"/>
            <a:ext cx="5557044" cy="28101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C0BE8C-5A20-11F9-DCDF-BD82BF6D6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8" y="3879056"/>
            <a:ext cx="3454332" cy="21074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5FBB26-8AF3-0A14-BB85-0F52E9EE79F3}"/>
              </a:ext>
            </a:extLst>
          </p:cNvPr>
          <p:cNvSpPr txBox="1"/>
          <p:nvPr/>
        </p:nvSpPr>
        <p:spPr>
          <a:xfrm>
            <a:off x="2362367" y="4321969"/>
            <a:ext cx="49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left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2A16DA-4098-C4BC-6D26-5E91695160F7}"/>
              </a:ext>
            </a:extLst>
          </p:cNvPr>
          <p:cNvSpPr txBox="1"/>
          <p:nvPr/>
        </p:nvSpPr>
        <p:spPr>
          <a:xfrm>
            <a:off x="880722" y="5213232"/>
            <a:ext cx="6233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right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EDFD3C-554B-535E-B99F-27904329A252}"/>
              </a:ext>
            </a:extLst>
          </p:cNvPr>
          <p:cNvSpPr txBox="1"/>
          <p:nvPr/>
        </p:nvSpPr>
        <p:spPr>
          <a:xfrm>
            <a:off x="2362367" y="5397898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9051"/>
                </a:solidFill>
                <a:highlight>
                  <a:srgbClr val="FFFF00"/>
                </a:highlight>
              </a:rPr>
              <a:t>Forward</a:t>
            </a:r>
            <a:endParaRPr lang="it-IT" dirty="0">
              <a:solidFill>
                <a:srgbClr val="009051"/>
              </a:solidFill>
              <a:highlight>
                <a:srgbClr val="FFFF00"/>
              </a:highlight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A875083-BDD7-FDD7-E8B2-A1EAEF246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969" y="914400"/>
            <a:ext cx="3785032" cy="320725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52AE12-7CE3-C4EA-C67A-224D8FC28E1D}"/>
              </a:ext>
            </a:extLst>
          </p:cNvPr>
          <p:cNvSpPr txBox="1"/>
          <p:nvPr/>
        </p:nvSpPr>
        <p:spPr>
          <a:xfrm>
            <a:off x="3560304" y="3808176"/>
            <a:ext cx="507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9FDDAF-6574-0932-6622-A85E0C2CE82B}"/>
              </a:ext>
            </a:extLst>
          </p:cNvPr>
          <p:cNvSpPr txBox="1"/>
          <p:nvPr/>
        </p:nvSpPr>
        <p:spPr>
          <a:xfrm>
            <a:off x="8336591" y="4617402"/>
            <a:ext cx="707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270EE-54BD-939D-89C2-C06C454B01EB}"/>
              </a:ext>
            </a:extLst>
          </p:cNvPr>
          <p:cNvSpPr txBox="1"/>
          <p:nvPr/>
        </p:nvSpPr>
        <p:spPr>
          <a:xfrm>
            <a:off x="7036869" y="1212220"/>
            <a:ext cx="1014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905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endParaRPr lang="it-IT" dirty="0">
              <a:solidFill>
                <a:srgbClr val="00905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9555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3F7CE7-171E-3EDD-176D-2ECAE837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092E7C-FCA6-D0F9-6F2B-DCBA750C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24</a:t>
            </a:fld>
            <a:endParaRPr lang="it-IT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2B3D3212-F5E2-EFA4-5632-40607D0D4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291"/>
            <a:ext cx="8725184" cy="4909241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A7B7682E-A614-7025-A848-8A05736DA361}"/>
              </a:ext>
            </a:extLst>
          </p:cNvPr>
          <p:cNvSpPr txBox="1"/>
          <p:nvPr/>
        </p:nvSpPr>
        <p:spPr>
          <a:xfrm>
            <a:off x="281609" y="3376562"/>
            <a:ext cx="195245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Phelix laser beam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280C099D-8DCF-8A24-5846-68092C6ADF59}"/>
              </a:ext>
            </a:extLst>
          </p:cNvPr>
          <p:cNvSpPr txBox="1"/>
          <p:nvPr/>
        </p:nvSpPr>
        <p:spPr>
          <a:xfrm>
            <a:off x="4817066" y="1433206"/>
            <a:ext cx="13189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D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Polarimeter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868E771B-86E7-0AF2-F97D-BD4C8BB71772}"/>
              </a:ext>
            </a:extLst>
          </p:cNvPr>
          <p:cNvSpPr txBox="1"/>
          <p:nvPr/>
        </p:nvSpPr>
        <p:spPr>
          <a:xfrm>
            <a:off x="4516254" y="5096449"/>
            <a:ext cx="16235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booster</a:t>
            </a:r>
          </a:p>
        </p:txBody>
      </p:sp>
      <p:cxnSp>
        <p:nvCxnSpPr>
          <p:cNvPr id="10" name="Gekrümmte Verbindung 15">
            <a:extLst>
              <a:ext uri="{FF2B5EF4-FFF2-40B4-BE49-F238E27FC236}">
                <a16:creationId xmlns:a16="http://schemas.microsoft.com/office/drawing/2014/main" id="{DFBAB371-F63A-E1E3-1EEE-E9177045671F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5165034" y="4328840"/>
            <a:ext cx="930618" cy="604600"/>
          </a:xfrm>
          <a:prstGeom prst="curvedConnector3">
            <a:avLst>
              <a:gd name="adj1" fmla="val 26952"/>
            </a:avLst>
          </a:prstGeom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7">
            <a:extLst>
              <a:ext uri="{FF2B5EF4-FFF2-40B4-BE49-F238E27FC236}">
                <a16:creationId xmlns:a16="http://schemas.microsoft.com/office/drawing/2014/main" id="{1ECEF4DE-543F-8A5C-1705-1458A101AD66}"/>
              </a:ext>
            </a:extLst>
          </p:cNvPr>
          <p:cNvSpPr txBox="1"/>
          <p:nvPr/>
        </p:nvSpPr>
        <p:spPr>
          <a:xfrm>
            <a:off x="6573246" y="4830662"/>
            <a:ext cx="77093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jet</a:t>
            </a:r>
          </a:p>
        </p:txBody>
      </p:sp>
      <p:cxnSp>
        <p:nvCxnSpPr>
          <p:cNvPr id="12" name="Gekrümmte Verbindung 19">
            <a:extLst>
              <a:ext uri="{FF2B5EF4-FFF2-40B4-BE49-F238E27FC236}">
                <a16:creationId xmlns:a16="http://schemas.microsoft.com/office/drawing/2014/main" id="{C6D8F01C-15F9-07B9-67A3-F297AB95DADC}"/>
              </a:ext>
            </a:extLst>
          </p:cNvPr>
          <p:cNvCxnSpPr>
            <a:cxnSpLocks/>
            <a:stCxn id="11" idx="0"/>
          </p:cNvCxnSpPr>
          <p:nvPr/>
        </p:nvCxnSpPr>
        <p:spPr>
          <a:xfrm rot="16200000" flipV="1">
            <a:off x="5771197" y="3643148"/>
            <a:ext cx="1393644" cy="98138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krümmte Verbindung 20">
            <a:extLst>
              <a:ext uri="{FF2B5EF4-FFF2-40B4-BE49-F238E27FC236}">
                <a16:creationId xmlns:a16="http://schemas.microsoft.com/office/drawing/2014/main" id="{FF340F7F-5040-DDC4-4451-D4F279A6D536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5161251" y="2103959"/>
            <a:ext cx="786252" cy="155710"/>
          </a:xfrm>
          <a:prstGeom prst="curvedConnector3">
            <a:avLst/>
          </a:prstGeom>
          <a:ln w="12700">
            <a:solidFill>
              <a:srgbClr val="00D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krümmte Verbindung 21">
            <a:extLst>
              <a:ext uri="{FF2B5EF4-FFF2-40B4-BE49-F238E27FC236}">
                <a16:creationId xmlns:a16="http://schemas.microsoft.com/office/drawing/2014/main" id="{A8B055A7-184C-EB00-7778-DE6BC76DD244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5195479" y="2069731"/>
            <a:ext cx="1828116" cy="1266030"/>
          </a:xfrm>
          <a:prstGeom prst="curvedConnector3">
            <a:avLst/>
          </a:prstGeom>
          <a:ln w="12700">
            <a:solidFill>
              <a:srgbClr val="00D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9">
                <a:extLst>
                  <a:ext uri="{FF2B5EF4-FFF2-40B4-BE49-F238E27FC236}">
                    <a16:creationId xmlns:a16="http://schemas.microsoft.com/office/drawing/2014/main" id="{A70D3AE0-970D-EB43-2129-D53AB9C26068}"/>
                  </a:ext>
                </a:extLst>
              </p:cNvPr>
              <p:cNvSpPr txBox="1"/>
              <p:nvPr/>
            </p:nvSpPr>
            <p:spPr>
              <a:xfrm>
                <a:off x="6339178" y="2862551"/>
                <a:ext cx="925676" cy="380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gas</a:t>
                </a:r>
              </a:p>
            </p:txBody>
          </p:sp>
        </mc:Choice>
        <mc:Fallback xmlns="">
          <p:sp>
            <p:nvSpPr>
              <p:cNvPr id="15" name="Textfeld 9">
                <a:extLst>
                  <a:ext uri="{FF2B5EF4-FFF2-40B4-BE49-F238E27FC236}">
                    <a16:creationId xmlns:a16="http://schemas.microsoft.com/office/drawing/2014/main" id="{A70D3AE0-970D-EB43-2129-D53AB9C26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178" y="2862551"/>
                <a:ext cx="925676" cy="3802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olo 1">
            <a:extLst>
              <a:ext uri="{FF2B5EF4-FFF2-40B4-BE49-F238E27FC236}">
                <a16:creationId xmlns:a16="http://schemas.microsoft.com/office/drawing/2014/main" id="{8B9B124B-E890-82F1-2F62-9D7ADB8EEA7E}"/>
              </a:ext>
            </a:extLst>
          </p:cNvPr>
          <p:cNvSpPr txBox="1">
            <a:spLocks/>
          </p:cNvSpPr>
          <p:nvPr/>
        </p:nvSpPr>
        <p:spPr>
          <a:xfrm>
            <a:off x="687582" y="77791"/>
            <a:ext cx="8258968" cy="82946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en-US" dirty="0"/>
              <a:t>Experimental setup @Phelix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7819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72331-E11A-3CDA-3892-B2B1C28C4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38" y="106363"/>
            <a:ext cx="7772400" cy="1022210"/>
          </a:xfrm>
        </p:spPr>
        <p:txBody>
          <a:bodyPr>
            <a:normAutofit/>
          </a:bodyPr>
          <a:lstStyle/>
          <a:p>
            <a:r>
              <a:rPr lang="en-US" dirty="0"/>
              <a:t>Measured (a-)symmetry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5EEA2F-0FEF-8B5B-29DB-CC087DA4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281FC2-1756-BC3A-31A9-54C16A9D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25</a:t>
            </a:fld>
            <a:endParaRPr lang="it-IT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713BA061-BE8F-5F14-5D7A-52D61D0EE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6774" r="27638" b="25205"/>
          <a:stretch/>
        </p:blipFill>
        <p:spPr>
          <a:xfrm>
            <a:off x="122449" y="2196567"/>
            <a:ext cx="3960140" cy="210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5">
            <a:extLst>
              <a:ext uri="{FF2B5EF4-FFF2-40B4-BE49-F238E27FC236}">
                <a16:creationId xmlns:a16="http://schemas.microsoft.com/office/drawing/2014/main" id="{096EB9BA-66D2-85E4-B593-0E866996D592}"/>
              </a:ext>
            </a:extLst>
          </p:cNvPr>
          <p:cNvSpPr/>
          <p:nvPr/>
        </p:nvSpPr>
        <p:spPr>
          <a:xfrm>
            <a:off x="2917980" y="2314805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6DEBFB4F-E6F6-A803-A3F6-A0A62A6FF52F}"/>
              </a:ext>
            </a:extLst>
          </p:cNvPr>
          <p:cNvSpPr/>
          <p:nvPr/>
        </p:nvSpPr>
        <p:spPr>
          <a:xfrm>
            <a:off x="2889428" y="2922841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10" name="Rechteck 7">
            <a:extLst>
              <a:ext uri="{FF2B5EF4-FFF2-40B4-BE49-F238E27FC236}">
                <a16:creationId xmlns:a16="http://schemas.microsoft.com/office/drawing/2014/main" id="{0C995AC5-4F49-B4A2-3B53-A48091004C47}"/>
              </a:ext>
            </a:extLst>
          </p:cNvPr>
          <p:cNvSpPr/>
          <p:nvPr/>
        </p:nvSpPr>
        <p:spPr>
          <a:xfrm>
            <a:off x="1100419" y="3634573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C267681F-B23A-7B88-7C3C-8A8A8AA7F1E2}"/>
              </a:ext>
            </a:extLst>
          </p:cNvPr>
          <p:cNvSpPr/>
          <p:nvPr/>
        </p:nvSpPr>
        <p:spPr>
          <a:xfrm>
            <a:off x="1559496" y="3993208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2" name="Grafik 14">
            <a:extLst>
              <a:ext uri="{FF2B5EF4-FFF2-40B4-BE49-F238E27FC236}">
                <a16:creationId xmlns:a16="http://schemas.microsoft.com/office/drawing/2014/main" id="{4147A12F-3ED4-1300-4261-C495B2939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5"/>
          <a:stretch/>
        </p:blipFill>
        <p:spPr>
          <a:xfrm>
            <a:off x="4239045" y="1600402"/>
            <a:ext cx="4953000" cy="2250369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CA5C8396-2D58-9138-13F5-5E18E6D7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5"/>
          <a:stretch/>
        </p:blipFill>
        <p:spPr>
          <a:xfrm>
            <a:off x="4220489" y="3896089"/>
            <a:ext cx="4953000" cy="2250369"/>
          </a:xfrm>
          <a:prstGeom prst="rect">
            <a:avLst/>
          </a:prstGeom>
        </p:spPr>
      </p:pic>
      <p:sp>
        <p:nvSpPr>
          <p:cNvPr id="14" name="Textfeld 15">
            <a:extLst>
              <a:ext uri="{FF2B5EF4-FFF2-40B4-BE49-F238E27FC236}">
                <a16:creationId xmlns:a16="http://schemas.microsoft.com/office/drawing/2014/main" id="{CE5F2995-7D32-BDA1-0374-853F3D4E6118}"/>
              </a:ext>
            </a:extLst>
          </p:cNvPr>
          <p:cNvSpPr txBox="1"/>
          <p:nvPr/>
        </p:nvSpPr>
        <p:spPr>
          <a:xfrm>
            <a:off x="5244161" y="4891931"/>
            <a:ext cx="2372878" cy="369332"/>
          </a:xfrm>
          <a:prstGeom prst="rect">
            <a:avLst/>
          </a:prstGeom>
          <a:solidFill>
            <a:srgbClr val="FFB1C3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Long. 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27A5E77B-798F-7984-8331-BC698D420549}"/>
              </a:ext>
            </a:extLst>
          </p:cNvPr>
          <p:cNvSpPr txBox="1"/>
          <p:nvPr/>
        </p:nvSpPr>
        <p:spPr>
          <a:xfrm>
            <a:off x="5582101" y="1945473"/>
            <a:ext cx="2054307" cy="369332"/>
          </a:xfrm>
          <a:prstGeom prst="rect">
            <a:avLst/>
          </a:prstGeom>
          <a:solidFill>
            <a:srgbClr val="CBCEF7">
              <a:alpha val="67451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6" name="Textfeld 17">
            <a:extLst>
              <a:ext uri="{FF2B5EF4-FFF2-40B4-BE49-F238E27FC236}">
                <a16:creationId xmlns:a16="http://schemas.microsoft.com/office/drawing/2014/main" id="{62E2CEA1-88F9-2B16-5D83-DC3E1709AB65}"/>
              </a:ext>
            </a:extLst>
          </p:cNvPr>
          <p:cNvSpPr txBox="1"/>
          <p:nvPr/>
        </p:nvSpPr>
        <p:spPr>
          <a:xfrm>
            <a:off x="103762" y="5969374"/>
            <a:ext cx="90697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Change of 𝛼-distribution: modified kinematics for polarized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both cases no left/right (up/down) asymmetry ➔ polarimeter works as expected.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9">
                <a:extLst>
                  <a:ext uri="{FF2B5EF4-FFF2-40B4-BE49-F238E27FC236}">
                    <a16:creationId xmlns:a16="http://schemas.microsoft.com/office/drawing/2014/main" id="{890793AE-B497-EC38-A270-CB98B66C4BF5}"/>
                  </a:ext>
                </a:extLst>
              </p:cNvPr>
              <p:cNvSpPr txBox="1"/>
              <p:nvPr/>
            </p:nvSpPr>
            <p:spPr>
              <a:xfrm>
                <a:off x="4491545" y="3200717"/>
                <a:ext cx="1319808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acc>
                          </m:e>
                        </m:sPr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solidFill>
                              <a:srgbClr val="0000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feld 19">
                <a:extLst>
                  <a:ext uri="{FF2B5EF4-FFF2-40B4-BE49-F238E27FC236}">
                    <a16:creationId xmlns:a16="http://schemas.microsoft.com/office/drawing/2014/main" id="{890793AE-B497-EC38-A270-CB98B66C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545" y="3200717"/>
                <a:ext cx="1319808" cy="425181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 Verbindung mit Pfeil 21">
            <a:extLst>
              <a:ext uri="{FF2B5EF4-FFF2-40B4-BE49-F238E27FC236}">
                <a16:creationId xmlns:a16="http://schemas.microsoft.com/office/drawing/2014/main" id="{3DB32CA0-38E1-8956-7A69-2EA27E38F24B}"/>
              </a:ext>
            </a:extLst>
          </p:cNvPr>
          <p:cNvCxnSpPr/>
          <p:nvPr/>
        </p:nvCxnSpPr>
        <p:spPr>
          <a:xfrm flipV="1">
            <a:off x="5448673" y="2858301"/>
            <a:ext cx="125031" cy="439954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22">
            <a:extLst>
              <a:ext uri="{FF2B5EF4-FFF2-40B4-BE49-F238E27FC236}">
                <a16:creationId xmlns:a16="http://schemas.microsoft.com/office/drawing/2014/main" id="{8646C140-248F-0EA4-68CD-C58A2CD34155}"/>
              </a:ext>
            </a:extLst>
          </p:cNvPr>
          <p:cNvCxnSpPr>
            <a:cxnSpLocks/>
          </p:cNvCxnSpPr>
          <p:nvPr/>
        </p:nvCxnSpPr>
        <p:spPr>
          <a:xfrm flipV="1">
            <a:off x="5448673" y="2795932"/>
            <a:ext cx="2357279" cy="502323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25">
            <a:extLst>
              <a:ext uri="{FF2B5EF4-FFF2-40B4-BE49-F238E27FC236}">
                <a16:creationId xmlns:a16="http://schemas.microsoft.com/office/drawing/2014/main" id="{73F4B8D6-5665-9494-7091-1550D83EB675}"/>
              </a:ext>
            </a:extLst>
          </p:cNvPr>
          <p:cNvCxnSpPr>
            <a:cxnSpLocks/>
          </p:cNvCxnSpPr>
          <p:nvPr/>
        </p:nvCxnSpPr>
        <p:spPr>
          <a:xfrm>
            <a:off x="5448673" y="3562293"/>
            <a:ext cx="181340" cy="887105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6">
            <a:extLst>
              <a:ext uri="{FF2B5EF4-FFF2-40B4-BE49-F238E27FC236}">
                <a16:creationId xmlns:a16="http://schemas.microsoft.com/office/drawing/2014/main" id="{2A3561F1-474A-80AB-49FA-1FF031564ACB}"/>
              </a:ext>
            </a:extLst>
          </p:cNvPr>
          <p:cNvCxnSpPr>
            <a:cxnSpLocks/>
          </p:cNvCxnSpPr>
          <p:nvPr/>
        </p:nvCxnSpPr>
        <p:spPr>
          <a:xfrm>
            <a:off x="5448673" y="3562293"/>
            <a:ext cx="2321164" cy="895488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12">
            <a:extLst>
              <a:ext uri="{FF2B5EF4-FFF2-40B4-BE49-F238E27FC236}">
                <a16:creationId xmlns:a16="http://schemas.microsoft.com/office/drawing/2014/main" id="{8794D7E8-8A8D-6140-B94D-0CCE730F5619}"/>
              </a:ext>
            </a:extLst>
          </p:cNvPr>
          <p:cNvGrpSpPr/>
          <p:nvPr/>
        </p:nvGrpSpPr>
        <p:grpSpPr>
          <a:xfrm>
            <a:off x="3213612" y="3560865"/>
            <a:ext cx="673354" cy="711864"/>
            <a:chOff x="3912615" y="3927334"/>
            <a:chExt cx="673354" cy="711864"/>
          </a:xfrm>
        </p:grpSpPr>
        <p:sp>
          <p:nvSpPr>
            <p:cNvPr id="23" name="Freihandform 18">
              <a:extLst>
                <a:ext uri="{FF2B5EF4-FFF2-40B4-BE49-F238E27FC236}">
                  <a16:creationId xmlns:a16="http://schemas.microsoft.com/office/drawing/2014/main" id="{C9A88086-E251-388B-455A-F8C1A3D37028}"/>
                </a:ext>
              </a:extLst>
            </p:cNvPr>
            <p:cNvSpPr/>
            <p:nvPr/>
          </p:nvSpPr>
          <p:spPr>
            <a:xfrm>
              <a:off x="4141250" y="4005223"/>
              <a:ext cx="438307" cy="392965"/>
            </a:xfrm>
            <a:custGeom>
              <a:avLst/>
              <a:gdLst>
                <a:gd name="connsiteX0" fmla="*/ 0 w 438307"/>
                <a:gd name="connsiteY0" fmla="*/ 0 h 392965"/>
                <a:gd name="connsiteX1" fmla="*/ 0 w 438307"/>
                <a:gd name="connsiteY1" fmla="*/ 0 h 392965"/>
                <a:gd name="connsiteX2" fmla="*/ 0 w 438307"/>
                <a:gd name="connsiteY2" fmla="*/ 392965 h 392965"/>
                <a:gd name="connsiteX3" fmla="*/ 438307 w 438307"/>
                <a:gd name="connsiteY3" fmla="*/ 392965 h 39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07" h="392965">
                  <a:moveTo>
                    <a:pt x="0" y="0"/>
                  </a:moveTo>
                  <a:lnTo>
                    <a:pt x="0" y="0"/>
                  </a:lnTo>
                  <a:lnTo>
                    <a:pt x="0" y="392965"/>
                  </a:lnTo>
                  <a:lnTo>
                    <a:pt x="438307" y="392965"/>
                  </a:ln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Textfeld 20">
              <a:extLst>
                <a:ext uri="{FF2B5EF4-FFF2-40B4-BE49-F238E27FC236}">
                  <a16:creationId xmlns:a16="http://schemas.microsoft.com/office/drawing/2014/main" id="{6B5F892A-45B7-FB31-B10D-E60574FD4C22}"/>
                </a:ext>
              </a:extLst>
            </p:cNvPr>
            <p:cNvSpPr txBox="1"/>
            <p:nvPr/>
          </p:nvSpPr>
          <p:spPr>
            <a:xfrm>
              <a:off x="3912615" y="3927334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5" name="Textfeld 23">
              <a:extLst>
                <a:ext uri="{FF2B5EF4-FFF2-40B4-BE49-F238E27FC236}">
                  <a16:creationId xmlns:a16="http://schemas.microsoft.com/office/drawing/2014/main" id="{BE22689A-6893-6C8D-240F-2A970225EE1F}"/>
                </a:ext>
              </a:extLst>
            </p:cNvPr>
            <p:cNvSpPr txBox="1"/>
            <p:nvPr/>
          </p:nvSpPr>
          <p:spPr>
            <a:xfrm>
              <a:off x="4313137" y="4312955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de-DE" sz="16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Rechteck 7">
            <a:extLst>
              <a:ext uri="{FF2B5EF4-FFF2-40B4-BE49-F238E27FC236}">
                <a16:creationId xmlns:a16="http://schemas.microsoft.com/office/drawing/2014/main" id="{7C837A41-279A-B1F1-A737-541AF3E2DCAF}"/>
              </a:ext>
            </a:extLst>
          </p:cNvPr>
          <p:cNvSpPr/>
          <p:nvPr/>
        </p:nvSpPr>
        <p:spPr>
          <a:xfrm>
            <a:off x="1110853" y="3106285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5730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14E2E9-B007-08A8-383F-CB729FC9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749FAC-37FD-6AF1-8518-A121F8F7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26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014A3D9-74B5-50FC-19B3-8254152A939D}"/>
              </a:ext>
            </a:extLst>
          </p:cNvPr>
          <p:cNvSpPr txBox="1">
            <a:spLocks/>
          </p:cNvSpPr>
          <p:nvPr/>
        </p:nvSpPr>
        <p:spPr>
          <a:xfrm>
            <a:off x="820738" y="116272"/>
            <a:ext cx="7772400" cy="71516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 err="1"/>
              <a:t>Asymmetry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transv</a:t>
            </a:r>
            <a:r>
              <a:rPr lang="it-IT" dirty="0"/>
              <a:t>. </a:t>
            </a:r>
            <a:r>
              <a:rPr lang="it-IT" dirty="0" err="1"/>
              <a:t>pol</a:t>
            </a:r>
            <a:r>
              <a:rPr lang="it-IT" dirty="0"/>
              <a:t>.</a:t>
            </a:r>
          </a:p>
        </p:txBody>
      </p:sp>
      <p:grpSp>
        <p:nvGrpSpPr>
          <p:cNvPr id="7" name="Gruppieren 16">
            <a:extLst>
              <a:ext uri="{FF2B5EF4-FFF2-40B4-BE49-F238E27FC236}">
                <a16:creationId xmlns:a16="http://schemas.microsoft.com/office/drawing/2014/main" id="{C49BEF3F-C5C0-8210-E4DF-2BF70AE1372D}"/>
              </a:ext>
            </a:extLst>
          </p:cNvPr>
          <p:cNvGrpSpPr/>
          <p:nvPr/>
        </p:nvGrpSpPr>
        <p:grpSpPr>
          <a:xfrm>
            <a:off x="281608" y="1786706"/>
            <a:ext cx="4732241" cy="2412000"/>
            <a:chOff x="1017421" y="1786706"/>
            <a:chExt cx="4732241" cy="2412000"/>
          </a:xfrm>
        </p:grpSpPr>
        <p:pic>
          <p:nvPicPr>
            <p:cNvPr id="8" name="Grafik 14">
              <a:extLst>
                <a:ext uri="{FF2B5EF4-FFF2-40B4-BE49-F238E27FC236}">
                  <a16:creationId xmlns:a16="http://schemas.microsoft.com/office/drawing/2014/main" id="{092718A1-8CB0-8963-B282-468F1286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1" y="1786706"/>
              <a:ext cx="4732241" cy="241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hteck 15">
              <a:extLst>
                <a:ext uri="{FF2B5EF4-FFF2-40B4-BE49-F238E27FC236}">
                  <a16:creationId xmlns:a16="http://schemas.microsoft.com/office/drawing/2014/main" id="{7235B640-8100-EA99-CB84-B0A9A12AC408}"/>
                </a:ext>
              </a:extLst>
            </p:cNvPr>
            <p:cNvSpPr/>
            <p:nvPr/>
          </p:nvSpPr>
          <p:spPr>
            <a:xfrm>
              <a:off x="1419497" y="3155828"/>
              <a:ext cx="792480" cy="764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17">
                <a:extLst>
                  <a:ext uri="{FF2B5EF4-FFF2-40B4-BE49-F238E27FC236}">
                    <a16:creationId xmlns:a16="http://schemas.microsoft.com/office/drawing/2014/main" id="{49E5646A-1843-EEBD-C60C-D99FF72202F9}"/>
                  </a:ext>
                </a:extLst>
              </p:cNvPr>
              <p:cNvSpPr txBox="1"/>
              <p:nvPr/>
            </p:nvSpPr>
            <p:spPr>
              <a:xfrm>
                <a:off x="11665" y="4787727"/>
                <a:ext cx="5482850" cy="1032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polarization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ions 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↕︎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Measurable left/right rate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𝛼 particles</a:t>
                </a:r>
              </a:p>
            </p:txBody>
          </p:sp>
        </mc:Choice>
        <mc:Fallback xmlns="">
          <p:sp>
            <p:nvSpPr>
              <p:cNvPr id="10" name="Textfeld 17">
                <a:extLst>
                  <a:ext uri="{FF2B5EF4-FFF2-40B4-BE49-F238E27FC236}">
                    <a16:creationId xmlns:a16="http://schemas.microsoft.com/office/drawing/2014/main" id="{49E5646A-1843-EEBD-C60C-D99FF7220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" y="4787727"/>
                <a:ext cx="5482850" cy="1032142"/>
              </a:xfrm>
              <a:prstGeom prst="rect">
                <a:avLst/>
              </a:prstGeom>
              <a:blipFill>
                <a:blip r:embed="rId3"/>
                <a:stretch>
                  <a:fillRect l="-1155" t="-4819" r="-1155" b="-60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22">
            <a:extLst>
              <a:ext uri="{FF2B5EF4-FFF2-40B4-BE49-F238E27FC236}">
                <a16:creationId xmlns:a16="http://schemas.microsoft.com/office/drawing/2014/main" id="{4CC38B78-BD39-D44D-0FD0-EB30830D81F7}"/>
              </a:ext>
            </a:extLst>
          </p:cNvPr>
          <p:cNvSpPr txBox="1"/>
          <p:nvPr/>
        </p:nvSpPr>
        <p:spPr>
          <a:xfrm>
            <a:off x="258852" y="3060075"/>
            <a:ext cx="147989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Helmholtz coils</a:t>
            </a:r>
          </a:p>
        </p:txBody>
      </p:sp>
      <p:sp>
        <p:nvSpPr>
          <p:cNvPr id="12" name="Textfeld 23">
            <a:extLst>
              <a:ext uri="{FF2B5EF4-FFF2-40B4-BE49-F238E27FC236}">
                <a16:creationId xmlns:a16="http://schemas.microsoft.com/office/drawing/2014/main" id="{0586C897-EE79-CB9E-1DB3-A21315A5E05D}"/>
              </a:ext>
            </a:extLst>
          </p:cNvPr>
          <p:cNvSpPr txBox="1"/>
          <p:nvPr/>
        </p:nvSpPr>
        <p:spPr>
          <a:xfrm>
            <a:off x="2117060" y="3308022"/>
            <a:ext cx="41710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13" name="Textfeld 24">
            <a:extLst>
              <a:ext uri="{FF2B5EF4-FFF2-40B4-BE49-F238E27FC236}">
                <a16:creationId xmlns:a16="http://schemas.microsoft.com/office/drawing/2014/main" id="{EB02EF05-A042-9A91-DD2A-55C42708579D}"/>
              </a:ext>
            </a:extLst>
          </p:cNvPr>
          <p:cNvSpPr txBox="1"/>
          <p:nvPr/>
        </p:nvSpPr>
        <p:spPr>
          <a:xfrm>
            <a:off x="1715988" y="2873093"/>
            <a:ext cx="40107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</a:p>
        </p:txBody>
      </p:sp>
      <p:sp>
        <p:nvSpPr>
          <p:cNvPr id="14" name="Textfeld 25">
            <a:extLst>
              <a:ext uri="{FF2B5EF4-FFF2-40B4-BE49-F238E27FC236}">
                <a16:creationId xmlns:a16="http://schemas.microsoft.com/office/drawing/2014/main" id="{F1C34AFD-4085-EDA4-C956-985F4F6170A3}"/>
              </a:ext>
            </a:extLst>
          </p:cNvPr>
          <p:cNvSpPr txBox="1"/>
          <p:nvPr/>
        </p:nvSpPr>
        <p:spPr>
          <a:xfrm>
            <a:off x="1715988" y="3920184"/>
            <a:ext cx="55015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on</a:t>
            </a:r>
          </a:p>
        </p:txBody>
      </p:sp>
      <p:sp>
        <p:nvSpPr>
          <p:cNvPr id="15" name="Textfeld 26">
            <a:extLst>
              <a:ext uri="{FF2B5EF4-FFF2-40B4-BE49-F238E27FC236}">
                <a16:creationId xmlns:a16="http://schemas.microsoft.com/office/drawing/2014/main" id="{F991E205-7C55-E3AF-B055-DE444D71CD03}"/>
              </a:ext>
            </a:extLst>
          </p:cNvPr>
          <p:cNvSpPr txBox="1"/>
          <p:nvPr/>
        </p:nvSpPr>
        <p:spPr>
          <a:xfrm>
            <a:off x="3921137" y="2829585"/>
            <a:ext cx="79380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  <a:r>
              <a:rPr lang="en-US" sz="1600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foil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196B27CA-A74B-C366-85B6-25F978F81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83" y="2982732"/>
            <a:ext cx="3035457" cy="2969825"/>
          </a:xfrm>
          <a:prstGeom prst="rect">
            <a:avLst/>
          </a:prstGeom>
        </p:spPr>
      </p:pic>
      <p:pic>
        <p:nvPicPr>
          <p:cNvPr id="18" name="Grafik 5">
            <a:extLst>
              <a:ext uri="{FF2B5EF4-FFF2-40B4-BE49-F238E27FC236}">
                <a16:creationId xmlns:a16="http://schemas.microsoft.com/office/drawing/2014/main" id="{E6C280C0-BAD0-EA62-9E52-F5FCFD33A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878" y="796527"/>
            <a:ext cx="4054862" cy="144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51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A17A74-5D37-6CBB-6E06-03F916CEE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9457" y="106362"/>
            <a:ext cx="9363455" cy="1470025"/>
          </a:xfrm>
        </p:spPr>
        <p:txBody>
          <a:bodyPr>
            <a:normAutofit/>
          </a:bodyPr>
          <a:lstStyle/>
          <a:p>
            <a:r>
              <a:rPr lang="it-IT" dirty="0"/>
              <a:t>Preliminary </a:t>
            </a:r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it-IT" dirty="0" err="1"/>
              <a:t>asimmetry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1D75FF-E354-2586-4924-7F8E9B77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68F768-8862-B10E-4B02-7217F00F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27</a:t>
            </a:fld>
            <a:endParaRPr lang="it-IT" dirty="0"/>
          </a:p>
        </p:txBody>
      </p:sp>
      <p:grpSp>
        <p:nvGrpSpPr>
          <p:cNvPr id="7" name="Gruppieren 19">
            <a:extLst>
              <a:ext uri="{FF2B5EF4-FFF2-40B4-BE49-F238E27FC236}">
                <a16:creationId xmlns:a16="http://schemas.microsoft.com/office/drawing/2014/main" id="{20820079-5D4A-9267-396B-B994861FA814}"/>
              </a:ext>
            </a:extLst>
          </p:cNvPr>
          <p:cNvGrpSpPr/>
          <p:nvPr/>
        </p:nvGrpSpPr>
        <p:grpSpPr>
          <a:xfrm>
            <a:off x="4624294" y="1749301"/>
            <a:ext cx="4244274" cy="3083142"/>
            <a:chOff x="7669692" y="1424819"/>
            <a:chExt cx="4244274" cy="3083142"/>
          </a:xfrm>
        </p:grpSpPr>
        <p:pic>
          <p:nvPicPr>
            <p:cNvPr id="8" name="Grafik 6">
              <a:extLst>
                <a:ext uri="{FF2B5EF4-FFF2-40B4-BE49-F238E27FC236}">
                  <a16:creationId xmlns:a16="http://schemas.microsoft.com/office/drawing/2014/main" id="{796E9C96-16EF-CA51-C8C4-96AF2F36E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 r="8660" b="4725"/>
            <a:stretch/>
          </p:blipFill>
          <p:spPr>
            <a:xfrm>
              <a:off x="7807414" y="1424819"/>
              <a:ext cx="4106552" cy="3083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7B9F3F6-0C8D-EC5C-B21D-E1D1C5725555}"/>
                </a:ext>
              </a:extLst>
            </p:cNvPr>
            <p:cNvSpPr txBox="1"/>
            <p:nvPr/>
          </p:nvSpPr>
          <p:spPr>
            <a:xfrm>
              <a:off x="10116383" y="2649674"/>
              <a:ext cx="1771639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expected signal for </a:t>
              </a:r>
              <a:r>
                <a:rPr lang="en-US" sz="1000" dirty="0" err="1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unpol</a:t>
              </a: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ions</a:t>
              </a:r>
            </a:p>
          </p:txBody>
        </p:sp>
        <p:sp>
          <p:nvSpPr>
            <p:cNvPr id="10" name="Textfeld 18">
              <a:extLst>
                <a:ext uri="{FF2B5EF4-FFF2-40B4-BE49-F238E27FC236}">
                  <a16:creationId xmlns:a16="http://schemas.microsoft.com/office/drawing/2014/main" id="{F99998F4-F827-71B6-0777-4FCF3B3D4B84}"/>
                </a:ext>
              </a:extLst>
            </p:cNvPr>
            <p:cNvSpPr txBox="1"/>
            <p:nvPr/>
          </p:nvSpPr>
          <p:spPr>
            <a:xfrm rot="16200000">
              <a:off x="7265190" y="2605815"/>
              <a:ext cx="1135247" cy="326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Asymmetry</a:t>
              </a:r>
            </a:p>
          </p:txBody>
        </p:sp>
      </p:grpSp>
      <p:sp>
        <p:nvSpPr>
          <p:cNvPr id="11" name="Textfeld 4">
            <a:extLst>
              <a:ext uri="{FF2B5EF4-FFF2-40B4-BE49-F238E27FC236}">
                <a16:creationId xmlns:a16="http://schemas.microsoft.com/office/drawing/2014/main" id="{B80D0DBF-DABC-A6AF-E658-26029ACB4992}"/>
              </a:ext>
            </a:extLst>
          </p:cNvPr>
          <p:cNvSpPr txBox="1"/>
          <p:nvPr/>
        </p:nvSpPr>
        <p:spPr>
          <a:xfrm>
            <a:off x="116977" y="1538475"/>
            <a:ext cx="4658822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He-ion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polarization conserved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after acceleration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x increased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He-ion flux from pol. plasma (reason unclear)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concept (polarized target @ PW laser) works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Plasma acceleration of polarized beams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ions) feasible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Models/simulation codes incomplete </a:t>
            </a:r>
          </a:p>
        </p:txBody>
      </p:sp>
    </p:spTree>
    <p:extLst>
      <p:ext uri="{BB962C8B-B14F-4D97-AF65-F5344CB8AC3E}">
        <p14:creationId xmlns:p14="http://schemas.microsoft.com/office/powerpoint/2010/main" val="7539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35382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01" y="738061"/>
            <a:ext cx="8850038" cy="5126292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@IKP-FZJ - Production of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: from </a:t>
            </a:r>
            <a:r>
              <a:rPr lang="it-IT" dirty="0" err="1">
                <a:solidFill>
                  <a:schemeClr val="bg1"/>
                </a:solidFill>
              </a:rPr>
              <a:t>pABS</a:t>
            </a:r>
            <a:r>
              <a:rPr lang="it-IT" dirty="0">
                <a:solidFill>
                  <a:schemeClr val="bg1"/>
                </a:solidFill>
              </a:rPr>
              <a:t>,  and a </a:t>
            </a:r>
            <a:r>
              <a:rPr lang="it-IT" dirty="0" err="1">
                <a:solidFill>
                  <a:schemeClr val="bg1"/>
                </a:solidFill>
              </a:rPr>
              <a:t>renewed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proposal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 IESL-FORTH – Production </a:t>
            </a:r>
            <a:r>
              <a:rPr lang="it-IT" dirty="0" err="1">
                <a:solidFill>
                  <a:schemeClr val="bg1"/>
                </a:solidFill>
              </a:rPr>
              <a:t>polarized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 by Laser IR-Quantum Beat (QB) </a:t>
            </a:r>
            <a:r>
              <a:rPr lang="it-IT" dirty="0" err="1">
                <a:solidFill>
                  <a:schemeClr val="bg1"/>
                </a:solidFill>
              </a:rPr>
              <a:t>excitation</a:t>
            </a:r>
            <a:r>
              <a:rPr lang="it-IT" dirty="0">
                <a:solidFill>
                  <a:schemeClr val="bg1"/>
                </a:solidFill>
              </a:rPr>
              <a:t> and Ultra Violet (UV) </a:t>
            </a:r>
            <a:r>
              <a:rPr lang="it-IT" dirty="0" err="1">
                <a:solidFill>
                  <a:schemeClr val="bg1"/>
                </a:solidFill>
              </a:rPr>
              <a:t>dissociation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@PGI-FZJ/HHDU - Laser </a:t>
            </a:r>
            <a:r>
              <a:rPr lang="it-IT" dirty="0" err="1">
                <a:solidFill>
                  <a:schemeClr val="bg1"/>
                </a:solidFill>
              </a:rPr>
              <a:t>Induced</a:t>
            </a:r>
            <a:r>
              <a:rPr lang="it-IT" dirty="0">
                <a:solidFill>
                  <a:schemeClr val="bg1"/>
                </a:solidFill>
              </a:rPr>
              <a:t> Plasma LIP: production, </a:t>
            </a:r>
            <a:r>
              <a:rPr lang="it-IT" dirty="0" err="1">
                <a:solidFill>
                  <a:schemeClr val="bg1"/>
                </a:solidFill>
              </a:rPr>
              <a:t>acceleration</a:t>
            </a:r>
            <a:r>
              <a:rPr lang="it-IT" dirty="0">
                <a:solidFill>
                  <a:schemeClr val="bg1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</a:rPr>
              <a:t>@FE </a:t>
            </a:r>
            <a:r>
              <a:rPr lang="it-IT" dirty="0" err="1">
                <a:solidFill>
                  <a:srgbClr val="005493"/>
                </a:solidFill>
              </a:rPr>
              <a:t>Magnets</a:t>
            </a:r>
            <a:r>
              <a:rPr lang="it-IT" dirty="0">
                <a:solidFill>
                  <a:srgbClr val="005493"/>
                </a:solidFill>
              </a:rPr>
              <a:t> for 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dirty="0">
                <a:solidFill>
                  <a:srgbClr val="005493"/>
                </a:solidFill>
              </a:rPr>
              <a:t>,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dirty="0">
                <a:solidFill>
                  <a:srgbClr val="005493"/>
                </a:solidFill>
              </a:rPr>
              <a:t> and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polarized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fuel</a:t>
            </a:r>
            <a:r>
              <a:rPr lang="it-IT" dirty="0">
                <a:solidFill>
                  <a:srgbClr val="005493"/>
                </a:solidFill>
              </a:rPr>
              <a:t> 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28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336D42-D040-936F-5943-728E0960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4" y="5966366"/>
            <a:ext cx="1216438" cy="5753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AF4EE9-1017-7DEB-C14D-EDEB844B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77" y="5864353"/>
            <a:ext cx="922982" cy="9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87C7A-15F4-0922-06BB-F1694F34F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65" y="77788"/>
            <a:ext cx="8728869" cy="700882"/>
          </a:xfrm>
        </p:spPr>
        <p:txBody>
          <a:bodyPr>
            <a:normAutofit/>
          </a:bodyPr>
          <a:lstStyle/>
          <a:p>
            <a:r>
              <a:rPr lang="it-IT" sz="2800" dirty="0" err="1"/>
              <a:t>Fuel</a:t>
            </a:r>
            <a:r>
              <a:rPr lang="it-IT" sz="2800" dirty="0"/>
              <a:t> </a:t>
            </a:r>
            <a:r>
              <a:rPr lang="it-IT" sz="2800" dirty="0" err="1"/>
              <a:t>confinement</a:t>
            </a:r>
            <a:r>
              <a:rPr lang="it-IT" sz="2800" dirty="0"/>
              <a:t> for </a:t>
            </a:r>
            <a:r>
              <a:rPr lang="it-IT" sz="2800" dirty="0" err="1"/>
              <a:t>tranportation</a:t>
            </a:r>
            <a:r>
              <a:rPr lang="it-IT" sz="2800" dirty="0"/>
              <a:t> and test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AE048B-2FDB-168D-31CC-FD9040F1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3BA44E-C316-23DC-9088-96B9B862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29</a:t>
            </a:fld>
            <a:endParaRPr lang="it-IT" dirty="0"/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E3610A17-BE8E-4430-E6C7-A6EC15151DE5}"/>
              </a:ext>
            </a:extLst>
          </p:cNvPr>
          <p:cNvSpPr txBox="1">
            <a:spLocks/>
          </p:cNvSpPr>
          <p:nvPr/>
        </p:nvSpPr>
        <p:spPr>
          <a:xfrm>
            <a:off x="8675914" y="646772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7ACBE-BBDE-814C-977F-D6A7A203FF18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36" name="Segnaposto numero diapositiva 4">
            <a:extLst>
              <a:ext uri="{FF2B5EF4-FFF2-40B4-BE49-F238E27FC236}">
                <a16:creationId xmlns:a16="http://schemas.microsoft.com/office/drawing/2014/main" id="{36956698-27DE-674F-5C2F-1A2A6CC4A886}"/>
              </a:ext>
            </a:extLst>
          </p:cNvPr>
          <p:cNvSpPr txBox="1">
            <a:spLocks/>
          </p:cNvSpPr>
          <p:nvPr/>
        </p:nvSpPr>
        <p:spPr>
          <a:xfrm>
            <a:off x="8675914" y="646772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7ACBE-BBDE-814C-977F-D6A7A203FF18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47" name="Picture 45" descr="Schermata 2015-02-17 alle 19.25.09.png">
            <a:extLst>
              <a:ext uri="{FF2B5EF4-FFF2-40B4-BE49-F238E27FC236}">
                <a16:creationId xmlns:a16="http://schemas.microsoft.com/office/drawing/2014/main" id="{9831995D-EDEA-8CBB-EB71-0C9861F29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0" y="2427288"/>
            <a:ext cx="55435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55">
            <a:extLst>
              <a:ext uri="{FF2B5EF4-FFF2-40B4-BE49-F238E27FC236}">
                <a16:creationId xmlns:a16="http://schemas.microsoft.com/office/drawing/2014/main" id="{95DD9D9F-FEEA-0E5D-9214-C2D32D906C24}"/>
              </a:ext>
            </a:extLst>
          </p:cNvPr>
          <p:cNvCxnSpPr/>
          <p:nvPr/>
        </p:nvCxnSpPr>
        <p:spPr bwMode="auto">
          <a:xfrm flipV="1">
            <a:off x="4368800" y="3683000"/>
            <a:ext cx="2921000" cy="1727200"/>
          </a:xfrm>
          <a:prstGeom prst="line">
            <a:avLst/>
          </a:prstGeom>
          <a:ln w="76200" cmpd="sng">
            <a:solidFill>
              <a:schemeClr val="tx2"/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57">
            <a:extLst>
              <a:ext uri="{FF2B5EF4-FFF2-40B4-BE49-F238E27FC236}">
                <a16:creationId xmlns:a16="http://schemas.microsoft.com/office/drawing/2014/main" id="{18C640D4-DD1A-3C91-075E-083197BF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62" y="6100037"/>
            <a:ext cx="9137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J. J. </a:t>
            </a:r>
            <a:r>
              <a:rPr lang="en-US" sz="1600" dirty="0" err="1">
                <a:solidFill>
                  <a:schemeClr val="tx2"/>
                </a:solidFill>
                <a:highlight>
                  <a:srgbClr val="FFFF00"/>
                </a:highlight>
              </a:rPr>
              <a:t>Rabbers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 et al. “Magnetic shielding capability of MgB2 cylinders” </a:t>
            </a:r>
            <a:r>
              <a:rPr lang="en-US" sz="1600" dirty="0" err="1">
                <a:solidFill>
                  <a:schemeClr val="tx2"/>
                </a:solidFill>
                <a:highlight>
                  <a:srgbClr val="FFFF00"/>
                </a:highlight>
              </a:rPr>
              <a:t>Supercond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. Sci. Technol. Vol. </a:t>
            </a:r>
            <a:r>
              <a:rPr lang="en-US" sz="1600" b="1" dirty="0">
                <a:solidFill>
                  <a:schemeClr val="tx2"/>
                </a:solidFill>
                <a:highlight>
                  <a:srgbClr val="FFFF00"/>
                </a:highlight>
              </a:rPr>
              <a:t>23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, 2010</a:t>
            </a:r>
          </a:p>
        </p:txBody>
      </p:sp>
      <p:cxnSp>
        <p:nvCxnSpPr>
          <p:cNvPr id="50" name="Straight Connector 54">
            <a:extLst>
              <a:ext uri="{FF2B5EF4-FFF2-40B4-BE49-F238E27FC236}">
                <a16:creationId xmlns:a16="http://schemas.microsoft.com/office/drawing/2014/main" id="{2F3FF04A-C15E-3FE4-F186-8BB347070744}"/>
              </a:ext>
            </a:extLst>
          </p:cNvPr>
          <p:cNvCxnSpPr/>
          <p:nvPr/>
        </p:nvCxnSpPr>
        <p:spPr>
          <a:xfrm>
            <a:off x="4368800" y="3683000"/>
            <a:ext cx="2921000" cy="1588"/>
          </a:xfrm>
          <a:prstGeom prst="line">
            <a:avLst/>
          </a:prstGeom>
          <a:ln w="76200" cmpd="sng">
            <a:solidFill>
              <a:srgbClr val="008F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magine 50">
            <a:extLst>
              <a:ext uri="{FF2B5EF4-FFF2-40B4-BE49-F238E27FC236}">
                <a16:creationId xmlns:a16="http://schemas.microsoft.com/office/drawing/2014/main" id="{B89AB5CF-84F5-0F0E-53C6-A1005CDDA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1" y="1301281"/>
            <a:ext cx="3445480" cy="3679823"/>
          </a:xfrm>
          <a:prstGeom prst="rect">
            <a:avLst/>
          </a:prstGeom>
        </p:spPr>
      </p:pic>
      <p:sp>
        <p:nvSpPr>
          <p:cNvPr id="52" name="TextBox 44">
            <a:extLst>
              <a:ext uri="{FF2B5EF4-FFF2-40B4-BE49-F238E27FC236}">
                <a16:creationId xmlns:a16="http://schemas.microsoft.com/office/drawing/2014/main" id="{69BCE2B7-2839-8F11-1BD3-736AE629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985" y="887234"/>
            <a:ext cx="4837823" cy="156966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it-IT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(FC), 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 T,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lowering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the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i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i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it-IT" i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self </a:t>
            </a:r>
            <a:r>
              <a:rPr lang="it-IT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i="1" baseline="-250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3" name="Straight Connector 55">
            <a:extLst>
              <a:ext uri="{FF2B5EF4-FFF2-40B4-BE49-F238E27FC236}">
                <a16:creationId xmlns:a16="http://schemas.microsoft.com/office/drawing/2014/main" id="{42622179-3C4C-3EF7-4862-39BE3D7E1108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2231" y="2758768"/>
            <a:ext cx="0" cy="924232"/>
          </a:xfrm>
          <a:prstGeom prst="line">
            <a:avLst/>
          </a:prstGeom>
          <a:ln w="76200" cmpd="sng">
            <a:solidFill>
              <a:schemeClr val="tx2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D3D1795-C090-B00B-1E58-72FABAE7BF23}"/>
              </a:ext>
            </a:extLst>
          </p:cNvPr>
          <p:cNvSpPr txBox="1"/>
          <p:nvPr/>
        </p:nvSpPr>
        <p:spPr>
          <a:xfrm>
            <a:off x="2397356" y="3778054"/>
            <a:ext cx="599844" cy="369332"/>
          </a:xfrm>
          <a:prstGeom prst="rect">
            <a:avLst/>
          </a:prstGeom>
          <a:solidFill>
            <a:srgbClr val="FFFD78"/>
          </a:solidFill>
          <a:ln w="3492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endParaRPr lang="it-IT" i="1" baseline="-25000" dirty="0">
              <a:solidFill>
                <a:srgbClr val="0118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FA5134-94BB-0249-9DC9-2F7E33E44311}"/>
              </a:ext>
            </a:extLst>
          </p:cNvPr>
          <p:cNvCxnSpPr>
            <a:cxnSpLocks/>
          </p:cNvCxnSpPr>
          <p:nvPr/>
        </p:nvCxnSpPr>
        <p:spPr>
          <a:xfrm>
            <a:off x="1896849" y="2375309"/>
            <a:ext cx="0" cy="644832"/>
          </a:xfrm>
          <a:prstGeom prst="line">
            <a:avLst/>
          </a:prstGeom>
          <a:ln w="76200" cmpd="sng">
            <a:solidFill>
              <a:srgbClr val="008F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1790569-31D0-F580-C14C-0CF4465479B1}"/>
              </a:ext>
            </a:extLst>
          </p:cNvPr>
          <p:cNvSpPr txBox="1"/>
          <p:nvPr/>
        </p:nvSpPr>
        <p:spPr>
          <a:xfrm>
            <a:off x="1624664" y="3550553"/>
            <a:ext cx="554960" cy="338554"/>
          </a:xfrm>
          <a:prstGeom prst="rect">
            <a:avLst/>
          </a:prstGeom>
          <a:solidFill>
            <a:srgbClr val="FFFD78"/>
          </a:solidFill>
          <a:ln w="34925">
            <a:solidFill>
              <a:srgbClr val="008F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endParaRPr lang="it-IT" sz="1600" i="1" baseline="-25000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26A8BCD-85FE-6502-18DA-1CD654E30289}"/>
              </a:ext>
            </a:extLst>
          </p:cNvPr>
          <p:cNvSpPr txBox="1"/>
          <p:nvPr/>
        </p:nvSpPr>
        <p:spPr>
          <a:xfrm>
            <a:off x="516367" y="5314278"/>
            <a:ext cx="2763898" cy="646331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P100 MgB</a:t>
            </a:r>
            <a:r>
              <a:rPr lang="it-IT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70 mm</a:t>
            </a:r>
          </a:p>
          <a:p>
            <a:r>
              <a:rPr lang="it-IT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17.75 mm, </a:t>
            </a:r>
            <a:r>
              <a:rPr lang="it-IT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mm </a:t>
            </a:r>
          </a:p>
        </p:txBody>
      </p:sp>
    </p:spTree>
    <p:extLst>
      <p:ext uri="{BB962C8B-B14F-4D97-AF65-F5344CB8AC3E}">
        <p14:creationId xmlns:p14="http://schemas.microsoft.com/office/powerpoint/2010/main" val="426408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cross secti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98951"/>
            <a:ext cx="3984567" cy="446276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3254" y="42055"/>
            <a:ext cx="9011097" cy="524452"/>
          </a:xfrm>
          <a:solidFill>
            <a:srgbClr val="21FF06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it-IT" sz="3200" b="1" i="0" dirty="0" err="1">
                <a:solidFill>
                  <a:srgbClr val="CC0000"/>
                </a:solidFill>
              </a:rPr>
              <a:t>Nuclear</a:t>
            </a:r>
            <a:r>
              <a:rPr lang="it-IT" sz="3200" b="1" i="0" dirty="0">
                <a:solidFill>
                  <a:srgbClr val="CC0000"/>
                </a:solidFill>
              </a:rPr>
              <a:t> Fusion </a:t>
            </a:r>
            <a:r>
              <a:rPr lang="it-IT" sz="3200" b="1" i="0" dirty="0">
                <a:solidFill>
                  <a:srgbClr val="000090"/>
                </a:solidFill>
              </a:rPr>
              <a:t>with </a:t>
            </a:r>
            <a:r>
              <a:rPr lang="it-IT" sz="3200" b="1" i="0" dirty="0" err="1">
                <a:solidFill>
                  <a:srgbClr val="000090"/>
                </a:solidFill>
              </a:rPr>
              <a:t>Polarized</a:t>
            </a:r>
            <a:r>
              <a:rPr lang="it-IT" sz="3200" b="1" i="0" dirty="0">
                <a:solidFill>
                  <a:srgbClr val="000090"/>
                </a:solidFill>
              </a:rPr>
              <a:t> </a:t>
            </a:r>
            <a:r>
              <a:rPr lang="it-IT" sz="3200" b="1" i="0" dirty="0" err="1">
                <a:solidFill>
                  <a:srgbClr val="000090"/>
                </a:solidFill>
              </a:rPr>
              <a:t>Fuel</a:t>
            </a:r>
            <a:endParaRPr lang="it-IT" sz="3200" b="1" i="0" dirty="0">
              <a:solidFill>
                <a:srgbClr val="00009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</a:t>
            </a:fld>
            <a:endParaRPr lang="it-IT" dirty="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63254" y="558800"/>
            <a:ext cx="8953745" cy="707886"/>
          </a:xfrm>
          <a:prstGeom prst="rect">
            <a:avLst/>
          </a:prstGeom>
          <a:solidFill>
            <a:srgbClr val="2CF22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Reaction generations sorted according to 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the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 relative 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energy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 (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temperature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) 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of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reactants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Lucida Calligraphy"/>
                <a:cs typeface="Lucida Calligraphy"/>
              </a:rPr>
              <a:t>for</a:t>
            </a:r>
            <a:r>
              <a:rPr lang="de-DE" sz="2000" dirty="0">
                <a:solidFill>
                  <a:srgbClr val="C00000"/>
                </a:solidFill>
                <a:latin typeface="Lucida Calligraphy"/>
                <a:cs typeface="Lucida Calligraphy"/>
              </a:rPr>
              <a:t> nuclear fusion.</a:t>
            </a:r>
          </a:p>
        </p:txBody>
      </p:sp>
      <p:sp>
        <p:nvSpPr>
          <p:cNvPr id="8" name="Textfeld 4"/>
          <p:cNvSpPr txBox="1"/>
          <p:nvPr/>
        </p:nvSpPr>
        <p:spPr>
          <a:xfrm>
            <a:off x="3993740" y="1266686"/>
            <a:ext cx="5150260" cy="452431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T    </a:t>
            </a:r>
            <a:r>
              <a:rPr lang="de-DE" b="1" dirty="0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®</a:t>
            </a: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n</a:t>
            </a:r>
          </a:p>
          <a:p>
            <a:r>
              <a:rPr lang="de-DE" dirty="0">
                <a:solidFill>
                  <a:srgbClr val="000090"/>
                </a:solidFill>
              </a:rPr>
              <a:t>	1.a) Increase of total cross section!</a:t>
            </a:r>
          </a:p>
          <a:p>
            <a:r>
              <a:rPr lang="de-DE" dirty="0"/>
              <a:t>       </a:t>
            </a:r>
            <a:r>
              <a:rPr lang="de-DE" dirty="0">
                <a:solidFill>
                  <a:srgbClr val="000090"/>
                </a:solidFill>
              </a:rPr>
              <a:t>  1.b) differential cross section: angular distrib. 		</a:t>
            </a:r>
            <a:r>
              <a:rPr lang="de-DE" i="1" dirty="0">
                <a:solidFill>
                  <a:srgbClr val="000090"/>
                </a:solidFill>
              </a:rPr>
              <a:t>f(</a:t>
            </a:r>
            <a:r>
              <a:rPr lang="de-DE" i="1" dirty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de-DE" i="1" dirty="0">
                <a:solidFill>
                  <a:srgbClr val="000090"/>
                </a:solidFill>
              </a:rPr>
              <a:t>)</a:t>
            </a:r>
            <a:r>
              <a:rPr lang="de-DE" dirty="0">
                <a:solidFill>
                  <a:srgbClr val="000090"/>
                </a:solidFill>
              </a:rPr>
              <a:t> therefore better control!! </a:t>
            </a:r>
          </a:p>
          <a:p>
            <a:r>
              <a:rPr lang="de-DE" b="1" dirty="0">
                <a:solidFill>
                  <a:srgbClr val="0000FF"/>
                </a:solidFill>
              </a:rPr>
              <a:t>2. 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D </a:t>
            </a:r>
            <a:r>
              <a:rPr lang="de-DE" b="1" dirty="0">
                <a:solidFill>
                  <a:srgbClr val="0432FF"/>
                </a:solidFill>
                <a:latin typeface="Symbol" pitchFamily="2" charset="2"/>
                <a:cs typeface="Times New Roman" panose="02020603050405020304" pitchFamily="18" charset="0"/>
              </a:rPr>
              <a:t> ® 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p  or   </a:t>
            </a:r>
            <a:r>
              <a:rPr lang="de-DE" b="1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n</a:t>
            </a:r>
          </a:p>
          <a:p>
            <a:pPr algn="ctr"/>
            <a:r>
              <a:rPr lang="de-DE" dirty="0">
                <a:solidFill>
                  <a:srgbClr val="0432FF"/>
                </a:solidFill>
              </a:rPr>
              <a:t>Fuel available (30 g m</a:t>
            </a:r>
            <a:r>
              <a:rPr lang="de-DE" baseline="30000" dirty="0">
                <a:solidFill>
                  <a:srgbClr val="0432FF"/>
                </a:solidFill>
              </a:rPr>
              <a:t>-3</a:t>
            </a:r>
            <a:r>
              <a:rPr lang="de-DE" dirty="0">
                <a:solidFill>
                  <a:srgbClr val="0432FF"/>
                </a:solidFill>
              </a:rPr>
              <a:t> in ocean water)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000090"/>
                </a:solidFill>
              </a:rPr>
              <a:t>2.a) Increase of total cross section </a:t>
            </a:r>
            <a:r>
              <a:rPr lang="de-DE" b="1" dirty="0">
                <a:solidFill>
                  <a:srgbClr val="000090"/>
                </a:solidFill>
              </a:rPr>
              <a:t>?</a:t>
            </a:r>
          </a:p>
          <a:p>
            <a:r>
              <a:rPr lang="de-DE" dirty="0">
                <a:solidFill>
                  <a:srgbClr val="000090"/>
                </a:solidFill>
              </a:rPr>
              <a:t>	2.b) differential cross-section and angular 	distrib.</a:t>
            </a:r>
            <a:r>
              <a:rPr lang="de-DE" b="1" dirty="0">
                <a:solidFill>
                  <a:srgbClr val="000090"/>
                </a:solidFill>
              </a:rPr>
              <a:t>?</a:t>
            </a:r>
            <a:r>
              <a:rPr lang="de-DE" dirty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b="1" u="sng" dirty="0"/>
              <a:t>Still missing data for a complete description.</a:t>
            </a:r>
          </a:p>
          <a:p>
            <a:r>
              <a:rPr lang="de-DE" dirty="0">
                <a:solidFill>
                  <a:srgbClr val="C00000"/>
                </a:solidFill>
              </a:rPr>
              <a:t>         </a:t>
            </a:r>
            <a:r>
              <a:rPr lang="de-DE" dirty="0">
                <a:solidFill>
                  <a:srgbClr val="000090"/>
                </a:solidFill>
              </a:rPr>
              <a:t>2.c) Possibility to suppress the reaction </a:t>
            </a:r>
            <a:r>
              <a:rPr lang="de-DE" baseline="30000" dirty="0">
                <a:solidFill>
                  <a:srgbClr val="000090"/>
                </a:solidFill>
              </a:rPr>
              <a:t>3</a:t>
            </a:r>
            <a:r>
              <a:rPr lang="de-DE" dirty="0">
                <a:solidFill>
                  <a:srgbClr val="000090"/>
                </a:solidFill>
              </a:rPr>
              <a:t>He + n</a:t>
            </a:r>
            <a:endParaRPr lang="de-DE" b="1" dirty="0">
              <a:solidFill>
                <a:srgbClr val="000090"/>
              </a:solidFill>
            </a:endParaRPr>
          </a:p>
          <a:p>
            <a:r>
              <a:rPr lang="de-DE" dirty="0">
                <a:solidFill>
                  <a:srgbClr val="000090"/>
                </a:solidFill>
              </a:rPr>
              <a:t>		(QSF Quintet Suppression Factor)</a:t>
            </a:r>
            <a:r>
              <a:rPr lang="de-DE" b="1" dirty="0">
                <a:solidFill>
                  <a:srgbClr val="000090"/>
                </a:solidFill>
              </a:rPr>
              <a:t>?</a:t>
            </a:r>
            <a:r>
              <a:rPr lang="de-DE" dirty="0">
                <a:solidFill>
                  <a:srgbClr val="000090"/>
                </a:solidFill>
              </a:rPr>
              <a:t> </a:t>
            </a:r>
          </a:p>
          <a:p>
            <a:r>
              <a:rPr lang="de-DE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</a:t>
            </a:r>
            <a:r>
              <a:rPr lang="de-DE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D   </a:t>
            </a:r>
            <a:r>
              <a:rPr lang="de-DE" b="1" dirty="0">
                <a:solidFill>
                  <a:srgbClr val="009051"/>
                </a:solidFill>
                <a:latin typeface="Symbol" charset="2"/>
                <a:cs typeface="Symbol" charset="2"/>
              </a:rPr>
              <a:t>® </a:t>
            </a:r>
            <a:r>
              <a:rPr lang="de-DE" b="1" dirty="0">
                <a:solidFill>
                  <a:srgbClr val="009051"/>
                </a:solidFill>
              </a:rPr>
              <a:t>    </a:t>
            </a:r>
            <a:r>
              <a:rPr lang="de-DE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p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000090"/>
                </a:solidFill>
              </a:rPr>
              <a:t>3.a) and 3.b) expected like 1.a) and 1.b)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000090"/>
                </a:solidFill>
              </a:rPr>
              <a:t>3.c) Possibility of Neutron lean reactor if </a:t>
            </a:r>
          </a:p>
          <a:p>
            <a:r>
              <a:rPr lang="de-DE" dirty="0">
                <a:solidFill>
                  <a:srgbClr val="000090"/>
                </a:solidFill>
              </a:rPr>
              <a:t>		D+D  </a:t>
            </a:r>
            <a:r>
              <a:rPr lang="de-DE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baseline="30000" dirty="0">
                <a:solidFill>
                  <a:srgbClr val="000090"/>
                </a:solidFill>
              </a:rPr>
              <a:t>4</a:t>
            </a:r>
            <a:r>
              <a:rPr lang="de-DE" dirty="0">
                <a:solidFill>
                  <a:srgbClr val="000090"/>
                </a:solidFill>
              </a:rPr>
              <a:t>He* </a:t>
            </a:r>
            <a:r>
              <a:rPr lang="de-DE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dirty="0">
                <a:solidFill>
                  <a:srgbClr val="000090"/>
                </a:solidFill>
              </a:rPr>
              <a:t>  </a:t>
            </a:r>
            <a:r>
              <a:rPr lang="de-DE" baseline="30000" dirty="0">
                <a:solidFill>
                  <a:srgbClr val="000090"/>
                </a:solidFill>
              </a:rPr>
              <a:t>3</a:t>
            </a:r>
            <a:r>
              <a:rPr lang="de-DE" dirty="0">
                <a:solidFill>
                  <a:srgbClr val="000090"/>
                </a:solidFill>
              </a:rPr>
              <a:t>He + n suppressed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343400" y="558800"/>
            <a:ext cx="216993" cy="36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Textfeld 4"/>
          <p:cNvSpPr txBox="1"/>
          <p:nvPr/>
        </p:nvSpPr>
        <p:spPr>
          <a:xfrm>
            <a:off x="36137" y="5837865"/>
            <a:ext cx="3241347" cy="646331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80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dirty="0">
                <a:solidFill>
                  <a:srgbClr val="800000"/>
                </a:solidFill>
                <a:latin typeface="Lucida Calligraphy" panose="03010101010101010101" pitchFamily="66" charset="77"/>
              </a:rPr>
              <a:t> </a:t>
            </a:r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DD spin </a:t>
            </a:r>
            <a:r>
              <a:rPr lang="de-DE" b="1" dirty="0" err="1">
                <a:solidFill>
                  <a:srgbClr val="800000"/>
                </a:solidFill>
                <a:latin typeface="Lucida Calligraphy" panose="03010101010101010101" pitchFamily="66" charset="77"/>
              </a:rPr>
              <a:t>dependent</a:t>
            </a:r>
            <a:r>
              <a:rPr lang="de-DE" b="1" i="1" dirty="0">
                <a:solidFill>
                  <a:srgbClr val="800000"/>
                </a:solidFill>
                <a:latin typeface="Symbol" pitchFamily="2" charset="2"/>
              </a:rPr>
              <a:t> </a:t>
            </a:r>
            <a:r>
              <a:rPr lang="de-DE" i="1" dirty="0">
                <a:latin typeface="Symbol" pitchFamily="2" charset="2"/>
              </a:rPr>
              <a:t>s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d</a:t>
            </a:r>
            <a:r>
              <a:rPr lang="de-DE" i="1" dirty="0" err="1">
                <a:latin typeface="Symbol" pitchFamily="2" charset="2"/>
              </a:rPr>
              <a:t>s</a:t>
            </a:r>
            <a:r>
              <a:rPr lang="de-DE" dirty="0">
                <a:latin typeface="Symbol" pitchFamily="2" charset="2"/>
              </a:rPr>
              <a:t>/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i="1" dirty="0" err="1">
                <a:latin typeface="Symbol" pitchFamily="2" charset="2"/>
                <a:cs typeface="Times New Roman" panose="02020603050405020304" pitchFamily="18" charset="0"/>
              </a:rPr>
              <a:t>W</a:t>
            </a:r>
            <a:r>
              <a:rPr lang="de-DE" i="1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800000"/>
                </a:solidFill>
                <a:latin typeface="Lucida Calligraphy" panose="03010101010101010101" pitchFamily="66" charset="77"/>
              </a:rPr>
              <a:t>data</a:t>
            </a:r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.</a:t>
            </a:r>
            <a:r>
              <a:rPr lang="de-DE" i="1" dirty="0">
                <a:latin typeface="Symbol" pitchFamily="2" charset="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feld 4"/>
          <p:cNvSpPr txBox="1"/>
          <p:nvPr/>
        </p:nvSpPr>
        <p:spPr>
          <a:xfrm>
            <a:off x="6380448" y="5816898"/>
            <a:ext cx="2636551" cy="646331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dirty="0">
                <a:latin typeface="Lucida Calligraphy" panose="03010101010101010101" pitchFamily="66" charset="77"/>
              </a:rPr>
              <a:t> </a:t>
            </a:r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polarized </a:t>
            </a:r>
            <a:r>
              <a:rPr lang="de-DE" b="1" dirty="0" err="1">
                <a:solidFill>
                  <a:srgbClr val="800000"/>
                </a:solidFill>
                <a:latin typeface="Lucida Calligraphy" panose="03010101010101010101" pitchFamily="66" charset="77"/>
              </a:rPr>
              <a:t>fuel</a:t>
            </a:r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 </a:t>
            </a:r>
            <a:r>
              <a:rPr lang="de-DE" dirty="0" err="1">
                <a:latin typeface="Lucida Calligraphy" panose="03010101010101010101" pitchFamily="66" charset="77"/>
              </a:rPr>
              <a:t>for</a:t>
            </a:r>
            <a:r>
              <a:rPr lang="de-DE" dirty="0">
                <a:latin typeface="Lucida Calligraphy" panose="03010101010101010101" pitchFamily="66" charset="77"/>
              </a:rPr>
              <a:t> fusion tests</a:t>
            </a:r>
            <a:r>
              <a:rPr lang="de-DE" dirty="0"/>
              <a:t>.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362262" y="5866583"/>
            <a:ext cx="2898550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8000"/>
                </a:solidFill>
                <a:latin typeface="Lucida Calligraphy"/>
                <a:cs typeface="Lucida Calligraphy"/>
              </a:rPr>
              <a:t>Challenge </a:t>
            </a:r>
            <a:r>
              <a:rPr lang="it-IT" sz="2000" b="1" dirty="0" err="1">
                <a:solidFill>
                  <a:srgbClr val="008000"/>
                </a:solidFill>
                <a:latin typeface="Lucida Calligraphy"/>
                <a:cs typeface="Lucida Calligraphy"/>
              </a:rPr>
              <a:t>objectives</a:t>
            </a:r>
            <a:endParaRPr lang="it-IT" sz="2000" b="1" dirty="0">
              <a:solidFill>
                <a:srgbClr val="008000"/>
              </a:solidFill>
              <a:latin typeface="Lucida Calligraphy"/>
              <a:cs typeface="Lucida Calligraphy"/>
            </a:endParaRPr>
          </a:p>
          <a:p>
            <a:pPr algn="ctr"/>
            <a:r>
              <a:rPr lang="it-IT" sz="2000" b="1" dirty="0">
                <a:solidFill>
                  <a:srgbClr val="008000"/>
                </a:solidFill>
                <a:latin typeface="Lucida Calligraphy"/>
                <a:cs typeface="Lucida Calligraphy"/>
              </a:rPr>
              <a:t>for PREFER</a:t>
            </a: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2455781" y="1563582"/>
            <a:ext cx="1606350" cy="2262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cxnSpLocks/>
          </p:cNvCxnSpPr>
          <p:nvPr/>
        </p:nvCxnSpPr>
        <p:spPr>
          <a:xfrm flipH="1">
            <a:off x="1557338" y="2707459"/>
            <a:ext cx="2504793" cy="1543072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1656811" y="4912106"/>
            <a:ext cx="2405320" cy="411127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87C7A-15F4-0922-06BB-F1694F34F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68" y="-73914"/>
            <a:ext cx="8728869" cy="700882"/>
          </a:xfrm>
        </p:spPr>
        <p:txBody>
          <a:bodyPr>
            <a:normAutofit/>
          </a:bodyPr>
          <a:lstStyle/>
          <a:p>
            <a:r>
              <a:rPr lang="it-IT" sz="2800" dirty="0" err="1"/>
              <a:t>Fuel</a:t>
            </a:r>
            <a:r>
              <a:rPr lang="it-IT" sz="2800" dirty="0"/>
              <a:t> </a:t>
            </a:r>
            <a:r>
              <a:rPr lang="it-IT" sz="2800" dirty="0" err="1"/>
              <a:t>confinement</a:t>
            </a:r>
            <a:r>
              <a:rPr lang="it-IT" sz="2800" dirty="0"/>
              <a:t> for </a:t>
            </a:r>
            <a:r>
              <a:rPr lang="it-IT" sz="2800" dirty="0" err="1"/>
              <a:t>tranportation</a:t>
            </a:r>
            <a:r>
              <a:rPr lang="it-IT" sz="2800" dirty="0"/>
              <a:t> and test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AE048B-2FDB-168D-31CC-FD9040F1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3BA44E-C316-23DC-9088-96B9B862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30</a:t>
            </a:fld>
            <a:endParaRPr lang="it-IT" dirty="0"/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E3610A17-BE8E-4430-E6C7-A6EC15151DE5}"/>
              </a:ext>
            </a:extLst>
          </p:cNvPr>
          <p:cNvSpPr txBox="1">
            <a:spLocks/>
          </p:cNvSpPr>
          <p:nvPr/>
        </p:nvSpPr>
        <p:spPr>
          <a:xfrm>
            <a:off x="8675914" y="646772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7ACBE-BBDE-814C-977F-D6A7A203FF18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6" name="Segnaposto numero diapositiva 4">
            <a:extLst>
              <a:ext uri="{FF2B5EF4-FFF2-40B4-BE49-F238E27FC236}">
                <a16:creationId xmlns:a16="http://schemas.microsoft.com/office/drawing/2014/main" id="{36956698-27DE-674F-5C2F-1A2A6CC4A886}"/>
              </a:ext>
            </a:extLst>
          </p:cNvPr>
          <p:cNvSpPr txBox="1">
            <a:spLocks/>
          </p:cNvSpPr>
          <p:nvPr/>
        </p:nvSpPr>
        <p:spPr>
          <a:xfrm>
            <a:off x="8675914" y="646772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7ACBE-BBDE-814C-977F-D6A7A203FF18}" type="slidenum">
              <a:rPr lang="it-IT" smtClean="0"/>
              <a:pPr/>
              <a:t>30</a:t>
            </a:fld>
            <a:endParaRPr lang="it-IT"/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id="{1E6B7D26-D07E-0C0C-88E2-EFB3D560820B}"/>
              </a:ext>
            </a:extLst>
          </p:cNvPr>
          <p:cNvGrpSpPr>
            <a:grpSpLocks/>
          </p:cNvGrpSpPr>
          <p:nvPr/>
        </p:nvGrpSpPr>
        <p:grpSpPr bwMode="auto">
          <a:xfrm>
            <a:off x="3730153" y="765155"/>
            <a:ext cx="5346852" cy="4011471"/>
            <a:chOff x="20843875" y="7562779"/>
            <a:chExt cx="9436100" cy="7077075"/>
          </a:xfrm>
          <a:solidFill>
            <a:srgbClr val="D5FC79"/>
          </a:solidFill>
        </p:grpSpPr>
        <p:pic>
          <p:nvPicPr>
            <p:cNvPr id="38" name="Picture 12" descr="cilindro.png">
              <a:extLst>
                <a:ext uri="{FF2B5EF4-FFF2-40B4-BE49-F238E27FC236}">
                  <a16:creationId xmlns:a16="http://schemas.microsoft.com/office/drawing/2014/main" id="{EAFFC124-D57D-1B51-1A65-0B583362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75" y="7562779"/>
              <a:ext cx="9436100" cy="70770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736621C3-9D43-94B9-A14D-204C35793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3476" y="7840780"/>
              <a:ext cx="1295402" cy="91129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FF6600"/>
                  </a:solidFill>
                  <a:latin typeface="Calibri" charset="0"/>
                </a:rPr>
                <a:t>By</a:t>
              </a:r>
            </a:p>
          </p:txBody>
        </p:sp>
        <p:cxnSp>
          <p:nvCxnSpPr>
            <p:cNvPr id="40" name="Straight Arrow Connector 14">
              <a:extLst>
                <a:ext uri="{FF2B5EF4-FFF2-40B4-BE49-F238E27FC236}">
                  <a16:creationId xmlns:a16="http://schemas.microsoft.com/office/drawing/2014/main" id="{514B98BA-E2FA-EF11-1E79-D40E337A59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4207787" y="8983662"/>
              <a:ext cx="1828800" cy="1588"/>
            </a:xfrm>
            <a:prstGeom prst="straightConnector1">
              <a:avLst/>
            </a:prstGeom>
            <a:grpFill/>
            <a:ln w="762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Arrow Connector 15">
              <a:extLst>
                <a:ext uri="{FF2B5EF4-FFF2-40B4-BE49-F238E27FC236}">
                  <a16:creationId xmlns:a16="http://schemas.microsoft.com/office/drawing/2014/main" id="{5EFD00F2-C6A8-7014-E425-2A0108FE04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655587" y="9517062"/>
              <a:ext cx="1219200" cy="838200"/>
            </a:xfrm>
            <a:prstGeom prst="straightConnector1">
              <a:avLst/>
            </a:prstGeom>
            <a:grp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8D940B55-7793-DF13-80DB-72DB6183D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4788" y="8880474"/>
              <a:ext cx="1751835" cy="91129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00FF"/>
                  </a:solidFill>
                  <a:latin typeface="Calibri" charset="0"/>
                </a:rPr>
                <a:t>Bz</a:t>
              </a:r>
            </a:p>
          </p:txBody>
        </p:sp>
      </p:grpSp>
      <p:sp>
        <p:nvSpPr>
          <p:cNvPr id="43" name="TextBox 18">
            <a:extLst>
              <a:ext uri="{FF2B5EF4-FFF2-40B4-BE49-F238E27FC236}">
                <a16:creationId xmlns:a16="http://schemas.microsoft.com/office/drawing/2014/main" id="{05246F81-FB7D-B969-ACE9-AFA003EEF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8" y="3253132"/>
            <a:ext cx="4101935" cy="3046988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err="1">
                <a:solidFill>
                  <a:srgbClr val="1F497D"/>
                </a:solidFill>
                <a:highlight>
                  <a:srgbClr val="00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Advantages</a:t>
            </a:r>
            <a:endParaRPr lang="it-IT" b="1" dirty="0">
              <a:solidFill>
                <a:srgbClr val="1F497D"/>
              </a:solidFill>
              <a:highlight>
                <a:srgbClr val="00FF00"/>
              </a:highlight>
              <a:latin typeface="Lucida Calligraphy" panose="03010101010101010101" pitchFamily="66" charset="77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Coils</a:t>
            </a: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Semplicity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production</a:t>
            </a:r>
          </a:p>
          <a:p>
            <a:pPr algn="ctr" eaLnBrk="1" hangingPunct="1"/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 of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F98ABF75-97B3-B333-307E-5DFA59158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586" y="5523530"/>
            <a:ext cx="5458547" cy="1015663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Available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Waste </a:t>
            </a:r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Material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Machinable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G. Giunchi)</a:t>
            </a:r>
            <a:endParaRPr lang="it-IT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it-IT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mm 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mm</a:t>
            </a: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it-IT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CD93F31B-00D0-53E1-379C-EA77E23BA88D}"/>
              </a:ext>
            </a:extLst>
          </p:cNvPr>
          <p:cNvSpPr/>
          <p:nvPr/>
        </p:nvSpPr>
        <p:spPr>
          <a:xfrm>
            <a:off x="3767328" y="4862307"/>
            <a:ext cx="5199949" cy="646331"/>
          </a:xfrm>
          <a:prstGeom prst="rect">
            <a:avLst/>
          </a:prstGeom>
          <a:solidFill>
            <a:srgbClr val="FFFD78">
              <a:alpha val="45000"/>
            </a:srgbClr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M. Statera et al. (2015). IEEE Trans.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Appl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S. C., vol. 115(3): 1 - </a:t>
            </a:r>
            <a:r>
              <a:rPr lang="it-IT" dirty="0"/>
              <a:t>DOI: </a:t>
            </a:r>
            <a:r>
              <a:rPr lang="it-IT" dirty="0">
                <a:hlinkClick r:id="rId4"/>
              </a:rPr>
              <a:t>10.1109/TASC.2015.2388855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A8A8736D-744A-8EAC-4102-4AEC5F03BAD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7011" y="611835"/>
            <a:ext cx="4376191" cy="2285531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/>
          <a:lstStyle/>
          <a:p>
            <a:pPr algn="ctr" defTabSz="4176713">
              <a:spcBef>
                <a:spcPct val="20000"/>
              </a:spcBef>
            </a:pPr>
            <a:r>
              <a:rPr lang="it-IT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Cylinder</a:t>
            </a:r>
            <a:endParaRPr lang="it-IT" sz="2400" b="1" dirty="0">
              <a:solidFill>
                <a:srgbClr val="1F497D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MgB</a:t>
            </a:r>
            <a:r>
              <a:rPr lang="it-IT" sz="2400" b="1" baseline="-25000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</a:t>
            </a: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rgbClr val="0432FF"/>
                </a:solidFill>
                <a:ea typeface="ＭＳ Ｐゴシック" charset="0"/>
              </a:rPr>
              <a:t>(Mg </a:t>
            </a:r>
            <a:r>
              <a:rPr lang="it-IT" sz="2400" dirty="0" err="1">
                <a:solidFill>
                  <a:srgbClr val="0432FF"/>
                </a:solidFill>
                <a:ea typeface="ＭＳ Ｐゴシック" charset="0"/>
              </a:rPr>
              <a:t>Reactive</a:t>
            </a:r>
            <a:r>
              <a:rPr lang="it-IT" sz="2400" dirty="0">
                <a:solidFill>
                  <a:srgbClr val="0432FF"/>
                </a:solidFill>
                <a:ea typeface="ＭＳ Ｐゴシック" charset="0"/>
              </a:rPr>
              <a:t> Liquid </a:t>
            </a:r>
            <a:r>
              <a:rPr lang="it-IT" sz="2400" dirty="0" err="1">
                <a:solidFill>
                  <a:srgbClr val="0432FF"/>
                </a:solidFill>
                <a:ea typeface="ＭＳ Ｐゴシック" charset="0"/>
              </a:rPr>
              <a:t>Infiltration</a:t>
            </a: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)</a:t>
            </a:r>
            <a:endParaRPr lang="it-IT" sz="2400" b="1" dirty="0">
              <a:solidFill>
                <a:srgbClr val="1F497D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Shielding</a:t>
            </a:r>
            <a:r>
              <a:rPr lang="it-IT" sz="2400" b="1" dirty="0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longitudinal</a:t>
            </a:r>
            <a:r>
              <a:rPr lang="it-IT" sz="2400" b="1" dirty="0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fields</a:t>
            </a:r>
            <a:endParaRPr lang="it-IT" sz="2400" b="1" dirty="0">
              <a:solidFill>
                <a:srgbClr val="3366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Mantaining</a:t>
            </a:r>
            <a:r>
              <a:rPr lang="it-IT" sz="2400" b="1" dirty="0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transverse</a:t>
            </a:r>
            <a:r>
              <a:rPr lang="it-IT" sz="2400" b="1" dirty="0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fields</a:t>
            </a:r>
            <a:r>
              <a:rPr lang="it-IT" sz="2400" b="1" dirty="0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</a:t>
            </a:r>
            <a:endParaRPr lang="it-IT" sz="2400" b="1" dirty="0">
              <a:solidFill>
                <a:srgbClr val="1F497D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endParaRPr lang="it-IT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84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7E8AF-67D3-6D35-7FB5-F05CFCC48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5" y="106362"/>
            <a:ext cx="8894168" cy="708023"/>
          </a:xfrm>
        </p:spPr>
        <p:txBody>
          <a:bodyPr>
            <a:noAutofit/>
          </a:bodyPr>
          <a:lstStyle/>
          <a:p>
            <a:r>
              <a:rPr lang="it-IT" sz="3600" dirty="0" err="1"/>
              <a:t>Experimental</a:t>
            </a:r>
            <a:r>
              <a:rPr lang="it-IT" sz="3600" dirty="0"/>
              <a:t>  </a:t>
            </a:r>
            <a:r>
              <a:rPr lang="it-IT" sz="4000" dirty="0" err="1"/>
              <a:t>feasibility</a:t>
            </a:r>
            <a:r>
              <a:rPr lang="it-IT" sz="3600" dirty="0"/>
              <a:t> studies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7CCA6C-F945-ED49-DD49-98D9BEC4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D9E41F-B67F-CEA7-E9A8-D4872C9F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31</a:t>
            </a:fld>
            <a:endParaRPr lang="it-IT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005C080-AA46-A1EF-9D1A-B8A8BD0DEE9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985545" y="1196513"/>
            <a:ext cx="3993968" cy="3765631"/>
          </a:xfrm>
          <a:prstGeom prst="rect">
            <a:avLst/>
          </a:prstGeom>
          <a:solidFill>
            <a:srgbClr val="FFFF00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algn="ctr" defTabSz="4176713">
              <a:spcBef>
                <a:spcPct val="20000"/>
              </a:spcBef>
            </a:pPr>
            <a:r>
              <a:rPr lang="it-IT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Resistive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it-IT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A) 1 T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(316L e Al)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Head 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 of the 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cylinder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Minimum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13 K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C12034F-A51B-6B1D-5C62-F8E1EB879FD4}"/>
              </a:ext>
            </a:extLst>
          </p:cNvPr>
          <p:cNvGrpSpPr/>
          <p:nvPr/>
        </p:nvGrpSpPr>
        <p:grpSpPr>
          <a:xfrm>
            <a:off x="248194" y="1129937"/>
            <a:ext cx="4791900" cy="4451033"/>
            <a:chOff x="0" y="1158554"/>
            <a:chExt cx="5040094" cy="4517217"/>
          </a:xfrm>
        </p:grpSpPr>
        <p:pic>
          <p:nvPicPr>
            <p:cNvPr id="8" name="Immagine 7" descr="magnete.jpg">
              <a:extLst>
                <a:ext uri="{FF2B5EF4-FFF2-40B4-BE49-F238E27FC236}">
                  <a16:creationId xmlns:a16="http://schemas.microsoft.com/office/drawing/2014/main" id="{5059A48A-C8B3-C5B9-2805-5DAABFAC0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6" y="1158554"/>
              <a:ext cx="4903788" cy="4517217"/>
            </a:xfrm>
            <a:prstGeom prst="roundRect">
              <a:avLst/>
            </a:prstGeom>
          </p:spPr>
        </p:pic>
        <p:cxnSp>
          <p:nvCxnSpPr>
            <p:cNvPr id="9" name="Straight Arrow Connector 48">
              <a:extLst>
                <a:ext uri="{FF2B5EF4-FFF2-40B4-BE49-F238E27FC236}">
                  <a16:creationId xmlns:a16="http://schemas.microsoft.com/office/drawing/2014/main" id="{EF1B52D6-709C-428A-727C-C931ABCFA5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129069" y="3354656"/>
              <a:ext cx="1658727" cy="2006734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TextBox 50">
              <a:extLst>
                <a:ext uri="{FF2B5EF4-FFF2-40B4-BE49-F238E27FC236}">
                  <a16:creationId xmlns:a16="http://schemas.microsoft.com/office/drawing/2014/main" id="{A38A914B-82BB-8932-5582-07DC4BC50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734" y="5194011"/>
              <a:ext cx="981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dirty="0" err="1">
                  <a:solidFill>
                    <a:srgbClr val="3366FF"/>
                  </a:solidFill>
                  <a:cs typeface="Arial" charset="0"/>
                </a:rPr>
                <a:t>cylinder</a:t>
              </a:r>
              <a:endParaRPr lang="it-IT" sz="1800" dirty="0">
                <a:solidFill>
                  <a:srgbClr val="3366FF"/>
                </a:solidFill>
                <a:cs typeface="Arial" charset="0"/>
              </a:endParaRP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D0D210E7-53D7-6E0B-CFC3-82BA134F46D5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2307317" y="1506465"/>
              <a:ext cx="549570" cy="1039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0E6F67A-0FE7-3CAE-8541-1E070F2E76A4}"/>
                </a:ext>
              </a:extLst>
            </p:cNvPr>
            <p:cNvSpPr txBox="1"/>
            <p:nvPr/>
          </p:nvSpPr>
          <p:spPr>
            <a:xfrm>
              <a:off x="2856887" y="1306410"/>
              <a:ext cx="18284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cold</a:t>
              </a:r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 head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7B614B4-6B48-B1A8-CF07-9A57CA653A1D}"/>
                </a:ext>
              </a:extLst>
            </p:cNvPr>
            <p:cNvCxnSpPr/>
            <p:nvPr/>
          </p:nvCxnSpPr>
          <p:spPr>
            <a:xfrm flipH="1">
              <a:off x="2258268" y="3083167"/>
              <a:ext cx="667888" cy="2502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5728A622-1863-F53A-FA86-69347AAF9461}"/>
                </a:ext>
              </a:extLst>
            </p:cNvPr>
            <p:cNvCxnSpPr/>
            <p:nvPr/>
          </p:nvCxnSpPr>
          <p:spPr>
            <a:xfrm>
              <a:off x="1471367" y="1691361"/>
              <a:ext cx="193960" cy="19049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9CEB0901-B42B-1A61-9E65-02F0A4E7A305}"/>
                </a:ext>
              </a:extLst>
            </p:cNvPr>
            <p:cNvCxnSpPr/>
            <p:nvPr/>
          </p:nvCxnSpPr>
          <p:spPr>
            <a:xfrm>
              <a:off x="921797" y="3240220"/>
              <a:ext cx="1207272" cy="22845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6C44A61D-5A17-7783-F255-7ECC50D92599}"/>
                </a:ext>
              </a:extLst>
            </p:cNvPr>
            <p:cNvCxnSpPr/>
            <p:nvPr/>
          </p:nvCxnSpPr>
          <p:spPr>
            <a:xfrm>
              <a:off x="814177" y="3968765"/>
              <a:ext cx="508335" cy="1275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7C7D91F-69D0-003C-0907-F2CD39427B98}"/>
                </a:ext>
              </a:extLst>
            </p:cNvPr>
            <p:cNvCxnSpPr/>
            <p:nvPr/>
          </p:nvCxnSpPr>
          <p:spPr>
            <a:xfrm flipH="1">
              <a:off x="2129069" y="2372226"/>
              <a:ext cx="475019" cy="19485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CE26C53B-E7B0-AFEF-8B7A-ECB9A5461D0C}"/>
                </a:ext>
              </a:extLst>
            </p:cNvPr>
            <p:cNvCxnSpPr/>
            <p:nvPr/>
          </p:nvCxnSpPr>
          <p:spPr>
            <a:xfrm>
              <a:off x="1024131" y="2840110"/>
              <a:ext cx="477551" cy="798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2BCFD6EA-9E0F-AB40-CCF9-728B8142796A}"/>
                </a:ext>
              </a:extLst>
            </p:cNvPr>
            <p:cNvCxnSpPr/>
            <p:nvPr/>
          </p:nvCxnSpPr>
          <p:spPr>
            <a:xfrm flipH="1">
              <a:off x="2129069" y="2666922"/>
              <a:ext cx="879658" cy="34637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C422D9C-F0A3-E8C7-0AFC-5A41BD9103D4}"/>
                </a:ext>
              </a:extLst>
            </p:cNvPr>
            <p:cNvSpPr txBox="1"/>
            <p:nvPr/>
          </p:nvSpPr>
          <p:spPr>
            <a:xfrm>
              <a:off x="98256" y="1359262"/>
              <a:ext cx="18284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turbo </a:t>
              </a:r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pumps</a:t>
              </a:r>
              <a:endParaRPr lang="it-IT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5C2DC41-2CD2-EC64-792E-F7B35D4A3C52}"/>
                </a:ext>
              </a:extLst>
            </p:cNvPr>
            <p:cNvSpPr txBox="1"/>
            <p:nvPr/>
          </p:nvSpPr>
          <p:spPr>
            <a:xfrm>
              <a:off x="2561549" y="2144092"/>
              <a:ext cx="2473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316L </a:t>
              </a:r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C0627AE-B5DE-5EDA-75AF-D03AB76906E7}"/>
                </a:ext>
              </a:extLst>
            </p:cNvPr>
            <p:cNvSpPr txBox="1"/>
            <p:nvPr/>
          </p:nvSpPr>
          <p:spPr>
            <a:xfrm>
              <a:off x="3022287" y="2440000"/>
              <a:ext cx="18284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Al </a:t>
              </a:r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954D5D6-A553-FC64-5B86-26D5FAD002BA}"/>
                </a:ext>
              </a:extLst>
            </p:cNvPr>
            <p:cNvSpPr txBox="1"/>
            <p:nvPr/>
          </p:nvSpPr>
          <p:spPr>
            <a:xfrm>
              <a:off x="2919307" y="2840110"/>
              <a:ext cx="2120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pole Fe ARMCO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46629A7-EC31-A5D1-62AC-41DD15F628BE}"/>
                </a:ext>
              </a:extLst>
            </p:cNvPr>
            <p:cNvSpPr txBox="1"/>
            <p:nvPr/>
          </p:nvSpPr>
          <p:spPr>
            <a:xfrm>
              <a:off x="0" y="3704958"/>
              <a:ext cx="814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yoke</a:t>
              </a:r>
              <a:endParaRPr lang="it-IT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7E86D8D-FA83-6235-5F43-D1D6C3E1C05A}"/>
                </a:ext>
              </a:extLst>
            </p:cNvPr>
            <p:cNvSpPr txBox="1"/>
            <p:nvPr/>
          </p:nvSpPr>
          <p:spPr>
            <a:xfrm>
              <a:off x="3236" y="2581564"/>
              <a:ext cx="1020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Cu coil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94BEA7C-31D3-6950-5D03-D1A081EB7AA1}"/>
                </a:ext>
              </a:extLst>
            </p:cNvPr>
            <p:cNvSpPr txBox="1"/>
            <p:nvPr/>
          </p:nvSpPr>
          <p:spPr>
            <a:xfrm>
              <a:off x="3236" y="2974453"/>
              <a:ext cx="12148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FFFFFF"/>
                  </a:solidFill>
                  <a:latin typeface="Arial"/>
                  <a:cs typeface="Arial"/>
                </a:rPr>
                <a:t>nylon </a:t>
              </a:r>
              <a:r>
                <a:rPr lang="it-IT" sz="2000" dirty="0" err="1">
                  <a:solidFill>
                    <a:srgbClr val="FFFFFF"/>
                  </a:solidFill>
                  <a:latin typeface="Arial"/>
                  <a:cs typeface="Arial"/>
                </a:rPr>
                <a:t>support</a:t>
              </a:r>
              <a:endParaRPr lang="it-IT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CD15308-4CB3-0B0B-4736-D0913820AF47}"/>
              </a:ext>
            </a:extLst>
          </p:cNvPr>
          <p:cNvCxnSpPr>
            <a:cxnSpLocks/>
          </p:cNvCxnSpPr>
          <p:nvPr/>
        </p:nvCxnSpPr>
        <p:spPr>
          <a:xfrm>
            <a:off x="755253" y="1674781"/>
            <a:ext cx="369345" cy="426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EEAD031-E296-CB44-0C52-81208F15E449}"/>
              </a:ext>
            </a:extLst>
          </p:cNvPr>
          <p:cNvSpPr txBox="1"/>
          <p:nvPr/>
        </p:nvSpPr>
        <p:spPr>
          <a:xfrm>
            <a:off x="472482" y="5086071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Scroll </a:t>
            </a:r>
            <a:r>
              <a:rPr lang="it-IT" sz="2000" dirty="0" err="1">
                <a:solidFill>
                  <a:srgbClr val="FFFFFF"/>
                </a:solidFill>
                <a:latin typeface="Arial"/>
                <a:cs typeface="Arial"/>
              </a:rPr>
              <a:t>pump</a:t>
            </a:r>
            <a:endParaRPr lang="it-IT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B12A39-B37C-70E9-B2B0-3D79D159ACE3}"/>
              </a:ext>
            </a:extLst>
          </p:cNvPr>
          <p:cNvSpPr txBox="1"/>
          <p:nvPr/>
        </p:nvSpPr>
        <p:spPr>
          <a:xfrm>
            <a:off x="4756352" y="5624522"/>
            <a:ext cx="41122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coldhead</a:t>
            </a:r>
            <a:r>
              <a:rPr lang="it-IT" dirty="0"/>
              <a:t>  </a:t>
            </a:r>
            <a:r>
              <a:rPr lang="it-IT" dirty="0" err="1"/>
              <a:t>used</a:t>
            </a:r>
            <a:r>
              <a:rPr lang="it-IT" dirty="0"/>
              <a:t> Edwards 6/30 (10 K, 70 K)</a:t>
            </a:r>
          </a:p>
        </p:txBody>
      </p:sp>
    </p:spTree>
    <p:extLst>
      <p:ext uri="{BB962C8B-B14F-4D97-AF65-F5344CB8AC3E}">
        <p14:creationId xmlns:p14="http://schemas.microsoft.com/office/powerpoint/2010/main" val="3931308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85F1D-FC9D-F82E-0E3D-9DC4D0E8D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274" y="0"/>
            <a:ext cx="8634412" cy="710274"/>
          </a:xfrm>
        </p:spPr>
        <p:txBody>
          <a:bodyPr>
            <a:noAutofit/>
          </a:bodyPr>
          <a:lstStyle/>
          <a:p>
            <a:r>
              <a:rPr lang="it-IT" sz="3600" dirty="0" err="1"/>
              <a:t>Trapped</a:t>
            </a:r>
            <a:r>
              <a:rPr lang="it-IT" sz="3600" dirty="0"/>
              <a:t> (</a:t>
            </a:r>
            <a:r>
              <a:rPr lang="it-IT" sz="3600" dirty="0" err="1"/>
              <a:t>shielded</a:t>
            </a:r>
            <a:r>
              <a:rPr lang="it-IT" sz="3600" dirty="0"/>
              <a:t>) field </a:t>
            </a:r>
            <a:r>
              <a:rPr lang="it-IT" sz="3600" dirty="0" err="1"/>
              <a:t>measured</a:t>
            </a:r>
            <a:endParaRPr lang="it-IT" sz="36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DA62D0-1C66-C080-3826-6E9137A7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EC1868-F404-1DFE-21A4-2317B4F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32</a:t>
            </a:fld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1227C5B-B0F8-F8C5-CBD8-7B89AC23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" y="893488"/>
            <a:ext cx="8634412" cy="470001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1A68FB-A505-2F44-7C8B-E5CA6F838574}"/>
              </a:ext>
            </a:extLst>
          </p:cNvPr>
          <p:cNvSpPr txBox="1"/>
          <p:nvPr/>
        </p:nvSpPr>
        <p:spPr>
          <a:xfrm rot="16200000">
            <a:off x="-298401" y="3032273"/>
            <a:ext cx="15680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B [T] </a:t>
            </a:r>
            <a:r>
              <a:rPr lang="it-IT" sz="2400" dirty="0" err="1">
                <a:latin typeface="Arial"/>
                <a:cs typeface="Arial"/>
              </a:rPr>
              <a:t>field</a:t>
            </a:r>
            <a:r>
              <a:rPr lang="it-IT" sz="2400" dirty="0">
                <a:latin typeface="Arial"/>
                <a:cs typeface="Arial"/>
              </a:rPr>
              <a:t>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FCF4BD48-482F-AA2C-83F2-318B292CB85F}"/>
              </a:ext>
            </a:extLst>
          </p:cNvPr>
          <p:cNvSpPr txBox="1">
            <a:spLocks/>
          </p:cNvSpPr>
          <p:nvPr/>
        </p:nvSpPr>
        <p:spPr>
          <a:xfrm>
            <a:off x="83868" y="5779006"/>
            <a:ext cx="8903282" cy="76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>
                    <a:lumMod val="75000"/>
                  </a:schemeClr>
                </a:solidFill>
                <a:latin typeface="Lucida Calligraphy" panose="03010101010101010101" pitchFamily="66" charset="77"/>
                <a:ea typeface="+mj-ea"/>
                <a:cs typeface="Arial Black"/>
              </a:defRPr>
            </a:lvl1pPr>
          </a:lstStyle>
          <a:p>
            <a:r>
              <a:rPr lang="it-IT" dirty="0" err="1">
                <a:solidFill>
                  <a:srgbClr val="193769"/>
                </a:solidFill>
              </a:rPr>
              <a:t>promising</a:t>
            </a:r>
            <a:r>
              <a:rPr lang="it-IT" dirty="0">
                <a:solidFill>
                  <a:srgbClr val="193769"/>
                </a:solidFill>
              </a:rPr>
              <a:t> </a:t>
            </a:r>
            <a:r>
              <a:rPr lang="it-IT" dirty="0" err="1">
                <a:solidFill>
                  <a:srgbClr val="193769"/>
                </a:solidFill>
              </a:rPr>
              <a:t>feasibility</a:t>
            </a:r>
            <a:r>
              <a:rPr lang="it-IT" dirty="0">
                <a:solidFill>
                  <a:srgbClr val="193769"/>
                </a:solidFill>
              </a:rPr>
              <a:t> study with one Hall probe </a:t>
            </a:r>
          </a:p>
          <a:p>
            <a:r>
              <a:rPr lang="it-IT" dirty="0">
                <a:solidFill>
                  <a:srgbClr val="193769"/>
                </a:solidFill>
              </a:rPr>
              <a:t>in the center and the middle of the </a:t>
            </a:r>
            <a:r>
              <a:rPr lang="it-IT" dirty="0" err="1">
                <a:solidFill>
                  <a:srgbClr val="193769"/>
                </a:solidFill>
              </a:rPr>
              <a:t>cylinder</a:t>
            </a:r>
            <a:r>
              <a:rPr lang="it-IT" dirty="0">
                <a:solidFill>
                  <a:srgbClr val="193769"/>
                </a:solidFill>
              </a:rPr>
              <a:t>.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21D46F4-974C-2F8F-D90E-E4191FEC734A}"/>
              </a:ext>
            </a:extLst>
          </p:cNvPr>
          <p:cNvSpPr/>
          <p:nvPr/>
        </p:nvSpPr>
        <p:spPr>
          <a:xfrm>
            <a:off x="4691699" y="895168"/>
            <a:ext cx="3901439" cy="369332"/>
          </a:xfrm>
          <a:prstGeom prst="rect">
            <a:avLst/>
          </a:prstGeom>
          <a:solidFill>
            <a:srgbClr val="FFFD78">
              <a:alpha val="45000"/>
            </a:srgbClr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M. Statera et al. NIM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882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(2018) 17.</a:t>
            </a:r>
          </a:p>
        </p:txBody>
      </p:sp>
    </p:spTree>
    <p:extLst>
      <p:ext uri="{BB962C8B-B14F-4D97-AF65-F5344CB8AC3E}">
        <p14:creationId xmlns:p14="http://schemas.microsoft.com/office/powerpoint/2010/main" val="731013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AE048B-2FDB-168D-31CC-FD9040F1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3BA44E-C316-23DC-9088-96B9B862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7F322A-9E32-5ACF-0182-1A0C2844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43" y="593504"/>
            <a:ext cx="6791242" cy="6264496"/>
          </a:xfrm>
          <a:prstGeom prst="rect">
            <a:avLst/>
          </a:prstGeom>
        </p:spPr>
      </p:pic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E3610A17-BE8E-4430-E6C7-A6EC15151DE5}"/>
              </a:ext>
            </a:extLst>
          </p:cNvPr>
          <p:cNvSpPr txBox="1">
            <a:spLocks/>
          </p:cNvSpPr>
          <p:nvPr/>
        </p:nvSpPr>
        <p:spPr>
          <a:xfrm>
            <a:off x="8675914" y="646772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7ACBE-BBDE-814C-977F-D6A7A203FF18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C9972F-D806-9CF3-9C56-1FF6FE8D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62" y="1521844"/>
            <a:ext cx="2375405" cy="43676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9F67AE-B0B6-D460-5936-75ACA5A8E74D}"/>
              </a:ext>
            </a:extLst>
          </p:cNvPr>
          <p:cNvSpPr txBox="1"/>
          <p:nvPr/>
        </p:nvSpPr>
        <p:spPr>
          <a:xfrm>
            <a:off x="5762908" y="182633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868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27ECE1-FE08-9B22-4407-B5F0D9A70B91}"/>
              </a:ext>
            </a:extLst>
          </p:cNvPr>
          <p:cNvSpPr txBox="1"/>
          <p:nvPr/>
        </p:nvSpPr>
        <p:spPr>
          <a:xfrm>
            <a:off x="5754868" y="150454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</a:t>
            </a:r>
            <a:r>
              <a:rPr lang="it-IT" i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A62AD75-827F-607C-458E-879136631770}"/>
              </a:ext>
            </a:extLst>
          </p:cNvPr>
          <p:cNvCxnSpPr>
            <a:cxnSpLocks/>
          </p:cNvCxnSpPr>
          <p:nvPr/>
        </p:nvCxnSpPr>
        <p:spPr>
          <a:xfrm flipV="1">
            <a:off x="1736658" y="1375163"/>
            <a:ext cx="2465952" cy="233052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C2AF8D2-E687-A9D1-497D-69653AFB3B78}"/>
              </a:ext>
            </a:extLst>
          </p:cNvPr>
          <p:cNvCxnSpPr>
            <a:cxnSpLocks/>
          </p:cNvCxnSpPr>
          <p:nvPr/>
        </p:nvCxnSpPr>
        <p:spPr>
          <a:xfrm flipV="1">
            <a:off x="1736658" y="1387346"/>
            <a:ext cx="2945837" cy="2570264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9138C6E-9951-5C62-F72C-15707CA9AC69}"/>
              </a:ext>
            </a:extLst>
          </p:cNvPr>
          <p:cNvCxnSpPr>
            <a:cxnSpLocks/>
          </p:cNvCxnSpPr>
          <p:nvPr/>
        </p:nvCxnSpPr>
        <p:spPr>
          <a:xfrm flipV="1">
            <a:off x="2315198" y="2831000"/>
            <a:ext cx="2739404" cy="2253828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D206CE-C455-A5FE-4057-89D860A3F3BB}"/>
              </a:ext>
            </a:extLst>
          </p:cNvPr>
          <p:cNvSpPr txBox="1"/>
          <p:nvPr/>
        </p:nvSpPr>
        <p:spPr>
          <a:xfrm>
            <a:off x="5784253" y="259795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5C4B5C-EB8C-EAE0-468C-E50B62A2A43B}"/>
              </a:ext>
            </a:extLst>
          </p:cNvPr>
          <p:cNvSpPr txBox="1"/>
          <p:nvPr/>
        </p:nvSpPr>
        <p:spPr>
          <a:xfrm rot="17609969">
            <a:off x="1346105" y="2076718"/>
            <a:ext cx="1591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13.6 K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A368C11-61D1-6661-E0AC-F9C4FDE63D85}"/>
              </a:ext>
            </a:extLst>
          </p:cNvPr>
          <p:cNvCxnSpPr>
            <a:cxnSpLocks/>
          </p:cNvCxnSpPr>
          <p:nvPr/>
        </p:nvCxnSpPr>
        <p:spPr>
          <a:xfrm flipV="1">
            <a:off x="2265500" y="1249417"/>
            <a:ext cx="1582660" cy="1240035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DD1DE35-B96A-613C-9F3F-BD1EFB01DD6B}"/>
              </a:ext>
            </a:extLst>
          </p:cNvPr>
          <p:cNvSpPr txBox="1"/>
          <p:nvPr/>
        </p:nvSpPr>
        <p:spPr>
          <a:xfrm>
            <a:off x="7383476" y="3583550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 K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3AE505A-C3EC-1F74-B174-E569E979ABF4}"/>
              </a:ext>
            </a:extLst>
          </p:cNvPr>
          <p:cNvCxnSpPr>
            <a:cxnSpLocks/>
          </p:cNvCxnSpPr>
          <p:nvPr/>
        </p:nvCxnSpPr>
        <p:spPr>
          <a:xfrm>
            <a:off x="1648142" y="3565187"/>
            <a:ext cx="1810389" cy="732926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4E44D38-FB35-8938-F966-D71CC788E3D1}"/>
              </a:ext>
            </a:extLst>
          </p:cNvPr>
          <p:cNvSpPr txBox="1"/>
          <p:nvPr/>
        </p:nvSpPr>
        <p:spPr>
          <a:xfrm>
            <a:off x="6575145" y="470775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mcl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B9E9C0F-9915-4FDA-3EB4-8B42CB5A073B}"/>
              </a:ext>
            </a:extLst>
          </p:cNvPr>
          <p:cNvSpPr txBox="1"/>
          <p:nvPr/>
        </p:nvSpPr>
        <p:spPr>
          <a:xfrm>
            <a:off x="6573029" y="5413545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-152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C29CD4D-B9FA-4548-ACD5-A3F3B565F5FC}"/>
              </a:ext>
            </a:extLst>
          </p:cNvPr>
          <p:cNvCxnSpPr>
            <a:cxnSpLocks/>
          </p:cNvCxnSpPr>
          <p:nvPr/>
        </p:nvCxnSpPr>
        <p:spPr>
          <a:xfrm flipV="1">
            <a:off x="2315198" y="4956088"/>
            <a:ext cx="1774202" cy="345016"/>
          </a:xfrm>
          <a:prstGeom prst="straightConnector1">
            <a:avLst/>
          </a:prstGeom>
          <a:ln w="44450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A0753EE-6105-53BA-86CA-F23D05A4081E}"/>
              </a:ext>
            </a:extLst>
          </p:cNvPr>
          <p:cNvCxnSpPr>
            <a:cxnSpLocks/>
          </p:cNvCxnSpPr>
          <p:nvPr/>
        </p:nvCxnSpPr>
        <p:spPr>
          <a:xfrm>
            <a:off x="6876070" y="3201399"/>
            <a:ext cx="1088059" cy="423129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4E173C5-EB17-546B-6B0F-9CBAFAEB5954}"/>
              </a:ext>
            </a:extLst>
          </p:cNvPr>
          <p:cNvSpPr txBox="1"/>
          <p:nvPr/>
        </p:nvSpPr>
        <p:spPr>
          <a:xfrm>
            <a:off x="309367" y="752198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962.5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5E6223F-66B1-640E-AE0A-A3F34732059B}"/>
              </a:ext>
            </a:extLst>
          </p:cNvPr>
          <p:cNvCxnSpPr>
            <a:cxnSpLocks/>
          </p:cNvCxnSpPr>
          <p:nvPr/>
        </p:nvCxnSpPr>
        <p:spPr>
          <a:xfrm flipH="1">
            <a:off x="955099" y="1221128"/>
            <a:ext cx="2075881" cy="0"/>
          </a:xfrm>
          <a:prstGeom prst="straightConnector1">
            <a:avLst/>
          </a:prstGeom>
          <a:ln w="44450">
            <a:solidFill>
              <a:srgbClr val="00905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6187801-9E09-2F71-669F-695A007471CA}"/>
              </a:ext>
            </a:extLst>
          </p:cNvPr>
          <p:cNvSpPr txBox="1"/>
          <p:nvPr/>
        </p:nvSpPr>
        <p:spPr>
          <a:xfrm>
            <a:off x="5701771" y="220161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 </a:t>
            </a:r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</a:t>
            </a:r>
            <a:r>
              <a:rPr lang="it-IT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75D53-FC7D-AB8E-AF8F-6529A1762361}"/>
              </a:ext>
            </a:extLst>
          </p:cNvPr>
          <p:cNvSpPr txBox="1"/>
          <p:nvPr/>
        </p:nvSpPr>
        <p:spPr>
          <a:xfrm>
            <a:off x="4691691" y="1577347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94F1D2-E666-2A4D-5E06-25C3227F32DE}"/>
              </a:ext>
            </a:extLst>
          </p:cNvPr>
          <p:cNvSpPr txBox="1"/>
          <p:nvPr/>
        </p:nvSpPr>
        <p:spPr>
          <a:xfrm>
            <a:off x="4775762" y="2347259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DB15594-7B0D-4472-AB9F-DA67F71645FD}"/>
              </a:ext>
            </a:extLst>
          </p:cNvPr>
          <p:cNvSpPr txBox="1"/>
          <p:nvPr/>
        </p:nvSpPr>
        <p:spPr>
          <a:xfrm>
            <a:off x="7271482" y="194510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/>
                <a:cs typeface="Arial"/>
              </a:rPr>
              <a:t>{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48 mm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B11E4A5-42DC-3167-4CF2-4B5BCE873B1D}"/>
              </a:ext>
            </a:extLst>
          </p:cNvPr>
          <p:cNvSpPr txBox="1"/>
          <p:nvPr/>
        </p:nvSpPr>
        <p:spPr>
          <a:xfrm>
            <a:off x="7156233" y="1689729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07D0593-4CAD-FF0F-ED0E-809FE2CC2C70}"/>
              </a:ext>
            </a:extLst>
          </p:cNvPr>
          <p:cNvSpPr txBox="1"/>
          <p:nvPr/>
        </p:nvSpPr>
        <p:spPr>
          <a:xfrm>
            <a:off x="7136431" y="230778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B130C09-C1A9-2B3A-8E2C-D1794E369C8F}"/>
              </a:ext>
            </a:extLst>
          </p:cNvPr>
          <p:cNvSpPr txBox="1"/>
          <p:nvPr/>
        </p:nvSpPr>
        <p:spPr>
          <a:xfrm>
            <a:off x="5469573" y="508482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59.2 mm }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2910B15-CAE1-3111-A248-AB6765A7B5FA}"/>
              </a:ext>
            </a:extLst>
          </p:cNvPr>
          <p:cNvCxnSpPr>
            <a:cxnSpLocks/>
          </p:cNvCxnSpPr>
          <p:nvPr/>
        </p:nvCxnSpPr>
        <p:spPr>
          <a:xfrm flipV="1">
            <a:off x="2315198" y="2190634"/>
            <a:ext cx="2345337" cy="2670292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olo 33">
            <a:extLst>
              <a:ext uri="{FF2B5EF4-FFF2-40B4-BE49-F238E27FC236}">
                <a16:creationId xmlns:a16="http://schemas.microsoft.com/office/drawing/2014/main" id="{5FA5420B-F699-48C2-7B4C-F944CDD00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2881" y="106363"/>
            <a:ext cx="9336881" cy="466652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Upgraded</a:t>
            </a:r>
            <a:r>
              <a:rPr lang="it-IT" dirty="0"/>
              <a:t> system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1A0625-7240-096C-AE96-1BC71F29BAD1}"/>
              </a:ext>
            </a:extLst>
          </p:cNvPr>
          <p:cNvSpPr txBox="1"/>
          <p:nvPr/>
        </p:nvSpPr>
        <p:spPr>
          <a:xfrm>
            <a:off x="-17362" y="5943179"/>
            <a:ext cx="2927973" cy="646331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field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radial</a:t>
            </a:r>
            <a:r>
              <a:rPr lang="it-IT" dirty="0"/>
              <a:t> and long.</a:t>
            </a:r>
          </a:p>
          <a:p>
            <a:r>
              <a:rPr lang="it-IT" dirty="0" err="1"/>
              <a:t>ColdHead</a:t>
            </a:r>
            <a:r>
              <a:rPr lang="it-IT" dirty="0"/>
              <a:t> 1.4/45 1.4 K/40 K)</a:t>
            </a:r>
          </a:p>
        </p:txBody>
      </p:sp>
    </p:spTree>
    <p:extLst>
      <p:ext uri="{BB962C8B-B14F-4D97-AF65-F5344CB8AC3E}">
        <p14:creationId xmlns:p14="http://schemas.microsoft.com/office/powerpoint/2010/main" val="4129320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CC840-9ADB-2D9A-5DBD-CFF0B532D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362"/>
            <a:ext cx="9043988" cy="417099"/>
          </a:xfrm>
        </p:spPr>
        <p:txBody>
          <a:bodyPr>
            <a:noAutofit/>
          </a:bodyPr>
          <a:lstStyle/>
          <a:p>
            <a:r>
              <a:rPr lang="it-IT" sz="3600" dirty="0" err="1"/>
              <a:t>Overcoming</a:t>
            </a:r>
            <a:r>
              <a:rPr lang="it-IT" sz="3600" dirty="0"/>
              <a:t> the </a:t>
            </a:r>
            <a:r>
              <a:rPr lang="it-IT" sz="3600" dirty="0" err="1"/>
              <a:t>flux</a:t>
            </a:r>
            <a:r>
              <a:rPr lang="it-IT" sz="3600" dirty="0"/>
              <a:t> </a:t>
            </a:r>
            <a:r>
              <a:rPr lang="it-IT" sz="3600" dirty="0" err="1"/>
              <a:t>jumps</a:t>
            </a:r>
            <a:r>
              <a:rPr lang="it-IT" sz="3600" dirty="0"/>
              <a:t> on P40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947AB9-2C49-BF38-3BA3-F1DB3B5A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942461-4ABF-7936-5D9E-8B0FEEED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4A63CB-E30A-A0D3-20A9-50EC12F0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7" y="793506"/>
            <a:ext cx="4489523" cy="585018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56AE469-7BEC-5B6B-AF78-89954827F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07" y="4073399"/>
            <a:ext cx="2471738" cy="14190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ED8EFC-CA12-B688-58AE-4CE32A191DD1}"/>
              </a:ext>
            </a:extLst>
          </p:cNvPr>
          <p:cNvSpPr txBox="1"/>
          <p:nvPr/>
        </p:nvSpPr>
        <p:spPr>
          <a:xfrm>
            <a:off x="6522244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183146-6CAC-B1CA-1652-D45D9599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875" y="787400"/>
            <a:ext cx="4584518" cy="58501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79F333-2174-2746-E994-7EB34BF97D42}"/>
              </a:ext>
            </a:extLst>
          </p:cNvPr>
          <p:cNvSpPr txBox="1"/>
          <p:nvPr/>
        </p:nvSpPr>
        <p:spPr>
          <a:xfrm>
            <a:off x="6300788" y="2264569"/>
            <a:ext cx="207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Higher</a:t>
            </a:r>
            <a:r>
              <a:rPr lang="it-IT" dirty="0"/>
              <a:t> field </a:t>
            </a:r>
            <a:r>
              <a:rPr lang="it-IT"/>
              <a:t>trapped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98EF39-995C-77EB-9AB5-E65C039399FD}"/>
              </a:ext>
            </a:extLst>
          </p:cNvPr>
          <p:cNvSpPr txBox="1"/>
          <p:nvPr/>
        </p:nvSpPr>
        <p:spPr>
          <a:xfrm>
            <a:off x="5689675" y="4266409"/>
            <a:ext cx="2883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 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OFF,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2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853.9 </a:t>
            </a:r>
            <a:r>
              <a:rPr lang="it-IT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F5C2C0-B95D-5766-84B3-267367B2C5F8}"/>
              </a:ext>
            </a:extLst>
          </p:cNvPr>
          <p:cNvSpPr txBox="1"/>
          <p:nvPr/>
        </p:nvSpPr>
        <p:spPr>
          <a:xfrm>
            <a:off x="5899579" y="5175532"/>
            <a:ext cx="271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K  </a:t>
            </a:r>
            <a:r>
              <a:rPr lang="it-IT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4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864.5 </a:t>
            </a:r>
            <a:r>
              <a:rPr lang="it-IT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4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it-IT" sz="1400" dirty="0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97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577705-B4D1-42DB-4499-FB4CC7E4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9300D3-30D7-415D-ABE6-16133467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35</a:t>
            </a:fld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02D9C2D-DFFC-29E8-79A3-65E60A73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" y="595509"/>
            <a:ext cx="7054600" cy="51149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85FEB2-539E-1E7A-E8C7-F8A3438CD618}"/>
              </a:ext>
            </a:extLst>
          </p:cNvPr>
          <p:cNvSpPr txBox="1"/>
          <p:nvPr/>
        </p:nvSpPr>
        <p:spPr>
          <a:xfrm>
            <a:off x="5214246" y="1245961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P40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3FC520-2CFA-47F6-0F99-CA206482B2A3}"/>
              </a:ext>
            </a:extLst>
          </p:cNvPr>
          <p:cNvSpPr txBox="1"/>
          <p:nvPr/>
        </p:nvSpPr>
        <p:spPr>
          <a:xfrm>
            <a:off x="5075582" y="2783640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F4710E-2C8C-5725-9EB8-D64532CE3EAB}"/>
              </a:ext>
            </a:extLst>
          </p:cNvPr>
          <p:cNvSpPr txBox="1"/>
          <p:nvPr/>
        </p:nvSpPr>
        <p:spPr>
          <a:xfrm>
            <a:off x="3332963" y="4414526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452C87-F480-1947-B379-B1291CE910DC}"/>
              </a:ext>
            </a:extLst>
          </p:cNvPr>
          <p:cNvSpPr txBox="1"/>
          <p:nvPr/>
        </p:nvSpPr>
        <p:spPr>
          <a:xfrm>
            <a:off x="3171085" y="2729765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947026-1A9D-F50B-89FC-7B66774E5330}"/>
              </a:ext>
            </a:extLst>
          </p:cNvPr>
          <p:cNvSpPr txBox="1"/>
          <p:nvPr/>
        </p:nvSpPr>
        <p:spPr>
          <a:xfrm>
            <a:off x="3090908" y="1430627"/>
            <a:ext cx="723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CC0043-3FA1-6C71-6BBF-32883C56600C}"/>
              </a:ext>
            </a:extLst>
          </p:cNvPr>
          <p:cNvSpPr txBox="1"/>
          <p:nvPr/>
        </p:nvSpPr>
        <p:spPr>
          <a:xfrm>
            <a:off x="1108372" y="4588222"/>
            <a:ext cx="1069524" cy="923330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Waste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feasibiliy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studies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31A22E-D93C-38FE-BB64-FE5B410133B3}"/>
              </a:ext>
            </a:extLst>
          </p:cNvPr>
          <p:cNvSpPr txBox="1"/>
          <p:nvPr/>
        </p:nvSpPr>
        <p:spPr>
          <a:xfrm>
            <a:off x="6155635" y="27674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BF7DCF-3503-55B6-0162-ECDEB1AD421B}"/>
              </a:ext>
            </a:extLst>
          </p:cNvPr>
          <p:cNvSpPr txBox="1"/>
          <p:nvPr/>
        </p:nvSpPr>
        <p:spPr>
          <a:xfrm>
            <a:off x="6023114" y="12762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D27D7BE-D610-7DFD-60E3-118AEC0753FC}"/>
              </a:ext>
            </a:extLst>
          </p:cNvPr>
          <p:cNvSpPr txBox="1"/>
          <p:nvPr/>
        </p:nvSpPr>
        <p:spPr>
          <a:xfrm>
            <a:off x="3270872" y="491025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4FAB61-8BDE-0ABD-ECD9-3FA5846C6C03}"/>
              </a:ext>
            </a:extLst>
          </p:cNvPr>
          <p:cNvSpPr txBox="1"/>
          <p:nvPr/>
        </p:nvSpPr>
        <p:spPr>
          <a:xfrm>
            <a:off x="3270872" y="320281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CF6AB1-A2FD-EDA3-D723-0ABACC670D24}"/>
              </a:ext>
            </a:extLst>
          </p:cNvPr>
          <p:cNvSpPr txBox="1"/>
          <p:nvPr/>
        </p:nvSpPr>
        <p:spPr>
          <a:xfrm>
            <a:off x="3070165" y="185181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46AE2A8-DF45-C871-EEF5-D743741B72EC}"/>
              </a:ext>
            </a:extLst>
          </p:cNvPr>
          <p:cNvSpPr txBox="1"/>
          <p:nvPr/>
        </p:nvSpPr>
        <p:spPr>
          <a:xfrm>
            <a:off x="1076870" y="293956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1.75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0C3DEC-82D9-22CE-E870-7D93ECD3A090}"/>
              </a:ext>
            </a:extLst>
          </p:cNvPr>
          <p:cNvSpPr txBox="1"/>
          <p:nvPr/>
        </p:nvSpPr>
        <p:spPr>
          <a:xfrm>
            <a:off x="1142628" y="1268092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2.75 mm ?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25FA56A-A2C6-D60C-7348-8369A265F63A}"/>
              </a:ext>
            </a:extLst>
          </p:cNvPr>
          <p:cNvSpPr txBox="1"/>
          <p:nvPr/>
        </p:nvSpPr>
        <p:spPr>
          <a:xfrm>
            <a:off x="1201719" y="1628608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8E1B481-0152-7072-61F7-82B5E24F7D85}"/>
              </a:ext>
            </a:extLst>
          </p:cNvPr>
          <p:cNvSpPr txBox="1"/>
          <p:nvPr/>
        </p:nvSpPr>
        <p:spPr>
          <a:xfrm>
            <a:off x="1129840" y="3361600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7121E8C5-A980-82D4-8D3B-0C50683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38" y="106363"/>
            <a:ext cx="7772400" cy="522288"/>
          </a:xfrm>
        </p:spPr>
        <p:txBody>
          <a:bodyPr>
            <a:normAutofit fontScale="90000"/>
          </a:bodyPr>
          <a:lstStyle/>
          <a:p>
            <a:r>
              <a:rPr lang="it-IT" dirty="0"/>
              <a:t>Plan: </a:t>
            </a:r>
            <a:r>
              <a:rPr lang="it-IT" dirty="0" err="1"/>
              <a:t>find</a:t>
            </a:r>
            <a:r>
              <a:rPr lang="it-IT" dirty="0"/>
              <a:t> the </a:t>
            </a:r>
            <a:r>
              <a:rPr lang="it-IT" dirty="0" err="1"/>
              <a:t>better</a:t>
            </a:r>
            <a:r>
              <a:rPr lang="it-IT" dirty="0"/>
              <a:t> 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92C6C2-D5E6-75E4-38F3-F291E901ED8A}"/>
              </a:ext>
            </a:extLst>
          </p:cNvPr>
          <p:cNvSpPr txBox="1"/>
          <p:nvPr/>
        </p:nvSpPr>
        <p:spPr>
          <a:xfrm>
            <a:off x="387048" y="5853919"/>
            <a:ext cx="853862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/>
              <a:t>Roughly</a:t>
            </a:r>
            <a:r>
              <a:rPr lang="it-IT" sz="1600" dirty="0"/>
              <a:t> </a:t>
            </a:r>
            <a:r>
              <a:rPr lang="it-IT" sz="1600" dirty="0" err="1"/>
              <a:t>lower</a:t>
            </a:r>
            <a:r>
              <a:rPr lang="it-IT" sz="1600" dirty="0"/>
              <a:t>  size of the precursor (</a:t>
            </a:r>
            <a:r>
              <a:rPr lang="it-IT" sz="1600" dirty="0" err="1"/>
              <a:t>Pnn</a:t>
            </a:r>
            <a:r>
              <a:rPr lang="it-IT" sz="1600" dirty="0"/>
              <a:t> - </a:t>
            </a:r>
            <a:r>
              <a:rPr lang="it-IT" sz="1600" dirty="0" err="1"/>
              <a:t>nn</a:t>
            </a:r>
            <a:r>
              <a:rPr lang="it-IT" sz="1600" dirty="0"/>
              <a:t> </a:t>
            </a:r>
            <a:r>
              <a:rPr lang="it-IT" sz="1600" dirty="0" err="1"/>
              <a:t>sieve</a:t>
            </a:r>
            <a:r>
              <a:rPr lang="it-IT" sz="1600" dirty="0"/>
              <a:t> mesh) B grains  </a:t>
            </a:r>
            <a:r>
              <a:rPr lang="it-IT" sz="1600" dirty="0" err="1"/>
              <a:t>higher</a:t>
            </a:r>
            <a:r>
              <a:rPr lang="it-IT" sz="1600" dirty="0"/>
              <a:t> the </a:t>
            </a:r>
            <a:r>
              <a:rPr lang="it-IT" sz="1600" dirty="0" err="1"/>
              <a:t>critical</a:t>
            </a:r>
            <a:r>
              <a:rPr lang="it-IT" sz="1600" dirty="0"/>
              <a:t> </a:t>
            </a:r>
            <a:r>
              <a:rPr lang="it-IT" sz="1600" dirty="0" err="1"/>
              <a:t>current</a:t>
            </a:r>
            <a:r>
              <a:rPr lang="it-IT" sz="1600" dirty="0"/>
              <a:t> and</a:t>
            </a:r>
          </a:p>
          <a:p>
            <a:pPr algn="ctr"/>
            <a:r>
              <a:rPr lang="it-IT" sz="1600" dirty="0"/>
              <a:t>more </a:t>
            </a:r>
            <a:r>
              <a:rPr lang="it-IT" sz="1600" dirty="0" err="1"/>
              <a:t>instability</a:t>
            </a:r>
            <a:r>
              <a:rPr lang="it-IT" sz="1600" dirty="0"/>
              <a:t>. </a:t>
            </a: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tested</a:t>
            </a:r>
            <a:r>
              <a:rPr lang="it-IT" sz="1600" dirty="0"/>
              <a:t> P40, P100 and P160,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they</a:t>
            </a:r>
            <a:r>
              <a:rPr lang="it-IT" sz="1600" dirty="0"/>
              <a:t> </a:t>
            </a:r>
            <a:r>
              <a:rPr lang="it-IT" sz="1600" dirty="0" err="1"/>
              <a:t>perform</a:t>
            </a:r>
            <a:r>
              <a:rPr lang="it-IT" sz="1600" dirty="0"/>
              <a:t> </a:t>
            </a:r>
            <a:r>
              <a:rPr lang="it-IT" sz="1600" dirty="0" err="1"/>
              <a:t>worse</a:t>
            </a:r>
            <a:r>
              <a:rPr lang="it-IT" sz="1600" dirty="0"/>
              <a:t> </a:t>
            </a:r>
            <a:r>
              <a:rPr lang="it-IT" sz="1600" dirty="0" err="1"/>
              <a:t>than</a:t>
            </a:r>
            <a:r>
              <a:rPr lang="it-IT" sz="1600" dirty="0"/>
              <a:t> the </a:t>
            </a:r>
            <a:r>
              <a:rPr lang="it-IT" sz="1600" dirty="0" err="1"/>
              <a:t>waste</a:t>
            </a:r>
            <a:r>
              <a:rPr lang="it-IT" sz="1600" dirty="0"/>
              <a:t> </a:t>
            </a:r>
            <a:r>
              <a:rPr lang="it-IT" sz="1600" dirty="0" err="1"/>
              <a:t>feas</a:t>
            </a:r>
            <a:r>
              <a:rPr lang="it-IT" sz="1600" dirty="0"/>
              <a:t>, </a:t>
            </a:r>
            <a:r>
              <a:rPr lang="it-IT" sz="1600" dirty="0" err="1"/>
              <a:t>cyl</a:t>
            </a:r>
            <a:r>
              <a:rPr lang="it-IT" sz="1600" dirty="0"/>
              <a:t>..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73D35B-8E05-B63C-99C5-B1BCAFDA6B72}"/>
              </a:ext>
            </a:extLst>
          </p:cNvPr>
          <p:cNvSpPr txBox="1"/>
          <p:nvPr/>
        </p:nvSpPr>
        <p:spPr>
          <a:xfrm>
            <a:off x="7204169" y="2137308"/>
            <a:ext cx="1577676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homogeneity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bulk? 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cylinder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08366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2847F-89CF-1E6E-64DB-CC8ABCF2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38" y="106363"/>
            <a:ext cx="7772400" cy="442278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redoing</a:t>
            </a:r>
            <a:r>
              <a:rPr lang="it-IT" dirty="0"/>
              <a:t> the P100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63476C-AA5A-57D0-FA00-4EF80C4B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13D5B7-623E-3A3D-C827-AE5DF3F8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36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59AEFD-70E8-1098-E584-5F702104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9" y="697516"/>
            <a:ext cx="4389348" cy="57972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86F843-274B-A9C8-FDEA-AB0E1DF14540}"/>
              </a:ext>
            </a:extLst>
          </p:cNvPr>
          <p:cNvSpPr txBox="1"/>
          <p:nvPr/>
        </p:nvSpPr>
        <p:spPr>
          <a:xfrm>
            <a:off x="4767155" y="1689509"/>
            <a:ext cx="41149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OFF,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957 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BDD190-E4CA-351F-98C3-3F2F95481CB9}"/>
              </a:ext>
            </a:extLst>
          </p:cNvPr>
          <p:cNvSpPr txBox="1"/>
          <p:nvPr/>
        </p:nvSpPr>
        <p:spPr>
          <a:xfrm>
            <a:off x="4842622" y="2250034"/>
            <a:ext cx="40934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K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947 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A321A7-5F98-9DC2-64AD-F67A6A0F77FA}"/>
              </a:ext>
            </a:extLst>
          </p:cNvPr>
          <p:cNvSpPr txBox="1"/>
          <p:nvPr/>
        </p:nvSpPr>
        <p:spPr>
          <a:xfrm>
            <a:off x="4790622" y="2810559"/>
            <a:ext cx="42579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 K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947 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6A009E-5043-19AB-BA0D-73651DDFDE76}"/>
              </a:ext>
            </a:extLst>
          </p:cNvPr>
          <p:cNvSpPr txBox="1"/>
          <p:nvPr/>
        </p:nvSpPr>
        <p:spPr>
          <a:xfrm>
            <a:off x="5191692" y="5168491"/>
            <a:ext cx="3395288" cy="646331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jump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temperature (</a:t>
            </a:r>
            <a:r>
              <a:rPr lang="it-IT" dirty="0" err="1"/>
              <a:t>till</a:t>
            </a:r>
            <a:r>
              <a:rPr lang="it-IT" dirty="0"/>
              <a:t> 24 K)</a:t>
            </a:r>
          </a:p>
        </p:txBody>
      </p:sp>
    </p:spTree>
    <p:extLst>
      <p:ext uri="{BB962C8B-B14F-4D97-AF65-F5344CB8AC3E}">
        <p14:creationId xmlns:p14="http://schemas.microsoft.com/office/powerpoint/2010/main" val="967780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B3CBA-73D0-B52E-7550-996CDC395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71" y="106363"/>
            <a:ext cx="8928625" cy="588582"/>
          </a:xfrm>
        </p:spPr>
        <p:txBody>
          <a:bodyPr>
            <a:noAutofit/>
          </a:bodyPr>
          <a:lstStyle/>
          <a:p>
            <a:r>
              <a:rPr lang="it-IT" sz="3200" dirty="0"/>
              <a:t>no </a:t>
            </a:r>
            <a:r>
              <a:rPr lang="it-IT" sz="3200" dirty="0" err="1"/>
              <a:t>succeeded</a:t>
            </a:r>
            <a:r>
              <a:rPr lang="it-IT" sz="3200" dirty="0"/>
              <a:t> to  </a:t>
            </a:r>
            <a:r>
              <a:rPr lang="it-IT" sz="3200" dirty="0" err="1"/>
              <a:t>overcome</a:t>
            </a:r>
            <a:r>
              <a:rPr lang="it-IT" sz="3200" dirty="0"/>
              <a:t> </a:t>
            </a:r>
            <a:r>
              <a:rPr lang="it-IT" sz="3200" dirty="0" err="1"/>
              <a:t>flux</a:t>
            </a:r>
            <a:r>
              <a:rPr lang="it-IT" sz="3200" dirty="0"/>
              <a:t> </a:t>
            </a:r>
            <a:r>
              <a:rPr lang="it-IT" sz="3200" dirty="0" err="1"/>
              <a:t>jump</a:t>
            </a:r>
            <a:endParaRPr lang="it-IT" sz="3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72FFFC-AE43-AB60-129F-227CF682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37DE4D-DB2B-FD7D-8B58-8E6BA1EE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37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625683-A1CD-44F4-6616-4D952682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2" y="874300"/>
            <a:ext cx="5083060" cy="55900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479DC9-15AD-D797-033C-1E3BE8BF4830}"/>
              </a:ext>
            </a:extLst>
          </p:cNvPr>
          <p:cNvSpPr txBox="1"/>
          <p:nvPr/>
        </p:nvSpPr>
        <p:spPr>
          <a:xfrm>
            <a:off x="5325168" y="1238405"/>
            <a:ext cx="374762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 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K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 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E5F5FF-E5B7-46D4-BD6D-88C1125DE2D7}"/>
              </a:ext>
            </a:extLst>
          </p:cNvPr>
          <p:cNvSpPr txBox="1"/>
          <p:nvPr/>
        </p:nvSpPr>
        <p:spPr>
          <a:xfrm>
            <a:off x="5400635" y="1798930"/>
            <a:ext cx="374814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 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 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371373-AE47-2727-3D1D-EBB2732FA318}"/>
              </a:ext>
            </a:extLst>
          </p:cNvPr>
          <p:cNvSpPr txBox="1"/>
          <p:nvPr/>
        </p:nvSpPr>
        <p:spPr>
          <a:xfrm>
            <a:off x="5299519" y="2485512"/>
            <a:ext cx="379892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 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 K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 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F194AA-C83A-24D4-988B-565E343CAEED}"/>
              </a:ext>
            </a:extLst>
          </p:cNvPr>
          <p:cNvSpPr txBox="1"/>
          <p:nvPr/>
        </p:nvSpPr>
        <p:spPr>
          <a:xfrm>
            <a:off x="5348635" y="3046037"/>
            <a:ext cx="381065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 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 –set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 K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84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4BE5D2-0170-479A-3D44-70F7E55B4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" y="-18417"/>
            <a:ext cx="8410258" cy="69831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Remaking</a:t>
            </a:r>
            <a:r>
              <a:rPr lang="it-IT" dirty="0"/>
              <a:t> the one @ </a:t>
            </a:r>
            <a:r>
              <a:rPr lang="it-IT" dirty="0" err="1"/>
              <a:t>lowest</a:t>
            </a:r>
            <a:r>
              <a:rPr lang="it-IT" dirty="0"/>
              <a:t>  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67C51B-5C3D-31AD-1C03-9132CC16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ECB0FC-B3FC-9D5C-E398-FC8EE243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38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FEF4DA-CD62-9563-6897-C44EBC80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7516"/>
            <a:ext cx="4389348" cy="57972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CFFEDC2-0035-B66D-280F-1D6A1114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512" y="697516"/>
            <a:ext cx="4680488" cy="61604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2815D5-D468-D09D-4794-548E0188D9C6}"/>
              </a:ext>
            </a:extLst>
          </p:cNvPr>
          <p:cNvSpPr txBox="1"/>
          <p:nvPr/>
        </p:nvSpPr>
        <p:spPr>
          <a:xfrm>
            <a:off x="482384" y="2651524"/>
            <a:ext cx="228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957 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464991-3969-030F-5721-CF24D2CF8E6F}"/>
              </a:ext>
            </a:extLst>
          </p:cNvPr>
          <p:cNvSpPr txBox="1"/>
          <p:nvPr/>
        </p:nvSpPr>
        <p:spPr>
          <a:xfrm>
            <a:off x="5044052" y="2749680"/>
            <a:ext cx="228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(U.C)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952 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740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2D7F19-7319-E120-6274-A7669C64E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38" y="9384"/>
            <a:ext cx="7772400" cy="60077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Also</a:t>
            </a:r>
            <a:r>
              <a:rPr lang="it-IT" dirty="0"/>
              <a:t> in case of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jump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7E1F5A-5F40-D819-A6FF-BBC1D5B8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E64F22-583E-D57D-B9A1-9531FF45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39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BE2A14-9D97-3CD9-1C39-C633D9A56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2" y="680216"/>
            <a:ext cx="8391695" cy="35072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D9663E-26CE-13D2-D4CB-F2EAC1BAE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3176"/>
            <a:ext cx="2694923" cy="25107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2A384E-78B9-A6AE-3A96-44738005E5F2}"/>
              </a:ext>
            </a:extLst>
          </p:cNvPr>
          <p:cNvSpPr txBox="1"/>
          <p:nvPr/>
        </p:nvSpPr>
        <p:spPr>
          <a:xfrm>
            <a:off x="2597407" y="4802406"/>
            <a:ext cx="6266844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/>
              <a:t>Powering</a:t>
            </a:r>
            <a:r>
              <a:rPr lang="it-IT" sz="2400" dirty="0"/>
              <a:t> the </a:t>
            </a:r>
            <a:r>
              <a:rPr lang="it-IT" sz="2400" dirty="0" err="1"/>
              <a:t>external</a:t>
            </a:r>
            <a:r>
              <a:rPr lang="it-IT" sz="2400" dirty="0"/>
              <a:t> magnete to 962 </a:t>
            </a:r>
            <a:r>
              <a:rPr lang="it-IT" sz="2400" dirty="0" err="1"/>
              <a:t>mT</a:t>
            </a:r>
            <a:r>
              <a:rPr lang="it-IT" sz="2400" dirty="0"/>
              <a:t> (T. C.) </a:t>
            </a:r>
          </a:p>
          <a:p>
            <a:pPr algn="ctr"/>
            <a:r>
              <a:rPr lang="it-IT" sz="2400" dirty="0"/>
              <a:t>937 </a:t>
            </a:r>
            <a:r>
              <a:rPr lang="it-IT" sz="2400" dirty="0" err="1"/>
              <a:t>mT</a:t>
            </a:r>
            <a:r>
              <a:rPr lang="it-IT" sz="2400" dirty="0"/>
              <a:t> (T.C.) are </a:t>
            </a:r>
            <a:r>
              <a:rPr lang="it-IT" sz="2400" dirty="0" err="1"/>
              <a:t>trapped</a:t>
            </a:r>
            <a:r>
              <a:rPr lang="it-IT" sz="2400" dirty="0"/>
              <a:t> in the center.</a:t>
            </a:r>
          </a:p>
          <a:p>
            <a:pPr algn="ctr"/>
            <a:r>
              <a:rPr lang="it-IT" sz="2400" dirty="0" err="1"/>
              <a:t>Neverthless</a:t>
            </a:r>
            <a:r>
              <a:rPr lang="it-IT" sz="2400" dirty="0"/>
              <a:t>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the P40, </a:t>
            </a:r>
            <a:r>
              <a:rPr lang="it-IT" sz="2400" dirty="0" err="1"/>
              <a:t>also</a:t>
            </a:r>
            <a:r>
              <a:rPr lang="it-IT" sz="2400" dirty="0"/>
              <a:t> with </a:t>
            </a:r>
          </a:p>
          <a:p>
            <a:pPr algn="ctr"/>
            <a:r>
              <a:rPr lang="it-IT" sz="2400" dirty="0" err="1"/>
              <a:t>flux</a:t>
            </a:r>
            <a:r>
              <a:rPr lang="it-IT" sz="2400" dirty="0"/>
              <a:t> </a:t>
            </a:r>
            <a:r>
              <a:rPr lang="it-IT" sz="2400" dirty="0" err="1"/>
              <a:t>jump</a:t>
            </a:r>
            <a:r>
              <a:rPr lang="it-IT" sz="2400" dirty="0"/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BCF9E-83C0-4F40-E573-00734EF2985A}"/>
              </a:ext>
            </a:extLst>
          </p:cNvPr>
          <p:cNvSpPr txBox="1"/>
          <p:nvPr/>
        </p:nvSpPr>
        <p:spPr>
          <a:xfrm>
            <a:off x="279749" y="5685742"/>
            <a:ext cx="20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Hall S</a:t>
            </a:r>
            <a:r>
              <a:rPr lang="it-IT" sz="1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280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35382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01" y="738061"/>
            <a:ext cx="8850038" cy="5126292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</a:rPr>
              <a:t>@IKP-FZJ </a:t>
            </a:r>
            <a:r>
              <a:rPr lang="it-IT" dirty="0">
                <a:solidFill>
                  <a:srgbClr val="005493"/>
                </a:solidFill>
              </a:rPr>
              <a:t>- </a:t>
            </a:r>
            <a:r>
              <a:rPr lang="it-IT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dirty="0">
                <a:solidFill>
                  <a:srgbClr val="0432FF"/>
                </a:solidFill>
              </a:rPr>
              <a:t>of </a:t>
            </a:r>
            <a:r>
              <a:rPr lang="it-IT" dirty="0" err="1">
                <a:solidFill>
                  <a:srgbClr val="0432FF"/>
                </a:solidFill>
              </a:rPr>
              <a:t>polarized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fuel</a:t>
            </a:r>
            <a:r>
              <a:rPr lang="it-IT" dirty="0">
                <a:solidFill>
                  <a:srgbClr val="005493"/>
                </a:solidFill>
              </a:rPr>
              <a:t>: from </a:t>
            </a:r>
            <a:r>
              <a:rPr lang="it-IT" dirty="0" err="1">
                <a:solidFill>
                  <a:srgbClr val="005493"/>
                </a:solidFill>
              </a:rPr>
              <a:t>pABS</a:t>
            </a:r>
            <a:r>
              <a:rPr lang="it-IT" dirty="0">
                <a:solidFill>
                  <a:srgbClr val="005493"/>
                </a:solidFill>
              </a:rPr>
              <a:t>,  and a </a:t>
            </a:r>
            <a:r>
              <a:rPr lang="it-IT" dirty="0" err="1">
                <a:solidFill>
                  <a:srgbClr val="005493"/>
                </a:solidFill>
              </a:rPr>
              <a:t>renewed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proposal</a:t>
            </a:r>
            <a:r>
              <a:rPr lang="it-IT" dirty="0">
                <a:solidFill>
                  <a:srgbClr val="005493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</a:rPr>
              <a:t>@ IESL-FORTH </a:t>
            </a:r>
            <a:r>
              <a:rPr lang="it-IT" dirty="0">
                <a:solidFill>
                  <a:srgbClr val="005493"/>
                </a:solidFill>
              </a:rPr>
              <a:t>– 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</a:rPr>
              <a:t>Production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polarized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fuel</a:t>
            </a:r>
            <a:r>
              <a:rPr lang="it-IT" dirty="0">
                <a:solidFill>
                  <a:srgbClr val="005493"/>
                </a:solidFill>
              </a:rPr>
              <a:t> by Laser IR-Quantum Beat (QB) </a:t>
            </a:r>
            <a:r>
              <a:rPr lang="it-IT" dirty="0" err="1">
                <a:solidFill>
                  <a:srgbClr val="005493"/>
                </a:solidFill>
              </a:rPr>
              <a:t>excitation</a:t>
            </a:r>
            <a:r>
              <a:rPr lang="it-IT" dirty="0">
                <a:solidFill>
                  <a:srgbClr val="005493"/>
                </a:solidFill>
              </a:rPr>
              <a:t> and Ultra Violet (UV) </a:t>
            </a:r>
            <a:r>
              <a:rPr lang="it-IT" dirty="0" err="1">
                <a:solidFill>
                  <a:srgbClr val="005493"/>
                </a:solidFill>
              </a:rPr>
              <a:t>dissociation</a:t>
            </a:r>
            <a:r>
              <a:rPr lang="it-IT" dirty="0">
                <a:solidFill>
                  <a:srgbClr val="005493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</a:rPr>
              <a:t>@PGI-FZJ/HHDU</a:t>
            </a:r>
            <a:r>
              <a:rPr lang="it-IT" dirty="0">
                <a:solidFill>
                  <a:srgbClr val="005493"/>
                </a:solidFill>
              </a:rPr>
              <a:t> - Laser </a:t>
            </a:r>
            <a:r>
              <a:rPr lang="it-IT" dirty="0" err="1">
                <a:solidFill>
                  <a:srgbClr val="005493"/>
                </a:solidFill>
              </a:rPr>
              <a:t>Induced</a:t>
            </a:r>
            <a:r>
              <a:rPr lang="it-IT" dirty="0">
                <a:solidFill>
                  <a:srgbClr val="005493"/>
                </a:solidFill>
              </a:rPr>
              <a:t> Plasma LIP: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</a:rPr>
              <a:t> production</a:t>
            </a:r>
            <a:r>
              <a:rPr lang="it-IT" dirty="0">
                <a:solidFill>
                  <a:srgbClr val="005493"/>
                </a:solidFill>
              </a:rPr>
              <a:t>,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</a:rPr>
              <a:t>acceleration</a:t>
            </a:r>
            <a:r>
              <a:rPr lang="it-IT" dirty="0">
                <a:solidFill>
                  <a:srgbClr val="005493"/>
                </a:solidFill>
              </a:rPr>
              <a:t>  and 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</a:rPr>
              <a:t>reaction</a:t>
            </a:r>
            <a:r>
              <a:rPr lang="it-IT" dirty="0">
                <a:solidFill>
                  <a:srgbClr val="005493"/>
                </a:solidFill>
              </a:rPr>
              <a:t>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</a:rPr>
              <a:t>@FE </a:t>
            </a:r>
            <a:r>
              <a:rPr lang="it-IT" dirty="0" err="1">
                <a:solidFill>
                  <a:srgbClr val="005493"/>
                </a:solidFill>
              </a:rPr>
              <a:t>Magnets</a:t>
            </a:r>
            <a:r>
              <a:rPr lang="it-IT" dirty="0">
                <a:solidFill>
                  <a:srgbClr val="005493"/>
                </a:solidFill>
              </a:rPr>
              <a:t> for 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dirty="0">
                <a:solidFill>
                  <a:srgbClr val="005493"/>
                </a:solidFill>
              </a:rPr>
              <a:t>,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dirty="0">
                <a:solidFill>
                  <a:srgbClr val="005493"/>
                </a:solidFill>
              </a:rPr>
              <a:t> and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polarized</a:t>
            </a:r>
            <a:r>
              <a:rPr lang="it-IT" dirty="0">
                <a:solidFill>
                  <a:srgbClr val="005493"/>
                </a:solidFill>
              </a:rPr>
              <a:t> </a:t>
            </a:r>
            <a:r>
              <a:rPr lang="it-IT" dirty="0" err="1">
                <a:solidFill>
                  <a:srgbClr val="005493"/>
                </a:solidFill>
              </a:rPr>
              <a:t>fuel</a:t>
            </a:r>
            <a:r>
              <a:rPr lang="it-IT" dirty="0">
                <a:solidFill>
                  <a:srgbClr val="005493"/>
                </a:solidFill>
              </a:rPr>
              <a:t> 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6095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84150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 err="1"/>
              <a:t>Conclusions</a:t>
            </a:r>
            <a:r>
              <a:rPr lang="it-IT" sz="3200" dirty="0"/>
              <a:t> of PREFER activities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40</a:t>
            </a:fld>
            <a:endParaRPr lang="it-IT" dirty="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01988420-889F-9B42-B365-ABA52B1D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385" y="1024129"/>
            <a:ext cx="7709231" cy="2029016"/>
          </a:xfrm>
        </p:spPr>
        <p:txBody>
          <a:bodyPr>
            <a:normAutofit lnSpcReduction="10000"/>
          </a:bodyPr>
          <a:lstStyle/>
          <a:p>
            <a:r>
              <a:rPr lang="it-IT" dirty="0">
                <a:solidFill>
                  <a:schemeClr val="tx1"/>
                </a:solidFill>
              </a:rPr>
              <a:t>W.W. </a:t>
            </a:r>
            <a:r>
              <a:rPr lang="it-IT" dirty="0" err="1">
                <a:solidFill>
                  <a:schemeClr val="tx1"/>
                </a:solidFill>
              </a:rPr>
              <a:t>Heidbrink</a:t>
            </a:r>
            <a:r>
              <a:rPr lang="it-IT" dirty="0">
                <a:solidFill>
                  <a:schemeClr val="tx1"/>
                </a:solidFill>
              </a:rPr>
              <a:t> on </a:t>
            </a:r>
            <a:r>
              <a:rPr lang="it-IT" dirty="0" err="1">
                <a:solidFill>
                  <a:schemeClr val="tx1"/>
                </a:solidFill>
              </a:rPr>
              <a:t>monday</a:t>
            </a:r>
            <a:r>
              <a:rPr lang="it-IT" dirty="0">
                <a:solidFill>
                  <a:schemeClr val="tx1"/>
                </a:solidFill>
              </a:rPr>
              <a:t>  in </a:t>
            </a:r>
            <a:r>
              <a:rPr lang="it-IT" dirty="0" err="1">
                <a:solidFill>
                  <a:schemeClr val="tx1"/>
                </a:solidFill>
              </a:rPr>
              <a:t>his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presentation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asked</a:t>
            </a:r>
            <a:r>
              <a:rPr lang="it-IT" dirty="0">
                <a:solidFill>
                  <a:schemeClr val="tx1"/>
                </a:solidFill>
              </a:rPr>
              <a:t> the audience to </a:t>
            </a:r>
            <a:r>
              <a:rPr lang="it-IT" dirty="0" err="1">
                <a:solidFill>
                  <a:schemeClr val="tx1"/>
                </a:solidFill>
              </a:rPr>
              <a:t>provide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him</a:t>
            </a:r>
            <a:r>
              <a:rPr lang="it-IT" dirty="0">
                <a:solidFill>
                  <a:schemeClr val="tx1"/>
                </a:solidFill>
              </a:rPr>
              <a:t> intense </a:t>
            </a:r>
            <a:r>
              <a:rPr lang="it-IT" dirty="0" err="1">
                <a:solidFill>
                  <a:schemeClr val="tx1"/>
                </a:solidFill>
              </a:rPr>
              <a:t>Deuterium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polarized</a:t>
            </a:r>
            <a:r>
              <a:rPr lang="it-IT" dirty="0"/>
              <a:t>. </a:t>
            </a:r>
          </a:p>
        </p:txBody>
      </p:sp>
      <p:sp>
        <p:nvSpPr>
          <p:cNvPr id="8" name="Sottotitolo 6">
            <a:extLst>
              <a:ext uri="{FF2B5EF4-FFF2-40B4-BE49-F238E27FC236}">
                <a16:creationId xmlns:a16="http://schemas.microsoft.com/office/drawing/2014/main" id="{78D724FE-163A-B9B6-E8EE-C3012441A562}"/>
              </a:ext>
            </a:extLst>
          </p:cNvPr>
          <p:cNvSpPr txBox="1">
            <a:spLocks/>
          </p:cNvSpPr>
          <p:nvPr/>
        </p:nvSpPr>
        <p:spPr>
          <a:xfrm>
            <a:off x="550917" y="4144748"/>
            <a:ext cx="8042221" cy="202901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PREFER </a:t>
            </a:r>
            <a:r>
              <a:rPr lang="it-IT" dirty="0" err="1">
                <a:solidFill>
                  <a:schemeClr val="tx1"/>
                </a:solidFill>
              </a:rPr>
              <a:t>is</a:t>
            </a:r>
            <a:r>
              <a:rPr lang="it-IT" dirty="0">
                <a:solidFill>
                  <a:schemeClr val="tx1"/>
                </a:solidFill>
              </a:rPr>
              <a:t> keeping mind and hands on the </a:t>
            </a:r>
            <a:r>
              <a:rPr lang="it-IT" dirty="0" err="1">
                <a:solidFill>
                  <a:schemeClr val="tx1"/>
                </a:solidFill>
              </a:rPr>
              <a:t>requirement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investigating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different</a:t>
            </a:r>
            <a:r>
              <a:rPr lang="it-IT" dirty="0">
                <a:solidFill>
                  <a:schemeClr val="tx1"/>
                </a:solidFill>
              </a:rPr>
              <a:t> ways  to do </a:t>
            </a:r>
            <a:r>
              <a:rPr lang="it-IT" dirty="0" err="1">
                <a:solidFill>
                  <a:schemeClr val="tx1"/>
                </a:solidFill>
              </a:rPr>
              <a:t>it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94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0738" y="25400"/>
            <a:ext cx="7772400" cy="579437"/>
          </a:xfrm>
        </p:spPr>
        <p:txBody>
          <a:bodyPr>
            <a:normAutofit fontScale="90000"/>
          </a:bodyPr>
          <a:lstStyle/>
          <a:p>
            <a:r>
              <a:rPr lang="it-IT" sz="3200" dirty="0" err="1"/>
              <a:t>Comparison</a:t>
            </a:r>
            <a:r>
              <a:rPr lang="it-IT" sz="3200" dirty="0"/>
              <a:t>: ABS and QB IR/</a:t>
            </a:r>
            <a:r>
              <a:rPr lang="it-IT" sz="3200" dirty="0" err="1"/>
              <a:t>UVdiss</a:t>
            </a:r>
            <a:r>
              <a:rPr lang="it-IT" sz="3200" dirty="0"/>
              <a:t>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96024" y="6643688"/>
            <a:ext cx="447975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41</a:t>
            </a:fld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00275"/>
              </p:ext>
            </p:extLst>
          </p:nvPr>
        </p:nvGraphicFramePr>
        <p:xfrm>
          <a:off x="177299" y="1328309"/>
          <a:ext cx="630428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71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BNL </a:t>
                      </a:r>
                      <a:r>
                        <a:rPr lang="it-IT" baseline="0" dirty="0"/>
                        <a:t> ABS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UV </a:t>
                      </a:r>
                      <a:r>
                        <a:rPr lang="it-IT" dirty="0" err="1"/>
                        <a:t>dissociation</a:t>
                      </a:r>
                      <a:r>
                        <a:rPr lang="it-IT" baseline="0" dirty="0"/>
                        <a:t> (Crete)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Density</a:t>
                      </a:r>
                      <a:r>
                        <a:rPr lang="it-IT" baseline="0" dirty="0"/>
                        <a:t>  of SPH (cm</a:t>
                      </a:r>
                      <a:r>
                        <a:rPr lang="it-IT" baseline="30000" dirty="0"/>
                        <a:t>-3</a:t>
                      </a:r>
                      <a:r>
                        <a:rPr lang="it-IT" baseline="0" dirty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19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Intensity</a:t>
                      </a:r>
                      <a:r>
                        <a:rPr lang="it-IT" baseline="0" dirty="0"/>
                        <a:t> (s</a:t>
                      </a:r>
                      <a:r>
                        <a:rPr lang="it-IT" baseline="30000" dirty="0"/>
                        <a:t>-1</a:t>
                      </a:r>
                      <a:r>
                        <a:rPr lang="it-IT" baseline="0" dirty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16</a:t>
                      </a:r>
                      <a:r>
                        <a:rPr lang="it-IT" baseline="0" dirty="0"/>
                        <a:t> (</a:t>
                      </a:r>
                      <a:r>
                        <a:rPr lang="it-IT" baseline="0" dirty="0" err="1"/>
                        <a:t>continuous</a:t>
                      </a:r>
                      <a:r>
                        <a:rPr lang="it-IT" baseline="0" dirty="0"/>
                        <a:t>)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21</a:t>
                      </a:r>
                      <a:r>
                        <a:rPr lang="it-IT" baseline="0" dirty="0"/>
                        <a:t> (</a:t>
                      </a:r>
                      <a:r>
                        <a:rPr lang="it-IT" baseline="0" dirty="0" err="1"/>
                        <a:t>pulsed</a:t>
                      </a:r>
                      <a:r>
                        <a:rPr lang="it-IT" baseline="0" dirty="0"/>
                        <a:t>)</a:t>
                      </a:r>
                      <a:endParaRPr lang="it-IT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Polarization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0.92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/>
                        <a:t>0.42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/>
                        <a:t> (0.90 </a:t>
                      </a:r>
                      <a:r>
                        <a:rPr lang="it-IT" baseline="0" dirty="0" err="1"/>
                        <a:t>attainable</a:t>
                      </a:r>
                      <a:r>
                        <a:rPr lang="it-IT" baseline="0" dirty="0"/>
                        <a:t>)</a:t>
                      </a:r>
                      <a:endParaRPr lang="it-IT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165100" y="509144"/>
            <a:ext cx="84280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C00000"/>
                </a:solidFill>
              </a:rPr>
              <a:t>Comparison</a:t>
            </a:r>
            <a:r>
              <a:rPr lang="it-IT" sz="2400" dirty="0">
                <a:solidFill>
                  <a:srgbClr val="C00000"/>
                </a:solidFill>
              </a:rPr>
              <a:t> of spin </a:t>
            </a:r>
            <a:r>
              <a:rPr lang="it-IT" sz="2400" dirty="0" err="1">
                <a:solidFill>
                  <a:srgbClr val="C00000"/>
                </a:solidFill>
              </a:rPr>
              <a:t>polarized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hydrogen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obtained</a:t>
            </a:r>
            <a:r>
              <a:rPr lang="it-IT" sz="2400" dirty="0">
                <a:solidFill>
                  <a:srgbClr val="C00000"/>
                </a:solidFill>
              </a:rPr>
              <a:t> from  </a:t>
            </a:r>
            <a:r>
              <a:rPr lang="it-IT" sz="2400" dirty="0" err="1">
                <a:solidFill>
                  <a:srgbClr val="C00000"/>
                </a:solidFill>
              </a:rPr>
              <a:t>atomic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beam</a:t>
            </a:r>
            <a:r>
              <a:rPr lang="it-IT" sz="2400" dirty="0">
                <a:solidFill>
                  <a:srgbClr val="C00000"/>
                </a:solidFill>
              </a:rPr>
              <a:t> source (the </a:t>
            </a:r>
            <a:r>
              <a:rPr lang="it-IT" sz="2400" dirty="0" err="1">
                <a:solidFill>
                  <a:srgbClr val="C00000"/>
                </a:solidFill>
              </a:rPr>
              <a:t>most</a:t>
            </a:r>
            <a:r>
              <a:rPr lang="it-IT" sz="2400" dirty="0">
                <a:solidFill>
                  <a:srgbClr val="C00000"/>
                </a:solidFill>
              </a:rPr>
              <a:t> intense)  and UV </a:t>
            </a:r>
            <a:r>
              <a:rPr lang="it-IT" sz="2400" dirty="0" err="1">
                <a:solidFill>
                  <a:srgbClr val="C00000"/>
                </a:solidFill>
              </a:rPr>
              <a:t>dissociation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81579" y="1447767"/>
            <a:ext cx="2662421" cy="175432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correlated</a:t>
            </a:r>
            <a:r>
              <a:rPr lang="it-IT" dirty="0"/>
              <a:t> to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impinging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, </a:t>
            </a:r>
          </a:p>
          <a:p>
            <a:pPr algn="ctr"/>
            <a:r>
              <a:rPr lang="it-IT" dirty="0"/>
              <a:t>one </a:t>
            </a:r>
            <a:r>
              <a:rPr lang="it-IT" dirty="0" err="1"/>
              <a:t>photon</a:t>
            </a:r>
            <a:r>
              <a:rPr lang="it-IT" dirty="0"/>
              <a:t> -one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for </a:t>
            </a:r>
            <a:r>
              <a:rPr lang="it-IT" dirty="0" err="1"/>
              <a:t>available</a:t>
            </a:r>
            <a:r>
              <a:rPr lang="it-IT" dirty="0"/>
              <a:t> laser source of 10</a:t>
            </a:r>
            <a:r>
              <a:rPr lang="it-IT" baseline="30000" dirty="0"/>
              <a:t>21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 s</a:t>
            </a:r>
            <a:r>
              <a:rPr lang="it-IT" baseline="30000" dirty="0"/>
              <a:t>-1</a:t>
            </a:r>
            <a:r>
              <a:rPr lang="it-IT" dirty="0"/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" y="3456356"/>
            <a:ext cx="3180246" cy="297656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228181" y="6315022"/>
            <a:ext cx="572656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D. </a:t>
            </a:r>
            <a:r>
              <a:rPr lang="it-IT" dirty="0" err="1"/>
              <a:t>Sofikitis</a:t>
            </a:r>
            <a:r>
              <a:rPr lang="it-IT" dirty="0"/>
              <a:t> et al.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dirty="0" err="1"/>
              <a:t>Chem</a:t>
            </a:r>
            <a:r>
              <a:rPr lang="it-IT" dirty="0"/>
              <a:t>. </a:t>
            </a:r>
            <a:r>
              <a:rPr lang="it-IT" dirty="0" err="1"/>
              <a:t>Chem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21</a:t>
            </a:r>
            <a:r>
              <a:rPr lang="it-IT" dirty="0"/>
              <a:t> (2019) 14000.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03" y="3393409"/>
            <a:ext cx="2936156" cy="297656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059" y="3393409"/>
            <a:ext cx="2654662" cy="285146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65100" y="3443515"/>
            <a:ext cx="8263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Excitation</a:t>
            </a:r>
            <a:r>
              <a:rPr lang="it-IT" dirty="0"/>
              <a:t>  by  1026 nm 10</a:t>
            </a:r>
            <a:r>
              <a:rPr lang="it-IT" baseline="30000" dirty="0"/>
              <a:t>14</a:t>
            </a:r>
            <a:r>
              <a:rPr lang="it-IT" dirty="0"/>
              <a:t> </a:t>
            </a:r>
            <a:r>
              <a:rPr lang="it-IT" dirty="0" err="1"/>
              <a:t>W</a:t>
            </a:r>
            <a:r>
              <a:rPr lang="it-IT" dirty="0"/>
              <a:t> cm-</a:t>
            </a:r>
            <a:r>
              <a:rPr lang="it-IT" baseline="30000" dirty="0"/>
              <a:t>2</a:t>
            </a:r>
            <a:r>
              <a:rPr lang="it-IT" dirty="0"/>
              <a:t>, </a:t>
            </a:r>
            <a:r>
              <a:rPr lang="it-IT" dirty="0" err="1"/>
              <a:t>Ionization</a:t>
            </a:r>
            <a:r>
              <a:rPr lang="it-IT" dirty="0"/>
              <a:t> by 5</a:t>
            </a:r>
            <a:r>
              <a:rPr lang="it-IT" baseline="30000" dirty="0"/>
              <a:t>th</a:t>
            </a:r>
            <a:r>
              <a:rPr lang="it-IT" dirty="0"/>
              <a:t> </a:t>
            </a:r>
            <a:r>
              <a:rPr lang="it-IT" dirty="0" err="1"/>
              <a:t>harmonic</a:t>
            </a:r>
            <a:r>
              <a:rPr lang="it-IT" dirty="0"/>
              <a:t> (213 nm) 10</a:t>
            </a:r>
            <a:r>
              <a:rPr lang="it-IT" baseline="30000" dirty="0"/>
              <a:t>12</a:t>
            </a:r>
            <a:r>
              <a:rPr lang="it-IT" dirty="0"/>
              <a:t> </a:t>
            </a:r>
            <a:r>
              <a:rPr lang="it-IT" dirty="0" err="1"/>
              <a:t>W</a:t>
            </a:r>
            <a:r>
              <a:rPr lang="it-IT" dirty="0"/>
              <a:t> cm</a:t>
            </a:r>
            <a:r>
              <a:rPr lang="it-IT" baseline="30000" dirty="0"/>
              <a:t>-2 </a:t>
            </a:r>
          </a:p>
        </p:txBody>
      </p:sp>
    </p:spTree>
    <p:extLst>
      <p:ext uri="{BB962C8B-B14F-4D97-AF65-F5344CB8AC3E}">
        <p14:creationId xmlns:p14="http://schemas.microsoft.com/office/powerpoint/2010/main" val="213597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3500" y="135382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01" y="738061"/>
            <a:ext cx="8850038" cy="5126292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rgbClr val="000090"/>
                </a:solidFill>
                <a:highlight>
                  <a:srgbClr val="FFFF00"/>
                </a:highlight>
              </a:rPr>
              <a:t>@IKP-FZJ</a:t>
            </a:r>
            <a:r>
              <a:rPr lang="it-IT" dirty="0">
                <a:solidFill>
                  <a:srgbClr val="000090"/>
                </a:solidFill>
              </a:rPr>
              <a:t> - 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Production of </a:t>
            </a:r>
            <a:r>
              <a:rPr lang="it-IT" dirty="0" err="1">
                <a:solidFill>
                  <a:srgbClr val="000090"/>
                </a:solidFill>
                <a:highlight>
                  <a:srgbClr val="00FFFF"/>
                </a:highlight>
              </a:rPr>
              <a:t>polarized</a:t>
            </a:r>
            <a:r>
              <a:rPr lang="it-IT" dirty="0">
                <a:solidFill>
                  <a:srgbClr val="000090"/>
                </a:solidFill>
                <a:highlight>
                  <a:srgbClr val="00FFFF"/>
                </a:highlight>
              </a:rPr>
              <a:t> </a:t>
            </a:r>
            <a:r>
              <a:rPr lang="it-IT" dirty="0" err="1">
                <a:solidFill>
                  <a:srgbClr val="000090"/>
                </a:solidFill>
                <a:highlight>
                  <a:srgbClr val="00FFFF"/>
                </a:highlight>
              </a:rPr>
              <a:t>fuel</a:t>
            </a:r>
            <a:r>
              <a:rPr lang="it-IT" dirty="0">
                <a:solidFill>
                  <a:srgbClr val="000090"/>
                </a:solidFill>
              </a:rPr>
              <a:t>: from </a:t>
            </a:r>
            <a:r>
              <a:rPr lang="it-IT" dirty="0" err="1">
                <a:solidFill>
                  <a:srgbClr val="000090"/>
                </a:solidFill>
              </a:rPr>
              <a:t>pABS</a:t>
            </a:r>
            <a:r>
              <a:rPr lang="it-IT" dirty="0">
                <a:solidFill>
                  <a:srgbClr val="000090"/>
                </a:solidFill>
              </a:rPr>
              <a:t>,  and a </a:t>
            </a:r>
            <a:r>
              <a:rPr lang="it-IT" dirty="0" err="1">
                <a:solidFill>
                  <a:srgbClr val="000090"/>
                </a:solidFill>
              </a:rPr>
              <a:t>renewed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err="1">
                <a:solidFill>
                  <a:srgbClr val="000090"/>
                </a:solidFill>
              </a:rPr>
              <a:t>proposal</a:t>
            </a:r>
            <a:r>
              <a:rPr lang="it-IT" dirty="0">
                <a:solidFill>
                  <a:srgbClr val="000090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@ IESL-FORTH – Production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polarized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fuel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by Laser IR-Quantum Beat (QB)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excitation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and Ultra Violet (UV)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dissociation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@PGI-FZJ/HHDU - Laser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Induced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Plasma LIP: production,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acceleration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@FE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Magnets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for holding,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manipulating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transporting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polarized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fuel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5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417DBA-2ED5-149E-FB0C-8CCA2454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978" y="5864353"/>
            <a:ext cx="2564658" cy="9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52" y="577581"/>
            <a:ext cx="2376264" cy="317126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675" y="3466209"/>
            <a:ext cx="5551336" cy="252028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4" y="3735698"/>
            <a:ext cx="3128463" cy="23762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" y="75801"/>
            <a:ext cx="9144000" cy="501780"/>
          </a:xfrm>
          <a:solidFill>
            <a:srgbClr val="21FF06">
              <a:alpha val="70000"/>
            </a:srgbClr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it-IT" sz="2400" dirty="0">
                <a:solidFill>
                  <a:srgbClr val="000090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b="1" i="0" dirty="0" err="1"/>
              <a:t>Hyperpolarized</a:t>
            </a:r>
            <a:r>
              <a:rPr lang="it-IT" sz="2400" b="1" i="0" dirty="0"/>
              <a:t> </a:t>
            </a:r>
            <a:r>
              <a:rPr lang="it-IT" sz="2400" b="1" i="0" dirty="0" err="1"/>
              <a:t>molecules</a:t>
            </a:r>
            <a:r>
              <a:rPr lang="it-IT" sz="2400" b="1" i="0" dirty="0"/>
              <a:t> from </a:t>
            </a:r>
            <a:r>
              <a:rPr lang="it-IT" sz="2400" b="1" i="0" dirty="0" err="1"/>
              <a:t>pABS</a:t>
            </a:r>
            <a:r>
              <a:rPr lang="it-IT" sz="2400" b="1" i="0" dirty="0"/>
              <a:t> 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753" y="6205555"/>
            <a:ext cx="1737683" cy="62619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41848" y="6643688"/>
            <a:ext cx="50215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6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553" y="618839"/>
            <a:ext cx="4212597" cy="30450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3B8F6F-E23B-C644-A0B2-CF49F8C740CC}"/>
              </a:ext>
            </a:extLst>
          </p:cNvPr>
          <p:cNvSpPr txBox="1"/>
          <p:nvPr/>
        </p:nvSpPr>
        <p:spPr>
          <a:xfrm>
            <a:off x="-35644" y="6099770"/>
            <a:ext cx="6582747" cy="646331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</a:t>
            </a:r>
            <a:r>
              <a:rPr lang="it-IT" dirty="0"/>
              <a:t>. Engels </a:t>
            </a:r>
            <a:r>
              <a:rPr lang="it-IT" i="1" dirty="0"/>
              <a:t>et al</a:t>
            </a:r>
            <a:r>
              <a:rPr lang="it-IT" dirty="0"/>
              <a:t>. «</a:t>
            </a:r>
            <a:r>
              <a:rPr lang="it-IT" i="1" dirty="0"/>
              <a:t>Production of HD </a:t>
            </a:r>
            <a:r>
              <a:rPr lang="it-IT" i="1" dirty="0" err="1"/>
              <a:t>molecules</a:t>
            </a:r>
            <a:r>
              <a:rPr lang="it-IT" i="1" dirty="0"/>
              <a:t> in definite </a:t>
            </a:r>
            <a:r>
              <a:rPr lang="it-IT" i="1" dirty="0" err="1"/>
              <a:t>hyperfine</a:t>
            </a:r>
            <a:r>
              <a:rPr lang="it-IT" i="1" dirty="0"/>
              <a:t> </a:t>
            </a:r>
            <a:r>
              <a:rPr lang="it-IT" i="1" dirty="0" err="1"/>
              <a:t>substates</a:t>
            </a:r>
            <a:r>
              <a:rPr lang="it-IT" dirty="0"/>
              <a:t>»  </a:t>
            </a:r>
            <a:r>
              <a:rPr lang="it-IT" dirty="0" err="1"/>
              <a:t>Phys</a:t>
            </a:r>
            <a:r>
              <a:rPr lang="it-IT" dirty="0"/>
              <a:t>. Rev. Lett. </a:t>
            </a:r>
            <a:r>
              <a:rPr lang="it-IT" b="1" dirty="0"/>
              <a:t>124 </a:t>
            </a:r>
            <a:r>
              <a:rPr lang="it-IT" dirty="0"/>
              <a:t>(2020) 113003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AF9F8E-502C-E241-92E5-4EBBC98FB548}"/>
              </a:ext>
            </a:extLst>
          </p:cNvPr>
          <p:cNvSpPr txBox="1"/>
          <p:nvPr/>
        </p:nvSpPr>
        <p:spPr>
          <a:xfrm>
            <a:off x="176934" y="658518"/>
            <a:ext cx="352799" cy="286232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Lucida Calligraphy" panose="03010101010101010101" pitchFamily="66" charset="77"/>
              </a:rPr>
              <a:t>Production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3E3F2F-2695-F544-BE2E-414D94321AFB}"/>
              </a:ext>
            </a:extLst>
          </p:cNvPr>
          <p:cNvSpPr txBox="1"/>
          <p:nvPr/>
        </p:nvSpPr>
        <p:spPr>
          <a:xfrm>
            <a:off x="685137" y="5717469"/>
            <a:ext cx="2216279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Lucida Calligraphy" panose="03010101010101010101" pitchFamily="66" charset="77"/>
              </a:rPr>
              <a:t>recombination</a:t>
            </a:r>
            <a:endParaRPr lang="it-IT" dirty="0">
              <a:latin typeface="Lucida Calligraphy" panose="03010101010101010101" pitchFamily="66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AB9C09-C98A-EA47-86DF-14BB0008C5A2}"/>
              </a:ext>
            </a:extLst>
          </p:cNvPr>
          <p:cNvSpPr txBox="1"/>
          <p:nvPr/>
        </p:nvSpPr>
        <p:spPr>
          <a:xfrm>
            <a:off x="7281342" y="5603335"/>
            <a:ext cx="1360506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Lucida Calligraphy" panose="03010101010101010101" pitchFamily="66" charset="77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583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696" y="114719"/>
            <a:ext cx="8924607" cy="553908"/>
          </a:xfrm>
          <a:solidFill>
            <a:srgbClr val="21FF06">
              <a:alpha val="70000"/>
            </a:srgbClr>
          </a:solidFill>
        </p:spPr>
        <p:txBody>
          <a:bodyPr>
            <a:noAutofit/>
          </a:bodyPr>
          <a:lstStyle/>
          <a:p>
            <a:r>
              <a:rPr lang="it-IT" sz="3200" dirty="0" err="1"/>
              <a:t>Condensation</a:t>
            </a:r>
            <a:r>
              <a:rPr lang="it-IT" sz="3200" dirty="0"/>
              <a:t> &amp; </a:t>
            </a:r>
            <a:r>
              <a:rPr lang="it-IT" sz="3200" dirty="0" err="1"/>
              <a:t>transp</a:t>
            </a:r>
            <a:r>
              <a:rPr lang="it-IT" sz="3200" dirty="0"/>
              <a:t>. of </a:t>
            </a:r>
            <a:r>
              <a:rPr lang="it-IT" sz="3200" dirty="0" err="1"/>
              <a:t>pol</a:t>
            </a:r>
            <a:r>
              <a:rPr lang="it-IT" sz="3200" dirty="0"/>
              <a:t>. </a:t>
            </a:r>
            <a:r>
              <a:rPr lang="it-IT" sz="3200" dirty="0" err="1"/>
              <a:t>fuel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531409" y="6643688"/>
            <a:ext cx="612590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7</a:t>
            </a:fld>
            <a:endParaRPr lang="it-IT" dirty="0"/>
          </a:p>
        </p:txBody>
      </p:sp>
      <p:pic>
        <p:nvPicPr>
          <p:cNvPr id="7" name="Picture 9" descr="ISTC-overvie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913" y="777516"/>
            <a:ext cx="5599309" cy="37128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6"/>
          <p:cNvSpPr>
            <a:spLocks noChangeArrowheads="1"/>
          </p:cNvSpPr>
          <p:nvPr/>
        </p:nvSpPr>
        <p:spPr bwMode="auto">
          <a:xfrm>
            <a:off x="4939067" y="1342855"/>
            <a:ext cx="1238371" cy="27749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0" name="Rechteck 5"/>
          <p:cNvSpPr>
            <a:spLocks noChangeArrowheads="1"/>
          </p:cNvSpPr>
          <p:nvPr/>
        </p:nvSpPr>
        <p:spPr bwMode="auto">
          <a:xfrm>
            <a:off x="4861101" y="1301602"/>
            <a:ext cx="176725" cy="272153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1" name="Rechteck 7"/>
          <p:cNvSpPr>
            <a:spLocks noChangeArrowheads="1"/>
          </p:cNvSpPr>
          <p:nvPr/>
        </p:nvSpPr>
        <p:spPr bwMode="auto">
          <a:xfrm>
            <a:off x="3961885" y="2388759"/>
            <a:ext cx="883623" cy="54964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2" name="Rechteck 8"/>
          <p:cNvSpPr>
            <a:spLocks noChangeArrowheads="1"/>
          </p:cNvSpPr>
          <p:nvPr/>
        </p:nvSpPr>
        <p:spPr bwMode="auto">
          <a:xfrm>
            <a:off x="3538266" y="3324247"/>
            <a:ext cx="1281253" cy="2754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3" name="Rechteck 9"/>
          <p:cNvSpPr>
            <a:spLocks noChangeArrowheads="1"/>
          </p:cNvSpPr>
          <p:nvPr/>
        </p:nvSpPr>
        <p:spPr bwMode="auto">
          <a:xfrm>
            <a:off x="4070388" y="2593814"/>
            <a:ext cx="967436" cy="2790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400" dirty="0">
                <a:solidFill>
                  <a:schemeClr val="tx1"/>
                </a:solidFill>
              </a:rPr>
              <a:t>T= 3-10K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0"/>
          <p:cNvSpPr>
            <a:spLocks noChangeArrowheads="1"/>
          </p:cNvSpPr>
          <p:nvPr/>
        </p:nvSpPr>
        <p:spPr bwMode="auto">
          <a:xfrm>
            <a:off x="5053417" y="2388759"/>
            <a:ext cx="1061646" cy="6988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800" dirty="0">
                <a:solidFill>
                  <a:schemeClr val="tx1"/>
                </a:solidFill>
              </a:rPr>
              <a:t>    </a:t>
            </a:r>
            <a:r>
              <a:rPr lang="de-DE" altLang="en-US" sz="1800" dirty="0" err="1">
                <a:solidFill>
                  <a:schemeClr val="tx1"/>
                </a:solidFill>
              </a:rPr>
              <a:t>Cold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800" dirty="0">
                <a:solidFill>
                  <a:schemeClr val="tx1"/>
                </a:solidFill>
              </a:rPr>
              <a:t>    Head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15" name="Gerade Verbindung mit Pfeil 12"/>
          <p:cNvCxnSpPr>
            <a:cxnSpLocks noChangeShapeType="1"/>
          </p:cNvCxnSpPr>
          <p:nvPr/>
        </p:nvCxnSpPr>
        <p:spPr bwMode="auto">
          <a:xfrm flipV="1">
            <a:off x="3795823" y="2842665"/>
            <a:ext cx="217007" cy="731647"/>
          </a:xfrm>
          <a:prstGeom prst="straightConnector1">
            <a:avLst/>
          </a:prstGeom>
          <a:solidFill>
            <a:schemeClr val="bg1">
              <a:alpha val="70000"/>
            </a:schemeClr>
          </a:solidFill>
          <a:ln w="3175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3538266" y="3574312"/>
            <a:ext cx="651022" cy="2827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D</a:t>
            </a:r>
            <a:r>
              <a:rPr lang="de-DE" altLang="en-US" sz="1800" baseline="-25000" dirty="0">
                <a:solidFill>
                  <a:schemeClr val="tx1"/>
                </a:solidFill>
              </a:rPr>
              <a:t>2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ice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6289739" y="1877314"/>
            <a:ext cx="2606125" cy="14773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 err="1">
                <a:solidFill>
                  <a:schemeClr val="tx1"/>
                </a:solidFill>
              </a:rPr>
              <a:t>Production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of</a:t>
            </a:r>
            <a:r>
              <a:rPr lang="de-DE" altLang="en-US" sz="1800" dirty="0">
                <a:solidFill>
                  <a:schemeClr val="tx1"/>
                </a:solidFill>
              </a:rPr>
              <a:t> 1 </a:t>
            </a:r>
            <a:r>
              <a:rPr lang="de-DE" altLang="en-US" sz="1800" dirty="0" err="1">
                <a:solidFill>
                  <a:schemeClr val="tx1"/>
                </a:solidFill>
              </a:rPr>
              <a:t>day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(&gt;10</a:t>
            </a:r>
            <a:r>
              <a:rPr lang="de-DE" altLang="en-US" sz="1800" baseline="30000" dirty="0">
                <a:solidFill>
                  <a:schemeClr val="tx1"/>
                </a:solidFill>
              </a:rPr>
              <a:t>21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molecules</a:t>
            </a:r>
            <a:r>
              <a:rPr lang="de-DE" altLang="en-US" sz="1800" dirty="0">
                <a:solidFill>
                  <a:schemeClr val="tx1"/>
                </a:solidFill>
              </a:rPr>
              <a:t>) </a:t>
            </a:r>
            <a:r>
              <a:rPr lang="de-DE" altLang="en-US" sz="1800" dirty="0" err="1">
                <a:solidFill>
                  <a:schemeClr val="tx1"/>
                </a:solidFill>
              </a:rPr>
              <a:t>is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enough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to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feed</a:t>
            </a:r>
            <a:r>
              <a:rPr lang="de-DE" altLang="en-US" sz="1800" dirty="0">
                <a:solidFill>
                  <a:schemeClr val="tx1"/>
                </a:solidFill>
              </a:rPr>
              <a:t> a </a:t>
            </a:r>
            <a:r>
              <a:rPr lang="de-DE" altLang="en-US" sz="1800" dirty="0" err="1">
                <a:solidFill>
                  <a:schemeClr val="tx1"/>
                </a:solidFill>
              </a:rPr>
              <a:t>Tokamak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for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seconds</a:t>
            </a:r>
            <a:r>
              <a:rPr lang="de-DE" altLang="en-US" sz="1800" dirty="0">
                <a:solidFill>
                  <a:schemeClr val="tx1"/>
                </a:solidFill>
              </a:rPr>
              <a:t>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pellet </a:t>
            </a:r>
            <a:r>
              <a:rPr lang="de-DE" altLang="en-US" sz="1800" dirty="0" err="1">
                <a:solidFill>
                  <a:schemeClr val="tx1"/>
                </a:solidFill>
              </a:rPr>
              <a:t>or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test</a:t>
            </a:r>
            <a:r>
              <a:rPr lang="de-DE" altLang="en-US" sz="1800" dirty="0">
                <a:solidFill>
                  <a:schemeClr val="tx1"/>
                </a:solidFill>
              </a:rPr>
              <a:t> in ICF !!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feld 17"/>
          <p:cNvSpPr txBox="1"/>
          <p:nvPr/>
        </p:nvSpPr>
        <p:spPr>
          <a:xfrm>
            <a:off x="55219" y="4648200"/>
            <a:ext cx="9011007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Lucida Calligraphy"/>
                <a:cs typeface="Lucida Calligraphy"/>
              </a:rPr>
              <a:t>H</a:t>
            </a:r>
            <a:r>
              <a:rPr lang="de-DE" sz="2400" b="1" baseline="-25000" dirty="0">
                <a:latin typeface="Lucida Calligraphy"/>
                <a:cs typeface="Lucida Calligraphy"/>
              </a:rPr>
              <a:t>2</a:t>
            </a:r>
            <a:r>
              <a:rPr lang="de-DE" sz="2400" dirty="0"/>
              <a:t>, </a:t>
            </a:r>
            <a:r>
              <a:rPr lang="de-DE" sz="2400" b="1" dirty="0">
                <a:latin typeface="Lucida Calligraphy"/>
                <a:cs typeface="Lucida Calligraphy"/>
              </a:rPr>
              <a:t>D</a:t>
            </a:r>
            <a:r>
              <a:rPr lang="de-DE" sz="2400" b="1" baseline="-25000" dirty="0">
                <a:latin typeface="Lucida Calligraphy"/>
                <a:cs typeface="Lucida Calligraphy"/>
              </a:rPr>
              <a:t>2</a:t>
            </a:r>
            <a:r>
              <a:rPr lang="de-DE" sz="2400" dirty="0"/>
              <a:t>, and </a:t>
            </a:r>
            <a:r>
              <a:rPr lang="de-DE" sz="2400" b="1" dirty="0">
                <a:latin typeface="Lucida Calligraphy"/>
                <a:cs typeface="Lucida Calligraphy"/>
              </a:rPr>
              <a:t>HD</a:t>
            </a:r>
            <a:r>
              <a:rPr lang="de-DE" sz="2400" dirty="0"/>
              <a:t> </a:t>
            </a:r>
            <a:r>
              <a:rPr lang="de-DE" sz="2400" dirty="0" err="1"/>
              <a:t>hyperpolarized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produced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polarization</a:t>
            </a:r>
            <a:r>
              <a:rPr lang="de-DE" sz="2400" dirty="0"/>
              <a:t> of P ~ 0.8 ! For </a:t>
            </a:r>
            <a:r>
              <a:rPr lang="de-DE" sz="2400" b="1" dirty="0">
                <a:latin typeface="Lucida Calligraphy"/>
                <a:cs typeface="Lucida Calligraphy"/>
              </a:rPr>
              <a:t>HD</a:t>
            </a:r>
            <a:r>
              <a:rPr lang="de-DE" sz="2400" dirty="0"/>
              <a:t> any spin combination is possible ! </a:t>
            </a:r>
          </a:p>
          <a:p>
            <a:pPr algn="ctr"/>
            <a:r>
              <a:rPr lang="de-DE" sz="2400" b="1" dirty="0">
                <a:solidFill>
                  <a:srgbClr val="800000"/>
                </a:solidFill>
                <a:latin typeface="Lucida Calligraphy"/>
                <a:cs typeface="Lucida Calligraphy"/>
              </a:rPr>
              <a:t>HD</a:t>
            </a:r>
            <a:r>
              <a:rPr lang="de-DE" sz="2400" b="1" dirty="0">
                <a:solidFill>
                  <a:srgbClr val="800000"/>
                </a:solidFill>
              </a:rPr>
              <a:t> is a perfect training ground for the handling of </a:t>
            </a:r>
            <a:r>
              <a:rPr lang="de-DE" sz="2400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TD</a:t>
            </a:r>
            <a:r>
              <a:rPr lang="de-DE" sz="2400" b="1" dirty="0">
                <a:solidFill>
                  <a:srgbClr val="800000"/>
                </a:solidFill>
              </a:rPr>
              <a:t> </a:t>
            </a:r>
            <a:r>
              <a:rPr lang="de-DE" sz="2400" dirty="0"/>
              <a:t>! </a:t>
            </a:r>
          </a:p>
          <a:p>
            <a:pPr algn="ctr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condenser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surrounded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SC MgB</a:t>
            </a:r>
            <a:r>
              <a:rPr lang="de-DE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cylinder, </a:t>
            </a:r>
          </a:p>
          <a:p>
            <a:pPr algn="ctr"/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holding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FCB256-1284-CC43-9164-6C39851038F1}"/>
              </a:ext>
            </a:extLst>
          </p:cNvPr>
          <p:cNvSpPr txBox="1"/>
          <p:nvPr/>
        </p:nvSpPr>
        <p:spPr>
          <a:xfrm>
            <a:off x="6349247" y="3561469"/>
            <a:ext cx="241284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</a:rPr>
              <a:t>Target </a:t>
            </a:r>
            <a:r>
              <a:rPr lang="it-IT" dirty="0" err="1">
                <a:latin typeface="Lucida Calligraphy" panose="03010101010101010101" pitchFamily="66" charset="77"/>
              </a:rPr>
              <a:t>useful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</a:p>
          <a:p>
            <a:pPr algn="ctr"/>
            <a:r>
              <a:rPr lang="it-IT" dirty="0">
                <a:latin typeface="Lucida Calligraphy" panose="03010101010101010101" pitchFamily="66" charset="77"/>
              </a:rPr>
              <a:t>for LIP fusion</a:t>
            </a:r>
          </a:p>
          <a:p>
            <a:pPr algn="ctr"/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@PGI-FZJ/HHDU</a:t>
            </a:r>
            <a:endParaRPr lang="it-IT" dirty="0">
              <a:solidFill>
                <a:srgbClr val="0432FF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A20DB7-2154-03BB-AD75-F21BC029F069}"/>
              </a:ext>
            </a:extLst>
          </p:cNvPr>
          <p:cNvSpPr txBox="1"/>
          <p:nvPr/>
        </p:nvSpPr>
        <p:spPr>
          <a:xfrm>
            <a:off x="6432603" y="768870"/>
            <a:ext cx="224612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</a:rPr>
              <a:t>Connection with</a:t>
            </a:r>
          </a:p>
          <a:p>
            <a:pPr algn="ctr"/>
            <a:r>
              <a:rPr lang="it-IT" dirty="0" err="1">
                <a:latin typeface="Lucida Calligraphy" panose="03010101010101010101" pitchFamily="66" charset="77"/>
              </a:rPr>
              <a:t>magnetic</a:t>
            </a:r>
            <a:r>
              <a:rPr lang="it-IT" dirty="0">
                <a:latin typeface="Lucida Calligraphy" panose="03010101010101010101" pitchFamily="66" charset="77"/>
              </a:rPr>
              <a:t> field    </a:t>
            </a:r>
          </a:p>
          <a:p>
            <a:pPr algn="ctr"/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</a:rPr>
              <a:t>@ FE</a:t>
            </a:r>
          </a:p>
        </p:txBody>
      </p:sp>
    </p:spTree>
    <p:extLst>
      <p:ext uri="{BB962C8B-B14F-4D97-AF65-F5344CB8AC3E}">
        <p14:creationId xmlns:p14="http://schemas.microsoft.com/office/powerpoint/2010/main" val="4882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3" grpId="0" animBg="1"/>
      <p:bldP spid="3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19AFB6-52E6-4459-4E61-FB331BFC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" y="38224"/>
            <a:ext cx="9073662" cy="607424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0090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0090"/>
                </a:solidFill>
              </a:rPr>
              <a:t>– </a:t>
            </a:r>
            <a:r>
              <a:rPr lang="it-IT" sz="2400" dirty="0" err="1">
                <a:solidFill>
                  <a:srgbClr val="000090"/>
                </a:solidFill>
              </a:rPr>
              <a:t>exploring</a:t>
            </a:r>
            <a:r>
              <a:rPr lang="it-IT" sz="2400" dirty="0">
                <a:solidFill>
                  <a:srgbClr val="000090"/>
                </a:solidFill>
              </a:rPr>
              <a:t> and </a:t>
            </a:r>
            <a:r>
              <a:rPr lang="it-IT" sz="2400" dirty="0" err="1">
                <a:solidFill>
                  <a:srgbClr val="000090"/>
                </a:solidFill>
              </a:rPr>
              <a:t>exploiting</a:t>
            </a:r>
            <a:r>
              <a:rPr lang="it-IT" sz="2400" dirty="0">
                <a:solidFill>
                  <a:srgbClr val="000090"/>
                </a:solidFill>
              </a:rPr>
              <a:t> Sona </a:t>
            </a:r>
            <a:r>
              <a:rPr lang="it-IT" sz="2400" dirty="0" err="1">
                <a:solidFill>
                  <a:srgbClr val="000090"/>
                </a:solidFill>
              </a:rPr>
              <a:t>Transitions</a:t>
            </a:r>
            <a:endParaRPr lang="it-IT" sz="2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262F1C-B3FB-B26D-C231-18FAE0AD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905804-C7FA-ADE9-5EC6-D13E5EED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8</a:t>
            </a:fld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3BB9E4-6BC5-884B-87A8-04EE7B41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" y="744350"/>
            <a:ext cx="5752549" cy="3973954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32B3B578-902E-5004-0BB7-0F2FE998733B}"/>
              </a:ext>
            </a:extLst>
          </p:cNvPr>
          <p:cNvSpPr/>
          <p:nvPr/>
        </p:nvSpPr>
        <p:spPr>
          <a:xfrm>
            <a:off x="3889333" y="844764"/>
            <a:ext cx="1840907" cy="1701911"/>
          </a:xfrm>
          <a:prstGeom prst="ellipse">
            <a:avLst/>
          </a:prstGeom>
          <a:noFill/>
          <a:ln w="47625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5529DE7-F9E4-EE46-5E8C-BACFFA4CCC93}"/>
              </a:ext>
            </a:extLst>
          </p:cNvPr>
          <p:cNvSpPr/>
          <p:nvPr/>
        </p:nvSpPr>
        <p:spPr>
          <a:xfrm>
            <a:off x="234696" y="1727089"/>
            <a:ext cx="1840907" cy="170191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813BE8-B589-2312-7195-91D6CDC84C43}"/>
              </a:ext>
            </a:extLst>
          </p:cNvPr>
          <p:cNvSpPr txBox="1"/>
          <p:nvPr/>
        </p:nvSpPr>
        <p:spPr>
          <a:xfrm>
            <a:off x="6382830" y="967012"/>
            <a:ext cx="2600391" cy="378565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T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 fast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passage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</a:t>
            </a:r>
          </a:p>
          <a:p>
            <a:pPr algn="ctr"/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and 2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zero field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in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1’ and 2’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28D543-7786-8D97-A67A-82D676608A04}"/>
              </a:ext>
            </a:extLst>
          </p:cNvPr>
          <p:cNvSpPr txBox="1"/>
          <p:nvPr/>
        </p:nvSpPr>
        <p:spPr>
          <a:xfrm>
            <a:off x="5201465" y="5880990"/>
            <a:ext cx="3638240" cy="66684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P. G. Sona Laboratori CISE Milano </a:t>
            </a:r>
          </a:p>
          <a:p>
            <a:pPr algn="ctr"/>
            <a:r>
              <a:rPr lang="it-IT" sz="2800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Energia Nucleare 14 (1967) 295</a:t>
            </a:r>
          </a:p>
        </p:txBody>
      </p:sp>
      <p:pic>
        <p:nvPicPr>
          <p:cNvPr id="8" name="Grafik 5" descr="Ein Bild, das Kreis, orange enthält.&#10;&#10;Automatisch generierte Beschreibung">
            <a:extLst>
              <a:ext uri="{FF2B5EF4-FFF2-40B4-BE49-F238E27FC236}">
                <a16:creationId xmlns:a16="http://schemas.microsoft.com/office/drawing/2014/main" id="{5120C988-8425-2C51-C60D-B09B2123E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9" y="4559396"/>
            <a:ext cx="4338222" cy="2191448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EA34904-C059-092B-C8C3-2136FB75B6E2}"/>
              </a:ext>
            </a:extLst>
          </p:cNvPr>
          <p:cNvCxnSpPr>
            <a:cxnSpLocks/>
          </p:cNvCxnSpPr>
          <p:nvPr/>
        </p:nvCxnSpPr>
        <p:spPr>
          <a:xfrm flipH="1">
            <a:off x="5444672" y="5655120"/>
            <a:ext cx="596463" cy="0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4CFB2BE-1011-B10B-6C7B-5C42E01AF281}"/>
              </a:ext>
            </a:extLst>
          </p:cNvPr>
          <p:cNvCxnSpPr/>
          <p:nvPr/>
        </p:nvCxnSpPr>
        <p:spPr>
          <a:xfrm flipH="1">
            <a:off x="5444673" y="2639323"/>
            <a:ext cx="596463" cy="0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5444871-FBF3-F1B5-49E7-BA4DE963B44F}"/>
              </a:ext>
            </a:extLst>
          </p:cNvPr>
          <p:cNvCxnSpPr>
            <a:cxnSpLocks/>
          </p:cNvCxnSpPr>
          <p:nvPr/>
        </p:nvCxnSpPr>
        <p:spPr>
          <a:xfrm flipH="1">
            <a:off x="5634173" y="2731327"/>
            <a:ext cx="251514" cy="2010799"/>
          </a:xfrm>
          <a:prstGeom prst="straightConnector1">
            <a:avLst/>
          </a:prstGeom>
          <a:ln>
            <a:solidFill>
              <a:srgbClr val="0432F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A6605C6-1FC6-33C3-BD0E-056E9950FBCC}"/>
              </a:ext>
            </a:extLst>
          </p:cNvPr>
          <p:cNvCxnSpPr>
            <a:cxnSpLocks/>
          </p:cNvCxnSpPr>
          <p:nvPr/>
        </p:nvCxnSpPr>
        <p:spPr>
          <a:xfrm flipH="1" flipV="1">
            <a:off x="5634173" y="5121996"/>
            <a:ext cx="288860" cy="509302"/>
          </a:xfrm>
          <a:prstGeom prst="straightConnector1">
            <a:avLst/>
          </a:prstGeom>
          <a:ln>
            <a:solidFill>
              <a:srgbClr val="0432F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774D84-2564-D844-A553-76FA76A5EF8A}"/>
              </a:ext>
            </a:extLst>
          </p:cNvPr>
          <p:cNvSpPr txBox="1"/>
          <p:nvPr/>
        </p:nvSpPr>
        <p:spPr>
          <a:xfrm>
            <a:off x="5104219" y="4743708"/>
            <a:ext cx="163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432FF"/>
                </a:solidFill>
              </a:rPr>
              <a:t>Beam</a:t>
            </a:r>
            <a:r>
              <a:rPr lang="it-IT" b="1" dirty="0">
                <a:solidFill>
                  <a:srgbClr val="0432FF"/>
                </a:solidFill>
              </a:rPr>
              <a:t> </a:t>
            </a:r>
            <a:r>
              <a:rPr lang="it-IT" b="1" dirty="0" err="1">
                <a:solidFill>
                  <a:srgbClr val="0432FF"/>
                </a:solidFill>
              </a:rPr>
              <a:t>direction</a:t>
            </a:r>
            <a:endParaRPr lang="it-IT" b="1" dirty="0">
              <a:solidFill>
                <a:srgbClr val="0432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BFF33D-9427-53CA-96BE-95B8F2FFD169}"/>
              </a:ext>
            </a:extLst>
          </p:cNvPr>
          <p:cNvSpPr txBox="1"/>
          <p:nvPr/>
        </p:nvSpPr>
        <p:spPr>
          <a:xfrm>
            <a:off x="5322304" y="71115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</a:rPr>
              <a:t>P</a:t>
            </a:r>
            <a:r>
              <a:rPr lang="it-IT" i="1" baseline="-25000" dirty="0">
                <a:solidFill>
                  <a:srgbClr val="0432FF"/>
                </a:solidFill>
              </a:rPr>
              <a:t>z</a:t>
            </a:r>
            <a:r>
              <a:rPr lang="it-IT" dirty="0">
                <a:solidFill>
                  <a:srgbClr val="0432FF"/>
                </a:solidFill>
              </a:rPr>
              <a:t>=0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F9CF37-4B53-D8A4-A236-7CAF571A6A36}"/>
              </a:ext>
            </a:extLst>
          </p:cNvPr>
          <p:cNvSpPr txBox="1"/>
          <p:nvPr/>
        </p:nvSpPr>
        <p:spPr>
          <a:xfrm>
            <a:off x="544334" y="234219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P</a:t>
            </a:r>
            <a:r>
              <a:rPr lang="it-IT" i="1" baseline="-25000" dirty="0">
                <a:solidFill>
                  <a:srgbClr val="FF0000"/>
                </a:solidFill>
              </a:rPr>
              <a:t>z</a:t>
            </a:r>
            <a:r>
              <a:rPr lang="it-IT" dirty="0">
                <a:solidFill>
                  <a:srgbClr val="FF0000"/>
                </a:solidFill>
              </a:rPr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391484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E4E58D-0FAE-6CCD-6E5E-4307E413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6139" y="25400"/>
            <a:ext cx="5222876" cy="636618"/>
          </a:xfrm>
        </p:spPr>
        <p:txBody>
          <a:bodyPr>
            <a:noAutofit/>
          </a:bodyPr>
          <a:lstStyle/>
          <a:p>
            <a:r>
              <a:rPr lang="it-IT" sz="3200" dirty="0"/>
              <a:t>Sona idea </a:t>
            </a:r>
            <a:r>
              <a:rPr lang="it-IT" sz="3200" dirty="0" err="1"/>
              <a:t>used</a:t>
            </a:r>
            <a:r>
              <a:rPr lang="it-IT" sz="3200" dirty="0"/>
              <a:t> </a:t>
            </a:r>
            <a:r>
              <a:rPr lang="it-IT" sz="3200" dirty="0" err="1"/>
              <a:t>soon</a:t>
            </a:r>
            <a:endParaRPr lang="it-IT" sz="3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78DB91-D9D7-5836-6A94-0D285F3C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2023 Durham (NC)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479F04-FEFD-609D-A5D2-5360622A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9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80EC90-ABE8-9FBA-605B-8909DAFE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5" y="1524000"/>
            <a:ext cx="5222875" cy="5334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EB0CFD-B9D8-EE9C-4093-B13D89AF16CB}"/>
              </a:ext>
            </a:extLst>
          </p:cNvPr>
          <p:cNvSpPr txBox="1"/>
          <p:nvPr/>
        </p:nvSpPr>
        <p:spPr>
          <a:xfrm>
            <a:off x="4222178" y="636618"/>
            <a:ext cx="4868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effectLst/>
                <a:latin typeface="Times"/>
              </a:rPr>
              <a:t>G. MICHEL  et  la  </a:t>
            </a:r>
            <a:r>
              <a:rPr lang="it-IT" i="1" dirty="0">
                <a:effectLst/>
                <a:latin typeface="Times"/>
              </a:rPr>
              <a:t>NOTRE DAME LAMB-SHIFT POLARISED ION SOURCE*</a:t>
            </a:r>
          </a:p>
          <a:p>
            <a:pPr algn="ctr"/>
            <a:r>
              <a:rPr lang="it-IT" dirty="0">
                <a:latin typeface="Times"/>
              </a:rPr>
              <a:t>NIM </a:t>
            </a:r>
            <a:r>
              <a:rPr lang="it-IT" b="1" dirty="0">
                <a:latin typeface="Times"/>
              </a:rPr>
              <a:t>78</a:t>
            </a:r>
            <a:r>
              <a:rPr lang="it-IT" dirty="0">
                <a:latin typeface="Times"/>
              </a:rPr>
              <a:t> (1970) 261.</a:t>
            </a:r>
            <a:endParaRPr lang="it-IT" dirty="0">
              <a:effectLst/>
              <a:latin typeface="Time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D01BAD-4E97-669D-B1A5-4641176D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6" y="673976"/>
            <a:ext cx="3524087" cy="6184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53D2B5-92EA-89EA-D310-CE3D8C82027F}"/>
              </a:ext>
            </a:extLst>
          </p:cNvPr>
          <p:cNvSpPr txBox="1"/>
          <p:nvPr/>
        </p:nvSpPr>
        <p:spPr>
          <a:xfrm>
            <a:off x="-48768" y="13823"/>
            <a:ext cx="3626411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latin typeface="Times"/>
              </a:rPr>
              <a:t>T.B. Clegg et al NIM 62 (1968) 343</a:t>
            </a:r>
          </a:p>
          <a:p>
            <a:pPr algn="ctr"/>
            <a:r>
              <a:rPr lang="it-IT" i="1" dirty="0">
                <a:effectLst/>
                <a:latin typeface="Times"/>
              </a:rPr>
              <a:t>MADISON LS source</a:t>
            </a:r>
            <a:endParaRPr lang="it-IT" dirty="0"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806777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6690</TotalTime>
  <Words>3266</Words>
  <Application>Microsoft Macintosh PowerPoint</Application>
  <PresentationFormat>Presentazione su schermo (4:3)</PresentationFormat>
  <Paragraphs>523</Paragraphs>
  <Slides>41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2" baseType="lpstr">
      <vt:lpstr>Arial</vt:lpstr>
      <vt:lpstr>Calibri</vt:lpstr>
      <vt:lpstr>Cambria Math</vt:lpstr>
      <vt:lpstr>Helvetica</vt:lpstr>
      <vt:lpstr>Lucida Calligraphy</vt:lpstr>
      <vt:lpstr>Symbol</vt:lpstr>
      <vt:lpstr>Systemschrift Normal</vt:lpstr>
      <vt:lpstr>Times</vt:lpstr>
      <vt:lpstr>Times New Roman</vt:lpstr>
      <vt:lpstr>Wingdings</vt:lpstr>
      <vt:lpstr>Default Theme</vt:lpstr>
      <vt:lpstr>The PREFER collaboration/projects</vt:lpstr>
      <vt:lpstr>Fusion of Nuclear Polarized Fuel</vt:lpstr>
      <vt:lpstr>Nuclear Fusion with Polarized Fuel</vt:lpstr>
      <vt:lpstr>Challenge objectives of PREFER</vt:lpstr>
      <vt:lpstr>Challenge objectives of PREFER</vt:lpstr>
      <vt:lpstr>@IKP-FZJ  Hyperpolarized molecules from pABS </vt:lpstr>
      <vt:lpstr>Condensation &amp; transp. of pol. fuel</vt:lpstr>
      <vt:lpstr>@IKP-FZJ – exploring and exploiting Sona Transitions</vt:lpstr>
      <vt:lpstr>Sona idea used soon</vt:lpstr>
      <vt:lpstr>Avoiding adiabaticity in Sona Transitions ...</vt:lpstr>
      <vt:lpstr>@IKP-FZJ – exploring and exploiting Sona Transitions</vt:lpstr>
      <vt:lpstr>Exploiting the adiabatic transitions.</vt:lpstr>
      <vt:lpstr>Theory and experiments</vt:lpstr>
      <vt:lpstr>Simulation for H, D &amp; 3He+ ...</vt:lpstr>
      <vt:lpstr>Challenge objectives of PREFER</vt:lpstr>
      <vt:lpstr>@ IESL-FORTH QB  excit. and UV dissoc.</vt:lpstr>
      <vt:lpstr>Accurate timing of shooting</vt:lpstr>
      <vt:lpstr>Presentazione standard di PowerPoint</vt:lpstr>
      <vt:lpstr>Challenge objectives of PREFER</vt:lpstr>
      <vt:lpstr>@ PGI-FZJ Laser Induced Plasma ...</vt:lpstr>
      <vt:lpstr>@ PGI-FZJ Polarized beams from LIP</vt:lpstr>
      <vt:lpstr>Polarized 3He gas-jet</vt:lpstr>
      <vt:lpstr>Polarimetry for 3He from LPI</vt:lpstr>
      <vt:lpstr>Presentazione standard di PowerPoint</vt:lpstr>
      <vt:lpstr>Measured (a-)symmetry</vt:lpstr>
      <vt:lpstr>Presentazione standard di PowerPoint</vt:lpstr>
      <vt:lpstr>Preliminary evidence of asimmetry</vt:lpstr>
      <vt:lpstr>Challenge objectives of PREFER</vt:lpstr>
      <vt:lpstr>Fuel confinement for tranportation and test</vt:lpstr>
      <vt:lpstr>Fuel confinement for tranportation and test</vt:lpstr>
      <vt:lpstr>Experimental  feasibility studies</vt:lpstr>
      <vt:lpstr>Trapped (shielded) field measured</vt:lpstr>
      <vt:lpstr>Upgraded system </vt:lpstr>
      <vt:lpstr>Overcoming the flux jumps on P40</vt:lpstr>
      <vt:lpstr>Plan: find the better one</vt:lpstr>
      <vt:lpstr>redoing the P100 </vt:lpstr>
      <vt:lpstr>no succeeded to  overcome flux jump</vt:lpstr>
      <vt:lpstr>Remaking the one @ lowest  T</vt:lpstr>
      <vt:lpstr>Also in case of flux jump</vt:lpstr>
      <vt:lpstr>Conclusions of PREFER activities</vt:lpstr>
      <vt:lpstr>Comparison: ABS and QB IR/UVdiss.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Ciullo</dc:creator>
  <cp:lastModifiedBy>Ciullo Giuseppe</cp:lastModifiedBy>
  <cp:revision>344</cp:revision>
  <cp:lastPrinted>2023-09-11T07:22:05Z</cp:lastPrinted>
  <dcterms:created xsi:type="dcterms:W3CDTF">2019-09-17T16:32:28Z</dcterms:created>
  <dcterms:modified xsi:type="dcterms:W3CDTF">2023-09-26T14:09:48Z</dcterms:modified>
</cp:coreProperties>
</file>