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66" r:id="rId3"/>
  </p:sldMasterIdLst>
  <p:notesMasterIdLst>
    <p:notesMasterId r:id="rId54"/>
  </p:notesMasterIdLst>
  <p:sldIdLst>
    <p:sldId id="256" r:id="rId4"/>
    <p:sldId id="480" r:id="rId5"/>
    <p:sldId id="260" r:id="rId6"/>
    <p:sldId id="347" r:id="rId7"/>
    <p:sldId id="348" r:id="rId8"/>
    <p:sldId id="285" r:id="rId9"/>
    <p:sldId id="445" r:id="rId10"/>
    <p:sldId id="477" r:id="rId11"/>
    <p:sldId id="482" r:id="rId12"/>
    <p:sldId id="619" r:id="rId13"/>
    <p:sldId id="617" r:id="rId14"/>
    <p:sldId id="618" r:id="rId15"/>
    <p:sldId id="405" r:id="rId16"/>
    <p:sldId id="406" r:id="rId17"/>
    <p:sldId id="408" r:id="rId18"/>
    <p:sldId id="457" r:id="rId19"/>
    <p:sldId id="397" r:id="rId20"/>
    <p:sldId id="459" r:id="rId21"/>
    <p:sldId id="369" r:id="rId22"/>
    <p:sldId id="623" r:id="rId23"/>
    <p:sldId id="625" r:id="rId24"/>
    <p:sldId id="624" r:id="rId25"/>
    <p:sldId id="464" r:id="rId26"/>
    <p:sldId id="465" r:id="rId27"/>
    <p:sldId id="466" r:id="rId28"/>
    <p:sldId id="620" r:id="rId29"/>
    <p:sldId id="467" r:id="rId30"/>
    <p:sldId id="468" r:id="rId31"/>
    <p:sldId id="469" r:id="rId32"/>
    <p:sldId id="398" r:id="rId33"/>
    <p:sldId id="481" r:id="rId34"/>
    <p:sldId id="449" r:id="rId35"/>
    <p:sldId id="364" r:id="rId36"/>
    <p:sldId id="475" r:id="rId37"/>
    <p:sldId id="471" r:id="rId38"/>
    <p:sldId id="456" r:id="rId39"/>
    <p:sldId id="413" r:id="rId40"/>
    <p:sldId id="299" r:id="rId41"/>
    <p:sldId id="300" r:id="rId42"/>
    <p:sldId id="375" r:id="rId43"/>
    <p:sldId id="401" r:id="rId44"/>
    <p:sldId id="418" r:id="rId45"/>
    <p:sldId id="377" r:id="rId46"/>
    <p:sldId id="378" r:id="rId47"/>
    <p:sldId id="380" r:id="rId48"/>
    <p:sldId id="416" r:id="rId49"/>
    <p:sldId id="424" r:id="rId50"/>
    <p:sldId id="387" r:id="rId51"/>
    <p:sldId id="428" r:id="rId52"/>
    <p:sldId id="430" r:id="rId53"/>
  </p:sldIdLst>
  <p:sldSz cx="12192000" cy="6858000"/>
  <p:notesSz cx="6858000" cy="9144000"/>
  <p:embeddedFontLst>
    <p:embeddedFont>
      <p:font typeface="Arial Unicode MS" panose="020B0604020202020204" pitchFamily="34" charset="-128"/>
      <p:regular r:id="rId55"/>
    </p:embeddedFont>
    <p:embeddedFont>
      <p:font typeface="Calibri" panose="020F0502020204030204" pitchFamily="34" charset="0"/>
      <p:regular r:id="rId56"/>
      <p:bold r:id="rId57"/>
      <p:italic r:id="rId58"/>
      <p:boldItalic r:id="rId59"/>
    </p:embeddedFont>
    <p:embeddedFont>
      <p:font typeface="Cambria Math" panose="02040503050406030204" pitchFamily="18" charset="0"/>
      <p:regular r:id="rId60"/>
    </p:embeddedFont>
    <p:embeddedFont>
      <p:font typeface="Century Gothic" panose="020B0502020202020204" pitchFamily="34" charset="0"/>
      <p:regular r:id="rId61"/>
      <p:bold r:id="rId62"/>
      <p:italic r:id="rId63"/>
      <p:boldItalic r:id="rId64"/>
    </p:embeddedFont>
    <p:embeddedFont>
      <p:font typeface="Comic Sans MS" panose="030F0702030302020204" pitchFamily="66" charset="0"/>
      <p:regular r:id="rId65"/>
      <p:bold r:id="rId66"/>
      <p:italic r:id="rId67"/>
      <p:boldItalic r:id="rId68"/>
    </p:embeddedFont>
    <p:embeddedFont>
      <p:font typeface="Italic" panose="00000400000000000000" pitchFamily="2" charset="0"/>
      <p:regular r:id="rId69"/>
    </p:embeddedFont>
    <p:embeddedFont>
      <p:font typeface="Stylus BT" panose="020E0402020206020304" pitchFamily="34" charset="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0000FF"/>
    <a:srgbClr val="CCCCFF"/>
    <a:srgbClr val="0000CC"/>
    <a:srgbClr val="1C1C1C"/>
    <a:srgbClr val="000066"/>
    <a:srgbClr val="080808"/>
    <a:srgbClr val="00336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751" autoAdjust="0"/>
  </p:normalViewPr>
  <p:slideViewPr>
    <p:cSldViewPr>
      <p:cViewPr varScale="1">
        <p:scale>
          <a:sx n="90" d="100"/>
          <a:sy n="90" d="100"/>
        </p:scale>
        <p:origin x="68" y="136"/>
      </p:cViewPr>
      <p:guideLst>
        <p:guide orient="horz" pos="2160"/>
        <p:guide pos="3840"/>
      </p:guideLst>
    </p:cSldViewPr>
  </p:slideViewPr>
  <p:notesTextViewPr>
    <p:cViewPr>
      <p:scale>
        <a:sx n="3" d="2"/>
        <a:sy n="3" d="2"/>
      </p:scale>
      <p:origin x="0" y="0"/>
    </p:cViewPr>
  </p:notesTextViewPr>
  <p:sorterViewPr>
    <p:cViewPr>
      <p:scale>
        <a:sx n="100" d="100"/>
        <a:sy n="100" d="100"/>
      </p:scale>
      <p:origin x="0" y="-2682"/>
    </p:cViewPr>
  </p:sorterViewPr>
  <p:gridSpacing cx="38100" cy="381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7.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1.fntdata"/><Relationship Id="rId7" Type="http://schemas.openxmlformats.org/officeDocument/2006/relationships/slide" Target="slides/slide4.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329777-E30B-416D-9C92-F8DCDC920DF9}" type="datetimeFigureOut">
              <a:rPr lang="en-US" smtClean="0"/>
              <a:t>9/25/2023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A0ED26-963E-45BA-B2DE-0BDDD058CA96}" type="slidenum">
              <a:rPr lang="en-US" smtClean="0"/>
              <a:t>‹#›</a:t>
            </a:fld>
            <a:endParaRPr lang="en-US"/>
          </a:p>
        </p:txBody>
      </p:sp>
    </p:spTree>
    <p:extLst>
      <p:ext uri="{BB962C8B-B14F-4D97-AF65-F5344CB8AC3E}">
        <p14:creationId xmlns:p14="http://schemas.microsoft.com/office/powerpoint/2010/main" val="2110807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256905-4C5C-4CB2-9A71-E86EFD328F8F}" type="slidenum">
              <a:rPr lang="en-US"/>
              <a:pPr/>
              <a:t>3</a:t>
            </a:fld>
            <a:endParaRPr lang="en-US"/>
          </a:p>
        </p:txBody>
      </p:sp>
      <p:sp>
        <p:nvSpPr>
          <p:cNvPr id="450562" name="Rectangle 2"/>
          <p:cNvSpPr>
            <a:spLocks noGrp="1" noRot="1" noChangeAspect="1" noChangeArrowheads="1" noTextEdit="1"/>
          </p:cNvSpPr>
          <p:nvPr>
            <p:ph type="sldImg"/>
          </p:nvPr>
        </p:nvSpPr>
        <p:spPr>
          <a:xfrm>
            <a:off x="381000" y="685800"/>
            <a:ext cx="6096000" cy="3429000"/>
          </a:xfrm>
          <a:ln/>
        </p:spPr>
      </p:sp>
      <p:sp>
        <p:nvSpPr>
          <p:cNvPr id="450563" name="Rectangle 3"/>
          <p:cNvSpPr>
            <a:spLocks noGrp="1" noChangeArrowheads="1"/>
          </p:cNvSpPr>
          <p:nvPr>
            <p:ph type="body" idx="1"/>
          </p:nvPr>
        </p:nvSpPr>
        <p:spPr/>
        <p:txBody>
          <a:bodyPr/>
          <a:lstStyle/>
          <a:p>
            <a:pPr>
              <a:lnSpc>
                <a:spcPct val="90000"/>
              </a:lnSpc>
            </a:pPr>
            <a:r>
              <a:rPr lang="en-US" sz="1000" dirty="0"/>
              <a:t>The cause of our excitement is the almost certainty we have  that there is New Physics beyond what we call the Standard Model, that the Standard Model is incomplete, and that some of this New Physics lies just around the corner.</a:t>
            </a:r>
          </a:p>
          <a:p>
            <a:pPr>
              <a:lnSpc>
                <a:spcPct val="90000"/>
              </a:lnSpc>
            </a:pPr>
            <a:endParaRPr lang="en-US" sz="1000" dirty="0"/>
          </a:p>
          <a:p>
            <a:pPr>
              <a:lnSpc>
                <a:spcPct val="90000"/>
              </a:lnSpc>
            </a:pPr>
            <a:r>
              <a:rPr lang="en-US" sz="1000" dirty="0"/>
              <a:t>The reasons we think there is New Physics are several. There are theoretical reasons, such as our understanding of how the electromagnetic and weak interactions are separated, which presumes a new particle called the Higgs, which actually is the last missing piece of the Standard Model, and the particle that provides  the origin of mass, so it holds a really special place in the Standard Model.  Solutions to several so-called mass hierarchy problems, for example, why we think the Higgs is so light compared to the scale at which all the forces are unified, and why the neutrinos have the masses they do, also suggest new physics. </a:t>
            </a:r>
          </a:p>
          <a:p>
            <a:pPr>
              <a:lnSpc>
                <a:spcPct val="90000"/>
              </a:lnSpc>
            </a:pPr>
            <a:endParaRPr lang="en-US" sz="1000" dirty="0"/>
          </a:p>
          <a:p>
            <a:pPr>
              <a:lnSpc>
                <a:spcPct val="90000"/>
              </a:lnSpc>
            </a:pPr>
            <a:r>
              <a:rPr lang="en-US" sz="1000" dirty="0"/>
              <a:t>There is also evidence  from cosmology that our Standard Model is incomplete.   For example, the Standard Model seems unable to explain why there is no longer any antimatter in the universe, and provides few  clues as to the origin of dark energy and dark matter, which dominate the energy budget of the universe.</a:t>
            </a:r>
          </a:p>
          <a:p>
            <a:pPr>
              <a:lnSpc>
                <a:spcPct val="90000"/>
              </a:lnSpc>
            </a:pPr>
            <a:endParaRPr lang="en-US" sz="1000" dirty="0"/>
          </a:p>
          <a:p>
            <a:pPr>
              <a:lnSpc>
                <a:spcPct val="90000"/>
              </a:lnSpc>
            </a:pPr>
            <a:r>
              <a:rPr lang="en-US" sz="1000" dirty="0"/>
              <a:t>There are just a few experimental hints, and they are all marginal.  Of course the recent discovery of neutrino mass, through neutrino oscillations, has led to the first evidence that there is indeed physics not explained by the Standard Model.  Experimental studies of the weak interaction imply that the Higgs particle, is just within our grasp.  And there are other tantalizing experimental hints that suggest New Physics, but nothing that is compelling.</a:t>
            </a:r>
          </a:p>
          <a:p>
            <a:pPr>
              <a:lnSpc>
                <a:spcPct val="90000"/>
              </a:lnSpc>
            </a:pPr>
            <a:endParaRPr lang="en-US" sz="1000" dirty="0"/>
          </a:p>
          <a:p>
            <a:pPr>
              <a:lnSpc>
                <a:spcPct val="90000"/>
              </a:lnSpc>
            </a:pPr>
            <a:r>
              <a:rPr lang="en-US" sz="1000" dirty="0"/>
              <a:t>However, before we get too euphoric, I should caution you that some of this New Physics may appear at energies too high for the Large Hadron Collider.</a:t>
            </a:r>
          </a:p>
        </p:txBody>
      </p:sp>
    </p:spTree>
    <p:extLst>
      <p:ext uri="{BB962C8B-B14F-4D97-AF65-F5344CB8AC3E}">
        <p14:creationId xmlns:p14="http://schemas.microsoft.com/office/powerpoint/2010/main" val="1023659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56486-0F7E-4D11-A7C8-3F8AE398FE77}" type="slidenum">
              <a:rPr lang="en-US"/>
              <a:pPr/>
              <a:t>23</a:t>
            </a:fld>
            <a:endParaRPr lang="en-US" dirty="0"/>
          </a:p>
        </p:txBody>
      </p:sp>
      <p:sp>
        <p:nvSpPr>
          <p:cNvPr id="618498" name="Rectangle 2"/>
          <p:cNvSpPr>
            <a:spLocks noGrp="1" noRot="1" noChangeAspect="1" noChangeArrowheads="1" noTextEdit="1"/>
          </p:cNvSpPr>
          <p:nvPr>
            <p:ph type="sldImg"/>
          </p:nvPr>
        </p:nvSpPr>
        <p:spPr>
          <a:xfrm>
            <a:off x="381000" y="685800"/>
            <a:ext cx="6096000" cy="3429000"/>
          </a:xfrm>
          <a:ln/>
        </p:spPr>
      </p:sp>
      <p:sp>
        <p:nvSpPr>
          <p:cNvPr id="6184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3818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56486-0F7E-4D11-A7C8-3F8AE398FE77}" type="slidenum">
              <a:rPr lang="en-US"/>
              <a:pPr/>
              <a:t>24</a:t>
            </a:fld>
            <a:endParaRPr lang="en-US" dirty="0"/>
          </a:p>
        </p:txBody>
      </p:sp>
      <p:sp>
        <p:nvSpPr>
          <p:cNvPr id="618498" name="Rectangle 2"/>
          <p:cNvSpPr>
            <a:spLocks noGrp="1" noRot="1" noChangeAspect="1" noChangeArrowheads="1" noTextEdit="1"/>
          </p:cNvSpPr>
          <p:nvPr>
            <p:ph type="sldImg"/>
          </p:nvPr>
        </p:nvSpPr>
        <p:spPr>
          <a:xfrm>
            <a:off x="381000" y="685800"/>
            <a:ext cx="6096000" cy="3429000"/>
          </a:xfrm>
          <a:ln/>
        </p:spPr>
      </p:sp>
      <p:sp>
        <p:nvSpPr>
          <p:cNvPr id="6184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591273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6B374-44C8-495B-9810-F11841E23B60}" type="slidenum">
              <a:rPr lang="en-US"/>
              <a:pPr/>
              <a:t>25</a:t>
            </a:fld>
            <a:endParaRPr lang="en-US" dirty="0"/>
          </a:p>
        </p:txBody>
      </p:sp>
      <p:sp>
        <p:nvSpPr>
          <p:cNvPr id="616450" name="Rectangle 2"/>
          <p:cNvSpPr>
            <a:spLocks noGrp="1" noRot="1" noChangeAspect="1" noChangeArrowheads="1" noTextEdit="1"/>
          </p:cNvSpPr>
          <p:nvPr>
            <p:ph type="sldImg"/>
          </p:nvPr>
        </p:nvSpPr>
        <p:spPr>
          <a:xfrm>
            <a:off x="381000" y="685800"/>
            <a:ext cx="6096000" cy="3429000"/>
          </a:xfrm>
          <a:ln/>
        </p:spPr>
      </p:sp>
      <p:sp>
        <p:nvSpPr>
          <p:cNvPr id="616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10495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6B374-44C8-495B-9810-F11841E23B60}" type="slidenum">
              <a:rPr lang="en-US"/>
              <a:pPr/>
              <a:t>26</a:t>
            </a:fld>
            <a:endParaRPr lang="en-US" dirty="0"/>
          </a:p>
        </p:txBody>
      </p:sp>
      <p:sp>
        <p:nvSpPr>
          <p:cNvPr id="616450" name="Rectangle 2"/>
          <p:cNvSpPr>
            <a:spLocks noGrp="1" noRot="1" noChangeAspect="1" noChangeArrowheads="1" noTextEdit="1"/>
          </p:cNvSpPr>
          <p:nvPr>
            <p:ph type="sldImg"/>
          </p:nvPr>
        </p:nvSpPr>
        <p:spPr>
          <a:xfrm>
            <a:off x="381000" y="685800"/>
            <a:ext cx="6096000" cy="3429000"/>
          </a:xfrm>
          <a:ln/>
        </p:spPr>
      </p:sp>
      <p:sp>
        <p:nvSpPr>
          <p:cNvPr id="616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61452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6B374-44C8-495B-9810-F11841E23B60}" type="slidenum">
              <a:rPr lang="en-US"/>
              <a:pPr/>
              <a:t>27</a:t>
            </a:fld>
            <a:endParaRPr lang="en-US" dirty="0"/>
          </a:p>
        </p:txBody>
      </p:sp>
      <p:sp>
        <p:nvSpPr>
          <p:cNvPr id="616450" name="Rectangle 2"/>
          <p:cNvSpPr>
            <a:spLocks noGrp="1" noRot="1" noChangeAspect="1" noChangeArrowheads="1" noTextEdit="1"/>
          </p:cNvSpPr>
          <p:nvPr>
            <p:ph type="sldImg"/>
          </p:nvPr>
        </p:nvSpPr>
        <p:spPr>
          <a:xfrm>
            <a:off x="381000" y="685800"/>
            <a:ext cx="6096000" cy="3429000"/>
          </a:xfrm>
          <a:ln/>
        </p:spPr>
      </p:sp>
      <p:sp>
        <p:nvSpPr>
          <p:cNvPr id="616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98362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6B374-44C8-495B-9810-F11841E23B60}" type="slidenum">
              <a:rPr lang="en-US"/>
              <a:pPr/>
              <a:t>28</a:t>
            </a:fld>
            <a:endParaRPr lang="en-US" dirty="0"/>
          </a:p>
        </p:txBody>
      </p:sp>
      <p:sp>
        <p:nvSpPr>
          <p:cNvPr id="616450" name="Rectangle 2"/>
          <p:cNvSpPr>
            <a:spLocks noGrp="1" noRot="1" noChangeAspect="1" noChangeArrowheads="1" noTextEdit="1"/>
          </p:cNvSpPr>
          <p:nvPr>
            <p:ph type="sldImg"/>
          </p:nvPr>
        </p:nvSpPr>
        <p:spPr>
          <a:xfrm>
            <a:off x="381000" y="685800"/>
            <a:ext cx="6096000" cy="3429000"/>
          </a:xfrm>
          <a:ln/>
        </p:spPr>
      </p:sp>
      <p:sp>
        <p:nvSpPr>
          <p:cNvPr id="616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91733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D360A-E829-479E-AC5D-AC7BDA72788A}" type="slidenum">
              <a:rPr lang="en-US"/>
              <a:pPr/>
              <a:t>30</a:t>
            </a:fld>
            <a:endParaRPr lang="en-US" dirty="0"/>
          </a:p>
        </p:txBody>
      </p:sp>
      <p:sp>
        <p:nvSpPr>
          <p:cNvPr id="648194" name="Rectangle 2"/>
          <p:cNvSpPr>
            <a:spLocks noGrp="1" noRot="1" noChangeAspect="1" noChangeArrowheads="1" noTextEdit="1"/>
          </p:cNvSpPr>
          <p:nvPr>
            <p:ph type="sldImg"/>
          </p:nvPr>
        </p:nvSpPr>
        <p:spPr>
          <a:xfrm>
            <a:off x="381000" y="685800"/>
            <a:ext cx="6096000" cy="3429000"/>
          </a:xfrm>
          <a:ln/>
        </p:spPr>
      </p:sp>
      <p:sp>
        <p:nvSpPr>
          <p:cNvPr id="6481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99440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C7BD63-89F7-4E0C-AF4D-0AD87A4A1828}" type="slidenum">
              <a:rPr lang="en-US"/>
              <a:pPr/>
              <a:t>33</a:t>
            </a:fld>
            <a:endParaRPr lang="en-US" dirty="0"/>
          </a:p>
        </p:txBody>
      </p:sp>
      <p:sp>
        <p:nvSpPr>
          <p:cNvPr id="649218" name="Rectangle 2"/>
          <p:cNvSpPr>
            <a:spLocks noGrp="1" noRot="1" noChangeAspect="1" noChangeArrowheads="1" noTextEdit="1"/>
          </p:cNvSpPr>
          <p:nvPr>
            <p:ph type="sldImg"/>
          </p:nvPr>
        </p:nvSpPr>
        <p:spPr>
          <a:xfrm>
            <a:off x="381000" y="685800"/>
            <a:ext cx="6096000" cy="3429000"/>
          </a:xfrm>
          <a:ln/>
        </p:spPr>
      </p:sp>
      <p:sp>
        <p:nvSpPr>
          <p:cNvPr id="64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59480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6A1BFA-BF7A-4E6C-AE1D-ED7091CB3F3C}" type="slidenum">
              <a:rPr lang="en-US"/>
              <a:pPr/>
              <a:t>35</a:t>
            </a:fld>
            <a:endParaRPr lang="en-US"/>
          </a:p>
        </p:txBody>
      </p:sp>
      <p:sp>
        <p:nvSpPr>
          <p:cNvPr id="650242" name="Rectangle 2"/>
          <p:cNvSpPr>
            <a:spLocks noGrp="1" noRot="1" noChangeAspect="1" noChangeArrowheads="1" noTextEdit="1"/>
          </p:cNvSpPr>
          <p:nvPr>
            <p:ph type="sldImg"/>
          </p:nvPr>
        </p:nvSpPr>
        <p:spPr>
          <a:xfrm>
            <a:off x="381000" y="685800"/>
            <a:ext cx="6096000" cy="3429000"/>
          </a:xfrm>
          <a:ln/>
        </p:spPr>
      </p:sp>
      <p:sp>
        <p:nvSpPr>
          <p:cNvPr id="650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7726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F0CA4C-F734-4195-B118-30782B693A2E}" type="slidenum">
              <a:rPr lang="en-US"/>
              <a:pPr/>
              <a:t>38</a:t>
            </a:fld>
            <a:endParaRPr lang="en-US"/>
          </a:p>
        </p:txBody>
      </p:sp>
      <p:sp>
        <p:nvSpPr>
          <p:cNvPr id="644098" name="Rectangle 2"/>
          <p:cNvSpPr>
            <a:spLocks noGrp="1" noRot="1" noChangeAspect="1" noChangeArrowheads="1" noTextEdit="1"/>
          </p:cNvSpPr>
          <p:nvPr>
            <p:ph type="sldImg"/>
          </p:nvPr>
        </p:nvSpPr>
        <p:spPr>
          <a:xfrm>
            <a:off x="381000" y="685800"/>
            <a:ext cx="6096000" cy="3429000"/>
          </a:xfrm>
          <a:ln/>
        </p:spPr>
      </p:sp>
      <p:sp>
        <p:nvSpPr>
          <p:cNvPr id="644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0296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575CE9-72BC-4D57-8C49-73B2EB3D0056}" type="slidenum">
              <a:rPr lang="en-US"/>
              <a:pPr/>
              <a:t>6</a:t>
            </a:fld>
            <a:endParaRPr lang="en-US"/>
          </a:p>
        </p:txBody>
      </p:sp>
      <p:sp>
        <p:nvSpPr>
          <p:cNvPr id="479234" name="Rectangle 2"/>
          <p:cNvSpPr>
            <a:spLocks noGrp="1" noRot="1" noChangeAspect="1" noChangeArrowheads="1" noTextEdit="1"/>
          </p:cNvSpPr>
          <p:nvPr>
            <p:ph type="sldImg"/>
          </p:nvPr>
        </p:nvSpPr>
        <p:spPr>
          <a:xfrm>
            <a:off x="381000" y="685800"/>
            <a:ext cx="6096000" cy="3429000"/>
          </a:xfrm>
          <a:ln/>
        </p:spPr>
      </p:sp>
      <p:sp>
        <p:nvSpPr>
          <p:cNvPr id="479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10136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46CBF-0300-42E6-A9D4-8E6C34F1B937}" type="slidenum">
              <a:rPr lang="en-US"/>
              <a:pPr/>
              <a:t>39</a:t>
            </a:fld>
            <a:endParaRPr lang="en-US"/>
          </a:p>
        </p:txBody>
      </p:sp>
      <p:sp>
        <p:nvSpPr>
          <p:cNvPr id="645122" name="Rectangle 2"/>
          <p:cNvSpPr>
            <a:spLocks noGrp="1" noRot="1" noChangeAspect="1" noChangeArrowheads="1" noTextEdit="1"/>
          </p:cNvSpPr>
          <p:nvPr>
            <p:ph type="sldImg"/>
          </p:nvPr>
        </p:nvSpPr>
        <p:spPr>
          <a:xfrm>
            <a:off x="381000" y="685800"/>
            <a:ext cx="6096000" cy="3429000"/>
          </a:xfrm>
          <a:ln/>
        </p:spPr>
      </p:sp>
      <p:sp>
        <p:nvSpPr>
          <p:cNvPr id="64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40294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FBF9B5-8D96-4D5A-B09D-14346D4A098A}" type="slidenum">
              <a:rPr lang="en-US"/>
              <a:pPr/>
              <a:t>41</a:t>
            </a:fld>
            <a:endParaRPr lang="en-US" dirty="0"/>
          </a:p>
        </p:txBody>
      </p:sp>
      <p:sp>
        <p:nvSpPr>
          <p:cNvPr id="621570" name="Rectangle 2"/>
          <p:cNvSpPr>
            <a:spLocks noGrp="1" noRot="1" noChangeAspect="1" noChangeArrowheads="1" noTextEdit="1"/>
          </p:cNvSpPr>
          <p:nvPr>
            <p:ph type="sldImg"/>
          </p:nvPr>
        </p:nvSpPr>
        <p:spPr>
          <a:xfrm>
            <a:off x="381000" y="685800"/>
            <a:ext cx="6096000" cy="3429000"/>
          </a:xfrm>
          <a:ln/>
        </p:spPr>
      </p:sp>
      <p:sp>
        <p:nvSpPr>
          <p:cNvPr id="6215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61079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B02306-6D3B-481C-87F2-2CF5A9DC0AF0}" type="slidenum">
              <a:rPr lang="en-US"/>
              <a:pPr/>
              <a:t>9</a:t>
            </a:fld>
            <a:endParaRPr lang="en-US" dirty="0"/>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595569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B02306-6D3B-481C-87F2-2CF5A9DC0AF0}" type="slidenum">
              <a:rPr lang="en-US"/>
              <a:pPr/>
              <a:t>10</a:t>
            </a:fld>
            <a:endParaRPr lang="en-US" dirty="0"/>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23709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B02306-6D3B-481C-87F2-2CF5A9DC0AF0}" type="slidenum">
              <a:rPr lang="en-US"/>
              <a:pPr/>
              <a:t>11</a:t>
            </a:fld>
            <a:endParaRPr lang="en-US" dirty="0"/>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49972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A0ED26-963E-45BA-B2DE-0BDDD058CA96}" type="slidenum">
              <a:rPr lang="en-US" smtClean="0"/>
              <a:t>14</a:t>
            </a:fld>
            <a:endParaRPr lang="en-US"/>
          </a:p>
        </p:txBody>
      </p:sp>
    </p:spTree>
    <p:extLst>
      <p:ext uri="{BB962C8B-B14F-4D97-AF65-F5344CB8AC3E}">
        <p14:creationId xmlns:p14="http://schemas.microsoft.com/office/powerpoint/2010/main" val="1376726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A0ED26-963E-45BA-B2DE-0BDDD058CA96}" type="slidenum">
              <a:rPr lang="en-US" smtClean="0"/>
              <a:t>15</a:t>
            </a:fld>
            <a:endParaRPr lang="en-US"/>
          </a:p>
        </p:txBody>
      </p:sp>
    </p:spTree>
    <p:extLst>
      <p:ext uri="{BB962C8B-B14F-4D97-AF65-F5344CB8AC3E}">
        <p14:creationId xmlns:p14="http://schemas.microsoft.com/office/powerpoint/2010/main" val="268111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A0ED26-963E-45BA-B2DE-0BDDD058CA96}" type="slidenum">
              <a:rPr lang="en-US" smtClean="0"/>
              <a:t>16</a:t>
            </a:fld>
            <a:endParaRPr lang="en-US" dirty="0"/>
          </a:p>
        </p:txBody>
      </p:sp>
    </p:spTree>
    <p:extLst>
      <p:ext uri="{BB962C8B-B14F-4D97-AF65-F5344CB8AC3E}">
        <p14:creationId xmlns:p14="http://schemas.microsoft.com/office/powerpoint/2010/main" val="3696776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7F0FAA8-7E88-46A9-BDBC-03625FF7CCC2}" type="slidenum">
              <a:rPr lang="en-US"/>
              <a:pPr/>
              <a:t>17</a:t>
            </a:fld>
            <a:endParaRPr lang="en-US" dirty="0"/>
          </a:p>
        </p:txBody>
      </p:sp>
      <p:sp>
        <p:nvSpPr>
          <p:cNvPr id="607234" name="Slide Image Placeholder 1"/>
          <p:cNvSpPr>
            <a:spLocks noGrp="1" noRot="1" noChangeAspect="1" noTextEdit="1"/>
          </p:cNvSpPr>
          <p:nvPr>
            <p:ph type="sldImg"/>
          </p:nvPr>
        </p:nvSpPr>
        <p:spPr>
          <a:xfrm>
            <a:off x="382588" y="685800"/>
            <a:ext cx="6096000" cy="3429000"/>
          </a:xfrm>
          <a:ln/>
        </p:spPr>
      </p:sp>
      <p:sp>
        <p:nvSpPr>
          <p:cNvPr id="607235" name="Notes Placeholder 2"/>
          <p:cNvSpPr>
            <a:spLocks noGrp="1"/>
          </p:cNvSpPr>
          <p:nvPr>
            <p:ph type="body" idx="1"/>
          </p:nvPr>
        </p:nvSpPr>
        <p:spPr/>
        <p:txBody>
          <a:bodyPr lIns="91432" tIns="45716" rIns="91432" bIns="45716"/>
          <a:lstStyle/>
          <a:p>
            <a:pPr>
              <a:spcBef>
                <a:spcPct val="0"/>
              </a:spcBef>
            </a:pPr>
            <a:endParaRPr lang="en-US" dirty="0"/>
          </a:p>
        </p:txBody>
      </p:sp>
      <p:sp>
        <p:nvSpPr>
          <p:cNvPr id="6072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lgn="l" defTabSz="865188">
              <a:defRPr>
                <a:solidFill>
                  <a:schemeClr val="tx1"/>
                </a:solidFill>
                <a:latin typeface="Arial" pitchFamily="34" charset="0"/>
              </a:defRPr>
            </a:lvl1pPr>
            <a:lvl2pPr marL="703263" indent="-271463" algn="l" defTabSz="865188">
              <a:defRPr>
                <a:solidFill>
                  <a:schemeClr val="tx1"/>
                </a:solidFill>
                <a:latin typeface="Arial" pitchFamily="34" charset="0"/>
              </a:defRPr>
            </a:lvl2pPr>
            <a:lvl3pPr marL="1081088" indent="-215900" algn="l" defTabSz="865188">
              <a:defRPr>
                <a:solidFill>
                  <a:schemeClr val="tx1"/>
                </a:solidFill>
                <a:latin typeface="Arial" pitchFamily="34" charset="0"/>
              </a:defRPr>
            </a:lvl3pPr>
            <a:lvl4pPr marL="1512888" indent="-215900" algn="l" defTabSz="865188">
              <a:defRPr>
                <a:solidFill>
                  <a:schemeClr val="tx1"/>
                </a:solidFill>
                <a:latin typeface="Arial" pitchFamily="34" charset="0"/>
              </a:defRPr>
            </a:lvl4pPr>
            <a:lvl5pPr marL="1946275" indent="-215900" algn="l" defTabSz="865188">
              <a:defRPr>
                <a:solidFill>
                  <a:schemeClr val="tx1"/>
                </a:solidFill>
                <a:latin typeface="Arial" pitchFamily="34" charset="0"/>
              </a:defRPr>
            </a:lvl5pPr>
            <a:lvl6pPr marL="2403475" indent="-215900" defTabSz="865188" fontAlgn="base">
              <a:spcBef>
                <a:spcPct val="0"/>
              </a:spcBef>
              <a:spcAft>
                <a:spcPct val="0"/>
              </a:spcAft>
              <a:defRPr>
                <a:solidFill>
                  <a:schemeClr val="tx1"/>
                </a:solidFill>
                <a:latin typeface="Arial" pitchFamily="34" charset="0"/>
              </a:defRPr>
            </a:lvl6pPr>
            <a:lvl7pPr marL="2860675" indent="-215900" defTabSz="865188" fontAlgn="base">
              <a:spcBef>
                <a:spcPct val="0"/>
              </a:spcBef>
              <a:spcAft>
                <a:spcPct val="0"/>
              </a:spcAft>
              <a:defRPr>
                <a:solidFill>
                  <a:schemeClr val="tx1"/>
                </a:solidFill>
                <a:latin typeface="Arial" pitchFamily="34" charset="0"/>
              </a:defRPr>
            </a:lvl7pPr>
            <a:lvl8pPr marL="3317875" indent="-215900" defTabSz="865188" fontAlgn="base">
              <a:spcBef>
                <a:spcPct val="0"/>
              </a:spcBef>
              <a:spcAft>
                <a:spcPct val="0"/>
              </a:spcAft>
              <a:defRPr>
                <a:solidFill>
                  <a:schemeClr val="tx1"/>
                </a:solidFill>
                <a:latin typeface="Arial" pitchFamily="34" charset="0"/>
              </a:defRPr>
            </a:lvl8pPr>
            <a:lvl9pPr marL="3775075" indent="-215900" defTabSz="865188" fontAlgn="base">
              <a:spcBef>
                <a:spcPct val="0"/>
              </a:spcBef>
              <a:spcAft>
                <a:spcPct val="0"/>
              </a:spcAft>
              <a:defRPr>
                <a:solidFill>
                  <a:schemeClr val="tx1"/>
                </a:solidFill>
                <a:latin typeface="Arial" pitchFamily="34" charset="0"/>
              </a:defRPr>
            </a:lvl9pPr>
          </a:lstStyle>
          <a:p>
            <a:pPr algn="r" eaLnBrk="1" hangingPunct="1"/>
            <a:fld id="{3E213D1F-5161-4175-B1EA-601B355D8065}" type="slidenum">
              <a:rPr lang="en-US" sz="1200">
                <a:latin typeface="Calibri" pitchFamily="34" charset="0"/>
              </a:rPr>
              <a:pPr algn="r" eaLnBrk="1" hangingPunct="1"/>
              <a:t>17</a:t>
            </a:fld>
            <a:endParaRPr lang="en-US" sz="1200" dirty="0">
              <a:latin typeface="Calibri" pitchFamily="34" charset="0"/>
            </a:endParaRPr>
          </a:p>
        </p:txBody>
      </p:sp>
    </p:spTree>
    <p:extLst>
      <p:ext uri="{BB962C8B-B14F-4D97-AF65-F5344CB8AC3E}">
        <p14:creationId xmlns:p14="http://schemas.microsoft.com/office/powerpoint/2010/main" val="443760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a:solidFill>
                  <a:srgbClr val="CCCCFF"/>
                </a:solidFill>
              </a:defRPr>
            </a:lvl1pPr>
          </a:lstStyle>
          <a:p>
            <a:r>
              <a:rPr lang="en-US" dirty="0"/>
              <a:t>Click to edit Master title style</a:t>
            </a:r>
          </a:p>
        </p:txBody>
      </p:sp>
      <p:sp>
        <p:nvSpPr>
          <p:cNvPr id="8" name="Date Placeholder 7"/>
          <p:cNvSpPr>
            <a:spLocks noGrp="1"/>
          </p:cNvSpPr>
          <p:nvPr>
            <p:ph type="dt" sz="half" idx="10"/>
          </p:nvPr>
        </p:nvSpPr>
        <p:spPr/>
        <p:txBody>
          <a:bodyPr/>
          <a:lstStyle/>
          <a:p>
            <a:r>
              <a:rPr lang="en-US"/>
              <a:t>Craig Dukes / Virginia</a:t>
            </a:r>
            <a:endParaRPr lang="en-US" dirty="0"/>
          </a:p>
        </p:txBody>
      </p:sp>
      <p:sp>
        <p:nvSpPr>
          <p:cNvPr id="9" name="Footer Placeholder 8"/>
          <p:cNvSpPr>
            <a:spLocks noGrp="1"/>
          </p:cNvSpPr>
          <p:nvPr>
            <p:ph type="ftr" sz="quarter" idx="11"/>
          </p:nvPr>
        </p:nvSpPr>
        <p:spPr/>
        <p:txBody>
          <a:bodyPr/>
          <a:lstStyle/>
          <a:p>
            <a:r>
              <a:rPr lang="en-US"/>
              <a:t>SPIN 2023 / Mu2e</a:t>
            </a:r>
            <a:endParaRPr lang="en-US" dirty="0"/>
          </a:p>
        </p:txBody>
      </p:sp>
      <p:sp>
        <p:nvSpPr>
          <p:cNvPr id="10" name="Slide Number Placeholder 9"/>
          <p:cNvSpPr>
            <a:spLocks noGrp="1"/>
          </p:cNvSpPr>
          <p:nvPr>
            <p:ph type="sldNum" sz="quarter" idx="12"/>
          </p:nvPr>
        </p:nvSpPr>
        <p:spPr/>
        <p:txBody>
          <a:bodyPr/>
          <a:lstStyle/>
          <a:p>
            <a:fld id="{C95F3207-39C2-4B35-9EBF-195B2F555FC9}" type="slidenum">
              <a:rPr lang="en-US" smtClean="0"/>
              <a:pPr/>
              <a:t>‹#›</a:t>
            </a:fld>
            <a:endParaRPr lang="en-US" dirty="0"/>
          </a:p>
        </p:txBody>
      </p:sp>
    </p:spTree>
    <p:extLst>
      <p:ext uri="{BB962C8B-B14F-4D97-AF65-F5344CB8AC3E}">
        <p14:creationId xmlns:p14="http://schemas.microsoft.com/office/powerpoint/2010/main" val="22853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only duoble">
    <p:spTree>
      <p:nvGrpSpPr>
        <p:cNvPr id="1" name=""/>
        <p:cNvGrpSpPr/>
        <p:nvPr/>
      </p:nvGrpSpPr>
      <p:grpSpPr>
        <a:xfrm>
          <a:off x="0" y="0"/>
          <a:ext cx="0" cy="0"/>
          <a:chOff x="0" y="0"/>
          <a:chExt cx="0" cy="0"/>
        </a:xfrm>
      </p:grpSpPr>
      <p:sp>
        <p:nvSpPr>
          <p:cNvPr id="2" name="Title 1"/>
          <p:cNvSpPr>
            <a:spLocks noGrp="1"/>
          </p:cNvSpPr>
          <p:nvPr>
            <p:ph type="title"/>
          </p:nvPr>
        </p:nvSpPr>
        <p:spPr>
          <a:xfrm>
            <a:off x="609600" y="-14654"/>
            <a:ext cx="11582400" cy="9144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a:t>
            </a:fld>
            <a:endParaRPr lang="en-US" dirty="0"/>
          </a:p>
        </p:txBody>
      </p:sp>
    </p:spTree>
    <p:extLst>
      <p:ext uri="{BB962C8B-B14F-4D97-AF65-F5344CB8AC3E}">
        <p14:creationId xmlns:p14="http://schemas.microsoft.com/office/powerpoint/2010/main" val="342677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1582400" cy="640080"/>
          </a:xfrm>
          <a:scene3d>
            <a:camera prst="orthographicFront"/>
            <a:lightRig rig="threePt" dir="t"/>
          </a:scene3d>
          <a:sp3d extrusionH="76200">
            <a:extrusionClr>
              <a:srgbClr val="FFFF00"/>
            </a:extrusionClr>
          </a:sp3d>
        </p:spPr>
        <p:txBody>
          <a:bodyPr>
            <a:noAutofit/>
          </a:bodyPr>
          <a:lstStyle>
            <a:lvl1pPr>
              <a:defRPr sz="3200"/>
            </a:lvl1pPr>
          </a:lstStyle>
          <a:p>
            <a:r>
              <a:rPr lang="en-US" dirty="0"/>
              <a:t>Click to edit Master title style</a:t>
            </a:r>
          </a:p>
        </p:txBody>
      </p:sp>
      <p:sp>
        <p:nvSpPr>
          <p:cNvPr id="3" name="Content Placeholder 2"/>
          <p:cNvSpPr>
            <a:spLocks noGrp="1"/>
          </p:cNvSpPr>
          <p:nvPr>
            <p:ph idx="1"/>
          </p:nvPr>
        </p:nvSpPr>
        <p:spPr>
          <a:xfrm>
            <a:off x="609600" y="838201"/>
            <a:ext cx="10972800" cy="5287963"/>
          </a:xfrm>
        </p:spPr>
        <p:txBody>
          <a:bodyPr>
            <a:normAutofit/>
          </a:bodyPr>
          <a:lstStyle>
            <a:lvl1pPr marL="114300" indent="-114300">
              <a:defRPr sz="1800"/>
            </a:lvl1pPr>
            <a:lvl2pPr marL="339725" indent="-163513">
              <a:defRPr sz="1800"/>
            </a:lvl2pPr>
            <a:lvl3pPr marL="633413" indent="-166688">
              <a:defRPr sz="1800"/>
            </a:lvl3pPr>
            <a:lvl4pPr marL="914400" indent="-228600">
              <a:defRPr sz="1800"/>
            </a:lvl4pPr>
            <a:lvl5pPr marL="1143000" indent="-22860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Craig Dukes / Virginia</a:t>
            </a:r>
          </a:p>
        </p:txBody>
      </p:sp>
      <p:sp>
        <p:nvSpPr>
          <p:cNvPr id="5" name="Footer Placeholder 4"/>
          <p:cNvSpPr>
            <a:spLocks noGrp="1"/>
          </p:cNvSpPr>
          <p:nvPr>
            <p:ph type="ftr" sz="quarter" idx="11"/>
          </p:nvPr>
        </p:nvSpPr>
        <p:spPr/>
        <p:txBody>
          <a:bodyPr/>
          <a:lstStyle/>
          <a:p>
            <a:r>
              <a:rPr lang="en-US"/>
              <a:t>SPIN 2023 / Mu2e</a:t>
            </a:r>
          </a:p>
        </p:txBody>
      </p:sp>
      <p:sp>
        <p:nvSpPr>
          <p:cNvPr id="6" name="Slide Number Placeholder 5"/>
          <p:cNvSpPr>
            <a:spLocks noGrp="1"/>
          </p:cNvSpPr>
          <p:nvPr>
            <p:ph type="sldNum" sz="quarter" idx="12"/>
          </p:nvPr>
        </p:nvSpPr>
        <p:spPr/>
        <p:txBody>
          <a:bodyPr/>
          <a:lstStyle/>
          <a:p>
            <a:fld id="{C95F3207-39C2-4B35-9EBF-195B2F555FC9}" type="slidenum">
              <a:rPr lang="en-US" smtClean="0"/>
              <a:t>‹#›</a:t>
            </a:fld>
            <a:endParaRPr lang="en-US"/>
          </a:p>
        </p:txBody>
      </p:sp>
    </p:spTree>
    <p:extLst>
      <p:ext uri="{BB962C8B-B14F-4D97-AF65-F5344CB8AC3E}">
        <p14:creationId xmlns:p14="http://schemas.microsoft.com/office/powerpoint/2010/main" val="362670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600" y="2057401"/>
            <a:ext cx="10566400" cy="1362075"/>
          </a:xfrm>
        </p:spPr>
        <p:txBody>
          <a:bodyPr anchor="t"/>
          <a:lstStyle>
            <a:lvl1pPr algn="l">
              <a:defRPr sz="4400" b="1" cap="none" baseline="0">
                <a:latin typeface="Stylus BT" panose="020E0402020206020304"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r>
              <a:rPr lang="en-US"/>
              <a:t>Craig Dukes / Virginia</a:t>
            </a:r>
          </a:p>
        </p:txBody>
      </p:sp>
      <p:sp>
        <p:nvSpPr>
          <p:cNvPr id="5" name="Footer Placeholder 4"/>
          <p:cNvSpPr>
            <a:spLocks noGrp="1"/>
          </p:cNvSpPr>
          <p:nvPr>
            <p:ph type="ftr" sz="quarter" idx="11"/>
          </p:nvPr>
        </p:nvSpPr>
        <p:spPr/>
        <p:txBody>
          <a:bodyPr/>
          <a:lstStyle/>
          <a:p>
            <a:r>
              <a:rPr lang="en-US"/>
              <a:t>SPIN 2023 / Mu2e</a:t>
            </a:r>
          </a:p>
        </p:txBody>
      </p:sp>
      <p:sp>
        <p:nvSpPr>
          <p:cNvPr id="6" name="Slide Number Placeholder 5"/>
          <p:cNvSpPr>
            <a:spLocks noGrp="1"/>
          </p:cNvSpPr>
          <p:nvPr>
            <p:ph type="sldNum" sz="quarter" idx="12"/>
          </p:nvPr>
        </p:nvSpPr>
        <p:spPr/>
        <p:txBody>
          <a:bodyPr/>
          <a:lstStyle/>
          <a:p>
            <a:fld id="{C95F3207-39C2-4B35-9EBF-195B2F555FC9}" type="slidenum">
              <a:rPr lang="en-US" smtClean="0"/>
              <a:t>‹#›</a:t>
            </a:fld>
            <a:endParaRPr lang="en-US"/>
          </a:p>
        </p:txBody>
      </p:sp>
    </p:spTree>
    <p:extLst>
      <p:ext uri="{BB962C8B-B14F-4D97-AF65-F5344CB8AC3E}">
        <p14:creationId xmlns:p14="http://schemas.microsoft.com/office/powerpoint/2010/main" val="1493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a:t>
            </a:fld>
            <a:endParaRPr lang="en-US" dirty="0"/>
          </a:p>
        </p:txBody>
      </p:sp>
    </p:spTree>
    <p:extLst>
      <p:ext uri="{BB962C8B-B14F-4D97-AF65-F5344CB8AC3E}">
        <p14:creationId xmlns:p14="http://schemas.microsoft.com/office/powerpoint/2010/main" val="187590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1173019" y="1295400"/>
            <a:ext cx="9698181" cy="2057400"/>
          </a:xfrm>
          <a:prstGeom prst="rect">
            <a:avLst/>
          </a:prstGeom>
          <a:effectLst/>
        </p:spPr>
        <p:txBody>
          <a:bodyPr/>
          <a:lstStyle>
            <a:lvl1pPr>
              <a:defRPr sz="4000" b="0">
                <a:solidFill>
                  <a:schemeClr val="accent6">
                    <a:lumMod val="75000"/>
                  </a:schemeClr>
                </a:solidFill>
                <a:effectLst/>
                <a:latin typeface="Century Gothic"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0541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rgbClr val="1C1C1C"/>
            </a:gs>
            <a:gs pos="100000">
              <a:srgbClr val="0000CC"/>
            </a:gs>
          </a:gsLst>
          <a:lin ang="4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6629400"/>
            <a:ext cx="12192000" cy="228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14654"/>
            <a:ext cx="11582400" cy="640080"/>
          </a:xfrm>
          <a:prstGeom prst="rect">
            <a:avLst/>
          </a:prstGeom>
          <a:noFill/>
          <a:ln>
            <a:noFill/>
          </a:ln>
          <a:effectLst>
            <a:outerShdw blurRad="50800" dist="50800" dir="5400000" algn="ctr" rotWithShape="0">
              <a:srgbClr val="000000">
                <a:alpha val="32000"/>
              </a:srgbClr>
            </a:outerShdw>
          </a:effectLst>
          <a:scene3d>
            <a:camera prst="orthographicFront"/>
            <a:lightRig rig="threePt" dir="t"/>
          </a:scene3d>
          <a:sp3d extrusionH="76200"/>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838201"/>
            <a:ext cx="10972800" cy="5287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0" y="6629400"/>
            <a:ext cx="3657600" cy="228600"/>
          </a:xfrm>
          <a:prstGeom prst="rect">
            <a:avLst/>
          </a:prstGeom>
        </p:spPr>
        <p:txBody>
          <a:bodyPr vert="horz" lIns="91440" tIns="45720" rIns="91440" bIns="45720" rtlCol="0" anchor="ctr"/>
          <a:lstStyle>
            <a:lvl1pPr algn="l">
              <a:defRPr sz="1200">
                <a:solidFill>
                  <a:srgbClr val="FFC000"/>
                </a:solidFill>
              </a:defRPr>
            </a:lvl1pPr>
          </a:lstStyle>
          <a:p>
            <a:r>
              <a:rPr lang="en-US"/>
              <a:t>Craig Dukes / Virginia</a:t>
            </a:r>
            <a:endParaRPr lang="en-US" dirty="0"/>
          </a:p>
        </p:txBody>
      </p:sp>
      <p:sp>
        <p:nvSpPr>
          <p:cNvPr id="5" name="Footer Placeholder 4"/>
          <p:cNvSpPr>
            <a:spLocks noGrp="1"/>
          </p:cNvSpPr>
          <p:nvPr>
            <p:ph type="ftr" sz="quarter" idx="3"/>
          </p:nvPr>
        </p:nvSpPr>
        <p:spPr>
          <a:xfrm>
            <a:off x="3657600" y="6629400"/>
            <a:ext cx="4876800" cy="228600"/>
          </a:xfrm>
          <a:prstGeom prst="rect">
            <a:avLst/>
          </a:prstGeom>
        </p:spPr>
        <p:txBody>
          <a:bodyPr vert="horz" lIns="91440" tIns="45720" rIns="91440" bIns="45720" rtlCol="0" anchor="ctr"/>
          <a:lstStyle>
            <a:lvl1pPr algn="ctr">
              <a:defRPr sz="1200">
                <a:solidFill>
                  <a:srgbClr val="FFC000"/>
                </a:solidFill>
              </a:defRPr>
            </a:lvl1pPr>
          </a:lstStyle>
          <a:p>
            <a:r>
              <a:rPr lang="en-US"/>
              <a:t>SPIN 2023 / Mu2e</a:t>
            </a:r>
            <a:endParaRPr lang="en-US" dirty="0"/>
          </a:p>
        </p:txBody>
      </p:sp>
      <p:sp>
        <p:nvSpPr>
          <p:cNvPr id="6" name="Slide Number Placeholder 5"/>
          <p:cNvSpPr>
            <a:spLocks noGrp="1"/>
          </p:cNvSpPr>
          <p:nvPr>
            <p:ph type="sldNum" sz="quarter" idx="4"/>
          </p:nvPr>
        </p:nvSpPr>
        <p:spPr>
          <a:xfrm>
            <a:off x="8532553" y="6629400"/>
            <a:ext cx="3657600" cy="228600"/>
          </a:xfrm>
          <a:prstGeom prst="rect">
            <a:avLst/>
          </a:prstGeom>
        </p:spPr>
        <p:txBody>
          <a:bodyPr vert="horz" lIns="91440" tIns="45720" rIns="91440" bIns="45720" rtlCol="0" anchor="ctr"/>
          <a:lstStyle>
            <a:lvl1pPr algn="r">
              <a:defRPr sz="1200">
                <a:solidFill>
                  <a:srgbClr val="FFC000"/>
                </a:solidFill>
              </a:defRPr>
            </a:lvl1pPr>
          </a:lstStyle>
          <a:p>
            <a:fld id="{C95F3207-39C2-4B35-9EBF-195B2F555FC9}" type="slidenum">
              <a:rPr lang="en-US" smtClean="0"/>
              <a:pPr/>
              <a:t>‹#›</a:t>
            </a:fld>
            <a:endParaRPr lang="en-US" dirty="0"/>
          </a:p>
        </p:txBody>
      </p:sp>
    </p:spTree>
    <p:extLst>
      <p:ext uri="{BB962C8B-B14F-4D97-AF65-F5344CB8AC3E}">
        <p14:creationId xmlns:p14="http://schemas.microsoft.com/office/powerpoint/2010/main" val="3077445764"/>
      </p:ext>
    </p:extLst>
  </p:cSld>
  <p:clrMap bg1="lt1" tx1="dk1" bg2="lt2" tx2="dk2" accent1="accent1" accent2="accent2" accent3="accent3" accent4="accent4" accent5="accent5" accent6="accent6" hlink="hlink" folHlink="folHlink"/>
  <p:sldLayoutIdLst>
    <p:sldLayoutId id="2147483654" r:id="rId1"/>
    <p:sldLayoutId id="2147483664" r:id="rId2"/>
    <p:sldLayoutId id="2147483650" r:id="rId3"/>
    <p:sldLayoutId id="2147483651" r:id="rId4"/>
    <p:sldLayoutId id="214748366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200" b="0" kern="1200" baseline="0">
          <a:solidFill>
            <a:srgbClr val="CCCCFF"/>
          </a:solidFill>
          <a:effectLst/>
          <a:latin typeface="+mj-lt"/>
          <a:ea typeface="+mj-ea"/>
          <a:cs typeface="Calibri" panose="020F0502020204030204" pitchFamily="34" charset="0"/>
        </a:defRPr>
      </a:lvl1pPr>
    </p:titleStyle>
    <p:body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0">
              <a:srgbClr val="1C1C1C"/>
            </a:gs>
            <a:gs pos="100000">
              <a:srgbClr val="0000CC"/>
            </a:gs>
          </a:gsLst>
          <a:lin ang="4200000" scaled="0"/>
          <a:tileRect/>
        </a:gra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482" y="801619"/>
            <a:ext cx="11029719" cy="5254763"/>
          </a:xfrm>
          <a:prstGeom prst="rect">
            <a:avLst/>
          </a:prstGeom>
        </p:spPr>
      </p:pic>
      <p:pic>
        <p:nvPicPr>
          <p:cNvPr id="4" name="Picture 3" descr="A blue background with orange text&#10;&#10;Description automatically generated">
            <a:extLst>
              <a:ext uri="{FF2B5EF4-FFF2-40B4-BE49-F238E27FC236}">
                <a16:creationId xmlns:a16="http://schemas.microsoft.com/office/drawing/2014/main" id="{40555303-15CA-61F2-E212-F4514D0098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37320" y="5067300"/>
            <a:ext cx="5935599" cy="1127764"/>
          </a:xfrm>
          <a:prstGeom prst="rect">
            <a:avLst/>
          </a:prstGeom>
        </p:spPr>
      </p:pic>
    </p:spTree>
    <p:extLst>
      <p:ext uri="{BB962C8B-B14F-4D97-AF65-F5344CB8AC3E}">
        <p14:creationId xmlns:p14="http://schemas.microsoft.com/office/powerpoint/2010/main" val="3371653977"/>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914400" rtl="0" eaLnBrk="1" latinLnBrk="0" hangingPunct="1">
        <a:spcBef>
          <a:spcPct val="0"/>
        </a:spcBef>
        <a:buNone/>
        <a:defRPr sz="28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0">
              <a:srgbClr val="1C1C1C"/>
            </a:gs>
            <a:gs pos="100000">
              <a:srgbClr val="0000CC"/>
            </a:gs>
          </a:gsLst>
          <a:lin ang="42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123799"/>
      </p:ext>
    </p:extLst>
  </p:cSld>
  <p:clrMap bg1="lt1" tx1="dk1" bg2="lt2" tx2="dk2" accent1="accent1" accent2="accent2" accent3="accent3" accent4="accent4" accent5="accent5" accent6="accent6" hlink="hlink" folHlink="folHlink"/>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8.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0.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f"/><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25.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56.wmf"/></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gif"/><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5.gif"/><Relationship Id="rId5" Type="http://schemas.openxmlformats.org/officeDocument/2006/relationships/image" Target="../media/image74.gif"/><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wmf"/></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90.png"/><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e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99.wmf"/><Relationship Id="rId3" Type="http://schemas.openxmlformats.org/officeDocument/2006/relationships/image" Target="../media/image93.png"/><Relationship Id="rId7" Type="http://schemas.openxmlformats.org/officeDocument/2006/relationships/image" Target="../media/image96.png"/><Relationship Id="rId12" Type="http://schemas.openxmlformats.org/officeDocument/2006/relationships/oleObject" Target="../embeddings/oleObject8.bin"/><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5.png"/><Relationship Id="rId11" Type="http://schemas.openxmlformats.org/officeDocument/2006/relationships/image" Target="../media/image98.wmf"/><Relationship Id="rId5" Type="http://schemas.openxmlformats.org/officeDocument/2006/relationships/image" Target="../media/image94.wmf"/><Relationship Id="rId10" Type="http://schemas.openxmlformats.org/officeDocument/2006/relationships/oleObject" Target="../embeddings/oleObject7.bin"/><Relationship Id="rId4" Type="http://schemas.openxmlformats.org/officeDocument/2006/relationships/oleObject" Target="../embeddings/oleObject5.bin"/><Relationship Id="rId9" Type="http://schemas.openxmlformats.org/officeDocument/2006/relationships/image" Target="../media/image97.wmf"/></Relationships>
</file>

<file path=ppt/slides/_rels/slide42.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1.xml"/><Relationship Id="rId6" Type="http://schemas.openxmlformats.org/officeDocument/2006/relationships/image" Target="../media/image104.emf"/><Relationship Id="rId5" Type="http://schemas.openxmlformats.org/officeDocument/2006/relationships/oleObject" Target="../embeddings/oleObject9.bin"/><Relationship Id="rId4" Type="http://schemas.openxmlformats.org/officeDocument/2006/relationships/image" Target="../media/image103.emf"/></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066761"/>
            <a:ext cx="10515600" cy="1524000"/>
          </a:xfrm>
        </p:spPr>
        <p:txBody>
          <a:bodyPr/>
          <a:lstStyle/>
          <a:p>
            <a:pPr algn="l"/>
            <a:r>
              <a:rPr lang="en-US" sz="3600" dirty="0"/>
              <a:t>Mu2e:  Using Rare Muon Decays to Probe the Frontiers of Physics</a:t>
            </a:r>
          </a:p>
        </p:txBody>
      </p:sp>
      <p:sp>
        <p:nvSpPr>
          <p:cNvPr id="3" name="TextBox 2"/>
          <p:cNvSpPr txBox="1"/>
          <p:nvPr/>
        </p:nvSpPr>
        <p:spPr>
          <a:xfrm>
            <a:off x="1104900" y="3810000"/>
            <a:ext cx="8077200" cy="1754326"/>
          </a:xfrm>
          <a:prstGeom prst="rect">
            <a:avLst/>
          </a:prstGeom>
          <a:noFill/>
        </p:spPr>
        <p:txBody>
          <a:bodyPr wrap="square" rtlCol="0">
            <a:spAutoFit/>
          </a:bodyPr>
          <a:lstStyle/>
          <a:p>
            <a:pPr>
              <a:tabLst>
                <a:tab pos="4114800" algn="l"/>
              </a:tabLst>
            </a:pPr>
            <a:r>
              <a:rPr lang="en-US" dirty="0">
                <a:solidFill>
                  <a:schemeClr val="bg1"/>
                </a:solidFill>
              </a:rPr>
              <a:t>E. Craig Dukes </a:t>
            </a:r>
          </a:p>
          <a:p>
            <a:pPr>
              <a:tabLst>
                <a:tab pos="4114800" algn="l"/>
              </a:tabLst>
            </a:pPr>
            <a:r>
              <a:rPr lang="en-US" dirty="0">
                <a:solidFill>
                  <a:schemeClr val="bg1"/>
                </a:solidFill>
              </a:rPr>
              <a:t>(for the Mu2e Collaboration)</a:t>
            </a:r>
          </a:p>
          <a:p>
            <a:pPr>
              <a:tabLst>
                <a:tab pos="4114800" algn="l"/>
              </a:tabLst>
            </a:pPr>
            <a:r>
              <a:rPr lang="en-US" dirty="0">
                <a:solidFill>
                  <a:schemeClr val="bg1"/>
                </a:solidFill>
              </a:rPr>
              <a:t>University of Virginia	</a:t>
            </a:r>
          </a:p>
          <a:p>
            <a:pPr>
              <a:tabLst>
                <a:tab pos="4114800" algn="l"/>
              </a:tabLst>
            </a:pPr>
            <a:endParaRPr lang="en-US" dirty="0">
              <a:solidFill>
                <a:schemeClr val="bg1"/>
              </a:solidFill>
            </a:endParaRPr>
          </a:p>
          <a:p>
            <a:pPr>
              <a:tabLst>
                <a:tab pos="4114800" algn="l"/>
              </a:tabLst>
            </a:pPr>
            <a:r>
              <a:rPr lang="en-US" dirty="0">
                <a:solidFill>
                  <a:schemeClr val="bg1"/>
                </a:solidFill>
              </a:rPr>
              <a:t>SPIN 2023</a:t>
            </a:r>
          </a:p>
          <a:p>
            <a:pPr>
              <a:tabLst>
                <a:tab pos="4114800" algn="l"/>
              </a:tabLst>
            </a:pPr>
            <a:r>
              <a:rPr lang="en-US" dirty="0">
                <a:solidFill>
                  <a:schemeClr val="bg1"/>
                </a:solidFill>
              </a:rPr>
              <a:t>September 27, 2023</a:t>
            </a:r>
          </a:p>
        </p:txBody>
      </p:sp>
      <p:pic>
        <p:nvPicPr>
          <p:cNvPr id="4" name="Picture 3"/>
          <p:cNvPicPr>
            <a:picLocks noChangeAspect="1"/>
          </p:cNvPicPr>
          <p:nvPr/>
        </p:nvPicPr>
        <p:blipFill>
          <a:blip r:embed="rId2"/>
          <a:stretch>
            <a:fillRect/>
          </a:stretch>
        </p:blipFill>
        <p:spPr>
          <a:xfrm>
            <a:off x="8039100" y="2285901"/>
            <a:ext cx="3176291" cy="1828959"/>
          </a:xfrm>
          <a:prstGeom prst="rect">
            <a:avLst/>
          </a:prstGeom>
        </p:spPr>
      </p:pic>
    </p:spTree>
    <p:extLst>
      <p:ext uri="{BB962C8B-B14F-4D97-AF65-F5344CB8AC3E}">
        <p14:creationId xmlns:p14="http://schemas.microsoft.com/office/powerpoint/2010/main" val="232735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5" name="Rectangle 3"/>
          <p:cNvSpPr>
            <a:spLocks noGrp="1" noChangeArrowheads="1"/>
          </p:cNvSpPr>
          <p:nvPr>
            <p:ph type="title"/>
          </p:nvPr>
        </p:nvSpPr>
        <p:spPr>
          <a:noFill/>
          <a:ln/>
        </p:spPr>
        <p:txBody>
          <a:bodyPr/>
          <a:lstStyle/>
          <a:p>
            <a:r>
              <a:rPr lang="en-US" dirty="0"/>
              <a:t>History of Muon CLFV Searches</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3" name="Footer Placeholder 2"/>
          <p:cNvSpPr>
            <a:spLocks noGrp="1"/>
          </p:cNvSpPr>
          <p:nvPr>
            <p:ph type="ftr" sz="quarter" idx="11"/>
          </p:nvPr>
        </p:nvSpPr>
        <p:spPr/>
        <p:txBody>
          <a:bodyPr/>
          <a:lstStyle/>
          <a:p>
            <a:r>
              <a:rPr lang="en-US"/>
              <a:t>SPIN 2023 / Mu2e</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10</a:t>
            </a:fld>
            <a:endParaRPr lang="en-US" dirty="0"/>
          </a:p>
        </p:txBody>
      </p:sp>
      <p:pic>
        <p:nvPicPr>
          <p:cNvPr id="6" name="Picture 5" descr="Chart, scatter chart&#10;&#10;Description automatically generated">
            <a:extLst>
              <a:ext uri="{FF2B5EF4-FFF2-40B4-BE49-F238E27FC236}">
                <a16:creationId xmlns:a16="http://schemas.microsoft.com/office/drawing/2014/main" id="{526A1E3A-78A4-4A1C-A820-4E91D90F04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914400"/>
            <a:ext cx="6890302" cy="5486400"/>
          </a:xfrm>
          <a:prstGeom prst="rect">
            <a:avLst/>
          </a:prstGeom>
        </p:spPr>
      </p:pic>
    </p:spTree>
    <p:extLst>
      <p:ext uri="{BB962C8B-B14F-4D97-AF65-F5344CB8AC3E}">
        <p14:creationId xmlns:p14="http://schemas.microsoft.com/office/powerpoint/2010/main" val="203294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scatter chart&#10;&#10;Description automatically generated">
            <a:extLst>
              <a:ext uri="{FF2B5EF4-FFF2-40B4-BE49-F238E27FC236}">
                <a16:creationId xmlns:a16="http://schemas.microsoft.com/office/drawing/2014/main" id="{0466E7DF-DBE5-4CBE-966E-99BECEB9A1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914400"/>
            <a:ext cx="6890302" cy="5486400"/>
          </a:xfrm>
          <a:prstGeom prst="rect">
            <a:avLst/>
          </a:prstGeom>
        </p:spPr>
      </p:pic>
      <p:sp>
        <p:nvSpPr>
          <p:cNvPr id="622595" name="Rectangle 3"/>
          <p:cNvSpPr>
            <a:spLocks noGrp="1" noChangeArrowheads="1"/>
          </p:cNvSpPr>
          <p:nvPr>
            <p:ph type="title"/>
          </p:nvPr>
        </p:nvSpPr>
        <p:spPr>
          <a:noFill/>
          <a:ln/>
        </p:spPr>
        <p:txBody>
          <a:bodyPr/>
          <a:lstStyle/>
          <a:p>
            <a:r>
              <a:rPr lang="en-US" dirty="0"/>
              <a:t>Future Searches of Muon CLFV</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3" name="Footer Placeholder 2"/>
          <p:cNvSpPr>
            <a:spLocks noGrp="1"/>
          </p:cNvSpPr>
          <p:nvPr>
            <p:ph type="ftr" sz="quarter" idx="11"/>
          </p:nvPr>
        </p:nvSpPr>
        <p:spPr/>
        <p:txBody>
          <a:bodyPr/>
          <a:lstStyle/>
          <a:p>
            <a:r>
              <a:rPr lang="en-US"/>
              <a:t>SPIN 2023 / Mu2e</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11</a:t>
            </a:fld>
            <a:endParaRPr lang="en-US" dirty="0"/>
          </a:p>
        </p:txBody>
      </p:sp>
      <p:pic>
        <p:nvPicPr>
          <p:cNvPr id="10" name="Picture 9" descr="Chart, scatter chart&#10;&#10;Description automatically generated">
            <a:extLst>
              <a:ext uri="{FF2B5EF4-FFF2-40B4-BE49-F238E27FC236}">
                <a16:creationId xmlns:a16="http://schemas.microsoft.com/office/drawing/2014/main" id="{E3F50DEC-D907-436A-9BC6-16599CC48F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760" y="914400"/>
            <a:ext cx="6890302" cy="5486400"/>
          </a:xfrm>
          <a:prstGeom prst="rect">
            <a:avLst/>
          </a:prstGeom>
        </p:spPr>
      </p:pic>
      <p:sp>
        <p:nvSpPr>
          <p:cNvPr id="622597" name="Line 5"/>
          <p:cNvSpPr>
            <a:spLocks noChangeShapeType="1"/>
          </p:cNvSpPr>
          <p:nvPr/>
        </p:nvSpPr>
        <p:spPr bwMode="auto">
          <a:xfrm>
            <a:off x="9029700" y="4152900"/>
            <a:ext cx="0" cy="970280"/>
          </a:xfrm>
          <a:prstGeom prst="line">
            <a:avLst/>
          </a:prstGeom>
          <a:noFill/>
          <a:ln w="63500">
            <a:solidFill>
              <a:srgbClr val="FF0000"/>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22602" name="Oval 10"/>
          <p:cNvSpPr>
            <a:spLocks noChangeArrowheads="1"/>
          </p:cNvSpPr>
          <p:nvPr/>
        </p:nvSpPr>
        <p:spPr bwMode="auto">
          <a:xfrm>
            <a:off x="8420100" y="4645001"/>
            <a:ext cx="1072232" cy="706779"/>
          </a:xfrm>
          <a:prstGeom prst="ellipse">
            <a:avLst/>
          </a:prstGeom>
          <a:noFill/>
          <a:ln w="50800" algn="ctr">
            <a:solidFill>
              <a:srgbClr val="FF0000"/>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64771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up)">
                                      <p:cBhvr>
                                        <p:cTn id="7" dur="1000"/>
                                        <p:tgtEl>
                                          <p:spTgt spid="6225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22602"/>
                                        </p:tgtEl>
                                      </p:cBhvr>
                                    </p:animEffect>
                                    <p:set>
                                      <p:cBhvr>
                                        <p:cTn id="12" dur="1" fill="hold">
                                          <p:stCondLst>
                                            <p:cond delay="499"/>
                                          </p:stCondLst>
                                        </p:cTn>
                                        <p:tgtEl>
                                          <p:spTgt spid="622602"/>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622597"/>
                                        </p:tgtEl>
                                      </p:cBhvr>
                                    </p:animEffect>
                                    <p:set>
                                      <p:cBhvr>
                                        <p:cTn id="15" dur="1" fill="hold">
                                          <p:stCondLst>
                                            <p:cond delay="499"/>
                                          </p:stCondLst>
                                        </p:cTn>
                                        <p:tgtEl>
                                          <p:spTgt spid="62259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7" grpId="1" animBg="1"/>
      <p:bldP spid="62260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C907A8-DDAE-4DE2-9DA7-8D5C75B828A4}"/>
              </a:ext>
            </a:extLst>
          </p:cNvPr>
          <p:cNvSpPr>
            <a:spLocks noGrp="1"/>
          </p:cNvSpPr>
          <p:nvPr>
            <p:ph type="title"/>
          </p:nvPr>
        </p:nvSpPr>
        <p:spPr/>
        <p:txBody>
          <a:bodyPr/>
          <a:lstStyle/>
          <a:p>
            <a:r>
              <a:rPr lang="en-US" dirty="0"/>
              <a:t>Mu2e-II Goal: O(10</a:t>
            </a:r>
            <a:r>
              <a:rPr lang="en-US" baseline="30000" dirty="0"/>
              <a:t>-18</a:t>
            </a:r>
            <a:r>
              <a:rPr lang="en-US" dirty="0"/>
              <a:t>) Single Event Sensitivity</a:t>
            </a:r>
          </a:p>
        </p:txBody>
      </p:sp>
      <p:sp>
        <p:nvSpPr>
          <p:cNvPr id="3" name="Date Placeholder 2">
            <a:extLst>
              <a:ext uri="{FF2B5EF4-FFF2-40B4-BE49-F238E27FC236}">
                <a16:creationId xmlns:a16="http://schemas.microsoft.com/office/drawing/2014/main" id="{B86760FB-3A58-4194-B0D9-AC90A8B4FCFC}"/>
              </a:ext>
            </a:extLst>
          </p:cNvPr>
          <p:cNvSpPr>
            <a:spLocks noGrp="1"/>
          </p:cNvSpPr>
          <p:nvPr>
            <p:ph type="dt" sz="half" idx="10"/>
          </p:nvPr>
        </p:nvSpPr>
        <p:spPr/>
        <p:txBody>
          <a:bodyPr/>
          <a:lstStyle/>
          <a:p>
            <a:r>
              <a:rPr lang="en-US"/>
              <a:t>Craig Dukes / Virginia</a:t>
            </a:r>
            <a:endParaRPr lang="en-US" dirty="0"/>
          </a:p>
        </p:txBody>
      </p:sp>
      <p:sp>
        <p:nvSpPr>
          <p:cNvPr id="4" name="Footer Placeholder 3">
            <a:extLst>
              <a:ext uri="{FF2B5EF4-FFF2-40B4-BE49-F238E27FC236}">
                <a16:creationId xmlns:a16="http://schemas.microsoft.com/office/drawing/2014/main" id="{89A5AA13-E7F6-4FA9-9595-7FADC1C5744F}"/>
              </a:ext>
            </a:extLst>
          </p:cNvPr>
          <p:cNvSpPr>
            <a:spLocks noGrp="1"/>
          </p:cNvSpPr>
          <p:nvPr>
            <p:ph type="ftr" sz="quarter" idx="11"/>
          </p:nvPr>
        </p:nvSpPr>
        <p:spPr/>
        <p:txBody>
          <a:bodyPr/>
          <a:lstStyle/>
          <a:p>
            <a:r>
              <a:rPr lang="en-US"/>
              <a:t>SPIN 2023 / Mu2e</a:t>
            </a:r>
            <a:endParaRPr lang="en-US" dirty="0"/>
          </a:p>
        </p:txBody>
      </p:sp>
      <p:sp>
        <p:nvSpPr>
          <p:cNvPr id="5" name="Slide Number Placeholder 4">
            <a:extLst>
              <a:ext uri="{FF2B5EF4-FFF2-40B4-BE49-F238E27FC236}">
                <a16:creationId xmlns:a16="http://schemas.microsoft.com/office/drawing/2014/main" id="{003D22D8-B0B0-4E9C-99A6-BF16BDF0AC04}"/>
              </a:ext>
            </a:extLst>
          </p:cNvPr>
          <p:cNvSpPr>
            <a:spLocks noGrp="1"/>
          </p:cNvSpPr>
          <p:nvPr>
            <p:ph type="sldNum" sz="quarter" idx="12"/>
          </p:nvPr>
        </p:nvSpPr>
        <p:spPr/>
        <p:txBody>
          <a:bodyPr/>
          <a:lstStyle/>
          <a:p>
            <a:fld id="{C95F3207-39C2-4B35-9EBF-195B2F555FC9}" type="slidenum">
              <a:rPr lang="en-US" smtClean="0"/>
              <a:pPr/>
              <a:t>12</a:t>
            </a:fld>
            <a:endParaRPr lang="en-US" dirty="0"/>
          </a:p>
        </p:txBody>
      </p:sp>
      <p:sp>
        <p:nvSpPr>
          <p:cNvPr id="9" name="Oval 8">
            <a:extLst>
              <a:ext uri="{FF2B5EF4-FFF2-40B4-BE49-F238E27FC236}">
                <a16:creationId xmlns:a16="http://schemas.microsoft.com/office/drawing/2014/main" id="{7C797E55-0EB8-4C9D-9505-06FA70D8F696}"/>
              </a:ext>
            </a:extLst>
          </p:cNvPr>
          <p:cNvSpPr/>
          <p:nvPr/>
        </p:nvSpPr>
        <p:spPr>
          <a:xfrm>
            <a:off x="8229601" y="5372100"/>
            <a:ext cx="1236617" cy="34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art, scatter chart&#10;&#10;Description automatically generated">
            <a:extLst>
              <a:ext uri="{FF2B5EF4-FFF2-40B4-BE49-F238E27FC236}">
                <a16:creationId xmlns:a16="http://schemas.microsoft.com/office/drawing/2014/main" id="{0D5C44E5-672C-47C0-8C47-4C6E9DFADF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1760" y="914400"/>
            <a:ext cx="6890302" cy="5486400"/>
          </a:xfrm>
          <a:prstGeom prst="rect">
            <a:avLst/>
          </a:prstGeom>
        </p:spPr>
      </p:pic>
    </p:spTree>
    <p:extLst>
      <p:ext uri="{BB962C8B-B14F-4D97-AF65-F5344CB8AC3E}">
        <p14:creationId xmlns:p14="http://schemas.microsoft.com/office/powerpoint/2010/main" val="211993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ym typeface="Wingdings" pitchFamily="2" charset="2"/>
              </a:rPr>
              <a:t>How to Search for </a:t>
            </a:r>
            <a:r>
              <a:rPr lang="en-US" dirty="0">
                <a:latin typeface="Symbol" pitchFamily="18" charset="2"/>
                <a:sym typeface="Wingdings" pitchFamily="2" charset="2"/>
              </a:rPr>
              <a:t>m</a:t>
            </a:r>
            <a:r>
              <a:rPr lang="en-US" baseline="30000" dirty="0">
                <a:sym typeface="Wingdings" pitchFamily="2" charset="2"/>
              </a:rPr>
              <a:t>-</a:t>
            </a:r>
            <a:r>
              <a:rPr lang="en-US" dirty="0">
                <a:sym typeface="Wingdings" pitchFamily="2" charset="2"/>
              </a:rPr>
              <a:t>N</a:t>
            </a:r>
            <a:r>
              <a:rPr lang="en-US" dirty="0">
                <a:latin typeface="Century Gothic" pitchFamily="34" charset="0"/>
                <a:sym typeface="Wingdings" pitchFamily="2" charset="2"/>
              </a:rPr>
              <a:t>→</a:t>
            </a:r>
            <a:r>
              <a:rPr lang="en-US" dirty="0">
                <a:sym typeface="Wingdings" pitchFamily="2" charset="2"/>
              </a:rPr>
              <a:t>e</a:t>
            </a:r>
            <a:r>
              <a:rPr lang="en-US" baseline="30000" dirty="0">
                <a:sym typeface="Wingdings" pitchFamily="2" charset="2"/>
              </a:rPr>
              <a:t>-</a:t>
            </a:r>
            <a:r>
              <a:rPr lang="en-US" dirty="0">
                <a:sym typeface="Wingdings" pitchFamily="2" charset="2"/>
              </a:rPr>
              <a:t>N</a:t>
            </a:r>
            <a:endParaRPr lang="en-US" dirty="0"/>
          </a:p>
        </p:txBody>
      </p:sp>
      <p:sp>
        <p:nvSpPr>
          <p:cNvPr id="4" name="Date Placeholder 3"/>
          <p:cNvSpPr>
            <a:spLocks noGrp="1"/>
          </p:cNvSpPr>
          <p:nvPr>
            <p:ph type="dt" sz="half" idx="10"/>
          </p:nvPr>
        </p:nvSpPr>
        <p:spPr/>
        <p:txBody>
          <a:bodyPr/>
          <a:lstStyle/>
          <a:p>
            <a:r>
              <a:rPr lang="en-US"/>
              <a:t>Craig Dukes / Virginia</a:t>
            </a:r>
            <a:endParaRPr lang="en-US" dirty="0"/>
          </a:p>
        </p:txBody>
      </p:sp>
      <p:sp>
        <p:nvSpPr>
          <p:cNvPr id="5" name="Footer Placeholder 4"/>
          <p:cNvSpPr>
            <a:spLocks noGrp="1"/>
          </p:cNvSpPr>
          <p:nvPr>
            <p:ph type="ftr" sz="quarter" idx="11"/>
          </p:nvPr>
        </p:nvSpPr>
        <p:spPr/>
        <p:txBody>
          <a:bodyPr/>
          <a:lstStyle/>
          <a:p>
            <a:r>
              <a:rPr lang="it-IT"/>
              <a:t>SPIN 2023 / Mu2e</a:t>
            </a:r>
            <a:endParaRPr lang="en-US" dirty="0"/>
          </a:p>
        </p:txBody>
      </p:sp>
      <p:sp>
        <p:nvSpPr>
          <p:cNvPr id="6" name="Slide Number Placeholder 5"/>
          <p:cNvSpPr>
            <a:spLocks noGrp="1"/>
          </p:cNvSpPr>
          <p:nvPr>
            <p:ph type="sldNum" sz="quarter" idx="12"/>
          </p:nvPr>
        </p:nvSpPr>
        <p:spPr/>
        <p:txBody>
          <a:bodyPr/>
          <a:lstStyle/>
          <a:p>
            <a:fld id="{C95F3207-39C2-4B35-9EBF-195B2F555FC9}" type="slidenum">
              <a:rPr lang="en-US" smtClean="0"/>
              <a:t>13</a:t>
            </a:fld>
            <a:endParaRPr lang="en-US" dirty="0"/>
          </a:p>
        </p:txBody>
      </p:sp>
      <p:sp>
        <p:nvSpPr>
          <p:cNvPr id="19" name="Rectangle 3"/>
          <p:cNvSpPr txBox="1">
            <a:spLocks noChangeArrowheads="1"/>
          </p:cNvSpPr>
          <p:nvPr/>
        </p:nvSpPr>
        <p:spPr>
          <a:xfrm>
            <a:off x="274320" y="822960"/>
            <a:ext cx="7772400" cy="2423160"/>
          </a:xfrm>
          <a:prstGeom prst="rect">
            <a:avLst/>
          </a:prstGeom>
          <a:solidFill>
            <a:schemeClr val="tx2">
              <a:lumMod val="75000"/>
            </a:schemeClr>
          </a:solidFill>
          <a:ln w="38100">
            <a:solidFill>
              <a:srgbClr val="FF0000"/>
            </a:solidFill>
            <a:miter lim="800000"/>
            <a:headEnd/>
            <a:tailEnd/>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indent="-346075">
              <a:lnSpc>
                <a:spcPct val="90000"/>
              </a:lnSpc>
              <a:spcBef>
                <a:spcPts val="0"/>
              </a:spcBef>
              <a:spcAft>
                <a:spcPts val="500"/>
              </a:spcAft>
            </a:pPr>
            <a:r>
              <a:rPr lang="en-US" sz="2400" dirty="0">
                <a:sym typeface="Wingdings" pitchFamily="2" charset="2"/>
              </a:rPr>
              <a:t>Stop muon in atom</a:t>
            </a:r>
          </a:p>
          <a:p>
            <a:pPr marL="346075" indent="-346075">
              <a:lnSpc>
                <a:spcPct val="90000"/>
              </a:lnSpc>
              <a:spcBef>
                <a:spcPts val="0"/>
              </a:spcBef>
              <a:spcAft>
                <a:spcPts val="500"/>
              </a:spcAft>
            </a:pPr>
            <a:r>
              <a:rPr lang="en-US" sz="2400" dirty="0">
                <a:sym typeface="Wingdings" pitchFamily="2" charset="2"/>
              </a:rPr>
              <a:t>Muon rapidly (10</a:t>
            </a:r>
            <a:r>
              <a:rPr lang="en-US" sz="2400" baseline="30000" dirty="0">
                <a:sym typeface="Wingdings" pitchFamily="2" charset="2"/>
              </a:rPr>
              <a:t>-13</a:t>
            </a:r>
            <a:r>
              <a:rPr lang="en-US" sz="2400" dirty="0">
                <a:sym typeface="Wingdings" pitchFamily="2" charset="2"/>
              </a:rPr>
              <a:t>s) cascades to 1S state</a:t>
            </a:r>
          </a:p>
          <a:p>
            <a:pPr marL="346075" indent="-346075">
              <a:lnSpc>
                <a:spcPct val="90000"/>
              </a:lnSpc>
              <a:spcBef>
                <a:spcPts val="0"/>
              </a:spcBef>
              <a:spcAft>
                <a:spcPts val="500"/>
              </a:spcAft>
            </a:pPr>
            <a:r>
              <a:rPr lang="en-US" sz="2400" dirty="0">
                <a:sym typeface="Wingdings" pitchFamily="2" charset="2"/>
              </a:rPr>
              <a:t>Circles the nucleus for up to ~2 </a:t>
            </a:r>
            <a:r>
              <a:rPr lang="en-US" sz="2400" dirty="0" err="1">
                <a:latin typeface="Symbol" pitchFamily="18" charset="2"/>
                <a:sym typeface="Wingdings" pitchFamily="2" charset="2"/>
              </a:rPr>
              <a:t>m</a:t>
            </a:r>
            <a:r>
              <a:rPr lang="en-US" sz="2400" dirty="0" err="1">
                <a:sym typeface="Wingdings" pitchFamily="2" charset="2"/>
              </a:rPr>
              <a:t>s</a:t>
            </a:r>
            <a:r>
              <a:rPr lang="en-US" sz="2400" dirty="0">
                <a:sym typeface="Wingdings" pitchFamily="2" charset="2"/>
              </a:rPr>
              <a:t> (in Al </a:t>
            </a:r>
            <a:r>
              <a:rPr lang="en-US" sz="2400" dirty="0">
                <a:latin typeface="Symbol" panose="05050102010706020507" pitchFamily="18" charset="2"/>
                <a:sym typeface="Wingdings" pitchFamily="2" charset="2"/>
              </a:rPr>
              <a:t>t</a:t>
            </a:r>
            <a:r>
              <a:rPr lang="en-US" sz="2400" dirty="0">
                <a:sym typeface="Wingdings" pitchFamily="2" charset="2"/>
              </a:rPr>
              <a:t> = 864 ns) </a:t>
            </a:r>
          </a:p>
          <a:p>
            <a:pPr marL="346075" indent="-346075">
              <a:lnSpc>
                <a:spcPct val="90000"/>
              </a:lnSpc>
              <a:spcBef>
                <a:spcPts val="0"/>
              </a:spcBef>
              <a:spcAft>
                <a:spcPts val="500"/>
              </a:spcAft>
            </a:pPr>
            <a:r>
              <a:rPr lang="en-US" sz="2400" dirty="0">
                <a:sym typeface="Wingdings" pitchFamily="2" charset="2"/>
              </a:rPr>
              <a:t>Two things most likely happen:</a:t>
            </a:r>
          </a:p>
          <a:p>
            <a:pPr marL="568325" lvl="1" indent="-222250">
              <a:lnSpc>
                <a:spcPct val="90000"/>
              </a:lnSpc>
              <a:spcBef>
                <a:spcPts val="0"/>
              </a:spcBef>
              <a:spcAft>
                <a:spcPts val="500"/>
              </a:spcAft>
              <a:buFontTx/>
              <a:buAutoNum type="arabicPeriod"/>
            </a:pPr>
            <a:r>
              <a:rPr lang="en-US" sz="2400" dirty="0">
                <a:solidFill>
                  <a:srgbClr val="FFFF00"/>
                </a:solidFill>
                <a:sym typeface="Wingdings" pitchFamily="2" charset="2"/>
              </a:rPr>
              <a:t> muon is captured by the nucleus:         </a:t>
            </a:r>
            <a:r>
              <a:rPr lang="en-US" sz="2400" dirty="0" err="1">
                <a:solidFill>
                  <a:srgbClr val="FFFF00"/>
                </a:solidFill>
                <a:latin typeface="Symbol" pitchFamily="18" charset="2"/>
                <a:sym typeface="Wingdings" pitchFamily="2" charset="2"/>
              </a:rPr>
              <a:t>m</a:t>
            </a:r>
            <a:r>
              <a:rPr lang="en-US" sz="2400" baseline="30000" dirty="0" err="1">
                <a:solidFill>
                  <a:srgbClr val="FFFF00"/>
                </a:solidFill>
                <a:sym typeface="Wingdings" pitchFamily="2" charset="2"/>
              </a:rPr>
              <a:t>-</a:t>
            </a:r>
            <a:r>
              <a:rPr lang="en-US" sz="2400" dirty="0" err="1">
                <a:solidFill>
                  <a:srgbClr val="FFFF00"/>
                </a:solidFill>
                <a:sym typeface="Wingdings" pitchFamily="2" charset="2"/>
              </a:rPr>
              <a:t>N</a:t>
            </a:r>
            <a:r>
              <a:rPr lang="en-US" sz="2400" baseline="-25000" dirty="0" err="1">
                <a:solidFill>
                  <a:srgbClr val="FFFF00"/>
                </a:solidFill>
                <a:sym typeface="Wingdings" pitchFamily="2" charset="2"/>
              </a:rPr>
              <a:t>A,Z</a:t>
            </a:r>
            <a:r>
              <a:rPr lang="en-US" sz="2400" dirty="0" err="1">
                <a:solidFill>
                  <a:srgbClr val="FFFF00"/>
                </a:solidFill>
                <a:latin typeface="Century Gothic" pitchFamily="34" charset="0"/>
                <a:sym typeface="Wingdings" pitchFamily="2" charset="2"/>
              </a:rPr>
              <a:t>→</a:t>
            </a:r>
            <a:r>
              <a:rPr lang="en-US" sz="2400" dirty="0" err="1">
                <a:solidFill>
                  <a:srgbClr val="FFFF00"/>
                </a:solidFill>
                <a:latin typeface="Symbol" pitchFamily="18" charset="2"/>
                <a:sym typeface="Wingdings" pitchFamily="2" charset="2"/>
              </a:rPr>
              <a:t>n</a:t>
            </a:r>
            <a:r>
              <a:rPr lang="en-US" sz="2400" baseline="-25000" dirty="0" err="1">
                <a:solidFill>
                  <a:srgbClr val="FFFF00"/>
                </a:solidFill>
                <a:latin typeface="Symbol" pitchFamily="18" charset="2"/>
                <a:sym typeface="Wingdings" pitchFamily="2" charset="2"/>
              </a:rPr>
              <a:t>m</a:t>
            </a:r>
            <a:r>
              <a:rPr lang="en-US" sz="2400" dirty="0" err="1">
                <a:solidFill>
                  <a:srgbClr val="FFFF00"/>
                </a:solidFill>
                <a:sym typeface="Wingdings" pitchFamily="2" charset="2"/>
              </a:rPr>
              <a:t>N</a:t>
            </a:r>
            <a:r>
              <a:rPr lang="en-US" sz="2400" baseline="-25000" dirty="0" err="1">
                <a:solidFill>
                  <a:srgbClr val="FFFF00"/>
                </a:solidFill>
                <a:sym typeface="Wingdings" pitchFamily="2" charset="2"/>
              </a:rPr>
              <a:t>A,Z</a:t>
            </a:r>
            <a:r>
              <a:rPr lang="en-US" sz="2400" baseline="-25000" dirty="0">
                <a:solidFill>
                  <a:srgbClr val="FFFF00"/>
                </a:solidFill>
                <a:sym typeface="Wingdings" pitchFamily="2" charset="2"/>
              </a:rPr>
              <a:t>-</a:t>
            </a:r>
          </a:p>
        </p:txBody>
      </p:sp>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4800600"/>
            <a:ext cx="807722" cy="792482"/>
          </a:xfrm>
          <a:prstGeom prst="rect">
            <a:avLst/>
          </a:prstGeom>
        </p:spPr>
      </p:pic>
      <p:sp>
        <p:nvSpPr>
          <p:cNvPr id="39" name="Oval 38"/>
          <p:cNvSpPr/>
          <p:nvPr/>
        </p:nvSpPr>
        <p:spPr>
          <a:xfrm>
            <a:off x="902971" y="4956753"/>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4512566" y="4967176"/>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4800600"/>
            <a:ext cx="807722" cy="792482"/>
          </a:xfrm>
          <a:prstGeom prst="rect">
            <a:avLst/>
          </a:prstGeom>
        </p:spPr>
      </p:pic>
      <p:sp>
        <p:nvSpPr>
          <p:cNvPr id="42" name="TextBox 41"/>
          <p:cNvSpPr txBox="1"/>
          <p:nvPr/>
        </p:nvSpPr>
        <p:spPr>
          <a:xfrm>
            <a:off x="674371" y="5242249"/>
            <a:ext cx="609600" cy="523220"/>
          </a:xfrm>
          <a:prstGeom prst="rect">
            <a:avLst/>
          </a:prstGeom>
          <a:noFill/>
        </p:spPr>
        <p:txBody>
          <a:bodyPr wrap="square" rtlCol="0" anchor="ctr">
            <a:spAutoFit/>
          </a:bodyPr>
          <a:lstStyle/>
          <a:p>
            <a:pPr algn="ctr"/>
            <a:r>
              <a:rPr lang="en-US" sz="2800" dirty="0">
                <a:solidFill>
                  <a:srgbClr val="FFFF00"/>
                </a:solidFill>
                <a:latin typeface="Symbol" pitchFamily="18" charset="2"/>
              </a:rPr>
              <a:t>m</a:t>
            </a:r>
            <a:r>
              <a:rPr lang="en-US" sz="2800" baseline="30000" dirty="0">
                <a:solidFill>
                  <a:srgbClr val="FFFF00"/>
                </a:solidFill>
                <a:latin typeface="Symbol" pitchFamily="18" charset="2"/>
              </a:rPr>
              <a:t>-</a:t>
            </a:r>
          </a:p>
        </p:txBody>
      </p:sp>
      <p:cxnSp>
        <p:nvCxnSpPr>
          <p:cNvPr id="43" name="Straight Arrow Connector 42"/>
          <p:cNvCxnSpPr/>
          <p:nvPr/>
        </p:nvCxnSpPr>
        <p:spPr>
          <a:xfrm flipV="1">
            <a:off x="4830793" y="4119985"/>
            <a:ext cx="990600" cy="827341"/>
          </a:xfrm>
          <a:prstGeom prst="straightConnector1">
            <a:avLst/>
          </a:prstGeom>
          <a:ln w="28575">
            <a:solidFill>
              <a:schemeClr val="tx2">
                <a:lumMod val="20000"/>
                <a:lumOff val="8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882565" y="3977929"/>
            <a:ext cx="533400" cy="523220"/>
          </a:xfrm>
          <a:prstGeom prst="rect">
            <a:avLst/>
          </a:prstGeom>
          <a:noFill/>
        </p:spPr>
        <p:txBody>
          <a:bodyPr wrap="square" rtlCol="0" anchor="ctr">
            <a:spAutoFit/>
          </a:bodyPr>
          <a:lstStyle/>
          <a:p>
            <a:pPr algn="ctr"/>
            <a:r>
              <a:rPr lang="en-US" sz="2800" dirty="0">
                <a:solidFill>
                  <a:schemeClr val="tx2">
                    <a:lumMod val="20000"/>
                    <a:lumOff val="80000"/>
                  </a:schemeClr>
                </a:solidFill>
                <a:latin typeface="Symbol" pitchFamily="18" charset="2"/>
              </a:rPr>
              <a:t>n</a:t>
            </a:r>
            <a:r>
              <a:rPr lang="en-US" sz="2800" baseline="-25000" dirty="0">
                <a:solidFill>
                  <a:schemeClr val="tx2">
                    <a:lumMod val="20000"/>
                    <a:lumOff val="80000"/>
                  </a:schemeClr>
                </a:solidFill>
                <a:latin typeface="Symbol" pitchFamily="18" charset="2"/>
              </a:rPr>
              <a:t>m</a:t>
            </a:r>
            <a:endParaRPr lang="en-US" sz="2800" baseline="30000" dirty="0">
              <a:solidFill>
                <a:schemeClr val="tx2">
                  <a:lumMod val="20000"/>
                  <a:lumOff val="80000"/>
                </a:schemeClr>
              </a:solidFill>
              <a:latin typeface="Symbol" pitchFamily="18" charset="2"/>
            </a:endParaRPr>
          </a:p>
        </p:txBody>
      </p:sp>
      <p:sp>
        <p:nvSpPr>
          <p:cNvPr id="45" name="TextBox 44"/>
          <p:cNvSpPr txBox="1"/>
          <p:nvPr/>
        </p:nvSpPr>
        <p:spPr>
          <a:xfrm>
            <a:off x="3215641" y="5433826"/>
            <a:ext cx="863926" cy="523220"/>
          </a:xfrm>
          <a:prstGeom prst="rect">
            <a:avLst/>
          </a:prstGeom>
          <a:noFill/>
        </p:spPr>
        <p:txBody>
          <a:bodyPr wrap="square" rtlCol="0">
            <a:spAutoFit/>
          </a:bodyPr>
          <a:lstStyle/>
          <a:p>
            <a:pPr algn="ctr"/>
            <a:r>
              <a:rPr lang="en-US" sz="2800" dirty="0">
                <a:solidFill>
                  <a:schemeClr val="bg1"/>
                </a:solidFill>
              </a:rPr>
              <a:t>Al</a:t>
            </a:r>
            <a:r>
              <a:rPr lang="en-US" sz="2800" baseline="30000" dirty="0">
                <a:solidFill>
                  <a:schemeClr val="bg1"/>
                </a:solidFill>
              </a:rPr>
              <a:t>27</a:t>
            </a:r>
          </a:p>
        </p:txBody>
      </p:sp>
      <p:sp>
        <p:nvSpPr>
          <p:cNvPr id="46" name="TextBox 45"/>
          <p:cNvSpPr txBox="1"/>
          <p:nvPr/>
        </p:nvSpPr>
        <p:spPr>
          <a:xfrm>
            <a:off x="3224349" y="5433825"/>
            <a:ext cx="1103811" cy="523220"/>
          </a:xfrm>
          <a:prstGeom prst="rect">
            <a:avLst/>
          </a:prstGeom>
          <a:noFill/>
        </p:spPr>
        <p:txBody>
          <a:bodyPr wrap="square" rtlCol="0">
            <a:spAutoFit/>
          </a:bodyPr>
          <a:lstStyle/>
          <a:p>
            <a:pPr algn="ctr"/>
            <a:r>
              <a:rPr lang="en-US" sz="2800" dirty="0">
                <a:solidFill>
                  <a:schemeClr val="bg1"/>
                </a:solidFill>
              </a:rPr>
              <a:t>Mg</a:t>
            </a:r>
            <a:r>
              <a:rPr lang="en-US" sz="2800" baseline="30000" dirty="0">
                <a:solidFill>
                  <a:schemeClr val="bg1"/>
                </a:solidFill>
              </a:rPr>
              <a:t>27</a:t>
            </a:r>
          </a:p>
        </p:txBody>
      </p:sp>
      <p:sp>
        <p:nvSpPr>
          <p:cNvPr id="3" name="TextBox 2"/>
          <p:cNvSpPr txBox="1"/>
          <p:nvPr/>
        </p:nvSpPr>
        <p:spPr>
          <a:xfrm>
            <a:off x="335280" y="3371629"/>
            <a:ext cx="3291840" cy="830997"/>
          </a:xfrm>
          <a:prstGeom prst="rect">
            <a:avLst/>
          </a:prstGeom>
          <a:noFill/>
          <a:ln w="38100">
            <a:solidFill>
              <a:srgbClr val="FFFF00"/>
            </a:solidFill>
          </a:ln>
        </p:spPr>
        <p:txBody>
          <a:bodyPr wrap="square" rtlCol="0">
            <a:spAutoFit/>
          </a:bodyPr>
          <a:lstStyle/>
          <a:p>
            <a:r>
              <a:rPr lang="en-US" sz="2400" dirty="0">
                <a:solidFill>
                  <a:schemeClr val="bg1"/>
                </a:solidFill>
              </a:rPr>
              <a:t>Single atom luminosity:</a:t>
            </a:r>
          </a:p>
          <a:p>
            <a:r>
              <a:rPr lang="en-US" sz="2400" dirty="0">
                <a:solidFill>
                  <a:schemeClr val="bg1"/>
                </a:solidFill>
              </a:rPr>
              <a:t>~ 1 x 10</a:t>
            </a:r>
            <a:r>
              <a:rPr lang="en-US" sz="2400" baseline="30000" dirty="0">
                <a:solidFill>
                  <a:schemeClr val="bg1"/>
                </a:solidFill>
              </a:rPr>
              <a:t>44</a:t>
            </a:r>
            <a:r>
              <a:rPr lang="en-US" sz="2400" dirty="0">
                <a:solidFill>
                  <a:schemeClr val="bg1"/>
                </a:solidFill>
              </a:rPr>
              <a:t> cm</a:t>
            </a:r>
            <a:r>
              <a:rPr lang="en-US" sz="2400" baseline="30000" dirty="0">
                <a:solidFill>
                  <a:schemeClr val="bg1"/>
                </a:solidFill>
              </a:rPr>
              <a:t>-2</a:t>
            </a:r>
            <a:r>
              <a:rPr lang="en-US" sz="2400" dirty="0">
                <a:solidFill>
                  <a:schemeClr val="bg1"/>
                </a:solidFill>
              </a:rPr>
              <a:t>s</a:t>
            </a:r>
            <a:r>
              <a:rPr lang="en-US" sz="2400" baseline="30000" dirty="0">
                <a:solidFill>
                  <a:schemeClr val="bg1"/>
                </a:solidFill>
              </a:rPr>
              <a:t>-1</a:t>
            </a:r>
          </a:p>
        </p:txBody>
      </p:sp>
      <p:pic>
        <p:nvPicPr>
          <p:cNvPr id="7" name="Picture 6"/>
          <p:cNvPicPr>
            <a:picLocks/>
          </p:cNvPicPr>
          <p:nvPr/>
        </p:nvPicPr>
        <p:blipFill>
          <a:blip r:embed="rId4"/>
          <a:stretch>
            <a:fillRect/>
          </a:stretch>
        </p:blipFill>
        <p:spPr>
          <a:xfrm>
            <a:off x="7863840" y="3474720"/>
            <a:ext cx="4114800" cy="3108960"/>
          </a:xfrm>
          <a:prstGeom prst="rect">
            <a:avLst/>
          </a:prstGeom>
        </p:spPr>
      </p:pic>
    </p:spTree>
    <p:extLst>
      <p:ext uri="{BB962C8B-B14F-4D97-AF65-F5344CB8AC3E}">
        <p14:creationId xmlns:p14="http://schemas.microsoft.com/office/powerpoint/2010/main" val="176061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1.875E-6 -3.33333E-6 L 0.24101 -0.02291 " pathEditMode="relative" rAng="0" ptsTypes="AA">
                                      <p:cBhvr>
                                        <p:cTn id="6" dur="1000" fill="hold"/>
                                        <p:tgtEl>
                                          <p:spTgt spid="39"/>
                                        </p:tgtEl>
                                        <p:attrNameLst>
                                          <p:attrName>ppt_x</p:attrName>
                                          <p:attrName>ppt_y</p:attrName>
                                        </p:attrNameLst>
                                      </p:cBhvr>
                                      <p:rCtr x="12044" y="-1157"/>
                                    </p:animMotion>
                                  </p:childTnLst>
                                  <p:subTnLst>
                                    <p:set>
                                      <p:cBhvr override="childStyle">
                                        <p:cTn dur="1" fill="hold" display="0" masterRel="sameClick" afterEffect="1">
                                          <p:stCondLst>
                                            <p:cond evt="end" delay="0">
                                              <p:tn val="5"/>
                                            </p:cond>
                                          </p:stCondLst>
                                        </p:cTn>
                                        <p:tgtEl>
                                          <p:spTgt spid="39"/>
                                        </p:tgtEl>
                                        <p:attrNameLst>
                                          <p:attrName>style.visibility</p:attrName>
                                        </p:attrNameLst>
                                      </p:cBhvr>
                                      <p:to>
                                        <p:strVal val="hidden"/>
                                      </p:to>
                                    </p:set>
                                  </p:subTnLst>
                                </p:cTn>
                              </p:par>
                              <p:par>
                                <p:cTn id="7" presetID="10" presetClass="exit" presetSubtype="0" fill="hold" grpId="0" nodeType="withEffect">
                                  <p:stCondLst>
                                    <p:cond delay="0"/>
                                  </p:stCondLst>
                                  <p:childTnLst>
                                    <p:animEffect transition="out" filter="fade">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path" presetSubtype="0" repeatCount="indefinite" fill="hold" grpId="1" nodeType="withEffect">
                                  <p:stCondLst>
                                    <p:cond delay="0"/>
                                  </p:stCondLst>
                                  <p:childTnLst>
                                    <p:animMotion origin="layout" path="M -0.00117 -0.05255 C 0.03099 -0.05255 0.05716 -0.02292 0.05716 0.01365 C 0.05716 0.05023 0.03099 0.08009 -0.00117 0.08009 C -0.03346 0.08009 -0.0595 0.05023 -0.0595 0.01365 C -0.0595 -0.02292 -0.03346 -0.05255 -0.00117 -0.05255 Z " pathEditMode="relative" rAng="0" ptsTypes="AAAAA">
                                      <p:cBhvr>
                                        <p:cTn id="14" dur="1000" fill="hold"/>
                                        <p:tgtEl>
                                          <p:spTgt spid="40"/>
                                        </p:tgtEl>
                                        <p:attrNameLst>
                                          <p:attrName>ppt_x</p:attrName>
                                          <p:attrName>ppt_y</p:attrName>
                                        </p:attrNameLst>
                                      </p:cBhvr>
                                      <p:rCtr x="0" y="6620"/>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38"/>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2" nodeType="clickEffect">
                                  <p:stCondLst>
                                    <p:cond delay="0"/>
                                  </p:stCondLst>
                                  <p:childTnLst>
                                    <p:animEffect transition="out" filter="fade">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3"/>
                                        </p:tgtEl>
                                      </p:cBhvr>
                                    </p:animEffect>
                                    <p:set>
                                      <p:cBhvr>
                                        <p:cTn id="35" dur="1" fill="hold">
                                          <p:stCondLst>
                                            <p:cond delay="1999"/>
                                          </p:stCondLst>
                                        </p:cTn>
                                        <p:tgtEl>
                                          <p:spTgt spid="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2000"/>
                                        <p:tgtEl>
                                          <p:spTgt spid="4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2000"/>
                                        <p:tgtEl>
                                          <p:spTgt spid="44"/>
                                        </p:tgtEl>
                                      </p:cBhvr>
                                    </p:animEffect>
                                  </p:childTnLst>
                                </p:cTn>
                              </p:par>
                              <p:par>
                                <p:cTn id="45" presetID="10" presetClass="exit" presetSubtype="0" fill="hold" grpId="0" nodeType="withEffect">
                                  <p:stCondLst>
                                    <p:cond delay="0"/>
                                  </p:stCondLst>
                                  <p:childTnLst>
                                    <p:animEffect transition="out" filter="fade">
                                      <p:cBhvr>
                                        <p:cTn id="46" dur="2000"/>
                                        <p:tgtEl>
                                          <p:spTgt spid="45"/>
                                        </p:tgtEl>
                                      </p:cBhvr>
                                    </p:animEffect>
                                    <p:set>
                                      <p:cBhvr>
                                        <p:cTn id="47" dur="1" fill="hold">
                                          <p:stCondLst>
                                            <p:cond delay="1999"/>
                                          </p:stCondLst>
                                        </p:cTn>
                                        <p:tgtEl>
                                          <p:spTgt spid="45"/>
                                        </p:tgtEl>
                                        <p:attrNameLst>
                                          <p:attrName>style.visibility</p:attrName>
                                        </p:attrNameLst>
                                      </p:cBhvr>
                                      <p:to>
                                        <p:strVal val="hidden"/>
                                      </p:to>
                                    </p:se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0" grpId="1" animBg="1"/>
      <p:bldP spid="40" grpId="2" animBg="1"/>
      <p:bldP spid="42" grpId="0"/>
      <p:bldP spid="44" grpId="0"/>
      <p:bldP spid="45" grpId="0"/>
      <p:bldP spid="46" grpId="0"/>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sym typeface="Wingdings" pitchFamily="2" charset="2"/>
              </a:rPr>
              <a:t>How to Search for </a:t>
            </a:r>
            <a:r>
              <a:rPr lang="en-US" dirty="0" err="1">
                <a:latin typeface="Symbol" pitchFamily="18" charset="2"/>
                <a:sym typeface="Wingdings" pitchFamily="2" charset="2"/>
              </a:rPr>
              <a:t>m</a:t>
            </a:r>
            <a:r>
              <a:rPr lang="en-US" baseline="30000" dirty="0" err="1">
                <a:sym typeface="Wingdings" pitchFamily="2" charset="2"/>
              </a:rPr>
              <a:t>-</a:t>
            </a:r>
            <a:r>
              <a:rPr lang="en-US" dirty="0" err="1">
                <a:sym typeface="Wingdings" pitchFamily="2" charset="2"/>
              </a:rPr>
              <a:t>N</a:t>
            </a:r>
            <a:r>
              <a:rPr lang="en-US" dirty="0" err="1">
                <a:latin typeface="Century Gothic" pitchFamily="34" charset="0"/>
                <a:sym typeface="Wingdings" pitchFamily="2" charset="2"/>
              </a:rPr>
              <a:t>→</a:t>
            </a:r>
            <a:r>
              <a:rPr lang="en-US" dirty="0" err="1">
                <a:sym typeface="Wingdings" pitchFamily="2" charset="2"/>
              </a:rPr>
              <a:t>e</a:t>
            </a:r>
            <a:r>
              <a:rPr lang="en-US" baseline="30000" dirty="0" err="1">
                <a:sym typeface="Wingdings" pitchFamily="2" charset="2"/>
              </a:rPr>
              <a:t>-</a:t>
            </a:r>
            <a:r>
              <a:rPr lang="en-US" dirty="0" err="1">
                <a:sym typeface="Wingdings" pitchFamily="2" charset="2"/>
              </a:rPr>
              <a:t>N</a:t>
            </a:r>
            <a:endParaRPr lang="en-US" dirty="0"/>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14</a:t>
            </a:fld>
            <a:endParaRPr lang="en-US" dirty="0"/>
          </a:p>
        </p:txBody>
      </p:sp>
      <p:sp>
        <p:nvSpPr>
          <p:cNvPr id="6" name="Rectangle 3"/>
          <p:cNvSpPr txBox="1">
            <a:spLocks noChangeArrowheads="1"/>
          </p:cNvSpPr>
          <p:nvPr/>
        </p:nvSpPr>
        <p:spPr>
          <a:xfrm>
            <a:off x="274320" y="822960"/>
            <a:ext cx="8229600" cy="2425219"/>
          </a:xfrm>
          <a:prstGeom prst="rect">
            <a:avLst/>
          </a:prstGeom>
          <a:solidFill>
            <a:schemeClr val="tx2">
              <a:lumMod val="75000"/>
            </a:schemeClr>
          </a:solidFill>
          <a:ln w="38100">
            <a:solidFill>
              <a:srgbClr val="FF0000"/>
            </a:solidFill>
            <a:miter lim="800000"/>
            <a:headEnd/>
            <a:tailEnd/>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indent="-346075">
              <a:lnSpc>
                <a:spcPct val="90000"/>
              </a:lnSpc>
              <a:spcBef>
                <a:spcPts val="0"/>
              </a:spcBef>
              <a:spcAft>
                <a:spcPts val="500"/>
              </a:spcAft>
            </a:pPr>
            <a:r>
              <a:rPr lang="en-US" sz="2400" dirty="0">
                <a:sym typeface="Wingdings" pitchFamily="2" charset="2"/>
              </a:rPr>
              <a:t>Stop muon in atom</a:t>
            </a:r>
          </a:p>
          <a:p>
            <a:pPr marL="346075" indent="-346075">
              <a:lnSpc>
                <a:spcPct val="90000"/>
              </a:lnSpc>
              <a:spcBef>
                <a:spcPts val="0"/>
              </a:spcBef>
              <a:spcAft>
                <a:spcPts val="500"/>
              </a:spcAft>
            </a:pPr>
            <a:r>
              <a:rPr lang="en-US" sz="2400" dirty="0">
                <a:sym typeface="Wingdings" pitchFamily="2" charset="2"/>
              </a:rPr>
              <a:t>Muon rapidly (10</a:t>
            </a:r>
            <a:r>
              <a:rPr lang="en-US" sz="2400" baseline="30000" dirty="0">
                <a:sym typeface="Wingdings" pitchFamily="2" charset="2"/>
              </a:rPr>
              <a:t>-16</a:t>
            </a:r>
            <a:r>
              <a:rPr lang="en-US" sz="2400" dirty="0">
                <a:sym typeface="Wingdings" pitchFamily="2" charset="2"/>
              </a:rPr>
              <a:t>s) cascades to 1S state</a:t>
            </a:r>
          </a:p>
          <a:p>
            <a:pPr marL="346075" indent="-346075">
              <a:lnSpc>
                <a:spcPct val="90000"/>
              </a:lnSpc>
              <a:spcBef>
                <a:spcPts val="0"/>
              </a:spcBef>
              <a:spcAft>
                <a:spcPts val="500"/>
              </a:spcAft>
            </a:pPr>
            <a:r>
              <a:rPr lang="en-US" sz="2400" dirty="0">
                <a:sym typeface="Wingdings" pitchFamily="2" charset="2"/>
              </a:rPr>
              <a:t>Circles the nucleus for up to ~2 </a:t>
            </a:r>
            <a:r>
              <a:rPr lang="en-US" sz="2400" dirty="0" err="1">
                <a:latin typeface="Symbol" pitchFamily="18" charset="2"/>
                <a:sym typeface="Wingdings" pitchFamily="2" charset="2"/>
              </a:rPr>
              <a:t>m</a:t>
            </a:r>
            <a:r>
              <a:rPr lang="en-US" sz="2400" dirty="0" err="1">
                <a:sym typeface="Wingdings" pitchFamily="2" charset="2"/>
              </a:rPr>
              <a:t>s</a:t>
            </a:r>
            <a:r>
              <a:rPr lang="en-US" sz="2400" dirty="0">
                <a:sym typeface="Wingdings" pitchFamily="2" charset="2"/>
              </a:rPr>
              <a:t> </a:t>
            </a:r>
          </a:p>
          <a:p>
            <a:pPr marL="346075" indent="-346075">
              <a:lnSpc>
                <a:spcPct val="90000"/>
              </a:lnSpc>
              <a:spcBef>
                <a:spcPts val="0"/>
              </a:spcBef>
              <a:spcAft>
                <a:spcPts val="500"/>
              </a:spcAft>
            </a:pPr>
            <a:r>
              <a:rPr lang="en-US" sz="2400" dirty="0">
                <a:sym typeface="Wingdings" pitchFamily="2" charset="2"/>
              </a:rPr>
              <a:t>Two things most likely happen:</a:t>
            </a:r>
          </a:p>
          <a:p>
            <a:pPr marL="568325" lvl="1" indent="-222250">
              <a:lnSpc>
                <a:spcPct val="90000"/>
              </a:lnSpc>
              <a:spcBef>
                <a:spcPts val="0"/>
              </a:spcBef>
              <a:spcAft>
                <a:spcPts val="500"/>
              </a:spcAft>
              <a:buFontTx/>
              <a:buAutoNum type="arabicPeriod"/>
            </a:pPr>
            <a:r>
              <a:rPr lang="en-US" sz="2400" dirty="0">
                <a:sym typeface="Wingdings" pitchFamily="2" charset="2"/>
              </a:rPr>
              <a:t> muon is captured by the nucleus:         </a:t>
            </a:r>
            <a:r>
              <a:rPr lang="en-US" sz="2400" dirty="0" err="1">
                <a:latin typeface="Symbol" pitchFamily="18" charset="2"/>
                <a:sym typeface="Wingdings" pitchFamily="2" charset="2"/>
              </a:rPr>
              <a:t>m</a:t>
            </a:r>
            <a:r>
              <a:rPr lang="en-US" sz="2400" baseline="30000" dirty="0" err="1">
                <a:sym typeface="Wingdings" pitchFamily="2" charset="2"/>
              </a:rPr>
              <a:t>-</a:t>
            </a:r>
            <a:r>
              <a:rPr lang="en-US" sz="2400" dirty="0" err="1">
                <a:sym typeface="Wingdings" pitchFamily="2" charset="2"/>
              </a:rPr>
              <a:t>N</a:t>
            </a:r>
            <a:r>
              <a:rPr lang="en-US" sz="2400" baseline="-25000" dirty="0" err="1">
                <a:sym typeface="Wingdings" pitchFamily="2" charset="2"/>
              </a:rPr>
              <a:t>A,Z</a:t>
            </a:r>
            <a:r>
              <a:rPr lang="en-US" sz="2400" dirty="0" err="1">
                <a:latin typeface="Century Gothic" pitchFamily="34" charset="0"/>
                <a:sym typeface="Wingdings" pitchFamily="2" charset="2"/>
              </a:rPr>
              <a:t>→</a:t>
            </a:r>
            <a:r>
              <a:rPr lang="en-US" sz="2400" dirty="0" err="1">
                <a:latin typeface="Symbol" pitchFamily="18" charset="2"/>
                <a:sym typeface="Wingdings" pitchFamily="2" charset="2"/>
              </a:rPr>
              <a:t>n</a:t>
            </a:r>
            <a:r>
              <a:rPr lang="en-US" sz="2400" baseline="-25000" dirty="0" err="1">
                <a:latin typeface="Symbol" pitchFamily="18" charset="2"/>
                <a:sym typeface="Wingdings" pitchFamily="2" charset="2"/>
              </a:rPr>
              <a:t>m</a:t>
            </a:r>
            <a:r>
              <a:rPr lang="en-US" sz="2400" dirty="0" err="1">
                <a:sym typeface="Wingdings" pitchFamily="2" charset="2"/>
              </a:rPr>
              <a:t>N</a:t>
            </a:r>
            <a:r>
              <a:rPr lang="en-US" sz="2400" dirty="0">
                <a:sym typeface="Wingdings" pitchFamily="2" charset="2"/>
              </a:rPr>
              <a:t>*</a:t>
            </a:r>
            <a:r>
              <a:rPr lang="en-US" sz="2400" baseline="-25000" dirty="0">
                <a:sym typeface="Wingdings" pitchFamily="2" charset="2"/>
              </a:rPr>
              <a:t>A,Z-1</a:t>
            </a:r>
          </a:p>
          <a:p>
            <a:pPr marL="568325" lvl="1" indent="-222250">
              <a:lnSpc>
                <a:spcPct val="90000"/>
              </a:lnSpc>
              <a:spcBef>
                <a:spcPts val="0"/>
              </a:spcBef>
              <a:spcAft>
                <a:spcPts val="500"/>
              </a:spcAft>
              <a:buFontTx/>
              <a:buAutoNum type="arabicPeriod"/>
            </a:pPr>
            <a:r>
              <a:rPr lang="en-US" sz="2400" dirty="0">
                <a:solidFill>
                  <a:srgbClr val="FFFF00"/>
                </a:solidFill>
                <a:sym typeface="Wingdings" pitchFamily="2" charset="2"/>
              </a:rPr>
              <a:t> muon decays in orbit:                              </a:t>
            </a:r>
            <a:r>
              <a:rPr lang="en-US" sz="2400" dirty="0" err="1">
                <a:solidFill>
                  <a:srgbClr val="FFFF00"/>
                </a:solidFill>
                <a:latin typeface="Symbol" pitchFamily="18" charset="2"/>
                <a:sym typeface="Wingdings" pitchFamily="2" charset="2"/>
              </a:rPr>
              <a:t>m</a:t>
            </a:r>
            <a:r>
              <a:rPr lang="en-US" sz="2400" baseline="30000" dirty="0" err="1">
                <a:solidFill>
                  <a:srgbClr val="FFFF00"/>
                </a:solidFill>
                <a:sym typeface="Wingdings" pitchFamily="2" charset="2"/>
              </a:rPr>
              <a:t>-</a:t>
            </a:r>
            <a:r>
              <a:rPr lang="en-US" sz="2400" dirty="0" err="1">
                <a:solidFill>
                  <a:srgbClr val="FFFF00"/>
                </a:solidFill>
                <a:sym typeface="Wingdings" pitchFamily="2" charset="2"/>
              </a:rPr>
              <a:t>N</a:t>
            </a:r>
            <a:r>
              <a:rPr lang="en-US" sz="2400" baseline="-25000" dirty="0" err="1">
                <a:solidFill>
                  <a:srgbClr val="FFFF00"/>
                </a:solidFill>
                <a:sym typeface="Wingdings" pitchFamily="2" charset="2"/>
              </a:rPr>
              <a:t>A,Z</a:t>
            </a:r>
            <a:r>
              <a:rPr lang="en-US" sz="2400" dirty="0" err="1">
                <a:solidFill>
                  <a:srgbClr val="FFFF00"/>
                </a:solidFill>
                <a:latin typeface="Century Gothic" pitchFamily="34" charset="0"/>
                <a:sym typeface="Wingdings" pitchFamily="2" charset="2"/>
              </a:rPr>
              <a:t>→</a:t>
            </a:r>
            <a:r>
              <a:rPr lang="en-US" sz="2400" dirty="0" err="1">
                <a:solidFill>
                  <a:srgbClr val="FFFF00"/>
                </a:solidFill>
                <a:sym typeface="Wingdings" pitchFamily="2" charset="2"/>
              </a:rPr>
              <a:t>e</a:t>
            </a:r>
            <a:r>
              <a:rPr lang="en-US" sz="2400" baseline="30000" dirty="0" err="1">
                <a:solidFill>
                  <a:srgbClr val="FFFF00"/>
                </a:solidFill>
                <a:sym typeface="Wingdings" pitchFamily="2" charset="2"/>
              </a:rPr>
              <a:t>-</a:t>
            </a:r>
            <a:r>
              <a:rPr lang="en-US" sz="2400" dirty="0" err="1">
                <a:solidFill>
                  <a:srgbClr val="FFFF00"/>
                </a:solidFill>
                <a:latin typeface="Symbol" pitchFamily="18" charset="2"/>
                <a:sym typeface="Wingdings" pitchFamily="2" charset="2"/>
              </a:rPr>
              <a:t>n</a:t>
            </a:r>
            <a:r>
              <a:rPr lang="en-US" sz="2400" baseline="-25000" dirty="0" err="1">
                <a:solidFill>
                  <a:srgbClr val="FFFF00"/>
                </a:solidFill>
                <a:latin typeface="Symbol" pitchFamily="18" charset="2"/>
                <a:sym typeface="Wingdings" pitchFamily="2" charset="2"/>
              </a:rPr>
              <a:t>m</a:t>
            </a:r>
            <a:r>
              <a:rPr lang="en-US" sz="2400" dirty="0" err="1">
                <a:solidFill>
                  <a:srgbClr val="FFFF00"/>
                </a:solidFill>
                <a:latin typeface="Symbol" pitchFamily="18" charset="2"/>
                <a:sym typeface="Wingdings" pitchFamily="2" charset="2"/>
              </a:rPr>
              <a:t>n</a:t>
            </a:r>
            <a:r>
              <a:rPr lang="en-US" sz="2400" baseline="-25000" dirty="0" err="1">
                <a:solidFill>
                  <a:srgbClr val="FFFF00"/>
                </a:solidFill>
                <a:sym typeface="Wingdings" pitchFamily="2" charset="2"/>
              </a:rPr>
              <a:t>e</a:t>
            </a:r>
            <a:r>
              <a:rPr lang="en-US" sz="2400" dirty="0" err="1">
                <a:solidFill>
                  <a:srgbClr val="FFFF00"/>
                </a:solidFill>
                <a:sym typeface="Wingdings" pitchFamily="2" charset="2"/>
              </a:rPr>
              <a:t>N</a:t>
            </a:r>
            <a:r>
              <a:rPr lang="en-US" sz="2400" baseline="-25000" dirty="0" err="1">
                <a:solidFill>
                  <a:srgbClr val="FFFF00"/>
                </a:solidFill>
                <a:sym typeface="Wingdings" pitchFamily="2" charset="2"/>
              </a:rPr>
              <a:t>A,Z</a:t>
            </a:r>
            <a:endParaRPr lang="en-US" sz="2400" dirty="0">
              <a:solidFill>
                <a:srgbClr val="FFFF00"/>
              </a:solidFill>
              <a:sym typeface="Wingdings" pitchFamily="2" charset="2"/>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4206240"/>
            <a:ext cx="807722" cy="792482"/>
          </a:xfrm>
          <a:prstGeom prst="rect">
            <a:avLst/>
          </a:prstGeom>
        </p:spPr>
      </p:pic>
      <p:sp>
        <p:nvSpPr>
          <p:cNvPr id="8" name="Oval 7"/>
          <p:cNvSpPr/>
          <p:nvPr/>
        </p:nvSpPr>
        <p:spPr>
          <a:xfrm>
            <a:off x="2947609" y="4125985"/>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882336" y="4578686"/>
            <a:ext cx="677985" cy="461665"/>
          </a:xfrm>
          <a:prstGeom prst="rect">
            <a:avLst/>
          </a:prstGeom>
          <a:noFill/>
        </p:spPr>
        <p:txBody>
          <a:bodyPr wrap="square" rtlCol="0">
            <a:spAutoFit/>
          </a:bodyPr>
          <a:lstStyle/>
          <a:p>
            <a:pPr algn="ctr"/>
            <a:r>
              <a:rPr lang="en-US" sz="2400" dirty="0">
                <a:solidFill>
                  <a:schemeClr val="bg1"/>
                </a:solidFill>
              </a:rPr>
              <a:t>Al</a:t>
            </a:r>
            <a:r>
              <a:rPr lang="en-US" sz="2400" baseline="30000" dirty="0">
                <a:solidFill>
                  <a:schemeClr val="bg1"/>
                </a:solidFill>
              </a:rPr>
              <a:t>27</a:t>
            </a:r>
          </a:p>
        </p:txBody>
      </p:sp>
      <p:sp>
        <p:nvSpPr>
          <p:cNvPr id="11" name="Oval 10"/>
          <p:cNvSpPr/>
          <p:nvPr/>
        </p:nvSpPr>
        <p:spPr>
          <a:xfrm>
            <a:off x="3100009" y="4654885"/>
            <a:ext cx="152400" cy="1524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p:cNvCxnSpPr/>
          <p:nvPr/>
        </p:nvCxnSpPr>
        <p:spPr>
          <a:xfrm flipV="1">
            <a:off x="3250883" y="3664286"/>
            <a:ext cx="990600" cy="827341"/>
          </a:xfrm>
          <a:prstGeom prst="straightConnector1">
            <a:avLst/>
          </a:prstGeom>
          <a:ln w="28575">
            <a:solidFill>
              <a:schemeClr val="tx2">
                <a:lumMod val="20000"/>
                <a:lumOff val="8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174683" y="4665745"/>
            <a:ext cx="990600" cy="827341"/>
          </a:xfrm>
          <a:prstGeom prst="straightConnector1">
            <a:avLst/>
          </a:prstGeom>
          <a:ln w="28575">
            <a:solidFill>
              <a:schemeClr val="tx2">
                <a:lumMod val="20000"/>
                <a:lumOff val="8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427671" y="3013363"/>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15" name="Object 14"/>
              <p:cNvSpPr txBox="1"/>
              <p:nvPr/>
            </p:nvSpPr>
            <p:spPr>
              <a:xfrm>
                <a:off x="4210050" y="5302250"/>
                <a:ext cx="755650" cy="66490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en-US" sz="2800" i="1">
                              <a:solidFill>
                                <a:srgbClr val="00FFFF"/>
                              </a:solidFill>
                              <a:latin typeface="Cambria Math" panose="02040503050406030204" pitchFamily="18" charset="0"/>
                            </a:rPr>
                          </m:ctrlPr>
                        </m:sSubPr>
                        <m:e>
                          <m:acc>
                            <m:accPr>
                              <m:chr m:val="̄"/>
                              <m:ctrlPr>
                                <a:rPr lang="en-US" sz="2800" i="1">
                                  <a:solidFill>
                                    <a:srgbClr val="00FFFF"/>
                                  </a:solidFill>
                                  <a:latin typeface="Cambria Math" panose="02040503050406030204" pitchFamily="18" charset="0"/>
                                </a:rPr>
                              </m:ctrlPr>
                            </m:accPr>
                            <m:e>
                              <m:r>
                                <a:rPr lang="en-US" sz="2800" i="1">
                                  <a:solidFill>
                                    <a:srgbClr val="00FFFF"/>
                                  </a:solidFill>
                                  <a:latin typeface="Cambria Math" panose="02040503050406030204" pitchFamily="18" charset="0"/>
                                </a:rPr>
                                <m:t>𝜈</m:t>
                              </m:r>
                            </m:e>
                          </m:acc>
                        </m:e>
                        <m:sub>
                          <m:r>
                            <a:rPr lang="en-US" sz="2800" i="1">
                              <a:solidFill>
                                <a:srgbClr val="00FFFF"/>
                              </a:solidFill>
                              <a:latin typeface="Cambria Math" panose="02040503050406030204" pitchFamily="18" charset="0"/>
                            </a:rPr>
                            <m:t>𝑒</m:t>
                          </m:r>
                        </m:sub>
                      </m:sSub>
                    </m:oMath>
                  </m:oMathPara>
                </a14:m>
                <a:endParaRPr lang="en-US" sz="2800" dirty="0"/>
              </a:p>
            </p:txBody>
          </p:sp>
        </mc:Choice>
        <mc:Fallback xmlns="">
          <p:sp>
            <p:nvSpPr>
              <p:cNvPr id="15" name="Object 14"/>
              <p:cNvSpPr txBox="1">
                <a:spLocks noRot="1" noChangeAspect="1" noMove="1" noResize="1" noEditPoints="1" noAdjustHandles="1" noChangeArrowheads="1" noChangeShapeType="1" noTextEdit="1"/>
              </p:cNvSpPr>
              <p:nvPr/>
            </p:nvSpPr>
            <p:spPr>
              <a:xfrm>
                <a:off x="4210050" y="5302250"/>
                <a:ext cx="755650" cy="664900"/>
              </a:xfrm>
              <a:prstGeom prst="rect">
                <a:avLst/>
              </a:prstGeom>
              <a:blipFill>
                <a:blip r:embed="rId4"/>
                <a:stretch>
                  <a:fillRect/>
                </a:stretch>
              </a:blipFill>
            </p:spPr>
            <p:txBody>
              <a:bodyPr/>
              <a:lstStyle/>
              <a:p>
                <a:r>
                  <a:rPr lang="en-US">
                    <a:noFill/>
                  </a:rPr>
                  <a:t> </a:t>
                </a:r>
              </a:p>
            </p:txBody>
          </p:sp>
        </mc:Fallback>
      </mc:AlternateContent>
      <p:sp>
        <p:nvSpPr>
          <p:cNvPr id="18" name="TextBox 17"/>
          <p:cNvSpPr txBox="1"/>
          <p:nvPr/>
        </p:nvSpPr>
        <p:spPr>
          <a:xfrm>
            <a:off x="1102423" y="5705540"/>
            <a:ext cx="593028" cy="523220"/>
          </a:xfrm>
          <a:prstGeom prst="rect">
            <a:avLst/>
          </a:prstGeom>
          <a:noFill/>
        </p:spPr>
        <p:txBody>
          <a:bodyPr wrap="square" rtlCol="0">
            <a:spAutoFit/>
          </a:bodyPr>
          <a:lstStyle/>
          <a:p>
            <a:r>
              <a:rPr lang="en-US" sz="2800" dirty="0">
                <a:solidFill>
                  <a:schemeClr val="accent1">
                    <a:lumMod val="20000"/>
                    <a:lumOff val="80000"/>
                  </a:schemeClr>
                </a:solidFill>
              </a:rPr>
              <a:t>e</a:t>
            </a:r>
            <a:r>
              <a:rPr lang="en-US" sz="2800" baseline="30000" dirty="0">
                <a:solidFill>
                  <a:schemeClr val="accent1">
                    <a:lumMod val="20000"/>
                    <a:lumOff val="80000"/>
                  </a:schemeClr>
                </a:solidFill>
              </a:rPr>
              <a:t>-</a:t>
            </a:r>
          </a:p>
        </p:txBody>
      </p:sp>
      <p:pic>
        <p:nvPicPr>
          <p:cNvPr id="22" name="Picture 21"/>
          <p:cNvPicPr>
            <a:picLocks/>
          </p:cNvPicPr>
          <p:nvPr/>
        </p:nvPicPr>
        <p:blipFill>
          <a:blip r:embed="rId5"/>
          <a:stretch>
            <a:fillRect/>
          </a:stretch>
        </p:blipFill>
        <p:spPr>
          <a:xfrm>
            <a:off x="7863840" y="3474720"/>
            <a:ext cx="4114800" cy="3108960"/>
          </a:xfrm>
          <a:prstGeom prst="rect">
            <a:avLst/>
          </a:prstGeom>
        </p:spPr>
      </p:pic>
      <mc:AlternateContent xmlns:mc="http://schemas.openxmlformats.org/markup-compatibility/2006" xmlns:a14="http://schemas.microsoft.com/office/drawing/2010/main">
        <mc:Choice Requires="a14">
          <p:sp>
            <p:nvSpPr>
              <p:cNvPr id="23" name="Object 22"/>
              <p:cNvSpPr txBox="1"/>
              <p:nvPr/>
            </p:nvSpPr>
            <p:spPr>
              <a:xfrm>
                <a:off x="4273550" y="3198812"/>
                <a:ext cx="755650" cy="804681"/>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en-US" sz="2800" i="1">
                              <a:solidFill>
                                <a:srgbClr val="00FFFF"/>
                              </a:solidFill>
                              <a:latin typeface="Cambria Math" panose="02040503050406030204" pitchFamily="18" charset="0"/>
                            </a:rPr>
                          </m:ctrlPr>
                        </m:sSubPr>
                        <m:e>
                          <m:r>
                            <a:rPr lang="en-US" sz="2800" i="1">
                              <a:solidFill>
                                <a:srgbClr val="00FFFF"/>
                              </a:solidFill>
                              <a:latin typeface="Cambria Math" panose="02040503050406030204" pitchFamily="18" charset="0"/>
                            </a:rPr>
                            <m:t>𝜈</m:t>
                          </m:r>
                        </m:e>
                        <m:sub>
                          <m:r>
                            <a:rPr lang="en-US" sz="2800" i="1">
                              <a:solidFill>
                                <a:srgbClr val="00FFFF"/>
                              </a:solidFill>
                              <a:latin typeface="Cambria Math" panose="02040503050406030204" pitchFamily="18" charset="0"/>
                            </a:rPr>
                            <m:t>𝜇</m:t>
                          </m:r>
                        </m:sub>
                      </m:sSub>
                    </m:oMath>
                  </m:oMathPara>
                </a14:m>
                <a:endParaRPr lang="en-US" sz="2800" dirty="0"/>
              </a:p>
            </p:txBody>
          </p:sp>
        </mc:Choice>
        <mc:Fallback xmlns="">
          <p:sp>
            <p:nvSpPr>
              <p:cNvPr id="23" name="Object 22"/>
              <p:cNvSpPr txBox="1">
                <a:spLocks noRot="1" noChangeAspect="1" noMove="1" noResize="1" noEditPoints="1" noAdjustHandles="1" noChangeArrowheads="1" noChangeShapeType="1" noTextEdit="1"/>
              </p:cNvSpPr>
              <p:nvPr/>
            </p:nvSpPr>
            <p:spPr>
              <a:xfrm>
                <a:off x="4273550" y="3198812"/>
                <a:ext cx="755650" cy="804681"/>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3944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path" presetSubtype="0" repeatCount="indefinite" fill="hold" grpId="1" nodeType="afterEffect">
                                  <p:stCondLst>
                                    <p:cond delay="0"/>
                                  </p:stCondLst>
                                  <p:endCondLst>
                                    <p:cond evt="onNext" delay="0">
                                      <p:tgtEl>
                                        <p:sldTgt/>
                                      </p:tgtEl>
                                    </p:cond>
                                  </p:endCondLst>
                                  <p:childTnLst>
                                    <p:animMotion origin="layout" path="M 3.125E-6 -0.02893 C 0.03216 -0.02893 0.05833 0.01042 0.05833 0.05926 C 0.05833 0.1081 0.03216 0.14838 3.125E-6 0.14838 C -0.03229 0.14838 -0.05834 0.1081 -0.05834 0.05926 C -0.05834 0.01042 -0.03229 -0.02893 3.125E-6 -0.02893 Z " pathEditMode="relative" rAng="0" ptsTypes="AAAAA">
                                      <p:cBhvr>
                                        <p:cTn id="9" dur="1000" fill="hold"/>
                                        <p:tgtEl>
                                          <p:spTgt spid="8"/>
                                        </p:tgtEl>
                                        <p:attrNameLst>
                                          <p:attrName>ppt_x</p:attrName>
                                          <p:attrName>ppt_y</p:attrName>
                                        </p:attrNameLst>
                                      </p:cBhvr>
                                      <p:rCtr x="0" y="8866"/>
                                    </p:animMotion>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42" presetClass="path" presetSubtype="0" repeatCount="indefinite" fill="hold" grpId="1" nodeType="withEffect">
                                  <p:stCondLst>
                                    <p:cond delay="0"/>
                                  </p:stCondLst>
                                  <p:endCondLst>
                                    <p:cond evt="onNext" delay="0">
                                      <p:tgtEl>
                                        <p:sldTgt/>
                                      </p:tgtEl>
                                    </p:cond>
                                  </p:endCondLst>
                                  <p:childTnLst>
                                    <p:animMotion origin="layout" path="M 3.125E-6 -4.81481E-6 L -0.1293 0.16575 " pathEditMode="relative" rAng="0" ptsTypes="AA">
                                      <p:cBhvr>
                                        <p:cTn id="15" dur="1000" fill="hold"/>
                                        <p:tgtEl>
                                          <p:spTgt spid="11"/>
                                        </p:tgtEl>
                                        <p:attrNameLst>
                                          <p:attrName>ppt_x</p:attrName>
                                          <p:attrName>ppt_y</p:attrName>
                                        </p:attrNameLst>
                                      </p:cBhvr>
                                      <p:rCtr x="-6471" y="8287"/>
                                    </p:animMotion>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1" grpId="1" animBg="1"/>
      <p:bldP spid="15" grpId="0"/>
      <p:bldP spid="18"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863839" y="3474720"/>
            <a:ext cx="4114800" cy="3108960"/>
          </a:xfrm>
          <a:prstGeom prst="rect">
            <a:avLst/>
          </a:prstGeom>
        </p:spPr>
      </p:pic>
      <p:sp>
        <p:nvSpPr>
          <p:cNvPr id="2" name="Title 1"/>
          <p:cNvSpPr>
            <a:spLocks noGrp="1"/>
          </p:cNvSpPr>
          <p:nvPr>
            <p:ph type="title"/>
          </p:nvPr>
        </p:nvSpPr>
        <p:spPr/>
        <p:txBody>
          <a:bodyPr/>
          <a:lstStyle/>
          <a:p>
            <a:r>
              <a:rPr lang="en-US" dirty="0">
                <a:sym typeface="Wingdings" pitchFamily="2" charset="2"/>
              </a:rPr>
              <a:t>Mu2e Searching for a Third Process:  </a:t>
            </a:r>
            <a:r>
              <a:rPr lang="en-US" dirty="0">
                <a:latin typeface="Symbol" pitchFamily="18" charset="2"/>
                <a:sym typeface="Wingdings" pitchFamily="2" charset="2"/>
              </a:rPr>
              <a:t>m</a:t>
            </a:r>
            <a:r>
              <a:rPr lang="en-US" baseline="30000" dirty="0">
                <a:sym typeface="Wingdings" pitchFamily="2" charset="2"/>
              </a:rPr>
              <a:t>-</a:t>
            </a:r>
            <a:r>
              <a:rPr lang="en-US" dirty="0">
                <a:sym typeface="Wingdings" pitchFamily="2" charset="2"/>
              </a:rPr>
              <a:t>N</a:t>
            </a:r>
            <a:r>
              <a:rPr lang="en-US" dirty="0">
                <a:latin typeface="Century Gothic" pitchFamily="34" charset="0"/>
                <a:sym typeface="Wingdings" pitchFamily="2" charset="2"/>
              </a:rPr>
              <a:t>→</a:t>
            </a:r>
            <a:r>
              <a:rPr lang="en-US" dirty="0">
                <a:sym typeface="Wingdings" pitchFamily="2" charset="2"/>
              </a:rPr>
              <a:t>e</a:t>
            </a:r>
            <a:r>
              <a:rPr lang="en-US" baseline="30000" dirty="0">
                <a:sym typeface="Wingdings" pitchFamily="2" charset="2"/>
              </a:rPr>
              <a:t>-</a:t>
            </a:r>
            <a:r>
              <a:rPr lang="en-US" dirty="0">
                <a:sym typeface="Wingdings" pitchFamily="2" charset="2"/>
              </a:rPr>
              <a:t>N</a:t>
            </a:r>
            <a:endParaRPr lang="en-US" dirty="0"/>
          </a:p>
        </p:txBody>
      </p:sp>
      <p:sp>
        <p:nvSpPr>
          <p:cNvPr id="4" name="Date Placeholder 3"/>
          <p:cNvSpPr>
            <a:spLocks noGrp="1"/>
          </p:cNvSpPr>
          <p:nvPr>
            <p:ph type="dt" sz="half" idx="10"/>
          </p:nvPr>
        </p:nvSpPr>
        <p:spPr/>
        <p:txBody>
          <a:bodyPr/>
          <a:lstStyle/>
          <a:p>
            <a:r>
              <a:rPr lang="en-US"/>
              <a:t>Craig Dukes / Virginia</a:t>
            </a:r>
            <a:endParaRPr lang="en-US" dirty="0"/>
          </a:p>
        </p:txBody>
      </p:sp>
      <p:sp>
        <p:nvSpPr>
          <p:cNvPr id="5" name="Footer Placeholder 4"/>
          <p:cNvSpPr>
            <a:spLocks noGrp="1"/>
          </p:cNvSpPr>
          <p:nvPr>
            <p:ph type="ftr" sz="quarter" idx="11"/>
          </p:nvPr>
        </p:nvSpPr>
        <p:spPr/>
        <p:txBody>
          <a:bodyPr/>
          <a:lstStyle/>
          <a:p>
            <a:r>
              <a:rPr lang="it-IT"/>
              <a:t>SPIN 2023 / Mu2e</a:t>
            </a:r>
            <a:endParaRPr lang="en-US" dirty="0"/>
          </a:p>
        </p:txBody>
      </p:sp>
      <p:sp>
        <p:nvSpPr>
          <p:cNvPr id="6" name="Slide Number Placeholder 5"/>
          <p:cNvSpPr>
            <a:spLocks noGrp="1"/>
          </p:cNvSpPr>
          <p:nvPr>
            <p:ph type="sldNum" sz="quarter" idx="12"/>
          </p:nvPr>
        </p:nvSpPr>
        <p:spPr/>
        <p:txBody>
          <a:bodyPr/>
          <a:lstStyle/>
          <a:p>
            <a:fld id="{C95F3207-39C2-4B35-9EBF-195B2F555FC9}" type="slidenum">
              <a:rPr lang="en-US" smtClean="0"/>
              <a:t>15</a:t>
            </a:fld>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760" y="4206240"/>
            <a:ext cx="807722" cy="792482"/>
          </a:xfrm>
          <a:prstGeom prst="rect">
            <a:avLst/>
          </a:prstGeom>
        </p:spPr>
      </p:pic>
      <p:sp>
        <p:nvSpPr>
          <p:cNvPr id="10" name="Oval 9"/>
          <p:cNvSpPr/>
          <p:nvPr/>
        </p:nvSpPr>
        <p:spPr>
          <a:xfrm>
            <a:off x="3037553" y="4051555"/>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953702" y="4140816"/>
            <a:ext cx="716280" cy="523220"/>
          </a:xfrm>
          <a:prstGeom prst="rect">
            <a:avLst/>
          </a:prstGeom>
          <a:noFill/>
        </p:spPr>
        <p:txBody>
          <a:bodyPr wrap="square" rtlCol="0">
            <a:spAutoFit/>
          </a:bodyPr>
          <a:lstStyle/>
          <a:p>
            <a:pPr algn="ctr"/>
            <a:r>
              <a:rPr lang="en-US" sz="2800" dirty="0">
                <a:solidFill>
                  <a:schemeClr val="bg1"/>
                </a:solidFill>
              </a:rPr>
              <a:t>Al</a:t>
            </a:r>
            <a:r>
              <a:rPr lang="en-US" sz="2800" baseline="30000" dirty="0">
                <a:solidFill>
                  <a:schemeClr val="bg1"/>
                </a:solidFill>
              </a:rPr>
              <a:t>27</a:t>
            </a:r>
          </a:p>
        </p:txBody>
      </p:sp>
      <p:sp>
        <p:nvSpPr>
          <p:cNvPr id="11" name="Oval 10"/>
          <p:cNvSpPr/>
          <p:nvPr/>
        </p:nvSpPr>
        <p:spPr>
          <a:xfrm>
            <a:off x="3315330" y="4664036"/>
            <a:ext cx="152400" cy="1524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5633605" y="3013363"/>
            <a:ext cx="184731" cy="369332"/>
          </a:xfrm>
          <a:prstGeom prst="rect">
            <a:avLst/>
          </a:prstGeom>
          <a:noFill/>
        </p:spPr>
        <p:txBody>
          <a:bodyPr wrap="none" rtlCol="0">
            <a:spAutoFit/>
          </a:bodyPr>
          <a:lstStyle/>
          <a:p>
            <a:endParaRPr lang="en-US" dirty="0"/>
          </a:p>
        </p:txBody>
      </p:sp>
      <p:sp>
        <p:nvSpPr>
          <p:cNvPr id="26" name="TextBox 25"/>
          <p:cNvSpPr txBox="1"/>
          <p:nvPr/>
        </p:nvSpPr>
        <p:spPr>
          <a:xfrm>
            <a:off x="4684775" y="5705440"/>
            <a:ext cx="593028" cy="523220"/>
          </a:xfrm>
          <a:prstGeom prst="rect">
            <a:avLst/>
          </a:prstGeom>
          <a:noFill/>
        </p:spPr>
        <p:txBody>
          <a:bodyPr wrap="square" rtlCol="0">
            <a:spAutoFit/>
          </a:bodyPr>
          <a:lstStyle/>
          <a:p>
            <a:r>
              <a:rPr lang="en-US" sz="2800" dirty="0">
                <a:solidFill>
                  <a:schemeClr val="accent1">
                    <a:lumMod val="20000"/>
                    <a:lumOff val="80000"/>
                  </a:schemeClr>
                </a:solidFill>
              </a:rPr>
              <a:t>e</a:t>
            </a:r>
            <a:r>
              <a:rPr lang="en-US" sz="2800" baseline="30000" dirty="0">
                <a:solidFill>
                  <a:schemeClr val="accent1">
                    <a:lumMod val="20000"/>
                    <a:lumOff val="80000"/>
                  </a:schemeClr>
                </a:solidFill>
              </a:rPr>
              <a:t>-</a:t>
            </a:r>
          </a:p>
        </p:txBody>
      </p:sp>
      <p:sp>
        <p:nvSpPr>
          <p:cNvPr id="28" name="Rectangle 3"/>
          <p:cNvSpPr txBox="1">
            <a:spLocks noChangeArrowheads="1"/>
          </p:cNvSpPr>
          <p:nvPr/>
        </p:nvSpPr>
        <p:spPr>
          <a:xfrm>
            <a:off x="274320" y="822960"/>
            <a:ext cx="8229600" cy="2423160"/>
          </a:xfrm>
          <a:prstGeom prst="rect">
            <a:avLst/>
          </a:prstGeom>
          <a:solidFill>
            <a:schemeClr val="tx2">
              <a:lumMod val="75000"/>
            </a:schemeClr>
          </a:solidFill>
          <a:ln w="38100">
            <a:solidFill>
              <a:srgbClr val="FF0000"/>
            </a:solidFill>
            <a:miter lim="800000"/>
            <a:headEnd/>
            <a:tailEnd/>
          </a:ln>
        </p:spPr>
        <p:txBody>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ct val="35000"/>
              </a:spcBef>
              <a:buNone/>
            </a:pPr>
            <a:r>
              <a:rPr lang="en-US" sz="2400" dirty="0">
                <a:sym typeface="Wingdings" pitchFamily="2" charset="2"/>
              </a:rPr>
              <a:t>The muon turns into an electron </a:t>
            </a:r>
            <a:r>
              <a:rPr lang="en-US" sz="2400" dirty="0" err="1">
                <a:latin typeface="Symbol" pitchFamily="18" charset="2"/>
                <a:sym typeface="Wingdings" pitchFamily="2" charset="2"/>
              </a:rPr>
              <a:t>m</a:t>
            </a:r>
            <a:r>
              <a:rPr lang="en-US" sz="2400" baseline="30000" dirty="0" err="1">
                <a:sym typeface="Wingdings" pitchFamily="2" charset="2"/>
              </a:rPr>
              <a:t>-</a:t>
            </a:r>
            <a:r>
              <a:rPr lang="en-US" sz="2400" dirty="0" err="1">
                <a:sym typeface="Wingdings" pitchFamily="2" charset="2"/>
              </a:rPr>
              <a:t>N</a:t>
            </a:r>
            <a:r>
              <a:rPr lang="en-US" sz="2400" dirty="0" err="1">
                <a:latin typeface="Century Gothic" pitchFamily="34" charset="0"/>
                <a:sym typeface="Wingdings" pitchFamily="2" charset="2"/>
              </a:rPr>
              <a:t>→</a:t>
            </a:r>
            <a:r>
              <a:rPr lang="en-US" sz="2400" dirty="0" err="1">
                <a:sym typeface="Wingdings" pitchFamily="2" charset="2"/>
              </a:rPr>
              <a:t>e</a:t>
            </a:r>
            <a:r>
              <a:rPr lang="en-US" sz="2400" baseline="30000" dirty="0" err="1">
                <a:sym typeface="Wingdings" pitchFamily="2" charset="2"/>
              </a:rPr>
              <a:t>-</a:t>
            </a:r>
            <a:r>
              <a:rPr lang="en-US" sz="2400" dirty="0" err="1">
                <a:sym typeface="Wingdings" pitchFamily="2" charset="2"/>
              </a:rPr>
              <a:t>N</a:t>
            </a:r>
            <a:r>
              <a:rPr lang="en-US" sz="2400" dirty="0">
                <a:sym typeface="Wingdings" pitchFamily="2" charset="2"/>
              </a:rPr>
              <a:t> leaving the nucleus in ground state</a:t>
            </a:r>
          </a:p>
          <a:p>
            <a:pPr marL="457200" lvl="1" indent="-222250">
              <a:lnSpc>
                <a:spcPct val="90000"/>
              </a:lnSpc>
              <a:spcBef>
                <a:spcPct val="35000"/>
              </a:spcBef>
            </a:pPr>
            <a:r>
              <a:rPr lang="en-US" sz="2400" dirty="0">
                <a:sym typeface="Wingdings" pitchFamily="2" charset="2"/>
              </a:rPr>
              <a:t>signature single delayed (</a:t>
            </a:r>
            <a:r>
              <a:rPr lang="en-US" sz="2400" dirty="0">
                <a:latin typeface="Symbol" panose="05050102010706020507" pitchFamily="18" charset="2"/>
                <a:sym typeface="Wingdings" pitchFamily="2" charset="2"/>
              </a:rPr>
              <a:t>t</a:t>
            </a:r>
            <a:r>
              <a:rPr lang="en-US" sz="2400" dirty="0">
                <a:sym typeface="Wingdings" pitchFamily="2" charset="2"/>
              </a:rPr>
              <a:t> = 864 ns in Al) isolated electron</a:t>
            </a:r>
          </a:p>
          <a:p>
            <a:pPr marL="457200" lvl="1" indent="-222250">
              <a:lnSpc>
                <a:spcPct val="90000"/>
              </a:lnSpc>
              <a:spcBef>
                <a:spcPct val="35000"/>
              </a:spcBef>
            </a:pPr>
            <a:r>
              <a:rPr lang="en-US" sz="2400" dirty="0">
                <a:sym typeface="Wingdings" pitchFamily="2" charset="2"/>
              </a:rPr>
              <a:t>Electron energy given by the rest mass of the muon minus the nucleus recoil energy and the binding energy:</a:t>
            </a:r>
          </a:p>
          <a:p>
            <a:pPr marL="452438" lvl="1" indent="0">
              <a:lnSpc>
                <a:spcPct val="90000"/>
              </a:lnSpc>
              <a:spcBef>
                <a:spcPct val="35000"/>
              </a:spcBef>
              <a:buNone/>
            </a:pPr>
            <a:r>
              <a:rPr lang="en-US" sz="2400" dirty="0">
                <a:solidFill>
                  <a:srgbClr val="FFFF00"/>
                </a:solidFill>
                <a:sym typeface="Wingdings" pitchFamily="2" charset="2"/>
              </a:rPr>
              <a:t>E</a:t>
            </a:r>
            <a:r>
              <a:rPr lang="en-US" sz="2400" baseline="-25000" dirty="0">
                <a:solidFill>
                  <a:srgbClr val="FFFF00"/>
                </a:solidFill>
                <a:sym typeface="Wingdings" pitchFamily="2" charset="2"/>
              </a:rPr>
              <a:t>e</a:t>
            </a:r>
            <a:r>
              <a:rPr lang="en-US" sz="2400" dirty="0">
                <a:solidFill>
                  <a:srgbClr val="FFFF00"/>
                </a:solidFill>
                <a:sym typeface="Wingdings" pitchFamily="2" charset="2"/>
              </a:rPr>
              <a:t> = m</a:t>
            </a:r>
            <a:r>
              <a:rPr lang="en-US" sz="2400" baseline="-25000" dirty="0">
                <a:solidFill>
                  <a:srgbClr val="FFFF00"/>
                </a:solidFill>
                <a:latin typeface="Symbol" pitchFamily="18" charset="2"/>
                <a:sym typeface="Wingdings" pitchFamily="2" charset="2"/>
              </a:rPr>
              <a:t>m</a:t>
            </a:r>
            <a:r>
              <a:rPr lang="en-US" sz="2400" dirty="0">
                <a:solidFill>
                  <a:srgbClr val="FFFF00"/>
                </a:solidFill>
                <a:sym typeface="Wingdings" pitchFamily="2" charset="2"/>
              </a:rPr>
              <a:t> – E</a:t>
            </a:r>
            <a:r>
              <a:rPr lang="en-US" sz="2400" baseline="-25000" dirty="0">
                <a:solidFill>
                  <a:srgbClr val="FFFF00"/>
                </a:solidFill>
                <a:sym typeface="Wingdings" pitchFamily="2" charset="2"/>
              </a:rPr>
              <a:t>NR</a:t>
            </a:r>
            <a:r>
              <a:rPr lang="en-US" sz="2400" dirty="0">
                <a:solidFill>
                  <a:srgbClr val="FFFF00"/>
                </a:solidFill>
                <a:sym typeface="Wingdings" pitchFamily="2" charset="2"/>
              </a:rPr>
              <a:t> - E</a:t>
            </a:r>
            <a:r>
              <a:rPr lang="en-US" sz="2400" baseline="-25000" dirty="0">
                <a:solidFill>
                  <a:srgbClr val="FFFF00"/>
                </a:solidFill>
                <a:sym typeface="Wingdings" pitchFamily="2" charset="2"/>
              </a:rPr>
              <a:t>b</a:t>
            </a:r>
            <a:r>
              <a:rPr lang="en-US" sz="2400" dirty="0">
                <a:solidFill>
                  <a:srgbClr val="FFFF00"/>
                </a:solidFill>
                <a:sym typeface="Wingdings" pitchFamily="2" charset="2"/>
              </a:rPr>
              <a:t> ~ 104.97 MeV (Al)</a:t>
            </a:r>
          </a:p>
        </p:txBody>
      </p:sp>
      <p:sp>
        <p:nvSpPr>
          <p:cNvPr id="19" name="TextBox 18"/>
          <p:cNvSpPr txBox="1"/>
          <p:nvPr/>
        </p:nvSpPr>
        <p:spPr>
          <a:xfrm>
            <a:off x="9225977" y="3098434"/>
            <a:ext cx="184731" cy="369332"/>
          </a:xfrm>
          <a:prstGeom prst="rect">
            <a:avLst/>
          </a:prstGeom>
          <a:noFill/>
        </p:spPr>
        <p:txBody>
          <a:bodyPr wrap="none" rtlCol="0">
            <a:spAutoFit/>
          </a:bodyPr>
          <a:lstStyle/>
          <a:p>
            <a:endParaRPr lang="en-US" dirty="0"/>
          </a:p>
        </p:txBody>
      </p:sp>
      <p:cxnSp>
        <p:nvCxnSpPr>
          <p:cNvPr id="22" name="Straight Connector 21"/>
          <p:cNvCxnSpPr/>
          <p:nvPr/>
        </p:nvCxnSpPr>
        <p:spPr>
          <a:xfrm flipV="1">
            <a:off x="11811000" y="5791200"/>
            <a:ext cx="0" cy="32316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157460" y="4169027"/>
            <a:ext cx="1691640" cy="461665"/>
          </a:xfrm>
          <a:prstGeom prst="rect">
            <a:avLst/>
          </a:prstGeom>
          <a:solidFill>
            <a:schemeClr val="accent1">
              <a:lumMod val="50000"/>
            </a:schemeClr>
          </a:solidFill>
          <a:ln>
            <a:solidFill>
              <a:schemeClr val="tx1"/>
            </a:solidFill>
          </a:ln>
        </p:spPr>
        <p:txBody>
          <a:bodyPr wrap="square" rtlCol="0" anchor="ctr">
            <a:spAutoFit/>
          </a:bodyPr>
          <a:lstStyle/>
          <a:p>
            <a:pPr algn="ctr"/>
            <a:r>
              <a:rPr lang="en-US" sz="2400" dirty="0">
                <a:solidFill>
                  <a:srgbClr val="FFFF00"/>
                </a:solidFill>
              </a:rPr>
              <a:t>Our signal!</a:t>
            </a:r>
          </a:p>
        </p:txBody>
      </p:sp>
      <p:cxnSp>
        <p:nvCxnSpPr>
          <p:cNvPr id="24" name="Straight Arrow Connector 23"/>
          <p:cNvCxnSpPr>
            <a:cxnSpLocks/>
          </p:cNvCxnSpPr>
          <p:nvPr/>
        </p:nvCxnSpPr>
        <p:spPr>
          <a:xfrm>
            <a:off x="11024021" y="4637646"/>
            <a:ext cx="710779" cy="11353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809576" y="5321686"/>
            <a:ext cx="1708406" cy="707886"/>
          </a:xfrm>
          <a:prstGeom prst="rect">
            <a:avLst/>
          </a:prstGeom>
          <a:noFill/>
        </p:spPr>
        <p:txBody>
          <a:bodyPr wrap="square" rtlCol="0">
            <a:spAutoFit/>
          </a:bodyPr>
          <a:lstStyle/>
          <a:p>
            <a:pPr algn="ctr"/>
            <a:r>
              <a:rPr lang="en-US" sz="2000" dirty="0">
                <a:solidFill>
                  <a:srgbClr val="FF0000"/>
                </a:solidFill>
              </a:rPr>
              <a:t>DIO background</a:t>
            </a:r>
          </a:p>
        </p:txBody>
      </p:sp>
    </p:spTree>
    <p:extLst>
      <p:ext uri="{BB962C8B-B14F-4D97-AF65-F5344CB8AC3E}">
        <p14:creationId xmlns:p14="http://schemas.microsoft.com/office/powerpoint/2010/main" val="324317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path" presetSubtype="0" repeatCount="indefinite" fill="hold" grpId="1" nodeType="afterEffect">
                                  <p:stCondLst>
                                    <p:cond delay="0"/>
                                  </p:stCondLst>
                                  <p:endCondLst>
                                    <p:cond evt="onNext" delay="0">
                                      <p:tgtEl>
                                        <p:sldTgt/>
                                      </p:tgtEl>
                                    </p:cond>
                                  </p:endCondLst>
                                  <p:childTnLst>
                                    <p:animMotion origin="layout" path="M -3.125E-6 -3.33333E-6 C 0.03216 -3.33333E-6 0.05834 0.03079 0.05834 0.06898 C 0.05834 0.10741 0.03216 0.13866 -3.125E-6 0.13866 C -0.03229 0.13866 -0.05833 0.10741 -0.05833 0.06898 C -0.05833 0.03079 -0.03229 -3.33333E-6 -3.125E-6 -3.33333E-6 Z " pathEditMode="relative" rAng="0" ptsTypes="AAAAA">
                                      <p:cBhvr>
                                        <p:cTn id="9" dur="1000" fill="hold"/>
                                        <p:tgtEl>
                                          <p:spTgt spid="10"/>
                                        </p:tgtEl>
                                        <p:attrNameLst>
                                          <p:attrName>ppt_x</p:attrName>
                                          <p:attrName>ppt_y</p:attrName>
                                        </p:attrNameLst>
                                      </p:cBhvr>
                                      <p:rCtr x="0" y="6921"/>
                                    </p:animMotion>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42" presetClass="path" presetSubtype="0" repeatCount="indefinite" fill="hold" grpId="1" nodeType="withEffect">
                                  <p:stCondLst>
                                    <p:cond delay="0"/>
                                  </p:stCondLst>
                                  <p:endCondLst>
                                    <p:cond evt="onNext" delay="0">
                                      <p:tgtEl>
                                        <p:sldTgt/>
                                      </p:tgtEl>
                                    </p:cond>
                                  </p:endCondLst>
                                  <p:childTnLst>
                                    <p:animMotion origin="layout" path="M 1.66667E-6 3.7037E-7 L 0.09153 0.2 " pathEditMode="relative" rAng="0" ptsTypes="AA">
                                      <p:cBhvr>
                                        <p:cTn id="15" dur="1000" fill="hold"/>
                                        <p:tgtEl>
                                          <p:spTgt spid="11"/>
                                        </p:tgtEl>
                                        <p:attrNameLst>
                                          <p:attrName>ppt_x</p:attrName>
                                          <p:attrName>ppt_y</p:attrName>
                                        </p:attrNameLst>
                                      </p:cBhvr>
                                      <p:rCtr x="4570" y="10000"/>
                                    </p:animMotion>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26" grpId="0"/>
      <p:bldP spid="23"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3829514"/>
            <a:ext cx="10972800" cy="2362353"/>
          </a:xfrm>
          <a:prstGeom prst="rect">
            <a:avLst/>
          </a:prstGeom>
        </p:spPr>
      </p:pic>
      <p:sp>
        <p:nvSpPr>
          <p:cNvPr id="2" name="Title 1"/>
          <p:cNvSpPr>
            <a:spLocks noGrp="1"/>
          </p:cNvSpPr>
          <p:nvPr>
            <p:ph type="title"/>
          </p:nvPr>
        </p:nvSpPr>
        <p:spPr/>
        <p:txBody>
          <a:bodyPr/>
          <a:lstStyle/>
          <a:p>
            <a:r>
              <a:rPr lang="en-US" dirty="0"/>
              <a:t>Mu2e Apparatus</a:t>
            </a:r>
          </a:p>
        </p:txBody>
      </p:sp>
      <p:sp>
        <p:nvSpPr>
          <p:cNvPr id="6" name="Date Placeholder 5"/>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it-IT"/>
              <a:t>SPIN 2023 / Mu2e</a:t>
            </a:r>
            <a:endParaRPr lang="en-US" baseline="30000" dirty="0"/>
          </a:p>
        </p:txBody>
      </p:sp>
      <p:sp>
        <p:nvSpPr>
          <p:cNvPr id="13" name="Slide Number Placeholder 12"/>
          <p:cNvSpPr>
            <a:spLocks noGrp="1"/>
          </p:cNvSpPr>
          <p:nvPr>
            <p:ph type="sldNum" sz="quarter" idx="12"/>
          </p:nvPr>
        </p:nvSpPr>
        <p:spPr/>
        <p:txBody>
          <a:bodyPr/>
          <a:lstStyle/>
          <a:p>
            <a:fld id="{7705845C-8431-413C-B8C1-E296749C8453}" type="slidenum">
              <a:rPr lang="en-US" smtClean="0"/>
              <a:pPr/>
              <a:t>16</a:t>
            </a:fld>
            <a:endParaRPr lang="en-US" dirty="0"/>
          </a:p>
        </p:txBody>
      </p:sp>
      <p:sp>
        <p:nvSpPr>
          <p:cNvPr id="7" name="Oval 6"/>
          <p:cNvSpPr>
            <a:spLocks noChangeAspect="1"/>
          </p:cNvSpPr>
          <p:nvPr/>
        </p:nvSpPr>
        <p:spPr bwMode="auto">
          <a:xfrm>
            <a:off x="4502217" y="3830056"/>
            <a:ext cx="73152" cy="73152"/>
          </a:xfrm>
          <a:prstGeom prst="ellipse">
            <a:avLst/>
          </a:prstGeom>
          <a:solidFill>
            <a:srgbClr val="0000FF"/>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000" dirty="0">
              <a:latin typeface="Comic Sans MS" pitchFamily="66" charset="0"/>
            </a:endParaRPr>
          </a:p>
        </p:txBody>
      </p:sp>
      <p:sp>
        <p:nvSpPr>
          <p:cNvPr id="9" name="Oval 8"/>
          <p:cNvSpPr>
            <a:spLocks noChangeAspect="1"/>
          </p:cNvSpPr>
          <p:nvPr/>
        </p:nvSpPr>
        <p:spPr bwMode="auto">
          <a:xfrm>
            <a:off x="1551884" y="4948319"/>
            <a:ext cx="73152" cy="73152"/>
          </a:xfrm>
          <a:prstGeom prst="ellipse">
            <a:avLst/>
          </a:prstGeom>
          <a:solidFill>
            <a:srgbClr val="0000FF"/>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000" dirty="0">
              <a:latin typeface="Comic Sans MS" pitchFamily="66" charset="0"/>
            </a:endParaRPr>
          </a:p>
        </p:txBody>
      </p:sp>
      <p:sp>
        <p:nvSpPr>
          <p:cNvPr id="10" name="Oval 9"/>
          <p:cNvSpPr>
            <a:spLocks noChangeAspect="1"/>
          </p:cNvSpPr>
          <p:nvPr/>
        </p:nvSpPr>
        <p:spPr bwMode="auto">
          <a:xfrm>
            <a:off x="7320116" y="5287041"/>
            <a:ext cx="73152" cy="73152"/>
          </a:xfrm>
          <a:prstGeom prst="ellipse">
            <a:avLst/>
          </a:prstGeom>
          <a:solidFill>
            <a:srgbClr val="0000FF"/>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000" dirty="0">
              <a:latin typeface="Comic Sans MS" pitchFamily="66" charset="0"/>
            </a:endParaRPr>
          </a:p>
        </p:txBody>
      </p:sp>
      <p:sp>
        <p:nvSpPr>
          <p:cNvPr id="11" name="Text Box 10"/>
          <p:cNvSpPr txBox="1">
            <a:spLocks noChangeArrowheads="1"/>
          </p:cNvSpPr>
          <p:nvPr/>
        </p:nvSpPr>
        <p:spPr bwMode="auto">
          <a:xfrm>
            <a:off x="609600" y="805120"/>
            <a:ext cx="4525306" cy="2062103"/>
          </a:xfrm>
          <a:prstGeom prst="rect">
            <a:avLst/>
          </a:prstGeom>
          <a:solidFill>
            <a:schemeClr val="tx2">
              <a:lumMod val="75000"/>
            </a:schemeClr>
          </a:solidFill>
          <a:ln w="28575" algn="ctr">
            <a:solidFill>
              <a:srgbClr val="FF0000"/>
            </a:solidFill>
            <a:miter lim="800000"/>
            <a:headEnd type="none" w="lg" len="lg"/>
            <a:tailEnd type="none" w="lg" len="lg"/>
          </a:ln>
          <a:effectLst/>
        </p:spPr>
        <p:txBody>
          <a:bodyPr wrap="square">
            <a:spAutoFit/>
          </a:bodyPr>
          <a:lstStyle>
            <a:lvl1pPr marL="117475" indent="-117475"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228600" indent="-228600" algn="ctr">
              <a:lnSpc>
                <a:spcPct val="90000"/>
              </a:lnSpc>
              <a:spcBef>
                <a:spcPct val="25000"/>
              </a:spcBef>
            </a:pPr>
            <a:r>
              <a:rPr lang="en-US" sz="2000" b="1" dirty="0">
                <a:solidFill>
                  <a:schemeClr val="bg1"/>
                </a:solidFill>
                <a:latin typeface="+mn-lt"/>
              </a:rPr>
              <a:t>Salient Features</a:t>
            </a:r>
          </a:p>
          <a:p>
            <a:pPr marL="228600" indent="-228600">
              <a:lnSpc>
                <a:spcPct val="90000"/>
              </a:lnSpc>
              <a:spcBef>
                <a:spcPct val="25000"/>
              </a:spcBef>
              <a:buFontTx/>
              <a:buChar char="•"/>
            </a:pPr>
            <a:r>
              <a:rPr lang="en-US" sz="2000" dirty="0">
                <a:solidFill>
                  <a:schemeClr val="bg1"/>
                </a:solidFill>
                <a:latin typeface="+mn-lt"/>
              </a:rPr>
              <a:t>Pulsed beam: 8 GeV Booster beam</a:t>
            </a:r>
          </a:p>
          <a:p>
            <a:pPr marL="228600" indent="-228600">
              <a:lnSpc>
                <a:spcPct val="90000"/>
              </a:lnSpc>
              <a:spcBef>
                <a:spcPct val="25000"/>
              </a:spcBef>
              <a:buFontTx/>
              <a:buChar char="•"/>
            </a:pPr>
            <a:r>
              <a:rPr lang="en-US" sz="2000" dirty="0">
                <a:solidFill>
                  <a:schemeClr val="bg1"/>
                </a:solidFill>
                <a:latin typeface="+mn-lt"/>
              </a:rPr>
              <a:t>Graded solenoidal field for pion capture</a:t>
            </a:r>
          </a:p>
          <a:p>
            <a:pPr marL="228600" indent="-228600">
              <a:lnSpc>
                <a:spcPct val="90000"/>
              </a:lnSpc>
              <a:spcBef>
                <a:spcPct val="25000"/>
              </a:spcBef>
              <a:buFontTx/>
              <a:buChar char="•"/>
            </a:pPr>
            <a:r>
              <a:rPr lang="en-US" sz="2000" dirty="0">
                <a:solidFill>
                  <a:schemeClr val="bg1"/>
                </a:solidFill>
                <a:latin typeface="+mn-lt"/>
              </a:rPr>
              <a:t>Muon transport in curved solenoid to eliminate neutral and positive particles</a:t>
            </a:r>
          </a:p>
          <a:p>
            <a:pPr marL="228600" indent="-228600">
              <a:lnSpc>
                <a:spcPct val="90000"/>
              </a:lnSpc>
              <a:spcBef>
                <a:spcPct val="25000"/>
              </a:spcBef>
              <a:buFontTx/>
              <a:buChar char="•"/>
            </a:pPr>
            <a:r>
              <a:rPr lang="en-US" sz="2000" dirty="0">
                <a:solidFill>
                  <a:schemeClr val="bg1"/>
                </a:solidFill>
                <a:latin typeface="+mn-lt"/>
              </a:rPr>
              <a:t>No detector elements in muon beam</a:t>
            </a:r>
          </a:p>
        </p:txBody>
      </p:sp>
      <p:sp>
        <p:nvSpPr>
          <p:cNvPr id="8" name="TextBox 7"/>
          <p:cNvSpPr txBox="1"/>
          <p:nvPr/>
        </p:nvSpPr>
        <p:spPr>
          <a:xfrm>
            <a:off x="665146" y="3849232"/>
            <a:ext cx="2133466" cy="338554"/>
          </a:xfrm>
          <a:prstGeom prst="rect">
            <a:avLst/>
          </a:prstGeom>
          <a:noFill/>
        </p:spPr>
        <p:txBody>
          <a:bodyPr wrap="square" rtlCol="0">
            <a:spAutoFit/>
          </a:bodyPr>
          <a:lstStyle/>
          <a:p>
            <a:pPr algn="ctr"/>
            <a:r>
              <a:rPr lang="en-US" sz="1600" dirty="0">
                <a:solidFill>
                  <a:schemeClr val="bg1"/>
                </a:solidFill>
              </a:rPr>
              <a:t>Production Solenoid</a:t>
            </a:r>
          </a:p>
        </p:txBody>
      </p:sp>
      <p:cxnSp>
        <p:nvCxnSpPr>
          <p:cNvPr id="14" name="Straight Arrow Connector 13"/>
          <p:cNvCxnSpPr>
            <a:stCxn id="31" idx="0"/>
          </p:cNvCxnSpPr>
          <p:nvPr/>
        </p:nvCxnSpPr>
        <p:spPr bwMode="auto">
          <a:xfrm flipH="1" flipV="1">
            <a:off x="1613642" y="4974554"/>
            <a:ext cx="291512" cy="909893"/>
          </a:xfrm>
          <a:prstGeom prst="straightConnector1">
            <a:avLst/>
          </a:prstGeom>
          <a:solidFill>
            <a:schemeClr val="tx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3657244" y="3855147"/>
            <a:ext cx="2057552" cy="338554"/>
          </a:xfrm>
          <a:prstGeom prst="rect">
            <a:avLst/>
          </a:prstGeom>
          <a:noFill/>
        </p:spPr>
        <p:txBody>
          <a:bodyPr wrap="square" rtlCol="0">
            <a:spAutoFit/>
          </a:bodyPr>
          <a:lstStyle/>
          <a:p>
            <a:pPr algn="ctr"/>
            <a:r>
              <a:rPr lang="en-US" sz="1600" dirty="0">
                <a:solidFill>
                  <a:schemeClr val="bg1"/>
                </a:solidFill>
              </a:rPr>
              <a:t>Transport Solenoid</a:t>
            </a:r>
          </a:p>
        </p:txBody>
      </p:sp>
      <p:sp>
        <p:nvSpPr>
          <p:cNvPr id="18" name="TextBox 17"/>
          <p:cNvSpPr txBox="1"/>
          <p:nvPr/>
        </p:nvSpPr>
        <p:spPr>
          <a:xfrm>
            <a:off x="7198211" y="3861469"/>
            <a:ext cx="2354426" cy="338554"/>
          </a:xfrm>
          <a:prstGeom prst="rect">
            <a:avLst/>
          </a:prstGeom>
          <a:noFill/>
        </p:spPr>
        <p:txBody>
          <a:bodyPr wrap="square" rtlCol="0">
            <a:spAutoFit/>
          </a:bodyPr>
          <a:lstStyle/>
          <a:p>
            <a:pPr algn="ctr"/>
            <a:r>
              <a:rPr lang="en-US" sz="1600" dirty="0">
                <a:solidFill>
                  <a:schemeClr val="bg1"/>
                </a:solidFill>
              </a:rPr>
              <a:t>Detector Solenoid</a:t>
            </a:r>
          </a:p>
        </p:txBody>
      </p:sp>
      <p:sp>
        <p:nvSpPr>
          <p:cNvPr id="31" name="TextBox 30"/>
          <p:cNvSpPr txBox="1"/>
          <p:nvPr/>
        </p:nvSpPr>
        <p:spPr>
          <a:xfrm>
            <a:off x="938269" y="5884447"/>
            <a:ext cx="1933770" cy="338554"/>
          </a:xfrm>
          <a:prstGeom prst="rect">
            <a:avLst/>
          </a:prstGeom>
          <a:noFill/>
        </p:spPr>
        <p:txBody>
          <a:bodyPr wrap="square" rtlCol="0">
            <a:spAutoFit/>
          </a:bodyPr>
          <a:lstStyle/>
          <a:p>
            <a:pPr algn="l"/>
            <a:r>
              <a:rPr lang="en-US" sz="1600" dirty="0">
                <a:solidFill>
                  <a:schemeClr val="bg1"/>
                </a:solidFill>
              </a:rPr>
              <a:t>Production Target</a:t>
            </a:r>
          </a:p>
        </p:txBody>
      </p:sp>
      <p:sp>
        <p:nvSpPr>
          <p:cNvPr id="36" name="TextBox 35"/>
          <p:cNvSpPr txBox="1"/>
          <p:nvPr/>
        </p:nvSpPr>
        <p:spPr>
          <a:xfrm>
            <a:off x="3287338" y="5895484"/>
            <a:ext cx="1279061" cy="338554"/>
          </a:xfrm>
          <a:prstGeom prst="rect">
            <a:avLst/>
          </a:prstGeom>
          <a:noFill/>
        </p:spPr>
        <p:txBody>
          <a:bodyPr wrap="square" rtlCol="0">
            <a:spAutoFit/>
          </a:bodyPr>
          <a:lstStyle/>
          <a:p>
            <a:pPr algn="l"/>
            <a:r>
              <a:rPr lang="en-US" sz="1600" dirty="0">
                <a:solidFill>
                  <a:schemeClr val="bg1"/>
                </a:solidFill>
              </a:rPr>
              <a:t>Collimators</a:t>
            </a:r>
          </a:p>
        </p:txBody>
      </p:sp>
      <p:cxnSp>
        <p:nvCxnSpPr>
          <p:cNvPr id="37" name="Straight Arrow Connector 36"/>
          <p:cNvCxnSpPr/>
          <p:nvPr/>
        </p:nvCxnSpPr>
        <p:spPr bwMode="auto">
          <a:xfrm flipH="1" flipV="1">
            <a:off x="2782352" y="4805216"/>
            <a:ext cx="874892" cy="1090268"/>
          </a:xfrm>
          <a:prstGeom prst="straightConnector1">
            <a:avLst/>
          </a:prstGeom>
          <a:solidFill>
            <a:schemeClr val="tx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a:stCxn id="36" idx="0"/>
          </p:cNvCxnSpPr>
          <p:nvPr/>
        </p:nvCxnSpPr>
        <p:spPr bwMode="auto">
          <a:xfrm flipV="1">
            <a:off x="3926869" y="5116870"/>
            <a:ext cx="648500" cy="778614"/>
          </a:xfrm>
          <a:prstGeom prst="straightConnector1">
            <a:avLst/>
          </a:prstGeom>
          <a:solidFill>
            <a:schemeClr val="tx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p:cNvCxnSpPr/>
          <p:nvPr/>
        </p:nvCxnSpPr>
        <p:spPr bwMode="auto">
          <a:xfrm flipV="1">
            <a:off x="4254154" y="5532457"/>
            <a:ext cx="2108546" cy="406075"/>
          </a:xfrm>
          <a:prstGeom prst="straightConnector1">
            <a:avLst/>
          </a:prstGeom>
          <a:solidFill>
            <a:schemeClr val="tx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TextBox 44"/>
          <p:cNvSpPr txBox="1"/>
          <p:nvPr/>
        </p:nvSpPr>
        <p:spPr>
          <a:xfrm>
            <a:off x="7184680" y="5844481"/>
            <a:ext cx="1730513" cy="338554"/>
          </a:xfrm>
          <a:prstGeom prst="rect">
            <a:avLst/>
          </a:prstGeom>
          <a:noFill/>
        </p:spPr>
        <p:txBody>
          <a:bodyPr wrap="square" rtlCol="0">
            <a:spAutoFit/>
          </a:bodyPr>
          <a:lstStyle/>
          <a:p>
            <a:pPr algn="l"/>
            <a:r>
              <a:rPr lang="en-US" sz="1600" dirty="0">
                <a:solidFill>
                  <a:schemeClr val="bg1"/>
                </a:solidFill>
              </a:rPr>
              <a:t>Stopping Target</a:t>
            </a:r>
          </a:p>
        </p:txBody>
      </p:sp>
      <p:cxnSp>
        <p:nvCxnSpPr>
          <p:cNvPr id="46" name="Straight Arrow Connector 45"/>
          <p:cNvCxnSpPr>
            <a:stCxn id="45" idx="0"/>
          </p:cNvCxnSpPr>
          <p:nvPr/>
        </p:nvCxnSpPr>
        <p:spPr bwMode="auto">
          <a:xfrm flipH="1" flipV="1">
            <a:off x="7552118" y="5323617"/>
            <a:ext cx="497819" cy="520864"/>
          </a:xfrm>
          <a:prstGeom prst="straightConnector1">
            <a:avLst/>
          </a:prstGeom>
          <a:solidFill>
            <a:schemeClr val="tx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TextBox 47"/>
          <p:cNvSpPr txBox="1"/>
          <p:nvPr/>
        </p:nvSpPr>
        <p:spPr>
          <a:xfrm>
            <a:off x="8814711" y="5853313"/>
            <a:ext cx="1055716" cy="338554"/>
          </a:xfrm>
          <a:prstGeom prst="rect">
            <a:avLst/>
          </a:prstGeom>
          <a:noFill/>
        </p:spPr>
        <p:txBody>
          <a:bodyPr wrap="square" rtlCol="0">
            <a:spAutoFit/>
          </a:bodyPr>
          <a:lstStyle/>
          <a:p>
            <a:pPr algn="l"/>
            <a:r>
              <a:rPr lang="en-US" sz="1600" dirty="0">
                <a:solidFill>
                  <a:schemeClr val="bg1"/>
                </a:solidFill>
              </a:rPr>
              <a:t>Tracker</a:t>
            </a:r>
          </a:p>
        </p:txBody>
      </p:sp>
      <p:cxnSp>
        <p:nvCxnSpPr>
          <p:cNvPr id="49" name="Straight Arrow Connector 48"/>
          <p:cNvCxnSpPr>
            <a:stCxn id="48" idx="0"/>
          </p:cNvCxnSpPr>
          <p:nvPr/>
        </p:nvCxnSpPr>
        <p:spPr bwMode="auto">
          <a:xfrm flipH="1" flipV="1">
            <a:off x="9232893" y="5131764"/>
            <a:ext cx="109676" cy="721549"/>
          </a:xfrm>
          <a:prstGeom prst="straightConnector1">
            <a:avLst/>
          </a:prstGeom>
          <a:solidFill>
            <a:schemeClr val="tx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TextBox 50"/>
          <p:cNvSpPr txBox="1"/>
          <p:nvPr/>
        </p:nvSpPr>
        <p:spPr>
          <a:xfrm>
            <a:off x="10133154" y="5868880"/>
            <a:ext cx="1334946" cy="338554"/>
          </a:xfrm>
          <a:prstGeom prst="rect">
            <a:avLst/>
          </a:prstGeom>
          <a:noFill/>
        </p:spPr>
        <p:txBody>
          <a:bodyPr wrap="square" rtlCol="0">
            <a:spAutoFit/>
          </a:bodyPr>
          <a:lstStyle/>
          <a:p>
            <a:pPr algn="l"/>
            <a:r>
              <a:rPr lang="en-US" sz="1600" dirty="0">
                <a:solidFill>
                  <a:schemeClr val="bg1"/>
                </a:solidFill>
              </a:rPr>
              <a:t>Calorimeter</a:t>
            </a:r>
          </a:p>
        </p:txBody>
      </p:sp>
      <p:cxnSp>
        <p:nvCxnSpPr>
          <p:cNvPr id="52" name="Straight Arrow Connector 51"/>
          <p:cNvCxnSpPr/>
          <p:nvPr/>
        </p:nvCxnSpPr>
        <p:spPr bwMode="auto">
          <a:xfrm flipH="1" flipV="1">
            <a:off x="10143681" y="4835509"/>
            <a:ext cx="469668" cy="943491"/>
          </a:xfrm>
          <a:prstGeom prst="straightConnector1">
            <a:avLst/>
          </a:prstGeom>
          <a:solidFill>
            <a:schemeClr val="tx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642065" name="Object 642064"/>
              <p:cNvSpPr txBox="1"/>
              <p:nvPr/>
            </p:nvSpPr>
            <p:spPr bwMode="auto">
              <a:xfrm>
                <a:off x="723900" y="6216958"/>
                <a:ext cx="2554468" cy="446300"/>
              </a:xfrm>
              <a:prstGeom prst="rect">
                <a:avLst/>
              </a:prstGeom>
              <a:noFill/>
              <a:ln w="38100">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r>
                        <a:rPr lang="en-US" sz="2000" i="1" smtClean="0">
                          <a:solidFill>
                            <a:schemeClr val="bg1"/>
                          </a:solidFill>
                          <a:latin typeface="Cambria Math" panose="02040503050406030204" pitchFamily="18" charset="0"/>
                        </a:rPr>
                        <m:t>𝑝</m:t>
                      </m:r>
                      <m:r>
                        <a:rPr lang="en-US" sz="2000" i="1" smtClean="0">
                          <a:solidFill>
                            <a:schemeClr val="bg1"/>
                          </a:solidFill>
                          <a:latin typeface="Cambria Math" panose="02040503050406030204" pitchFamily="18" charset="0"/>
                        </a:rPr>
                        <m:t> + </m:t>
                      </m:r>
                      <m:r>
                        <a:rPr lang="en-US" sz="2000" b="0" i="1" smtClean="0">
                          <a:solidFill>
                            <a:schemeClr val="bg1"/>
                          </a:solidFill>
                          <a:latin typeface="Cambria Math" panose="02040503050406030204" pitchFamily="18" charset="0"/>
                        </a:rPr>
                        <m:t>𝑊</m:t>
                      </m:r>
                      <m:r>
                        <a:rPr lang="en-US" sz="2000" i="1" smtClean="0">
                          <a:solidFill>
                            <a:schemeClr val="bg1"/>
                          </a:solidFill>
                          <a:latin typeface="Cambria Math" panose="02040503050406030204" pitchFamily="18" charset="0"/>
                        </a:rPr>
                        <m:t>→</m:t>
                      </m:r>
                      <m:sSup>
                        <m:sSupPr>
                          <m:ctrlPr>
                            <a:rPr lang="en-US" sz="2000" i="1" smtClean="0">
                              <a:solidFill>
                                <a:schemeClr val="bg1"/>
                              </a:solidFill>
                              <a:latin typeface="Cambria Math" panose="02040503050406030204" pitchFamily="18" charset="0"/>
                            </a:rPr>
                          </m:ctrlPr>
                        </m:sSupPr>
                        <m:e>
                          <m:r>
                            <a:rPr lang="en-US" sz="2000" i="1" smtClean="0">
                              <a:solidFill>
                                <a:schemeClr val="bg1"/>
                              </a:solidFill>
                              <a:latin typeface="Cambria Math" panose="02040503050406030204" pitchFamily="18" charset="0"/>
                            </a:rPr>
                            <m:t>𝜋</m:t>
                          </m:r>
                        </m:e>
                        <m:sup>
                          <m:r>
                            <a:rPr lang="en-US" sz="2000" i="1" smtClean="0">
                              <a:solidFill>
                                <a:schemeClr val="bg1"/>
                              </a:solidFill>
                              <a:latin typeface="Cambria Math" panose="02040503050406030204" pitchFamily="18" charset="0"/>
                            </a:rPr>
                            <m:t>±</m:t>
                          </m:r>
                        </m:sup>
                      </m:sSup>
                      <m:r>
                        <a:rPr lang="en-US" sz="2000" b="0" i="0" smtClean="0">
                          <a:solidFill>
                            <a:schemeClr val="bg1"/>
                          </a:solidFill>
                          <a:latin typeface="Cambria Math" panose="02040503050406030204" pitchFamily="18" charset="0"/>
                        </a:rPr>
                        <m:t>+</m:t>
                      </m:r>
                      <m:r>
                        <a:rPr lang="en-US" sz="2000" b="0" i="1" smtClean="0">
                          <a:solidFill>
                            <a:schemeClr val="bg1"/>
                          </a:solidFill>
                          <a:latin typeface="Cambria Math" panose="02040503050406030204" pitchFamily="18" charset="0"/>
                        </a:rPr>
                        <m:t>𝑋</m:t>
                      </m:r>
                    </m:oMath>
                  </m:oMathPara>
                </a14:m>
                <a:endParaRPr lang="en-US" sz="2000" i="1" dirty="0">
                  <a:solidFill>
                    <a:schemeClr val="bg1"/>
                  </a:solidFill>
                </a:endParaRPr>
              </a:p>
            </p:txBody>
          </p:sp>
        </mc:Choice>
        <mc:Fallback xmlns="">
          <p:sp>
            <p:nvSpPr>
              <p:cNvPr id="642065" name="Object 642064"/>
              <p:cNvSpPr txBox="1">
                <a:spLocks noRot="1" noChangeAspect="1" noMove="1" noResize="1" noEditPoints="1" noAdjustHandles="1" noChangeArrowheads="1" noChangeShapeType="1" noTextEdit="1"/>
              </p:cNvSpPr>
              <p:nvPr/>
            </p:nvSpPr>
            <p:spPr bwMode="auto">
              <a:xfrm>
                <a:off x="723900" y="6216958"/>
                <a:ext cx="2554468" cy="446300"/>
              </a:xfrm>
              <a:prstGeom prst="rect">
                <a:avLst/>
              </a:prstGeom>
              <a:blipFill>
                <a:blip r:embed="rId4"/>
                <a:stretch>
                  <a:fillRect/>
                </a:stretch>
              </a:blipFill>
              <a:ln w="38100">
                <a:noFill/>
                <a:miter lim="800000"/>
                <a:headEnd/>
                <a:tailEnd/>
              </a:ln>
              <a:effectLst/>
            </p:spPr>
            <p:txBody>
              <a:bodyPr/>
              <a:lstStyle/>
              <a:p>
                <a:r>
                  <a:rPr lang="en-US">
                    <a:noFill/>
                  </a:rPr>
                  <a:t> </a:t>
                </a:r>
              </a:p>
            </p:txBody>
          </p:sp>
        </mc:Fallback>
      </mc:AlternateContent>
      <p:sp>
        <p:nvSpPr>
          <p:cNvPr id="61" name="Text Box 8"/>
          <p:cNvSpPr txBox="1">
            <a:spLocks noChangeArrowheads="1"/>
          </p:cNvSpPr>
          <p:nvPr/>
        </p:nvSpPr>
        <p:spPr bwMode="auto">
          <a:xfrm>
            <a:off x="6682091" y="805120"/>
            <a:ext cx="4236499" cy="1398460"/>
          </a:xfrm>
          <a:prstGeom prst="rect">
            <a:avLst/>
          </a:prstGeom>
          <a:solidFill>
            <a:schemeClr val="tx2">
              <a:lumMod val="20000"/>
              <a:lumOff val="80000"/>
            </a:schemeClr>
          </a:solidFill>
          <a:ln w="38100" algn="ctr">
            <a:solidFill>
              <a:srgbClr val="C00000"/>
            </a:solidFill>
            <a:miter lim="800000"/>
            <a:headEnd/>
            <a:tailEnd/>
          </a:ln>
          <a:effectLst/>
        </p:spPr>
        <p:txBody>
          <a:bodyPr wrap="square" tIns="91440" anchor="ctr">
            <a:spAutoFit/>
          </a:bodyPr>
          <a:lstStyle/>
          <a:p>
            <a:pPr algn="ctr">
              <a:lnSpc>
                <a:spcPct val="80000"/>
              </a:lnSpc>
              <a:spcBef>
                <a:spcPct val="50000"/>
              </a:spcBef>
            </a:pPr>
            <a:r>
              <a:rPr lang="en-US" sz="2400" dirty="0"/>
              <a:t>39 x 10</a:t>
            </a:r>
            <a:r>
              <a:rPr lang="en-US" sz="2400" baseline="30000" dirty="0"/>
              <a:t>6</a:t>
            </a:r>
            <a:r>
              <a:rPr lang="en-US" sz="2400" dirty="0"/>
              <a:t> protons every 1.7 </a:t>
            </a:r>
            <a:r>
              <a:rPr lang="en-US" sz="2400" dirty="0" err="1">
                <a:latin typeface="Symbol" panose="05050102010706020507" pitchFamily="18" charset="2"/>
              </a:rPr>
              <a:t>m</a:t>
            </a:r>
            <a:r>
              <a:rPr lang="en-US" sz="2400" dirty="0" err="1"/>
              <a:t>s</a:t>
            </a:r>
            <a:endParaRPr lang="en-US" sz="2400" dirty="0"/>
          </a:p>
          <a:p>
            <a:pPr algn="ctr">
              <a:lnSpc>
                <a:spcPct val="80000"/>
              </a:lnSpc>
              <a:spcBef>
                <a:spcPct val="50000"/>
              </a:spcBef>
            </a:pPr>
            <a:r>
              <a:rPr lang="en-US" sz="2400" dirty="0"/>
              <a:t>74 x 10</a:t>
            </a:r>
            <a:r>
              <a:rPr lang="en-US" sz="2400" baseline="30000" dirty="0"/>
              <a:t>3</a:t>
            </a:r>
            <a:r>
              <a:rPr lang="en-US" sz="2400" dirty="0"/>
              <a:t> </a:t>
            </a:r>
            <a:r>
              <a:rPr lang="en-US" sz="2400" dirty="0">
                <a:latin typeface="Symbol" pitchFamily="18" charset="2"/>
              </a:rPr>
              <a:t>m</a:t>
            </a:r>
            <a:r>
              <a:rPr lang="en-US" sz="2400" baseline="30000" dirty="0">
                <a:latin typeface="Symbol" pitchFamily="18" charset="2"/>
              </a:rPr>
              <a:t>-</a:t>
            </a:r>
            <a:r>
              <a:rPr lang="en-US" sz="2400" dirty="0"/>
              <a:t> stops every 1.7 </a:t>
            </a:r>
            <a:r>
              <a:rPr lang="en-US" sz="2400" dirty="0">
                <a:latin typeface="Symbol" pitchFamily="18" charset="2"/>
              </a:rPr>
              <a:t>m</a:t>
            </a:r>
            <a:r>
              <a:rPr lang="en-US" sz="2400" dirty="0"/>
              <a:t>s</a:t>
            </a:r>
          </a:p>
          <a:p>
            <a:pPr algn="ctr">
              <a:lnSpc>
                <a:spcPct val="80000"/>
              </a:lnSpc>
              <a:spcBef>
                <a:spcPct val="50000"/>
              </a:spcBef>
            </a:pPr>
            <a:r>
              <a:rPr lang="en-US" sz="2400" dirty="0"/>
              <a:t>43 billion </a:t>
            </a:r>
            <a:r>
              <a:rPr lang="en-US" sz="2400" dirty="0">
                <a:latin typeface="Symbol" pitchFamily="18" charset="2"/>
              </a:rPr>
              <a:t>m</a:t>
            </a:r>
            <a:r>
              <a:rPr lang="en-US" sz="2400" baseline="30000" dirty="0">
                <a:latin typeface="Symbol" pitchFamily="18" charset="2"/>
              </a:rPr>
              <a:t>-</a:t>
            </a:r>
            <a:r>
              <a:rPr lang="en-US" sz="2400" dirty="0"/>
              <a:t> stops/s</a:t>
            </a:r>
          </a:p>
        </p:txBody>
      </p:sp>
      <p:sp>
        <p:nvSpPr>
          <p:cNvPr id="21" name="TextBox 20"/>
          <p:cNvSpPr txBox="1"/>
          <p:nvPr/>
        </p:nvSpPr>
        <p:spPr>
          <a:xfrm>
            <a:off x="495300" y="3550735"/>
            <a:ext cx="6362700" cy="276999"/>
          </a:xfrm>
          <a:prstGeom prst="rect">
            <a:avLst/>
          </a:prstGeom>
          <a:solidFill>
            <a:schemeClr val="tx1">
              <a:lumMod val="50000"/>
              <a:lumOff val="50000"/>
            </a:schemeClr>
          </a:solidFill>
        </p:spPr>
        <p:txBody>
          <a:bodyPr wrap="square" lIns="0" tIns="0" rIns="0" bIns="0" rtlCol="0">
            <a:spAutoFit/>
          </a:bodyPr>
          <a:lstStyle/>
          <a:p>
            <a:pPr algn="ctr"/>
            <a:r>
              <a:rPr lang="en-US" dirty="0">
                <a:solidFill>
                  <a:srgbClr val="FFFF00"/>
                </a:solidFill>
              </a:rPr>
              <a:t>Muon Beam</a:t>
            </a:r>
          </a:p>
        </p:txBody>
      </p:sp>
      <p:sp>
        <p:nvSpPr>
          <p:cNvPr id="40" name="TextBox 39"/>
          <p:cNvSpPr txBox="1"/>
          <p:nvPr/>
        </p:nvSpPr>
        <p:spPr>
          <a:xfrm>
            <a:off x="6858000" y="3556366"/>
            <a:ext cx="4610100" cy="276999"/>
          </a:xfrm>
          <a:prstGeom prst="rect">
            <a:avLst/>
          </a:prstGeom>
          <a:solidFill>
            <a:schemeClr val="tx1">
              <a:lumMod val="65000"/>
              <a:lumOff val="35000"/>
            </a:schemeClr>
          </a:solidFill>
        </p:spPr>
        <p:txBody>
          <a:bodyPr wrap="square" lIns="0" tIns="0" rIns="0" bIns="0" rtlCol="0">
            <a:spAutoFit/>
          </a:bodyPr>
          <a:lstStyle/>
          <a:p>
            <a:pPr algn="ctr"/>
            <a:r>
              <a:rPr lang="en-US" dirty="0">
                <a:solidFill>
                  <a:srgbClr val="FFFF00"/>
                </a:solidFill>
              </a:rPr>
              <a:t>Spectrometer</a:t>
            </a:r>
          </a:p>
        </p:txBody>
      </p:sp>
      <p:sp>
        <p:nvSpPr>
          <p:cNvPr id="35" name="Oval 34"/>
          <p:cNvSpPr/>
          <p:nvPr/>
        </p:nvSpPr>
        <p:spPr>
          <a:xfrm>
            <a:off x="10643868" y="4670473"/>
            <a:ext cx="486502" cy="26948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1.0T</a:t>
            </a:r>
          </a:p>
        </p:txBody>
      </p:sp>
      <p:sp>
        <p:nvSpPr>
          <p:cNvPr id="43" name="Oval 42"/>
          <p:cNvSpPr/>
          <p:nvPr/>
        </p:nvSpPr>
        <p:spPr>
          <a:xfrm>
            <a:off x="6112811" y="5709738"/>
            <a:ext cx="469596" cy="26948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2.0T</a:t>
            </a:r>
          </a:p>
        </p:txBody>
      </p:sp>
      <p:sp>
        <p:nvSpPr>
          <p:cNvPr id="44" name="Oval 43"/>
          <p:cNvSpPr/>
          <p:nvPr/>
        </p:nvSpPr>
        <p:spPr>
          <a:xfrm>
            <a:off x="2237216" y="4984895"/>
            <a:ext cx="492609" cy="26948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2.5T</a:t>
            </a:r>
          </a:p>
        </p:txBody>
      </p:sp>
      <p:sp>
        <p:nvSpPr>
          <p:cNvPr id="47" name="Oval 46"/>
          <p:cNvSpPr/>
          <p:nvPr/>
        </p:nvSpPr>
        <p:spPr>
          <a:xfrm>
            <a:off x="1090447" y="5290779"/>
            <a:ext cx="488204" cy="26948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rPr>
              <a:t>4.6T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0692" y="5075257"/>
            <a:ext cx="171289" cy="457200"/>
          </a:xfrm>
          <a:prstGeom prst="rect">
            <a:avLst/>
          </a:prstGeom>
        </p:spPr>
      </p:pic>
      <p:sp>
        <p:nvSpPr>
          <p:cNvPr id="16" name="TextBox 15"/>
          <p:cNvSpPr txBox="1"/>
          <p:nvPr/>
        </p:nvSpPr>
        <p:spPr>
          <a:xfrm>
            <a:off x="5225028" y="3124200"/>
            <a:ext cx="866490" cy="461665"/>
          </a:xfrm>
          <a:prstGeom prst="rect">
            <a:avLst/>
          </a:prstGeom>
          <a:noFill/>
        </p:spPr>
        <p:txBody>
          <a:bodyPr wrap="square" rtlCol="0">
            <a:spAutoFit/>
          </a:bodyPr>
          <a:lstStyle/>
          <a:p>
            <a:r>
              <a:rPr lang="en-US" sz="2400" dirty="0">
                <a:solidFill>
                  <a:schemeClr val="bg1"/>
                </a:solidFill>
              </a:rPr>
              <a:t>25 m</a:t>
            </a:r>
          </a:p>
        </p:txBody>
      </p:sp>
      <p:cxnSp>
        <p:nvCxnSpPr>
          <p:cNvPr id="23" name="Straight Arrow Connector 22"/>
          <p:cNvCxnSpPr>
            <a:cxnSpLocks/>
          </p:cNvCxnSpPr>
          <p:nvPr/>
        </p:nvCxnSpPr>
        <p:spPr>
          <a:xfrm>
            <a:off x="6091518" y="3375416"/>
            <a:ext cx="5268964" cy="2369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cxnSpLocks/>
          </p:cNvCxnSpPr>
          <p:nvPr/>
        </p:nvCxnSpPr>
        <p:spPr>
          <a:xfrm flipH="1" flipV="1">
            <a:off x="552184" y="3357284"/>
            <a:ext cx="4515116" cy="864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3728" y="594156"/>
            <a:ext cx="4764544" cy="2548476"/>
          </a:xfrm>
          <a:prstGeom prst="rect">
            <a:avLst/>
          </a:prstGeom>
        </p:spPr>
      </p:pic>
      <mc:AlternateContent xmlns:mc="http://schemas.openxmlformats.org/markup-compatibility/2006" xmlns:a14="http://schemas.microsoft.com/office/drawing/2010/main">
        <mc:Choice Requires="a14">
          <p:sp>
            <p:nvSpPr>
              <p:cNvPr id="54" name="Object 642064">
                <a:extLst>
                  <a:ext uri="{FF2B5EF4-FFF2-40B4-BE49-F238E27FC236}">
                    <a16:creationId xmlns:a16="http://schemas.microsoft.com/office/drawing/2014/main" id="{E833306D-F362-E249-A936-221EF9631761}"/>
                  </a:ext>
                </a:extLst>
              </p:cNvPr>
              <p:cNvSpPr txBox="1"/>
              <p:nvPr/>
            </p:nvSpPr>
            <p:spPr bwMode="auto">
              <a:xfrm>
                <a:off x="790845" y="6207434"/>
                <a:ext cx="2075909" cy="577383"/>
              </a:xfrm>
              <a:prstGeom prst="rect">
                <a:avLst/>
              </a:prstGeom>
              <a:noFill/>
              <a:ln w="38100">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r>
                        <a:rPr lang="en-US" sz="2000" i="1" smtClean="0">
                          <a:solidFill>
                            <a:schemeClr val="bg1"/>
                          </a:solidFill>
                          <a:latin typeface="Cambria Math" panose="02040503050406030204" pitchFamily="18" charset="0"/>
                        </a:rPr>
                        <m:t> </m:t>
                      </m:r>
                      <m:sSup>
                        <m:sSupPr>
                          <m:ctrlPr>
                            <a:rPr lang="en-US" sz="2000" i="1" smtClean="0">
                              <a:solidFill>
                                <a:schemeClr val="bg1"/>
                              </a:solidFill>
                              <a:latin typeface="Cambria Math" panose="02040503050406030204" pitchFamily="18" charset="0"/>
                            </a:rPr>
                          </m:ctrlPr>
                        </m:sSupPr>
                        <m:e>
                          <m:r>
                            <a:rPr lang="en-US" sz="2000" i="1" smtClean="0">
                              <a:solidFill>
                                <a:schemeClr val="bg1"/>
                              </a:solidFill>
                              <a:latin typeface="Cambria Math" panose="02040503050406030204" pitchFamily="18" charset="0"/>
                              <a:ea typeface="Cambria Math" panose="02040503050406030204" pitchFamily="18" charset="0"/>
                            </a:rPr>
                            <m:t>𝜋</m:t>
                          </m:r>
                        </m:e>
                        <m:sup>
                          <m:r>
                            <a:rPr lang="en-US" sz="2000" i="1" smtClean="0">
                              <a:solidFill>
                                <a:schemeClr val="bg1"/>
                              </a:solidFill>
                              <a:latin typeface="Cambria Math" panose="02040503050406030204" pitchFamily="18" charset="0"/>
                              <a:ea typeface="Cambria Math" panose="02040503050406030204" pitchFamily="18" charset="0"/>
                            </a:rPr>
                            <m:t>±</m:t>
                          </m:r>
                        </m:sup>
                      </m:sSup>
                      <m:r>
                        <a:rPr lang="en-US" sz="2000" i="1">
                          <a:solidFill>
                            <a:schemeClr val="bg1"/>
                          </a:solidFill>
                          <a:latin typeface="Cambria Math" panose="02040503050406030204" pitchFamily="18" charset="0"/>
                        </a:rPr>
                        <m:t>→</m:t>
                      </m:r>
                      <m:sSup>
                        <m:sSupPr>
                          <m:ctrlPr>
                            <a:rPr lang="en-US" sz="2000" i="1">
                              <a:solidFill>
                                <a:schemeClr val="bg1"/>
                              </a:solidFill>
                              <a:latin typeface="Cambria Math" panose="02040503050406030204" pitchFamily="18" charset="0"/>
                            </a:rPr>
                          </m:ctrlPr>
                        </m:sSupPr>
                        <m:e>
                          <m:r>
                            <a:rPr lang="en-US" sz="2000" i="1">
                              <a:solidFill>
                                <a:schemeClr val="bg1"/>
                              </a:solidFill>
                              <a:latin typeface="Cambria Math" panose="02040503050406030204" pitchFamily="18" charset="0"/>
                            </a:rPr>
                            <m:t>𝜇</m:t>
                          </m:r>
                        </m:e>
                        <m:sup>
                          <m:r>
                            <a:rPr lang="en-US" sz="2000" i="1">
                              <a:solidFill>
                                <a:schemeClr val="bg1"/>
                              </a:solidFill>
                              <a:latin typeface="Cambria Math" panose="02040503050406030204" pitchFamily="18" charset="0"/>
                            </a:rPr>
                            <m:t>±</m:t>
                          </m:r>
                        </m:sup>
                      </m:sSup>
                      <m:r>
                        <a:rPr lang="en-US" sz="2000" i="1">
                          <a:solidFill>
                            <a:schemeClr val="bg1"/>
                          </a:solidFill>
                          <a:latin typeface="Cambria Math" panose="02040503050406030204" pitchFamily="18" charset="0"/>
                        </a:rPr>
                        <m:t> + </m:t>
                      </m:r>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𝜈</m:t>
                          </m:r>
                        </m:e>
                        <m:sub>
                          <m:r>
                            <a:rPr lang="en-US" sz="2000" i="1">
                              <a:solidFill>
                                <a:schemeClr val="bg1"/>
                              </a:solidFill>
                              <a:latin typeface="Cambria Math" panose="02040503050406030204" pitchFamily="18" charset="0"/>
                            </a:rPr>
                            <m:t>𝜇</m:t>
                          </m:r>
                        </m:sub>
                      </m:sSub>
                    </m:oMath>
                  </m:oMathPara>
                </a14:m>
                <a:endParaRPr lang="en-US" sz="2000" dirty="0">
                  <a:solidFill>
                    <a:schemeClr val="bg1"/>
                  </a:solidFill>
                </a:endParaRPr>
              </a:p>
            </p:txBody>
          </p:sp>
        </mc:Choice>
        <mc:Fallback xmlns="">
          <p:sp>
            <p:nvSpPr>
              <p:cNvPr id="54" name="Object 642064">
                <a:extLst>
                  <a:ext uri="{FF2B5EF4-FFF2-40B4-BE49-F238E27FC236}">
                    <a16:creationId xmlns:a16="http://schemas.microsoft.com/office/drawing/2014/main" id="{E833306D-F362-E249-A936-221EF9631761}"/>
                  </a:ext>
                </a:extLst>
              </p:cNvPr>
              <p:cNvSpPr txBox="1">
                <a:spLocks noRot="1" noChangeAspect="1" noMove="1" noResize="1" noEditPoints="1" noAdjustHandles="1" noChangeArrowheads="1" noChangeShapeType="1" noTextEdit="1"/>
              </p:cNvSpPr>
              <p:nvPr/>
            </p:nvSpPr>
            <p:spPr bwMode="auto">
              <a:xfrm>
                <a:off x="790845" y="6207434"/>
                <a:ext cx="2075909" cy="577383"/>
              </a:xfrm>
              <a:prstGeom prst="rect">
                <a:avLst/>
              </a:prstGeom>
              <a:blipFill>
                <a:blip r:embed="rId7"/>
                <a:stretch>
                  <a:fillRect/>
                </a:stretch>
              </a:blipFill>
              <a:ln w="38100">
                <a:noFill/>
                <a:miter lim="800000"/>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269962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5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8" presetID="42" presetClass="path" presetSubtype="0" repeatCount="indefinite" fill="hold" grpId="1" nodeType="withEffect">
                                  <p:stCondLst>
                                    <p:cond delay="0"/>
                                  </p:stCondLst>
                                  <p:endCondLst>
                                    <p:cond evt="onNext" delay="0">
                                      <p:tgtEl>
                                        <p:sldTgt/>
                                      </p:tgtEl>
                                    </p:cond>
                                  </p:endCondLst>
                                  <p:childTnLst>
                                    <p:animMotion origin="layout" path="M 4.375E-6 1.11111E-6 L -0.33269 0.22268 " pathEditMode="relative" rAng="0" ptsTypes="AA">
                                      <p:cBhvr>
                                        <p:cTn id="9" dur="1000" fill="hold"/>
                                        <p:tgtEl>
                                          <p:spTgt spid="7"/>
                                        </p:tgtEl>
                                        <p:attrNameLst>
                                          <p:attrName>ppt_x</p:attrName>
                                          <p:attrName>ppt_y</p:attrName>
                                        </p:attrNameLst>
                                      </p:cBhvr>
                                      <p:rCtr x="-16641" y="11134"/>
                                    </p:animMotion>
                                  </p:childTnLst>
                                  <p:subTnLst>
                                    <p:set>
                                      <p:cBhvr override="childStyle">
                                        <p:cTn dur="1" fill="hold" display="0" masterRel="nextClick" afterEffect="1"/>
                                        <p:tgtEl>
                                          <p:spTgt spid="7"/>
                                        </p:tgtEl>
                                        <p:attrNameLst>
                                          <p:attrName>style.visibility</p:attrName>
                                        </p:attrNameLst>
                                      </p:cBhvr>
                                      <p:to>
                                        <p:strVal val="hidden"/>
                                      </p:to>
                                    </p:set>
                                  </p:subTnLst>
                                </p:cTn>
                              </p:par>
                              <p:par>
                                <p:cTn id="10" presetID="10" presetClass="entr" presetSubtype="0" fill="hold" grpId="0" nodeType="withEffect">
                                  <p:stCondLst>
                                    <p:cond delay="0"/>
                                  </p:stCondLst>
                                  <p:childTnLst>
                                    <p:set>
                                      <p:cBhvr>
                                        <p:cTn id="11" dur="1" fill="hold">
                                          <p:stCondLst>
                                            <p:cond delay="0"/>
                                          </p:stCondLst>
                                        </p:cTn>
                                        <p:tgtEl>
                                          <p:spTgt spid="642065"/>
                                        </p:tgtEl>
                                        <p:attrNameLst>
                                          <p:attrName>style.visibility</p:attrName>
                                        </p:attrNameLst>
                                      </p:cBhvr>
                                      <p:to>
                                        <p:strVal val="visible"/>
                                      </p:to>
                                    </p:set>
                                    <p:animEffect transition="in" filter="fade">
                                      <p:cBhvr>
                                        <p:cTn id="12" dur="500"/>
                                        <p:tgtEl>
                                          <p:spTgt spid="64206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20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0" presetClass="exit" presetSubtype="0" fill="hold" grpId="1" nodeType="withEffect">
                                  <p:stCondLst>
                                    <p:cond delay="0"/>
                                  </p:stCondLst>
                                  <p:childTnLst>
                                    <p:animEffect transition="out" filter="fade">
                                      <p:cBhvr>
                                        <p:cTn id="21" dur="500"/>
                                        <p:tgtEl>
                                          <p:spTgt spid="642065"/>
                                        </p:tgtEl>
                                      </p:cBhvr>
                                    </p:animEffect>
                                    <p:set>
                                      <p:cBhvr>
                                        <p:cTn id="22" dur="1" fill="hold">
                                          <p:stCondLst>
                                            <p:cond delay="499"/>
                                          </p:stCondLst>
                                        </p:cTn>
                                        <p:tgtEl>
                                          <p:spTgt spid="642065"/>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par>
                                <p:cTn id="26" presetID="10"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0" presetClass="path" presetSubtype="0" repeatCount="indefinite" fill="hold" grpId="1" nodeType="withEffect">
                                  <p:stCondLst>
                                    <p:cond delay="0"/>
                                  </p:stCondLst>
                                  <p:endCondLst>
                                    <p:cond evt="onNext" delay="0">
                                      <p:tgtEl>
                                        <p:sldTgt/>
                                      </p:tgtEl>
                                    </p:cond>
                                  </p:endCondLst>
                                  <p:childTnLst>
                                    <p:animMotion origin="layout" path="M 1.45833E-6 -1.85185E-6 C -0.00039 0.00533 -0.00052 0.00996 -0.00208 0.01482 C -0.00261 0.01713 -0.00313 0.01667 -0.00417 0.01898 C -0.00768 0.01759 -0.00925 0.01806 -0.01146 0.01482 C -0.01211 0.01181 -0.01302 0.00857 -0.01354 0.00533 C -0.01302 -0.00694 -0.01328 -0.00231 -0.00964 -0.00694 C -0.00599 -0.00694 -0.00664 -0.00764 -0.00599 -0.00231 C -0.00651 0.01042 -0.00768 0.00949 -0.01224 0.01574 C -0.02214 0.01505 -0.02175 0.01991 -0.02383 0.00718 C -0.02344 0.00324 -0.02344 0.00278 -0.02214 -1.85185E-6 C -0.02057 0.0007 -0.01862 -0.00116 -0.01797 0.0007 C -0.01589 0.00718 -0.0181 0.01482 -0.02083 0.01667 C -0.02175 0.01713 -0.02292 0.01759 -0.02383 0.01898 C -0.02669 0.01713 -0.02695 0.01713 -0.02735 0.01204 C -0.02735 0.0081 -0.028 0.00278 -0.02552 0.00139 C -0.02305 0.00278 -0.02292 0.00463 -0.02214 0.00926 C -0.02227 0.01482 -0.02136 0.01806 -0.02383 0.01991 C -0.02526 0.01759 -0.02513 0.00579 -0.02344 0.00324 C -0.02292 0.00139 -0.02123 0.00093 -0.02044 0.0007 C -0.0155 0.00139 -0.01419 -1.85185E-6 -0.01185 0.0081 C -0.01146 0.01181 -0.01081 0.01505 -0.01224 0.01898 C -0.01445 0.01713 -0.01419 0.01713 -0.01471 0.0132 C -0.01432 0.00764 -0.01354 0.00324 -0.01055 0.00139 C -0.00938 -0.00023 -0.00781 -0.00231 -0.00651 -0.00278 C -0.00208 -0.00231 -0.00182 -0.00347 0.00104 0.00139 C 0.00143 0.00509 0.00299 0.00718 0.00078 0.00996 C -0.00104 0.00718 0.00065 0.0007 0.00247 -0.00046 C 0.0039 -0.00648 0.00911 -0.00694 0.01198 -0.00949 C 0.01549 -0.00949 0.01719 -0.01088 0.02005 -0.00694 C 0.02031 -0.00486 0.02122 -0.00278 0.02135 -0.00046 C 0.02122 0.00579 0.02135 0.00648 0.01862 0.00857 C 0.0164 0.00718 0.01719 0.00255 0.01836 -0.00092 C 0.01992 -0.00694 0.02331 -0.00949 0.02604 -0.01134 C 0.02695 -0.0125 0.02786 -0.01342 0.0289 -0.01366 C 0.03047 -0.01643 0.03242 -0.01759 0.03411 -0.01875 C 0.03646 -0.01805 0.03802 -0.01875 0.03997 -0.01551 C 0.04101 -0.01366 0.04219 -0.00949 0.04219 -0.00903 C 0.0418 -0.00579 0.04245 -0.00393 0.03997 -0.00486 C 0.04023 -0.01088 0.03945 -0.01458 0.04219 -0.0162 C 0.04362 -0.02014 0.05104 -0.02315 0.05338 -0.02477 C 0.05781 -0.02384 0.05794 -0.02315 0.06133 -0.02176 C 0.06159 -0.01898 0.0625 -0.01805 0.06289 -0.01551 C 0.06224 -0.01134 0.06224 -0.0118 0.05963 -0.0125 C 0.05898 -0.01875 0.05937 -0.02477 0.0625 -0.02592 C 0.06419 -0.02847 0.06601 -0.02893 0.06771 -0.03079 C 0.07265 -0.03032 0.07435 -0.03403 0.07578 -0.02592 C 0.07539 -0.02106 0.07513 -0.02199 0.07239 -0.02315 C 0.07279 -0.02778 0.07578 -0.03079 0.07812 -0.03217 C 0.07956 -0.03495 0.08294 -0.03541 0.08489 -0.03634 C 0.09036 -0.03541 0.09193 -0.03727 0.09453 -0.02893 C 0.09414 -0.02477 0.09271 -0.02315 0.09193 -0.02847 C 0.09232 -0.03217 0.09232 -0.03403 0.09427 -0.03495 C 0.09544 -0.03704 0.09648 -0.03796 0.09805 -0.03935 C 0.10039 -0.04259 0.10338 -0.04305 0.10612 -0.04444 C 0.10963 -0.04305 0.11002 -0.04467 0.11159 -0.04004 C 0.11185 -0.03727 0.11185 -0.03588 0.11055 -0.03495 C 0.10846 -0.03588 0.10898 -0.03819 0.11002 -0.0412 C 0.11094 -0.04583 0.11445 -0.04768 0.1164 -0.04907 C 0.12018 -0.04907 0.12357 -0.04907 0.12721 -0.04861 C 0.12851 -0.04838 0.12917 -0.04004 0.12917 -0.03981 C 0.12851 -0.03541 0.12917 -0.03426 0.1263 -0.03541 C 0.12461 -0.0412 0.12656 -0.04583 0.12917 -0.04722 C 0.13099 -0.04907 0.13294 -0.05023 0.1345 -0.05139 C 0.13737 -0.05139 0.1401 -0.05208 0.14232 -0.04977 C 0.14232 -0.04954 0.14349 -0.04467 0.14349 -0.04444 C 0.14271 -0.04004 0.14284 -0.03981 0.14062 -0.0412 C 0.1414 -0.05347 0.14531 -0.05393 0.15039 -0.0544 C 0.15234 -0.0544 0.15404 -0.05416 0.15586 -0.05347 C 0.15742 -0.05046 0.15768 -0.05023 0.15963 -0.04907 C 0.16042 -0.04768 0.1612 -0.04606 0.16211 -0.04491 C 0.16237 -0.04166 0.16302 -0.03819 0.1612 -0.03727 C 0.15794 -0.03796 0.1582 -0.04004 0.15664 -0.04491 C 0.15794 -0.05208 0.15898 -0.05139 0.16237 -0.05324 C 0.16627 -0.05208 0.1694 -0.05139 0.17292 -0.04907 C 0.17422 -0.04653 0.17474 -0.04537 0.17513 -0.0419 C 0.17474 -0.03727 0.17409 -0.03403 0.17279 -0.04004 C 0.17292 -0.04444 0.17357 -0.04606 0.17565 -0.04768 C 0.17643 -0.04861 0.17851 -0.04907 0.17851 -0.04861 C 0.1819 -0.04861 0.18372 -0.04907 0.18685 -0.04768 C 0.18789 -0.04722 0.1901 -0.04537 0.1901 -0.04491 C 0.19049 -0.04259 0.19127 -0.03819 0.19206 -0.03541 C 0.19101 -0.03217 0.19127 -0.03217 0.18893 -0.03241 C 0.18776 -0.0412 0.19062 -0.04375 0.19414 -0.04537 C 0.20052 -0.04491 0.19857 -0.04444 0.20273 -0.0412 C 0.20377 -0.03981 0.20456 -0.03981 0.20573 -0.0375 C 0.20625 -0.03356 0.20794 -0.02893 0.2095 -0.02592 C 0.20911 -0.02014 0.20599 -0.02315 0.20247 -0.02315 C 0.20182 -0.02569 0.20091 -0.02778 0.20052 -0.03079 C 0.20078 -0.03356 0.20091 -0.03541 0.20221 -0.03727 C 0.20299 -0.03819 0.2056 -0.03935 0.2056 -0.03912 C 0.20924 -0.03912 0.21224 -0.04004 0.21523 -0.03634 C 0.21601 -0.03125 0.21667 -0.02592 0.21784 -0.02199 C 0.21771 -0.01759 0.21771 -0.01713 0.21575 -0.0162 C 0.21471 -0.01643 0.2138 -0.01551 0.21328 -0.0169 C 0.21198 -0.02037 0.2138 -0.02546 0.21523 -0.02592 C 0.21732 -0.02893 0.2181 -0.02847 0.22109 -0.02778 C 0.22213 -0.02731 0.22318 -0.02592 0.22396 -0.02569 C 0.22448 -0.025 0.225 -0.02477 0.22526 -0.02384 C 0.2263 -0.02315 0.22825 -0.02199 0.22825 -0.02176 C 0.22734 -0.01551 0.22695 -0.00949 0.22448 -0.00579 C 0.22174 -0.00694 0.22252 -0.01551 0.22448 -0.01759 C 0.225 -0.01875 0.22552 -0.01898 0.2263 -0.01898 C 0.22825 -0.01898 0.22995 -0.01875 0.23177 -0.0169 C 0.23216 -0.01366 0.23255 -0.0118 0.23372 -0.00949 C 0.23398 -0.00764 0.23476 -0.00532 0.23489 -0.00278 C 0.2345 0.00533 0.23489 0.00533 0.23073 0.00463 C 0.22995 -1.85185E-6 0.23073 -0.00231 0.23242 -0.00393 C 0.23372 -0.00764 0.23476 -0.00694 0.23711 -0.00579 C 0.23789 -0.00393 0.23971 -0.00231 0.24114 -0.00092 C 0.24101 0.00533 0.24232 0.01482 0.23893 0.01713 C 0.23607 0.01574 0.23659 0.00949 0.23854 0.00648 C 0.23919 0.00394 0.23984 0.00347 0.24088 0.00139 C 0.24622 0.00278 0.24297 0.00324 0.24622 0.00857 C 0.24687 0.01181 0.24752 0.01204 0.24818 0.01505 C 0.24857 0.01945 0.24935 0.0257 0.24752 0.02917 C 0.2431 0.02824 0.2444 0.0206 0.24752 0.01898 C 0.24857 0.01574 0.24935 0.01667 0.2513 0.01713 C 0.25208 0.01898 0.2526 0.01991 0.2539 0.0213 C 0.25443 0.02431 0.25456 0.02523 0.25573 0.02824 C 0.25625 0.0294 0.25781 0.03287 0.25781 0.0331 C 0.2582 0.03611 0.2582 0.03773 0.25651 0.03935 C 0.25573 0.04028 0.25325 0.04144 0.25325 0.04167 C 0.2513 0.04121 0.24883 0.04213 0.24818 0.03796 C 0.2487 0.03403 0.24883 0.03542 0.25039 0.03357 C 0.25234 0.03403 0.25325 0.03426 0.25521 0.03681 C 0.25586 0.03959 0.25677 0.04167 0.2582 0.04352 C 0.25833 0.04815 0.25833 0.0507 0.2582 0.05463 C 0.25443 0.05371 0.25521 0.04884 0.2582 0.04769 C 0.26081 0.04815 0.26354 0.04722 0.26601 0.05023 C 0.26706 0.05301 0.26797 0.0544 0.26979 0.05579 C 0.27161 0.06019 0.26992 0.06806 0.26771 0.07176 C 0.26575 0.0706 0.26601 0.06991 0.26471 0.06621 C 0.26575 0.05996 0.26601 0.06019 0.26992 0.05949 C 0.27474 0.06019 0.27174 0.06111 0.275 0.06296 C 0.2763 0.06482 0.27682 0.06621 0.27812 0.06783 C 0.27812 0.07176 0.28008 0.08056 0.27734 0.08218 C 0.27656 0.08009 0.2763 0.07847 0.27539 0.07662 C 0.27604 0.07361 0.27682 0.07107 0.27812 0.06991 C 0.2793 0.06968 0.28112 0.06875 0.28112 0.06898 C 0.29062 0.06991 0.28424 0.06968 0.2888 0.07199 C 0.28893 0.07338 0.29023 0.07338 0.29023 0.07431 C 0.29088 0.08588 0.29127 0.08426 0.2888 0.08796 C 0.28646 0.08704 0.28581 0.08796 0.28502 0.0831 C 0.28737 0.07709 0.29284 0.07709 0.29635 0.07662 C 0.29779 0.07709 0.29857 0.07847 0.30013 0.08009 C 0.30052 0.08218 0.30104 0.08426 0.30143 0.08658 C 0.30091 0.09097 0.30091 0.09236 0.29857 0.09352 C 0.29713 0.08287 0.30169 0.08125 0.30599 0.07917 C 0.3164 0.08009 0.31224 0.07824 0.31549 0.09051 C 0.31484 0.09653 0.3151 0.09699 0.31224 0.09537 C 0.31263 0.09097 0.31289 0.08843 0.31549 0.08704 C 0.3168 0.08565 0.31836 0.08496 0.32018 0.08426 C 0.32083 0.08426 0.322 0.08496 0.32279 0.08565 C 0.32344 0.08588 0.32474 0.08658 0.32474 0.08704 C 0.3263 0.08843 0.32591 0.08982 0.32721 0.09097 C 0.32721 0.09722 0.32773 0.10116 0.32474 0.09908 C 0.32526 0.09769 0.32474 0.0963 0.32539 0.09421 C 0.32578 0.09283 0.32982 0.08889 0.33047 0.08843 C 0.33138 0.08796 0.33346 0.08704 0.33346 0.08727 C 0.34167 0.08796 0.33789 0.08704 0.34193 0.09051 C 0.3444 0.09352 0.34323 0.10185 0.34062 0.10463 C 0.33997 0.10301 0.33971 0.10463 0.33932 0.10255 C 0.33672 0.09908 0.34232 0.09352 0.34323 0.09329 C 0.3457 0.08843 0.35143 0.09097 0.35404 0.09097 C 0.35534 0.09352 0.35534 0.09537 0.35716 0.09722 C 0.35651 0.09908 0.35534 0.09908 0.35404 0.10116 C 0.35469 0.09514 0.35534 0.09468 0.35781 0.09329 C 0.35911 0.08889 0.36237 0.08843 0.36458 0.08704 C 0.3668 0.08727 0.36862 0.08704 0.37057 0.08843 C 0.37122 0.08889 0.37226 0.09236 0.37226 0.09259 C 0.37252 0.09514 0.37357 0.09815 0.37122 0.09908 C 0.37044 0.09884 0.36927 0.09954 0.36862 0.09838 C 0.36784 0.09815 0.36862 0.0963 0.36862 0.09514 C 0.36927 0.09074 0.37122 0.08889 0.3737 0.08796 C 0.37552 0.08588 0.3776 0.08588 0.37956 0.08565 C 0.38086 0.08588 0.3819 0.08565 0.38268 0.08588 C 0.38463 0.08704 0.38437 0.09468 0.3819 0.09537 C 0.38086 0.09514 0.37799 0.09283 0.38073 0.08843 C 0.38268 0.08496 0.38463 0.08195 0.38776 0.08009 C 0.39167 0.08125 0.39101 0.08287 0.39414 0.08658 C 0.39479 0.08889 0.39479 0.08982 0.39297 0.09074 C 0.39101 0.09421 0.39036 0.09074 0.39101 0.08588 C 0.39167 0.08125 0.39479 0.07917 0.39661 0.07847 C 0.39805 0.07709 0.3987 0.07639 0.40052 0.07477 C 0.4043 0.06991 0.4069 0.07662 0.4095 0.08009 C 0.40885 0.08889 0.40924 0.08843 0.40495 0.08704 C 0.40573 0.08009 0.41042 0.0757 0.41354 0.07361 C 0.41654 0.07431 0.41784 0.07338 0.41849 0.07847 C 0.4181 0.08658 0.41784 0.08843 0.41419 0.08426 C 0.41354 0.08009 0.41445 0.07477 0.41654 0.07361 C 0.41849 0.0706 0.42018 0.06806 0.42265 0.06783 C 0.42943 0.06783 0.42825 0.06621 0.43164 0.07199 C 0.43138 0.07847 0.43125 0.07732 0.4276 0.07662 C 0.42708 0.06898 0.42943 0.06482 0.43242 0.06296 C 0.43398 0.06019 0.43529 0.06019 0.43724 0.05949 C 0.44075 0.06019 0.44023 0.06019 0.44232 0.06296 C 0.44349 0.06991 0.44245 0.07361 0.43971 0.0757 C 0.43659 0.07361 0.43971 0.06528 0.44127 0.06296 C 0.44336 0.06019 0.44258 0.06111 0.4444 0.06019 C 0.44739 0.05579 0.45039 0.05579 0.4539 0.05463 C 0.45586 0.05625 0.45651 0.06227 0.45716 0.06621 C 0.45638 0.0706 0.45338 0.07014 0.4526 0.06621 C 0.45312 0.06158 0.45351 0.05764 0.4556 0.05625 C 0.45729 0.05371 0.45898 0.05278 0.46094 0.05162 C 0.46276 0.05255 0.46328 0.05162 0.46445 0.05371 C 0.46484 0.05463 0.46706 0.06435 0.46693 0.06482 C 0.4668 0.06482 0.46588 0.06435 0.46575 0.06296 C 0.4668 0.05463 0.46953 0.05278 0.47305 0.04908 C 0.4763 0.05 0.47904 0.04815 0.48125 0.05371 " pathEditMode="relative" rAng="0" ptsTypes="AAAAAAAAAAAAAAAAAAAAAAAAAAAAAAAAAAAAAAAAAAAAAAAAAAAAAAAAAAAAAAAAAAAAAAAAAAAAAAAAAAAAAAAAAAAAAAAAAAAAAAAAAAAAAAAAAAAAAAAAAAAAAAAAAAAAAAAAAAAAAAAAAAAAAAAAAAAAAAAAAAAAAAAAAAAAAAAAAAAAAAAAAAAAAAAAAAAAAAAAAAAAAAAAA">
                                      <p:cBhvr>
                                        <p:cTn id="30" dur="5000" fill="hold"/>
                                        <p:tgtEl>
                                          <p:spTgt spid="9"/>
                                        </p:tgtEl>
                                        <p:attrNameLst>
                                          <p:attrName>ppt_x</p:attrName>
                                          <p:attrName>ppt_y</p:attrName>
                                        </p:attrNameLst>
                                      </p:cBhvr>
                                      <p:rCtr x="22682" y="2500"/>
                                    </p:animMotion>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0" presetClass="entr" presetSubtype="0" repeatCount="500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36" presetID="0" presetClass="path" presetSubtype="0" repeatCount="indefinite" fill="hold" grpId="1" nodeType="withEffect">
                                  <p:stCondLst>
                                    <p:cond delay="0"/>
                                  </p:stCondLst>
                                  <p:endCondLst>
                                    <p:cond evt="onNext" delay="0">
                                      <p:tgtEl>
                                        <p:sldTgt/>
                                      </p:tgtEl>
                                    </p:cond>
                                  </p:endCondLst>
                                  <p:childTnLst>
                                    <p:animMotion origin="layout" path="M 4.58333E-6 -0.00695 C 0.00065 -0.00579 0.00117 -0.00556 0.00156 -0.00417 C 0.00169 -0.00255 0.00221 -0.0007 0.0026 0.00092 C 0.00273 0.00324 0.00325 0.00532 0.00364 0.00764 C 0.00351 0.01111 0.00416 0.01643 0.00221 0.01967 C 0.00208 0.02129 0.00169 0.02153 0.00065 0.02245 C 0.00013 0.02361 -0.00013 0.0243 -0.00105 0.025 C -0.00274 0.02477 -0.00691 0.02569 -0.00886 0.02361 C -0.00951 0.02129 -0.01094 0.01828 -0.0125 0.01666 C -0.0129 0.01551 -0.01303 0.01435 -0.01342 0.01319 C -0.01355 0.0118 -0.01407 0.01111 -0.01446 0.00995 C -0.01394 0.00463 -0.0129 0.00208 -0.00977 -0.00116 C -0.0073 -0.0007 -0.00743 -0.00162 -0.00665 0.00023 C -0.00612 0.00139 -0.00521 0.0037 -0.00521 0.00393 C -0.00508 0.00532 -0.00456 0.00694 -0.00417 0.00856 C -0.0043 0.01574 -0.00326 0.0243 -0.00977 0.02592 C -0.01055 0.02685 -0.01133 0.02708 -0.01237 0.02731 C -0.01355 0.02824 -0.01511 0.02847 -0.01654 0.0287 C -0.01967 0.03009 -0.02136 0.02847 -0.02383 0.02662 C -0.02435 0.02569 -0.02487 0.02453 -0.0254 0.02361 C -0.02553 0.02222 -0.0267 0.02083 -0.02748 0.01944 C -0.02761 0.01805 -0.02826 0.01643 -0.02904 0.01528 C -0.02982 0.00926 -0.02696 0.00671 -0.02383 0.00347 C -0.01862 0.00463 -0.02071 0.00486 -0.01823 0.00926 C -0.01771 0.01481 -0.01771 0.01504 -0.0181 0.02291 C -0.01823 0.02893 -0.01928 0.03032 -0.02344 0.03194 C -0.02722 0.03148 -0.02709 0.03125 -0.02904 0.02778 C -0.02917 0.02639 -0.02969 0.02569 -0.03008 0.02453 C -0.0306 0.01944 -0.03034 0.02153 -0.03073 0.01805 C -0.03073 0.01528 -0.03178 0.00717 -0.02813 0.00625 C -0.02644 0.0044 -0.02435 0.0037 -0.02227 0.00301 C -0.01928 0.00324 -0.0181 0.0037 -0.01563 0.0044 C -0.01446 0.00509 -0.01303 0.00602 -0.01198 0.00694 C -0.01146 0.0074 -0.01042 0.00856 -0.01042 0.00879 C -0.00899 0.01157 -0.00834 0.01481 -0.00678 0.01759 C -0.00612 0.02268 -0.00534 0.02708 -0.00925 0.02801 C -0.01237 0.02778 -0.01094 0.02754 -0.0129 0.02592 C -0.01263 0.02384 -0.01303 0.01805 -0.01198 0.01528 C -0.01185 0.01319 -0.01159 0.01227 -0.01094 0.01065 C -0.01055 0.00833 -0.00977 0.00625 -0.00834 0.00509 C -0.00625 0.00162 -0.00352 -0.00209 4.58333E-6 -0.00278 C 0.00208 -0.00417 0.00377 -0.00347 0.00638 -0.00324 C 0.00989 -0.00255 0.01132 -0.00139 0.01406 0.00092 C 0.01471 0.00254 0.01601 0.00347 0.01666 0.00509 C 0.01757 0.00671 0.01783 0.00856 0.01875 0.00995 C 0.01914 0.01458 0.01966 0.01875 0.01575 0.01967 C 0.01497 0.01875 0.01471 0.01828 0.01458 0.0169 C 0.01458 0.01273 0.01341 0.00671 0.01562 0.00278 C 0.01614 -0.0007 0.01888 -0.00486 0.02135 -0.00602 C 0.02252 -0.00764 0.02434 -0.00857 0.02604 -0.00903 C 0.02747 -0.01042 0.02916 -0.01135 0.03085 -0.01181 C 0.0319 -0.0125 0.03268 -0.01297 0.03385 -0.0132 C 0.03658 -0.01505 0.03945 -0.01366 0.04218 -0.01297 C 0.04427 -0.01158 0.04596 -0.00972 0.04791 -0.0081 C 0.04856 -0.00695 0.04934 -0.00579 0.05 -0.00463 C 0.05013 -0.00301 0.05104 -0.00162 0.05117 2.59259E-6 C 0.05117 0.00301 0.05221 0.00926 0.04947 0.01111 C 0.04622 0.01041 0.04674 0.00879 0.04492 0.00555 C 0.04466 0.0037 0.04427 0.00185 0.04388 0.00023 C 0.04427 -0.0044 0.04479 -0.00834 0.04791 -0.01111 C 0.04934 -0.01412 0.0526 -0.01736 0.0552 -0.01806 C 0.05716 -0.01945 0.05924 -0.01968 0.06145 -0.01991 C 0.06614 -0.01968 0.06809 -0.01945 0.07187 -0.01852 C 0.07291 -0.0176 0.07395 -0.0169 0.075 -0.01597 C 0.07591 -0.01505 0.07617 -0.01389 0.07708 -0.01297 C 0.07799 -0.01111 0.07851 -0.00926 0.07916 -0.00741 C 0.07955 -0.00533 0.08059 -0.00324 0.08125 -0.00139 C 0.08164 0.00069 0.08164 0.00231 0.0802 0.0037 C 0.07955 0.00509 0.07916 0.00486 0.07812 0.00578 C 0.07604 0.00555 0.07669 0.00532 0.07565 0.00347 C 0.07539 0.00115 0.075 -0.00116 0.07408 -0.00324 C 0.07382 -0.00672 0.07343 -0.01042 0.07447 -0.01366 C 0.0746 -0.01551 0.07539 -0.01667 0.07617 -0.01806 C 0.07695 -0.02107 0.07981 -0.02246 0.08177 -0.02431 C 0.08815 -0.0301 0.0875 -0.03033 0.09648 -0.03102 C 0.10729 -0.03056 0.10559 -0.03241 0.11106 -0.02685 C 0.1125 -0.02338 0.11393 -0.01875 0.11562 -0.01574 C 0.11575 -0.01459 0.11614 -0.01343 0.11627 -0.01227 C 0.11614 -0.00787 0.11627 -0.00486 0.11263 -0.00394 C 0.11041 -0.00417 0.11054 -0.00463 0.11002 -0.00764 C 0.10989 -0.01042 0.10976 -0.01297 0.10937 -0.01574 C 0.1095 -0.01945 0.11028 -0.02153 0.11145 -0.02477 C 0.11184 -0.02778 0.11458 -0.03287 0.11718 -0.03334 C 0.11835 -0.03403 0.11966 -0.03449 0.12083 -0.03472 C 0.12226 -0.03565 0.12356 -0.03658 0.12513 -0.03681 C 0.12812 -0.0382 0.13138 -0.03935 0.1345 -0.03959 C 0.13789 -0.04144 0.14218 -0.04005 0.14531 -0.04005 C 0.14648 -0.03797 0.14804 -0.03611 0.1496 -0.03449 C 0.15052 -0.03264 0.15091 -0.03102 0.15156 -0.02894 C 0.15195 -0.02361 0.15364 -0.0169 0.14856 -0.01574 C 0.14726 -0.01597 0.14726 -0.01713 0.14596 -0.01806 C 0.14544 -0.01922 0.14544 -0.02037 0.14492 -0.02153 C 0.14479 -0.02361 0.1444 -0.02477 0.14427 -0.02685 C 0.1444 -0.03172 0.14583 -0.03773 0.14895 -0.04097 C 0.14987 -0.04329 0.15221 -0.04537 0.15416 -0.04584 C 0.15833 -0.04861 0.16783 -0.0463 0.16888 -0.0463 C 0.172 -0.04537 0.17278 -0.04329 0.175 -0.04028 C 0.17708 -0.0375 0.17864 -0.03542 0.1802 -0.03195 C 0.18033 -0.02871 0.18125 -0.02408 0.17825 -0.02338 C 0.17643 -0.02222 0.17356 -0.02153 0.17252 -0.02431 C 0.17226 -0.02685 0.172 -0.0294 0.17148 -0.03195 C 0.17174 -0.03426 0.17174 -0.03658 0.172 -0.03866 C 0.17252 -0.0419 0.17539 -0.04514 0.17708 -0.04699 C 0.18138 -0.05139 0.18164 -0.05371 0.18802 -0.05417 C 0.19101 -0.05556 0.20677 -0.05347 0.20742 -0.05347 C 0.20898 -0.05324 0.21002 -0.05301 0.21145 -0.05255 C 0.2121 -0.05209 0.21315 -0.0507 0.21406 -0.0507 " pathEditMode="relative" rAng="0" ptsTypes="AAAAAAAAAAAAAAAAAAAAAAAAAAAAAAAAAAAAAAAAAAAAAAAAAAAAAAAAAAAAAAAAAAAAAAAAAAAAAAAAAAAAAAAAAAAAAAAAAAAAAAAAAAA">
                                      <p:cBhvr>
                                        <p:cTn id="37" dur="3000" fill="hold"/>
                                        <p:tgtEl>
                                          <p:spTgt spid="10"/>
                                        </p:tgtEl>
                                        <p:attrNameLst>
                                          <p:attrName>ppt_x</p:attrName>
                                          <p:attrName>ppt_y</p:attrName>
                                        </p:attrNameLst>
                                      </p:cBhvr>
                                      <p:rCtr x="9154" y="-463"/>
                                    </p:animMotion>
                                  </p:childTnLst>
                                  <p:subTnLst>
                                    <p:set>
                                      <p:cBhvr override="childStyle">
                                        <p:cTn dur="1" fill="hold" display="0" masterRel="sameClick" afterEffect="1">
                                          <p:stCondLst>
                                            <p:cond evt="end" delay="0">
                                              <p:tn val="36"/>
                                            </p:cond>
                                          </p:stCondLst>
                                        </p:cTn>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642065" grpId="0"/>
      <p:bldP spid="642065" grpId="1"/>
      <p:bldP spid="61" grpId="0" animBg="1"/>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730" y="1613166"/>
            <a:ext cx="5062823" cy="501623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690" y="2845364"/>
            <a:ext cx="4460953" cy="3657600"/>
          </a:xfrm>
          <a:prstGeom prst="rect">
            <a:avLst/>
          </a:prstGeom>
        </p:spPr>
      </p:pic>
      <p:sp>
        <p:nvSpPr>
          <p:cNvPr id="606210" name="Rectangle 2"/>
          <p:cNvSpPr>
            <a:spLocks noGrp="1" noRot="1" noChangeArrowheads="1"/>
          </p:cNvSpPr>
          <p:nvPr>
            <p:ph type="title"/>
          </p:nvPr>
        </p:nvSpPr>
        <p:spPr/>
        <p:txBody>
          <a:bodyPr/>
          <a:lstStyle/>
          <a:p>
            <a:r>
              <a:rPr lang="en-US" dirty="0"/>
              <a:t>Heart of the Spectrometer:  Straw Tracker</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46" name="Footer Placeholder 3"/>
          <p:cNvSpPr>
            <a:spLocks noGrp="1"/>
          </p:cNvSpPr>
          <p:nvPr>
            <p:ph type="ftr" sz="quarter" idx="11"/>
          </p:nvPr>
        </p:nvSpPr>
        <p:spPr/>
        <p:txBody>
          <a:bodyPr/>
          <a:lstStyle/>
          <a:p>
            <a:r>
              <a:rPr lang="it-IT"/>
              <a:t>SPIN 2023 / Mu2e</a:t>
            </a:r>
            <a:endParaRPr lang="en-US" baseline="30000" dirty="0"/>
          </a:p>
        </p:txBody>
      </p:sp>
      <p:sp>
        <p:nvSpPr>
          <p:cNvPr id="4" name="Slide Number Placeholder 3"/>
          <p:cNvSpPr>
            <a:spLocks noGrp="1"/>
          </p:cNvSpPr>
          <p:nvPr>
            <p:ph type="sldNum" sz="quarter" idx="12"/>
          </p:nvPr>
        </p:nvSpPr>
        <p:spPr/>
        <p:txBody>
          <a:bodyPr/>
          <a:lstStyle/>
          <a:p>
            <a:fld id="{7705845C-8431-413C-B8C1-E296749C8453}" type="slidenum">
              <a:rPr lang="en-US" smtClean="0"/>
              <a:pPr/>
              <a:t>17</a:t>
            </a:fld>
            <a:endParaRPr lang="en-US" dirty="0"/>
          </a:p>
        </p:txBody>
      </p:sp>
      <p:sp>
        <p:nvSpPr>
          <p:cNvPr id="3" name="Content Placeholder 2"/>
          <p:cNvSpPr>
            <a:spLocks noGrp="1"/>
          </p:cNvSpPr>
          <p:nvPr>
            <p:ph idx="4294967295"/>
          </p:nvPr>
        </p:nvSpPr>
        <p:spPr>
          <a:xfrm>
            <a:off x="114299" y="704216"/>
            <a:ext cx="6286501" cy="1953059"/>
          </a:xfrm>
          <a:solidFill>
            <a:srgbClr val="FF0000"/>
          </a:solidFill>
        </p:spPr>
        <p:txBody>
          <a:bodyPr>
            <a:noAutofit/>
          </a:bodyPr>
          <a:lstStyle/>
          <a:p>
            <a:pPr marL="174625" indent="-174625">
              <a:spcBef>
                <a:spcPts val="0"/>
              </a:spcBef>
              <a:spcAft>
                <a:spcPts val="600"/>
              </a:spcAft>
            </a:pPr>
            <a:r>
              <a:rPr lang="en-US" sz="2000" dirty="0"/>
              <a:t>20,736 5-mm straws in </a:t>
            </a:r>
            <a:r>
              <a:rPr lang="en-US" sz="2000" dirty="0" err="1"/>
              <a:t>octangonal</a:t>
            </a:r>
            <a:r>
              <a:rPr lang="en-US" sz="2000" dirty="0"/>
              <a:t> geometry (36 planes)</a:t>
            </a:r>
          </a:p>
          <a:p>
            <a:pPr marL="174625" indent="-174625">
              <a:spcBef>
                <a:spcPts val="0"/>
              </a:spcBef>
              <a:spcAft>
                <a:spcPts val="600"/>
              </a:spcAft>
            </a:pPr>
            <a:r>
              <a:rPr lang="en-US" sz="2000" dirty="0"/>
              <a:t>Center high-rate beam region empty</a:t>
            </a:r>
          </a:p>
          <a:p>
            <a:pPr marL="174625" indent="-174625">
              <a:spcBef>
                <a:spcPts val="0"/>
              </a:spcBef>
              <a:spcAft>
                <a:spcPts val="600"/>
              </a:spcAft>
            </a:pPr>
            <a:r>
              <a:rPr lang="en-US" sz="2000" dirty="0">
                <a:solidFill>
                  <a:srgbClr val="FFFF00"/>
                </a:solidFill>
              </a:rPr>
              <a:t>Signal/DIO acceptance:  &gt;20%/&lt;10</a:t>
            </a:r>
            <a:r>
              <a:rPr lang="en-US" sz="2000" baseline="30000" dirty="0">
                <a:solidFill>
                  <a:srgbClr val="FFFF00"/>
                </a:solidFill>
              </a:rPr>
              <a:t>-3</a:t>
            </a:r>
          </a:p>
          <a:p>
            <a:pPr marL="174625" indent="-174625">
              <a:spcBef>
                <a:spcPts val="0"/>
              </a:spcBef>
              <a:spcAft>
                <a:spcPts val="600"/>
              </a:spcAft>
            </a:pPr>
            <a:r>
              <a:rPr lang="en-US" sz="2000" dirty="0">
                <a:solidFill>
                  <a:srgbClr val="FFFF00"/>
                </a:solidFill>
              </a:rPr>
              <a:t>Excellent </a:t>
            </a:r>
            <a:r>
              <a:rPr lang="en-US" sz="2000" dirty="0" err="1">
                <a:solidFill>
                  <a:srgbClr val="FFFF00"/>
                </a:solidFill>
              </a:rPr>
              <a:t>momenum</a:t>
            </a:r>
            <a:r>
              <a:rPr lang="en-US" sz="2000" dirty="0">
                <a:solidFill>
                  <a:srgbClr val="FFFF00"/>
                </a:solidFill>
              </a:rPr>
              <a:t> resolution</a:t>
            </a:r>
          </a:p>
          <a:p>
            <a:pPr marL="174625" indent="-174625">
              <a:spcBef>
                <a:spcPts val="0"/>
              </a:spcBef>
              <a:spcAft>
                <a:spcPts val="600"/>
              </a:spcAft>
            </a:pPr>
            <a:r>
              <a:rPr lang="en-US" sz="2000" dirty="0">
                <a:solidFill>
                  <a:srgbClr val="FFFF00"/>
                </a:solidFill>
              </a:rPr>
              <a:t>Flash: 3 MHz/cm</a:t>
            </a:r>
            <a:r>
              <a:rPr lang="en-US" sz="2000" baseline="30000" dirty="0">
                <a:solidFill>
                  <a:srgbClr val="FFFF00"/>
                </a:solidFill>
              </a:rPr>
              <a:t>2</a:t>
            </a:r>
            <a:r>
              <a:rPr lang="en-US" sz="2000" dirty="0">
                <a:solidFill>
                  <a:srgbClr val="FFFF00"/>
                </a:solidFill>
              </a:rPr>
              <a:t>   Live window: 20 kHz/cm</a:t>
            </a:r>
            <a:r>
              <a:rPr lang="en-US" sz="2000" baseline="30000" dirty="0">
                <a:solidFill>
                  <a:srgbClr val="FFFF00"/>
                </a:solidFill>
              </a:rPr>
              <a:t>2</a:t>
            </a:r>
            <a:r>
              <a:rPr lang="en-US" sz="2000" dirty="0">
                <a:solidFill>
                  <a:srgbClr val="FFFF00"/>
                </a:solidFill>
              </a:rPr>
              <a:t> </a:t>
            </a:r>
            <a:endParaRPr lang="en-US" sz="2000" baseline="30000" dirty="0">
              <a:solidFill>
                <a:srgbClr val="FFFF00"/>
              </a:solidFill>
            </a:endParaRPr>
          </a:p>
        </p:txBody>
      </p:sp>
      <p:sp>
        <p:nvSpPr>
          <p:cNvPr id="39" name="TextBox 38"/>
          <p:cNvSpPr txBox="1">
            <a:spLocks noChangeArrowheads="1"/>
          </p:cNvSpPr>
          <p:nvPr/>
        </p:nvSpPr>
        <p:spPr bwMode="auto">
          <a:xfrm>
            <a:off x="9620796" y="3939786"/>
            <a:ext cx="13081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r>
              <a:rPr lang="en-US" dirty="0">
                <a:solidFill>
                  <a:schemeClr val="bg1"/>
                </a:solidFill>
                <a:latin typeface="Calibri" pitchFamily="34" charset="0"/>
              </a:rPr>
              <a:t>Trajectories</a:t>
            </a:r>
          </a:p>
          <a:p>
            <a:pPr eaLnBrk="1" hangingPunct="1"/>
            <a:r>
              <a:rPr lang="en-US" dirty="0">
                <a:solidFill>
                  <a:schemeClr val="bg1"/>
                </a:solidFill>
                <a:latin typeface="Calibri" pitchFamily="34" charset="0"/>
              </a:rPr>
              <a:t>P</a:t>
            </a:r>
            <a:r>
              <a:rPr lang="en-US" baseline="-25000" dirty="0">
                <a:solidFill>
                  <a:schemeClr val="bg1"/>
                </a:solidFill>
                <a:latin typeface="Calibri" pitchFamily="34" charset="0"/>
              </a:rPr>
              <a:t>t</a:t>
            </a:r>
            <a:r>
              <a:rPr lang="en-US" dirty="0">
                <a:solidFill>
                  <a:schemeClr val="bg1"/>
                </a:solidFill>
                <a:latin typeface="Calibri" pitchFamily="34" charset="0"/>
              </a:rPr>
              <a:t> &gt; 90 MeV</a:t>
            </a:r>
          </a:p>
          <a:p>
            <a:pPr eaLnBrk="1" hangingPunct="1"/>
            <a:r>
              <a:rPr lang="en-US" dirty="0">
                <a:solidFill>
                  <a:schemeClr val="bg1"/>
                </a:solidFill>
                <a:latin typeface="Calibri" pitchFamily="34" charset="0"/>
              </a:rPr>
              <a:t>90°±30°</a:t>
            </a:r>
          </a:p>
        </p:txBody>
      </p:sp>
      <p:sp>
        <p:nvSpPr>
          <p:cNvPr id="606259" name="Text Box 51"/>
          <p:cNvSpPr txBox="1">
            <a:spLocks noChangeArrowheads="1"/>
          </p:cNvSpPr>
          <p:nvPr/>
        </p:nvSpPr>
        <p:spPr bwMode="auto">
          <a:xfrm>
            <a:off x="9577534" y="4567841"/>
            <a:ext cx="761719" cy="36933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dirty="0">
                <a:solidFill>
                  <a:srgbClr val="336600"/>
                </a:solidFill>
              </a:rPr>
              <a:t>38 cm</a:t>
            </a:r>
          </a:p>
        </p:txBody>
      </p:sp>
      <p:sp>
        <p:nvSpPr>
          <p:cNvPr id="37" name="TextBox 36"/>
          <p:cNvSpPr txBox="1">
            <a:spLocks noChangeArrowheads="1"/>
          </p:cNvSpPr>
          <p:nvPr/>
        </p:nvSpPr>
        <p:spPr bwMode="auto">
          <a:xfrm>
            <a:off x="9162093" y="3711752"/>
            <a:ext cx="1006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a:solidFill>
                  <a:schemeClr val="tx1"/>
                </a:solidFill>
                <a:latin typeface="Arial" pitchFamily="34" charset="0"/>
              </a:defRPr>
            </a:lvl1pPr>
            <a:lvl2pPr marL="742950" indent="-285750" algn="l">
              <a:defRPr>
                <a:solidFill>
                  <a:schemeClr val="tx1"/>
                </a:solidFill>
                <a:latin typeface="Arial" pitchFamily="34" charset="0"/>
              </a:defRPr>
            </a:lvl2pPr>
            <a:lvl3pPr marL="1143000" indent="-228600" algn="l">
              <a:defRPr>
                <a:solidFill>
                  <a:schemeClr val="tx1"/>
                </a:solidFill>
                <a:latin typeface="Arial" pitchFamily="34" charset="0"/>
              </a:defRPr>
            </a:lvl3pPr>
            <a:lvl4pPr marL="1600200" indent="-228600" algn="l">
              <a:defRPr>
                <a:solidFill>
                  <a:schemeClr val="tx1"/>
                </a:solidFill>
                <a:latin typeface="Arial" pitchFamily="34" charset="0"/>
              </a:defRPr>
            </a:lvl4pPr>
            <a:lvl5pPr marL="2057400" indent="-228600" algn="l">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hangingPunct="1"/>
            <a:r>
              <a:rPr lang="en-US" sz="1400" dirty="0">
                <a:solidFill>
                  <a:srgbClr val="FFFF00"/>
                </a:solidFill>
                <a:latin typeface="Calibri" pitchFamily="34" charset="0"/>
              </a:rPr>
              <a:t>Target Foils</a:t>
            </a:r>
          </a:p>
        </p:txBody>
      </p:sp>
      <p:sp>
        <p:nvSpPr>
          <p:cNvPr id="21" name="Oval 20"/>
          <p:cNvSpPr/>
          <p:nvPr/>
        </p:nvSpPr>
        <p:spPr bwMode="auto">
          <a:xfrm>
            <a:off x="9393383" y="3992466"/>
            <a:ext cx="368300" cy="368300"/>
          </a:xfrm>
          <a:prstGeom prst="ellipse">
            <a:avLst/>
          </a:prstGeom>
          <a:solidFill>
            <a:srgbClr val="FFFF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000" dirty="0">
              <a:latin typeface="Comic Sans MS" pitchFamily="66" charset="0"/>
            </a:endParaRPr>
          </a:p>
        </p:txBody>
      </p:sp>
      <p:sp>
        <p:nvSpPr>
          <p:cNvPr id="606258" name="Line 50"/>
          <p:cNvSpPr>
            <a:spLocks noChangeShapeType="1"/>
          </p:cNvSpPr>
          <p:nvPr/>
        </p:nvSpPr>
        <p:spPr bwMode="auto">
          <a:xfrm>
            <a:off x="9567708" y="4206767"/>
            <a:ext cx="1741" cy="1038057"/>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11" name="Group 10">
            <a:extLst>
              <a:ext uri="{FF2B5EF4-FFF2-40B4-BE49-F238E27FC236}">
                <a16:creationId xmlns:a16="http://schemas.microsoft.com/office/drawing/2014/main" id="{EEC986C8-B74D-E106-F5D4-E237A12FC17C}"/>
              </a:ext>
            </a:extLst>
          </p:cNvPr>
          <p:cNvGrpSpPr/>
          <p:nvPr/>
        </p:nvGrpSpPr>
        <p:grpSpPr>
          <a:xfrm>
            <a:off x="8532553" y="3522401"/>
            <a:ext cx="1559308" cy="1498802"/>
            <a:chOff x="5277129" y="4170618"/>
            <a:chExt cx="1559308" cy="1498802"/>
          </a:xfrm>
        </p:grpSpPr>
        <p:sp>
          <p:nvSpPr>
            <p:cNvPr id="23" name="Oval 22"/>
            <p:cNvSpPr>
              <a:spLocks noChangeAspect="1"/>
            </p:cNvSpPr>
            <p:nvPr/>
          </p:nvSpPr>
          <p:spPr bwMode="auto">
            <a:xfrm>
              <a:off x="5446476" y="4820227"/>
              <a:ext cx="849193" cy="849193"/>
            </a:xfrm>
            <a:prstGeom prst="ellipse">
              <a:avLst/>
            </a:prstGeom>
            <a:noFill/>
            <a:ln w="25400" cap="flat" cmpd="sng" algn="ctr">
              <a:solidFill>
                <a:schemeClr val="bg1">
                  <a:lumMod val="20000"/>
                  <a:lumOff val="80000"/>
                </a:schemeClr>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000" dirty="0">
                <a:latin typeface="Comic Sans MS" pitchFamily="66" charset="0"/>
              </a:endParaRPr>
            </a:p>
          </p:txBody>
        </p:sp>
        <p:sp>
          <p:nvSpPr>
            <p:cNvPr id="25" name="TextBox 24"/>
            <p:cNvSpPr txBox="1"/>
            <p:nvPr/>
          </p:nvSpPr>
          <p:spPr>
            <a:xfrm>
              <a:off x="5427518" y="5113065"/>
              <a:ext cx="935536" cy="276999"/>
            </a:xfrm>
            <a:prstGeom prst="rect">
              <a:avLst/>
            </a:prstGeom>
            <a:noFill/>
          </p:spPr>
          <p:txBody>
            <a:bodyPr wrap="square" rtlCol="0">
              <a:spAutoFit/>
            </a:bodyPr>
            <a:lstStyle/>
            <a:p>
              <a:r>
                <a:rPr lang="en-US" sz="1200" dirty="0">
                  <a:solidFill>
                    <a:schemeClr val="bg1"/>
                  </a:solidFill>
                  <a:latin typeface="Arial" pitchFamily="34" charset="0"/>
                  <a:cs typeface="Arial" pitchFamily="34" charset="0"/>
                </a:rPr>
                <a:t>R=57 MeV</a:t>
              </a:r>
            </a:p>
          </p:txBody>
        </p:sp>
        <p:sp>
          <p:nvSpPr>
            <p:cNvPr id="53" name="TextBox 52"/>
            <p:cNvSpPr txBox="1"/>
            <p:nvPr/>
          </p:nvSpPr>
          <p:spPr>
            <a:xfrm>
              <a:off x="5277129" y="4170618"/>
              <a:ext cx="1050374" cy="461665"/>
            </a:xfrm>
            <a:prstGeom prst="rect">
              <a:avLst/>
            </a:prstGeom>
            <a:noFill/>
          </p:spPr>
          <p:txBody>
            <a:bodyPr wrap="square" rtlCol="0">
              <a:spAutoFit/>
            </a:bodyPr>
            <a:lstStyle/>
            <a:p>
              <a:r>
                <a:rPr lang="en-US" sz="1200" dirty="0">
                  <a:solidFill>
                    <a:schemeClr val="bg1"/>
                  </a:solidFill>
                  <a:latin typeface="Arial" pitchFamily="34" charset="0"/>
                  <a:cs typeface="Arial" pitchFamily="34" charset="0"/>
                </a:rPr>
                <a:t>Low energy DIO tracks</a:t>
              </a:r>
            </a:p>
          </p:txBody>
        </p:sp>
        <p:sp>
          <p:nvSpPr>
            <p:cNvPr id="54" name="Oval 53"/>
            <p:cNvSpPr>
              <a:spLocks noChangeAspect="1"/>
            </p:cNvSpPr>
            <p:nvPr/>
          </p:nvSpPr>
          <p:spPr bwMode="auto">
            <a:xfrm>
              <a:off x="6415103" y="4541840"/>
              <a:ext cx="421334" cy="421334"/>
            </a:xfrm>
            <a:prstGeom prst="ellipse">
              <a:avLst/>
            </a:prstGeom>
            <a:noFill/>
            <a:ln w="25400" cap="flat" cmpd="sng" algn="ctr">
              <a:solidFill>
                <a:schemeClr val="bg1">
                  <a:lumMod val="20000"/>
                  <a:lumOff val="80000"/>
                </a:schemeClr>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000" dirty="0">
                <a:latin typeface="Comic Sans MS" pitchFamily="66" charset="0"/>
              </a:endParaRPr>
            </a:p>
          </p:txBody>
        </p:sp>
      </p:grpSp>
      <p:sp>
        <p:nvSpPr>
          <p:cNvPr id="31" name="Oval 30"/>
          <p:cNvSpPr>
            <a:spLocks noChangeAspect="1"/>
          </p:cNvSpPr>
          <p:nvPr/>
        </p:nvSpPr>
        <p:spPr bwMode="auto">
          <a:xfrm>
            <a:off x="9396870" y="3657600"/>
            <a:ext cx="1920240" cy="1920240"/>
          </a:xfrm>
          <a:prstGeom prst="ellipse">
            <a:avLst/>
          </a:prstGeom>
          <a:no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2000" dirty="0">
              <a:latin typeface="Comic Sans MS" pitchFamily="66" charset="0"/>
            </a:endParaRPr>
          </a:p>
        </p:txBody>
      </p:sp>
      <p:sp>
        <p:nvSpPr>
          <p:cNvPr id="5" name="TextBox 4"/>
          <p:cNvSpPr txBox="1"/>
          <p:nvPr/>
        </p:nvSpPr>
        <p:spPr>
          <a:xfrm>
            <a:off x="10431183" y="364481"/>
            <a:ext cx="1606730" cy="461665"/>
          </a:xfrm>
          <a:prstGeom prst="rect">
            <a:avLst/>
          </a:prstGeom>
          <a:noFill/>
        </p:spPr>
        <p:txBody>
          <a:bodyPr wrap="square" rtlCol="0">
            <a:spAutoFit/>
          </a:bodyPr>
          <a:lstStyle/>
          <a:p>
            <a:pPr algn="ctr"/>
            <a:r>
              <a:rPr lang="en-US" sz="2400" dirty="0">
                <a:solidFill>
                  <a:schemeClr val="bg1"/>
                </a:solidFill>
              </a:rPr>
              <a:t>Beam View</a:t>
            </a:r>
          </a:p>
        </p:txBody>
      </p:sp>
      <p:sp>
        <p:nvSpPr>
          <p:cNvPr id="26" name="Line 50"/>
          <p:cNvSpPr>
            <a:spLocks noChangeShapeType="1"/>
          </p:cNvSpPr>
          <p:nvPr/>
        </p:nvSpPr>
        <p:spPr bwMode="auto">
          <a:xfrm rot="16200000">
            <a:off x="10715128" y="3059222"/>
            <a:ext cx="13872" cy="228906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9" name="Text Box 51"/>
          <p:cNvSpPr txBox="1">
            <a:spLocks noChangeArrowheads="1"/>
          </p:cNvSpPr>
          <p:nvPr/>
        </p:nvSpPr>
        <p:spPr bwMode="auto">
          <a:xfrm>
            <a:off x="11068596" y="4270873"/>
            <a:ext cx="761719" cy="36933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dirty="0">
                <a:solidFill>
                  <a:srgbClr val="336600"/>
                </a:solidFill>
              </a:rPr>
              <a:t>85 cm</a:t>
            </a:r>
          </a:p>
        </p:txBody>
      </p:sp>
      <p:sp>
        <p:nvSpPr>
          <p:cNvPr id="24" name="TextBox 23"/>
          <p:cNvSpPr txBox="1"/>
          <p:nvPr/>
        </p:nvSpPr>
        <p:spPr>
          <a:xfrm>
            <a:off x="2798182" y="5181600"/>
            <a:ext cx="1714500" cy="400110"/>
          </a:xfrm>
          <a:prstGeom prst="rect">
            <a:avLst/>
          </a:prstGeom>
          <a:noFill/>
        </p:spPr>
        <p:txBody>
          <a:bodyPr wrap="square" rtlCol="0">
            <a:spAutoFit/>
          </a:bodyPr>
          <a:lstStyle/>
          <a:p>
            <a:pPr algn="ctr"/>
            <a:r>
              <a:rPr lang="en-US" sz="2000" dirty="0">
                <a:solidFill>
                  <a:schemeClr val="bg1"/>
                </a:solidFill>
              </a:rPr>
              <a:t>~3 m /  1% X</a:t>
            </a:r>
            <a:r>
              <a:rPr lang="en-US" sz="2000" baseline="-25000" dirty="0">
                <a:solidFill>
                  <a:schemeClr val="bg1"/>
                </a:solidFill>
              </a:rPr>
              <a:t>0</a:t>
            </a:r>
          </a:p>
        </p:txBody>
      </p:sp>
      <p:cxnSp>
        <p:nvCxnSpPr>
          <p:cNvPr id="28" name="Straight Arrow Connector 27"/>
          <p:cNvCxnSpPr>
            <a:cxnSpLocks/>
            <a:stCxn id="24" idx="3"/>
          </p:cNvCxnSpPr>
          <p:nvPr/>
        </p:nvCxnSpPr>
        <p:spPr>
          <a:xfrm>
            <a:off x="4512682" y="5381655"/>
            <a:ext cx="1202318" cy="969"/>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p:cNvCxnSpPr>
          <p:nvPr/>
        </p:nvCxnSpPr>
        <p:spPr>
          <a:xfrm flipH="1">
            <a:off x="1464682" y="5378897"/>
            <a:ext cx="1409700" cy="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F7B11ED-7A07-52DF-9746-1D15A99C1D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3840" y="186057"/>
            <a:ext cx="4247262" cy="914400"/>
          </a:xfrm>
          <a:prstGeom prst="rect">
            <a:avLst/>
          </a:prstGeom>
        </p:spPr>
      </p:pic>
      <p:sp>
        <p:nvSpPr>
          <p:cNvPr id="12" name="Oval 11">
            <a:extLst>
              <a:ext uri="{FF2B5EF4-FFF2-40B4-BE49-F238E27FC236}">
                <a16:creationId xmlns:a16="http://schemas.microsoft.com/office/drawing/2014/main" id="{BCBA5328-6CF1-B8E7-ED47-3C733683AA62}"/>
              </a:ext>
            </a:extLst>
          </p:cNvPr>
          <p:cNvSpPr/>
          <p:nvPr/>
        </p:nvSpPr>
        <p:spPr>
          <a:xfrm>
            <a:off x="10744200" y="383182"/>
            <a:ext cx="762000" cy="485497"/>
          </a:xfrm>
          <a:prstGeom prst="ellipse">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40000"/>
                    <a:lumOff val="60000"/>
                  </a:schemeClr>
                </a:solidFill>
              </a:ln>
              <a:noFill/>
            </a:endParaRPr>
          </a:p>
        </p:txBody>
      </p:sp>
      <p:pic>
        <p:nvPicPr>
          <p:cNvPr id="15" name="Picture 14">
            <a:extLst>
              <a:ext uri="{FF2B5EF4-FFF2-40B4-BE49-F238E27FC236}">
                <a16:creationId xmlns:a16="http://schemas.microsoft.com/office/drawing/2014/main" id="{65CADF69-F7F9-A4BC-1214-A8C99E6EF01A}"/>
              </a:ext>
            </a:extLst>
          </p:cNvPr>
          <p:cNvPicPr>
            <a:picLocks noChangeAspect="1"/>
          </p:cNvPicPr>
          <p:nvPr/>
        </p:nvPicPr>
        <p:blipFill>
          <a:blip r:embed="rId6"/>
          <a:stretch>
            <a:fillRect/>
          </a:stretch>
        </p:blipFill>
        <p:spPr>
          <a:xfrm>
            <a:off x="163532" y="3143246"/>
            <a:ext cx="6414343" cy="2066740"/>
          </a:xfrm>
          <a:prstGeom prst="rect">
            <a:avLst/>
          </a:prstGeom>
        </p:spPr>
      </p:pic>
    </p:spTree>
    <p:extLst>
      <p:ext uri="{BB962C8B-B14F-4D97-AF65-F5344CB8AC3E}">
        <p14:creationId xmlns:p14="http://schemas.microsoft.com/office/powerpoint/2010/main" val="106946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606258"/>
                                        </p:tgtEl>
                                      </p:cBhvr>
                                    </p:animEffect>
                                    <p:set>
                                      <p:cBhvr>
                                        <p:cTn id="10" dur="1" fill="hold">
                                          <p:stCondLst>
                                            <p:cond delay="1999"/>
                                          </p:stCondLst>
                                        </p:cTn>
                                        <p:tgtEl>
                                          <p:spTgt spid="60625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606259"/>
                                        </p:tgtEl>
                                      </p:cBhvr>
                                    </p:animEffect>
                                    <p:set>
                                      <p:cBhvr>
                                        <p:cTn id="13" dur="1" fill="hold">
                                          <p:stCondLst>
                                            <p:cond delay="1999"/>
                                          </p:stCondLst>
                                        </p:cTn>
                                        <p:tgtEl>
                                          <p:spTgt spid="60625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26"/>
                                        </p:tgtEl>
                                      </p:cBhvr>
                                    </p:animEffect>
                                    <p:set>
                                      <p:cBhvr>
                                        <p:cTn id="16" dur="1" fill="hold">
                                          <p:stCondLst>
                                            <p:cond delay="1999"/>
                                          </p:stCondLst>
                                        </p:cTn>
                                        <p:tgtEl>
                                          <p:spTgt spid="2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29"/>
                                        </p:tgtEl>
                                      </p:cBhvr>
                                    </p:animEffect>
                                    <p:set>
                                      <p:cBhvr>
                                        <p:cTn id="19" dur="1" fill="hold">
                                          <p:stCondLst>
                                            <p:cond delay="1999"/>
                                          </p:stCondLst>
                                        </p:cTn>
                                        <p:tgtEl>
                                          <p:spTgt spid="29"/>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xit" presetSubtype="0" fill="hold" nodeType="with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000"/>
                                        <p:tgtEl>
                                          <p:spTgt spid="31"/>
                                        </p:tgtEl>
                                      </p:cBhvr>
                                    </p:animEffect>
                                  </p:childTnLst>
                                </p:cTn>
                              </p:par>
                              <p:par>
                                <p:cTn id="46" presetID="10" presetClass="exit" presetSubtype="0" fill="hold"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606259" grpId="0"/>
      <p:bldP spid="37" grpId="0"/>
      <p:bldP spid="606258" grpId="0" animBg="1"/>
      <p:bldP spid="31" grpId="0" animBg="1"/>
      <p:bldP spid="26" grpId="0" animBg="1"/>
      <p:bldP spid="29"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Tracker Performance</a:t>
            </a:r>
          </a:p>
        </p:txBody>
      </p:sp>
      <p:sp>
        <p:nvSpPr>
          <p:cNvPr id="6" name="Date Placeholder 5"/>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it-IT"/>
              <a:t>SPIN 2023 / Mu2e</a:t>
            </a:r>
            <a:endParaRPr lang="en-US" baseline="30000" dirty="0"/>
          </a:p>
        </p:txBody>
      </p:sp>
      <p:sp>
        <p:nvSpPr>
          <p:cNvPr id="7" name="Slide Number Placeholder 6"/>
          <p:cNvSpPr>
            <a:spLocks noGrp="1"/>
          </p:cNvSpPr>
          <p:nvPr>
            <p:ph type="sldNum" sz="quarter" idx="12"/>
          </p:nvPr>
        </p:nvSpPr>
        <p:spPr/>
        <p:txBody>
          <a:bodyPr/>
          <a:lstStyle/>
          <a:p>
            <a:fld id="{7705845C-8431-413C-B8C1-E296749C8453}" type="slidenum">
              <a:rPr lang="en-US" smtClean="0"/>
              <a:pPr/>
              <a:t>18</a:t>
            </a:fld>
            <a:endParaRPr lang="en-US" dirty="0"/>
          </a:p>
        </p:txBody>
      </p:sp>
      <p:sp>
        <p:nvSpPr>
          <p:cNvPr id="9" name="Rectangle 8"/>
          <p:cNvSpPr/>
          <p:nvPr/>
        </p:nvSpPr>
        <p:spPr>
          <a:xfrm>
            <a:off x="381000" y="960413"/>
            <a:ext cx="7279726"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Tracker resolution for 105 MeV/c electrons</a:t>
            </a:r>
          </a:p>
        </p:txBody>
      </p:sp>
      <p:pic>
        <p:nvPicPr>
          <p:cNvPr id="5" name="Picture 4" descr="A graph of a graph of a graph&#10;&#10;Description automatically generated with medium confidence">
            <a:extLst>
              <a:ext uri="{FF2B5EF4-FFF2-40B4-BE49-F238E27FC236}">
                <a16:creationId xmlns:a16="http://schemas.microsoft.com/office/drawing/2014/main" id="{9E925A32-F1CC-5D50-F856-7D7898C47D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99" y="1341412"/>
            <a:ext cx="7279727" cy="3352800"/>
          </a:xfrm>
          <a:prstGeom prst="rect">
            <a:avLst/>
          </a:prstGeom>
        </p:spPr>
      </p:pic>
      <p:sp>
        <p:nvSpPr>
          <p:cNvPr id="8" name="TextBox 7">
            <a:extLst>
              <a:ext uri="{FF2B5EF4-FFF2-40B4-BE49-F238E27FC236}">
                <a16:creationId xmlns:a16="http://schemas.microsoft.com/office/drawing/2014/main" id="{091FF352-E33D-0CEA-8478-C71440B74008}"/>
              </a:ext>
            </a:extLst>
          </p:cNvPr>
          <p:cNvSpPr txBox="1"/>
          <p:nvPr/>
        </p:nvSpPr>
        <p:spPr>
          <a:xfrm>
            <a:off x="4648200" y="1684312"/>
            <a:ext cx="1543050" cy="523220"/>
          </a:xfrm>
          <a:prstGeom prst="rect">
            <a:avLst/>
          </a:prstGeom>
          <a:noFill/>
        </p:spPr>
        <p:txBody>
          <a:bodyPr wrap="square" rtlCol="0">
            <a:spAutoFit/>
          </a:bodyPr>
          <a:lstStyle/>
          <a:p>
            <a:r>
              <a:rPr lang="en-US" sz="1400" dirty="0">
                <a:solidFill>
                  <a:srgbClr val="FF0000"/>
                </a:solidFill>
              </a:rPr>
              <a:t>Energy loss in target and tracker</a:t>
            </a:r>
          </a:p>
        </p:txBody>
      </p:sp>
      <p:cxnSp>
        <p:nvCxnSpPr>
          <p:cNvPr id="11" name="Straight Arrow Connector 10">
            <a:extLst>
              <a:ext uri="{FF2B5EF4-FFF2-40B4-BE49-F238E27FC236}">
                <a16:creationId xmlns:a16="http://schemas.microsoft.com/office/drawing/2014/main" id="{4DBD03AF-4294-3C9A-5D7A-54534999731D}"/>
              </a:ext>
            </a:extLst>
          </p:cNvPr>
          <p:cNvCxnSpPr>
            <a:cxnSpLocks/>
          </p:cNvCxnSpPr>
          <p:nvPr/>
        </p:nvCxnSpPr>
        <p:spPr>
          <a:xfrm>
            <a:off x="5257800" y="2163787"/>
            <a:ext cx="304800" cy="3968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75F1E76-8C53-4AEA-D89D-EE203AA2BCBF}"/>
              </a:ext>
            </a:extLst>
          </p:cNvPr>
          <p:cNvSpPr txBox="1"/>
          <p:nvPr/>
        </p:nvSpPr>
        <p:spPr>
          <a:xfrm>
            <a:off x="5181600" y="3624435"/>
            <a:ext cx="1543050" cy="307777"/>
          </a:xfrm>
          <a:prstGeom prst="rect">
            <a:avLst/>
          </a:prstGeom>
          <a:noFill/>
        </p:spPr>
        <p:txBody>
          <a:bodyPr wrap="square" rtlCol="0">
            <a:spAutoFit/>
          </a:bodyPr>
          <a:lstStyle/>
          <a:p>
            <a:r>
              <a:rPr lang="en-US" sz="1400" dirty="0" err="1">
                <a:solidFill>
                  <a:srgbClr val="FF0000"/>
                </a:solidFill>
              </a:rPr>
              <a:t>Misreconstruction</a:t>
            </a:r>
            <a:endParaRPr lang="en-US" sz="1400" dirty="0">
              <a:solidFill>
                <a:srgbClr val="FF0000"/>
              </a:solidFill>
            </a:endParaRPr>
          </a:p>
        </p:txBody>
      </p:sp>
      <p:cxnSp>
        <p:nvCxnSpPr>
          <p:cNvPr id="18" name="Straight Arrow Connector 17">
            <a:extLst>
              <a:ext uri="{FF2B5EF4-FFF2-40B4-BE49-F238E27FC236}">
                <a16:creationId xmlns:a16="http://schemas.microsoft.com/office/drawing/2014/main" id="{1437A9BC-845D-51B9-5BD1-441066A5D11B}"/>
              </a:ext>
            </a:extLst>
          </p:cNvPr>
          <p:cNvCxnSpPr>
            <a:cxnSpLocks/>
          </p:cNvCxnSpPr>
          <p:nvPr/>
        </p:nvCxnSpPr>
        <p:spPr>
          <a:xfrm flipV="1">
            <a:off x="6096000" y="3000472"/>
            <a:ext cx="676124" cy="6239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6B161B8-02CD-8C91-0C18-DA5B97D026E3}"/>
              </a:ext>
            </a:extLst>
          </p:cNvPr>
          <p:cNvSpPr txBox="1"/>
          <p:nvPr/>
        </p:nvSpPr>
        <p:spPr>
          <a:xfrm>
            <a:off x="577241" y="5410200"/>
            <a:ext cx="9519259"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Excellent momentum resolution:  ~110 keV/c (no target energy loss)</a:t>
            </a:r>
          </a:p>
          <a:p>
            <a:pPr marL="342900" indent="-342900">
              <a:buFont typeface="Arial" panose="020B0604020202020204" pitchFamily="34" charset="0"/>
              <a:buChar char="•"/>
            </a:pPr>
            <a:r>
              <a:rPr lang="en-US" sz="2400" dirty="0">
                <a:solidFill>
                  <a:srgbClr val="FFFF00"/>
                </a:solidFill>
              </a:rPr>
              <a:t>No high side tail</a:t>
            </a:r>
          </a:p>
        </p:txBody>
      </p:sp>
      <p:sp>
        <p:nvSpPr>
          <p:cNvPr id="21" name="TextBox 20">
            <a:extLst>
              <a:ext uri="{FF2B5EF4-FFF2-40B4-BE49-F238E27FC236}">
                <a16:creationId xmlns:a16="http://schemas.microsoft.com/office/drawing/2014/main" id="{E194D2A6-5DB3-A721-9905-08AC04C8451B}"/>
              </a:ext>
            </a:extLst>
          </p:cNvPr>
          <p:cNvSpPr txBox="1"/>
          <p:nvPr/>
        </p:nvSpPr>
        <p:spPr>
          <a:xfrm>
            <a:off x="8747760" y="971099"/>
            <a:ext cx="3063240" cy="4093428"/>
          </a:xfrm>
          <a:prstGeom prst="rect">
            <a:avLst/>
          </a:prstGeom>
          <a:solidFill>
            <a:schemeClr val="tx2">
              <a:lumMod val="75000"/>
            </a:schemeClr>
          </a:solidFill>
          <a:ln w="28575">
            <a:solidFill>
              <a:srgbClr val="FF0000"/>
            </a:solidFill>
          </a:ln>
        </p:spPr>
        <p:txBody>
          <a:bodyPr wrap="square" rtlCol="0">
            <a:spAutoFit/>
          </a:bodyPr>
          <a:lstStyle/>
          <a:p>
            <a:pPr marL="176213" indent="-168275">
              <a:buFont typeface="Arial" pitchFamily="34" charset="0"/>
              <a:buChar char="•"/>
            </a:pPr>
            <a:r>
              <a:rPr lang="en-US" sz="2000" dirty="0">
                <a:solidFill>
                  <a:schemeClr val="bg1"/>
                </a:solidFill>
              </a:rPr>
              <a:t>3 m long</a:t>
            </a:r>
          </a:p>
          <a:p>
            <a:pPr marL="176213" indent="-168275">
              <a:buFont typeface="Arial" pitchFamily="34" charset="0"/>
              <a:buChar char="•"/>
            </a:pPr>
            <a:r>
              <a:rPr lang="en-US" sz="2000" dirty="0">
                <a:solidFill>
                  <a:schemeClr val="bg1"/>
                </a:solidFill>
              </a:rPr>
              <a:t>Low mass: 1% X</a:t>
            </a:r>
            <a:r>
              <a:rPr lang="en-US" sz="2000" baseline="-25000" dirty="0">
                <a:solidFill>
                  <a:schemeClr val="bg1"/>
                </a:solidFill>
              </a:rPr>
              <a:t>0</a:t>
            </a:r>
          </a:p>
          <a:p>
            <a:pPr marL="176213" indent="-168275">
              <a:buFont typeface="Arial" pitchFamily="34" charset="0"/>
              <a:buChar char="•"/>
            </a:pPr>
            <a:r>
              <a:rPr lang="en-US" sz="2000" dirty="0">
                <a:solidFill>
                  <a:schemeClr val="bg1"/>
                </a:solidFill>
              </a:rPr>
              <a:t>Straws: </a:t>
            </a:r>
          </a:p>
          <a:p>
            <a:pPr marL="633413" lvl="1" indent="-168275">
              <a:buFont typeface="Arial" pitchFamily="34" charset="0"/>
              <a:buChar char="•"/>
            </a:pPr>
            <a:r>
              <a:rPr lang="en-US" sz="2000" dirty="0">
                <a:solidFill>
                  <a:schemeClr val="bg1"/>
                </a:solidFill>
              </a:rPr>
              <a:t>5 mm diameter</a:t>
            </a:r>
          </a:p>
          <a:p>
            <a:pPr marL="633413" lvl="1" indent="-168275">
              <a:buFont typeface="Arial" pitchFamily="34" charset="0"/>
              <a:buChar char="•"/>
            </a:pPr>
            <a:r>
              <a:rPr lang="en-US" sz="2000" dirty="0">
                <a:solidFill>
                  <a:schemeClr val="bg1"/>
                </a:solidFill>
              </a:rPr>
              <a:t>15 </a:t>
            </a:r>
            <a:r>
              <a:rPr lang="en-US" sz="2000" dirty="0">
                <a:solidFill>
                  <a:schemeClr val="bg1"/>
                </a:solidFill>
                <a:latin typeface="Symbol" pitchFamily="18" charset="2"/>
              </a:rPr>
              <a:t>m</a:t>
            </a:r>
            <a:r>
              <a:rPr lang="en-US" sz="2000" dirty="0">
                <a:solidFill>
                  <a:schemeClr val="bg1"/>
                </a:solidFill>
              </a:rPr>
              <a:t>m thick </a:t>
            </a:r>
          </a:p>
          <a:p>
            <a:pPr marL="633413" lvl="1" indent="-168275">
              <a:buFont typeface="Arial" pitchFamily="34" charset="0"/>
              <a:buChar char="•"/>
            </a:pPr>
            <a:r>
              <a:rPr lang="en-US" sz="2000" dirty="0">
                <a:solidFill>
                  <a:schemeClr val="bg1"/>
                </a:solidFill>
              </a:rPr>
              <a:t>330-1170 mm length</a:t>
            </a:r>
          </a:p>
          <a:p>
            <a:pPr marL="176213" indent="-168275">
              <a:buFont typeface="Arial" pitchFamily="34" charset="0"/>
              <a:buChar char="•"/>
            </a:pPr>
            <a:r>
              <a:rPr lang="en-US" sz="2000" dirty="0">
                <a:solidFill>
                  <a:schemeClr val="bg1"/>
                </a:solidFill>
              </a:rPr>
              <a:t>18 stations:  </a:t>
            </a:r>
          </a:p>
          <a:p>
            <a:pPr marL="633413" lvl="1" indent="-168275">
              <a:buFont typeface="Arial" pitchFamily="34" charset="0"/>
              <a:buChar char="•"/>
            </a:pPr>
            <a:r>
              <a:rPr lang="en-US" sz="2000" dirty="0">
                <a:solidFill>
                  <a:schemeClr val="bg1"/>
                </a:solidFill>
              </a:rPr>
              <a:t>1,152 straws/station</a:t>
            </a:r>
          </a:p>
          <a:p>
            <a:pPr marL="633413" lvl="1" indent="-168275">
              <a:buFont typeface="Arial" pitchFamily="34" charset="0"/>
              <a:buChar char="•"/>
            </a:pPr>
            <a:r>
              <a:rPr lang="en-US" sz="2000" dirty="0">
                <a:solidFill>
                  <a:schemeClr val="bg1"/>
                </a:solidFill>
              </a:rPr>
              <a:t>20,736 total</a:t>
            </a:r>
          </a:p>
          <a:p>
            <a:pPr marL="176213" indent="-168275">
              <a:buFont typeface="Arial" pitchFamily="34" charset="0"/>
              <a:buChar char="•"/>
            </a:pPr>
            <a:r>
              <a:rPr lang="en-US" sz="2000" dirty="0">
                <a:solidFill>
                  <a:schemeClr val="bg1"/>
                </a:solidFill>
              </a:rPr>
              <a:t>ArCO</a:t>
            </a:r>
            <a:r>
              <a:rPr lang="en-US" sz="2000" baseline="-25000" dirty="0">
                <a:solidFill>
                  <a:schemeClr val="bg1"/>
                </a:solidFill>
              </a:rPr>
              <a:t>2</a:t>
            </a:r>
            <a:r>
              <a:rPr lang="en-US" sz="2000" dirty="0">
                <a:solidFill>
                  <a:schemeClr val="bg1"/>
                </a:solidFill>
              </a:rPr>
              <a:t> 80:20</a:t>
            </a:r>
          </a:p>
          <a:p>
            <a:pPr marL="176213" indent="-168275">
              <a:buFont typeface="Arial" pitchFamily="34" charset="0"/>
              <a:buChar char="•"/>
            </a:pPr>
            <a:r>
              <a:rPr lang="en-US" sz="2000" dirty="0">
                <a:solidFill>
                  <a:schemeClr val="bg1"/>
                </a:solidFill>
              </a:rPr>
              <a:t>10</a:t>
            </a:r>
            <a:r>
              <a:rPr lang="en-US" sz="2000" baseline="30000" dirty="0">
                <a:solidFill>
                  <a:schemeClr val="bg1"/>
                </a:solidFill>
              </a:rPr>
              <a:t>-4</a:t>
            </a:r>
            <a:r>
              <a:rPr lang="en-US" sz="2000" dirty="0">
                <a:solidFill>
                  <a:schemeClr val="bg1"/>
                </a:solidFill>
              </a:rPr>
              <a:t> T vacuum</a:t>
            </a:r>
          </a:p>
          <a:p>
            <a:pPr marL="176213" indent="-168275">
              <a:buFont typeface="Arial" pitchFamily="34" charset="0"/>
              <a:buChar char="•"/>
            </a:pPr>
            <a:r>
              <a:rPr lang="en-US" sz="2000" dirty="0">
                <a:solidFill>
                  <a:schemeClr val="bg1"/>
                </a:solidFill>
              </a:rPr>
              <a:t>ADC/TDC readout</a:t>
            </a:r>
          </a:p>
          <a:p>
            <a:pPr marL="176213" indent="-168275">
              <a:buFont typeface="Arial" pitchFamily="34" charset="0"/>
              <a:buChar char="•"/>
            </a:pPr>
            <a:r>
              <a:rPr lang="en-US" sz="2000" dirty="0">
                <a:solidFill>
                  <a:schemeClr val="bg1"/>
                </a:solidFill>
              </a:rPr>
              <a:t>20kW cooling</a:t>
            </a:r>
          </a:p>
        </p:txBody>
      </p:sp>
    </p:spTree>
    <p:extLst>
      <p:ext uri="{BB962C8B-B14F-4D97-AF65-F5344CB8AC3E}">
        <p14:creationId xmlns:p14="http://schemas.microsoft.com/office/powerpoint/2010/main" val="14275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Rot="1" noChangeArrowheads="1"/>
          </p:cNvSpPr>
          <p:nvPr>
            <p:ph type="title"/>
          </p:nvPr>
        </p:nvSpPr>
        <p:spPr/>
        <p:txBody>
          <a:bodyPr/>
          <a:lstStyle/>
          <a:p>
            <a:r>
              <a:rPr lang="en-US" dirty="0"/>
              <a:t>Electromagnetic Calorimeter</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10" name="Footer Placeholder 3"/>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7705845C-8431-413C-B8C1-E296749C8453}" type="slidenum">
              <a:rPr lang="en-US" smtClean="0"/>
              <a:pPr/>
              <a:t>19</a:t>
            </a:fld>
            <a:endParaRPr lang="en-US" dirty="0"/>
          </a:p>
        </p:txBody>
      </p:sp>
      <p:sp>
        <p:nvSpPr>
          <p:cNvPr id="632836" name="Text Box 4"/>
          <p:cNvSpPr txBox="1">
            <a:spLocks noChangeArrowheads="1"/>
          </p:cNvSpPr>
          <p:nvPr/>
        </p:nvSpPr>
        <p:spPr bwMode="auto">
          <a:xfrm>
            <a:off x="253538" y="952500"/>
            <a:ext cx="4873191" cy="1554272"/>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09538" indent="-109538" algn="l">
              <a:defRPr>
                <a:solidFill>
                  <a:schemeClr val="tx1"/>
                </a:solidFill>
                <a:latin typeface="Arial" pitchFamily="34" charset="0"/>
              </a:defRPr>
            </a:lvl1pPr>
            <a:lvl2pPr marL="344488" indent="-120650"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0" indent="0">
              <a:spcAft>
                <a:spcPts val="600"/>
              </a:spcAft>
            </a:pPr>
            <a:r>
              <a:rPr lang="en-US" sz="2000" dirty="0">
                <a:solidFill>
                  <a:schemeClr val="bg1"/>
                </a:solidFill>
                <a:latin typeface="+mn-lt"/>
                <a:cs typeface="Calibri" pitchFamily="34" charset="0"/>
              </a:rPr>
              <a:t>Needed for:</a:t>
            </a:r>
          </a:p>
          <a:p>
            <a:pPr marL="458788" lvl="1" indent="-230188">
              <a:spcAft>
                <a:spcPts val="600"/>
              </a:spcAft>
              <a:buFontTx/>
              <a:buChar char="•"/>
            </a:pPr>
            <a:r>
              <a:rPr lang="en-US" sz="2000" dirty="0">
                <a:solidFill>
                  <a:schemeClr val="bg1"/>
                </a:solidFill>
                <a:latin typeface="+mn-lt"/>
              </a:rPr>
              <a:t>Seeding track finder</a:t>
            </a:r>
          </a:p>
          <a:p>
            <a:pPr marL="458788" lvl="1" indent="-230188">
              <a:spcAft>
                <a:spcPts val="600"/>
              </a:spcAft>
              <a:buFontTx/>
              <a:buChar char="•"/>
            </a:pPr>
            <a:r>
              <a:rPr lang="en-US" sz="2000" dirty="0">
                <a:solidFill>
                  <a:schemeClr val="bg1"/>
                </a:solidFill>
                <a:latin typeface="+mn-lt"/>
              </a:rPr>
              <a:t>Particle ID:  e vs </a:t>
            </a:r>
            <a:r>
              <a:rPr lang="en-US" sz="2000" dirty="0">
                <a:solidFill>
                  <a:schemeClr val="bg1"/>
                </a:solidFill>
                <a:latin typeface="Symbol" panose="05050102010706020507" pitchFamily="18" charset="2"/>
              </a:rPr>
              <a:t>m</a:t>
            </a:r>
          </a:p>
          <a:p>
            <a:pPr marL="458788" lvl="1" indent="-230188">
              <a:spcAft>
                <a:spcPts val="600"/>
              </a:spcAft>
              <a:buFontTx/>
              <a:buChar char="•"/>
            </a:pPr>
            <a:r>
              <a:rPr lang="en-US" sz="2000" dirty="0">
                <a:solidFill>
                  <a:schemeClr val="bg1"/>
                </a:solidFill>
                <a:latin typeface="+mn-lt"/>
              </a:rPr>
              <a:t>Standalone trigger</a:t>
            </a:r>
          </a:p>
        </p:txBody>
      </p:sp>
      <p:sp>
        <p:nvSpPr>
          <p:cNvPr id="4" name="Text Box 4">
            <a:extLst>
              <a:ext uri="{FF2B5EF4-FFF2-40B4-BE49-F238E27FC236}">
                <a16:creationId xmlns:a16="http://schemas.microsoft.com/office/drawing/2014/main" id="{59FA57C3-10E9-DB25-6B50-3EC67AEE64DB}"/>
              </a:ext>
            </a:extLst>
          </p:cNvPr>
          <p:cNvSpPr txBox="1">
            <a:spLocks noChangeArrowheads="1"/>
          </p:cNvSpPr>
          <p:nvPr/>
        </p:nvSpPr>
        <p:spPr bwMode="auto">
          <a:xfrm>
            <a:off x="253538" y="3079179"/>
            <a:ext cx="4873191" cy="3323987"/>
          </a:xfrm>
          <a:prstGeom prst="rect">
            <a:avLst/>
          </a:prstGeom>
          <a:solidFill>
            <a:schemeClr val="tx2">
              <a:lumMod val="75000"/>
            </a:schemeClr>
          </a:solidFill>
          <a:ln w="28575">
            <a:solidFill>
              <a:srgbClr val="FF0000"/>
            </a:solidFill>
          </a:ln>
          <a:effectLst/>
        </p:spPr>
        <p:txBody>
          <a:bodyPr wrap="square">
            <a:spAutoFit/>
          </a:bodyPr>
          <a:lstStyle>
            <a:lvl1pPr marL="109538" indent="-109538" algn="l">
              <a:defRPr>
                <a:solidFill>
                  <a:schemeClr val="tx1"/>
                </a:solidFill>
                <a:latin typeface="Arial" pitchFamily="34" charset="0"/>
              </a:defRPr>
            </a:lvl1pPr>
            <a:lvl2pPr marL="344488" indent="-120650"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marL="223838" indent="-223838">
              <a:spcAft>
                <a:spcPts val="600"/>
              </a:spcAft>
              <a:buFontTx/>
              <a:buChar char="•"/>
            </a:pPr>
            <a:r>
              <a:rPr lang="en-US" sz="2000" dirty="0">
                <a:solidFill>
                  <a:schemeClr val="bg1"/>
                </a:solidFill>
                <a:latin typeface="+mn-lt"/>
              </a:rPr>
              <a:t>Two disks separated by ½ </a:t>
            </a:r>
            <a:r>
              <a:rPr lang="en-US" sz="2000" dirty="0">
                <a:solidFill>
                  <a:schemeClr val="bg1"/>
                </a:solidFill>
                <a:latin typeface="Symbol" panose="05050102010706020507" pitchFamily="18" charset="2"/>
              </a:rPr>
              <a:t>l</a:t>
            </a:r>
            <a:r>
              <a:rPr lang="en-US" sz="2000" dirty="0">
                <a:solidFill>
                  <a:schemeClr val="bg1"/>
                </a:solidFill>
                <a:latin typeface="+mn-lt"/>
              </a:rPr>
              <a:t> of helix </a:t>
            </a:r>
          </a:p>
          <a:p>
            <a:pPr marL="223838" indent="-223838">
              <a:spcAft>
                <a:spcPts val="600"/>
              </a:spcAft>
              <a:buFontTx/>
              <a:buChar char="•"/>
            </a:pPr>
            <a:r>
              <a:rPr lang="en-US" sz="2000" dirty="0">
                <a:solidFill>
                  <a:schemeClr val="bg1"/>
                </a:solidFill>
                <a:latin typeface="+mn-lt"/>
              </a:rPr>
              <a:t>2 x 674 un-doped </a:t>
            </a:r>
            <a:r>
              <a:rPr lang="en-US" sz="2000" dirty="0" err="1">
                <a:solidFill>
                  <a:schemeClr val="bg1"/>
                </a:solidFill>
                <a:latin typeface="+mn-lt"/>
              </a:rPr>
              <a:t>CsI</a:t>
            </a:r>
            <a:r>
              <a:rPr lang="en-US" sz="2000" dirty="0">
                <a:solidFill>
                  <a:schemeClr val="bg1"/>
                </a:solidFill>
                <a:latin typeface="+mn-lt"/>
              </a:rPr>
              <a:t> crystals: 34 x 34 x 200 mm</a:t>
            </a:r>
            <a:r>
              <a:rPr lang="en-US" sz="2000" baseline="30000" dirty="0">
                <a:solidFill>
                  <a:schemeClr val="bg1"/>
                </a:solidFill>
                <a:latin typeface="+mn-lt"/>
              </a:rPr>
              <a:t>3</a:t>
            </a:r>
            <a:r>
              <a:rPr lang="en-US" sz="2000" dirty="0">
                <a:solidFill>
                  <a:schemeClr val="bg1"/>
                </a:solidFill>
                <a:latin typeface="+mn-lt"/>
              </a:rPr>
              <a:t> (</a:t>
            </a:r>
            <a:r>
              <a:rPr lang="en-US" sz="2000" dirty="0">
                <a:solidFill>
                  <a:schemeClr val="bg1"/>
                </a:solidFill>
              </a:rPr>
              <a:t>10X</a:t>
            </a:r>
            <a:r>
              <a:rPr lang="en-US" sz="2000" baseline="-25000" dirty="0">
                <a:solidFill>
                  <a:schemeClr val="bg1"/>
                </a:solidFill>
              </a:rPr>
              <a:t>0</a:t>
            </a:r>
            <a:r>
              <a:rPr lang="en-US" sz="2000" dirty="0">
                <a:solidFill>
                  <a:schemeClr val="bg1"/>
                </a:solidFill>
              </a:rPr>
              <a:t>)</a:t>
            </a:r>
            <a:endParaRPr lang="en-US" sz="2000" dirty="0">
              <a:solidFill>
                <a:schemeClr val="bg1"/>
              </a:solidFill>
              <a:latin typeface="+mn-lt"/>
            </a:endParaRPr>
          </a:p>
          <a:p>
            <a:pPr marL="223838" indent="-223838">
              <a:spcAft>
                <a:spcPts val="600"/>
              </a:spcAft>
              <a:buFontTx/>
              <a:buChar char="•"/>
            </a:pPr>
            <a:r>
              <a:rPr lang="en-US" sz="2000" dirty="0">
                <a:solidFill>
                  <a:schemeClr val="bg1"/>
                </a:solidFill>
                <a:latin typeface="+mn-lt"/>
              </a:rPr>
              <a:t>Dual UV-extended </a:t>
            </a:r>
            <a:r>
              <a:rPr lang="en-US" sz="2000" dirty="0" err="1">
                <a:solidFill>
                  <a:schemeClr val="bg1"/>
                </a:solidFill>
                <a:latin typeface="+mn-lt"/>
              </a:rPr>
              <a:t>SiPM</a:t>
            </a:r>
            <a:r>
              <a:rPr lang="en-US" sz="2000" dirty="0">
                <a:solidFill>
                  <a:schemeClr val="bg1"/>
                </a:solidFill>
                <a:latin typeface="+mn-lt"/>
              </a:rPr>
              <a:t> readout</a:t>
            </a:r>
          </a:p>
          <a:p>
            <a:pPr marL="223838" indent="-223838">
              <a:spcAft>
                <a:spcPts val="600"/>
              </a:spcAft>
              <a:buFontTx/>
              <a:buChar char="•"/>
            </a:pPr>
            <a:r>
              <a:rPr lang="en-US" sz="2000" dirty="0">
                <a:solidFill>
                  <a:schemeClr val="bg1"/>
                </a:solidFill>
                <a:latin typeface="+mn-lt"/>
              </a:rPr>
              <a:t>Rad hard: 90 </a:t>
            </a:r>
            <a:r>
              <a:rPr lang="en-US" sz="2000" dirty="0" err="1">
                <a:solidFill>
                  <a:schemeClr val="bg1"/>
                </a:solidFill>
                <a:latin typeface="+mn-lt"/>
              </a:rPr>
              <a:t>krad</a:t>
            </a:r>
            <a:r>
              <a:rPr lang="en-US" sz="2000" dirty="0">
                <a:solidFill>
                  <a:schemeClr val="bg1"/>
                </a:solidFill>
                <a:latin typeface="+mn-lt"/>
              </a:rPr>
              <a:t> </a:t>
            </a:r>
            <a:r>
              <a:rPr lang="en-US" sz="2000" dirty="0">
                <a:solidFill>
                  <a:schemeClr val="bg1"/>
                </a:solidFill>
                <a:latin typeface="Symbol" panose="05050102010706020507" pitchFamily="18" charset="2"/>
              </a:rPr>
              <a:t>g</a:t>
            </a:r>
            <a:r>
              <a:rPr lang="en-US" sz="2000" dirty="0">
                <a:solidFill>
                  <a:schemeClr val="bg1"/>
                </a:solidFill>
                <a:latin typeface="+mn-lt"/>
              </a:rPr>
              <a:t>; 3 x 10</a:t>
            </a:r>
            <a:r>
              <a:rPr lang="en-US" sz="2000" baseline="30000" dirty="0">
                <a:solidFill>
                  <a:schemeClr val="bg1"/>
                </a:solidFill>
                <a:latin typeface="+mn-lt"/>
              </a:rPr>
              <a:t>12</a:t>
            </a:r>
            <a:r>
              <a:rPr lang="en-US" sz="2000" dirty="0">
                <a:solidFill>
                  <a:schemeClr val="bg1"/>
                </a:solidFill>
                <a:latin typeface="+mn-lt"/>
              </a:rPr>
              <a:t> n/cm</a:t>
            </a:r>
            <a:r>
              <a:rPr lang="en-US" sz="2000" baseline="30000" dirty="0">
                <a:solidFill>
                  <a:schemeClr val="bg1"/>
                </a:solidFill>
                <a:latin typeface="+mn-lt"/>
              </a:rPr>
              <a:t>2</a:t>
            </a:r>
          </a:p>
          <a:p>
            <a:pPr marL="223838" indent="-223838">
              <a:spcAft>
                <a:spcPts val="600"/>
              </a:spcAft>
              <a:buFontTx/>
              <a:buChar char="•"/>
            </a:pPr>
            <a:r>
              <a:rPr lang="en-US" sz="2000" dirty="0">
                <a:solidFill>
                  <a:schemeClr val="bg1"/>
                </a:solidFill>
                <a:latin typeface="+mn-lt"/>
              </a:rPr>
              <a:t>Conversion electron resolution: </a:t>
            </a:r>
            <a:r>
              <a:rPr lang="en-US" sz="2000" dirty="0" err="1">
                <a:solidFill>
                  <a:schemeClr val="bg1"/>
                </a:solidFill>
                <a:latin typeface="Symbol" panose="05050102010706020507" pitchFamily="18" charset="2"/>
              </a:rPr>
              <a:t>s</a:t>
            </a:r>
            <a:r>
              <a:rPr lang="en-US" sz="2000" baseline="-25000" dirty="0" err="1">
                <a:solidFill>
                  <a:schemeClr val="bg1"/>
                </a:solidFill>
                <a:latin typeface="+mn-lt"/>
              </a:rPr>
              <a:t>E</a:t>
            </a:r>
            <a:r>
              <a:rPr lang="en-US" sz="2000" dirty="0">
                <a:solidFill>
                  <a:schemeClr val="bg1"/>
                </a:solidFill>
                <a:latin typeface="+mn-lt"/>
              </a:rPr>
              <a:t>/E O(5%)</a:t>
            </a:r>
          </a:p>
          <a:p>
            <a:pPr marL="223838" indent="-223838">
              <a:spcAft>
                <a:spcPts val="600"/>
              </a:spcAft>
              <a:buFontTx/>
              <a:buChar char="•"/>
            </a:pPr>
            <a:r>
              <a:rPr lang="en-US" sz="2000" dirty="0">
                <a:solidFill>
                  <a:schemeClr val="bg1"/>
                </a:solidFill>
                <a:latin typeface="+mn-lt"/>
              </a:rPr>
              <a:t>Timing: </a:t>
            </a:r>
            <a:r>
              <a:rPr lang="en-US" sz="2000" dirty="0" err="1">
                <a:solidFill>
                  <a:schemeClr val="bg1"/>
                </a:solidFill>
                <a:latin typeface="Symbol" panose="05050102010706020507" pitchFamily="18" charset="2"/>
              </a:rPr>
              <a:t>s</a:t>
            </a:r>
            <a:r>
              <a:rPr lang="en-US" sz="2000" baseline="-25000" dirty="0" err="1">
                <a:solidFill>
                  <a:schemeClr val="bg1"/>
                </a:solidFill>
              </a:rPr>
              <a:t>t</a:t>
            </a:r>
            <a:r>
              <a:rPr lang="en-US" sz="2000" dirty="0">
                <a:solidFill>
                  <a:schemeClr val="bg1"/>
                </a:solidFill>
              </a:rPr>
              <a:t> </a:t>
            </a:r>
            <a:r>
              <a:rPr lang="en-US" sz="2000" dirty="0">
                <a:solidFill>
                  <a:schemeClr val="bg1"/>
                </a:solidFill>
                <a:latin typeface="+mn-lt"/>
              </a:rPr>
              <a:t>= 110 </a:t>
            </a:r>
            <a:r>
              <a:rPr lang="en-US" sz="2000" dirty="0" err="1">
                <a:solidFill>
                  <a:schemeClr val="bg1"/>
                </a:solidFill>
                <a:latin typeface="+mn-lt"/>
              </a:rPr>
              <a:t>ps</a:t>
            </a:r>
            <a:endParaRPr lang="en-US" sz="2000" dirty="0">
              <a:solidFill>
                <a:schemeClr val="bg1"/>
              </a:solidFill>
              <a:latin typeface="+mn-lt"/>
            </a:endParaRPr>
          </a:p>
          <a:p>
            <a:pPr marL="223838" indent="-223838">
              <a:spcAft>
                <a:spcPts val="600"/>
              </a:spcAft>
              <a:buFontTx/>
              <a:buChar char="•"/>
            </a:pPr>
            <a:r>
              <a:rPr lang="en-US" sz="2000" dirty="0">
                <a:solidFill>
                  <a:schemeClr val="bg1"/>
                </a:solidFill>
                <a:latin typeface="+mn-lt"/>
              </a:rPr>
              <a:t>Calibration/monitoring using 6 MeV radioactive source and laser system</a:t>
            </a:r>
          </a:p>
        </p:txBody>
      </p:sp>
      <p:sp>
        <p:nvSpPr>
          <p:cNvPr id="6" name="TextBox 5">
            <a:extLst>
              <a:ext uri="{FF2B5EF4-FFF2-40B4-BE49-F238E27FC236}">
                <a16:creationId xmlns:a16="http://schemas.microsoft.com/office/drawing/2014/main" id="{A843338C-596A-90DB-3EEE-2641299ED221}"/>
              </a:ext>
            </a:extLst>
          </p:cNvPr>
          <p:cNvSpPr txBox="1"/>
          <p:nvPr/>
        </p:nvSpPr>
        <p:spPr>
          <a:xfrm>
            <a:off x="10431183" y="364481"/>
            <a:ext cx="1606730" cy="461665"/>
          </a:xfrm>
          <a:prstGeom prst="rect">
            <a:avLst/>
          </a:prstGeom>
          <a:noFill/>
        </p:spPr>
        <p:txBody>
          <a:bodyPr wrap="square" rtlCol="0">
            <a:spAutoFit/>
          </a:bodyPr>
          <a:lstStyle/>
          <a:p>
            <a:pPr algn="ctr"/>
            <a:r>
              <a:rPr lang="en-US" sz="2400" dirty="0">
                <a:solidFill>
                  <a:schemeClr val="bg1"/>
                </a:solidFill>
              </a:rPr>
              <a:t>Beam View</a:t>
            </a:r>
          </a:p>
        </p:txBody>
      </p:sp>
      <p:pic>
        <p:nvPicPr>
          <p:cNvPr id="7" name="Picture 6">
            <a:extLst>
              <a:ext uri="{FF2B5EF4-FFF2-40B4-BE49-F238E27FC236}">
                <a16:creationId xmlns:a16="http://schemas.microsoft.com/office/drawing/2014/main" id="{CFD8CBEA-9F91-91DD-9FD3-6A28DE7942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3840" y="186057"/>
            <a:ext cx="4247262" cy="914400"/>
          </a:xfrm>
          <a:prstGeom prst="rect">
            <a:avLst/>
          </a:prstGeom>
        </p:spPr>
      </p:pic>
      <p:sp>
        <p:nvSpPr>
          <p:cNvPr id="8" name="Oval 7">
            <a:extLst>
              <a:ext uri="{FF2B5EF4-FFF2-40B4-BE49-F238E27FC236}">
                <a16:creationId xmlns:a16="http://schemas.microsoft.com/office/drawing/2014/main" id="{C088B983-3E11-C539-3423-CDA7B9D0009D}"/>
              </a:ext>
            </a:extLst>
          </p:cNvPr>
          <p:cNvSpPr/>
          <p:nvPr/>
        </p:nvSpPr>
        <p:spPr>
          <a:xfrm>
            <a:off x="11315700" y="304799"/>
            <a:ext cx="609600" cy="461665"/>
          </a:xfrm>
          <a:prstGeom prst="ellipse">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40000"/>
                    <a:lumOff val="60000"/>
                  </a:schemeClr>
                </a:solidFill>
              </a:ln>
              <a:noFill/>
            </a:endParaRPr>
          </a:p>
        </p:txBody>
      </p:sp>
      <p:pic>
        <p:nvPicPr>
          <p:cNvPr id="9" name="Picture 8">
            <a:extLst>
              <a:ext uri="{FF2B5EF4-FFF2-40B4-BE49-F238E27FC236}">
                <a16:creationId xmlns:a16="http://schemas.microsoft.com/office/drawing/2014/main" id="{9C5CEDAD-CF5E-184A-A2F1-EF22E232D184}"/>
              </a:ext>
            </a:extLst>
          </p:cNvPr>
          <p:cNvPicPr>
            <a:picLocks noChangeAspect="1"/>
          </p:cNvPicPr>
          <p:nvPr/>
        </p:nvPicPr>
        <p:blipFill>
          <a:blip r:embed="rId3"/>
          <a:stretch>
            <a:fillRect/>
          </a:stretch>
        </p:blipFill>
        <p:spPr>
          <a:xfrm>
            <a:off x="6629400" y="2821766"/>
            <a:ext cx="4777504" cy="3581400"/>
          </a:xfrm>
          <a:prstGeom prst="rect">
            <a:avLst/>
          </a:prstGeom>
        </p:spPr>
      </p:pic>
    </p:spTree>
    <p:extLst>
      <p:ext uri="{BB962C8B-B14F-4D97-AF65-F5344CB8AC3E}">
        <p14:creationId xmlns:p14="http://schemas.microsoft.com/office/powerpoint/2010/main" val="117287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the Future of Particle Physics</a:t>
            </a:r>
          </a:p>
        </p:txBody>
      </p:sp>
      <p:sp>
        <p:nvSpPr>
          <p:cNvPr id="4" name="Date Placeholder 3"/>
          <p:cNvSpPr>
            <a:spLocks noGrp="1"/>
          </p:cNvSpPr>
          <p:nvPr>
            <p:ph type="dt" sz="half" idx="10"/>
          </p:nvPr>
        </p:nvSpPr>
        <p:spPr/>
        <p:txBody>
          <a:bodyPr/>
          <a:lstStyle/>
          <a:p>
            <a:r>
              <a:rPr lang="en-US"/>
              <a:t>Craig Dukes / Virginia</a:t>
            </a:r>
            <a:endParaRPr lang="en-US" dirty="0"/>
          </a:p>
        </p:txBody>
      </p:sp>
      <p:sp>
        <p:nvSpPr>
          <p:cNvPr id="5" name="Footer Placeholder 4"/>
          <p:cNvSpPr>
            <a:spLocks noGrp="1"/>
          </p:cNvSpPr>
          <p:nvPr>
            <p:ph type="ftr" sz="quarter" idx="11"/>
          </p:nvPr>
        </p:nvSpPr>
        <p:spPr/>
        <p:txBody>
          <a:bodyPr/>
          <a:lstStyle/>
          <a:p>
            <a:r>
              <a:rPr lang="en-US"/>
              <a:t>SPIN 2023 / Mu2e</a:t>
            </a:r>
            <a:endParaRPr lang="en-US" dirty="0"/>
          </a:p>
        </p:txBody>
      </p:sp>
      <p:sp>
        <p:nvSpPr>
          <p:cNvPr id="6" name="Slide Number Placeholder 5"/>
          <p:cNvSpPr>
            <a:spLocks noGrp="1"/>
          </p:cNvSpPr>
          <p:nvPr>
            <p:ph type="sldNum" sz="quarter" idx="12"/>
          </p:nvPr>
        </p:nvSpPr>
        <p:spPr/>
        <p:txBody>
          <a:bodyPr/>
          <a:lstStyle/>
          <a:p>
            <a:fld id="{C95F3207-39C2-4B35-9EBF-195B2F555FC9}" type="slidenum">
              <a:rPr lang="en-US" smtClean="0"/>
              <a:t>2</a:t>
            </a:fld>
            <a:endParaRPr lang="en-US" dirty="0"/>
          </a:p>
        </p:txBody>
      </p:sp>
      <p:sp>
        <p:nvSpPr>
          <p:cNvPr id="7" name="TextBox 6"/>
          <p:cNvSpPr txBox="1"/>
          <p:nvPr/>
        </p:nvSpPr>
        <p:spPr>
          <a:xfrm>
            <a:off x="61838" y="710305"/>
            <a:ext cx="3543300" cy="2677656"/>
          </a:xfrm>
          <a:prstGeom prst="rect">
            <a:avLst/>
          </a:prstGeom>
          <a:noFill/>
        </p:spPr>
        <p:txBody>
          <a:bodyPr wrap="square" rtlCol="0">
            <a:spAutoFit/>
          </a:bodyPr>
          <a:lstStyle/>
          <a:p>
            <a:r>
              <a:rPr lang="en-US" sz="2400" dirty="0">
                <a:solidFill>
                  <a:schemeClr val="bg1"/>
                </a:solidFill>
              </a:rPr>
              <a:t>Last summer about several thousand particle physicists gathered together in Seattle to plan the future of particle physics in the United States for the next decade.</a:t>
            </a:r>
          </a:p>
        </p:txBody>
      </p:sp>
      <p:pic>
        <p:nvPicPr>
          <p:cNvPr id="9" name="Picture 8"/>
          <p:cNvPicPr>
            <a:picLocks noChangeAspect="1"/>
          </p:cNvPicPr>
          <p:nvPr/>
        </p:nvPicPr>
        <p:blipFill>
          <a:blip r:embed="rId2"/>
          <a:stretch>
            <a:fillRect/>
          </a:stretch>
        </p:blipFill>
        <p:spPr>
          <a:xfrm>
            <a:off x="6372177" y="3429000"/>
            <a:ext cx="5516273" cy="3101904"/>
          </a:xfrm>
          <a:prstGeom prst="rect">
            <a:avLst/>
          </a:prstGeom>
        </p:spPr>
      </p:pic>
      <p:pic>
        <p:nvPicPr>
          <p:cNvPr id="10" name="Picture 9"/>
          <p:cNvPicPr>
            <a:picLocks noChangeAspect="1"/>
          </p:cNvPicPr>
          <p:nvPr/>
        </p:nvPicPr>
        <p:blipFill>
          <a:blip r:embed="rId3"/>
          <a:stretch>
            <a:fillRect/>
          </a:stretch>
        </p:blipFill>
        <p:spPr>
          <a:xfrm>
            <a:off x="1181100" y="3444204"/>
            <a:ext cx="4820900" cy="3114971"/>
          </a:xfrm>
          <a:prstGeom prst="rect">
            <a:avLst/>
          </a:prstGeom>
        </p:spPr>
      </p:pic>
      <p:pic>
        <p:nvPicPr>
          <p:cNvPr id="8" name="Picture 7" descr="A blue rectangular object with white text&#10;&#10;Description automatically generated">
            <a:extLst>
              <a:ext uri="{FF2B5EF4-FFF2-40B4-BE49-F238E27FC236}">
                <a16:creationId xmlns:a16="http://schemas.microsoft.com/office/drawing/2014/main" id="{7585DA35-55D1-5B46-0D9B-DFDEB0D75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3625" y="847634"/>
            <a:ext cx="8124825" cy="2476500"/>
          </a:xfrm>
          <a:prstGeom prst="rect">
            <a:avLst/>
          </a:prstGeom>
        </p:spPr>
      </p:pic>
      <p:pic>
        <p:nvPicPr>
          <p:cNvPr id="12" name="Picture 11" descr="A group of people standing in front of a building&#10;&#10;Description automatically generated">
            <a:extLst>
              <a:ext uri="{FF2B5EF4-FFF2-40B4-BE49-F238E27FC236}">
                <a16:creationId xmlns:a16="http://schemas.microsoft.com/office/drawing/2014/main" id="{04FEC6D9-BDE8-57E6-080F-7AFFE23BD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 y="3672545"/>
            <a:ext cx="4991100" cy="2816406"/>
          </a:xfrm>
          <a:prstGeom prst="rect">
            <a:avLst/>
          </a:prstGeom>
        </p:spPr>
      </p:pic>
    </p:spTree>
    <p:extLst>
      <p:ext uri="{BB962C8B-B14F-4D97-AF65-F5344CB8AC3E}">
        <p14:creationId xmlns:p14="http://schemas.microsoft.com/office/powerpoint/2010/main" val="184570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20BFD7-4CD2-8E33-65A2-92E233F967A6}"/>
              </a:ext>
            </a:extLst>
          </p:cNvPr>
          <p:cNvSpPr>
            <a:spLocks noGrp="1"/>
          </p:cNvSpPr>
          <p:nvPr>
            <p:ph type="title"/>
          </p:nvPr>
        </p:nvSpPr>
        <p:spPr/>
        <p:txBody>
          <a:bodyPr/>
          <a:lstStyle/>
          <a:p>
            <a:r>
              <a:rPr lang="en-US" dirty="0"/>
              <a:t>Calorimeter Performance:  Track Seeding</a:t>
            </a:r>
          </a:p>
        </p:txBody>
      </p:sp>
      <p:sp>
        <p:nvSpPr>
          <p:cNvPr id="3" name="Date Placeholder 2">
            <a:extLst>
              <a:ext uri="{FF2B5EF4-FFF2-40B4-BE49-F238E27FC236}">
                <a16:creationId xmlns:a16="http://schemas.microsoft.com/office/drawing/2014/main" id="{64365CCE-9418-A742-7665-3DF4C7F48FDC}"/>
              </a:ext>
            </a:extLst>
          </p:cNvPr>
          <p:cNvSpPr>
            <a:spLocks noGrp="1"/>
          </p:cNvSpPr>
          <p:nvPr>
            <p:ph type="dt" sz="half" idx="10"/>
          </p:nvPr>
        </p:nvSpPr>
        <p:spPr/>
        <p:txBody>
          <a:bodyPr/>
          <a:lstStyle/>
          <a:p>
            <a:r>
              <a:rPr lang="en-US"/>
              <a:t>Craig Dukes / Virginia</a:t>
            </a:r>
            <a:endParaRPr lang="en-US" dirty="0"/>
          </a:p>
        </p:txBody>
      </p:sp>
      <p:sp>
        <p:nvSpPr>
          <p:cNvPr id="4" name="Footer Placeholder 3">
            <a:extLst>
              <a:ext uri="{FF2B5EF4-FFF2-40B4-BE49-F238E27FC236}">
                <a16:creationId xmlns:a16="http://schemas.microsoft.com/office/drawing/2014/main" id="{7AAFC01B-A5A3-43DB-4CCA-5E8F56C04B99}"/>
              </a:ext>
            </a:extLst>
          </p:cNvPr>
          <p:cNvSpPr>
            <a:spLocks noGrp="1"/>
          </p:cNvSpPr>
          <p:nvPr>
            <p:ph type="ftr" sz="quarter" idx="11"/>
          </p:nvPr>
        </p:nvSpPr>
        <p:spPr/>
        <p:txBody>
          <a:bodyPr/>
          <a:lstStyle/>
          <a:p>
            <a:r>
              <a:rPr lang="en-US"/>
              <a:t>SPIN 2023 / Mu2e</a:t>
            </a:r>
            <a:endParaRPr lang="en-US" dirty="0"/>
          </a:p>
        </p:txBody>
      </p:sp>
      <p:sp>
        <p:nvSpPr>
          <p:cNvPr id="5" name="Slide Number Placeholder 4">
            <a:extLst>
              <a:ext uri="{FF2B5EF4-FFF2-40B4-BE49-F238E27FC236}">
                <a16:creationId xmlns:a16="http://schemas.microsoft.com/office/drawing/2014/main" id="{F1508722-14B9-4CE3-8DB7-2177D993B264}"/>
              </a:ext>
            </a:extLst>
          </p:cNvPr>
          <p:cNvSpPr>
            <a:spLocks noGrp="1"/>
          </p:cNvSpPr>
          <p:nvPr>
            <p:ph type="sldNum" sz="quarter" idx="12"/>
          </p:nvPr>
        </p:nvSpPr>
        <p:spPr/>
        <p:txBody>
          <a:bodyPr/>
          <a:lstStyle/>
          <a:p>
            <a:fld id="{C95F3207-39C2-4B35-9EBF-195B2F555FC9}" type="slidenum">
              <a:rPr lang="en-US" smtClean="0"/>
              <a:pPr/>
              <a:t>20</a:t>
            </a:fld>
            <a:endParaRPr lang="en-US" dirty="0"/>
          </a:p>
        </p:txBody>
      </p:sp>
      <p:pic>
        <p:nvPicPr>
          <p:cNvPr id="7" name="Picture 2">
            <a:extLst>
              <a:ext uri="{FF2B5EF4-FFF2-40B4-BE49-F238E27FC236}">
                <a16:creationId xmlns:a16="http://schemas.microsoft.com/office/drawing/2014/main" id="{97DDAC52-F6BD-5D74-0783-8D4F48C46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54480"/>
            <a:ext cx="8229600" cy="207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D4C7D43B-0655-70D2-4349-2CB111CA190F}"/>
              </a:ext>
            </a:extLst>
          </p:cNvPr>
          <p:cNvPicPr>
            <a:picLocks noChangeAspect="1"/>
          </p:cNvPicPr>
          <p:nvPr/>
        </p:nvPicPr>
        <p:blipFill>
          <a:blip r:embed="rId3"/>
          <a:stretch>
            <a:fillRect/>
          </a:stretch>
        </p:blipFill>
        <p:spPr>
          <a:xfrm>
            <a:off x="457200" y="4114800"/>
            <a:ext cx="8229600" cy="2581964"/>
          </a:xfrm>
          <a:prstGeom prst="rect">
            <a:avLst/>
          </a:prstGeom>
        </p:spPr>
      </p:pic>
      <p:pic>
        <p:nvPicPr>
          <p:cNvPr id="9" name="Picture 8">
            <a:extLst>
              <a:ext uri="{FF2B5EF4-FFF2-40B4-BE49-F238E27FC236}">
                <a16:creationId xmlns:a16="http://schemas.microsoft.com/office/drawing/2014/main" id="{3DD014CD-B882-410C-40A7-2832937814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0" y="316086"/>
            <a:ext cx="3754112" cy="2008014"/>
          </a:xfrm>
          <a:prstGeom prst="rect">
            <a:avLst/>
          </a:prstGeom>
        </p:spPr>
      </p:pic>
      <p:sp>
        <p:nvSpPr>
          <p:cNvPr id="10" name="TextBox 9">
            <a:extLst>
              <a:ext uri="{FF2B5EF4-FFF2-40B4-BE49-F238E27FC236}">
                <a16:creationId xmlns:a16="http://schemas.microsoft.com/office/drawing/2014/main" id="{2452A734-385D-D2FD-54ED-89250435CF10}"/>
              </a:ext>
            </a:extLst>
          </p:cNvPr>
          <p:cNvSpPr txBox="1"/>
          <p:nvPr/>
        </p:nvSpPr>
        <p:spPr>
          <a:xfrm>
            <a:off x="246388" y="960194"/>
            <a:ext cx="3048000" cy="461665"/>
          </a:xfrm>
          <a:prstGeom prst="rect">
            <a:avLst/>
          </a:prstGeom>
          <a:noFill/>
        </p:spPr>
        <p:txBody>
          <a:bodyPr wrap="square" rtlCol="0">
            <a:spAutoFit/>
          </a:bodyPr>
          <a:lstStyle/>
          <a:p>
            <a:r>
              <a:rPr lang="en-US" sz="2400" dirty="0">
                <a:solidFill>
                  <a:schemeClr val="bg1"/>
                </a:solidFill>
              </a:rPr>
              <a:t>Live Gate Window</a:t>
            </a:r>
          </a:p>
        </p:txBody>
      </p:sp>
      <p:sp>
        <p:nvSpPr>
          <p:cNvPr id="11" name="TextBox 10">
            <a:extLst>
              <a:ext uri="{FF2B5EF4-FFF2-40B4-BE49-F238E27FC236}">
                <a16:creationId xmlns:a16="http://schemas.microsoft.com/office/drawing/2014/main" id="{1FA64286-835B-7056-BF9F-4D6CD4A9E88E}"/>
              </a:ext>
            </a:extLst>
          </p:cNvPr>
          <p:cNvSpPr txBox="1"/>
          <p:nvPr/>
        </p:nvSpPr>
        <p:spPr>
          <a:xfrm>
            <a:off x="114300" y="3765678"/>
            <a:ext cx="4991100" cy="461665"/>
          </a:xfrm>
          <a:prstGeom prst="rect">
            <a:avLst/>
          </a:prstGeom>
          <a:noFill/>
        </p:spPr>
        <p:txBody>
          <a:bodyPr wrap="square" rtlCol="0">
            <a:spAutoFit/>
          </a:bodyPr>
          <a:lstStyle/>
          <a:p>
            <a:r>
              <a:rPr lang="en-US" sz="2400" dirty="0">
                <a:solidFill>
                  <a:schemeClr val="bg1"/>
                </a:solidFill>
              </a:rPr>
              <a:t>±50 ns Around Conversion Electron</a:t>
            </a:r>
          </a:p>
        </p:txBody>
      </p:sp>
    </p:spTree>
    <p:extLst>
      <p:ext uri="{BB962C8B-B14F-4D97-AF65-F5344CB8AC3E}">
        <p14:creationId xmlns:p14="http://schemas.microsoft.com/office/powerpoint/2010/main" val="20208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20BFD7-4CD2-8E33-65A2-92E233F967A6}"/>
              </a:ext>
            </a:extLst>
          </p:cNvPr>
          <p:cNvSpPr>
            <a:spLocks noGrp="1"/>
          </p:cNvSpPr>
          <p:nvPr>
            <p:ph type="title"/>
          </p:nvPr>
        </p:nvSpPr>
        <p:spPr/>
        <p:txBody>
          <a:bodyPr/>
          <a:lstStyle/>
          <a:p>
            <a:r>
              <a:rPr lang="en-US" dirty="0"/>
              <a:t>Calorimeter Performance:  Track Seeding</a:t>
            </a:r>
          </a:p>
        </p:txBody>
      </p:sp>
      <p:sp>
        <p:nvSpPr>
          <p:cNvPr id="3" name="Date Placeholder 2">
            <a:extLst>
              <a:ext uri="{FF2B5EF4-FFF2-40B4-BE49-F238E27FC236}">
                <a16:creationId xmlns:a16="http://schemas.microsoft.com/office/drawing/2014/main" id="{64365CCE-9418-A742-7665-3DF4C7F48FDC}"/>
              </a:ext>
            </a:extLst>
          </p:cNvPr>
          <p:cNvSpPr>
            <a:spLocks noGrp="1"/>
          </p:cNvSpPr>
          <p:nvPr>
            <p:ph type="dt" sz="half" idx="10"/>
          </p:nvPr>
        </p:nvSpPr>
        <p:spPr/>
        <p:txBody>
          <a:bodyPr/>
          <a:lstStyle/>
          <a:p>
            <a:r>
              <a:rPr lang="en-US"/>
              <a:t>Craig Dukes / Virginia</a:t>
            </a:r>
            <a:endParaRPr lang="en-US" dirty="0"/>
          </a:p>
        </p:txBody>
      </p:sp>
      <p:sp>
        <p:nvSpPr>
          <p:cNvPr id="4" name="Footer Placeholder 3">
            <a:extLst>
              <a:ext uri="{FF2B5EF4-FFF2-40B4-BE49-F238E27FC236}">
                <a16:creationId xmlns:a16="http://schemas.microsoft.com/office/drawing/2014/main" id="{7AAFC01B-A5A3-43DB-4CCA-5E8F56C04B99}"/>
              </a:ext>
            </a:extLst>
          </p:cNvPr>
          <p:cNvSpPr>
            <a:spLocks noGrp="1"/>
          </p:cNvSpPr>
          <p:nvPr>
            <p:ph type="ftr" sz="quarter" idx="11"/>
          </p:nvPr>
        </p:nvSpPr>
        <p:spPr/>
        <p:txBody>
          <a:bodyPr/>
          <a:lstStyle/>
          <a:p>
            <a:r>
              <a:rPr lang="en-US"/>
              <a:t>SPIN 2023 / Mu2e</a:t>
            </a:r>
            <a:endParaRPr lang="en-US" dirty="0"/>
          </a:p>
        </p:txBody>
      </p:sp>
      <p:sp>
        <p:nvSpPr>
          <p:cNvPr id="5" name="Slide Number Placeholder 4">
            <a:extLst>
              <a:ext uri="{FF2B5EF4-FFF2-40B4-BE49-F238E27FC236}">
                <a16:creationId xmlns:a16="http://schemas.microsoft.com/office/drawing/2014/main" id="{F1508722-14B9-4CE3-8DB7-2177D993B264}"/>
              </a:ext>
            </a:extLst>
          </p:cNvPr>
          <p:cNvSpPr>
            <a:spLocks noGrp="1"/>
          </p:cNvSpPr>
          <p:nvPr>
            <p:ph type="sldNum" sz="quarter" idx="12"/>
          </p:nvPr>
        </p:nvSpPr>
        <p:spPr/>
        <p:txBody>
          <a:bodyPr/>
          <a:lstStyle/>
          <a:p>
            <a:fld id="{C95F3207-39C2-4B35-9EBF-195B2F555FC9}" type="slidenum">
              <a:rPr lang="en-US" smtClean="0"/>
              <a:pPr/>
              <a:t>21</a:t>
            </a:fld>
            <a:endParaRPr lang="en-US" dirty="0"/>
          </a:p>
        </p:txBody>
      </p:sp>
      <p:sp>
        <p:nvSpPr>
          <p:cNvPr id="10" name="TextBox 9">
            <a:extLst>
              <a:ext uri="{FF2B5EF4-FFF2-40B4-BE49-F238E27FC236}">
                <a16:creationId xmlns:a16="http://schemas.microsoft.com/office/drawing/2014/main" id="{2452A734-385D-D2FD-54ED-89250435CF10}"/>
              </a:ext>
            </a:extLst>
          </p:cNvPr>
          <p:cNvSpPr txBox="1"/>
          <p:nvPr/>
        </p:nvSpPr>
        <p:spPr>
          <a:xfrm>
            <a:off x="1524000" y="5335937"/>
            <a:ext cx="4000501" cy="461665"/>
          </a:xfrm>
          <a:prstGeom prst="rect">
            <a:avLst/>
          </a:prstGeom>
          <a:noFill/>
        </p:spPr>
        <p:txBody>
          <a:bodyPr wrap="square" rtlCol="0">
            <a:spAutoFit/>
          </a:bodyPr>
          <a:lstStyle/>
          <a:p>
            <a:pPr algn="ctr"/>
            <a:r>
              <a:rPr lang="en-US" sz="2400" dirty="0">
                <a:solidFill>
                  <a:schemeClr val="bg1"/>
                </a:solidFill>
              </a:rPr>
              <a:t>No calorimeter seeding</a:t>
            </a:r>
          </a:p>
        </p:txBody>
      </p:sp>
      <p:sp>
        <p:nvSpPr>
          <p:cNvPr id="11" name="TextBox 10">
            <a:extLst>
              <a:ext uri="{FF2B5EF4-FFF2-40B4-BE49-F238E27FC236}">
                <a16:creationId xmlns:a16="http://schemas.microsoft.com/office/drawing/2014/main" id="{1FA64286-835B-7056-BF9F-4D6CD4A9E88E}"/>
              </a:ext>
            </a:extLst>
          </p:cNvPr>
          <p:cNvSpPr txBox="1"/>
          <p:nvPr/>
        </p:nvSpPr>
        <p:spPr>
          <a:xfrm>
            <a:off x="6037569" y="5328335"/>
            <a:ext cx="4989968" cy="461665"/>
          </a:xfrm>
          <a:prstGeom prst="rect">
            <a:avLst/>
          </a:prstGeom>
          <a:noFill/>
        </p:spPr>
        <p:txBody>
          <a:bodyPr wrap="square" rtlCol="0">
            <a:spAutoFit/>
          </a:bodyPr>
          <a:lstStyle/>
          <a:p>
            <a:pPr algn="ctr"/>
            <a:r>
              <a:rPr lang="en-US" sz="2400" dirty="0">
                <a:solidFill>
                  <a:schemeClr val="bg1"/>
                </a:solidFill>
              </a:rPr>
              <a:t>±80 ns around calorimeter hit</a:t>
            </a:r>
          </a:p>
        </p:txBody>
      </p:sp>
      <p:pic>
        <p:nvPicPr>
          <p:cNvPr id="13" name="Picture 12" descr="A comparison of a circular object with a circle in the middle&#10;&#10;Description automatically generated with medium confidence">
            <a:extLst>
              <a:ext uri="{FF2B5EF4-FFF2-40B4-BE49-F238E27FC236}">
                <a16:creationId xmlns:a16="http://schemas.microsoft.com/office/drawing/2014/main" id="{DAC19225-3CAD-0BBF-21F9-D7CD40AC4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1096126"/>
            <a:ext cx="9219068" cy="4232209"/>
          </a:xfrm>
          <a:prstGeom prst="rect">
            <a:avLst/>
          </a:prstGeom>
        </p:spPr>
      </p:pic>
      <p:sp>
        <p:nvSpPr>
          <p:cNvPr id="12" name="TextBox 11">
            <a:extLst>
              <a:ext uri="{FF2B5EF4-FFF2-40B4-BE49-F238E27FC236}">
                <a16:creationId xmlns:a16="http://schemas.microsoft.com/office/drawing/2014/main" id="{2371CBAB-C966-B9AA-33A0-EB64F0EF5B97}"/>
              </a:ext>
            </a:extLst>
          </p:cNvPr>
          <p:cNvSpPr txBox="1"/>
          <p:nvPr/>
        </p:nvSpPr>
        <p:spPr>
          <a:xfrm>
            <a:off x="493453" y="5813792"/>
            <a:ext cx="11696700" cy="707886"/>
          </a:xfrm>
          <a:prstGeom prst="rect">
            <a:avLst/>
          </a:prstGeom>
          <a:noFill/>
        </p:spPr>
        <p:txBody>
          <a:bodyPr wrap="square">
            <a:spAutoFit/>
          </a:bodyPr>
          <a:lstStyle/>
          <a:p>
            <a:r>
              <a:rPr lang="en-US" sz="2000" dirty="0">
                <a:solidFill>
                  <a:schemeClr val="bg1"/>
                </a:solidFill>
              </a:rPr>
              <a:t>Black crosses are straw hits, red circle - the calorimeter cluster, and dark-green circle – conversion electron trajectory.</a:t>
            </a:r>
          </a:p>
        </p:txBody>
      </p:sp>
    </p:spTree>
    <p:extLst>
      <p:ext uri="{BB962C8B-B14F-4D97-AF65-F5344CB8AC3E}">
        <p14:creationId xmlns:p14="http://schemas.microsoft.com/office/powerpoint/2010/main" val="348384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BCE6744-7D9C-56E4-2BD7-A6B7EF6BB4E0}"/>
              </a:ext>
            </a:extLst>
          </p:cNvPr>
          <p:cNvGrpSpPr/>
          <p:nvPr/>
        </p:nvGrpSpPr>
        <p:grpSpPr>
          <a:xfrm>
            <a:off x="909690" y="2942988"/>
            <a:ext cx="5503168" cy="3316091"/>
            <a:chOff x="4613938" y="2541028"/>
            <a:chExt cx="3805196" cy="2181398"/>
          </a:xfrm>
          <a:solidFill>
            <a:schemeClr val="bg1"/>
          </a:solidFill>
        </p:grpSpPr>
        <p:pic>
          <p:nvPicPr>
            <p:cNvPr id="9" name="Picture 8">
              <a:extLst>
                <a:ext uri="{FF2B5EF4-FFF2-40B4-BE49-F238E27FC236}">
                  <a16:creationId xmlns:a16="http://schemas.microsoft.com/office/drawing/2014/main" id="{969A91F9-F863-7E03-136C-CBA931C7D1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39" t="8667" b="2226"/>
            <a:stretch/>
          </p:blipFill>
          <p:spPr>
            <a:xfrm>
              <a:off x="4613938" y="2541028"/>
              <a:ext cx="3805196" cy="2181398"/>
            </a:xfrm>
            <a:prstGeom prst="rect">
              <a:avLst/>
            </a:prstGeom>
            <a:grpFill/>
          </p:spPr>
        </p:pic>
        <p:cxnSp>
          <p:nvCxnSpPr>
            <p:cNvPr id="10" name="Straight Connector 9">
              <a:extLst>
                <a:ext uri="{FF2B5EF4-FFF2-40B4-BE49-F238E27FC236}">
                  <a16:creationId xmlns:a16="http://schemas.microsoft.com/office/drawing/2014/main" id="{6E0F0016-4C67-4BA9-42AE-6CD711964A78}"/>
                </a:ext>
              </a:extLst>
            </p:cNvPr>
            <p:cNvCxnSpPr>
              <a:cxnSpLocks/>
            </p:cNvCxnSpPr>
            <p:nvPr/>
          </p:nvCxnSpPr>
          <p:spPr>
            <a:xfrm>
              <a:off x="4824483" y="3623935"/>
              <a:ext cx="2713690" cy="7792"/>
            </a:xfrm>
            <a:prstGeom prst="line">
              <a:avLst/>
            </a:prstGeom>
            <a:grpFill/>
            <a:ln>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42C538C-D8F2-B236-1578-4E4A7325D808}"/>
                </a:ext>
              </a:extLst>
            </p:cNvPr>
            <p:cNvCxnSpPr>
              <a:cxnSpLocks/>
            </p:cNvCxnSpPr>
            <p:nvPr/>
          </p:nvCxnSpPr>
          <p:spPr>
            <a:xfrm>
              <a:off x="7538172" y="3623935"/>
              <a:ext cx="1" cy="928517"/>
            </a:xfrm>
            <a:prstGeom prst="line">
              <a:avLst/>
            </a:prstGeom>
            <a:grpFill/>
            <a:ln>
              <a:solidFill>
                <a:srgbClr val="0000FF"/>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D8AFB21-DACD-09AC-2007-529EE6A79404}"/>
                </a:ext>
              </a:extLst>
            </p:cNvPr>
            <p:cNvSpPr txBox="1"/>
            <p:nvPr/>
          </p:nvSpPr>
          <p:spPr>
            <a:xfrm>
              <a:off x="5219860" y="3813132"/>
              <a:ext cx="1042566" cy="425171"/>
            </a:xfrm>
            <a:prstGeom prst="rect">
              <a:avLst/>
            </a:prstGeom>
            <a:grpFill/>
          </p:spPr>
          <p:txBody>
            <a:bodyPr wrap="none" rtlCol="0">
              <a:spAutoFit/>
            </a:bodyPr>
            <a:lstStyle/>
            <a:p>
              <a:r>
                <a:rPr lang="en-US" sz="1200" dirty="0"/>
                <a:t>Signal only</a:t>
              </a:r>
            </a:p>
            <a:p>
              <a:r>
                <a:rPr lang="en-US" sz="1200" dirty="0"/>
                <a:t>Signal + Overlays (x1)</a:t>
              </a:r>
            </a:p>
            <a:p>
              <a:r>
                <a:rPr lang="en-US" sz="1200" dirty="0"/>
                <a:t>Signal + Overlays (x2)</a:t>
              </a:r>
            </a:p>
          </p:txBody>
        </p:sp>
      </p:grpSp>
      <p:sp>
        <p:nvSpPr>
          <p:cNvPr id="6" name="Title 5">
            <a:extLst>
              <a:ext uri="{FF2B5EF4-FFF2-40B4-BE49-F238E27FC236}">
                <a16:creationId xmlns:a16="http://schemas.microsoft.com/office/drawing/2014/main" id="{D51D48C3-B72D-4420-9AE7-3EA5A35F4283}"/>
              </a:ext>
            </a:extLst>
          </p:cNvPr>
          <p:cNvSpPr>
            <a:spLocks noGrp="1"/>
          </p:cNvSpPr>
          <p:nvPr>
            <p:ph type="title"/>
          </p:nvPr>
        </p:nvSpPr>
        <p:spPr/>
        <p:txBody>
          <a:bodyPr/>
          <a:lstStyle/>
          <a:p>
            <a:r>
              <a:rPr lang="en-US" dirty="0"/>
              <a:t>Calorimeter Performance:  Particle Identification</a:t>
            </a:r>
          </a:p>
        </p:txBody>
      </p:sp>
      <p:sp>
        <p:nvSpPr>
          <p:cNvPr id="3" name="Date Placeholder 2">
            <a:extLst>
              <a:ext uri="{FF2B5EF4-FFF2-40B4-BE49-F238E27FC236}">
                <a16:creationId xmlns:a16="http://schemas.microsoft.com/office/drawing/2014/main" id="{119B8D2B-FADB-4727-D366-459EA2FCDFD4}"/>
              </a:ext>
            </a:extLst>
          </p:cNvPr>
          <p:cNvSpPr>
            <a:spLocks noGrp="1"/>
          </p:cNvSpPr>
          <p:nvPr>
            <p:ph type="dt" sz="half" idx="10"/>
          </p:nvPr>
        </p:nvSpPr>
        <p:spPr/>
        <p:txBody>
          <a:bodyPr/>
          <a:lstStyle/>
          <a:p>
            <a:r>
              <a:rPr lang="en-US"/>
              <a:t>Craig Dukes / Virginia</a:t>
            </a:r>
            <a:endParaRPr lang="en-US" dirty="0"/>
          </a:p>
        </p:txBody>
      </p:sp>
      <p:sp>
        <p:nvSpPr>
          <p:cNvPr id="4" name="Footer Placeholder 3">
            <a:extLst>
              <a:ext uri="{FF2B5EF4-FFF2-40B4-BE49-F238E27FC236}">
                <a16:creationId xmlns:a16="http://schemas.microsoft.com/office/drawing/2014/main" id="{74F05246-D9CA-A86B-ACB7-90D420643E8E}"/>
              </a:ext>
            </a:extLst>
          </p:cNvPr>
          <p:cNvSpPr>
            <a:spLocks noGrp="1"/>
          </p:cNvSpPr>
          <p:nvPr>
            <p:ph type="ftr" sz="quarter" idx="11"/>
          </p:nvPr>
        </p:nvSpPr>
        <p:spPr/>
        <p:txBody>
          <a:bodyPr/>
          <a:lstStyle/>
          <a:p>
            <a:r>
              <a:rPr lang="en-US"/>
              <a:t>SPIN 2023 / Mu2e</a:t>
            </a:r>
            <a:endParaRPr lang="en-US" dirty="0"/>
          </a:p>
        </p:txBody>
      </p:sp>
      <p:sp>
        <p:nvSpPr>
          <p:cNvPr id="5" name="Slide Number Placeholder 4">
            <a:extLst>
              <a:ext uri="{FF2B5EF4-FFF2-40B4-BE49-F238E27FC236}">
                <a16:creationId xmlns:a16="http://schemas.microsoft.com/office/drawing/2014/main" id="{0F582A50-1B51-8B7D-6885-E3A3BF249A56}"/>
              </a:ext>
            </a:extLst>
          </p:cNvPr>
          <p:cNvSpPr>
            <a:spLocks noGrp="1"/>
          </p:cNvSpPr>
          <p:nvPr>
            <p:ph type="sldNum" sz="quarter" idx="12"/>
          </p:nvPr>
        </p:nvSpPr>
        <p:spPr/>
        <p:txBody>
          <a:bodyPr/>
          <a:lstStyle/>
          <a:p>
            <a:fld id="{C95F3207-39C2-4B35-9EBF-195B2F555FC9}" type="slidenum">
              <a:rPr lang="en-US" smtClean="0"/>
              <a:pPr/>
              <a:t>22</a:t>
            </a:fld>
            <a:endParaRPr lang="en-US" dirty="0"/>
          </a:p>
        </p:txBody>
      </p:sp>
      <p:sp>
        <p:nvSpPr>
          <p:cNvPr id="7" name="TextBox 6">
            <a:extLst>
              <a:ext uri="{FF2B5EF4-FFF2-40B4-BE49-F238E27FC236}">
                <a16:creationId xmlns:a16="http://schemas.microsoft.com/office/drawing/2014/main" id="{C56455AD-E1BA-6C78-BCA9-7684F1ACBE87}"/>
              </a:ext>
            </a:extLst>
          </p:cNvPr>
          <p:cNvSpPr txBox="1"/>
          <p:nvPr/>
        </p:nvSpPr>
        <p:spPr>
          <a:xfrm>
            <a:off x="174487" y="776239"/>
            <a:ext cx="5921513" cy="2015936"/>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solidFill>
                  <a:schemeClr val="bg1"/>
                </a:solidFill>
              </a:rPr>
              <a:t>Tracker timing is not sufficient to separate 105 MeV muons from electrons and there are ~10,000 cosmic-ray muons per second raining down on apparatus: calorimeter does</a:t>
            </a:r>
          </a:p>
          <a:p>
            <a:pPr marL="342900" indent="-342900">
              <a:spcAft>
                <a:spcPts val="600"/>
              </a:spcAft>
              <a:buFont typeface="Arial" panose="020B0604020202020204" pitchFamily="34" charset="0"/>
              <a:buChar char="•"/>
            </a:pPr>
            <a:r>
              <a:rPr lang="en-US" sz="2000" dirty="0">
                <a:solidFill>
                  <a:schemeClr val="bg1"/>
                </a:solidFill>
              </a:rPr>
              <a:t>Combining TOF and E/P gives rejection of 200X with 95% electron efficiency</a:t>
            </a:r>
          </a:p>
        </p:txBody>
      </p:sp>
      <p:sp>
        <p:nvSpPr>
          <p:cNvPr id="13" name="TextBox 12">
            <a:extLst>
              <a:ext uri="{FF2B5EF4-FFF2-40B4-BE49-F238E27FC236}">
                <a16:creationId xmlns:a16="http://schemas.microsoft.com/office/drawing/2014/main" id="{C2BF8612-2BD6-5A35-63B8-3825D6CC0F9A}"/>
              </a:ext>
            </a:extLst>
          </p:cNvPr>
          <p:cNvSpPr txBox="1"/>
          <p:nvPr/>
        </p:nvSpPr>
        <p:spPr>
          <a:xfrm rot="16200000">
            <a:off x="-1153191" y="4358343"/>
            <a:ext cx="3316092" cy="400110"/>
          </a:xfrm>
          <a:prstGeom prst="rect">
            <a:avLst/>
          </a:prstGeom>
          <a:noFill/>
        </p:spPr>
        <p:txBody>
          <a:bodyPr wrap="square" rtlCol="0">
            <a:spAutoFit/>
          </a:bodyPr>
          <a:lstStyle/>
          <a:p>
            <a:pPr algn="ctr"/>
            <a:r>
              <a:rPr lang="en-US" sz="2000" dirty="0">
                <a:solidFill>
                  <a:schemeClr val="bg1"/>
                </a:solidFill>
              </a:rPr>
              <a:t>Muon Rejection Factor</a:t>
            </a:r>
          </a:p>
        </p:txBody>
      </p:sp>
      <p:sp>
        <p:nvSpPr>
          <p:cNvPr id="14" name="TextBox 13">
            <a:extLst>
              <a:ext uri="{FF2B5EF4-FFF2-40B4-BE49-F238E27FC236}">
                <a16:creationId xmlns:a16="http://schemas.microsoft.com/office/drawing/2014/main" id="{F4156BAE-308E-909D-5533-B57BAADD0A15}"/>
              </a:ext>
            </a:extLst>
          </p:cNvPr>
          <p:cNvSpPr txBox="1"/>
          <p:nvPr/>
        </p:nvSpPr>
        <p:spPr>
          <a:xfrm>
            <a:off x="909689" y="6259079"/>
            <a:ext cx="5503169" cy="400110"/>
          </a:xfrm>
          <a:prstGeom prst="rect">
            <a:avLst/>
          </a:prstGeom>
          <a:noFill/>
        </p:spPr>
        <p:txBody>
          <a:bodyPr wrap="square" rtlCol="0">
            <a:spAutoFit/>
          </a:bodyPr>
          <a:lstStyle/>
          <a:p>
            <a:pPr algn="ctr"/>
            <a:r>
              <a:rPr lang="en-US" sz="2000" dirty="0">
                <a:solidFill>
                  <a:schemeClr val="bg1"/>
                </a:solidFill>
              </a:rPr>
              <a:t>Electron Efficiency</a:t>
            </a:r>
          </a:p>
        </p:txBody>
      </p:sp>
      <p:pic>
        <p:nvPicPr>
          <p:cNvPr id="22" name="Picture 21" descr="A graph of a normal distribution&#10;&#10;Description automatically generated with medium confidence">
            <a:extLst>
              <a:ext uri="{FF2B5EF4-FFF2-40B4-BE49-F238E27FC236}">
                <a16:creationId xmlns:a16="http://schemas.microsoft.com/office/drawing/2014/main" id="{BB5212A9-1300-4C04-B3B7-73E4CFB5B5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995747"/>
            <a:ext cx="4389120" cy="2549983"/>
          </a:xfrm>
          <a:prstGeom prst="rect">
            <a:avLst/>
          </a:prstGeom>
        </p:spPr>
      </p:pic>
      <p:pic>
        <p:nvPicPr>
          <p:cNvPr id="24" name="Picture 23" descr="A graph of a conversion electron&#10;&#10;Description automatically generated with medium confidence">
            <a:extLst>
              <a:ext uri="{FF2B5EF4-FFF2-40B4-BE49-F238E27FC236}">
                <a16:creationId xmlns:a16="http://schemas.microsoft.com/office/drawing/2014/main" id="{4B75BCB3-CCC6-BF7B-1998-7CAA080E21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4023360"/>
            <a:ext cx="4389120" cy="2596210"/>
          </a:xfrm>
          <a:prstGeom prst="rect">
            <a:avLst/>
          </a:prstGeom>
        </p:spPr>
      </p:pic>
      <p:sp>
        <p:nvSpPr>
          <p:cNvPr id="25" name="TextBox 24">
            <a:extLst>
              <a:ext uri="{FF2B5EF4-FFF2-40B4-BE49-F238E27FC236}">
                <a16:creationId xmlns:a16="http://schemas.microsoft.com/office/drawing/2014/main" id="{100C6670-C727-D5D8-B370-8BF6D24FDD43}"/>
              </a:ext>
            </a:extLst>
          </p:cNvPr>
          <p:cNvSpPr txBox="1"/>
          <p:nvPr/>
        </p:nvSpPr>
        <p:spPr>
          <a:xfrm>
            <a:off x="7330109" y="3663858"/>
            <a:ext cx="4419931" cy="369332"/>
          </a:xfrm>
          <a:prstGeom prst="rect">
            <a:avLst/>
          </a:prstGeom>
          <a:solidFill>
            <a:schemeClr val="tx2">
              <a:lumMod val="75000"/>
            </a:schemeClr>
          </a:solidFill>
        </p:spPr>
        <p:txBody>
          <a:bodyPr wrap="square" rtlCol="0">
            <a:spAutoFit/>
          </a:bodyPr>
          <a:lstStyle/>
          <a:p>
            <a:pPr algn="ctr"/>
            <a:r>
              <a:rPr lang="en-US" dirty="0">
                <a:solidFill>
                  <a:schemeClr val="bg1"/>
                </a:solidFill>
              </a:rPr>
              <a:t>Energy / Momentum</a:t>
            </a:r>
          </a:p>
        </p:txBody>
      </p:sp>
      <p:sp>
        <p:nvSpPr>
          <p:cNvPr id="26" name="TextBox 25">
            <a:extLst>
              <a:ext uri="{FF2B5EF4-FFF2-40B4-BE49-F238E27FC236}">
                <a16:creationId xmlns:a16="http://schemas.microsoft.com/office/drawing/2014/main" id="{C5435BAC-F8D6-224C-0202-A8E335AC3FB2}"/>
              </a:ext>
            </a:extLst>
          </p:cNvPr>
          <p:cNvSpPr txBox="1"/>
          <p:nvPr/>
        </p:nvSpPr>
        <p:spPr>
          <a:xfrm>
            <a:off x="7284389" y="634366"/>
            <a:ext cx="4419931" cy="369332"/>
          </a:xfrm>
          <a:prstGeom prst="rect">
            <a:avLst/>
          </a:prstGeom>
          <a:solidFill>
            <a:schemeClr val="tx2">
              <a:lumMod val="75000"/>
            </a:schemeClr>
          </a:solidFill>
        </p:spPr>
        <p:txBody>
          <a:bodyPr wrap="square" rtlCol="0">
            <a:spAutoFit/>
          </a:bodyPr>
          <a:lstStyle/>
          <a:p>
            <a:pPr algn="ctr"/>
            <a:r>
              <a:rPr lang="en-US" dirty="0">
                <a:solidFill>
                  <a:schemeClr val="bg1"/>
                </a:solidFill>
              </a:rPr>
              <a:t>Tracker – Calorimeter Time Difference</a:t>
            </a:r>
          </a:p>
        </p:txBody>
      </p:sp>
    </p:spTree>
    <p:extLst>
      <p:ext uri="{BB962C8B-B14F-4D97-AF65-F5344CB8AC3E}">
        <p14:creationId xmlns:p14="http://schemas.microsoft.com/office/powerpoint/2010/main" val="282931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Rot="1" noChangeArrowheads="1"/>
          </p:cNvSpPr>
          <p:nvPr>
            <p:ph type="title"/>
          </p:nvPr>
        </p:nvSpPr>
        <p:spPr/>
        <p:txBody>
          <a:bodyPr/>
          <a:lstStyle/>
          <a:p>
            <a:r>
              <a:rPr lang="en-US" dirty="0">
                <a:sym typeface="Wingdings" pitchFamily="2" charset="2"/>
              </a:rPr>
              <a:t>Backgrounds, Backgrounds, Backgrounds . . .</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13" name="Footer Placeholder 5"/>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4FBED8CF-3F3B-40E4-AA91-15A5097C96B8}" type="slidenum">
              <a:rPr lang="en-US" smtClean="0"/>
              <a:pPr/>
              <a:t>23</a:t>
            </a:fld>
            <a:endParaRPr lang="en-US" dirty="0"/>
          </a:p>
        </p:txBody>
      </p:sp>
      <p:sp>
        <p:nvSpPr>
          <p:cNvPr id="617475" name="Text Box 3"/>
          <p:cNvSpPr txBox="1">
            <a:spLocks noChangeArrowheads="1"/>
          </p:cNvSpPr>
          <p:nvPr/>
        </p:nvSpPr>
        <p:spPr bwMode="auto">
          <a:xfrm>
            <a:off x="6902451" y="876301"/>
            <a:ext cx="2995613" cy="36671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dirty="0"/>
          </a:p>
        </p:txBody>
      </p:sp>
      <p:sp>
        <p:nvSpPr>
          <p:cNvPr id="617476" name="Rectangle 4"/>
          <p:cNvSpPr>
            <a:spLocks noChangeArrowheads="1"/>
          </p:cNvSpPr>
          <p:nvPr/>
        </p:nvSpPr>
        <p:spPr bwMode="auto">
          <a:xfrm>
            <a:off x="457200" y="1828800"/>
            <a:ext cx="4572000" cy="2890837"/>
          </a:xfrm>
          <a:prstGeom prst="rect">
            <a:avLst/>
          </a:prstGeom>
          <a:solidFill>
            <a:schemeClr val="tx2">
              <a:lumMod val="20000"/>
              <a:lumOff val="80000"/>
            </a:schemeClr>
          </a:solidFill>
          <a:ln w="38100">
            <a:solidFill>
              <a:srgbClr val="FF0000"/>
            </a:solidFill>
            <a:miter lim="800000"/>
            <a:headEnd/>
            <a:tailEnd/>
          </a:ln>
          <a:effectLst/>
        </p:spPr>
        <p:txBody>
          <a:bodyPr/>
          <a:lstStyle/>
          <a:p>
            <a:pPr indent="9525">
              <a:lnSpc>
                <a:spcPct val="90000"/>
              </a:lnSpc>
              <a:spcBef>
                <a:spcPct val="35000"/>
              </a:spcBef>
              <a:buClr>
                <a:schemeClr val="tx1"/>
              </a:buClr>
              <a:tabLst>
                <a:tab pos="228600" algn="l"/>
                <a:tab pos="457200" algn="l"/>
                <a:tab pos="1030288" algn="l"/>
              </a:tabLst>
            </a:pPr>
            <a:r>
              <a:rPr lang="en-US" b="1" dirty="0">
                <a:solidFill>
                  <a:srgbClr val="FF0000"/>
                </a:solidFill>
                <a:sym typeface="Wingdings" pitchFamily="2" charset="2"/>
              </a:rPr>
              <a:t>Muon decay in orbit (DIO):</a:t>
            </a:r>
            <a:r>
              <a:rPr lang="en-US" b="1" dirty="0">
                <a:sym typeface="Wingdings" pitchFamily="2" charset="2"/>
              </a:rPr>
              <a:t> </a:t>
            </a:r>
          </a:p>
          <a:p>
            <a:pPr indent="9525">
              <a:lnSpc>
                <a:spcPct val="90000"/>
              </a:lnSpc>
              <a:spcBef>
                <a:spcPct val="35000"/>
              </a:spcBef>
              <a:buClr>
                <a:schemeClr val="tx1"/>
              </a:buClr>
              <a:tabLst>
                <a:tab pos="228600" algn="l"/>
                <a:tab pos="457200" algn="l"/>
                <a:tab pos="1030288" algn="l"/>
              </a:tabLst>
            </a:pPr>
            <a:r>
              <a:rPr lang="en-US" dirty="0">
                <a:solidFill>
                  <a:srgbClr val="6600FF"/>
                </a:solidFill>
                <a:effectLst>
                  <a:outerShdw blurRad="38100" dist="38100" dir="2700000" algn="tl">
                    <a:srgbClr val="000000"/>
                  </a:outerShdw>
                </a:effectLst>
                <a:latin typeface="Symbol" pitchFamily="18" charset="2"/>
                <a:sym typeface="Wingdings" pitchFamily="2" charset="2"/>
              </a:rPr>
              <a:t>			</a:t>
            </a:r>
            <a:r>
              <a:rPr lang="en-US" sz="2000" dirty="0">
                <a:solidFill>
                  <a:srgbClr val="6600FF"/>
                </a:solidFill>
                <a:latin typeface="Symbol" pitchFamily="18" charset="2"/>
                <a:sym typeface="Wingdings" pitchFamily="2" charset="2"/>
              </a:rPr>
              <a:t>m</a:t>
            </a:r>
            <a:r>
              <a:rPr lang="en-US" sz="2000" baseline="30000" dirty="0">
                <a:solidFill>
                  <a:srgbClr val="6600FF"/>
                </a:solidFill>
                <a:sym typeface="Wingdings" pitchFamily="2" charset="2"/>
              </a:rPr>
              <a:t>-</a:t>
            </a:r>
            <a:r>
              <a:rPr lang="en-US" sz="2000" dirty="0">
                <a:solidFill>
                  <a:srgbClr val="6600FF"/>
                </a:solidFill>
                <a:sym typeface="Wingdings" pitchFamily="2" charset="2"/>
              </a:rPr>
              <a:t>N</a:t>
            </a:r>
            <a:r>
              <a:rPr lang="en-US" sz="2000" baseline="-25000" dirty="0">
                <a:solidFill>
                  <a:srgbClr val="6600FF"/>
                </a:solidFill>
                <a:sym typeface="Wingdings" pitchFamily="2" charset="2"/>
              </a:rPr>
              <a:t>A,Z</a:t>
            </a:r>
            <a:r>
              <a:rPr lang="en-US" sz="2000" dirty="0">
                <a:solidFill>
                  <a:srgbClr val="6600FF"/>
                </a:solidFill>
                <a:latin typeface="Century Gothic" pitchFamily="34" charset="0"/>
                <a:sym typeface="Wingdings" pitchFamily="2" charset="2"/>
              </a:rPr>
              <a:t>→</a:t>
            </a:r>
            <a:r>
              <a:rPr lang="en-US" sz="2000" dirty="0">
                <a:solidFill>
                  <a:srgbClr val="6600FF"/>
                </a:solidFill>
                <a:sym typeface="Wingdings" pitchFamily="2" charset="2"/>
              </a:rPr>
              <a:t>e</a:t>
            </a:r>
            <a:r>
              <a:rPr lang="en-US" sz="2000" baseline="30000" dirty="0">
                <a:solidFill>
                  <a:srgbClr val="6600FF"/>
                </a:solidFill>
                <a:sym typeface="Wingdings" pitchFamily="2" charset="2"/>
              </a:rPr>
              <a:t>-</a:t>
            </a:r>
            <a:r>
              <a:rPr lang="en-US" sz="2000" dirty="0">
                <a:solidFill>
                  <a:srgbClr val="6600FF"/>
                </a:solidFill>
                <a:latin typeface="Symbol" pitchFamily="18" charset="2"/>
                <a:sym typeface="Wingdings" pitchFamily="2" charset="2"/>
              </a:rPr>
              <a:t>n</a:t>
            </a:r>
            <a:r>
              <a:rPr lang="en-US" sz="2000" baseline="-25000" dirty="0">
                <a:solidFill>
                  <a:srgbClr val="6600FF"/>
                </a:solidFill>
                <a:latin typeface="Symbol" pitchFamily="18" charset="2"/>
                <a:sym typeface="Wingdings" pitchFamily="2" charset="2"/>
              </a:rPr>
              <a:t>m</a:t>
            </a:r>
            <a:r>
              <a:rPr lang="en-US" sz="2000" dirty="0">
                <a:solidFill>
                  <a:srgbClr val="6600FF"/>
                </a:solidFill>
                <a:latin typeface="Symbol" pitchFamily="18" charset="2"/>
                <a:sym typeface="Wingdings" pitchFamily="2" charset="2"/>
              </a:rPr>
              <a:t>n</a:t>
            </a:r>
            <a:r>
              <a:rPr lang="en-US" sz="2000" baseline="-25000" dirty="0">
                <a:solidFill>
                  <a:srgbClr val="6600FF"/>
                </a:solidFill>
                <a:sym typeface="Wingdings" pitchFamily="2" charset="2"/>
              </a:rPr>
              <a:t>e</a:t>
            </a:r>
            <a:r>
              <a:rPr lang="en-US" sz="2000" dirty="0">
                <a:solidFill>
                  <a:srgbClr val="6600FF"/>
                </a:solidFill>
                <a:sym typeface="Wingdings" pitchFamily="2" charset="2"/>
              </a:rPr>
              <a:t>N</a:t>
            </a:r>
            <a:r>
              <a:rPr lang="en-US" sz="2000" baseline="-25000" dirty="0">
                <a:solidFill>
                  <a:srgbClr val="6600FF"/>
                </a:solidFill>
                <a:sym typeface="Wingdings" pitchFamily="2" charset="2"/>
              </a:rPr>
              <a:t>A,Z</a:t>
            </a:r>
            <a:endParaRPr lang="en-US" baseline="30000" dirty="0">
              <a:solidFill>
                <a:srgbClr val="6600FF"/>
              </a:solidFill>
              <a:sym typeface="Wingdings" pitchFamily="2" charset="2"/>
            </a:endParaRPr>
          </a:p>
          <a:p>
            <a:pPr marL="336550" indent="-223838">
              <a:lnSpc>
                <a:spcPct val="90000"/>
              </a:lnSpc>
              <a:spcBef>
                <a:spcPct val="35000"/>
              </a:spcBef>
              <a:buClr>
                <a:schemeClr val="tx1"/>
              </a:buClr>
              <a:buFont typeface="Wingdings" pitchFamily="2" charset="2"/>
              <a:buChar char="Ø"/>
            </a:pPr>
            <a:r>
              <a:rPr lang="en-US" i="1" dirty="0">
                <a:sym typeface="Wingdings" pitchFamily="2" charset="2"/>
              </a:rPr>
              <a:t>defeated by good energy resolution</a:t>
            </a:r>
          </a:p>
          <a:p>
            <a:pPr marL="123825" lvl="1" indent="3175">
              <a:lnSpc>
                <a:spcPct val="90000"/>
              </a:lnSpc>
              <a:spcBef>
                <a:spcPct val="35000"/>
              </a:spcBef>
              <a:buClr>
                <a:schemeClr val="tx1"/>
              </a:buClr>
              <a:tabLst>
                <a:tab pos="228600" algn="l"/>
                <a:tab pos="457200" algn="l"/>
                <a:tab pos="1030288" algn="l"/>
              </a:tabLst>
            </a:pPr>
            <a:endParaRPr lang="en-US" b="1" dirty="0">
              <a:solidFill>
                <a:srgbClr val="FF0000"/>
              </a:solidFill>
              <a:effectLst>
                <a:outerShdw blurRad="38100" dist="38100" dir="2700000" algn="tl">
                  <a:srgbClr val="000000"/>
                </a:outerShdw>
              </a:effectLst>
              <a:sym typeface="Wingdings" pitchFamily="2" charset="2"/>
            </a:endParaRPr>
          </a:p>
          <a:p>
            <a:pPr indent="9525">
              <a:lnSpc>
                <a:spcPct val="90000"/>
              </a:lnSpc>
              <a:spcBef>
                <a:spcPct val="35000"/>
              </a:spcBef>
              <a:buClr>
                <a:schemeClr val="tx1"/>
              </a:buClr>
              <a:tabLst>
                <a:tab pos="228600" algn="l"/>
                <a:tab pos="457200" algn="l"/>
                <a:tab pos="1030288" algn="l"/>
              </a:tabLst>
            </a:pPr>
            <a:r>
              <a:rPr lang="en-US" b="1" dirty="0">
                <a:solidFill>
                  <a:schemeClr val="bg1">
                    <a:lumMod val="65000"/>
                  </a:schemeClr>
                </a:solidFill>
                <a:sym typeface="Wingdings" pitchFamily="2" charset="2"/>
              </a:rPr>
              <a:t>Radiative muon capture (RMC):</a:t>
            </a:r>
          </a:p>
          <a:p>
            <a:pPr indent="9525">
              <a:lnSpc>
                <a:spcPct val="90000"/>
              </a:lnSpc>
              <a:spcBef>
                <a:spcPct val="35000"/>
              </a:spcBef>
              <a:buClr>
                <a:schemeClr val="tx1"/>
              </a:buClr>
              <a:tabLst>
                <a:tab pos="228600" algn="l"/>
                <a:tab pos="457200" algn="l"/>
                <a:tab pos="1030288" algn="l"/>
              </a:tabLst>
            </a:pPr>
            <a:r>
              <a:rPr lang="en-US" dirty="0">
                <a:solidFill>
                  <a:schemeClr val="bg1">
                    <a:lumMod val="65000"/>
                  </a:schemeClr>
                </a:solidFill>
                <a:effectLst>
                  <a:outerShdw blurRad="38100" dist="38100" dir="2700000" algn="tl">
                    <a:srgbClr val="000000"/>
                  </a:outerShdw>
                </a:effectLst>
                <a:sym typeface="Wingdings" pitchFamily="2" charset="2"/>
              </a:rPr>
              <a:t>	 		</a:t>
            </a:r>
            <a:r>
              <a:rPr lang="en-US" sz="2000" dirty="0">
                <a:solidFill>
                  <a:schemeClr val="bg1">
                    <a:lumMod val="65000"/>
                  </a:schemeClr>
                </a:solidFill>
                <a:latin typeface="Symbol" pitchFamily="18" charset="2"/>
                <a:sym typeface="Wingdings" pitchFamily="2" charset="2"/>
              </a:rPr>
              <a:t>m</a:t>
            </a:r>
            <a:r>
              <a:rPr lang="en-US" sz="2000" baseline="30000" dirty="0">
                <a:solidFill>
                  <a:schemeClr val="bg1">
                    <a:lumMod val="65000"/>
                  </a:schemeClr>
                </a:solidFill>
                <a:sym typeface="Wingdings" pitchFamily="2" charset="2"/>
              </a:rPr>
              <a:t>-</a:t>
            </a:r>
            <a:r>
              <a:rPr lang="en-US" sz="2000" dirty="0">
                <a:solidFill>
                  <a:schemeClr val="bg1">
                    <a:lumMod val="65000"/>
                  </a:schemeClr>
                </a:solidFill>
                <a:sym typeface="Wingdings" pitchFamily="2" charset="2"/>
              </a:rPr>
              <a:t>N</a:t>
            </a:r>
            <a:r>
              <a:rPr lang="en-US" sz="2000" baseline="-25000" dirty="0">
                <a:solidFill>
                  <a:schemeClr val="bg1">
                    <a:lumMod val="65000"/>
                  </a:schemeClr>
                </a:solidFill>
                <a:sym typeface="Wingdings" pitchFamily="2" charset="2"/>
              </a:rPr>
              <a:t>A,Z</a:t>
            </a:r>
            <a:r>
              <a:rPr lang="en-US" sz="2000" dirty="0">
                <a:solidFill>
                  <a:schemeClr val="bg1">
                    <a:lumMod val="65000"/>
                  </a:schemeClr>
                </a:solidFill>
                <a:latin typeface="Century Gothic" pitchFamily="34" charset="0"/>
                <a:sym typeface="Wingdings" pitchFamily="2" charset="2"/>
              </a:rPr>
              <a:t>→</a:t>
            </a:r>
            <a:r>
              <a:rPr lang="en-US" sz="2000" dirty="0">
                <a:solidFill>
                  <a:schemeClr val="bg1">
                    <a:lumMod val="65000"/>
                  </a:schemeClr>
                </a:solidFill>
                <a:latin typeface="Symbol" pitchFamily="18" charset="2"/>
                <a:sym typeface="Wingdings" pitchFamily="2" charset="2"/>
              </a:rPr>
              <a:t>n</a:t>
            </a:r>
            <a:r>
              <a:rPr lang="en-US" sz="2000" baseline="-25000" dirty="0">
                <a:solidFill>
                  <a:schemeClr val="bg1">
                    <a:lumMod val="65000"/>
                  </a:schemeClr>
                </a:solidFill>
                <a:latin typeface="Symbol" pitchFamily="18" charset="2"/>
                <a:sym typeface="Wingdings" pitchFamily="2" charset="2"/>
              </a:rPr>
              <a:t>m</a:t>
            </a:r>
            <a:r>
              <a:rPr lang="en-US" sz="2000" dirty="0">
                <a:solidFill>
                  <a:schemeClr val="bg1">
                    <a:lumMod val="65000"/>
                  </a:schemeClr>
                </a:solidFill>
                <a:latin typeface="Symbol" pitchFamily="18" charset="2"/>
                <a:sym typeface="Wingdings" pitchFamily="2" charset="2"/>
              </a:rPr>
              <a:t>g</a:t>
            </a:r>
            <a:r>
              <a:rPr lang="en-US" sz="2000" dirty="0">
                <a:solidFill>
                  <a:schemeClr val="bg1">
                    <a:lumMod val="65000"/>
                  </a:schemeClr>
                </a:solidFill>
                <a:sym typeface="Wingdings" pitchFamily="2" charset="2"/>
              </a:rPr>
              <a:t>N</a:t>
            </a:r>
            <a:r>
              <a:rPr lang="en-US" sz="2000" baseline="-25000" dirty="0">
                <a:solidFill>
                  <a:schemeClr val="bg1">
                    <a:lumMod val="65000"/>
                  </a:schemeClr>
                </a:solidFill>
                <a:sym typeface="Wingdings" pitchFamily="2" charset="2"/>
              </a:rPr>
              <a:t>A,Z-1</a:t>
            </a:r>
            <a:r>
              <a:rPr lang="en-US" sz="2000" dirty="0">
                <a:solidFill>
                  <a:schemeClr val="bg1">
                    <a:lumMod val="65000"/>
                  </a:schemeClr>
                </a:solidFill>
                <a:sym typeface="Wingdings" pitchFamily="2" charset="2"/>
              </a:rPr>
              <a:t>, </a:t>
            </a:r>
            <a:r>
              <a:rPr lang="en-US" sz="2000" dirty="0">
                <a:solidFill>
                  <a:schemeClr val="bg1">
                    <a:lumMod val="65000"/>
                  </a:schemeClr>
                </a:solidFill>
                <a:latin typeface="Symbol" pitchFamily="18" charset="2"/>
                <a:sym typeface="Wingdings" pitchFamily="2" charset="2"/>
              </a:rPr>
              <a:t>g</a:t>
            </a:r>
            <a:r>
              <a:rPr lang="en-US" sz="2000" dirty="0">
                <a:solidFill>
                  <a:schemeClr val="bg1">
                    <a:lumMod val="65000"/>
                  </a:schemeClr>
                </a:solidFill>
                <a:latin typeface="Century Gothic" pitchFamily="34" charset="0"/>
                <a:sym typeface="Wingdings" pitchFamily="2" charset="2"/>
              </a:rPr>
              <a:t>→</a:t>
            </a:r>
            <a:r>
              <a:rPr lang="en-US" sz="2000" dirty="0">
                <a:solidFill>
                  <a:schemeClr val="bg1">
                    <a:lumMod val="65000"/>
                  </a:schemeClr>
                </a:solidFill>
                <a:sym typeface="Wingdings" pitchFamily="2" charset="2"/>
              </a:rPr>
              <a:t>e</a:t>
            </a:r>
            <a:r>
              <a:rPr lang="en-US" sz="2000" baseline="30000" dirty="0">
                <a:solidFill>
                  <a:schemeClr val="bg1">
                    <a:lumMod val="65000"/>
                  </a:schemeClr>
                </a:solidFill>
                <a:sym typeface="Wingdings" pitchFamily="2" charset="2"/>
              </a:rPr>
              <a:t>+</a:t>
            </a:r>
            <a:r>
              <a:rPr lang="en-US" sz="2000" dirty="0">
                <a:solidFill>
                  <a:schemeClr val="bg1">
                    <a:lumMod val="65000"/>
                  </a:schemeClr>
                </a:solidFill>
                <a:sym typeface="Wingdings" pitchFamily="2" charset="2"/>
              </a:rPr>
              <a:t>e</a:t>
            </a:r>
            <a:r>
              <a:rPr lang="en-US" sz="2000" baseline="30000" dirty="0">
                <a:solidFill>
                  <a:schemeClr val="bg1">
                    <a:lumMod val="65000"/>
                  </a:schemeClr>
                </a:solidFill>
                <a:sym typeface="Wingdings" pitchFamily="2" charset="2"/>
              </a:rPr>
              <a:t>-</a:t>
            </a:r>
            <a:endParaRPr lang="en-US" dirty="0">
              <a:solidFill>
                <a:schemeClr val="bg1">
                  <a:lumMod val="65000"/>
                </a:schemeClr>
              </a:solidFill>
              <a:sym typeface="Wingdings" pitchFamily="2" charset="2"/>
            </a:endParaRPr>
          </a:p>
          <a:p>
            <a:pPr marL="388937" indent="-285750">
              <a:lnSpc>
                <a:spcPct val="90000"/>
              </a:lnSpc>
              <a:spcBef>
                <a:spcPct val="35000"/>
              </a:spcBef>
              <a:buClr>
                <a:schemeClr val="tx1"/>
              </a:buClr>
              <a:buFont typeface="Wingdings" pitchFamily="2" charset="2"/>
              <a:buChar char="Ø"/>
            </a:pPr>
            <a:r>
              <a:rPr lang="en-US" i="1" dirty="0">
                <a:solidFill>
                  <a:schemeClr val="bg1">
                    <a:lumMod val="65000"/>
                  </a:schemeClr>
                </a:solidFill>
                <a:sym typeface="Wingdings" pitchFamily="2" charset="2"/>
              </a:rPr>
              <a:t>defeated by m</a:t>
            </a:r>
            <a:r>
              <a:rPr lang="en-US" i="1" baseline="-25000" dirty="0">
                <a:solidFill>
                  <a:schemeClr val="bg1">
                    <a:lumMod val="65000"/>
                  </a:schemeClr>
                </a:solidFill>
                <a:sym typeface="Wingdings" pitchFamily="2" charset="2"/>
              </a:rPr>
              <a:t>Z</a:t>
            </a:r>
            <a:r>
              <a:rPr lang="en-US" i="1" dirty="0">
                <a:solidFill>
                  <a:schemeClr val="bg1">
                    <a:lumMod val="65000"/>
                  </a:schemeClr>
                </a:solidFill>
                <a:sym typeface="Wingdings" pitchFamily="2" charset="2"/>
              </a:rPr>
              <a:t> &lt; m</a:t>
            </a:r>
            <a:r>
              <a:rPr lang="en-US" i="1" baseline="-25000" dirty="0">
                <a:solidFill>
                  <a:schemeClr val="bg1">
                    <a:lumMod val="65000"/>
                  </a:schemeClr>
                </a:solidFill>
                <a:sym typeface="Wingdings" pitchFamily="2" charset="2"/>
              </a:rPr>
              <a:t>Z-1 </a:t>
            </a:r>
          </a:p>
          <a:p>
            <a:pPr marL="388937" indent="-285750">
              <a:lnSpc>
                <a:spcPct val="90000"/>
              </a:lnSpc>
              <a:spcBef>
                <a:spcPct val="35000"/>
              </a:spcBef>
              <a:buClr>
                <a:schemeClr val="tx1"/>
              </a:buClr>
              <a:buFont typeface="Wingdings" pitchFamily="2" charset="2"/>
              <a:buChar char="Ø"/>
            </a:pPr>
            <a:r>
              <a:rPr lang="en-US" i="1" dirty="0">
                <a:solidFill>
                  <a:schemeClr val="bg1">
                    <a:lumMod val="65000"/>
                  </a:schemeClr>
                </a:solidFill>
                <a:ea typeface="Arial Unicode MS" pitchFamily="34" charset="-128"/>
                <a:cs typeface="Arial Unicode MS" pitchFamily="34" charset="-128"/>
                <a:sym typeface="Wingdings" pitchFamily="2" charset="2"/>
              </a:rPr>
              <a:t>defeated by good energy resolution</a:t>
            </a:r>
          </a:p>
          <a:p>
            <a:pPr indent="9525">
              <a:lnSpc>
                <a:spcPct val="90000"/>
              </a:lnSpc>
              <a:spcBef>
                <a:spcPct val="35000"/>
              </a:spcBef>
              <a:buClr>
                <a:schemeClr val="tx1"/>
              </a:buClr>
              <a:tabLst>
                <a:tab pos="228600" algn="l"/>
                <a:tab pos="457200" algn="l"/>
                <a:tab pos="1030288" algn="l"/>
              </a:tabLst>
            </a:pPr>
            <a:endParaRPr lang="en-US" i="1" dirty="0">
              <a:solidFill>
                <a:schemeClr val="bg2"/>
              </a:solidFill>
              <a:effectLst>
                <a:outerShdw blurRad="38100" dist="38100" dir="2700000" algn="tl">
                  <a:srgbClr val="000000"/>
                </a:outerShdw>
              </a:effectLst>
              <a:ea typeface="Arial Unicode MS" pitchFamily="34" charset="-128"/>
              <a:cs typeface="Arial Unicode MS" pitchFamily="34" charset="-128"/>
              <a:sym typeface="Wingdings" pitchFamily="2" charset="2"/>
            </a:endParaRPr>
          </a:p>
          <a:p>
            <a:pPr indent="9525">
              <a:lnSpc>
                <a:spcPct val="90000"/>
              </a:lnSpc>
              <a:spcBef>
                <a:spcPct val="35000"/>
              </a:spcBef>
              <a:buClr>
                <a:schemeClr val="tx1"/>
              </a:buClr>
              <a:tabLst>
                <a:tab pos="228600" algn="l"/>
                <a:tab pos="457200" algn="l"/>
                <a:tab pos="1030288" algn="l"/>
              </a:tabLst>
            </a:pPr>
            <a:endParaRPr lang="en-US" i="1" dirty="0">
              <a:solidFill>
                <a:schemeClr val="bg2"/>
              </a:solidFill>
              <a:effectLst>
                <a:outerShdw blurRad="38100" dist="38100" dir="2700000" algn="tl">
                  <a:srgbClr val="000000"/>
                </a:outerShdw>
              </a:effectLst>
              <a:ea typeface="Arial Unicode MS" pitchFamily="34" charset="-128"/>
              <a:cs typeface="Arial Unicode MS" pitchFamily="34" charset="-128"/>
              <a:sym typeface="Wingdings" pitchFamily="2" charset="2"/>
            </a:endParaRPr>
          </a:p>
        </p:txBody>
      </p:sp>
      <p:pic>
        <p:nvPicPr>
          <p:cNvPr id="617478" name="Picture 6" descr="decay_in_orbit_spectrum"/>
          <p:cNvPicPr>
            <a:picLocks noChangeAspect="1" noChangeArrowheads="1"/>
          </p:cNvPicPr>
          <p:nvPr/>
        </p:nvPicPr>
        <p:blipFill>
          <a:blip r:embed="rId3" cstate="print">
            <a:extLst>
              <a:ext uri="{28A0092B-C50C-407E-A947-70E740481C1C}">
                <a14:useLocalDpi xmlns:a14="http://schemas.microsoft.com/office/drawing/2010/main" val="0"/>
              </a:ext>
            </a:extLst>
          </a:blip>
          <a:srcRect l="-1164" t="-1453" r="-1164" b="-1453"/>
          <a:stretch>
            <a:fillRect/>
          </a:stretch>
        </p:blipFill>
        <p:spPr bwMode="auto">
          <a:xfrm>
            <a:off x="6400801" y="3182938"/>
            <a:ext cx="4086225" cy="3294062"/>
          </a:xfrm>
          <a:prstGeom prst="rect">
            <a:avLst/>
          </a:prstGeom>
          <a:solidFill>
            <a:schemeClr val="bg1"/>
          </a:solidFill>
          <a:ln w="25400">
            <a:solidFill>
              <a:srgbClr val="FF0000"/>
            </a:solidFill>
            <a:miter lim="800000"/>
            <a:headEnd/>
            <a:tailEnd/>
          </a:ln>
        </p:spPr>
      </p:pic>
      <p:pic>
        <p:nvPicPr>
          <p:cNvPr id="617479" name="Picture 7" descr="decay_in_orbit_spectrum_log"/>
          <p:cNvPicPr>
            <a:picLocks noChangeAspect="1" noChangeArrowheads="1"/>
          </p:cNvPicPr>
          <p:nvPr/>
        </p:nvPicPr>
        <p:blipFill>
          <a:blip r:embed="rId4" cstate="print">
            <a:extLst>
              <a:ext uri="{28A0092B-C50C-407E-A947-70E740481C1C}">
                <a14:useLocalDpi xmlns:a14="http://schemas.microsoft.com/office/drawing/2010/main" val="0"/>
              </a:ext>
            </a:extLst>
          </a:blip>
          <a:srcRect l="-1164" t="-1453" r="-1164" b="-1453"/>
          <a:stretch>
            <a:fillRect/>
          </a:stretch>
        </p:blipFill>
        <p:spPr bwMode="auto">
          <a:xfrm>
            <a:off x="6400801" y="3205429"/>
            <a:ext cx="4086225" cy="3292475"/>
          </a:xfrm>
          <a:prstGeom prst="rect">
            <a:avLst/>
          </a:prstGeom>
          <a:solidFill>
            <a:schemeClr val="bg1"/>
          </a:solidFill>
          <a:ln w="25400">
            <a:solidFill>
              <a:srgbClr val="FF0000"/>
            </a:solidFill>
            <a:miter lim="800000"/>
            <a:headEnd/>
            <a:tailEnd/>
          </a:ln>
        </p:spPr>
      </p:pic>
      <p:sp>
        <p:nvSpPr>
          <p:cNvPr id="617480" name="Text Box 8"/>
          <p:cNvSpPr txBox="1">
            <a:spLocks noChangeArrowheads="1"/>
          </p:cNvSpPr>
          <p:nvPr/>
        </p:nvSpPr>
        <p:spPr bwMode="auto">
          <a:xfrm>
            <a:off x="8228013" y="5405439"/>
            <a:ext cx="1325562" cy="461665"/>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400" dirty="0">
                <a:solidFill>
                  <a:srgbClr val="6600FF"/>
                </a:solidFill>
              </a:rPr>
              <a:t>E~(E-E</a:t>
            </a:r>
            <a:r>
              <a:rPr lang="en-US" sz="2400" baseline="-25000" dirty="0">
                <a:solidFill>
                  <a:srgbClr val="6600FF"/>
                </a:solidFill>
              </a:rPr>
              <a:t>0</a:t>
            </a:r>
            <a:r>
              <a:rPr lang="en-US" sz="2400" dirty="0">
                <a:solidFill>
                  <a:srgbClr val="6600FF"/>
                </a:solidFill>
              </a:rPr>
              <a:t>)</a:t>
            </a:r>
            <a:r>
              <a:rPr lang="en-US" sz="2400" baseline="30000" dirty="0">
                <a:solidFill>
                  <a:srgbClr val="6600FF"/>
                </a:solidFill>
              </a:rPr>
              <a:t>5</a:t>
            </a:r>
          </a:p>
        </p:txBody>
      </p:sp>
      <p:sp>
        <p:nvSpPr>
          <p:cNvPr id="617483" name="Text Box 11"/>
          <p:cNvSpPr txBox="1">
            <a:spLocks noChangeArrowheads="1"/>
          </p:cNvSpPr>
          <p:nvPr/>
        </p:nvSpPr>
        <p:spPr bwMode="auto">
          <a:xfrm>
            <a:off x="457200" y="1371600"/>
            <a:ext cx="4572000" cy="457200"/>
          </a:xfrm>
          <a:prstGeom prst="rect">
            <a:avLst/>
          </a:prstGeom>
          <a:solidFill>
            <a:srgbClr val="FF0000"/>
          </a:solidFill>
          <a:ln w="38100" algn="ctr">
            <a:solidFill>
              <a:srgbClr val="FF0000"/>
            </a:solidFill>
            <a:miter lim="800000"/>
            <a:headEnd type="none" w="lg" len="lg"/>
            <a:tailEnd type="none" w="lg" len="lg"/>
          </a:ln>
          <a:effectLst/>
        </p:spPr>
        <p:txBody>
          <a:bodyPr/>
          <a:lstStyle/>
          <a:p>
            <a:pPr algn="ctr" eaLnBrk="1" hangingPunct="1">
              <a:spcBef>
                <a:spcPct val="50000"/>
              </a:spcBef>
            </a:pPr>
            <a:r>
              <a:rPr lang="en-US" sz="2400" dirty="0">
                <a:solidFill>
                  <a:schemeClr val="bg1"/>
                </a:solidFill>
              </a:rPr>
              <a:t>Stopped Muon Backgrounds</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5554" y="1541247"/>
            <a:ext cx="807722" cy="792482"/>
          </a:xfrm>
          <a:prstGeom prst="rect">
            <a:avLst/>
          </a:prstGeom>
        </p:spPr>
      </p:pic>
      <p:sp>
        <p:nvSpPr>
          <p:cNvPr id="20" name="TextBox 19"/>
          <p:cNvSpPr txBox="1"/>
          <p:nvPr/>
        </p:nvSpPr>
        <p:spPr>
          <a:xfrm>
            <a:off x="7391401" y="2305026"/>
            <a:ext cx="913061" cy="584775"/>
          </a:xfrm>
          <a:prstGeom prst="rect">
            <a:avLst/>
          </a:prstGeom>
          <a:noFill/>
        </p:spPr>
        <p:txBody>
          <a:bodyPr wrap="square" rtlCol="0">
            <a:spAutoFit/>
          </a:bodyPr>
          <a:lstStyle/>
          <a:p>
            <a:pPr algn="ctr"/>
            <a:r>
              <a:rPr lang="en-US" sz="3200" dirty="0">
                <a:solidFill>
                  <a:schemeClr val="bg1"/>
                </a:solidFill>
              </a:rPr>
              <a:t>Al</a:t>
            </a:r>
            <a:r>
              <a:rPr lang="en-US" sz="3200" baseline="30000" dirty="0">
                <a:solidFill>
                  <a:schemeClr val="bg1"/>
                </a:solidFill>
              </a:rPr>
              <a:t>27</a:t>
            </a:r>
          </a:p>
        </p:txBody>
      </p:sp>
      <p:cxnSp>
        <p:nvCxnSpPr>
          <p:cNvPr id="22" name="Straight Arrow Connector 21"/>
          <p:cNvCxnSpPr/>
          <p:nvPr/>
        </p:nvCxnSpPr>
        <p:spPr>
          <a:xfrm flipV="1">
            <a:off x="8516489" y="974773"/>
            <a:ext cx="990600" cy="827341"/>
          </a:xfrm>
          <a:prstGeom prst="straightConnector1">
            <a:avLst/>
          </a:prstGeom>
          <a:ln w="28575">
            <a:solidFill>
              <a:schemeClr val="tx2">
                <a:lumMod val="20000"/>
                <a:lumOff val="8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440289" y="1976232"/>
            <a:ext cx="990600" cy="827341"/>
          </a:xfrm>
          <a:prstGeom prst="straightConnector1">
            <a:avLst/>
          </a:prstGeom>
          <a:ln w="28575">
            <a:solidFill>
              <a:schemeClr val="tx2">
                <a:lumMod val="20000"/>
                <a:lumOff val="80000"/>
              </a:schemeClr>
            </a:solidFill>
            <a:prstDash val="sys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Object 24"/>
              <p:cNvSpPr txBox="1"/>
              <p:nvPr/>
            </p:nvSpPr>
            <p:spPr>
              <a:xfrm>
                <a:off x="9475788" y="2613025"/>
                <a:ext cx="696912" cy="569913"/>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en-US" sz="2800" i="1">
                              <a:solidFill>
                                <a:srgbClr val="00FFFF"/>
                              </a:solidFill>
                              <a:latin typeface="Cambria Math" panose="02040503050406030204" pitchFamily="18" charset="0"/>
                            </a:rPr>
                          </m:ctrlPr>
                        </m:sSubPr>
                        <m:e>
                          <m:acc>
                            <m:accPr>
                              <m:chr m:val="̄"/>
                              <m:ctrlPr>
                                <a:rPr lang="en-US" sz="2800" i="1">
                                  <a:solidFill>
                                    <a:srgbClr val="00FFFF"/>
                                  </a:solidFill>
                                  <a:latin typeface="Cambria Math" panose="02040503050406030204" pitchFamily="18" charset="0"/>
                                </a:rPr>
                              </m:ctrlPr>
                            </m:accPr>
                            <m:e>
                              <m:r>
                                <a:rPr lang="en-US" sz="2800" i="1">
                                  <a:solidFill>
                                    <a:srgbClr val="00FFFF"/>
                                  </a:solidFill>
                                  <a:latin typeface="Cambria Math" panose="02040503050406030204" pitchFamily="18" charset="0"/>
                                </a:rPr>
                                <m:t>𝜈</m:t>
                              </m:r>
                            </m:e>
                          </m:acc>
                        </m:e>
                        <m:sub>
                          <m:r>
                            <a:rPr lang="en-US" sz="2800" i="1">
                              <a:solidFill>
                                <a:srgbClr val="00FFFF"/>
                              </a:solidFill>
                              <a:latin typeface="Cambria Math" panose="02040503050406030204" pitchFamily="18" charset="0"/>
                            </a:rPr>
                            <m:t>𝑒</m:t>
                          </m:r>
                        </m:sub>
                      </m:sSub>
                    </m:oMath>
                  </m:oMathPara>
                </a14:m>
                <a:endParaRPr lang="en-US" sz="2800" dirty="0"/>
              </a:p>
            </p:txBody>
          </p:sp>
        </mc:Choice>
        <mc:Fallback xmlns="">
          <p:sp>
            <p:nvSpPr>
              <p:cNvPr id="25" name="Object 24"/>
              <p:cNvSpPr txBox="1">
                <a:spLocks noRot="1" noChangeAspect="1" noMove="1" noResize="1" noEditPoints="1" noAdjustHandles="1" noChangeArrowheads="1" noChangeShapeType="1" noTextEdit="1"/>
              </p:cNvSpPr>
              <p:nvPr/>
            </p:nvSpPr>
            <p:spPr>
              <a:xfrm>
                <a:off x="9475788" y="2613025"/>
                <a:ext cx="696912" cy="569913"/>
              </a:xfrm>
              <a:prstGeom prst="rect">
                <a:avLst/>
              </a:prstGeom>
              <a:blipFill>
                <a:blip r:embed="rId6"/>
                <a:stretch>
                  <a:fillRect/>
                </a:stretch>
              </a:blipFill>
            </p:spPr>
            <p:txBody>
              <a:bodyPr/>
              <a:lstStyle/>
              <a:p>
                <a:r>
                  <a:rPr lang="en-US">
                    <a:noFill/>
                  </a:rPr>
                  <a:t> </a:t>
                </a:r>
              </a:p>
            </p:txBody>
          </p:sp>
        </mc:Fallback>
      </mc:AlternateContent>
      <p:sp>
        <p:nvSpPr>
          <p:cNvPr id="26" name="TextBox 25"/>
          <p:cNvSpPr txBox="1"/>
          <p:nvPr/>
        </p:nvSpPr>
        <p:spPr>
          <a:xfrm>
            <a:off x="6439890" y="1610798"/>
            <a:ext cx="593028" cy="584775"/>
          </a:xfrm>
          <a:prstGeom prst="rect">
            <a:avLst/>
          </a:prstGeom>
          <a:noFill/>
        </p:spPr>
        <p:txBody>
          <a:bodyPr wrap="square" rtlCol="0">
            <a:spAutoFit/>
          </a:bodyPr>
          <a:lstStyle/>
          <a:p>
            <a:r>
              <a:rPr lang="en-US" sz="3200" dirty="0">
                <a:solidFill>
                  <a:schemeClr val="accent1">
                    <a:lumMod val="20000"/>
                    <a:lumOff val="80000"/>
                  </a:schemeClr>
                </a:solidFill>
              </a:rPr>
              <a:t>e</a:t>
            </a:r>
            <a:r>
              <a:rPr lang="en-US" sz="3200" baseline="30000" dirty="0">
                <a:solidFill>
                  <a:schemeClr val="accent1">
                    <a:lumMod val="20000"/>
                    <a:lumOff val="80000"/>
                  </a:schemeClr>
                </a:solidFill>
              </a:rPr>
              <a:t>-</a:t>
            </a:r>
          </a:p>
        </p:txBody>
      </p:sp>
      <mc:AlternateContent xmlns:mc="http://schemas.openxmlformats.org/markup-compatibility/2006" xmlns:a14="http://schemas.microsoft.com/office/drawing/2010/main">
        <mc:Choice Requires="a14">
          <p:sp>
            <p:nvSpPr>
              <p:cNvPr id="27" name="Object 26"/>
              <p:cNvSpPr txBox="1"/>
              <p:nvPr/>
            </p:nvSpPr>
            <p:spPr>
              <a:xfrm>
                <a:off x="9507538" y="574675"/>
                <a:ext cx="741362" cy="620664"/>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en-US" sz="2800" i="1">
                              <a:solidFill>
                                <a:srgbClr val="00FFFF"/>
                              </a:solidFill>
                              <a:latin typeface="Cambria Math" panose="02040503050406030204" pitchFamily="18" charset="0"/>
                            </a:rPr>
                          </m:ctrlPr>
                        </m:sSubPr>
                        <m:e>
                          <m:r>
                            <a:rPr lang="en-US" sz="2800" i="1">
                              <a:solidFill>
                                <a:srgbClr val="00FFFF"/>
                              </a:solidFill>
                              <a:latin typeface="Cambria Math" panose="02040503050406030204" pitchFamily="18" charset="0"/>
                            </a:rPr>
                            <m:t>𝜈</m:t>
                          </m:r>
                        </m:e>
                        <m:sub>
                          <m:r>
                            <a:rPr lang="en-US" sz="2800" i="1">
                              <a:solidFill>
                                <a:srgbClr val="00FFFF"/>
                              </a:solidFill>
                              <a:latin typeface="Cambria Math" panose="02040503050406030204" pitchFamily="18" charset="0"/>
                            </a:rPr>
                            <m:t>𝜇</m:t>
                          </m:r>
                        </m:sub>
                      </m:sSub>
                    </m:oMath>
                  </m:oMathPara>
                </a14:m>
                <a:endParaRPr lang="en-US" sz="2800" dirty="0"/>
              </a:p>
            </p:txBody>
          </p:sp>
        </mc:Choice>
        <mc:Fallback xmlns="">
          <p:sp>
            <p:nvSpPr>
              <p:cNvPr id="27" name="Object 26"/>
              <p:cNvSpPr txBox="1">
                <a:spLocks noRot="1" noChangeAspect="1" noMove="1" noResize="1" noEditPoints="1" noAdjustHandles="1" noChangeArrowheads="1" noChangeShapeType="1" noTextEdit="1"/>
              </p:cNvSpPr>
              <p:nvPr/>
            </p:nvSpPr>
            <p:spPr>
              <a:xfrm>
                <a:off x="9507538" y="574675"/>
                <a:ext cx="741362" cy="620664"/>
              </a:xfrm>
              <a:prstGeom prst="rect">
                <a:avLst/>
              </a:prstGeom>
              <a:blipFill>
                <a:blip r:embed="rId7"/>
                <a:stretch>
                  <a:fillRect/>
                </a:stretch>
              </a:blipFill>
            </p:spPr>
            <p:txBody>
              <a:bodyPr/>
              <a:lstStyle/>
              <a:p>
                <a:r>
                  <a:rPr lang="en-US">
                    <a:noFill/>
                  </a:rPr>
                  <a:t> </a:t>
                </a:r>
              </a:p>
            </p:txBody>
          </p:sp>
        </mc:Fallback>
      </mc:AlternateContent>
      <p:cxnSp>
        <p:nvCxnSpPr>
          <p:cNvPr id="28" name="Straight Arrow Connector 27"/>
          <p:cNvCxnSpPr/>
          <p:nvPr/>
        </p:nvCxnSpPr>
        <p:spPr>
          <a:xfrm flipH="1">
            <a:off x="6902451" y="2006791"/>
            <a:ext cx="1020965" cy="0"/>
          </a:xfrm>
          <a:prstGeom prst="straightConnector1">
            <a:avLst/>
          </a:prstGeom>
          <a:ln w="28575">
            <a:solidFill>
              <a:schemeClr val="tx2">
                <a:lumMod val="20000"/>
                <a:lumOff val="8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0329672" y="5638800"/>
            <a:ext cx="0" cy="3810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5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7478"/>
                                        </p:tgtEl>
                                        <p:attrNameLst>
                                          <p:attrName>style.visibility</p:attrName>
                                        </p:attrNameLst>
                                      </p:cBhvr>
                                      <p:to>
                                        <p:strVal val="visible"/>
                                      </p:to>
                                    </p:set>
                                    <p:animEffect transition="in" filter="fade">
                                      <p:cBhvr>
                                        <p:cTn id="7" dur="1000"/>
                                        <p:tgtEl>
                                          <p:spTgt spid="61747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1000"/>
                                        <p:tgtEl>
                                          <p:spTgt spid="617478"/>
                                        </p:tgtEl>
                                      </p:cBhvr>
                                    </p:animEffect>
                                    <p:set>
                                      <p:cBhvr>
                                        <p:cTn id="15" dur="1" fill="hold">
                                          <p:stCondLst>
                                            <p:cond delay="999"/>
                                          </p:stCondLst>
                                        </p:cTn>
                                        <p:tgtEl>
                                          <p:spTgt spid="61747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617480"/>
                                        </p:tgtEl>
                                        <p:attrNameLst>
                                          <p:attrName>style.visibility</p:attrName>
                                        </p:attrNameLst>
                                      </p:cBhvr>
                                      <p:to>
                                        <p:strVal val="visible"/>
                                      </p:to>
                                    </p:set>
                                    <p:animEffect transition="in" filter="fade">
                                      <p:cBhvr>
                                        <p:cTn id="18" dur="2000"/>
                                        <p:tgtEl>
                                          <p:spTgt spid="617480"/>
                                        </p:tgtEl>
                                      </p:cBhvr>
                                    </p:animEffect>
                                  </p:childTnLst>
                                </p:cTn>
                              </p:par>
                              <p:par>
                                <p:cTn id="19" presetID="10" presetClass="entr" presetSubtype="0" fill="hold" nodeType="withEffect">
                                  <p:stCondLst>
                                    <p:cond delay="0"/>
                                  </p:stCondLst>
                                  <p:childTnLst>
                                    <p:set>
                                      <p:cBhvr>
                                        <p:cTn id="20" dur="1" fill="hold">
                                          <p:stCondLst>
                                            <p:cond delay="0"/>
                                          </p:stCondLst>
                                        </p:cTn>
                                        <p:tgtEl>
                                          <p:spTgt spid="617479"/>
                                        </p:tgtEl>
                                        <p:attrNameLst>
                                          <p:attrName>style.visibility</p:attrName>
                                        </p:attrNameLst>
                                      </p:cBhvr>
                                      <p:to>
                                        <p:strVal val="visible"/>
                                      </p:to>
                                    </p:set>
                                    <p:animEffect transition="in" filter="fade">
                                      <p:cBhvr>
                                        <p:cTn id="21" dur="500"/>
                                        <p:tgtEl>
                                          <p:spTgt spid="617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8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Rot="1" noChangeArrowheads="1"/>
          </p:cNvSpPr>
          <p:nvPr>
            <p:ph type="title"/>
          </p:nvPr>
        </p:nvSpPr>
        <p:spPr/>
        <p:txBody>
          <a:bodyPr/>
          <a:lstStyle/>
          <a:p>
            <a:r>
              <a:rPr lang="en-US" dirty="0">
                <a:sym typeface="Wingdings" pitchFamily="2" charset="2"/>
              </a:rPr>
              <a:t>Backgrounds, Backgrounds, Backgrounds . . .</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13" name="Footer Placeholder 5"/>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4FBED8CF-3F3B-40E4-AA91-15A5097C96B8}" type="slidenum">
              <a:rPr lang="en-US" smtClean="0"/>
              <a:pPr/>
              <a:t>24</a:t>
            </a:fld>
            <a:endParaRPr lang="en-US" dirty="0"/>
          </a:p>
        </p:txBody>
      </p:sp>
      <p:sp>
        <p:nvSpPr>
          <p:cNvPr id="617475" name="Text Box 3"/>
          <p:cNvSpPr txBox="1">
            <a:spLocks noChangeArrowheads="1"/>
          </p:cNvSpPr>
          <p:nvPr/>
        </p:nvSpPr>
        <p:spPr bwMode="auto">
          <a:xfrm>
            <a:off x="6902451" y="1713062"/>
            <a:ext cx="2995613" cy="36671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dirty="0"/>
          </a:p>
        </p:txBody>
      </p:sp>
      <p:sp>
        <p:nvSpPr>
          <p:cNvPr id="617476" name="Rectangle 4"/>
          <p:cNvSpPr>
            <a:spLocks noChangeArrowheads="1"/>
          </p:cNvSpPr>
          <p:nvPr/>
        </p:nvSpPr>
        <p:spPr bwMode="auto">
          <a:xfrm>
            <a:off x="457200" y="1828800"/>
            <a:ext cx="4572000" cy="3005137"/>
          </a:xfrm>
          <a:prstGeom prst="rect">
            <a:avLst/>
          </a:prstGeom>
          <a:solidFill>
            <a:schemeClr val="tx2">
              <a:lumMod val="20000"/>
              <a:lumOff val="80000"/>
            </a:schemeClr>
          </a:solidFill>
          <a:ln w="38100">
            <a:solidFill>
              <a:srgbClr val="FF0000"/>
            </a:solidFill>
            <a:miter lim="800000"/>
            <a:headEnd/>
            <a:tailEnd/>
          </a:ln>
          <a:effectLst/>
        </p:spPr>
        <p:txBody>
          <a:bodyPr/>
          <a:lstStyle/>
          <a:p>
            <a:pPr indent="9525">
              <a:lnSpc>
                <a:spcPct val="90000"/>
              </a:lnSpc>
              <a:spcBef>
                <a:spcPct val="35000"/>
              </a:spcBef>
              <a:buClr>
                <a:schemeClr val="tx1"/>
              </a:buClr>
              <a:tabLst>
                <a:tab pos="228600" algn="l"/>
                <a:tab pos="457200" algn="l"/>
                <a:tab pos="1030288" algn="l"/>
              </a:tabLst>
            </a:pPr>
            <a:r>
              <a:rPr lang="en-US" b="1" dirty="0">
                <a:solidFill>
                  <a:schemeClr val="bg1">
                    <a:lumMod val="65000"/>
                  </a:schemeClr>
                </a:solidFill>
                <a:sym typeface="Wingdings" pitchFamily="2" charset="2"/>
              </a:rPr>
              <a:t>Muon decay in orbit (DIO): </a:t>
            </a:r>
          </a:p>
          <a:p>
            <a:pPr indent="9525">
              <a:lnSpc>
                <a:spcPct val="90000"/>
              </a:lnSpc>
              <a:spcBef>
                <a:spcPct val="35000"/>
              </a:spcBef>
              <a:buClr>
                <a:schemeClr val="tx1"/>
              </a:buClr>
              <a:tabLst>
                <a:tab pos="228600" algn="l"/>
                <a:tab pos="457200" algn="l"/>
                <a:tab pos="1030288" algn="l"/>
              </a:tabLst>
            </a:pPr>
            <a:r>
              <a:rPr lang="en-US" dirty="0">
                <a:solidFill>
                  <a:schemeClr val="bg1">
                    <a:lumMod val="65000"/>
                  </a:schemeClr>
                </a:solidFill>
                <a:effectLst>
                  <a:outerShdw blurRad="38100" dist="38100" dir="2700000" algn="tl">
                    <a:srgbClr val="000000"/>
                  </a:outerShdw>
                </a:effectLst>
                <a:latin typeface="Symbol" pitchFamily="18" charset="2"/>
                <a:sym typeface="Wingdings" pitchFamily="2" charset="2"/>
              </a:rPr>
              <a:t>			</a:t>
            </a:r>
            <a:r>
              <a:rPr lang="en-US" sz="2000" dirty="0">
                <a:solidFill>
                  <a:schemeClr val="bg1">
                    <a:lumMod val="65000"/>
                  </a:schemeClr>
                </a:solidFill>
                <a:latin typeface="Symbol" pitchFamily="18" charset="2"/>
                <a:sym typeface="Wingdings" pitchFamily="2" charset="2"/>
              </a:rPr>
              <a:t>m</a:t>
            </a:r>
            <a:r>
              <a:rPr lang="en-US" sz="2000" baseline="30000" dirty="0">
                <a:solidFill>
                  <a:schemeClr val="bg1">
                    <a:lumMod val="65000"/>
                  </a:schemeClr>
                </a:solidFill>
                <a:sym typeface="Wingdings" pitchFamily="2" charset="2"/>
              </a:rPr>
              <a:t>-</a:t>
            </a:r>
            <a:r>
              <a:rPr lang="en-US" sz="2000" dirty="0">
                <a:solidFill>
                  <a:schemeClr val="bg1">
                    <a:lumMod val="65000"/>
                  </a:schemeClr>
                </a:solidFill>
                <a:sym typeface="Wingdings" pitchFamily="2" charset="2"/>
              </a:rPr>
              <a:t>N</a:t>
            </a:r>
            <a:r>
              <a:rPr lang="en-US" sz="2000" baseline="-25000" dirty="0">
                <a:solidFill>
                  <a:schemeClr val="bg1">
                    <a:lumMod val="65000"/>
                  </a:schemeClr>
                </a:solidFill>
                <a:sym typeface="Wingdings" pitchFamily="2" charset="2"/>
              </a:rPr>
              <a:t>A,Z</a:t>
            </a:r>
            <a:r>
              <a:rPr lang="en-US" sz="2000" dirty="0">
                <a:solidFill>
                  <a:schemeClr val="bg1">
                    <a:lumMod val="65000"/>
                  </a:schemeClr>
                </a:solidFill>
                <a:latin typeface="Century Gothic" pitchFamily="34" charset="0"/>
                <a:sym typeface="Wingdings" pitchFamily="2" charset="2"/>
              </a:rPr>
              <a:t>→</a:t>
            </a:r>
            <a:r>
              <a:rPr lang="en-US" sz="2000" dirty="0">
                <a:solidFill>
                  <a:schemeClr val="bg1">
                    <a:lumMod val="65000"/>
                  </a:schemeClr>
                </a:solidFill>
                <a:sym typeface="Wingdings" pitchFamily="2" charset="2"/>
              </a:rPr>
              <a:t>e</a:t>
            </a:r>
            <a:r>
              <a:rPr lang="en-US" sz="2000" baseline="30000" dirty="0">
                <a:solidFill>
                  <a:schemeClr val="bg1">
                    <a:lumMod val="65000"/>
                  </a:schemeClr>
                </a:solidFill>
                <a:sym typeface="Wingdings" pitchFamily="2" charset="2"/>
              </a:rPr>
              <a:t>-</a:t>
            </a:r>
            <a:r>
              <a:rPr lang="en-US" sz="2000" dirty="0">
                <a:solidFill>
                  <a:schemeClr val="bg1">
                    <a:lumMod val="65000"/>
                  </a:schemeClr>
                </a:solidFill>
                <a:latin typeface="Symbol" pitchFamily="18" charset="2"/>
                <a:sym typeface="Wingdings" pitchFamily="2" charset="2"/>
              </a:rPr>
              <a:t>n</a:t>
            </a:r>
            <a:r>
              <a:rPr lang="en-US" sz="2000" baseline="-25000" dirty="0">
                <a:solidFill>
                  <a:schemeClr val="bg1">
                    <a:lumMod val="65000"/>
                  </a:schemeClr>
                </a:solidFill>
                <a:latin typeface="Symbol" pitchFamily="18" charset="2"/>
                <a:sym typeface="Wingdings" pitchFamily="2" charset="2"/>
              </a:rPr>
              <a:t>m</a:t>
            </a:r>
            <a:r>
              <a:rPr lang="en-US" sz="2000" dirty="0">
                <a:solidFill>
                  <a:schemeClr val="bg1">
                    <a:lumMod val="65000"/>
                  </a:schemeClr>
                </a:solidFill>
                <a:latin typeface="Symbol" pitchFamily="18" charset="2"/>
                <a:sym typeface="Wingdings" pitchFamily="2" charset="2"/>
              </a:rPr>
              <a:t>n</a:t>
            </a:r>
            <a:r>
              <a:rPr lang="en-US" sz="2000" baseline="-25000" dirty="0">
                <a:solidFill>
                  <a:schemeClr val="bg1">
                    <a:lumMod val="65000"/>
                  </a:schemeClr>
                </a:solidFill>
                <a:sym typeface="Wingdings" pitchFamily="2" charset="2"/>
              </a:rPr>
              <a:t>e</a:t>
            </a:r>
            <a:r>
              <a:rPr lang="en-US" sz="2000" dirty="0">
                <a:solidFill>
                  <a:schemeClr val="bg1">
                    <a:lumMod val="65000"/>
                  </a:schemeClr>
                </a:solidFill>
                <a:sym typeface="Wingdings" pitchFamily="2" charset="2"/>
              </a:rPr>
              <a:t>N</a:t>
            </a:r>
            <a:r>
              <a:rPr lang="en-US" sz="2000" baseline="-25000" dirty="0">
                <a:solidFill>
                  <a:schemeClr val="bg1">
                    <a:lumMod val="65000"/>
                  </a:schemeClr>
                </a:solidFill>
                <a:sym typeface="Wingdings" pitchFamily="2" charset="2"/>
              </a:rPr>
              <a:t>A,Z</a:t>
            </a:r>
            <a:endParaRPr lang="en-US" baseline="30000" dirty="0">
              <a:solidFill>
                <a:schemeClr val="bg1">
                  <a:lumMod val="65000"/>
                </a:schemeClr>
              </a:solidFill>
              <a:sym typeface="Wingdings" pitchFamily="2" charset="2"/>
            </a:endParaRPr>
          </a:p>
          <a:p>
            <a:pPr marL="336550" indent="-223838">
              <a:lnSpc>
                <a:spcPct val="90000"/>
              </a:lnSpc>
              <a:spcBef>
                <a:spcPct val="35000"/>
              </a:spcBef>
              <a:buClr>
                <a:schemeClr val="tx1"/>
              </a:buClr>
              <a:buFont typeface="Wingdings" pitchFamily="2" charset="2"/>
              <a:buChar char="Ø"/>
            </a:pPr>
            <a:r>
              <a:rPr lang="en-US" i="1" dirty="0">
                <a:solidFill>
                  <a:schemeClr val="bg1">
                    <a:lumMod val="65000"/>
                  </a:schemeClr>
                </a:solidFill>
                <a:sym typeface="Wingdings" pitchFamily="2" charset="2"/>
              </a:rPr>
              <a:t>defeated by good energy resolution</a:t>
            </a:r>
          </a:p>
          <a:p>
            <a:pPr marL="123825" lvl="1" indent="3175">
              <a:lnSpc>
                <a:spcPct val="90000"/>
              </a:lnSpc>
              <a:spcBef>
                <a:spcPct val="35000"/>
              </a:spcBef>
              <a:buClr>
                <a:schemeClr val="tx1"/>
              </a:buClr>
              <a:tabLst>
                <a:tab pos="228600" algn="l"/>
                <a:tab pos="457200" algn="l"/>
                <a:tab pos="1030288" algn="l"/>
              </a:tabLst>
            </a:pPr>
            <a:endParaRPr lang="en-US" b="1" dirty="0">
              <a:solidFill>
                <a:srgbClr val="FF0000"/>
              </a:solidFill>
              <a:effectLst>
                <a:outerShdw blurRad="38100" dist="38100" dir="2700000" algn="tl">
                  <a:srgbClr val="000000"/>
                </a:outerShdw>
              </a:effectLst>
              <a:sym typeface="Wingdings" pitchFamily="2" charset="2"/>
            </a:endParaRPr>
          </a:p>
          <a:p>
            <a:pPr indent="9525">
              <a:lnSpc>
                <a:spcPct val="90000"/>
              </a:lnSpc>
              <a:spcBef>
                <a:spcPct val="35000"/>
              </a:spcBef>
              <a:buClr>
                <a:schemeClr val="tx1"/>
              </a:buClr>
              <a:tabLst>
                <a:tab pos="228600" algn="l"/>
                <a:tab pos="457200" algn="l"/>
                <a:tab pos="1030288" algn="l"/>
              </a:tabLst>
            </a:pPr>
            <a:r>
              <a:rPr lang="en-US" b="1" dirty="0">
                <a:solidFill>
                  <a:srgbClr val="FF0000"/>
                </a:solidFill>
                <a:sym typeface="Wingdings" pitchFamily="2" charset="2"/>
              </a:rPr>
              <a:t>Radiative muon capture (RMC):</a:t>
            </a:r>
          </a:p>
          <a:p>
            <a:pPr indent="9525">
              <a:lnSpc>
                <a:spcPct val="90000"/>
              </a:lnSpc>
              <a:spcBef>
                <a:spcPct val="35000"/>
              </a:spcBef>
              <a:buClr>
                <a:schemeClr val="tx1"/>
              </a:buClr>
              <a:tabLst>
                <a:tab pos="228600" algn="l"/>
                <a:tab pos="457200" algn="l"/>
                <a:tab pos="1030288" algn="l"/>
              </a:tabLst>
            </a:pPr>
            <a:r>
              <a:rPr lang="en-US" dirty="0">
                <a:effectLst>
                  <a:outerShdw blurRad="38100" dist="38100" dir="2700000" algn="tl">
                    <a:srgbClr val="000000"/>
                  </a:outerShdw>
                </a:effectLst>
                <a:sym typeface="Wingdings" pitchFamily="2" charset="2"/>
              </a:rPr>
              <a:t>	 		</a:t>
            </a:r>
            <a:r>
              <a:rPr lang="en-US" sz="2000" dirty="0">
                <a:solidFill>
                  <a:srgbClr val="6600FF"/>
                </a:solidFill>
                <a:latin typeface="Symbol" pitchFamily="18" charset="2"/>
                <a:sym typeface="Wingdings" pitchFamily="2" charset="2"/>
              </a:rPr>
              <a:t>m</a:t>
            </a:r>
            <a:r>
              <a:rPr lang="en-US" sz="2000" baseline="30000" dirty="0">
                <a:solidFill>
                  <a:srgbClr val="6600FF"/>
                </a:solidFill>
                <a:sym typeface="Wingdings" pitchFamily="2" charset="2"/>
              </a:rPr>
              <a:t>-</a:t>
            </a:r>
            <a:r>
              <a:rPr lang="en-US" sz="2000" dirty="0">
                <a:solidFill>
                  <a:srgbClr val="6600FF"/>
                </a:solidFill>
                <a:sym typeface="Wingdings" pitchFamily="2" charset="2"/>
              </a:rPr>
              <a:t>N</a:t>
            </a:r>
            <a:r>
              <a:rPr lang="en-US" sz="2000" baseline="-25000" dirty="0">
                <a:solidFill>
                  <a:srgbClr val="6600FF"/>
                </a:solidFill>
                <a:sym typeface="Wingdings" pitchFamily="2" charset="2"/>
              </a:rPr>
              <a:t>A,Z</a:t>
            </a:r>
            <a:r>
              <a:rPr lang="en-US" sz="2000" dirty="0">
                <a:solidFill>
                  <a:srgbClr val="6600FF"/>
                </a:solidFill>
                <a:latin typeface="Century Gothic" pitchFamily="34" charset="0"/>
                <a:sym typeface="Wingdings" pitchFamily="2" charset="2"/>
              </a:rPr>
              <a:t>→</a:t>
            </a:r>
            <a:r>
              <a:rPr lang="en-US" sz="2000" dirty="0">
                <a:solidFill>
                  <a:srgbClr val="6600FF"/>
                </a:solidFill>
                <a:latin typeface="Symbol" pitchFamily="18" charset="2"/>
                <a:sym typeface="Wingdings" pitchFamily="2" charset="2"/>
              </a:rPr>
              <a:t>n</a:t>
            </a:r>
            <a:r>
              <a:rPr lang="en-US" sz="2000" baseline="-25000" dirty="0">
                <a:solidFill>
                  <a:srgbClr val="6600FF"/>
                </a:solidFill>
                <a:latin typeface="Symbol" pitchFamily="18" charset="2"/>
                <a:sym typeface="Wingdings" pitchFamily="2" charset="2"/>
              </a:rPr>
              <a:t>m</a:t>
            </a:r>
            <a:r>
              <a:rPr lang="en-US" sz="2000" dirty="0">
                <a:solidFill>
                  <a:srgbClr val="6600FF"/>
                </a:solidFill>
                <a:latin typeface="Symbol" pitchFamily="18" charset="2"/>
                <a:sym typeface="Wingdings" pitchFamily="2" charset="2"/>
              </a:rPr>
              <a:t>g</a:t>
            </a:r>
            <a:r>
              <a:rPr lang="en-US" sz="2000" dirty="0">
                <a:solidFill>
                  <a:srgbClr val="6600FF"/>
                </a:solidFill>
                <a:sym typeface="Wingdings" pitchFamily="2" charset="2"/>
              </a:rPr>
              <a:t>N</a:t>
            </a:r>
            <a:r>
              <a:rPr lang="en-US" sz="2000" baseline="-25000" dirty="0">
                <a:solidFill>
                  <a:srgbClr val="6600FF"/>
                </a:solidFill>
                <a:sym typeface="Wingdings" pitchFamily="2" charset="2"/>
              </a:rPr>
              <a:t>A,Z-1</a:t>
            </a:r>
            <a:r>
              <a:rPr lang="en-US" sz="2000" dirty="0">
                <a:solidFill>
                  <a:srgbClr val="6600FF"/>
                </a:solidFill>
                <a:sym typeface="Wingdings" pitchFamily="2" charset="2"/>
              </a:rPr>
              <a:t>, </a:t>
            </a:r>
            <a:r>
              <a:rPr lang="en-US" sz="2000" dirty="0">
                <a:solidFill>
                  <a:srgbClr val="6600FF"/>
                </a:solidFill>
                <a:latin typeface="Symbol" pitchFamily="18" charset="2"/>
                <a:sym typeface="Wingdings" pitchFamily="2" charset="2"/>
              </a:rPr>
              <a:t>g</a:t>
            </a:r>
            <a:r>
              <a:rPr lang="en-US" sz="2000" dirty="0">
                <a:solidFill>
                  <a:srgbClr val="6600FF"/>
                </a:solidFill>
                <a:latin typeface="Century Gothic" pitchFamily="34" charset="0"/>
                <a:sym typeface="Wingdings" pitchFamily="2" charset="2"/>
              </a:rPr>
              <a:t>→</a:t>
            </a:r>
            <a:r>
              <a:rPr lang="en-US" sz="2000" dirty="0">
                <a:solidFill>
                  <a:srgbClr val="6600FF"/>
                </a:solidFill>
                <a:sym typeface="Wingdings" pitchFamily="2" charset="2"/>
              </a:rPr>
              <a:t>e</a:t>
            </a:r>
            <a:r>
              <a:rPr lang="en-US" sz="2000" baseline="30000" dirty="0">
                <a:solidFill>
                  <a:srgbClr val="6600FF"/>
                </a:solidFill>
                <a:sym typeface="Wingdings" pitchFamily="2" charset="2"/>
              </a:rPr>
              <a:t>+</a:t>
            </a:r>
            <a:r>
              <a:rPr lang="en-US" sz="2000" dirty="0">
                <a:solidFill>
                  <a:srgbClr val="6600FF"/>
                </a:solidFill>
                <a:sym typeface="Wingdings" pitchFamily="2" charset="2"/>
              </a:rPr>
              <a:t>e</a:t>
            </a:r>
            <a:r>
              <a:rPr lang="en-US" sz="2000" baseline="30000" dirty="0">
                <a:solidFill>
                  <a:srgbClr val="6600FF"/>
                </a:solidFill>
                <a:sym typeface="Wingdings" pitchFamily="2" charset="2"/>
              </a:rPr>
              <a:t>-</a:t>
            </a:r>
            <a:endParaRPr lang="en-US" dirty="0">
              <a:solidFill>
                <a:srgbClr val="6600FF"/>
              </a:solidFill>
              <a:sym typeface="Wingdings" pitchFamily="2" charset="2"/>
            </a:endParaRPr>
          </a:p>
          <a:p>
            <a:pPr marL="388937" indent="-285750">
              <a:lnSpc>
                <a:spcPct val="90000"/>
              </a:lnSpc>
              <a:spcBef>
                <a:spcPct val="35000"/>
              </a:spcBef>
              <a:buClr>
                <a:schemeClr val="tx1"/>
              </a:buClr>
              <a:buFont typeface="Wingdings" pitchFamily="2" charset="2"/>
              <a:buChar char="Ø"/>
            </a:pPr>
            <a:r>
              <a:rPr lang="en-US" i="1" dirty="0">
                <a:sym typeface="Wingdings" pitchFamily="2" charset="2"/>
              </a:rPr>
              <a:t>defeated by m</a:t>
            </a:r>
            <a:r>
              <a:rPr lang="en-US" i="1" baseline="-25000" dirty="0">
                <a:sym typeface="Wingdings" pitchFamily="2" charset="2"/>
              </a:rPr>
              <a:t>Z</a:t>
            </a:r>
            <a:r>
              <a:rPr lang="en-US" i="1" dirty="0">
                <a:sym typeface="Wingdings" pitchFamily="2" charset="2"/>
              </a:rPr>
              <a:t> &lt; m</a:t>
            </a:r>
            <a:r>
              <a:rPr lang="en-US" i="1" baseline="-25000" dirty="0">
                <a:sym typeface="Wingdings" pitchFamily="2" charset="2"/>
              </a:rPr>
              <a:t>Z-1 </a:t>
            </a:r>
          </a:p>
          <a:p>
            <a:pPr marL="388937" indent="-285750">
              <a:lnSpc>
                <a:spcPct val="90000"/>
              </a:lnSpc>
              <a:spcBef>
                <a:spcPct val="35000"/>
              </a:spcBef>
              <a:buClr>
                <a:schemeClr val="tx1"/>
              </a:buClr>
              <a:buFont typeface="Wingdings" pitchFamily="2" charset="2"/>
              <a:buChar char="Ø"/>
            </a:pPr>
            <a:r>
              <a:rPr lang="en-US" i="1" dirty="0">
                <a:ea typeface="Arial Unicode MS" pitchFamily="34" charset="-128"/>
                <a:cs typeface="Arial Unicode MS" pitchFamily="34" charset="-128"/>
                <a:sym typeface="Wingdings" pitchFamily="2" charset="2"/>
              </a:rPr>
              <a:t>defeated by good energy resolution</a:t>
            </a:r>
          </a:p>
          <a:p>
            <a:pPr indent="9525">
              <a:lnSpc>
                <a:spcPct val="90000"/>
              </a:lnSpc>
              <a:spcBef>
                <a:spcPct val="35000"/>
              </a:spcBef>
              <a:buClr>
                <a:schemeClr val="tx1"/>
              </a:buClr>
              <a:tabLst>
                <a:tab pos="228600" algn="l"/>
                <a:tab pos="457200" algn="l"/>
                <a:tab pos="1030288" algn="l"/>
              </a:tabLst>
            </a:pPr>
            <a:endParaRPr lang="en-US" i="1" dirty="0">
              <a:solidFill>
                <a:schemeClr val="bg2"/>
              </a:solidFill>
              <a:effectLst>
                <a:outerShdw blurRad="38100" dist="38100" dir="2700000" algn="tl">
                  <a:srgbClr val="000000"/>
                </a:outerShdw>
              </a:effectLst>
              <a:ea typeface="Arial Unicode MS" pitchFamily="34" charset="-128"/>
              <a:cs typeface="Arial Unicode MS" pitchFamily="34" charset="-128"/>
              <a:sym typeface="Wingdings" pitchFamily="2" charset="2"/>
            </a:endParaRPr>
          </a:p>
          <a:p>
            <a:pPr indent="9525">
              <a:lnSpc>
                <a:spcPct val="90000"/>
              </a:lnSpc>
              <a:spcBef>
                <a:spcPct val="35000"/>
              </a:spcBef>
              <a:buClr>
                <a:schemeClr val="tx1"/>
              </a:buClr>
              <a:tabLst>
                <a:tab pos="228600" algn="l"/>
                <a:tab pos="457200" algn="l"/>
                <a:tab pos="1030288" algn="l"/>
              </a:tabLst>
            </a:pPr>
            <a:endParaRPr lang="en-US" i="1" dirty="0">
              <a:solidFill>
                <a:schemeClr val="bg2"/>
              </a:solidFill>
              <a:effectLst>
                <a:outerShdw blurRad="38100" dist="38100" dir="2700000" algn="tl">
                  <a:srgbClr val="000000"/>
                </a:outerShdw>
              </a:effectLst>
              <a:ea typeface="Arial Unicode MS" pitchFamily="34" charset="-128"/>
              <a:cs typeface="Arial Unicode MS" pitchFamily="34" charset="-128"/>
              <a:sym typeface="Wingdings" pitchFamily="2" charset="2"/>
            </a:endParaRPr>
          </a:p>
        </p:txBody>
      </p:sp>
      <p:sp>
        <p:nvSpPr>
          <p:cNvPr id="617483" name="Text Box 11"/>
          <p:cNvSpPr txBox="1">
            <a:spLocks noChangeArrowheads="1"/>
          </p:cNvSpPr>
          <p:nvPr/>
        </p:nvSpPr>
        <p:spPr bwMode="auto">
          <a:xfrm>
            <a:off x="457200" y="1371600"/>
            <a:ext cx="4572000" cy="457200"/>
          </a:xfrm>
          <a:prstGeom prst="rect">
            <a:avLst/>
          </a:prstGeom>
          <a:solidFill>
            <a:srgbClr val="FF0000"/>
          </a:solidFill>
          <a:ln w="38100" algn="ctr">
            <a:solidFill>
              <a:srgbClr val="FF0000"/>
            </a:solidFill>
            <a:miter lim="800000"/>
            <a:headEnd type="none" w="lg" len="lg"/>
            <a:tailEnd type="none" w="lg" len="lg"/>
          </a:ln>
          <a:effectLst/>
        </p:spPr>
        <p:txBody>
          <a:bodyPr/>
          <a:lstStyle/>
          <a:p>
            <a:pPr algn="ctr" eaLnBrk="1" hangingPunct="1">
              <a:spcBef>
                <a:spcPct val="50000"/>
              </a:spcBef>
            </a:pPr>
            <a:r>
              <a:rPr lang="en-US" sz="2400" dirty="0">
                <a:solidFill>
                  <a:schemeClr val="bg1"/>
                </a:solidFill>
              </a:rPr>
              <a:t>Stopped Muon Backgrounds</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5554" y="2378008"/>
            <a:ext cx="807722" cy="792482"/>
          </a:xfrm>
          <a:prstGeom prst="rect">
            <a:avLst/>
          </a:prstGeom>
        </p:spPr>
      </p:pic>
      <p:sp>
        <p:nvSpPr>
          <p:cNvPr id="20" name="TextBox 19"/>
          <p:cNvSpPr txBox="1"/>
          <p:nvPr/>
        </p:nvSpPr>
        <p:spPr>
          <a:xfrm>
            <a:off x="7626476" y="3141786"/>
            <a:ext cx="1261669" cy="523220"/>
          </a:xfrm>
          <a:prstGeom prst="rect">
            <a:avLst/>
          </a:prstGeom>
          <a:noFill/>
        </p:spPr>
        <p:txBody>
          <a:bodyPr wrap="square" rtlCol="0">
            <a:spAutoFit/>
          </a:bodyPr>
          <a:lstStyle/>
          <a:p>
            <a:pPr algn="ctr"/>
            <a:r>
              <a:rPr lang="en-US" sz="2800" dirty="0">
                <a:solidFill>
                  <a:schemeClr val="bg1"/>
                </a:solidFill>
              </a:rPr>
              <a:t>Mg</a:t>
            </a:r>
            <a:r>
              <a:rPr lang="en-US" sz="2800" baseline="30000" dirty="0">
                <a:solidFill>
                  <a:schemeClr val="bg1"/>
                </a:solidFill>
              </a:rPr>
              <a:t>27</a:t>
            </a:r>
          </a:p>
        </p:txBody>
      </p:sp>
      <p:cxnSp>
        <p:nvCxnSpPr>
          <p:cNvPr id="22" name="Straight Arrow Connector 21"/>
          <p:cNvCxnSpPr/>
          <p:nvPr/>
        </p:nvCxnSpPr>
        <p:spPr>
          <a:xfrm flipH="1">
            <a:off x="7023371" y="2995417"/>
            <a:ext cx="990600" cy="827341"/>
          </a:xfrm>
          <a:prstGeom prst="straightConnector1">
            <a:avLst/>
          </a:prstGeom>
          <a:ln w="28575">
            <a:solidFill>
              <a:schemeClr val="tx2">
                <a:lumMod val="20000"/>
                <a:lumOff val="8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8610600" y="1915172"/>
            <a:ext cx="676447" cy="599428"/>
          </a:xfrm>
          <a:prstGeom prst="straightConnector1">
            <a:avLst/>
          </a:prstGeom>
          <a:ln w="28575">
            <a:solidFill>
              <a:schemeClr val="tx2">
                <a:lumMod val="20000"/>
                <a:lumOff val="8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074972" y="1416006"/>
            <a:ext cx="593028" cy="584775"/>
          </a:xfrm>
          <a:prstGeom prst="rect">
            <a:avLst/>
          </a:prstGeom>
          <a:noFill/>
        </p:spPr>
        <p:txBody>
          <a:bodyPr wrap="square" rtlCol="0">
            <a:spAutoFit/>
          </a:bodyPr>
          <a:lstStyle/>
          <a:p>
            <a:r>
              <a:rPr lang="en-US" sz="3200" dirty="0">
                <a:solidFill>
                  <a:schemeClr val="accent1">
                    <a:lumMod val="20000"/>
                    <a:lumOff val="80000"/>
                  </a:schemeClr>
                </a:solidFill>
              </a:rPr>
              <a:t>e</a:t>
            </a:r>
            <a:r>
              <a:rPr lang="en-US" sz="3200" baseline="30000" dirty="0">
                <a:solidFill>
                  <a:schemeClr val="accent1">
                    <a:lumMod val="20000"/>
                    <a:lumOff val="80000"/>
                  </a:schemeClr>
                </a:solidFill>
              </a:rPr>
              <a:t>-</a:t>
            </a:r>
          </a:p>
        </p:txBody>
      </p:sp>
      <mc:AlternateContent xmlns:mc="http://schemas.openxmlformats.org/markup-compatibility/2006" xmlns:a14="http://schemas.microsoft.com/office/drawing/2010/main">
        <mc:Choice Requires="a14">
          <p:sp>
            <p:nvSpPr>
              <p:cNvPr id="27" name="Object 26"/>
              <p:cNvSpPr txBox="1"/>
              <p:nvPr/>
            </p:nvSpPr>
            <p:spPr>
              <a:xfrm>
                <a:off x="6596063" y="3625850"/>
                <a:ext cx="719137" cy="71755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en-US" sz="2800" i="1">
                              <a:solidFill>
                                <a:srgbClr val="00FFFF"/>
                              </a:solidFill>
                              <a:latin typeface="Cambria Math" panose="02040503050406030204" pitchFamily="18" charset="0"/>
                            </a:rPr>
                          </m:ctrlPr>
                        </m:sSubPr>
                        <m:e>
                          <m:r>
                            <a:rPr lang="en-US" sz="2800" i="1">
                              <a:solidFill>
                                <a:srgbClr val="00FFFF"/>
                              </a:solidFill>
                              <a:latin typeface="Cambria Math" panose="02040503050406030204" pitchFamily="18" charset="0"/>
                            </a:rPr>
                            <m:t>𝜈</m:t>
                          </m:r>
                        </m:e>
                        <m:sub>
                          <m:r>
                            <a:rPr lang="en-US" sz="2800" i="1">
                              <a:solidFill>
                                <a:srgbClr val="00FFFF"/>
                              </a:solidFill>
                              <a:latin typeface="Cambria Math" panose="02040503050406030204" pitchFamily="18" charset="0"/>
                            </a:rPr>
                            <m:t>𝜇</m:t>
                          </m:r>
                        </m:sub>
                      </m:sSub>
                    </m:oMath>
                  </m:oMathPara>
                </a14:m>
                <a:endParaRPr lang="en-US" sz="2800" dirty="0"/>
              </a:p>
            </p:txBody>
          </p:sp>
        </mc:Choice>
        <mc:Fallback xmlns="">
          <p:sp>
            <p:nvSpPr>
              <p:cNvPr id="27" name="Object 26"/>
              <p:cNvSpPr txBox="1">
                <a:spLocks noRot="1" noChangeAspect="1" noMove="1" noResize="1" noEditPoints="1" noAdjustHandles="1" noChangeArrowheads="1" noChangeShapeType="1" noTextEdit="1"/>
              </p:cNvSpPr>
              <p:nvPr/>
            </p:nvSpPr>
            <p:spPr>
              <a:xfrm>
                <a:off x="6596063" y="3625850"/>
                <a:ext cx="719137" cy="717550"/>
              </a:xfrm>
              <a:prstGeom prst="rect">
                <a:avLst/>
              </a:prstGeom>
              <a:blipFill>
                <a:blip r:embed="rId4"/>
                <a:stretch>
                  <a:fillRect/>
                </a:stretch>
              </a:blipFill>
            </p:spPr>
            <p:txBody>
              <a:bodyPr/>
              <a:lstStyle/>
              <a:p>
                <a:r>
                  <a:rPr lang="en-US">
                    <a:noFill/>
                  </a:rPr>
                  <a:t> </a:t>
                </a:r>
              </a:p>
            </p:txBody>
          </p:sp>
        </mc:Fallback>
      </mc:AlternateContent>
      <p:cxnSp>
        <p:nvCxnSpPr>
          <p:cNvPr id="28" name="Straight Arrow Connector 27"/>
          <p:cNvCxnSpPr/>
          <p:nvPr/>
        </p:nvCxnSpPr>
        <p:spPr>
          <a:xfrm flipV="1">
            <a:off x="9351255" y="1741525"/>
            <a:ext cx="639070" cy="226133"/>
          </a:xfrm>
          <a:prstGeom prst="straightConnector1">
            <a:avLst/>
          </a:prstGeom>
          <a:ln w="28575">
            <a:solidFill>
              <a:schemeClr val="tx2">
                <a:lumMod val="20000"/>
                <a:lumOff val="8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287046" y="952500"/>
            <a:ext cx="593028" cy="584775"/>
          </a:xfrm>
          <a:prstGeom prst="rect">
            <a:avLst/>
          </a:prstGeom>
          <a:noFill/>
        </p:spPr>
        <p:txBody>
          <a:bodyPr wrap="square" rtlCol="0">
            <a:spAutoFit/>
          </a:bodyPr>
          <a:lstStyle/>
          <a:p>
            <a:r>
              <a:rPr lang="en-US" sz="3200" dirty="0">
                <a:solidFill>
                  <a:schemeClr val="accent1">
                    <a:lumMod val="20000"/>
                    <a:lumOff val="80000"/>
                  </a:schemeClr>
                </a:solidFill>
              </a:rPr>
              <a:t>e</a:t>
            </a:r>
            <a:r>
              <a:rPr lang="en-US" sz="3200" baseline="30000" dirty="0">
                <a:solidFill>
                  <a:schemeClr val="accent1">
                    <a:lumMod val="20000"/>
                    <a:lumOff val="80000"/>
                  </a:schemeClr>
                </a:solidFill>
              </a:rPr>
              <a:t>+</a:t>
            </a:r>
          </a:p>
        </p:txBody>
      </p:sp>
      <p:cxnSp>
        <p:nvCxnSpPr>
          <p:cNvPr id="30" name="Straight Arrow Connector 29"/>
          <p:cNvCxnSpPr/>
          <p:nvPr/>
        </p:nvCxnSpPr>
        <p:spPr>
          <a:xfrm flipV="1">
            <a:off x="9270592" y="1417639"/>
            <a:ext cx="164150" cy="484841"/>
          </a:xfrm>
          <a:prstGeom prst="straightConnector1">
            <a:avLst/>
          </a:prstGeom>
          <a:ln w="28575">
            <a:solidFill>
              <a:schemeClr val="tx2">
                <a:lumMod val="20000"/>
                <a:lumOff val="80000"/>
              </a:schemeClr>
            </a:solidFill>
            <a:prstDash val="solid"/>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FC893A3-F45B-4A4E-AC39-3DC97C065594}"/>
                  </a:ext>
                </a:extLst>
              </p:cNvPr>
              <p:cNvSpPr txBox="1"/>
              <p:nvPr/>
            </p:nvSpPr>
            <p:spPr>
              <a:xfrm>
                <a:off x="8462849" y="1780929"/>
                <a:ext cx="63083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00FFFF"/>
                          </a:solidFill>
                          <a:latin typeface="Cambria Math" panose="02040503050406030204" pitchFamily="18" charset="0"/>
                          <a:ea typeface="Cambria Math" panose="02040503050406030204" pitchFamily="18" charset="0"/>
                        </a:rPr>
                        <m:t>𝛾</m:t>
                      </m:r>
                    </m:oMath>
                  </m:oMathPara>
                </a14:m>
                <a:endParaRPr lang="en-US" sz="2800" dirty="0"/>
              </a:p>
            </p:txBody>
          </p:sp>
        </mc:Choice>
        <mc:Fallback xmlns="">
          <p:sp>
            <p:nvSpPr>
              <p:cNvPr id="6" name="TextBox 5">
                <a:extLst>
                  <a:ext uri="{FF2B5EF4-FFF2-40B4-BE49-F238E27FC236}">
                    <a16:creationId xmlns:a16="http://schemas.microsoft.com/office/drawing/2014/main" id="{0FC893A3-F45B-4A4E-AC39-3DC97C065594}"/>
                  </a:ext>
                </a:extLst>
              </p:cNvPr>
              <p:cNvSpPr txBox="1">
                <a:spLocks noRot="1" noChangeAspect="1" noMove="1" noResize="1" noEditPoints="1" noAdjustHandles="1" noChangeArrowheads="1" noChangeShapeType="1" noTextEdit="1"/>
              </p:cNvSpPr>
              <p:nvPr/>
            </p:nvSpPr>
            <p:spPr>
              <a:xfrm>
                <a:off x="8462849" y="1780929"/>
                <a:ext cx="630835" cy="52322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5063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Rot="1" noChangeArrowheads="1"/>
          </p:cNvSpPr>
          <p:nvPr>
            <p:ph type="title"/>
          </p:nvPr>
        </p:nvSpPr>
        <p:spPr/>
        <p:txBody>
          <a:bodyPr/>
          <a:lstStyle/>
          <a:p>
            <a:r>
              <a:rPr lang="en-US" sz="2800" dirty="0">
                <a:sym typeface="Wingdings" pitchFamily="2" charset="2"/>
              </a:rPr>
              <a:t>Backgrounds, Backgrounds, Backgrounds . . .</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13" name="Footer Placeholder 4"/>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57D726A3-A716-4A71-9D08-FA8DCCE7D15A}" type="slidenum">
              <a:rPr lang="en-US" smtClean="0"/>
              <a:pPr/>
              <a:t>25</a:t>
            </a:fld>
            <a:endParaRPr lang="en-US" dirty="0"/>
          </a:p>
        </p:txBody>
      </p:sp>
      <p:sp>
        <p:nvSpPr>
          <p:cNvPr id="615428" name="Rectangle 4"/>
          <p:cNvSpPr>
            <a:spLocks noChangeArrowheads="1"/>
          </p:cNvSpPr>
          <p:nvPr/>
        </p:nvSpPr>
        <p:spPr bwMode="auto">
          <a:xfrm>
            <a:off x="457200" y="1828800"/>
            <a:ext cx="4572000" cy="4424362"/>
          </a:xfrm>
          <a:prstGeom prst="rect">
            <a:avLst/>
          </a:prstGeom>
          <a:solidFill>
            <a:schemeClr val="tx2">
              <a:lumMod val="20000"/>
              <a:lumOff val="80000"/>
            </a:schemeClr>
          </a:solidFill>
          <a:ln w="38100">
            <a:solidFill>
              <a:srgbClr val="FF0000"/>
            </a:solidFill>
            <a:miter lim="800000"/>
            <a:headEnd/>
            <a:tailEnd/>
          </a:ln>
          <a:effectLst/>
        </p:spPr>
        <p:txBody>
          <a:bodyPr/>
          <a:lstStyle/>
          <a:p>
            <a:pPr indent="9525">
              <a:lnSpc>
                <a:spcPct val="75000"/>
              </a:lnSpc>
              <a:spcBef>
                <a:spcPct val="35000"/>
              </a:spcBef>
              <a:buClr>
                <a:schemeClr val="tx1"/>
              </a:buClr>
              <a:tabLst>
                <a:tab pos="228600" algn="l"/>
                <a:tab pos="457200" algn="l"/>
                <a:tab pos="800100" algn="l"/>
              </a:tabLst>
            </a:pPr>
            <a:r>
              <a:rPr lang="en-US" b="1" dirty="0">
                <a:solidFill>
                  <a:srgbClr val="FF0000"/>
                </a:solidFill>
                <a:sym typeface="Wingdings" pitchFamily="2" charset="2"/>
              </a:rPr>
              <a:t>Radiative pion capture (RPC):</a:t>
            </a:r>
          </a:p>
          <a:p>
            <a:pPr indent="9525">
              <a:lnSpc>
                <a:spcPct val="75000"/>
              </a:lnSpc>
              <a:spcBef>
                <a:spcPct val="35000"/>
              </a:spcBef>
              <a:buClr>
                <a:schemeClr val="tx1"/>
              </a:buClr>
              <a:tabLst>
                <a:tab pos="228600" algn="l"/>
                <a:tab pos="457200" algn="l"/>
                <a:tab pos="800100" algn="l"/>
              </a:tabLst>
            </a:pPr>
            <a:r>
              <a:rPr lang="en-US" dirty="0">
                <a:sym typeface="Wingdings" pitchFamily="2" charset="2"/>
              </a:rPr>
              <a:t>	 		</a:t>
            </a:r>
            <a:r>
              <a:rPr lang="en-US" sz="2000" dirty="0">
                <a:solidFill>
                  <a:srgbClr val="6600FF"/>
                </a:solidFill>
                <a:latin typeface="Symbol" pitchFamily="18" charset="2"/>
                <a:sym typeface="Wingdings" pitchFamily="2" charset="2"/>
              </a:rPr>
              <a:t>p</a:t>
            </a:r>
            <a:r>
              <a:rPr lang="en-US" sz="2000" baseline="30000" dirty="0">
                <a:solidFill>
                  <a:srgbClr val="6600FF"/>
                </a:solidFill>
                <a:sym typeface="Wingdings" pitchFamily="2" charset="2"/>
              </a:rPr>
              <a:t>-</a:t>
            </a:r>
            <a:r>
              <a:rPr lang="en-US" sz="2000" dirty="0">
                <a:solidFill>
                  <a:srgbClr val="6600FF"/>
                </a:solidFill>
                <a:sym typeface="Wingdings" pitchFamily="2" charset="2"/>
              </a:rPr>
              <a:t>N</a:t>
            </a:r>
            <a:r>
              <a:rPr lang="en-US" sz="2000" baseline="-25000" dirty="0">
                <a:solidFill>
                  <a:srgbClr val="6600FF"/>
                </a:solidFill>
                <a:sym typeface="Wingdings" pitchFamily="2" charset="2"/>
              </a:rPr>
              <a:t>A,Z</a:t>
            </a:r>
            <a:r>
              <a:rPr lang="en-US" sz="2000" dirty="0">
                <a:solidFill>
                  <a:srgbClr val="6600FF"/>
                </a:solidFill>
                <a:latin typeface="Century Gothic" pitchFamily="34" charset="0"/>
                <a:sym typeface="Wingdings" pitchFamily="2" charset="2"/>
              </a:rPr>
              <a:t>→</a:t>
            </a:r>
            <a:r>
              <a:rPr lang="en-US" sz="2000" dirty="0">
                <a:solidFill>
                  <a:srgbClr val="6600FF"/>
                </a:solidFill>
                <a:latin typeface="Symbol" pitchFamily="18" charset="2"/>
                <a:sym typeface="Wingdings" pitchFamily="2" charset="2"/>
              </a:rPr>
              <a:t>g</a:t>
            </a:r>
            <a:r>
              <a:rPr lang="en-US" sz="2000" dirty="0">
                <a:solidFill>
                  <a:srgbClr val="6600FF"/>
                </a:solidFill>
                <a:sym typeface="Wingdings" pitchFamily="2" charset="2"/>
              </a:rPr>
              <a:t>N</a:t>
            </a:r>
            <a:r>
              <a:rPr lang="en-US" sz="2000" baseline="-25000" dirty="0">
                <a:solidFill>
                  <a:srgbClr val="6600FF"/>
                </a:solidFill>
                <a:sym typeface="Wingdings" pitchFamily="2" charset="2"/>
              </a:rPr>
              <a:t>A,Z-1 </a:t>
            </a:r>
            <a:r>
              <a:rPr lang="en-US" sz="2000" dirty="0">
                <a:solidFill>
                  <a:srgbClr val="6600FF"/>
                </a:solidFill>
                <a:sym typeface="Wingdings" pitchFamily="2" charset="2"/>
              </a:rPr>
              <a:t>, </a:t>
            </a:r>
            <a:r>
              <a:rPr lang="en-US" sz="2000" dirty="0">
                <a:solidFill>
                  <a:srgbClr val="6600FF"/>
                </a:solidFill>
                <a:latin typeface="Symbol" pitchFamily="18" charset="2"/>
                <a:sym typeface="Wingdings" pitchFamily="2" charset="2"/>
              </a:rPr>
              <a:t>g</a:t>
            </a:r>
            <a:r>
              <a:rPr lang="en-US" sz="2000" dirty="0">
                <a:solidFill>
                  <a:srgbClr val="6600FF"/>
                </a:solidFill>
                <a:latin typeface="Century Gothic" pitchFamily="34" charset="0"/>
                <a:sym typeface="Wingdings" pitchFamily="2" charset="2"/>
              </a:rPr>
              <a:t>→</a:t>
            </a:r>
            <a:r>
              <a:rPr lang="en-US" sz="2000" dirty="0">
                <a:solidFill>
                  <a:srgbClr val="6600FF"/>
                </a:solidFill>
                <a:sym typeface="Wingdings" pitchFamily="2" charset="2"/>
              </a:rPr>
              <a:t>e</a:t>
            </a:r>
            <a:r>
              <a:rPr lang="en-US" sz="2000" baseline="30000" dirty="0">
                <a:solidFill>
                  <a:srgbClr val="6600FF"/>
                </a:solidFill>
                <a:sym typeface="Wingdings" pitchFamily="2" charset="2"/>
              </a:rPr>
              <a:t>+</a:t>
            </a:r>
            <a:r>
              <a:rPr lang="en-US" sz="2000" dirty="0">
                <a:solidFill>
                  <a:srgbClr val="6600FF"/>
                </a:solidFill>
                <a:sym typeface="Wingdings" pitchFamily="2" charset="2"/>
              </a:rPr>
              <a:t>e</a:t>
            </a:r>
            <a:r>
              <a:rPr lang="en-US" sz="2000" baseline="30000" dirty="0">
                <a:solidFill>
                  <a:srgbClr val="6600FF"/>
                </a:solidFill>
                <a:sym typeface="Wingdings" pitchFamily="2" charset="2"/>
              </a:rPr>
              <a:t>-</a:t>
            </a:r>
            <a:r>
              <a:rPr lang="en-US" sz="2000" dirty="0">
                <a:solidFill>
                  <a:srgbClr val="6600FF"/>
                </a:solidFill>
                <a:sym typeface="Wingdings" pitchFamily="2" charset="2"/>
              </a:rPr>
              <a:t> </a:t>
            </a:r>
            <a:endParaRPr lang="en-US" dirty="0">
              <a:solidFill>
                <a:srgbClr val="6600FF"/>
              </a:solidFill>
              <a:sym typeface="Wingdings" pitchFamily="2" charset="2"/>
            </a:endParaRPr>
          </a:p>
          <a:p>
            <a:pPr indent="9525">
              <a:lnSpc>
                <a:spcPct val="75000"/>
              </a:lnSpc>
              <a:spcBef>
                <a:spcPct val="35000"/>
              </a:spcBef>
              <a:buClr>
                <a:schemeClr val="tx1"/>
              </a:buClr>
              <a:tabLst>
                <a:tab pos="228600" algn="l"/>
                <a:tab pos="457200" algn="l"/>
                <a:tab pos="800100" algn="l"/>
              </a:tabLst>
            </a:pPr>
            <a:r>
              <a:rPr lang="en-US" dirty="0">
                <a:sym typeface="Wingdings" pitchFamily="2" charset="2"/>
              </a:rPr>
              <a:t>	Note: </a:t>
            </a:r>
            <a:r>
              <a:rPr lang="en-US" dirty="0">
                <a:solidFill>
                  <a:srgbClr val="6600FF"/>
                </a:solidFill>
                <a:sym typeface="Wingdings" pitchFamily="2" charset="2"/>
              </a:rPr>
              <a:t>1.2% have E</a:t>
            </a:r>
            <a:r>
              <a:rPr lang="en-US" baseline="-25000" dirty="0">
                <a:solidFill>
                  <a:srgbClr val="6600FF"/>
                </a:solidFill>
                <a:latin typeface="Symbol" pitchFamily="18" charset="2"/>
                <a:sym typeface="Wingdings" pitchFamily="2" charset="2"/>
              </a:rPr>
              <a:t>g</a:t>
            </a:r>
            <a:r>
              <a:rPr lang="en-US" dirty="0">
                <a:solidFill>
                  <a:srgbClr val="6600FF"/>
                </a:solidFill>
                <a:sym typeface="Wingdings" pitchFamily="2" charset="2"/>
              </a:rPr>
              <a:t> &gt; 105 MeV</a:t>
            </a:r>
            <a:endParaRPr lang="en-US" dirty="0"/>
          </a:p>
          <a:p>
            <a:pPr indent="9525">
              <a:lnSpc>
                <a:spcPct val="75000"/>
              </a:lnSpc>
              <a:spcBef>
                <a:spcPct val="35000"/>
              </a:spcBef>
              <a:buClr>
                <a:schemeClr val="tx1"/>
              </a:buClr>
              <a:tabLst>
                <a:tab pos="228600" algn="l"/>
                <a:tab pos="457200" algn="l"/>
                <a:tab pos="800100" algn="l"/>
              </a:tabLst>
            </a:pPr>
            <a:r>
              <a:rPr lang="en-US" b="1" dirty="0">
                <a:solidFill>
                  <a:srgbClr val="FF0000"/>
                </a:solidFill>
              </a:rPr>
              <a:t>Muon decay in flight:</a:t>
            </a:r>
            <a:r>
              <a:rPr lang="en-US" dirty="0"/>
              <a:t> </a:t>
            </a:r>
          </a:p>
          <a:p>
            <a:pPr indent="9525">
              <a:lnSpc>
                <a:spcPct val="75000"/>
              </a:lnSpc>
              <a:spcBef>
                <a:spcPct val="35000"/>
              </a:spcBef>
              <a:buClr>
                <a:schemeClr val="tx1"/>
              </a:buClr>
              <a:tabLst>
                <a:tab pos="228600" algn="l"/>
                <a:tab pos="457200" algn="l"/>
                <a:tab pos="800100" algn="l"/>
              </a:tabLst>
            </a:pPr>
            <a:r>
              <a:rPr lang="en-US" dirty="0">
                <a:latin typeface="Symbol" pitchFamily="18" charset="2"/>
              </a:rPr>
              <a:t>			</a:t>
            </a:r>
            <a:r>
              <a:rPr lang="en-US" sz="2000" dirty="0">
                <a:solidFill>
                  <a:srgbClr val="6600FF"/>
                </a:solidFill>
                <a:latin typeface="Symbol" pitchFamily="18" charset="2"/>
              </a:rPr>
              <a:t>m</a:t>
            </a:r>
            <a:r>
              <a:rPr lang="en-US" sz="2000" baseline="30000" dirty="0">
                <a:solidFill>
                  <a:srgbClr val="6600FF"/>
                </a:solidFill>
                <a:latin typeface="Symbol" pitchFamily="18" charset="2"/>
              </a:rPr>
              <a:t>-</a:t>
            </a:r>
            <a:r>
              <a:rPr lang="en-US" sz="2000" baseline="30000" dirty="0">
                <a:solidFill>
                  <a:srgbClr val="6600FF"/>
                </a:solidFill>
              </a:rPr>
              <a:t> </a:t>
            </a:r>
            <a:r>
              <a:rPr lang="en-US" sz="2000" dirty="0">
                <a:solidFill>
                  <a:srgbClr val="6600FF"/>
                </a:solidFill>
                <a:latin typeface="Century Gothic" pitchFamily="34" charset="0"/>
                <a:sym typeface="Wingdings" pitchFamily="2" charset="2"/>
              </a:rPr>
              <a:t>→</a:t>
            </a:r>
            <a:r>
              <a:rPr lang="en-US" sz="2000" dirty="0">
                <a:solidFill>
                  <a:srgbClr val="6600FF"/>
                </a:solidFill>
                <a:sym typeface="Wingdings" pitchFamily="2" charset="2"/>
              </a:rPr>
              <a:t> e</a:t>
            </a:r>
            <a:r>
              <a:rPr lang="en-US" sz="2000" baseline="30000" dirty="0">
                <a:solidFill>
                  <a:srgbClr val="6600FF"/>
                </a:solidFill>
                <a:latin typeface="Symbol" pitchFamily="18" charset="2"/>
                <a:sym typeface="Wingdings" pitchFamily="2" charset="2"/>
              </a:rPr>
              <a:t>-</a:t>
            </a:r>
            <a:r>
              <a:rPr lang="en-US" sz="2000" dirty="0">
                <a:solidFill>
                  <a:srgbClr val="6600FF"/>
                </a:solidFill>
                <a:latin typeface="Symbol" pitchFamily="18" charset="2"/>
                <a:sym typeface="Wingdings" pitchFamily="2" charset="2"/>
              </a:rPr>
              <a:t>nn</a:t>
            </a:r>
            <a:endParaRPr lang="en-US" dirty="0">
              <a:solidFill>
                <a:srgbClr val="6600FF"/>
              </a:solidFill>
            </a:endParaRPr>
          </a:p>
          <a:p>
            <a:pPr marL="123825" lvl="1" indent="3175">
              <a:lnSpc>
                <a:spcPct val="75000"/>
              </a:lnSpc>
              <a:spcBef>
                <a:spcPct val="35000"/>
              </a:spcBef>
              <a:buClr>
                <a:schemeClr val="tx1"/>
              </a:buClr>
              <a:tabLst>
                <a:tab pos="228600" algn="l"/>
                <a:tab pos="457200" algn="l"/>
                <a:tab pos="800100" algn="l"/>
              </a:tabLst>
            </a:pPr>
            <a:r>
              <a:rPr lang="en-US" dirty="0"/>
              <a:t>	Note</a:t>
            </a:r>
            <a:r>
              <a:rPr lang="en-US" dirty="0">
                <a:solidFill>
                  <a:schemeClr val="bg2"/>
                </a:solidFill>
              </a:rPr>
              <a:t>:</a:t>
            </a:r>
            <a:r>
              <a:rPr lang="en-US" dirty="0"/>
              <a:t> </a:t>
            </a:r>
            <a:r>
              <a:rPr lang="en-US" dirty="0">
                <a:solidFill>
                  <a:srgbClr val="6600FF"/>
                </a:solidFill>
              </a:rPr>
              <a:t>p</a:t>
            </a:r>
            <a:r>
              <a:rPr lang="en-US" baseline="-25000" dirty="0">
                <a:solidFill>
                  <a:srgbClr val="6600FF"/>
                </a:solidFill>
                <a:latin typeface="Symbol" pitchFamily="18" charset="2"/>
              </a:rPr>
              <a:t>m</a:t>
            </a:r>
            <a:r>
              <a:rPr lang="en-US" dirty="0">
                <a:solidFill>
                  <a:srgbClr val="6600FF"/>
                </a:solidFill>
              </a:rPr>
              <a:t> &gt; 77 MeV/c</a:t>
            </a:r>
            <a:endParaRPr lang="en-US" dirty="0"/>
          </a:p>
          <a:p>
            <a:pPr indent="9525">
              <a:lnSpc>
                <a:spcPct val="75000"/>
              </a:lnSpc>
              <a:spcBef>
                <a:spcPct val="35000"/>
              </a:spcBef>
              <a:buClr>
                <a:schemeClr val="tx1"/>
              </a:buClr>
              <a:tabLst>
                <a:tab pos="228600" algn="l"/>
                <a:tab pos="457200" algn="l"/>
                <a:tab pos="800100" algn="l"/>
              </a:tabLst>
            </a:pPr>
            <a:r>
              <a:rPr lang="en-US" b="1" dirty="0">
                <a:solidFill>
                  <a:srgbClr val="FF0000"/>
                </a:solidFill>
              </a:rPr>
              <a:t>Pion decay in flight:</a:t>
            </a:r>
          </a:p>
          <a:p>
            <a:pPr indent="9525">
              <a:lnSpc>
                <a:spcPct val="75000"/>
              </a:lnSpc>
              <a:spcBef>
                <a:spcPct val="35000"/>
              </a:spcBef>
              <a:buClr>
                <a:schemeClr val="tx1"/>
              </a:buClr>
              <a:tabLst>
                <a:tab pos="228600" algn="l"/>
                <a:tab pos="457200" algn="l"/>
                <a:tab pos="800100" algn="l"/>
              </a:tabLst>
            </a:pPr>
            <a:r>
              <a:rPr lang="en-US" dirty="0">
                <a:effectLst>
                  <a:outerShdw blurRad="38100" dist="38100" dir="2700000" algn="tl">
                    <a:srgbClr val="000000"/>
                  </a:outerShdw>
                </a:effectLst>
              </a:rPr>
              <a:t>		</a:t>
            </a:r>
            <a:r>
              <a:rPr lang="en-US" dirty="0"/>
              <a:t>	</a:t>
            </a:r>
            <a:r>
              <a:rPr lang="en-US" sz="2000" dirty="0">
                <a:solidFill>
                  <a:srgbClr val="6600FF"/>
                </a:solidFill>
                <a:latin typeface="Symbol" pitchFamily="18" charset="2"/>
              </a:rPr>
              <a:t>p</a:t>
            </a:r>
            <a:r>
              <a:rPr lang="en-US" sz="2000" baseline="30000" dirty="0">
                <a:solidFill>
                  <a:srgbClr val="6600FF"/>
                </a:solidFill>
                <a:latin typeface="Symbol" pitchFamily="18" charset="2"/>
              </a:rPr>
              <a:t>-</a:t>
            </a:r>
            <a:r>
              <a:rPr lang="en-US" sz="2000" dirty="0">
                <a:solidFill>
                  <a:srgbClr val="6600FF"/>
                </a:solidFill>
              </a:rPr>
              <a:t> </a:t>
            </a:r>
            <a:r>
              <a:rPr lang="en-US" sz="2000" dirty="0">
                <a:solidFill>
                  <a:srgbClr val="6600FF"/>
                </a:solidFill>
                <a:latin typeface="Century Gothic" pitchFamily="34" charset="0"/>
              </a:rPr>
              <a:t>→</a:t>
            </a:r>
            <a:r>
              <a:rPr lang="en-US" sz="2000" dirty="0">
                <a:solidFill>
                  <a:srgbClr val="6600FF"/>
                </a:solidFill>
              </a:rPr>
              <a:t> e</a:t>
            </a:r>
            <a:r>
              <a:rPr lang="en-US" sz="2000" baseline="30000" dirty="0">
                <a:solidFill>
                  <a:srgbClr val="6600FF"/>
                </a:solidFill>
                <a:latin typeface="Symbol" pitchFamily="18" charset="2"/>
              </a:rPr>
              <a:t>-</a:t>
            </a:r>
            <a:r>
              <a:rPr lang="en-US" sz="2000" dirty="0">
                <a:solidFill>
                  <a:srgbClr val="6600FF"/>
                </a:solidFill>
                <a:latin typeface="Symbol" pitchFamily="18" charset="2"/>
              </a:rPr>
              <a:t>n</a:t>
            </a:r>
            <a:r>
              <a:rPr lang="en-US" sz="2000" baseline="-25000" dirty="0">
                <a:solidFill>
                  <a:srgbClr val="6600FF"/>
                </a:solidFill>
              </a:rPr>
              <a:t>e</a:t>
            </a:r>
            <a:endParaRPr lang="en-US" dirty="0">
              <a:solidFill>
                <a:schemeClr val="bg2"/>
              </a:solidFill>
              <a:ea typeface="Arial Unicode MS" pitchFamily="34" charset="-128"/>
              <a:cs typeface="Arial Unicode MS" pitchFamily="34" charset="-128"/>
            </a:endParaRPr>
          </a:p>
          <a:p>
            <a:pPr indent="9525">
              <a:lnSpc>
                <a:spcPct val="75000"/>
              </a:lnSpc>
              <a:spcBef>
                <a:spcPct val="35000"/>
              </a:spcBef>
              <a:buClr>
                <a:schemeClr val="tx1"/>
              </a:buClr>
              <a:tabLst>
                <a:tab pos="228600" algn="l"/>
                <a:tab pos="457200" algn="l"/>
                <a:tab pos="800100" algn="l"/>
              </a:tabLst>
            </a:pPr>
            <a:r>
              <a:rPr lang="en-US" b="1" dirty="0">
                <a:solidFill>
                  <a:srgbClr val="FF0000"/>
                </a:solidFill>
              </a:rPr>
              <a:t>Beam electrons scattering in target</a:t>
            </a:r>
            <a:r>
              <a:rPr lang="en-US" dirty="0">
                <a:solidFill>
                  <a:schemeClr val="bg2"/>
                </a:solidFill>
                <a:latin typeface="Arial Unicode MS" pitchFamily="34" charset="-128"/>
                <a:ea typeface="Arial Unicode MS" pitchFamily="34" charset="-128"/>
                <a:cs typeface="Arial Unicode MS" pitchFamily="34" charset="-128"/>
              </a:rPr>
              <a:t> </a:t>
            </a:r>
          </a:p>
          <a:p>
            <a:pPr marL="398462" indent="-285750">
              <a:lnSpc>
                <a:spcPct val="75000"/>
              </a:lnSpc>
              <a:spcBef>
                <a:spcPct val="35000"/>
              </a:spcBef>
              <a:buClr>
                <a:schemeClr val="tx1"/>
              </a:buClr>
              <a:buFont typeface="Wingdings" pitchFamily="2" charset="2"/>
              <a:buChar char="Ø"/>
            </a:pPr>
            <a:r>
              <a:rPr lang="en-US" i="1" dirty="0"/>
              <a:t>Defeated by delayed search window</a:t>
            </a:r>
          </a:p>
          <a:p>
            <a:pPr marL="398462" indent="-285750">
              <a:lnSpc>
                <a:spcPct val="75000"/>
              </a:lnSpc>
              <a:spcBef>
                <a:spcPct val="35000"/>
              </a:spcBef>
              <a:buClr>
                <a:schemeClr val="tx1"/>
              </a:buClr>
              <a:buFont typeface="Wingdings" pitchFamily="2" charset="2"/>
              <a:buChar char="Ø"/>
            </a:pPr>
            <a:r>
              <a:rPr lang="en-US" i="1" dirty="0"/>
              <a:t>Defeated by 10</a:t>
            </a:r>
            <a:r>
              <a:rPr lang="en-US" i="1" baseline="30000" dirty="0"/>
              <a:t>-10</a:t>
            </a:r>
            <a:r>
              <a:rPr lang="en-US" i="1" dirty="0"/>
              <a:t>interbunch extinction</a:t>
            </a:r>
          </a:p>
          <a:p>
            <a:pPr marL="398462" indent="-285750">
              <a:lnSpc>
                <a:spcPct val="75000"/>
              </a:lnSpc>
              <a:spcBef>
                <a:spcPct val="35000"/>
              </a:spcBef>
              <a:buClr>
                <a:schemeClr val="tx1"/>
              </a:buClr>
              <a:buFont typeface="Wingdings" pitchFamily="2" charset="2"/>
              <a:buChar char="Ø"/>
            </a:pPr>
            <a:r>
              <a:rPr lang="en-US" i="1" dirty="0"/>
              <a:t>Defeated by hard cuts on momentum</a:t>
            </a:r>
            <a:r>
              <a:rPr lang="en-US" i="1" dirty="0">
                <a:effectLst>
                  <a:outerShdw blurRad="38100" dist="38100" dir="2700000" algn="tl">
                    <a:srgbClr val="000000"/>
                  </a:outerShdw>
                </a:effectLst>
              </a:rPr>
              <a:t> </a:t>
            </a:r>
          </a:p>
          <a:p>
            <a:pPr indent="9525">
              <a:lnSpc>
                <a:spcPct val="25000"/>
              </a:lnSpc>
              <a:spcBef>
                <a:spcPct val="25000"/>
              </a:spcBef>
              <a:buClr>
                <a:schemeClr val="tx1"/>
              </a:buClr>
              <a:tabLst>
                <a:tab pos="228600" algn="l"/>
                <a:tab pos="457200" algn="l"/>
                <a:tab pos="800100" algn="l"/>
              </a:tabLst>
            </a:pPr>
            <a:endParaRPr lang="en-US" dirty="0">
              <a:solidFill>
                <a:schemeClr val="bg1">
                  <a:lumMod val="75000"/>
                </a:schemeClr>
              </a:solidFill>
              <a:effectLst>
                <a:outerShdw blurRad="38100" dist="38100" dir="2700000" algn="tl">
                  <a:srgbClr val="000000"/>
                </a:outerShdw>
              </a:effectLst>
            </a:endParaRPr>
          </a:p>
          <a:p>
            <a:pPr indent="9525">
              <a:lnSpc>
                <a:spcPct val="75000"/>
              </a:lnSpc>
              <a:spcBef>
                <a:spcPct val="35000"/>
              </a:spcBef>
              <a:buClr>
                <a:schemeClr val="tx1"/>
              </a:buClr>
              <a:tabLst>
                <a:tab pos="228600" algn="l"/>
                <a:tab pos="457200" algn="l"/>
                <a:tab pos="800100" algn="l"/>
              </a:tabLst>
            </a:pPr>
            <a:r>
              <a:rPr lang="en-US" b="1" dirty="0">
                <a:solidFill>
                  <a:schemeClr val="bg1">
                    <a:lumMod val="65000"/>
                  </a:schemeClr>
                </a:solidFill>
              </a:rPr>
              <a:t>Antiprotons annihilating</a:t>
            </a:r>
          </a:p>
          <a:p>
            <a:pPr marL="398462" indent="-285750">
              <a:lnSpc>
                <a:spcPct val="75000"/>
              </a:lnSpc>
              <a:spcBef>
                <a:spcPct val="35000"/>
              </a:spcBef>
              <a:buClr>
                <a:schemeClr val="tx1"/>
              </a:buClr>
              <a:buFont typeface="Wingdings" pitchFamily="2" charset="2"/>
              <a:buChar char="Ø"/>
            </a:pPr>
            <a:r>
              <a:rPr lang="en-US" i="1" dirty="0">
                <a:solidFill>
                  <a:schemeClr val="bg1">
                    <a:lumMod val="65000"/>
                  </a:schemeClr>
                </a:solidFill>
                <a:ea typeface="Arial Unicode MS" pitchFamily="34" charset="-128"/>
                <a:cs typeface="Arial Unicode MS" pitchFamily="34" charset="-128"/>
              </a:rPr>
              <a:t>Defeated by thin absorber</a:t>
            </a:r>
          </a:p>
        </p:txBody>
      </p:sp>
      <p:sp>
        <p:nvSpPr>
          <p:cNvPr id="615431" name="Text Box 7"/>
          <p:cNvSpPr txBox="1">
            <a:spLocks noChangeArrowheads="1"/>
          </p:cNvSpPr>
          <p:nvPr/>
        </p:nvSpPr>
        <p:spPr bwMode="auto">
          <a:xfrm>
            <a:off x="457200" y="1371600"/>
            <a:ext cx="4572000" cy="461665"/>
          </a:xfrm>
          <a:prstGeom prst="rect">
            <a:avLst/>
          </a:prstGeom>
          <a:solidFill>
            <a:srgbClr val="FF0000"/>
          </a:solidFill>
          <a:ln w="38100" algn="ctr">
            <a:solidFill>
              <a:srgbClr val="FF0000"/>
            </a:solidFill>
            <a:miter lim="800000"/>
            <a:headEnd type="none" w="lg" len="lg"/>
            <a:tailEnd type="none" w="lg" len="lg"/>
          </a:ln>
          <a:effectLst/>
        </p:spPr>
        <p:txBody>
          <a:bodyPr>
            <a:spAutoFit/>
          </a:bodyPr>
          <a:lstStyle/>
          <a:p>
            <a:pPr algn="ctr" eaLnBrk="1" hangingPunct="1">
              <a:spcBef>
                <a:spcPct val="50000"/>
              </a:spcBef>
            </a:pPr>
            <a:r>
              <a:rPr lang="en-US" sz="2400" dirty="0">
                <a:solidFill>
                  <a:schemeClr val="bg1"/>
                </a:solidFill>
              </a:rPr>
              <a:t>Prompt Beam Related Backgrounds</a:t>
            </a:r>
          </a:p>
        </p:txBody>
      </p:sp>
      <p:sp>
        <p:nvSpPr>
          <p:cNvPr id="615433" name="Line 9"/>
          <p:cNvSpPr>
            <a:spLocks noChangeShapeType="1"/>
          </p:cNvSpPr>
          <p:nvPr/>
        </p:nvSpPr>
        <p:spPr bwMode="auto">
          <a:xfrm>
            <a:off x="457200" y="5638800"/>
            <a:ext cx="45720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21" name="Picture 20" descr="A diagram of a conveyor belt&#10;&#10;Description automatically generated">
            <a:extLst>
              <a:ext uri="{FF2B5EF4-FFF2-40B4-BE49-F238E27FC236}">
                <a16:creationId xmlns:a16="http://schemas.microsoft.com/office/drawing/2014/main" id="{80AA718D-6E91-CD09-12CC-7F637772FF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526" y="687244"/>
            <a:ext cx="6154274" cy="4094204"/>
          </a:xfrm>
          <a:prstGeom prst="rect">
            <a:avLst/>
          </a:prstGeom>
        </p:spPr>
      </p:pic>
      <p:pic>
        <p:nvPicPr>
          <p:cNvPr id="22" name="Picture 21" descr="A diagram of a window&#10;&#10;Description automatically generated">
            <a:extLst>
              <a:ext uri="{FF2B5EF4-FFF2-40B4-BE49-F238E27FC236}">
                <a16:creationId xmlns:a16="http://schemas.microsoft.com/office/drawing/2014/main" id="{A46245BC-2D0E-9C92-CFC4-AF02CE0B6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8062" y="1577340"/>
            <a:ext cx="6759201" cy="3124200"/>
          </a:xfrm>
          <a:prstGeom prst="rect">
            <a:avLst/>
          </a:prstGeom>
        </p:spPr>
      </p:pic>
      <p:pic>
        <p:nvPicPr>
          <p:cNvPr id="23" name="Picture 22">
            <a:extLst>
              <a:ext uri="{FF2B5EF4-FFF2-40B4-BE49-F238E27FC236}">
                <a16:creationId xmlns:a16="http://schemas.microsoft.com/office/drawing/2014/main" id="{DD77167A-87F4-00DA-509D-4CA5069188C9}"/>
              </a:ext>
            </a:extLst>
          </p:cNvPr>
          <p:cNvPicPr>
            <a:picLocks noChangeAspect="1"/>
          </p:cNvPicPr>
          <p:nvPr/>
        </p:nvPicPr>
        <p:blipFill>
          <a:blip r:embed="rId5"/>
          <a:stretch>
            <a:fillRect/>
          </a:stretch>
        </p:blipFill>
        <p:spPr>
          <a:xfrm>
            <a:off x="5580526" y="5074710"/>
            <a:ext cx="6154274" cy="1394673"/>
          </a:xfrm>
          <a:prstGeom prst="rect">
            <a:avLst/>
          </a:prstGeom>
        </p:spPr>
      </p:pic>
    </p:spTree>
    <p:extLst>
      <p:ext uri="{BB962C8B-B14F-4D97-AF65-F5344CB8AC3E}">
        <p14:creationId xmlns:p14="http://schemas.microsoft.com/office/powerpoint/2010/main" val="216223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Rot="1" noChangeArrowheads="1"/>
          </p:cNvSpPr>
          <p:nvPr>
            <p:ph type="title"/>
          </p:nvPr>
        </p:nvSpPr>
        <p:spPr/>
        <p:txBody>
          <a:bodyPr/>
          <a:lstStyle/>
          <a:p>
            <a:r>
              <a:rPr lang="en-US" sz="2800" dirty="0">
                <a:sym typeface="Wingdings" pitchFamily="2" charset="2"/>
              </a:rPr>
              <a:t>Backgrounds, Backgrounds, Backgrounds . . .</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13" name="Footer Placeholder 4"/>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57D726A3-A716-4A71-9D08-FA8DCCE7D15A}" type="slidenum">
              <a:rPr lang="en-US" smtClean="0"/>
              <a:pPr/>
              <a:t>26</a:t>
            </a:fld>
            <a:endParaRPr lang="en-US" dirty="0"/>
          </a:p>
        </p:txBody>
      </p:sp>
      <p:sp>
        <p:nvSpPr>
          <p:cNvPr id="615428" name="Rectangle 4"/>
          <p:cNvSpPr>
            <a:spLocks noChangeArrowheads="1"/>
          </p:cNvSpPr>
          <p:nvPr/>
        </p:nvSpPr>
        <p:spPr bwMode="auto">
          <a:xfrm>
            <a:off x="457200" y="1828800"/>
            <a:ext cx="4572000" cy="4424362"/>
          </a:xfrm>
          <a:prstGeom prst="rect">
            <a:avLst/>
          </a:prstGeom>
          <a:solidFill>
            <a:schemeClr val="tx2">
              <a:lumMod val="20000"/>
              <a:lumOff val="80000"/>
            </a:schemeClr>
          </a:solidFill>
          <a:ln w="38100">
            <a:solidFill>
              <a:srgbClr val="FF0000"/>
            </a:solidFill>
            <a:miter lim="800000"/>
            <a:headEnd/>
            <a:tailEnd/>
          </a:ln>
          <a:effectLst/>
        </p:spPr>
        <p:txBody>
          <a:bodyPr/>
          <a:lstStyle/>
          <a:p>
            <a:pPr indent="9525">
              <a:lnSpc>
                <a:spcPct val="75000"/>
              </a:lnSpc>
              <a:spcBef>
                <a:spcPct val="35000"/>
              </a:spcBef>
              <a:buClr>
                <a:schemeClr val="tx1"/>
              </a:buClr>
              <a:tabLst>
                <a:tab pos="228600" algn="l"/>
                <a:tab pos="457200" algn="l"/>
                <a:tab pos="800100" algn="l"/>
              </a:tabLst>
            </a:pPr>
            <a:r>
              <a:rPr lang="en-US" b="1" dirty="0">
                <a:solidFill>
                  <a:srgbClr val="FF0000"/>
                </a:solidFill>
                <a:sym typeface="Wingdings" pitchFamily="2" charset="2"/>
              </a:rPr>
              <a:t>Radiative pion capture (RPC):</a:t>
            </a:r>
          </a:p>
          <a:p>
            <a:pPr indent="9525">
              <a:lnSpc>
                <a:spcPct val="75000"/>
              </a:lnSpc>
              <a:spcBef>
                <a:spcPct val="35000"/>
              </a:spcBef>
              <a:buClr>
                <a:schemeClr val="tx1"/>
              </a:buClr>
              <a:tabLst>
                <a:tab pos="228600" algn="l"/>
                <a:tab pos="457200" algn="l"/>
                <a:tab pos="800100" algn="l"/>
              </a:tabLst>
            </a:pPr>
            <a:r>
              <a:rPr lang="en-US" dirty="0">
                <a:sym typeface="Wingdings" pitchFamily="2" charset="2"/>
              </a:rPr>
              <a:t>	 		</a:t>
            </a:r>
            <a:r>
              <a:rPr lang="en-US" sz="2000" dirty="0">
                <a:solidFill>
                  <a:srgbClr val="6600FF"/>
                </a:solidFill>
                <a:latin typeface="Symbol" pitchFamily="18" charset="2"/>
                <a:sym typeface="Wingdings" pitchFamily="2" charset="2"/>
              </a:rPr>
              <a:t>p</a:t>
            </a:r>
            <a:r>
              <a:rPr lang="en-US" sz="2000" baseline="30000" dirty="0">
                <a:solidFill>
                  <a:srgbClr val="6600FF"/>
                </a:solidFill>
                <a:sym typeface="Wingdings" pitchFamily="2" charset="2"/>
              </a:rPr>
              <a:t>-</a:t>
            </a:r>
            <a:r>
              <a:rPr lang="en-US" sz="2000" dirty="0">
                <a:solidFill>
                  <a:srgbClr val="6600FF"/>
                </a:solidFill>
                <a:sym typeface="Wingdings" pitchFamily="2" charset="2"/>
              </a:rPr>
              <a:t>N</a:t>
            </a:r>
            <a:r>
              <a:rPr lang="en-US" sz="2000" baseline="-25000" dirty="0">
                <a:solidFill>
                  <a:srgbClr val="6600FF"/>
                </a:solidFill>
                <a:sym typeface="Wingdings" pitchFamily="2" charset="2"/>
              </a:rPr>
              <a:t>A,Z</a:t>
            </a:r>
            <a:r>
              <a:rPr lang="en-US" sz="2000" dirty="0">
                <a:solidFill>
                  <a:srgbClr val="6600FF"/>
                </a:solidFill>
                <a:latin typeface="Century Gothic" pitchFamily="34" charset="0"/>
                <a:sym typeface="Wingdings" pitchFamily="2" charset="2"/>
              </a:rPr>
              <a:t>→</a:t>
            </a:r>
            <a:r>
              <a:rPr lang="en-US" sz="2000" dirty="0">
                <a:solidFill>
                  <a:srgbClr val="6600FF"/>
                </a:solidFill>
                <a:latin typeface="Symbol" pitchFamily="18" charset="2"/>
                <a:sym typeface="Wingdings" pitchFamily="2" charset="2"/>
              </a:rPr>
              <a:t>g</a:t>
            </a:r>
            <a:r>
              <a:rPr lang="en-US" sz="2000" dirty="0">
                <a:solidFill>
                  <a:srgbClr val="6600FF"/>
                </a:solidFill>
                <a:sym typeface="Wingdings" pitchFamily="2" charset="2"/>
              </a:rPr>
              <a:t>N</a:t>
            </a:r>
            <a:r>
              <a:rPr lang="en-US" sz="2000" baseline="-25000" dirty="0">
                <a:solidFill>
                  <a:srgbClr val="6600FF"/>
                </a:solidFill>
                <a:sym typeface="Wingdings" pitchFamily="2" charset="2"/>
              </a:rPr>
              <a:t>A,Z-1 </a:t>
            </a:r>
            <a:r>
              <a:rPr lang="en-US" sz="2000" dirty="0">
                <a:solidFill>
                  <a:srgbClr val="6600FF"/>
                </a:solidFill>
                <a:sym typeface="Wingdings" pitchFamily="2" charset="2"/>
              </a:rPr>
              <a:t>, </a:t>
            </a:r>
            <a:r>
              <a:rPr lang="en-US" sz="2000" dirty="0">
                <a:solidFill>
                  <a:srgbClr val="6600FF"/>
                </a:solidFill>
                <a:latin typeface="Symbol" pitchFamily="18" charset="2"/>
                <a:sym typeface="Wingdings" pitchFamily="2" charset="2"/>
              </a:rPr>
              <a:t>g</a:t>
            </a:r>
            <a:r>
              <a:rPr lang="en-US" sz="2000" dirty="0">
                <a:solidFill>
                  <a:srgbClr val="6600FF"/>
                </a:solidFill>
                <a:latin typeface="Century Gothic" pitchFamily="34" charset="0"/>
                <a:sym typeface="Wingdings" pitchFamily="2" charset="2"/>
              </a:rPr>
              <a:t>→</a:t>
            </a:r>
            <a:r>
              <a:rPr lang="en-US" sz="2000" dirty="0">
                <a:solidFill>
                  <a:srgbClr val="6600FF"/>
                </a:solidFill>
                <a:sym typeface="Wingdings" pitchFamily="2" charset="2"/>
              </a:rPr>
              <a:t>e</a:t>
            </a:r>
            <a:r>
              <a:rPr lang="en-US" sz="2000" baseline="30000" dirty="0">
                <a:solidFill>
                  <a:srgbClr val="6600FF"/>
                </a:solidFill>
                <a:sym typeface="Wingdings" pitchFamily="2" charset="2"/>
              </a:rPr>
              <a:t>+</a:t>
            </a:r>
            <a:r>
              <a:rPr lang="en-US" sz="2000" dirty="0">
                <a:solidFill>
                  <a:srgbClr val="6600FF"/>
                </a:solidFill>
                <a:sym typeface="Wingdings" pitchFamily="2" charset="2"/>
              </a:rPr>
              <a:t>e</a:t>
            </a:r>
            <a:r>
              <a:rPr lang="en-US" sz="2000" baseline="30000" dirty="0">
                <a:solidFill>
                  <a:srgbClr val="6600FF"/>
                </a:solidFill>
                <a:sym typeface="Wingdings" pitchFamily="2" charset="2"/>
              </a:rPr>
              <a:t>-</a:t>
            </a:r>
            <a:r>
              <a:rPr lang="en-US" sz="2000" dirty="0">
                <a:solidFill>
                  <a:srgbClr val="6600FF"/>
                </a:solidFill>
                <a:sym typeface="Wingdings" pitchFamily="2" charset="2"/>
              </a:rPr>
              <a:t> </a:t>
            </a:r>
            <a:endParaRPr lang="en-US" dirty="0">
              <a:solidFill>
                <a:srgbClr val="6600FF"/>
              </a:solidFill>
              <a:sym typeface="Wingdings" pitchFamily="2" charset="2"/>
            </a:endParaRPr>
          </a:p>
          <a:p>
            <a:pPr indent="9525">
              <a:lnSpc>
                <a:spcPct val="75000"/>
              </a:lnSpc>
              <a:spcBef>
                <a:spcPct val="35000"/>
              </a:spcBef>
              <a:buClr>
                <a:schemeClr val="tx1"/>
              </a:buClr>
              <a:tabLst>
                <a:tab pos="228600" algn="l"/>
                <a:tab pos="457200" algn="l"/>
                <a:tab pos="800100" algn="l"/>
              </a:tabLst>
            </a:pPr>
            <a:r>
              <a:rPr lang="en-US" dirty="0">
                <a:sym typeface="Wingdings" pitchFamily="2" charset="2"/>
              </a:rPr>
              <a:t>	Note: </a:t>
            </a:r>
            <a:r>
              <a:rPr lang="en-US" dirty="0">
                <a:solidFill>
                  <a:srgbClr val="6600FF"/>
                </a:solidFill>
                <a:sym typeface="Wingdings" pitchFamily="2" charset="2"/>
              </a:rPr>
              <a:t>1.2% have E</a:t>
            </a:r>
            <a:r>
              <a:rPr lang="en-US" baseline="-25000" dirty="0">
                <a:solidFill>
                  <a:srgbClr val="6600FF"/>
                </a:solidFill>
                <a:latin typeface="Symbol" pitchFamily="18" charset="2"/>
                <a:sym typeface="Wingdings" pitchFamily="2" charset="2"/>
              </a:rPr>
              <a:t>g</a:t>
            </a:r>
            <a:r>
              <a:rPr lang="en-US" dirty="0">
                <a:solidFill>
                  <a:srgbClr val="6600FF"/>
                </a:solidFill>
                <a:sym typeface="Wingdings" pitchFamily="2" charset="2"/>
              </a:rPr>
              <a:t> &gt; 105 MeV</a:t>
            </a:r>
            <a:endParaRPr lang="en-US" dirty="0"/>
          </a:p>
          <a:p>
            <a:pPr indent="9525">
              <a:lnSpc>
                <a:spcPct val="75000"/>
              </a:lnSpc>
              <a:spcBef>
                <a:spcPct val="35000"/>
              </a:spcBef>
              <a:buClr>
                <a:schemeClr val="tx1"/>
              </a:buClr>
              <a:tabLst>
                <a:tab pos="228600" algn="l"/>
                <a:tab pos="457200" algn="l"/>
                <a:tab pos="800100" algn="l"/>
              </a:tabLst>
            </a:pPr>
            <a:r>
              <a:rPr lang="en-US" b="1" dirty="0">
                <a:solidFill>
                  <a:srgbClr val="FF0000"/>
                </a:solidFill>
              </a:rPr>
              <a:t>Muon decay in flight:</a:t>
            </a:r>
            <a:r>
              <a:rPr lang="en-US" dirty="0"/>
              <a:t> </a:t>
            </a:r>
          </a:p>
          <a:p>
            <a:pPr indent="9525">
              <a:lnSpc>
                <a:spcPct val="75000"/>
              </a:lnSpc>
              <a:spcBef>
                <a:spcPct val="35000"/>
              </a:spcBef>
              <a:buClr>
                <a:schemeClr val="tx1"/>
              </a:buClr>
              <a:tabLst>
                <a:tab pos="228600" algn="l"/>
                <a:tab pos="457200" algn="l"/>
                <a:tab pos="800100" algn="l"/>
              </a:tabLst>
            </a:pPr>
            <a:r>
              <a:rPr lang="en-US" dirty="0">
                <a:latin typeface="Symbol" pitchFamily="18" charset="2"/>
              </a:rPr>
              <a:t>			</a:t>
            </a:r>
            <a:r>
              <a:rPr lang="en-US" sz="2000" dirty="0">
                <a:solidFill>
                  <a:srgbClr val="6600FF"/>
                </a:solidFill>
                <a:latin typeface="Symbol" pitchFamily="18" charset="2"/>
              </a:rPr>
              <a:t>m</a:t>
            </a:r>
            <a:r>
              <a:rPr lang="en-US" sz="2000" baseline="30000" dirty="0">
                <a:solidFill>
                  <a:srgbClr val="6600FF"/>
                </a:solidFill>
                <a:latin typeface="Symbol" pitchFamily="18" charset="2"/>
              </a:rPr>
              <a:t>-</a:t>
            </a:r>
            <a:r>
              <a:rPr lang="en-US" sz="2000" baseline="30000" dirty="0">
                <a:solidFill>
                  <a:srgbClr val="6600FF"/>
                </a:solidFill>
              </a:rPr>
              <a:t> </a:t>
            </a:r>
            <a:r>
              <a:rPr lang="en-US" sz="2000" dirty="0">
                <a:solidFill>
                  <a:srgbClr val="6600FF"/>
                </a:solidFill>
                <a:latin typeface="Century Gothic" pitchFamily="34" charset="0"/>
                <a:sym typeface="Wingdings" pitchFamily="2" charset="2"/>
              </a:rPr>
              <a:t>→</a:t>
            </a:r>
            <a:r>
              <a:rPr lang="en-US" sz="2000" dirty="0">
                <a:solidFill>
                  <a:srgbClr val="6600FF"/>
                </a:solidFill>
                <a:sym typeface="Wingdings" pitchFamily="2" charset="2"/>
              </a:rPr>
              <a:t> e</a:t>
            </a:r>
            <a:r>
              <a:rPr lang="en-US" sz="2000" baseline="30000" dirty="0">
                <a:solidFill>
                  <a:srgbClr val="6600FF"/>
                </a:solidFill>
                <a:latin typeface="Symbol" pitchFamily="18" charset="2"/>
                <a:sym typeface="Wingdings" pitchFamily="2" charset="2"/>
              </a:rPr>
              <a:t>-</a:t>
            </a:r>
            <a:r>
              <a:rPr lang="en-US" sz="2000" dirty="0">
                <a:solidFill>
                  <a:srgbClr val="6600FF"/>
                </a:solidFill>
                <a:latin typeface="Symbol" pitchFamily="18" charset="2"/>
                <a:sym typeface="Wingdings" pitchFamily="2" charset="2"/>
              </a:rPr>
              <a:t>nn</a:t>
            </a:r>
            <a:endParaRPr lang="en-US" dirty="0">
              <a:solidFill>
                <a:srgbClr val="6600FF"/>
              </a:solidFill>
            </a:endParaRPr>
          </a:p>
          <a:p>
            <a:pPr marL="123825" lvl="1" indent="3175">
              <a:lnSpc>
                <a:spcPct val="75000"/>
              </a:lnSpc>
              <a:spcBef>
                <a:spcPct val="35000"/>
              </a:spcBef>
              <a:buClr>
                <a:schemeClr val="tx1"/>
              </a:buClr>
              <a:tabLst>
                <a:tab pos="228600" algn="l"/>
                <a:tab pos="457200" algn="l"/>
                <a:tab pos="800100" algn="l"/>
              </a:tabLst>
            </a:pPr>
            <a:r>
              <a:rPr lang="en-US" dirty="0"/>
              <a:t>	Note</a:t>
            </a:r>
            <a:r>
              <a:rPr lang="en-US" dirty="0">
                <a:solidFill>
                  <a:schemeClr val="bg2"/>
                </a:solidFill>
              </a:rPr>
              <a:t>:</a:t>
            </a:r>
            <a:r>
              <a:rPr lang="en-US" dirty="0"/>
              <a:t> </a:t>
            </a:r>
            <a:r>
              <a:rPr lang="en-US" dirty="0">
                <a:solidFill>
                  <a:srgbClr val="6600FF"/>
                </a:solidFill>
              </a:rPr>
              <a:t>p</a:t>
            </a:r>
            <a:r>
              <a:rPr lang="en-US" baseline="-25000" dirty="0">
                <a:solidFill>
                  <a:srgbClr val="6600FF"/>
                </a:solidFill>
                <a:latin typeface="Symbol" pitchFamily="18" charset="2"/>
              </a:rPr>
              <a:t>m</a:t>
            </a:r>
            <a:r>
              <a:rPr lang="en-US" dirty="0">
                <a:solidFill>
                  <a:srgbClr val="6600FF"/>
                </a:solidFill>
              </a:rPr>
              <a:t> &gt; 77 MeV/c</a:t>
            </a:r>
            <a:endParaRPr lang="en-US" dirty="0"/>
          </a:p>
          <a:p>
            <a:pPr indent="9525">
              <a:lnSpc>
                <a:spcPct val="75000"/>
              </a:lnSpc>
              <a:spcBef>
                <a:spcPct val="35000"/>
              </a:spcBef>
              <a:buClr>
                <a:schemeClr val="tx1"/>
              </a:buClr>
              <a:tabLst>
                <a:tab pos="228600" algn="l"/>
                <a:tab pos="457200" algn="l"/>
                <a:tab pos="800100" algn="l"/>
              </a:tabLst>
            </a:pPr>
            <a:r>
              <a:rPr lang="en-US" b="1" dirty="0">
                <a:solidFill>
                  <a:srgbClr val="FF0000"/>
                </a:solidFill>
              </a:rPr>
              <a:t>Pion decay in flight:</a:t>
            </a:r>
          </a:p>
          <a:p>
            <a:pPr indent="9525">
              <a:lnSpc>
                <a:spcPct val="75000"/>
              </a:lnSpc>
              <a:spcBef>
                <a:spcPct val="35000"/>
              </a:spcBef>
              <a:buClr>
                <a:schemeClr val="tx1"/>
              </a:buClr>
              <a:tabLst>
                <a:tab pos="228600" algn="l"/>
                <a:tab pos="457200" algn="l"/>
                <a:tab pos="800100" algn="l"/>
              </a:tabLst>
            </a:pPr>
            <a:r>
              <a:rPr lang="en-US" dirty="0">
                <a:effectLst>
                  <a:outerShdw blurRad="38100" dist="38100" dir="2700000" algn="tl">
                    <a:srgbClr val="000000"/>
                  </a:outerShdw>
                </a:effectLst>
              </a:rPr>
              <a:t>		</a:t>
            </a:r>
            <a:r>
              <a:rPr lang="en-US" dirty="0"/>
              <a:t>	</a:t>
            </a:r>
            <a:r>
              <a:rPr lang="en-US" sz="2000" dirty="0">
                <a:solidFill>
                  <a:srgbClr val="6600FF"/>
                </a:solidFill>
                <a:latin typeface="Symbol" pitchFamily="18" charset="2"/>
              </a:rPr>
              <a:t>p</a:t>
            </a:r>
            <a:r>
              <a:rPr lang="en-US" sz="2000" baseline="30000" dirty="0">
                <a:solidFill>
                  <a:srgbClr val="6600FF"/>
                </a:solidFill>
                <a:latin typeface="Symbol" pitchFamily="18" charset="2"/>
              </a:rPr>
              <a:t>-</a:t>
            </a:r>
            <a:r>
              <a:rPr lang="en-US" sz="2000" dirty="0">
                <a:solidFill>
                  <a:srgbClr val="6600FF"/>
                </a:solidFill>
              </a:rPr>
              <a:t> </a:t>
            </a:r>
            <a:r>
              <a:rPr lang="en-US" sz="2000" dirty="0">
                <a:solidFill>
                  <a:srgbClr val="6600FF"/>
                </a:solidFill>
                <a:latin typeface="Century Gothic" pitchFamily="34" charset="0"/>
              </a:rPr>
              <a:t>→</a:t>
            </a:r>
            <a:r>
              <a:rPr lang="en-US" sz="2000" dirty="0">
                <a:solidFill>
                  <a:srgbClr val="6600FF"/>
                </a:solidFill>
              </a:rPr>
              <a:t> e</a:t>
            </a:r>
            <a:r>
              <a:rPr lang="en-US" sz="2000" baseline="30000" dirty="0">
                <a:solidFill>
                  <a:srgbClr val="6600FF"/>
                </a:solidFill>
                <a:latin typeface="Symbol" pitchFamily="18" charset="2"/>
              </a:rPr>
              <a:t>-</a:t>
            </a:r>
            <a:r>
              <a:rPr lang="en-US" sz="2000" dirty="0">
                <a:solidFill>
                  <a:srgbClr val="6600FF"/>
                </a:solidFill>
                <a:latin typeface="Symbol" pitchFamily="18" charset="2"/>
              </a:rPr>
              <a:t>n</a:t>
            </a:r>
            <a:r>
              <a:rPr lang="en-US" sz="2000" baseline="-25000" dirty="0">
                <a:solidFill>
                  <a:srgbClr val="6600FF"/>
                </a:solidFill>
              </a:rPr>
              <a:t>e</a:t>
            </a:r>
            <a:endParaRPr lang="en-US" dirty="0">
              <a:solidFill>
                <a:schemeClr val="bg2"/>
              </a:solidFill>
              <a:ea typeface="Arial Unicode MS" pitchFamily="34" charset="-128"/>
              <a:cs typeface="Arial Unicode MS" pitchFamily="34" charset="-128"/>
            </a:endParaRPr>
          </a:p>
          <a:p>
            <a:pPr indent="9525">
              <a:lnSpc>
                <a:spcPct val="75000"/>
              </a:lnSpc>
              <a:spcBef>
                <a:spcPct val="35000"/>
              </a:spcBef>
              <a:buClr>
                <a:schemeClr val="tx1"/>
              </a:buClr>
              <a:tabLst>
                <a:tab pos="228600" algn="l"/>
                <a:tab pos="457200" algn="l"/>
                <a:tab pos="800100" algn="l"/>
              </a:tabLst>
            </a:pPr>
            <a:r>
              <a:rPr lang="en-US" b="1" dirty="0">
                <a:solidFill>
                  <a:srgbClr val="FF0000"/>
                </a:solidFill>
              </a:rPr>
              <a:t>Beam electrons scattering in target</a:t>
            </a:r>
            <a:r>
              <a:rPr lang="en-US" dirty="0">
                <a:solidFill>
                  <a:schemeClr val="bg2"/>
                </a:solidFill>
                <a:latin typeface="Arial Unicode MS" pitchFamily="34" charset="-128"/>
                <a:ea typeface="Arial Unicode MS" pitchFamily="34" charset="-128"/>
                <a:cs typeface="Arial Unicode MS" pitchFamily="34" charset="-128"/>
              </a:rPr>
              <a:t> </a:t>
            </a:r>
          </a:p>
          <a:p>
            <a:pPr marL="398462" indent="-285750">
              <a:lnSpc>
                <a:spcPct val="75000"/>
              </a:lnSpc>
              <a:spcBef>
                <a:spcPct val="35000"/>
              </a:spcBef>
              <a:buClr>
                <a:schemeClr val="tx1"/>
              </a:buClr>
              <a:buFont typeface="Wingdings" pitchFamily="2" charset="2"/>
              <a:buChar char="Ø"/>
            </a:pPr>
            <a:r>
              <a:rPr lang="en-US" i="1" dirty="0"/>
              <a:t>Defeated by delayed search window</a:t>
            </a:r>
          </a:p>
          <a:p>
            <a:pPr marL="398462" indent="-285750">
              <a:lnSpc>
                <a:spcPct val="75000"/>
              </a:lnSpc>
              <a:spcBef>
                <a:spcPct val="35000"/>
              </a:spcBef>
              <a:buClr>
                <a:schemeClr val="tx1"/>
              </a:buClr>
              <a:buFont typeface="Wingdings" pitchFamily="2" charset="2"/>
              <a:buChar char="Ø"/>
            </a:pPr>
            <a:r>
              <a:rPr lang="en-US" i="1" dirty="0"/>
              <a:t>Defeated by 10</a:t>
            </a:r>
            <a:r>
              <a:rPr lang="en-US" i="1" baseline="30000" dirty="0"/>
              <a:t>-10</a:t>
            </a:r>
            <a:r>
              <a:rPr lang="en-US" i="1" dirty="0"/>
              <a:t>interbunch extinction</a:t>
            </a:r>
          </a:p>
          <a:p>
            <a:pPr marL="398462" indent="-285750">
              <a:lnSpc>
                <a:spcPct val="75000"/>
              </a:lnSpc>
              <a:spcBef>
                <a:spcPct val="35000"/>
              </a:spcBef>
              <a:buClr>
                <a:schemeClr val="tx1"/>
              </a:buClr>
              <a:buFont typeface="Wingdings" pitchFamily="2" charset="2"/>
              <a:buChar char="Ø"/>
            </a:pPr>
            <a:r>
              <a:rPr lang="en-US" i="1" dirty="0"/>
              <a:t>Defeated by hard cuts on momentum</a:t>
            </a:r>
            <a:r>
              <a:rPr lang="en-US" i="1" dirty="0">
                <a:effectLst>
                  <a:outerShdw blurRad="38100" dist="38100" dir="2700000" algn="tl">
                    <a:srgbClr val="000000"/>
                  </a:outerShdw>
                </a:effectLst>
              </a:rPr>
              <a:t> </a:t>
            </a:r>
          </a:p>
          <a:p>
            <a:pPr indent="9525">
              <a:lnSpc>
                <a:spcPct val="25000"/>
              </a:lnSpc>
              <a:spcBef>
                <a:spcPct val="25000"/>
              </a:spcBef>
              <a:buClr>
                <a:schemeClr val="tx1"/>
              </a:buClr>
              <a:tabLst>
                <a:tab pos="228600" algn="l"/>
                <a:tab pos="457200" algn="l"/>
                <a:tab pos="800100" algn="l"/>
              </a:tabLst>
            </a:pPr>
            <a:endParaRPr lang="en-US" dirty="0">
              <a:solidFill>
                <a:schemeClr val="bg1">
                  <a:lumMod val="75000"/>
                </a:schemeClr>
              </a:solidFill>
              <a:effectLst>
                <a:outerShdw blurRad="38100" dist="38100" dir="2700000" algn="tl">
                  <a:srgbClr val="000000"/>
                </a:outerShdw>
              </a:effectLst>
            </a:endParaRPr>
          </a:p>
          <a:p>
            <a:pPr indent="9525">
              <a:lnSpc>
                <a:spcPct val="75000"/>
              </a:lnSpc>
              <a:spcBef>
                <a:spcPct val="35000"/>
              </a:spcBef>
              <a:buClr>
                <a:schemeClr val="tx1"/>
              </a:buClr>
              <a:tabLst>
                <a:tab pos="228600" algn="l"/>
                <a:tab pos="457200" algn="l"/>
                <a:tab pos="800100" algn="l"/>
              </a:tabLst>
            </a:pPr>
            <a:r>
              <a:rPr lang="en-US" b="1" dirty="0">
                <a:solidFill>
                  <a:schemeClr val="bg1">
                    <a:lumMod val="65000"/>
                  </a:schemeClr>
                </a:solidFill>
              </a:rPr>
              <a:t>Antiprotons annihilating</a:t>
            </a:r>
          </a:p>
          <a:p>
            <a:pPr marL="398462" indent="-285750">
              <a:lnSpc>
                <a:spcPct val="75000"/>
              </a:lnSpc>
              <a:spcBef>
                <a:spcPct val="35000"/>
              </a:spcBef>
              <a:buClr>
                <a:schemeClr val="tx1"/>
              </a:buClr>
              <a:buFont typeface="Wingdings" pitchFamily="2" charset="2"/>
              <a:buChar char="Ø"/>
            </a:pPr>
            <a:r>
              <a:rPr lang="en-US" i="1" dirty="0">
                <a:solidFill>
                  <a:schemeClr val="bg1">
                    <a:lumMod val="65000"/>
                  </a:schemeClr>
                </a:solidFill>
                <a:ea typeface="Arial Unicode MS" pitchFamily="34" charset="-128"/>
                <a:cs typeface="Arial Unicode MS" pitchFamily="34" charset="-128"/>
              </a:rPr>
              <a:t>Defeated by thin absorber</a:t>
            </a:r>
          </a:p>
        </p:txBody>
      </p:sp>
      <p:sp>
        <p:nvSpPr>
          <p:cNvPr id="615431" name="Text Box 7"/>
          <p:cNvSpPr txBox="1">
            <a:spLocks noChangeArrowheads="1"/>
          </p:cNvSpPr>
          <p:nvPr/>
        </p:nvSpPr>
        <p:spPr bwMode="auto">
          <a:xfrm>
            <a:off x="457200" y="1371600"/>
            <a:ext cx="4572000" cy="461665"/>
          </a:xfrm>
          <a:prstGeom prst="rect">
            <a:avLst/>
          </a:prstGeom>
          <a:solidFill>
            <a:srgbClr val="FF0000"/>
          </a:solidFill>
          <a:ln w="38100" algn="ctr">
            <a:solidFill>
              <a:srgbClr val="FF0000"/>
            </a:solidFill>
            <a:miter lim="800000"/>
            <a:headEnd type="none" w="lg" len="lg"/>
            <a:tailEnd type="none" w="lg" len="lg"/>
          </a:ln>
          <a:effectLst/>
        </p:spPr>
        <p:txBody>
          <a:bodyPr>
            <a:spAutoFit/>
          </a:bodyPr>
          <a:lstStyle/>
          <a:p>
            <a:pPr algn="ctr" eaLnBrk="1" hangingPunct="1">
              <a:spcBef>
                <a:spcPct val="50000"/>
              </a:spcBef>
            </a:pPr>
            <a:r>
              <a:rPr lang="en-US" sz="2400" dirty="0">
                <a:solidFill>
                  <a:schemeClr val="bg1"/>
                </a:solidFill>
              </a:rPr>
              <a:t>Prompt Beam Related Backgrounds</a:t>
            </a:r>
          </a:p>
        </p:txBody>
      </p:sp>
      <p:sp>
        <p:nvSpPr>
          <p:cNvPr id="615433" name="Line 9"/>
          <p:cNvSpPr>
            <a:spLocks noChangeShapeType="1"/>
          </p:cNvSpPr>
          <p:nvPr/>
        </p:nvSpPr>
        <p:spPr bwMode="auto">
          <a:xfrm>
            <a:off x="457200" y="5638800"/>
            <a:ext cx="45720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17" name="Group 16">
            <a:extLst>
              <a:ext uri="{FF2B5EF4-FFF2-40B4-BE49-F238E27FC236}">
                <a16:creationId xmlns:a16="http://schemas.microsoft.com/office/drawing/2014/main" id="{B097D6DA-3818-6A35-E554-3D1CAFE7748F}"/>
              </a:ext>
            </a:extLst>
          </p:cNvPr>
          <p:cNvGrpSpPr/>
          <p:nvPr/>
        </p:nvGrpSpPr>
        <p:grpSpPr>
          <a:xfrm>
            <a:off x="5038725" y="1153811"/>
            <a:ext cx="6815784" cy="2942559"/>
            <a:chOff x="5130997" y="1474965"/>
            <a:chExt cx="6718103" cy="2756368"/>
          </a:xfrm>
        </p:grpSpPr>
        <p:sp>
          <p:nvSpPr>
            <p:cNvPr id="615427" name="Text Box 3"/>
            <p:cNvSpPr txBox="1">
              <a:spLocks noChangeArrowheads="1"/>
            </p:cNvSpPr>
            <p:nvPr/>
          </p:nvSpPr>
          <p:spPr bwMode="auto">
            <a:xfrm>
              <a:off x="7118302" y="1738216"/>
              <a:ext cx="2995613" cy="36671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dirty="0"/>
            </a:p>
          </p:txBody>
        </p:sp>
        <p:pic>
          <p:nvPicPr>
            <p:cNvPr id="4" name="Picture 3">
              <a:extLst>
                <a:ext uri="{FF2B5EF4-FFF2-40B4-BE49-F238E27FC236}">
                  <a16:creationId xmlns:a16="http://schemas.microsoft.com/office/drawing/2014/main" id="{CE192B91-AED8-83A8-BF80-9C50F1108336}"/>
                </a:ext>
              </a:extLst>
            </p:cNvPr>
            <p:cNvPicPr>
              <a:picLocks noChangeAspect="1"/>
            </p:cNvPicPr>
            <p:nvPr/>
          </p:nvPicPr>
          <p:blipFill>
            <a:blip r:embed="rId3"/>
            <a:stretch>
              <a:fillRect/>
            </a:stretch>
          </p:blipFill>
          <p:spPr>
            <a:xfrm>
              <a:off x="5867400" y="1474965"/>
              <a:ext cx="5981700" cy="2756368"/>
            </a:xfrm>
            <a:prstGeom prst="rect">
              <a:avLst/>
            </a:prstGeom>
          </p:spPr>
        </p:pic>
        <p:cxnSp>
          <p:nvCxnSpPr>
            <p:cNvPr id="9" name="Straight Arrow Connector 8">
              <a:extLst>
                <a:ext uri="{FF2B5EF4-FFF2-40B4-BE49-F238E27FC236}">
                  <a16:creationId xmlns:a16="http://schemas.microsoft.com/office/drawing/2014/main" id="{87BCB3EB-6C8B-ECDE-75E3-32F5FCB2D1B8}"/>
                </a:ext>
              </a:extLst>
            </p:cNvPr>
            <p:cNvCxnSpPr>
              <a:cxnSpLocks/>
            </p:cNvCxnSpPr>
            <p:nvPr/>
          </p:nvCxnSpPr>
          <p:spPr>
            <a:xfrm flipV="1">
              <a:off x="5464004" y="3130031"/>
              <a:ext cx="1593898" cy="17373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868324F-7BA2-F81F-5B90-E20726DDC099}"/>
                </a:ext>
              </a:extLst>
            </p:cNvPr>
            <p:cNvCxnSpPr>
              <a:cxnSpLocks/>
            </p:cNvCxnSpPr>
            <p:nvPr/>
          </p:nvCxnSpPr>
          <p:spPr>
            <a:xfrm flipV="1">
              <a:off x="7159699" y="2189853"/>
              <a:ext cx="4295652" cy="94017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A2EC303-0851-A835-20B9-57DB81AE46F4}"/>
                </a:ext>
              </a:extLst>
            </p:cNvPr>
            <p:cNvSpPr txBox="1"/>
            <p:nvPr/>
          </p:nvSpPr>
          <p:spPr>
            <a:xfrm>
              <a:off x="5130997" y="2665243"/>
              <a:ext cx="1028700" cy="646331"/>
            </a:xfrm>
            <a:prstGeom prst="rect">
              <a:avLst/>
            </a:prstGeom>
            <a:noFill/>
          </p:spPr>
          <p:txBody>
            <a:bodyPr wrap="square" rtlCol="0">
              <a:spAutoFit/>
            </a:bodyPr>
            <a:lstStyle/>
            <a:p>
              <a:r>
                <a:rPr lang="en-US" sz="1600" dirty="0">
                  <a:solidFill>
                    <a:srgbClr val="FFC000"/>
                  </a:solidFill>
                </a:rPr>
                <a:t>Proton</a:t>
              </a:r>
              <a:r>
                <a:rPr lang="en-US" dirty="0">
                  <a:solidFill>
                    <a:srgbClr val="FFC000"/>
                  </a:solidFill>
                </a:rPr>
                <a:t> </a:t>
              </a:r>
            </a:p>
            <a:p>
              <a:r>
                <a:rPr lang="en-US" dirty="0">
                  <a:solidFill>
                    <a:srgbClr val="FFC000"/>
                  </a:solidFill>
                </a:rPr>
                <a:t>Beam</a:t>
              </a:r>
            </a:p>
          </p:txBody>
        </p:sp>
        <p:sp>
          <p:nvSpPr>
            <p:cNvPr id="16" name="TextBox 15">
              <a:extLst>
                <a:ext uri="{FF2B5EF4-FFF2-40B4-BE49-F238E27FC236}">
                  <a16:creationId xmlns:a16="http://schemas.microsoft.com/office/drawing/2014/main" id="{784F3523-4A0B-3696-2AA0-ACD4BACA2881}"/>
                </a:ext>
              </a:extLst>
            </p:cNvPr>
            <p:cNvSpPr txBox="1"/>
            <p:nvPr/>
          </p:nvSpPr>
          <p:spPr>
            <a:xfrm>
              <a:off x="7748871" y="2307419"/>
              <a:ext cx="1558654" cy="584775"/>
            </a:xfrm>
            <a:prstGeom prst="rect">
              <a:avLst/>
            </a:prstGeom>
            <a:noFill/>
          </p:spPr>
          <p:txBody>
            <a:bodyPr wrap="square" rtlCol="0">
              <a:spAutoFit/>
            </a:bodyPr>
            <a:lstStyle/>
            <a:p>
              <a:r>
                <a:rPr lang="en-US" sz="1600" dirty="0">
                  <a:solidFill>
                    <a:srgbClr val="FFC000"/>
                  </a:solidFill>
                </a:rPr>
                <a:t>Particles from target</a:t>
              </a:r>
            </a:p>
          </p:txBody>
        </p:sp>
      </p:grpSp>
    </p:spTree>
    <p:extLst>
      <p:ext uri="{BB962C8B-B14F-4D97-AF65-F5344CB8AC3E}">
        <p14:creationId xmlns:p14="http://schemas.microsoft.com/office/powerpoint/2010/main" val="49207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Rot="1" noChangeArrowheads="1"/>
          </p:cNvSpPr>
          <p:nvPr>
            <p:ph type="title"/>
          </p:nvPr>
        </p:nvSpPr>
        <p:spPr/>
        <p:txBody>
          <a:bodyPr/>
          <a:lstStyle/>
          <a:p>
            <a:r>
              <a:rPr lang="en-US" sz="2800" dirty="0">
                <a:sym typeface="Wingdings" pitchFamily="2" charset="2"/>
              </a:rPr>
              <a:t>Backgrounds, Backgrounds, Backgrounds . . .</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13" name="Footer Placeholder 4"/>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57D726A3-A716-4A71-9D08-FA8DCCE7D15A}" type="slidenum">
              <a:rPr lang="en-US" smtClean="0"/>
              <a:pPr/>
              <a:t>27</a:t>
            </a:fld>
            <a:endParaRPr lang="en-US" dirty="0"/>
          </a:p>
        </p:txBody>
      </p:sp>
      <p:sp>
        <p:nvSpPr>
          <p:cNvPr id="615428" name="Rectangle 4"/>
          <p:cNvSpPr>
            <a:spLocks noChangeArrowheads="1"/>
          </p:cNvSpPr>
          <p:nvPr/>
        </p:nvSpPr>
        <p:spPr bwMode="auto">
          <a:xfrm>
            <a:off x="457200" y="1828800"/>
            <a:ext cx="4572000" cy="4114800"/>
          </a:xfrm>
          <a:prstGeom prst="rect">
            <a:avLst/>
          </a:prstGeom>
          <a:solidFill>
            <a:schemeClr val="tx2">
              <a:lumMod val="20000"/>
              <a:lumOff val="80000"/>
            </a:schemeClr>
          </a:solidFill>
          <a:ln w="38100">
            <a:solidFill>
              <a:srgbClr val="FF0000"/>
            </a:solidFill>
            <a:miter lim="800000"/>
            <a:headEnd/>
            <a:tailEnd/>
          </a:ln>
          <a:effectLst/>
        </p:spPr>
        <p:txBody>
          <a:bodyPr/>
          <a:lstStyle/>
          <a:p>
            <a:pPr indent="9525">
              <a:lnSpc>
                <a:spcPct val="75000"/>
              </a:lnSpc>
              <a:spcBef>
                <a:spcPct val="35000"/>
              </a:spcBef>
              <a:buClr>
                <a:schemeClr val="tx1"/>
              </a:buClr>
              <a:tabLst>
                <a:tab pos="228600" algn="l"/>
                <a:tab pos="457200" algn="l"/>
                <a:tab pos="800100" algn="l"/>
              </a:tabLst>
            </a:pPr>
            <a:r>
              <a:rPr lang="en-US" b="1" dirty="0">
                <a:solidFill>
                  <a:schemeClr val="bg1">
                    <a:lumMod val="65000"/>
                  </a:schemeClr>
                </a:solidFill>
                <a:sym typeface="Wingdings" pitchFamily="2" charset="2"/>
              </a:rPr>
              <a:t>Radiative pion capture (RPC):</a:t>
            </a:r>
          </a:p>
          <a:p>
            <a:pPr indent="9525">
              <a:lnSpc>
                <a:spcPct val="75000"/>
              </a:lnSpc>
              <a:spcBef>
                <a:spcPct val="35000"/>
              </a:spcBef>
              <a:buClr>
                <a:schemeClr val="tx1"/>
              </a:buClr>
              <a:tabLst>
                <a:tab pos="228600" algn="l"/>
                <a:tab pos="457200" algn="l"/>
                <a:tab pos="800100" algn="l"/>
              </a:tabLst>
            </a:pPr>
            <a:r>
              <a:rPr lang="en-US" dirty="0">
                <a:solidFill>
                  <a:schemeClr val="bg1">
                    <a:lumMod val="65000"/>
                  </a:schemeClr>
                </a:solidFill>
                <a:sym typeface="Wingdings" pitchFamily="2" charset="2"/>
              </a:rPr>
              <a:t>	 		</a:t>
            </a:r>
            <a:r>
              <a:rPr lang="en-US" sz="2000" dirty="0">
                <a:solidFill>
                  <a:schemeClr val="bg1">
                    <a:lumMod val="65000"/>
                  </a:schemeClr>
                </a:solidFill>
                <a:latin typeface="Symbol" pitchFamily="18" charset="2"/>
                <a:sym typeface="Wingdings" pitchFamily="2" charset="2"/>
              </a:rPr>
              <a:t>p</a:t>
            </a:r>
            <a:r>
              <a:rPr lang="en-US" sz="2000" baseline="30000" dirty="0">
                <a:solidFill>
                  <a:schemeClr val="bg1">
                    <a:lumMod val="65000"/>
                  </a:schemeClr>
                </a:solidFill>
                <a:sym typeface="Wingdings" pitchFamily="2" charset="2"/>
              </a:rPr>
              <a:t>-</a:t>
            </a:r>
            <a:r>
              <a:rPr lang="en-US" sz="2000" dirty="0">
                <a:solidFill>
                  <a:schemeClr val="bg1">
                    <a:lumMod val="65000"/>
                  </a:schemeClr>
                </a:solidFill>
                <a:sym typeface="Wingdings" pitchFamily="2" charset="2"/>
              </a:rPr>
              <a:t>N</a:t>
            </a:r>
            <a:r>
              <a:rPr lang="en-US" sz="2000" baseline="-25000" dirty="0">
                <a:solidFill>
                  <a:schemeClr val="bg1">
                    <a:lumMod val="65000"/>
                  </a:schemeClr>
                </a:solidFill>
                <a:sym typeface="Wingdings" pitchFamily="2" charset="2"/>
              </a:rPr>
              <a:t>A,Z</a:t>
            </a:r>
            <a:r>
              <a:rPr lang="en-US" sz="2000" dirty="0">
                <a:solidFill>
                  <a:schemeClr val="bg1">
                    <a:lumMod val="65000"/>
                  </a:schemeClr>
                </a:solidFill>
                <a:latin typeface="Century Gothic" pitchFamily="34" charset="0"/>
                <a:sym typeface="Wingdings" pitchFamily="2" charset="2"/>
              </a:rPr>
              <a:t>→</a:t>
            </a:r>
            <a:r>
              <a:rPr lang="en-US" sz="2000" dirty="0">
                <a:solidFill>
                  <a:schemeClr val="bg1">
                    <a:lumMod val="65000"/>
                  </a:schemeClr>
                </a:solidFill>
                <a:latin typeface="Symbol" pitchFamily="18" charset="2"/>
                <a:sym typeface="Wingdings" pitchFamily="2" charset="2"/>
              </a:rPr>
              <a:t>g</a:t>
            </a:r>
            <a:r>
              <a:rPr lang="en-US" sz="2000" dirty="0">
                <a:solidFill>
                  <a:schemeClr val="bg1">
                    <a:lumMod val="65000"/>
                  </a:schemeClr>
                </a:solidFill>
                <a:sym typeface="Wingdings" pitchFamily="2" charset="2"/>
              </a:rPr>
              <a:t>N</a:t>
            </a:r>
            <a:r>
              <a:rPr lang="en-US" sz="2000" baseline="-25000" dirty="0">
                <a:solidFill>
                  <a:schemeClr val="bg1">
                    <a:lumMod val="65000"/>
                  </a:schemeClr>
                </a:solidFill>
                <a:sym typeface="Wingdings" pitchFamily="2" charset="2"/>
              </a:rPr>
              <a:t>A,Z-1 </a:t>
            </a:r>
            <a:r>
              <a:rPr lang="en-US" sz="2000" dirty="0">
                <a:solidFill>
                  <a:schemeClr val="bg1">
                    <a:lumMod val="65000"/>
                  </a:schemeClr>
                </a:solidFill>
                <a:sym typeface="Wingdings" pitchFamily="2" charset="2"/>
              </a:rPr>
              <a:t>, </a:t>
            </a:r>
            <a:r>
              <a:rPr lang="en-US" sz="2000" dirty="0">
                <a:solidFill>
                  <a:schemeClr val="bg1">
                    <a:lumMod val="65000"/>
                  </a:schemeClr>
                </a:solidFill>
                <a:latin typeface="Symbol" pitchFamily="18" charset="2"/>
                <a:sym typeface="Wingdings" pitchFamily="2" charset="2"/>
              </a:rPr>
              <a:t>g</a:t>
            </a:r>
            <a:r>
              <a:rPr lang="en-US" sz="2000" dirty="0">
                <a:solidFill>
                  <a:schemeClr val="bg1">
                    <a:lumMod val="65000"/>
                  </a:schemeClr>
                </a:solidFill>
                <a:latin typeface="Century Gothic" pitchFamily="34" charset="0"/>
                <a:sym typeface="Wingdings" pitchFamily="2" charset="2"/>
              </a:rPr>
              <a:t>→</a:t>
            </a:r>
            <a:r>
              <a:rPr lang="en-US" sz="2000" dirty="0">
                <a:solidFill>
                  <a:schemeClr val="bg1">
                    <a:lumMod val="65000"/>
                  </a:schemeClr>
                </a:solidFill>
                <a:sym typeface="Wingdings" pitchFamily="2" charset="2"/>
              </a:rPr>
              <a:t>e</a:t>
            </a:r>
            <a:r>
              <a:rPr lang="en-US" sz="2000" baseline="30000" dirty="0">
                <a:solidFill>
                  <a:schemeClr val="bg1">
                    <a:lumMod val="65000"/>
                  </a:schemeClr>
                </a:solidFill>
                <a:sym typeface="Wingdings" pitchFamily="2" charset="2"/>
              </a:rPr>
              <a:t>+</a:t>
            </a:r>
            <a:r>
              <a:rPr lang="en-US" sz="2000" dirty="0">
                <a:solidFill>
                  <a:schemeClr val="bg1">
                    <a:lumMod val="65000"/>
                  </a:schemeClr>
                </a:solidFill>
                <a:sym typeface="Wingdings" pitchFamily="2" charset="2"/>
              </a:rPr>
              <a:t>e</a:t>
            </a:r>
            <a:r>
              <a:rPr lang="en-US" sz="2000" baseline="30000" dirty="0">
                <a:solidFill>
                  <a:schemeClr val="bg1">
                    <a:lumMod val="65000"/>
                  </a:schemeClr>
                </a:solidFill>
                <a:sym typeface="Wingdings" pitchFamily="2" charset="2"/>
              </a:rPr>
              <a:t>-</a:t>
            </a:r>
            <a:r>
              <a:rPr lang="en-US" sz="2000" dirty="0">
                <a:solidFill>
                  <a:schemeClr val="bg1">
                    <a:lumMod val="65000"/>
                  </a:schemeClr>
                </a:solidFill>
                <a:sym typeface="Wingdings" pitchFamily="2" charset="2"/>
              </a:rPr>
              <a:t> </a:t>
            </a:r>
            <a:endParaRPr lang="en-US" dirty="0">
              <a:solidFill>
                <a:schemeClr val="bg1">
                  <a:lumMod val="65000"/>
                </a:schemeClr>
              </a:solidFill>
              <a:sym typeface="Wingdings" pitchFamily="2" charset="2"/>
            </a:endParaRPr>
          </a:p>
          <a:p>
            <a:pPr indent="9525">
              <a:lnSpc>
                <a:spcPct val="75000"/>
              </a:lnSpc>
              <a:spcBef>
                <a:spcPct val="35000"/>
              </a:spcBef>
              <a:buClr>
                <a:schemeClr val="tx1"/>
              </a:buClr>
              <a:tabLst>
                <a:tab pos="228600" algn="l"/>
                <a:tab pos="457200" algn="l"/>
                <a:tab pos="800100" algn="l"/>
              </a:tabLst>
            </a:pPr>
            <a:r>
              <a:rPr lang="en-US" dirty="0">
                <a:solidFill>
                  <a:schemeClr val="bg1">
                    <a:lumMod val="65000"/>
                  </a:schemeClr>
                </a:solidFill>
                <a:sym typeface="Wingdings" pitchFamily="2" charset="2"/>
              </a:rPr>
              <a:t>	Note: 1.2% have E</a:t>
            </a:r>
            <a:r>
              <a:rPr lang="en-US" baseline="-25000" dirty="0">
                <a:solidFill>
                  <a:schemeClr val="bg1">
                    <a:lumMod val="65000"/>
                  </a:schemeClr>
                </a:solidFill>
                <a:latin typeface="Symbol" pitchFamily="18" charset="2"/>
                <a:sym typeface="Wingdings" pitchFamily="2" charset="2"/>
              </a:rPr>
              <a:t>g</a:t>
            </a:r>
            <a:r>
              <a:rPr lang="en-US" dirty="0">
                <a:solidFill>
                  <a:schemeClr val="bg1">
                    <a:lumMod val="65000"/>
                  </a:schemeClr>
                </a:solidFill>
                <a:sym typeface="Wingdings" pitchFamily="2" charset="2"/>
              </a:rPr>
              <a:t> &gt; 105 MeV</a:t>
            </a:r>
            <a:endParaRPr lang="en-US" dirty="0">
              <a:solidFill>
                <a:schemeClr val="bg1">
                  <a:lumMod val="65000"/>
                </a:schemeClr>
              </a:solidFill>
            </a:endParaRPr>
          </a:p>
          <a:p>
            <a:pPr indent="9525">
              <a:lnSpc>
                <a:spcPct val="75000"/>
              </a:lnSpc>
              <a:spcBef>
                <a:spcPct val="35000"/>
              </a:spcBef>
              <a:buClr>
                <a:schemeClr val="tx1"/>
              </a:buClr>
              <a:tabLst>
                <a:tab pos="228600" algn="l"/>
                <a:tab pos="457200" algn="l"/>
                <a:tab pos="800100" algn="l"/>
              </a:tabLst>
            </a:pPr>
            <a:r>
              <a:rPr lang="en-US" b="1" dirty="0">
                <a:solidFill>
                  <a:schemeClr val="bg1">
                    <a:lumMod val="65000"/>
                  </a:schemeClr>
                </a:solidFill>
              </a:rPr>
              <a:t>Muon decay in flight:</a:t>
            </a:r>
            <a:r>
              <a:rPr lang="en-US" dirty="0">
                <a:solidFill>
                  <a:schemeClr val="bg1">
                    <a:lumMod val="65000"/>
                  </a:schemeClr>
                </a:solidFill>
              </a:rPr>
              <a:t> </a:t>
            </a:r>
          </a:p>
          <a:p>
            <a:pPr indent="9525">
              <a:lnSpc>
                <a:spcPct val="75000"/>
              </a:lnSpc>
              <a:spcBef>
                <a:spcPct val="35000"/>
              </a:spcBef>
              <a:buClr>
                <a:schemeClr val="tx1"/>
              </a:buClr>
              <a:tabLst>
                <a:tab pos="228600" algn="l"/>
                <a:tab pos="457200" algn="l"/>
                <a:tab pos="800100" algn="l"/>
              </a:tabLst>
            </a:pPr>
            <a:r>
              <a:rPr lang="en-US" dirty="0">
                <a:solidFill>
                  <a:schemeClr val="bg1">
                    <a:lumMod val="65000"/>
                  </a:schemeClr>
                </a:solidFill>
                <a:latin typeface="Symbol" pitchFamily="18" charset="2"/>
              </a:rPr>
              <a:t>			</a:t>
            </a:r>
            <a:r>
              <a:rPr lang="en-US" sz="2000" dirty="0">
                <a:solidFill>
                  <a:schemeClr val="bg1">
                    <a:lumMod val="65000"/>
                  </a:schemeClr>
                </a:solidFill>
                <a:latin typeface="Symbol" pitchFamily="18" charset="2"/>
              </a:rPr>
              <a:t>m</a:t>
            </a:r>
            <a:r>
              <a:rPr lang="en-US" sz="2000" baseline="30000" dirty="0">
                <a:solidFill>
                  <a:schemeClr val="bg1">
                    <a:lumMod val="65000"/>
                  </a:schemeClr>
                </a:solidFill>
                <a:latin typeface="Symbol" pitchFamily="18" charset="2"/>
              </a:rPr>
              <a:t>-</a:t>
            </a:r>
            <a:r>
              <a:rPr lang="en-US" sz="2000" baseline="30000" dirty="0">
                <a:solidFill>
                  <a:schemeClr val="bg1">
                    <a:lumMod val="65000"/>
                  </a:schemeClr>
                </a:solidFill>
              </a:rPr>
              <a:t> </a:t>
            </a:r>
            <a:r>
              <a:rPr lang="en-US" sz="2000" dirty="0">
                <a:solidFill>
                  <a:schemeClr val="bg1">
                    <a:lumMod val="65000"/>
                  </a:schemeClr>
                </a:solidFill>
                <a:latin typeface="Century Gothic" pitchFamily="34" charset="0"/>
                <a:sym typeface="Wingdings" pitchFamily="2" charset="2"/>
              </a:rPr>
              <a:t>→</a:t>
            </a:r>
            <a:r>
              <a:rPr lang="en-US" sz="2000" dirty="0">
                <a:solidFill>
                  <a:schemeClr val="bg1">
                    <a:lumMod val="65000"/>
                  </a:schemeClr>
                </a:solidFill>
                <a:sym typeface="Wingdings" pitchFamily="2" charset="2"/>
              </a:rPr>
              <a:t> e</a:t>
            </a:r>
            <a:r>
              <a:rPr lang="en-US" sz="2000" baseline="30000" dirty="0">
                <a:solidFill>
                  <a:schemeClr val="bg1">
                    <a:lumMod val="65000"/>
                  </a:schemeClr>
                </a:solidFill>
                <a:latin typeface="Symbol" pitchFamily="18" charset="2"/>
                <a:sym typeface="Wingdings" pitchFamily="2" charset="2"/>
              </a:rPr>
              <a:t>-</a:t>
            </a:r>
            <a:r>
              <a:rPr lang="en-US" sz="2000" dirty="0">
                <a:solidFill>
                  <a:schemeClr val="bg1">
                    <a:lumMod val="65000"/>
                  </a:schemeClr>
                </a:solidFill>
                <a:latin typeface="Symbol" pitchFamily="18" charset="2"/>
                <a:sym typeface="Wingdings" pitchFamily="2" charset="2"/>
              </a:rPr>
              <a:t>nn</a:t>
            </a:r>
            <a:endParaRPr lang="en-US" dirty="0">
              <a:solidFill>
                <a:schemeClr val="bg1">
                  <a:lumMod val="65000"/>
                </a:schemeClr>
              </a:solidFill>
            </a:endParaRPr>
          </a:p>
          <a:p>
            <a:pPr marL="123825" lvl="1" indent="3175">
              <a:lnSpc>
                <a:spcPct val="75000"/>
              </a:lnSpc>
              <a:spcBef>
                <a:spcPct val="35000"/>
              </a:spcBef>
              <a:buClr>
                <a:schemeClr val="tx1"/>
              </a:buClr>
              <a:tabLst>
                <a:tab pos="228600" algn="l"/>
                <a:tab pos="457200" algn="l"/>
                <a:tab pos="800100" algn="l"/>
              </a:tabLst>
            </a:pPr>
            <a:r>
              <a:rPr lang="en-US" dirty="0">
                <a:solidFill>
                  <a:schemeClr val="bg1">
                    <a:lumMod val="65000"/>
                  </a:schemeClr>
                </a:solidFill>
              </a:rPr>
              <a:t>	Note: p</a:t>
            </a:r>
            <a:r>
              <a:rPr lang="en-US" baseline="-25000" dirty="0">
                <a:solidFill>
                  <a:schemeClr val="bg1">
                    <a:lumMod val="65000"/>
                  </a:schemeClr>
                </a:solidFill>
                <a:latin typeface="Symbol" pitchFamily="18" charset="2"/>
              </a:rPr>
              <a:t>m</a:t>
            </a:r>
            <a:r>
              <a:rPr lang="en-US" dirty="0">
                <a:solidFill>
                  <a:schemeClr val="bg1">
                    <a:lumMod val="65000"/>
                  </a:schemeClr>
                </a:solidFill>
              </a:rPr>
              <a:t> &gt; 77 MeV/c</a:t>
            </a:r>
          </a:p>
          <a:p>
            <a:pPr indent="9525">
              <a:lnSpc>
                <a:spcPct val="75000"/>
              </a:lnSpc>
              <a:spcBef>
                <a:spcPct val="35000"/>
              </a:spcBef>
              <a:buClr>
                <a:schemeClr val="tx1"/>
              </a:buClr>
              <a:tabLst>
                <a:tab pos="228600" algn="l"/>
                <a:tab pos="457200" algn="l"/>
                <a:tab pos="800100" algn="l"/>
              </a:tabLst>
            </a:pPr>
            <a:r>
              <a:rPr lang="en-US" b="1" dirty="0">
                <a:solidFill>
                  <a:schemeClr val="bg1">
                    <a:lumMod val="65000"/>
                  </a:schemeClr>
                </a:solidFill>
              </a:rPr>
              <a:t>Pion decay in flight:</a:t>
            </a:r>
          </a:p>
          <a:p>
            <a:pPr indent="9525">
              <a:lnSpc>
                <a:spcPct val="75000"/>
              </a:lnSpc>
              <a:spcBef>
                <a:spcPct val="35000"/>
              </a:spcBef>
              <a:buClr>
                <a:schemeClr val="tx1"/>
              </a:buClr>
              <a:tabLst>
                <a:tab pos="228600" algn="l"/>
                <a:tab pos="457200" algn="l"/>
                <a:tab pos="800100" algn="l"/>
              </a:tabLst>
            </a:pPr>
            <a:r>
              <a:rPr lang="en-US" dirty="0">
                <a:solidFill>
                  <a:schemeClr val="bg1">
                    <a:lumMod val="65000"/>
                  </a:schemeClr>
                </a:solidFill>
                <a:effectLst>
                  <a:outerShdw blurRad="38100" dist="38100" dir="2700000" algn="tl">
                    <a:srgbClr val="000000"/>
                  </a:outerShdw>
                </a:effectLst>
              </a:rPr>
              <a:t>		</a:t>
            </a:r>
            <a:r>
              <a:rPr lang="en-US" dirty="0">
                <a:solidFill>
                  <a:schemeClr val="bg1">
                    <a:lumMod val="65000"/>
                  </a:schemeClr>
                </a:solidFill>
              </a:rPr>
              <a:t>	</a:t>
            </a:r>
            <a:r>
              <a:rPr lang="en-US" sz="2000" dirty="0">
                <a:solidFill>
                  <a:schemeClr val="bg1">
                    <a:lumMod val="65000"/>
                  </a:schemeClr>
                </a:solidFill>
                <a:latin typeface="Symbol" pitchFamily="18" charset="2"/>
              </a:rPr>
              <a:t>p</a:t>
            </a:r>
            <a:r>
              <a:rPr lang="en-US" sz="2000" baseline="30000" dirty="0">
                <a:solidFill>
                  <a:schemeClr val="bg1">
                    <a:lumMod val="65000"/>
                  </a:schemeClr>
                </a:solidFill>
                <a:latin typeface="Symbol" pitchFamily="18" charset="2"/>
              </a:rPr>
              <a:t>-</a:t>
            </a:r>
            <a:r>
              <a:rPr lang="en-US" sz="2000" dirty="0">
                <a:solidFill>
                  <a:schemeClr val="bg1">
                    <a:lumMod val="65000"/>
                  </a:schemeClr>
                </a:solidFill>
              </a:rPr>
              <a:t> </a:t>
            </a:r>
            <a:r>
              <a:rPr lang="en-US" sz="2000" dirty="0">
                <a:solidFill>
                  <a:schemeClr val="bg1">
                    <a:lumMod val="65000"/>
                  </a:schemeClr>
                </a:solidFill>
                <a:latin typeface="Century Gothic" pitchFamily="34" charset="0"/>
              </a:rPr>
              <a:t>→</a:t>
            </a:r>
            <a:r>
              <a:rPr lang="en-US" sz="2000" dirty="0">
                <a:solidFill>
                  <a:schemeClr val="bg1">
                    <a:lumMod val="65000"/>
                  </a:schemeClr>
                </a:solidFill>
              </a:rPr>
              <a:t> e</a:t>
            </a:r>
            <a:r>
              <a:rPr lang="en-US" sz="2000" baseline="30000" dirty="0">
                <a:solidFill>
                  <a:schemeClr val="bg1">
                    <a:lumMod val="65000"/>
                  </a:schemeClr>
                </a:solidFill>
                <a:latin typeface="Symbol" pitchFamily="18" charset="2"/>
              </a:rPr>
              <a:t>-</a:t>
            </a:r>
            <a:r>
              <a:rPr lang="en-US" sz="2000" dirty="0">
                <a:solidFill>
                  <a:schemeClr val="bg1">
                    <a:lumMod val="65000"/>
                  </a:schemeClr>
                </a:solidFill>
                <a:latin typeface="Symbol" pitchFamily="18" charset="2"/>
              </a:rPr>
              <a:t>n</a:t>
            </a:r>
            <a:r>
              <a:rPr lang="en-US" sz="2000" baseline="-25000" dirty="0">
                <a:solidFill>
                  <a:schemeClr val="bg1">
                    <a:lumMod val="65000"/>
                  </a:schemeClr>
                </a:solidFill>
              </a:rPr>
              <a:t>e</a:t>
            </a:r>
            <a:endParaRPr lang="en-US" dirty="0">
              <a:solidFill>
                <a:schemeClr val="bg1">
                  <a:lumMod val="65000"/>
                </a:schemeClr>
              </a:solidFill>
              <a:ea typeface="Arial Unicode MS" pitchFamily="34" charset="-128"/>
              <a:cs typeface="Arial Unicode MS" pitchFamily="34" charset="-128"/>
            </a:endParaRPr>
          </a:p>
          <a:p>
            <a:pPr indent="9525">
              <a:lnSpc>
                <a:spcPct val="75000"/>
              </a:lnSpc>
              <a:spcBef>
                <a:spcPct val="35000"/>
              </a:spcBef>
              <a:buClr>
                <a:schemeClr val="tx1"/>
              </a:buClr>
              <a:tabLst>
                <a:tab pos="228600" algn="l"/>
                <a:tab pos="457200" algn="l"/>
                <a:tab pos="800100" algn="l"/>
              </a:tabLst>
            </a:pPr>
            <a:r>
              <a:rPr lang="en-US" b="1" dirty="0">
                <a:solidFill>
                  <a:schemeClr val="bg1">
                    <a:lumMod val="65000"/>
                  </a:schemeClr>
                </a:solidFill>
              </a:rPr>
              <a:t>Beam electrons scattering in target</a:t>
            </a:r>
            <a:r>
              <a:rPr lang="en-US" dirty="0">
                <a:solidFill>
                  <a:schemeClr val="bg1">
                    <a:lumMod val="65000"/>
                  </a:schemeClr>
                </a:solidFill>
                <a:latin typeface="Arial Unicode MS" pitchFamily="34" charset="-128"/>
                <a:ea typeface="Arial Unicode MS" pitchFamily="34" charset="-128"/>
                <a:cs typeface="Arial Unicode MS" pitchFamily="34" charset="-128"/>
              </a:rPr>
              <a:t> </a:t>
            </a:r>
          </a:p>
          <a:p>
            <a:pPr marL="398462" indent="-285750">
              <a:lnSpc>
                <a:spcPct val="75000"/>
              </a:lnSpc>
              <a:spcBef>
                <a:spcPct val="35000"/>
              </a:spcBef>
              <a:buClr>
                <a:schemeClr val="tx1"/>
              </a:buClr>
              <a:buFont typeface="Wingdings" pitchFamily="2" charset="2"/>
              <a:buChar char="Ø"/>
            </a:pPr>
            <a:r>
              <a:rPr lang="en-US" i="1" dirty="0">
                <a:solidFill>
                  <a:schemeClr val="bg1">
                    <a:lumMod val="65000"/>
                  </a:schemeClr>
                </a:solidFill>
              </a:rPr>
              <a:t>Defeated by 10</a:t>
            </a:r>
            <a:r>
              <a:rPr lang="en-US" i="1" baseline="30000" dirty="0">
                <a:solidFill>
                  <a:schemeClr val="bg1">
                    <a:lumMod val="65000"/>
                  </a:schemeClr>
                </a:solidFill>
              </a:rPr>
              <a:t>-10</a:t>
            </a:r>
            <a:r>
              <a:rPr lang="en-US" i="1" dirty="0">
                <a:solidFill>
                  <a:schemeClr val="bg1">
                    <a:lumMod val="65000"/>
                  </a:schemeClr>
                </a:solidFill>
              </a:rPr>
              <a:t>interbunch extinction</a:t>
            </a:r>
          </a:p>
          <a:p>
            <a:pPr marL="398462" indent="-285750">
              <a:lnSpc>
                <a:spcPct val="75000"/>
              </a:lnSpc>
              <a:spcBef>
                <a:spcPct val="35000"/>
              </a:spcBef>
              <a:buClr>
                <a:schemeClr val="tx1"/>
              </a:buClr>
              <a:buFont typeface="Wingdings" pitchFamily="2" charset="2"/>
              <a:buChar char="Ø"/>
            </a:pPr>
            <a:r>
              <a:rPr lang="en-US" i="1" dirty="0">
                <a:solidFill>
                  <a:schemeClr val="bg1">
                    <a:lumMod val="65000"/>
                  </a:schemeClr>
                </a:solidFill>
              </a:rPr>
              <a:t>Defeated by hard cuts on momentum</a:t>
            </a:r>
            <a:r>
              <a:rPr lang="en-US" i="1" dirty="0">
                <a:solidFill>
                  <a:schemeClr val="bg1">
                    <a:lumMod val="65000"/>
                  </a:schemeClr>
                </a:solidFill>
                <a:effectLst>
                  <a:outerShdw blurRad="38100" dist="38100" dir="2700000" algn="tl">
                    <a:srgbClr val="000000"/>
                  </a:outerShdw>
                </a:effectLst>
              </a:rPr>
              <a:t> </a:t>
            </a:r>
          </a:p>
          <a:p>
            <a:pPr indent="9525">
              <a:lnSpc>
                <a:spcPct val="25000"/>
              </a:lnSpc>
              <a:spcBef>
                <a:spcPct val="25000"/>
              </a:spcBef>
              <a:buClr>
                <a:schemeClr val="tx1"/>
              </a:buClr>
              <a:tabLst>
                <a:tab pos="228600" algn="l"/>
                <a:tab pos="457200" algn="l"/>
                <a:tab pos="800100" algn="l"/>
              </a:tabLst>
            </a:pPr>
            <a:endParaRPr lang="en-US" dirty="0">
              <a:solidFill>
                <a:srgbClr val="FF0000"/>
              </a:solidFill>
              <a:effectLst>
                <a:outerShdw blurRad="38100" dist="38100" dir="2700000" algn="tl">
                  <a:srgbClr val="000000"/>
                </a:outerShdw>
              </a:effectLst>
            </a:endParaRPr>
          </a:p>
          <a:p>
            <a:pPr indent="9525">
              <a:lnSpc>
                <a:spcPct val="75000"/>
              </a:lnSpc>
              <a:spcBef>
                <a:spcPct val="35000"/>
              </a:spcBef>
              <a:buClr>
                <a:schemeClr val="tx1"/>
              </a:buClr>
              <a:tabLst>
                <a:tab pos="228600" algn="l"/>
                <a:tab pos="457200" algn="l"/>
                <a:tab pos="800100" algn="l"/>
              </a:tabLst>
            </a:pPr>
            <a:r>
              <a:rPr lang="en-US" b="1" dirty="0">
                <a:solidFill>
                  <a:srgbClr val="FF0000"/>
                </a:solidFill>
              </a:rPr>
              <a:t>Antiprotons annihilating</a:t>
            </a:r>
          </a:p>
          <a:p>
            <a:pPr marL="398462" indent="-285750">
              <a:lnSpc>
                <a:spcPct val="75000"/>
              </a:lnSpc>
              <a:spcBef>
                <a:spcPct val="35000"/>
              </a:spcBef>
              <a:buClr>
                <a:schemeClr val="tx1"/>
              </a:buClr>
              <a:buFont typeface="Wingdings" pitchFamily="2" charset="2"/>
              <a:buChar char="Ø"/>
            </a:pPr>
            <a:r>
              <a:rPr lang="en-US" i="1" dirty="0">
                <a:ea typeface="Arial Unicode MS" pitchFamily="34" charset="-128"/>
                <a:cs typeface="Arial Unicode MS" pitchFamily="34" charset="-128"/>
              </a:rPr>
              <a:t>Defeated by thin absorber</a:t>
            </a:r>
          </a:p>
        </p:txBody>
      </p:sp>
      <p:sp>
        <p:nvSpPr>
          <p:cNvPr id="615431" name="Text Box 7"/>
          <p:cNvSpPr txBox="1">
            <a:spLocks noChangeArrowheads="1"/>
          </p:cNvSpPr>
          <p:nvPr/>
        </p:nvSpPr>
        <p:spPr bwMode="auto">
          <a:xfrm>
            <a:off x="457200" y="1371600"/>
            <a:ext cx="4572000" cy="457200"/>
          </a:xfrm>
          <a:prstGeom prst="rect">
            <a:avLst/>
          </a:prstGeom>
          <a:solidFill>
            <a:srgbClr val="FF0000"/>
          </a:solidFill>
          <a:ln w="38100" algn="ctr">
            <a:solidFill>
              <a:srgbClr val="FF0000"/>
            </a:solidFill>
            <a:miter lim="800000"/>
            <a:headEnd type="none" w="lg" len="lg"/>
            <a:tailEnd type="none" w="lg" len="lg"/>
          </a:ln>
          <a:effectLst/>
        </p:spPr>
        <p:txBody>
          <a:bodyPr>
            <a:spAutoFit/>
          </a:bodyPr>
          <a:lstStyle/>
          <a:p>
            <a:pPr algn="ctr" eaLnBrk="1" hangingPunct="1">
              <a:spcBef>
                <a:spcPct val="50000"/>
              </a:spcBef>
            </a:pPr>
            <a:r>
              <a:rPr lang="en-US" sz="2400" dirty="0">
                <a:solidFill>
                  <a:schemeClr val="bg1"/>
                </a:solidFill>
              </a:rPr>
              <a:t>Prompt Beam Related Backgrounds</a:t>
            </a:r>
          </a:p>
        </p:txBody>
      </p:sp>
      <p:sp>
        <p:nvSpPr>
          <p:cNvPr id="615433" name="Line 9"/>
          <p:cNvSpPr>
            <a:spLocks noChangeShapeType="1"/>
          </p:cNvSpPr>
          <p:nvPr/>
        </p:nvSpPr>
        <p:spPr bwMode="auto">
          <a:xfrm>
            <a:off x="457200" y="5295900"/>
            <a:ext cx="45720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14" name="Picture 13"/>
          <p:cNvPicPr>
            <a:picLocks noChangeAspect="1"/>
          </p:cNvPicPr>
          <p:nvPr/>
        </p:nvPicPr>
        <p:blipFill>
          <a:blip r:embed="rId3"/>
          <a:stretch>
            <a:fillRect/>
          </a:stretch>
        </p:blipFill>
        <p:spPr>
          <a:xfrm>
            <a:off x="5365477" y="1828800"/>
            <a:ext cx="6324600" cy="3397647"/>
          </a:xfrm>
          <a:prstGeom prst="rect">
            <a:avLst/>
          </a:prstGeom>
        </p:spPr>
      </p:pic>
      <p:sp>
        <p:nvSpPr>
          <p:cNvPr id="4" name="TextBox 3"/>
          <p:cNvSpPr txBox="1"/>
          <p:nvPr/>
        </p:nvSpPr>
        <p:spPr>
          <a:xfrm>
            <a:off x="8724900" y="2043033"/>
            <a:ext cx="2697163" cy="400110"/>
          </a:xfrm>
          <a:prstGeom prst="rect">
            <a:avLst/>
          </a:prstGeom>
          <a:noFill/>
        </p:spPr>
        <p:txBody>
          <a:bodyPr wrap="square" rtlCol="0">
            <a:spAutoFit/>
          </a:bodyPr>
          <a:lstStyle/>
          <a:p>
            <a:pPr algn="ctr"/>
            <a:r>
              <a:rPr lang="en-US" sz="2000" dirty="0"/>
              <a:t>Antiproton Absorber</a:t>
            </a:r>
          </a:p>
        </p:txBody>
      </p:sp>
      <p:cxnSp>
        <p:nvCxnSpPr>
          <p:cNvPr id="6" name="Straight Arrow Connector 5"/>
          <p:cNvCxnSpPr>
            <a:cxnSpLocks/>
          </p:cNvCxnSpPr>
          <p:nvPr/>
        </p:nvCxnSpPr>
        <p:spPr>
          <a:xfrm flipH="1">
            <a:off x="8724900" y="2443143"/>
            <a:ext cx="1219200" cy="7837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5847784-E4CC-61CC-F60F-EFF79B48790F}"/>
              </a:ext>
            </a:extLst>
          </p:cNvPr>
          <p:cNvSpPr txBox="1"/>
          <p:nvPr/>
        </p:nvSpPr>
        <p:spPr>
          <a:xfrm>
            <a:off x="10431183" y="364481"/>
            <a:ext cx="1606730" cy="461665"/>
          </a:xfrm>
          <a:prstGeom prst="rect">
            <a:avLst/>
          </a:prstGeom>
          <a:noFill/>
        </p:spPr>
        <p:txBody>
          <a:bodyPr wrap="square" rtlCol="0">
            <a:spAutoFit/>
          </a:bodyPr>
          <a:lstStyle/>
          <a:p>
            <a:pPr algn="ctr"/>
            <a:r>
              <a:rPr lang="en-US" sz="2400" dirty="0">
                <a:solidFill>
                  <a:schemeClr val="bg1"/>
                </a:solidFill>
              </a:rPr>
              <a:t>Beam View</a:t>
            </a:r>
          </a:p>
        </p:txBody>
      </p:sp>
      <p:pic>
        <p:nvPicPr>
          <p:cNvPr id="10" name="Picture 9">
            <a:extLst>
              <a:ext uri="{FF2B5EF4-FFF2-40B4-BE49-F238E27FC236}">
                <a16:creationId xmlns:a16="http://schemas.microsoft.com/office/drawing/2014/main" id="{D0B4144B-DE12-8A78-9CC4-7AAB3B1377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3840" y="186057"/>
            <a:ext cx="4247262" cy="914400"/>
          </a:xfrm>
          <a:prstGeom prst="rect">
            <a:avLst/>
          </a:prstGeom>
        </p:spPr>
      </p:pic>
      <p:sp>
        <p:nvSpPr>
          <p:cNvPr id="11" name="Oval 10">
            <a:extLst>
              <a:ext uri="{FF2B5EF4-FFF2-40B4-BE49-F238E27FC236}">
                <a16:creationId xmlns:a16="http://schemas.microsoft.com/office/drawing/2014/main" id="{491542F8-5C44-BCE5-A569-70011E5CEE53}"/>
              </a:ext>
            </a:extLst>
          </p:cNvPr>
          <p:cNvSpPr/>
          <p:nvPr/>
        </p:nvSpPr>
        <p:spPr>
          <a:xfrm>
            <a:off x="9105900" y="486515"/>
            <a:ext cx="609600" cy="461665"/>
          </a:xfrm>
          <a:prstGeom prst="ellipse">
            <a:avLst/>
          </a:prstGeom>
          <a:noFill/>
          <a:ln w="381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40000"/>
                    <a:lumOff val="60000"/>
                  </a:schemeClr>
                </a:solidFill>
              </a:ln>
              <a:noFill/>
            </a:endParaRPr>
          </a:p>
        </p:txBody>
      </p:sp>
    </p:spTree>
    <p:extLst>
      <p:ext uri="{BB962C8B-B14F-4D97-AF65-F5344CB8AC3E}">
        <p14:creationId xmlns:p14="http://schemas.microsoft.com/office/powerpoint/2010/main" val="292227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Rot="1" noChangeArrowheads="1"/>
          </p:cNvSpPr>
          <p:nvPr>
            <p:ph type="title"/>
          </p:nvPr>
        </p:nvSpPr>
        <p:spPr/>
        <p:txBody>
          <a:bodyPr/>
          <a:lstStyle/>
          <a:p>
            <a:r>
              <a:rPr lang="en-US" sz="2800" dirty="0">
                <a:sym typeface="Wingdings" pitchFamily="2" charset="2"/>
              </a:rPr>
              <a:t>Backgrounds, Backgrounds, Backgrounds . . .</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13" name="Footer Placeholder 4"/>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57D726A3-A716-4A71-9D08-FA8DCCE7D15A}" type="slidenum">
              <a:rPr lang="en-US" smtClean="0"/>
              <a:pPr/>
              <a:t>28</a:t>
            </a:fld>
            <a:endParaRPr lang="en-US" dirty="0"/>
          </a:p>
        </p:txBody>
      </p:sp>
      <p:sp>
        <p:nvSpPr>
          <p:cNvPr id="615427" name="Text Box 3"/>
          <p:cNvSpPr txBox="1">
            <a:spLocks noChangeArrowheads="1"/>
          </p:cNvSpPr>
          <p:nvPr/>
        </p:nvSpPr>
        <p:spPr bwMode="auto">
          <a:xfrm>
            <a:off x="6902451" y="1047751"/>
            <a:ext cx="2995613" cy="36671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553" y="1817322"/>
            <a:ext cx="6858000" cy="4543425"/>
          </a:xfrm>
          <a:prstGeom prst="rect">
            <a:avLst/>
          </a:prstGeom>
        </p:spPr>
      </p:pic>
      <p:sp>
        <p:nvSpPr>
          <p:cNvPr id="615430" name="Text Box 6"/>
          <p:cNvSpPr txBox="1">
            <a:spLocks noChangeArrowheads="1"/>
          </p:cNvSpPr>
          <p:nvPr/>
        </p:nvSpPr>
        <p:spPr bwMode="auto">
          <a:xfrm>
            <a:off x="457200" y="1828800"/>
            <a:ext cx="4572000" cy="687881"/>
          </a:xfrm>
          <a:prstGeom prst="rect">
            <a:avLst/>
          </a:prstGeom>
          <a:solidFill>
            <a:schemeClr val="tx2">
              <a:lumMod val="20000"/>
              <a:lumOff val="80000"/>
            </a:schemeClr>
          </a:solidFill>
          <a:ln w="38100" algn="ctr">
            <a:solidFill>
              <a:srgbClr val="FF0000"/>
            </a:solidFill>
            <a:miter lim="800000"/>
            <a:headEnd type="none" w="lg" len="lg"/>
            <a:tailEnd type="none" w="lg" len="lg"/>
          </a:ln>
          <a:effectLst/>
        </p:spPr>
        <p:txBody>
          <a:bodyPr>
            <a:spAutoFit/>
          </a:bodyPr>
          <a:lstStyle>
            <a:lvl1pPr marL="6350" indent="-6350" algn="l">
              <a:tabLst>
                <a:tab pos="57150" algn="l"/>
                <a:tab pos="228600" algn="l"/>
              </a:tabLst>
              <a:defRPr>
                <a:solidFill>
                  <a:schemeClr val="tx1"/>
                </a:solidFill>
                <a:latin typeface="Arial" pitchFamily="34" charset="0"/>
              </a:defRPr>
            </a:lvl1pPr>
            <a:lvl2pPr marL="800100" indent="-342900" algn="l">
              <a:tabLst>
                <a:tab pos="57150" algn="l"/>
                <a:tab pos="228600" algn="l"/>
              </a:tabLst>
              <a:defRPr>
                <a:solidFill>
                  <a:schemeClr val="tx1"/>
                </a:solidFill>
                <a:latin typeface="Arial" pitchFamily="34" charset="0"/>
              </a:defRPr>
            </a:lvl2pPr>
            <a:lvl3pPr marL="1257300" indent="-342900" algn="l">
              <a:tabLst>
                <a:tab pos="57150" algn="l"/>
                <a:tab pos="228600" algn="l"/>
              </a:tabLst>
              <a:defRPr>
                <a:solidFill>
                  <a:schemeClr val="tx1"/>
                </a:solidFill>
                <a:latin typeface="Arial" pitchFamily="34" charset="0"/>
              </a:defRPr>
            </a:lvl3pPr>
            <a:lvl4pPr marL="1714500" indent="-342900" algn="l">
              <a:tabLst>
                <a:tab pos="57150" algn="l"/>
                <a:tab pos="228600" algn="l"/>
              </a:tabLst>
              <a:defRPr>
                <a:solidFill>
                  <a:schemeClr val="tx1"/>
                </a:solidFill>
                <a:latin typeface="Arial" pitchFamily="34" charset="0"/>
              </a:defRPr>
            </a:lvl4pPr>
            <a:lvl5pPr marL="2171700" indent="-342900" algn="l">
              <a:tabLst>
                <a:tab pos="57150" algn="l"/>
                <a:tab pos="228600" algn="l"/>
              </a:tabLst>
              <a:defRPr>
                <a:solidFill>
                  <a:schemeClr val="tx1"/>
                </a:solidFill>
                <a:latin typeface="Arial" pitchFamily="34" charset="0"/>
              </a:defRPr>
            </a:lvl5pPr>
            <a:lvl6pPr marL="2628900" indent="-342900" fontAlgn="base">
              <a:spcBef>
                <a:spcPct val="0"/>
              </a:spcBef>
              <a:spcAft>
                <a:spcPct val="0"/>
              </a:spcAft>
              <a:tabLst>
                <a:tab pos="57150" algn="l"/>
                <a:tab pos="228600" algn="l"/>
              </a:tabLst>
              <a:defRPr>
                <a:solidFill>
                  <a:schemeClr val="tx1"/>
                </a:solidFill>
                <a:latin typeface="Arial" pitchFamily="34" charset="0"/>
              </a:defRPr>
            </a:lvl6pPr>
            <a:lvl7pPr marL="3086100" indent="-342900" fontAlgn="base">
              <a:spcBef>
                <a:spcPct val="0"/>
              </a:spcBef>
              <a:spcAft>
                <a:spcPct val="0"/>
              </a:spcAft>
              <a:tabLst>
                <a:tab pos="57150" algn="l"/>
                <a:tab pos="228600" algn="l"/>
              </a:tabLst>
              <a:defRPr>
                <a:solidFill>
                  <a:schemeClr val="tx1"/>
                </a:solidFill>
                <a:latin typeface="Arial" pitchFamily="34" charset="0"/>
              </a:defRPr>
            </a:lvl7pPr>
            <a:lvl8pPr marL="3543300" indent="-342900" fontAlgn="base">
              <a:spcBef>
                <a:spcPct val="0"/>
              </a:spcBef>
              <a:spcAft>
                <a:spcPct val="0"/>
              </a:spcAft>
              <a:tabLst>
                <a:tab pos="57150" algn="l"/>
                <a:tab pos="228600" algn="l"/>
              </a:tabLst>
              <a:defRPr>
                <a:solidFill>
                  <a:schemeClr val="tx1"/>
                </a:solidFill>
                <a:latin typeface="Arial" pitchFamily="34" charset="0"/>
              </a:defRPr>
            </a:lvl8pPr>
            <a:lvl9pPr marL="4000500" indent="-342900" fontAlgn="base">
              <a:spcBef>
                <a:spcPct val="0"/>
              </a:spcBef>
              <a:spcAft>
                <a:spcPct val="0"/>
              </a:spcAft>
              <a:tabLst>
                <a:tab pos="57150" algn="l"/>
                <a:tab pos="228600" algn="l"/>
              </a:tabLst>
              <a:defRPr>
                <a:solidFill>
                  <a:schemeClr val="tx1"/>
                </a:solidFill>
                <a:latin typeface="Arial" pitchFamily="34" charset="0"/>
              </a:defRPr>
            </a:lvl9pPr>
          </a:lstStyle>
          <a:p>
            <a:pPr eaLnBrk="1" hangingPunct="1">
              <a:spcBef>
                <a:spcPct val="50000"/>
              </a:spcBef>
            </a:pPr>
            <a:r>
              <a:rPr lang="en-US" b="1" dirty="0">
                <a:solidFill>
                  <a:srgbClr val="FF0000"/>
                </a:solidFill>
                <a:latin typeface="+mn-lt"/>
              </a:rPr>
              <a:t>Cosmic Rays</a:t>
            </a:r>
          </a:p>
          <a:p>
            <a:pPr marL="398462" indent="-285750">
              <a:lnSpc>
                <a:spcPct val="80000"/>
              </a:lnSpc>
              <a:spcBef>
                <a:spcPct val="35000"/>
              </a:spcBef>
              <a:buFont typeface="Wingdings" pitchFamily="2" charset="2"/>
              <a:buChar char="Ø"/>
              <a:tabLst/>
            </a:pPr>
            <a:r>
              <a:rPr lang="en-US" i="1" dirty="0">
                <a:latin typeface="+mn-lt"/>
              </a:rPr>
              <a:t>Defeated by active shield</a:t>
            </a:r>
          </a:p>
        </p:txBody>
      </p:sp>
      <p:sp>
        <p:nvSpPr>
          <p:cNvPr id="615432" name="Text Box 8"/>
          <p:cNvSpPr txBox="1">
            <a:spLocks noChangeArrowheads="1"/>
          </p:cNvSpPr>
          <p:nvPr/>
        </p:nvSpPr>
        <p:spPr bwMode="auto">
          <a:xfrm>
            <a:off x="457200" y="1371600"/>
            <a:ext cx="4572000" cy="461665"/>
          </a:xfrm>
          <a:prstGeom prst="rect">
            <a:avLst/>
          </a:prstGeom>
          <a:solidFill>
            <a:srgbClr val="FF0000"/>
          </a:solidFill>
          <a:ln w="38100" algn="ctr">
            <a:solidFill>
              <a:srgbClr val="FF0000"/>
            </a:solidFill>
            <a:miter lim="800000"/>
            <a:headEnd type="none" w="lg" len="lg"/>
            <a:tailEnd type="none" w="lg" len="lg"/>
          </a:ln>
          <a:effectLst/>
        </p:spPr>
        <p:txBody>
          <a:bodyPr>
            <a:spAutoFit/>
          </a:bodyPr>
          <a:lstStyle/>
          <a:p>
            <a:pPr algn="ctr" eaLnBrk="1" hangingPunct="1">
              <a:spcBef>
                <a:spcPct val="50000"/>
              </a:spcBef>
            </a:pPr>
            <a:r>
              <a:rPr lang="en-US" sz="2400" dirty="0">
                <a:solidFill>
                  <a:schemeClr val="bg1"/>
                </a:solidFill>
              </a:rPr>
              <a:t>Time Dependent Backgrounds</a:t>
            </a:r>
          </a:p>
        </p:txBody>
      </p:sp>
      <p:sp>
        <p:nvSpPr>
          <p:cNvPr id="16" name="TextBox 15"/>
          <p:cNvSpPr txBox="1"/>
          <p:nvPr/>
        </p:nvSpPr>
        <p:spPr>
          <a:xfrm>
            <a:off x="5676900" y="1102947"/>
            <a:ext cx="6362700" cy="461665"/>
          </a:xfrm>
          <a:prstGeom prst="rect">
            <a:avLst/>
          </a:prstGeom>
          <a:noFill/>
        </p:spPr>
        <p:txBody>
          <a:bodyPr wrap="square" rtlCol="0">
            <a:spAutoFit/>
          </a:bodyPr>
          <a:lstStyle/>
          <a:p>
            <a:r>
              <a:rPr lang="en-US" sz="2400" dirty="0">
                <a:solidFill>
                  <a:schemeClr val="bg1"/>
                </a:solidFill>
              </a:rPr>
              <a:t>We get one such event every day of running!</a:t>
            </a:r>
          </a:p>
        </p:txBody>
      </p:sp>
    </p:spTree>
    <p:extLst>
      <p:ext uri="{BB962C8B-B14F-4D97-AF65-F5344CB8AC3E}">
        <p14:creationId xmlns:p14="http://schemas.microsoft.com/office/powerpoint/2010/main" val="264739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Cosmic Ray Veto</a:t>
            </a:r>
          </a:p>
        </p:txBody>
      </p:sp>
      <p:sp>
        <p:nvSpPr>
          <p:cNvPr id="8" name="Date Placeholder 7"/>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baseline="30000" dirty="0"/>
          </a:p>
        </p:txBody>
      </p:sp>
      <p:sp>
        <p:nvSpPr>
          <p:cNvPr id="11" name="Slide Number Placeholder 10"/>
          <p:cNvSpPr>
            <a:spLocks noGrp="1"/>
          </p:cNvSpPr>
          <p:nvPr>
            <p:ph type="sldNum" sz="quarter" idx="12"/>
          </p:nvPr>
        </p:nvSpPr>
        <p:spPr/>
        <p:txBody>
          <a:bodyPr/>
          <a:lstStyle/>
          <a:p>
            <a:fld id="{7705845C-8431-413C-B8C1-E296749C8453}" type="slidenum">
              <a:rPr lang="en-US" smtClean="0"/>
              <a:pPr/>
              <a:t>29</a:t>
            </a:fld>
            <a:endParaRPr lang="en-US" dirty="0"/>
          </a:p>
        </p:txBody>
      </p:sp>
      <p:sp>
        <p:nvSpPr>
          <p:cNvPr id="9" name="TextBox 8"/>
          <p:cNvSpPr txBox="1"/>
          <p:nvPr/>
        </p:nvSpPr>
        <p:spPr>
          <a:xfrm>
            <a:off x="114300" y="762001"/>
            <a:ext cx="7810500" cy="1631216"/>
          </a:xfrm>
          <a:prstGeom prst="rect">
            <a:avLst/>
          </a:prstGeom>
          <a:noFill/>
        </p:spPr>
        <p:txBody>
          <a:bodyPr wrap="square" rtlCol="0">
            <a:spAutoFit/>
          </a:bodyPr>
          <a:lstStyle/>
          <a:p>
            <a:pPr marL="231775" indent="-231775">
              <a:buFont typeface="Arial" pitchFamily="34" charset="0"/>
              <a:buChar char="•"/>
            </a:pPr>
            <a:r>
              <a:rPr lang="en-US" sz="2000" dirty="0">
                <a:solidFill>
                  <a:schemeClr val="bg1"/>
                </a:solidFill>
              </a:rPr>
              <a:t>One fake event/day from cosmic-ray </a:t>
            </a:r>
            <a:r>
              <a:rPr lang="en-US" sz="2000" dirty="0" err="1">
                <a:solidFill>
                  <a:schemeClr val="bg1"/>
                </a:solidFill>
              </a:rPr>
              <a:t>muons</a:t>
            </a:r>
            <a:endParaRPr lang="en-US" sz="2000" dirty="0">
              <a:solidFill>
                <a:schemeClr val="bg1"/>
              </a:solidFill>
            </a:endParaRPr>
          </a:p>
          <a:p>
            <a:pPr marL="231775" indent="-231775">
              <a:buFont typeface="Arial" pitchFamily="34" charset="0"/>
              <a:buChar char="•"/>
            </a:pPr>
            <a:r>
              <a:rPr lang="en-US" sz="2000" dirty="0">
                <a:solidFill>
                  <a:schemeClr val="bg1"/>
                </a:solidFill>
              </a:rPr>
              <a:t>Need to reduce that rate by 10,000X</a:t>
            </a:r>
          </a:p>
          <a:p>
            <a:pPr marL="231775" indent="-231775">
              <a:buFont typeface="Arial" pitchFamily="34" charset="0"/>
              <a:buChar char="•"/>
            </a:pPr>
            <a:r>
              <a:rPr lang="en-US" sz="2000" dirty="0">
                <a:solidFill>
                  <a:schemeClr val="bg1"/>
                </a:solidFill>
              </a:rPr>
              <a:t>Surround Detector Solenoid by 4 layers of scintillator read out by </a:t>
            </a:r>
            <a:r>
              <a:rPr lang="en-US" sz="2000" dirty="0" err="1">
                <a:solidFill>
                  <a:schemeClr val="bg1"/>
                </a:solidFill>
              </a:rPr>
              <a:t>waveshifting</a:t>
            </a:r>
            <a:r>
              <a:rPr lang="en-US" sz="2000" dirty="0">
                <a:solidFill>
                  <a:schemeClr val="bg1"/>
                </a:solidFill>
              </a:rPr>
              <a:t> fibers, and silicon photomultipliers</a:t>
            </a:r>
          </a:p>
          <a:p>
            <a:pPr marL="231775" indent="-231775">
              <a:buFont typeface="Arial" pitchFamily="34" charset="0"/>
              <a:buChar char="•"/>
            </a:pPr>
            <a:r>
              <a:rPr lang="en-US" sz="2000" dirty="0">
                <a:solidFill>
                  <a:schemeClr val="bg1"/>
                </a:solidFill>
              </a:rPr>
              <a:t>Veto done in offline analysis!</a:t>
            </a:r>
          </a:p>
        </p:txBody>
      </p:sp>
      <p:pic>
        <p:nvPicPr>
          <p:cNvPr id="7" name="Picture 6" descr="A white and red container with a red door&#10;&#10;Description automatically generated with medium confidence">
            <a:extLst>
              <a:ext uri="{FF2B5EF4-FFF2-40B4-BE49-F238E27FC236}">
                <a16:creationId xmlns:a16="http://schemas.microsoft.com/office/drawing/2014/main" id="{58351436-7CC9-788D-9920-2ADAE84501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436" y="2793091"/>
            <a:ext cx="8420100" cy="370843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363036"/>
            <a:ext cx="4497879" cy="2692445"/>
          </a:xfrm>
          <a:prstGeom prst="rect">
            <a:avLst/>
          </a:prstGeom>
        </p:spPr>
      </p:pic>
    </p:spTree>
    <p:extLst>
      <p:ext uri="{BB962C8B-B14F-4D97-AF65-F5344CB8AC3E}">
        <p14:creationId xmlns:p14="http://schemas.microsoft.com/office/powerpoint/2010/main" val="427170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4"/>
          <p:cNvSpPr>
            <a:spLocks noGrp="1"/>
          </p:cNvSpPr>
          <p:nvPr>
            <p:ph type="ftr" sz="quarter" idx="11"/>
          </p:nvPr>
        </p:nvSpPr>
        <p:spPr/>
        <p:txBody>
          <a:bodyPr/>
          <a:lstStyle/>
          <a:p>
            <a:r>
              <a:rPr lang="en-US"/>
              <a:t>SPIN 2023 / Mu2e</a:t>
            </a:r>
            <a:endParaRPr lang="en-US" baseline="30000"/>
          </a:p>
        </p:txBody>
      </p:sp>
      <p:sp>
        <p:nvSpPr>
          <p:cNvPr id="335874" name="Rectangle 2"/>
          <p:cNvSpPr>
            <a:spLocks noGrp="1" noRot="1" noChangeArrowheads="1"/>
          </p:cNvSpPr>
          <p:nvPr>
            <p:ph type="title"/>
          </p:nvPr>
        </p:nvSpPr>
        <p:spPr/>
        <p:txBody>
          <a:bodyPr/>
          <a:lstStyle/>
          <a:p>
            <a:r>
              <a:rPr lang="en-US" dirty="0"/>
              <a:t>The Standard Model is Incomplete</a:t>
            </a:r>
          </a:p>
        </p:txBody>
      </p:sp>
      <p:pic>
        <p:nvPicPr>
          <p:cNvPr id="335914" name="Picture 42" descr="louis_dick_off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817044"/>
            <a:ext cx="231778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5916" name="Picture 44" descr="dark_matter_p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115" y="2758134"/>
            <a:ext cx="343124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35917" name="Picture 4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5330" y="4673558"/>
            <a:ext cx="2654446" cy="18288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en-US"/>
              <a:t>Craig Dukes / Virginia</a:t>
            </a:r>
            <a:endParaRPr lang="en-US" dirty="0"/>
          </a:p>
        </p:txBody>
      </p:sp>
      <p:sp>
        <p:nvSpPr>
          <p:cNvPr id="3" name="Slide Number Placeholder 2"/>
          <p:cNvSpPr>
            <a:spLocks noGrp="1"/>
          </p:cNvSpPr>
          <p:nvPr>
            <p:ph type="sldNum" sz="quarter" idx="12"/>
          </p:nvPr>
        </p:nvSpPr>
        <p:spPr/>
        <p:txBody>
          <a:bodyPr/>
          <a:lstStyle/>
          <a:p>
            <a:fld id="{C95F3207-39C2-4B35-9EBF-195B2F555FC9}" type="slidenum">
              <a:rPr lang="en-US" smtClean="0"/>
              <a:t>3</a:t>
            </a:fld>
            <a:endParaRPr lang="en-US"/>
          </a:p>
        </p:txBody>
      </p:sp>
      <p:grpSp>
        <p:nvGrpSpPr>
          <p:cNvPr id="7" name="Group 6">
            <a:extLst>
              <a:ext uri="{FF2B5EF4-FFF2-40B4-BE49-F238E27FC236}">
                <a16:creationId xmlns:a16="http://schemas.microsoft.com/office/drawing/2014/main" id="{730F0E02-256B-40D9-4ECE-EE6003CE1D6A}"/>
              </a:ext>
            </a:extLst>
          </p:cNvPr>
          <p:cNvGrpSpPr/>
          <p:nvPr/>
        </p:nvGrpSpPr>
        <p:grpSpPr>
          <a:xfrm>
            <a:off x="228600" y="839788"/>
            <a:ext cx="5755748" cy="1828800"/>
            <a:chOff x="247264" y="839788"/>
            <a:chExt cx="5068993" cy="1828800"/>
          </a:xfrm>
        </p:grpSpPr>
        <p:sp>
          <p:nvSpPr>
            <p:cNvPr id="8" name="Rectangle 21">
              <a:extLst>
                <a:ext uri="{FF2B5EF4-FFF2-40B4-BE49-F238E27FC236}">
                  <a16:creationId xmlns:a16="http://schemas.microsoft.com/office/drawing/2014/main" id="{12B12B59-3A55-3820-65AE-16E23FA79B7D}"/>
                </a:ext>
              </a:extLst>
            </p:cNvPr>
            <p:cNvSpPr>
              <a:spLocks noChangeArrowheads="1"/>
            </p:cNvSpPr>
            <p:nvPr/>
          </p:nvSpPr>
          <p:spPr bwMode="auto">
            <a:xfrm>
              <a:off x="685799" y="839788"/>
              <a:ext cx="4630458" cy="1828800"/>
            </a:xfrm>
            <a:prstGeom prst="rect">
              <a:avLst/>
            </a:prstGeom>
            <a:solidFill>
              <a:schemeClr val="tx2">
                <a:lumMod val="75000"/>
              </a:schemeClr>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Text Box 11">
              <a:extLst>
                <a:ext uri="{FF2B5EF4-FFF2-40B4-BE49-F238E27FC236}">
                  <a16:creationId xmlns:a16="http://schemas.microsoft.com/office/drawing/2014/main" id="{86435E5F-1BC1-62A7-0F1D-A5CC0BB24BB2}"/>
                </a:ext>
              </a:extLst>
            </p:cNvPr>
            <p:cNvSpPr txBox="1">
              <a:spLocks noChangeArrowheads="1"/>
            </p:cNvSpPr>
            <p:nvPr/>
          </p:nvSpPr>
          <p:spPr bwMode="auto">
            <a:xfrm>
              <a:off x="685800" y="839788"/>
              <a:ext cx="4611688" cy="147732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3363" indent="-233363"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50000"/>
                </a:spcBef>
                <a:buFontTx/>
                <a:buChar char="•"/>
              </a:pPr>
              <a:r>
                <a:rPr lang="en-US" sz="1800" dirty="0">
                  <a:solidFill>
                    <a:schemeClr val="bg1"/>
                  </a:solidFill>
                  <a:latin typeface="+mn-lt"/>
                </a:rPr>
                <a:t>Quantum theory of gravity</a:t>
              </a:r>
              <a:endParaRPr lang="en-US" sz="1800" dirty="0">
                <a:solidFill>
                  <a:schemeClr val="bg1"/>
                </a:solidFill>
                <a:latin typeface="+mn-lt"/>
                <a:sym typeface="Wingdings" pitchFamily="2" charset="2"/>
              </a:endParaRPr>
            </a:p>
            <a:p>
              <a:pPr>
                <a:spcBef>
                  <a:spcPct val="50000"/>
                </a:spcBef>
                <a:buFontTx/>
                <a:buChar char="•"/>
              </a:pPr>
              <a:r>
                <a:rPr lang="en-US" sz="1800" dirty="0">
                  <a:solidFill>
                    <a:schemeClr val="bg1"/>
                  </a:solidFill>
                  <a:latin typeface="+mn-lt"/>
                  <a:sym typeface="Wingdings" pitchFamily="2" charset="2"/>
                </a:rPr>
                <a:t>Origin of neutrino mass hierarchy</a:t>
              </a:r>
            </a:p>
            <a:p>
              <a:pPr>
                <a:spcBef>
                  <a:spcPct val="50000"/>
                </a:spcBef>
                <a:buFontTx/>
                <a:buChar char="•"/>
              </a:pPr>
              <a:r>
                <a:rPr lang="en-US" sz="1800" dirty="0">
                  <a:solidFill>
                    <a:schemeClr val="bg1"/>
                  </a:solidFill>
                  <a:latin typeface="+mn-lt"/>
                  <a:sym typeface="Wingdings" pitchFamily="2" charset="2"/>
                </a:rPr>
                <a:t>Solution to hierarchy problem  supersymmetry, something else?</a:t>
              </a:r>
            </a:p>
          </p:txBody>
        </p:sp>
        <p:sp>
          <p:nvSpPr>
            <p:cNvPr id="10" name="Text Box 14">
              <a:extLst>
                <a:ext uri="{FF2B5EF4-FFF2-40B4-BE49-F238E27FC236}">
                  <a16:creationId xmlns:a16="http://schemas.microsoft.com/office/drawing/2014/main" id="{73825680-5D97-0F99-79DD-57907F605AEF}"/>
                </a:ext>
              </a:extLst>
            </p:cNvPr>
            <p:cNvSpPr txBox="1">
              <a:spLocks noChangeArrowheads="1"/>
            </p:cNvSpPr>
            <p:nvPr/>
          </p:nvSpPr>
          <p:spPr bwMode="auto">
            <a:xfrm rot="10800000">
              <a:off x="247264" y="839788"/>
              <a:ext cx="457200" cy="1828800"/>
            </a:xfrm>
            <a:prstGeom prst="rect">
              <a:avLst/>
            </a:prstGeom>
            <a:solidFill>
              <a:schemeClr val="tx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lnSpc>
                  <a:spcPct val="70000"/>
                </a:lnSpc>
              </a:pPr>
              <a:r>
                <a:rPr lang="en-US" sz="2400" dirty="0">
                  <a:solidFill>
                    <a:schemeClr val="bg1"/>
                  </a:solidFill>
                </a:rPr>
                <a:t>Theory</a:t>
              </a:r>
            </a:p>
          </p:txBody>
        </p:sp>
      </p:grpSp>
      <p:grpSp>
        <p:nvGrpSpPr>
          <p:cNvPr id="11" name="Group 10">
            <a:extLst>
              <a:ext uri="{FF2B5EF4-FFF2-40B4-BE49-F238E27FC236}">
                <a16:creationId xmlns:a16="http://schemas.microsoft.com/office/drawing/2014/main" id="{DA446A67-8512-74E6-276B-08CDE7FEA863}"/>
              </a:ext>
            </a:extLst>
          </p:cNvPr>
          <p:cNvGrpSpPr/>
          <p:nvPr/>
        </p:nvGrpSpPr>
        <p:grpSpPr>
          <a:xfrm>
            <a:off x="1143000" y="4658156"/>
            <a:ext cx="5715000" cy="1834718"/>
            <a:chOff x="1228725" y="4658156"/>
            <a:chExt cx="5715000" cy="1834718"/>
          </a:xfrm>
        </p:grpSpPr>
        <p:sp>
          <p:nvSpPr>
            <p:cNvPr id="12" name="Rectangle 30">
              <a:extLst>
                <a:ext uri="{FF2B5EF4-FFF2-40B4-BE49-F238E27FC236}">
                  <a16:creationId xmlns:a16="http://schemas.microsoft.com/office/drawing/2014/main" id="{C36FD7FA-FB70-F696-152A-7C935EE98873}"/>
                </a:ext>
              </a:extLst>
            </p:cNvPr>
            <p:cNvSpPr>
              <a:spLocks noChangeArrowheads="1"/>
            </p:cNvSpPr>
            <p:nvPr/>
          </p:nvSpPr>
          <p:spPr bwMode="auto">
            <a:xfrm>
              <a:off x="1685925" y="4664074"/>
              <a:ext cx="5257800" cy="1828800"/>
            </a:xfrm>
            <a:prstGeom prst="rect">
              <a:avLst/>
            </a:prstGeom>
            <a:solidFill>
              <a:schemeClr val="tx2">
                <a:lumMod val="75000"/>
              </a:schemeClr>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Text Box 31">
              <a:extLst>
                <a:ext uri="{FF2B5EF4-FFF2-40B4-BE49-F238E27FC236}">
                  <a16:creationId xmlns:a16="http://schemas.microsoft.com/office/drawing/2014/main" id="{3EB03679-BB52-C8D7-A6B8-158A74EAABFC}"/>
                </a:ext>
              </a:extLst>
            </p:cNvPr>
            <p:cNvSpPr txBox="1">
              <a:spLocks noChangeArrowheads="1"/>
            </p:cNvSpPr>
            <p:nvPr/>
          </p:nvSpPr>
          <p:spPr bwMode="auto">
            <a:xfrm rot="-10800000">
              <a:off x="1228725" y="4658156"/>
              <a:ext cx="457200" cy="1828800"/>
            </a:xfrm>
            <a:prstGeom prst="rect">
              <a:avLst/>
            </a:prstGeom>
            <a:solidFill>
              <a:schemeClr val="tx1"/>
            </a:solidFill>
            <a:ln w="25400">
              <a:solidFill>
                <a:srgbClr val="FF0000"/>
              </a:solidFill>
            </a:ln>
            <a:effectLst/>
          </p:spPr>
          <p:txBody>
            <a:bodyPr vert="eaVert" wrap="square">
              <a:spAutoFit/>
            </a:bodyPr>
            <a:lstStyle/>
            <a:p>
              <a:pPr algn="ctr">
                <a:lnSpc>
                  <a:spcPct val="70000"/>
                </a:lnSpc>
              </a:pPr>
              <a:r>
                <a:rPr lang="en-US" sz="2400" dirty="0">
                  <a:solidFill>
                    <a:schemeClr val="bg1"/>
                  </a:solidFill>
                </a:rPr>
                <a:t>Experiment</a:t>
              </a:r>
            </a:p>
          </p:txBody>
        </p:sp>
        <p:sp>
          <p:nvSpPr>
            <p:cNvPr id="14" name="Text Box 32">
              <a:extLst>
                <a:ext uri="{FF2B5EF4-FFF2-40B4-BE49-F238E27FC236}">
                  <a16:creationId xmlns:a16="http://schemas.microsoft.com/office/drawing/2014/main" id="{60BDD220-4E94-B08B-336D-1BB352A49D1B}"/>
                </a:ext>
              </a:extLst>
            </p:cNvPr>
            <p:cNvSpPr txBox="1">
              <a:spLocks noChangeArrowheads="1"/>
            </p:cNvSpPr>
            <p:nvPr/>
          </p:nvSpPr>
          <p:spPr bwMode="auto">
            <a:xfrm>
              <a:off x="1692275" y="4687888"/>
              <a:ext cx="5099050" cy="161582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3363" indent="-233363"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50000"/>
                </a:spcBef>
                <a:buFontTx/>
                <a:buChar char="•"/>
              </a:pPr>
              <a:r>
                <a:rPr lang="en-US" sz="1800" dirty="0">
                  <a:solidFill>
                    <a:schemeClr val="bg1"/>
                  </a:solidFill>
                  <a:latin typeface="+mn-lt"/>
                </a:rPr>
                <a:t>Neutrino mass </a:t>
              </a:r>
              <a:r>
                <a:rPr lang="en-US" sz="1800" dirty="0">
                  <a:solidFill>
                    <a:schemeClr val="bg1"/>
                  </a:solidFill>
                  <a:latin typeface="+mn-lt"/>
                  <a:sym typeface="Wingdings" pitchFamily="2" charset="2"/>
                </a:rPr>
                <a:t> first evidence of physics beyond the standard model</a:t>
              </a:r>
            </a:p>
            <a:p>
              <a:pPr>
                <a:spcBef>
                  <a:spcPct val="50000"/>
                </a:spcBef>
                <a:buFontTx/>
                <a:buChar char="•"/>
              </a:pPr>
              <a:r>
                <a:rPr lang="en-US" sz="1800" dirty="0">
                  <a:solidFill>
                    <a:schemeClr val="bg1"/>
                  </a:solidFill>
                  <a:latin typeface="+mn-lt"/>
                  <a:sym typeface="Symbol" pitchFamily="18" charset="2"/>
                </a:rPr>
                <a:t>Only occasional hints appear and often disappear:  muon g-2, </a:t>
              </a:r>
              <a:r>
                <a:rPr lang="en-US" sz="1800" dirty="0">
                  <a:solidFill>
                    <a:schemeClr val="bg1"/>
                  </a:solidFill>
                  <a:latin typeface="Italic" panose="00000400000000000000" pitchFamily="2" charset="0"/>
                  <a:cs typeface="Italic" panose="00000400000000000000" pitchFamily="2" charset="0"/>
                  <a:sym typeface="Symbol" pitchFamily="18" charset="2"/>
                </a:rPr>
                <a:t>B</a:t>
              </a:r>
              <a:r>
                <a:rPr lang="en-US" sz="1800" baseline="30000" dirty="0">
                  <a:solidFill>
                    <a:schemeClr val="bg1"/>
                  </a:solidFill>
                  <a:latin typeface="+mn-lt"/>
                  <a:sym typeface="Symbol" pitchFamily="18" charset="2"/>
                </a:rPr>
                <a:t>+</a:t>
              </a:r>
              <a:r>
                <a:rPr lang="en-US" sz="1800" dirty="0">
                  <a:solidFill>
                    <a:schemeClr val="bg1"/>
                  </a:solidFill>
                  <a:latin typeface="+mn-lt"/>
                  <a:sym typeface="Symbol" pitchFamily="18" charset="2"/>
                </a:rPr>
                <a:t> → </a:t>
              </a:r>
              <a:r>
                <a:rPr lang="en-US" sz="1800" dirty="0" err="1">
                  <a:solidFill>
                    <a:schemeClr val="bg1"/>
                  </a:solidFill>
                  <a:latin typeface="Italic" panose="00000400000000000000" pitchFamily="2" charset="0"/>
                  <a:cs typeface="Italic" panose="00000400000000000000" pitchFamily="2" charset="0"/>
                  <a:sym typeface="Symbol" pitchFamily="18" charset="2"/>
                </a:rPr>
                <a:t>l</a:t>
              </a:r>
              <a:r>
                <a:rPr lang="en-US" sz="1800" baseline="30000" dirty="0" err="1">
                  <a:solidFill>
                    <a:schemeClr val="bg1"/>
                  </a:solidFill>
                  <a:latin typeface="+mn-lt"/>
                  <a:sym typeface="Symbol" pitchFamily="18" charset="2"/>
                </a:rPr>
                <a:t>+</a:t>
              </a:r>
              <a:r>
                <a:rPr lang="en-US" sz="1800" dirty="0" err="1">
                  <a:solidFill>
                    <a:schemeClr val="bg1"/>
                  </a:solidFill>
                  <a:latin typeface="Italic" panose="00000400000000000000" pitchFamily="2" charset="0"/>
                  <a:cs typeface="Italic" panose="00000400000000000000" pitchFamily="2" charset="0"/>
                  <a:sym typeface="Symbol" pitchFamily="18" charset="2"/>
                </a:rPr>
                <a:t>l</a:t>
              </a:r>
              <a:r>
                <a:rPr lang="en-US" sz="1800" baseline="30000" dirty="0">
                  <a:solidFill>
                    <a:schemeClr val="bg1"/>
                  </a:solidFill>
                  <a:latin typeface="+mn-lt"/>
                  <a:sym typeface="Symbol" pitchFamily="18" charset="2"/>
                </a:rPr>
                <a:t>-</a:t>
              </a:r>
              <a:r>
                <a:rPr lang="en-US" sz="1800" dirty="0">
                  <a:solidFill>
                    <a:schemeClr val="bg1"/>
                  </a:solidFill>
                  <a:latin typeface="+mn-lt"/>
                  <a:sym typeface="Symbol" pitchFamily="18" charset="2"/>
                </a:rPr>
                <a:t>, </a:t>
              </a:r>
              <a:r>
                <a:rPr lang="en-US" sz="1800" dirty="0" err="1">
                  <a:solidFill>
                    <a:schemeClr val="bg1"/>
                  </a:solidFill>
                  <a:latin typeface="+mn-lt"/>
                  <a:sym typeface="Symbol" pitchFamily="18" charset="2"/>
                </a:rPr>
                <a:t>NuTeV</a:t>
              </a:r>
              <a:r>
                <a:rPr lang="en-US" sz="1800" dirty="0">
                  <a:solidFill>
                    <a:schemeClr val="bg1"/>
                  </a:solidFill>
                  <a:latin typeface="+mn-lt"/>
                  <a:sym typeface="Symbol" pitchFamily="18" charset="2"/>
                </a:rPr>
                <a:t>, CP phases in B</a:t>
              </a:r>
              <a:r>
                <a:rPr lang="en-US" sz="1800" baseline="-25000" dirty="0">
                  <a:solidFill>
                    <a:schemeClr val="bg1"/>
                  </a:solidFill>
                  <a:latin typeface="+mn-lt"/>
                  <a:sym typeface="Symbol" pitchFamily="18" charset="2"/>
                </a:rPr>
                <a:t>s</a:t>
              </a:r>
              <a:r>
                <a:rPr lang="en-US" sz="1800" dirty="0">
                  <a:solidFill>
                    <a:schemeClr val="bg1"/>
                  </a:solidFill>
                  <a:latin typeface="+mn-lt"/>
                  <a:sym typeface="Symbol" pitchFamily="18" charset="2"/>
                </a:rPr>
                <a:t> mixing, D</a:t>
              </a:r>
              <a:r>
                <a:rPr lang="en-US" sz="1800" baseline="-25000" dirty="0">
                  <a:solidFill>
                    <a:schemeClr val="bg1"/>
                  </a:solidFill>
                  <a:latin typeface="+mn-lt"/>
                  <a:sym typeface="Symbol" pitchFamily="18" charset="2"/>
                </a:rPr>
                <a:t>s</a:t>
              </a:r>
              <a:r>
                <a:rPr lang="en-US" sz="1800" dirty="0">
                  <a:solidFill>
                    <a:schemeClr val="bg1"/>
                  </a:solidFill>
                  <a:latin typeface="+mn-lt"/>
                  <a:sym typeface="Symbol" pitchFamily="18" charset="2"/>
                </a:rPr>
                <a:t> decay rates, </a:t>
              </a:r>
              <a:r>
                <a:rPr lang="en-US" sz="1800" dirty="0" err="1">
                  <a:solidFill>
                    <a:schemeClr val="bg1"/>
                  </a:solidFill>
                  <a:latin typeface="+mn-lt"/>
                  <a:sym typeface="Symbol" pitchFamily="18" charset="2"/>
                </a:rPr>
                <a:t>W+jets</a:t>
              </a:r>
              <a:r>
                <a:rPr lang="en-US" sz="1800" dirty="0">
                  <a:solidFill>
                    <a:schemeClr val="bg1"/>
                  </a:solidFill>
                  <a:latin typeface="+mn-lt"/>
                  <a:sym typeface="Symbol" pitchFamily="18" charset="2"/>
                </a:rPr>
                <a:t>, Top AFB</a:t>
              </a:r>
            </a:p>
          </p:txBody>
        </p:sp>
      </p:grpSp>
      <p:grpSp>
        <p:nvGrpSpPr>
          <p:cNvPr id="15" name="Group 14">
            <a:extLst>
              <a:ext uri="{FF2B5EF4-FFF2-40B4-BE49-F238E27FC236}">
                <a16:creationId xmlns:a16="http://schemas.microsoft.com/office/drawing/2014/main" id="{AA20C4C6-E116-C8F1-BACF-3E9413AC5C46}"/>
              </a:ext>
            </a:extLst>
          </p:cNvPr>
          <p:cNvGrpSpPr/>
          <p:nvPr/>
        </p:nvGrpSpPr>
        <p:grpSpPr>
          <a:xfrm>
            <a:off x="685800" y="2743199"/>
            <a:ext cx="5709218" cy="1828800"/>
            <a:chOff x="731838" y="2743199"/>
            <a:chExt cx="5702008" cy="1828800"/>
          </a:xfrm>
        </p:grpSpPr>
        <p:sp>
          <p:nvSpPr>
            <p:cNvPr id="16" name="Rectangle 27">
              <a:extLst>
                <a:ext uri="{FF2B5EF4-FFF2-40B4-BE49-F238E27FC236}">
                  <a16:creationId xmlns:a16="http://schemas.microsoft.com/office/drawing/2014/main" id="{D3E25DB3-D749-3614-DF4B-37E7308A8CB1}"/>
                </a:ext>
              </a:extLst>
            </p:cNvPr>
            <p:cNvSpPr>
              <a:spLocks noChangeArrowheads="1"/>
            </p:cNvSpPr>
            <p:nvPr/>
          </p:nvSpPr>
          <p:spPr bwMode="auto">
            <a:xfrm>
              <a:off x="1182686" y="2743199"/>
              <a:ext cx="5251160" cy="1828800"/>
            </a:xfrm>
            <a:prstGeom prst="rect">
              <a:avLst/>
            </a:prstGeom>
            <a:solidFill>
              <a:schemeClr val="tx2">
                <a:lumMod val="75000"/>
              </a:schemeClr>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Text Box 19">
              <a:extLst>
                <a:ext uri="{FF2B5EF4-FFF2-40B4-BE49-F238E27FC236}">
                  <a16:creationId xmlns:a16="http://schemas.microsoft.com/office/drawing/2014/main" id="{5751C394-F34E-FEF2-FCF5-CEB9A8105E6D}"/>
                </a:ext>
              </a:extLst>
            </p:cNvPr>
            <p:cNvSpPr txBox="1">
              <a:spLocks noChangeArrowheads="1"/>
            </p:cNvSpPr>
            <p:nvPr/>
          </p:nvSpPr>
          <p:spPr bwMode="auto">
            <a:xfrm rot="10800000">
              <a:off x="731838" y="2743199"/>
              <a:ext cx="457200" cy="1828800"/>
            </a:xfrm>
            <a:prstGeom prst="rect">
              <a:avLst/>
            </a:prstGeom>
            <a:solidFill>
              <a:schemeClr val="tx1"/>
            </a:solidFill>
            <a:ln w="25400">
              <a:solidFill>
                <a:srgbClr val="FF0000"/>
              </a:solidFill>
            </a:ln>
            <a:effectLst/>
          </p:spPr>
          <p:txBody>
            <a:bodyPr vert="eaVert" wrap="square">
              <a:spAutoFit/>
            </a:bodyPr>
            <a:lstStyle/>
            <a:p>
              <a:pPr algn="ctr">
                <a:lnSpc>
                  <a:spcPct val="70000"/>
                </a:lnSpc>
              </a:pPr>
              <a:r>
                <a:rPr lang="en-US" sz="2400" dirty="0">
                  <a:solidFill>
                    <a:schemeClr val="bg1"/>
                  </a:solidFill>
                </a:rPr>
                <a:t>Cosmology</a:t>
              </a:r>
            </a:p>
          </p:txBody>
        </p:sp>
        <p:sp>
          <p:nvSpPr>
            <p:cNvPr id="18" name="Text Box 18">
              <a:extLst>
                <a:ext uri="{FF2B5EF4-FFF2-40B4-BE49-F238E27FC236}">
                  <a16:creationId xmlns:a16="http://schemas.microsoft.com/office/drawing/2014/main" id="{EBFD452E-5854-28A6-D731-226C6608CBBA}"/>
                </a:ext>
              </a:extLst>
            </p:cNvPr>
            <p:cNvSpPr txBox="1">
              <a:spLocks noChangeArrowheads="1"/>
            </p:cNvSpPr>
            <p:nvPr/>
          </p:nvSpPr>
          <p:spPr bwMode="auto">
            <a:xfrm>
              <a:off x="1189038" y="2874963"/>
              <a:ext cx="4473575" cy="14668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3363" indent="-233363"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a:spcBef>
                  <a:spcPct val="50000"/>
                </a:spcBef>
                <a:buFontTx/>
                <a:buChar char="•"/>
              </a:pPr>
              <a:r>
                <a:rPr lang="en-US" sz="1800" dirty="0">
                  <a:solidFill>
                    <a:schemeClr val="bg1"/>
                  </a:solidFill>
                  <a:latin typeface="+mn-lt"/>
                </a:rPr>
                <a:t>Matter-antimatter asymmetry in the universe</a:t>
              </a:r>
              <a:endParaRPr lang="en-US" sz="1800" dirty="0">
                <a:solidFill>
                  <a:schemeClr val="bg1"/>
                </a:solidFill>
                <a:latin typeface="+mn-lt"/>
                <a:sym typeface="Wingdings" pitchFamily="2" charset="2"/>
              </a:endParaRPr>
            </a:p>
            <a:p>
              <a:pPr>
                <a:spcBef>
                  <a:spcPct val="50000"/>
                </a:spcBef>
                <a:buFontTx/>
                <a:buChar char="•"/>
              </a:pPr>
              <a:r>
                <a:rPr lang="en-US" sz="1800" dirty="0">
                  <a:solidFill>
                    <a:schemeClr val="bg1"/>
                  </a:solidFill>
                  <a:latin typeface="+mn-lt"/>
                  <a:sym typeface="Wingdings" pitchFamily="2" charset="2"/>
                </a:rPr>
                <a:t>Dark matter</a:t>
              </a:r>
            </a:p>
            <a:p>
              <a:pPr>
                <a:spcBef>
                  <a:spcPct val="50000"/>
                </a:spcBef>
                <a:buFontTx/>
                <a:buChar char="•"/>
              </a:pPr>
              <a:r>
                <a:rPr lang="en-US" sz="1800" dirty="0">
                  <a:solidFill>
                    <a:schemeClr val="bg1"/>
                  </a:solidFill>
                  <a:latin typeface="+mn-lt"/>
                  <a:sym typeface="Wingdings" pitchFamily="2" charset="2"/>
                </a:rPr>
                <a:t>Dark energy</a:t>
              </a:r>
            </a:p>
          </p:txBody>
        </p:sp>
        <p:pic>
          <p:nvPicPr>
            <p:cNvPr id="19" name="Picture 39" descr="louis_dick_office">
              <a:extLst>
                <a:ext uri="{FF2B5EF4-FFF2-40B4-BE49-F238E27FC236}">
                  <a16:creationId xmlns:a16="http://schemas.microsoft.com/office/drawing/2014/main" id="{5911236E-7037-4B4A-71E5-85E65E80CA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7238" y="3424238"/>
              <a:ext cx="7937" cy="95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0" descr="louis_dick_office">
              <a:extLst>
                <a:ext uri="{FF2B5EF4-FFF2-40B4-BE49-F238E27FC236}">
                  <a16:creationId xmlns:a16="http://schemas.microsoft.com/office/drawing/2014/main" id="{C356F10E-2148-E5A6-4938-5F5C416C8D1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7238" y="3424238"/>
              <a:ext cx="7937" cy="95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1" descr="louis_dick_office">
              <a:extLst>
                <a:ext uri="{FF2B5EF4-FFF2-40B4-BE49-F238E27FC236}">
                  <a16:creationId xmlns:a16="http://schemas.microsoft.com/office/drawing/2014/main" id="{7F18855A-0D44-C76A-D0A8-EB7BBB3E0D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7238" y="3424238"/>
              <a:ext cx="7937" cy="952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35914"/>
                                        </p:tgtEl>
                                        <p:attrNameLst>
                                          <p:attrName>style.visibility</p:attrName>
                                        </p:attrNameLst>
                                      </p:cBhvr>
                                      <p:to>
                                        <p:strVal val="visible"/>
                                      </p:to>
                                    </p:set>
                                    <p:animEffect transition="in" filter="fade">
                                      <p:cBhvr>
                                        <p:cTn id="10" dur="2000"/>
                                        <p:tgtEl>
                                          <p:spTgt spid="3359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335916"/>
                                        </p:tgtEl>
                                        <p:attrNameLst>
                                          <p:attrName>style.visibility</p:attrName>
                                        </p:attrNameLst>
                                      </p:cBhvr>
                                      <p:to>
                                        <p:strVal val="visible"/>
                                      </p:to>
                                    </p:set>
                                    <p:animEffect transition="in" filter="fade">
                                      <p:cBhvr>
                                        <p:cTn id="18" dur="2000"/>
                                        <p:tgtEl>
                                          <p:spTgt spid="3359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335917"/>
                                        </p:tgtEl>
                                        <p:attrNameLst>
                                          <p:attrName>style.visibility</p:attrName>
                                        </p:attrNameLst>
                                      </p:cBhvr>
                                      <p:to>
                                        <p:strVal val="visible"/>
                                      </p:to>
                                    </p:set>
                                    <p:animEffect transition="in" filter="fade">
                                      <p:cBhvr>
                                        <p:cTn id="26" dur="2000"/>
                                        <p:tgtEl>
                                          <p:spTgt spid="335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Rot="1" noChangeArrowheads="1"/>
          </p:cNvSpPr>
          <p:nvPr>
            <p:ph type="title"/>
          </p:nvPr>
        </p:nvSpPr>
        <p:spPr/>
        <p:txBody>
          <a:bodyPr/>
          <a:lstStyle/>
          <a:p>
            <a:r>
              <a:rPr lang="en-US" dirty="0"/>
              <a:t>What we Get</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47" name="Footer Placeholder 5"/>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53824759-6E56-4D9B-992B-388AC8E7F6AA}" type="slidenum">
              <a:rPr lang="en-US" smtClean="0"/>
              <a:pPr/>
              <a:t>30</a:t>
            </a:fld>
            <a:endParaRPr lang="en-US" dirty="0"/>
          </a:p>
        </p:txBody>
      </p:sp>
      <p:graphicFrame>
        <p:nvGraphicFramePr>
          <p:cNvPr id="598057" name="Object 41"/>
          <p:cNvGraphicFramePr>
            <a:graphicFrameLocks noGrp="1" noChangeAspect="1"/>
          </p:cNvGraphicFramePr>
          <p:nvPr>
            <p:ph sz="half" idx="4294967295"/>
            <p:extLst>
              <p:ext uri="{D42A27DB-BD31-4B8C-83A1-F6EECF244321}">
                <p14:modId xmlns:p14="http://schemas.microsoft.com/office/powerpoint/2010/main" val="3575733155"/>
              </p:ext>
            </p:extLst>
          </p:nvPr>
        </p:nvGraphicFramePr>
        <p:xfrm>
          <a:off x="838200" y="2642829"/>
          <a:ext cx="2718547" cy="864386"/>
        </p:xfrm>
        <a:graphic>
          <a:graphicData uri="http://schemas.openxmlformats.org/presentationml/2006/ole">
            <mc:AlternateContent xmlns:mc="http://schemas.openxmlformats.org/markup-compatibility/2006">
              <mc:Choice xmlns:v="urn:schemas-microsoft-com:vml" Requires="v">
                <p:oleObj name="Equation" r:id="rId3" imgW="1396800" imgH="444240" progId="Equation.DSMT4">
                  <p:embed/>
                </p:oleObj>
              </mc:Choice>
              <mc:Fallback>
                <p:oleObj name="Equation" r:id="rId3" imgW="1396800" imgH="444240" progId="Equation.DSMT4">
                  <p:embed/>
                  <p:pic>
                    <p:nvPicPr>
                      <p:cNvPr id="0" name=""/>
                      <p:cNvPicPr>
                        <a:picLocks noChangeAspect="1" noChangeArrowheads="1"/>
                      </p:cNvPicPr>
                      <p:nvPr/>
                    </p:nvPicPr>
                    <p:blipFill>
                      <a:blip r:embed="rId4"/>
                      <a:srcRect/>
                      <a:stretch>
                        <a:fillRect/>
                      </a:stretch>
                    </p:blipFill>
                    <p:spPr bwMode="auto">
                      <a:xfrm>
                        <a:off x="838200" y="2642829"/>
                        <a:ext cx="2718547" cy="864386"/>
                      </a:xfrm>
                      <a:prstGeom prst="rect">
                        <a:avLst/>
                      </a:prstGeom>
                      <a:noFill/>
                      <a:ln>
                        <a:noFill/>
                      </a:ln>
                      <a:effectLst/>
                    </p:spPr>
                  </p:pic>
                </p:oleObj>
              </mc:Fallback>
            </mc:AlternateContent>
          </a:graphicData>
        </a:graphic>
      </p:graphicFrame>
      <p:graphicFrame>
        <p:nvGraphicFramePr>
          <p:cNvPr id="11" name="Group 3"/>
          <p:cNvGraphicFramePr>
            <a:graphicFrameLocks/>
          </p:cNvGraphicFramePr>
          <p:nvPr>
            <p:extLst>
              <p:ext uri="{D42A27DB-BD31-4B8C-83A1-F6EECF244321}">
                <p14:modId xmlns:p14="http://schemas.microsoft.com/office/powerpoint/2010/main" val="1048219984"/>
              </p:ext>
            </p:extLst>
          </p:nvPr>
        </p:nvGraphicFramePr>
        <p:xfrm>
          <a:off x="6667500" y="896425"/>
          <a:ext cx="5334000" cy="2079435"/>
        </p:xfrm>
        <a:graphic>
          <a:graphicData uri="http://schemas.openxmlformats.org/drawingml/2006/table">
            <a:tbl>
              <a:tblPr/>
              <a:tblGrid>
                <a:gridCol w="3429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tblGrid>
              <a:tr h="340360">
                <a:tc gridSpan="2">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2400" b="1" i="0" u="none" strike="noStrike" cap="none" normalizeH="0" baseline="0" dirty="0">
                          <a:ln>
                            <a:noFill/>
                          </a:ln>
                          <a:solidFill>
                            <a:schemeClr val="tx1"/>
                          </a:solidFill>
                          <a:effectLst/>
                          <a:latin typeface="+mn-lt"/>
                        </a:rPr>
                        <a:t>Run I Parameters</a:t>
                      </a:r>
                    </a:p>
                  </a:txBody>
                  <a:tcPr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hMerge="1">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endParaRPr kumimoji="0" lang="en-US" sz="2000" b="0" i="0" u="none" strike="noStrike" cap="none" normalizeH="0" baseline="30000" dirty="0">
                        <a:ln>
                          <a:noFill/>
                        </a:ln>
                        <a:solidFill>
                          <a:schemeClr val="tx1"/>
                        </a:solidFill>
                        <a:effectLst/>
                        <a:latin typeface="+mn-lt"/>
                      </a:endParaRPr>
                    </a:p>
                  </a:txBody>
                  <a:tcPr anchor="b"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945396367"/>
                  </a:ext>
                </a:extLst>
              </a:tr>
              <a:tr h="340360">
                <a:tc>
                  <a:txBody>
                    <a:bodyPr/>
                    <a:lstStyle/>
                    <a:p>
                      <a:pPr marL="0" marR="0" lvl="0" indent="0" algn="r" defTabSz="914400" rtl="0" eaLnBrk="1" fontAlgn="base" latinLnBrk="0" hangingPunct="1">
                        <a:lnSpc>
                          <a:spcPct val="75000"/>
                        </a:lnSpc>
                        <a:spcBef>
                          <a:spcPct val="10000"/>
                        </a:spcBef>
                        <a:spcAft>
                          <a:spcPct val="0"/>
                        </a:spcAft>
                        <a:buClr>
                          <a:schemeClr val="tx1"/>
                        </a:buClr>
                        <a:buSzTx/>
                        <a:buFontTx/>
                        <a:buNone/>
                        <a:tabLst/>
                      </a:pPr>
                      <a:r>
                        <a:rPr kumimoji="0" lang="en-US" sz="2000" b="0" i="0" u="none" strike="noStrike" cap="none" normalizeH="0" baseline="0" dirty="0">
                          <a:ln>
                            <a:noFill/>
                          </a:ln>
                          <a:solidFill>
                            <a:schemeClr val="tx1"/>
                          </a:solidFill>
                          <a:effectLst/>
                          <a:latin typeface="+mn-lt"/>
                        </a:rPr>
                        <a:t>Proton flux</a:t>
                      </a:r>
                    </a:p>
                  </a:txBody>
                  <a:tcPr anchor="b"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2000" b="0" i="0" u="none" strike="noStrike" cap="none" normalizeH="0" baseline="0" dirty="0">
                          <a:ln>
                            <a:noFill/>
                          </a:ln>
                          <a:solidFill>
                            <a:schemeClr val="tx1"/>
                          </a:solidFill>
                          <a:effectLst/>
                          <a:latin typeface="+mn-lt"/>
                        </a:rPr>
                        <a:t>3.8 x 10</a:t>
                      </a:r>
                      <a:r>
                        <a:rPr kumimoji="0" lang="en-US" sz="2000" b="0" i="0" u="none" strike="noStrike" cap="none" normalizeH="0" baseline="30000" dirty="0">
                          <a:ln>
                            <a:noFill/>
                          </a:ln>
                          <a:solidFill>
                            <a:schemeClr val="tx1"/>
                          </a:solidFill>
                          <a:effectLst/>
                          <a:latin typeface="+mn-lt"/>
                        </a:rPr>
                        <a:t>19</a:t>
                      </a:r>
                      <a:r>
                        <a:rPr kumimoji="0" lang="en-US" sz="2000" b="0" i="0" u="none" strike="noStrike" cap="none" normalizeH="0" baseline="0" dirty="0">
                          <a:ln>
                            <a:noFill/>
                          </a:ln>
                          <a:solidFill>
                            <a:schemeClr val="tx1"/>
                          </a:solidFill>
                          <a:effectLst/>
                          <a:latin typeface="+mn-lt"/>
                        </a:rPr>
                        <a:t> POT</a:t>
                      </a:r>
                      <a:endParaRPr kumimoji="0" lang="en-US" sz="2000" b="0" i="0" u="none" strike="noStrike" cap="none" normalizeH="0" baseline="30000" dirty="0">
                        <a:ln>
                          <a:noFill/>
                        </a:ln>
                        <a:solidFill>
                          <a:schemeClr val="tx1"/>
                        </a:solidFill>
                        <a:effectLst/>
                        <a:latin typeface="+mn-lt"/>
                      </a:endParaRPr>
                    </a:p>
                  </a:txBody>
                  <a:tcPr anchor="b"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340360">
                <a:tc>
                  <a:txBody>
                    <a:bodyPr/>
                    <a:lstStyle/>
                    <a:p>
                      <a:pPr marL="0" marR="0" lvl="0" indent="0" algn="r" defTabSz="914400" rtl="0" eaLnBrk="1" fontAlgn="base" latinLnBrk="0" hangingPunct="1">
                        <a:lnSpc>
                          <a:spcPct val="75000"/>
                        </a:lnSpc>
                        <a:spcBef>
                          <a:spcPct val="10000"/>
                        </a:spcBef>
                        <a:spcAft>
                          <a:spcPct val="0"/>
                        </a:spcAft>
                        <a:buClr>
                          <a:schemeClr val="tx1"/>
                        </a:buClr>
                        <a:buSzTx/>
                        <a:buFontTx/>
                        <a:buNone/>
                        <a:tabLst/>
                      </a:pPr>
                      <a:r>
                        <a:rPr kumimoji="0" lang="en-US" sz="2000" b="1" i="0" u="none" strike="noStrike" cap="none" normalizeH="0" baseline="0" dirty="0">
                          <a:ln>
                            <a:noFill/>
                          </a:ln>
                          <a:solidFill>
                            <a:schemeClr val="tx1"/>
                          </a:solidFill>
                          <a:effectLst/>
                          <a:latin typeface="+mn-lt"/>
                        </a:rPr>
                        <a:t> Run 1 single event sensitivity</a:t>
                      </a:r>
                    </a:p>
                  </a:txBody>
                  <a:tcPr anchor="b"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2000" b="1" i="0" u="none" strike="noStrike" cap="none" normalizeH="0" baseline="0" dirty="0">
                          <a:ln>
                            <a:noFill/>
                          </a:ln>
                          <a:solidFill>
                            <a:schemeClr val="tx1"/>
                          </a:solidFill>
                          <a:effectLst/>
                          <a:latin typeface="+mn-lt"/>
                        </a:rPr>
                        <a:t>2.4 x 10</a:t>
                      </a:r>
                      <a:r>
                        <a:rPr kumimoji="0" lang="en-US" sz="2000" b="1" i="0" u="none" strike="noStrike" cap="none" normalizeH="0" baseline="30000" dirty="0">
                          <a:ln>
                            <a:noFill/>
                          </a:ln>
                          <a:solidFill>
                            <a:schemeClr val="tx1"/>
                          </a:solidFill>
                          <a:effectLst/>
                          <a:latin typeface="+mn-lt"/>
                        </a:rPr>
                        <a:t>-16</a:t>
                      </a:r>
                    </a:p>
                  </a:txBody>
                  <a:tcPr anchor="b"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340360">
                <a:tc>
                  <a:txBody>
                    <a:bodyPr/>
                    <a:lstStyle/>
                    <a:p>
                      <a:pPr marL="0" marR="0" lvl="0" indent="0" algn="r" defTabSz="914400" rtl="0" eaLnBrk="1" fontAlgn="base" latinLnBrk="0" hangingPunct="1">
                        <a:lnSpc>
                          <a:spcPct val="75000"/>
                        </a:lnSpc>
                        <a:spcBef>
                          <a:spcPct val="10000"/>
                        </a:spcBef>
                        <a:spcAft>
                          <a:spcPct val="0"/>
                        </a:spcAft>
                        <a:buClr>
                          <a:schemeClr val="tx1"/>
                        </a:buClr>
                        <a:buSzTx/>
                        <a:buFontTx/>
                        <a:buNone/>
                        <a:tabLst/>
                      </a:pPr>
                      <a:r>
                        <a:rPr kumimoji="0" lang="en-US" sz="2000" b="1" i="0" u="none" strike="noStrike" cap="none" normalizeH="0" baseline="0" dirty="0">
                          <a:ln>
                            <a:noFill/>
                          </a:ln>
                          <a:solidFill>
                            <a:schemeClr val="tx1"/>
                          </a:solidFill>
                          <a:effectLst/>
                          <a:latin typeface="+mn-lt"/>
                        </a:rPr>
                        <a:t>Discovery Reach (5</a:t>
                      </a:r>
                      <a:r>
                        <a:rPr kumimoji="0" lang="en-US" sz="2000" b="1" i="0" u="none" strike="noStrike" cap="none" normalizeH="0" baseline="0" dirty="0">
                          <a:ln>
                            <a:noFill/>
                          </a:ln>
                          <a:solidFill>
                            <a:schemeClr val="tx1"/>
                          </a:solidFill>
                          <a:effectLst/>
                          <a:latin typeface="Symbol" panose="05050102010706020507" pitchFamily="18" charset="2"/>
                        </a:rPr>
                        <a:t>s</a:t>
                      </a:r>
                      <a:r>
                        <a:rPr kumimoji="0" lang="en-US" sz="2000" b="1" i="0" u="none" strike="noStrike" cap="none" normalizeH="0" baseline="0" dirty="0">
                          <a:ln>
                            <a:noFill/>
                          </a:ln>
                          <a:solidFill>
                            <a:schemeClr val="tx1"/>
                          </a:solidFill>
                          <a:effectLst/>
                          <a:latin typeface="+mn-lt"/>
                        </a:rPr>
                        <a:t>)</a:t>
                      </a:r>
                    </a:p>
                  </a:txBody>
                  <a:tcPr anchor="b"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2000" b="1" i="0" u="none" strike="noStrike" cap="none" normalizeH="0" baseline="0" dirty="0" err="1">
                          <a:ln>
                            <a:noFill/>
                          </a:ln>
                          <a:solidFill>
                            <a:schemeClr val="tx1"/>
                          </a:solidFill>
                          <a:effectLst/>
                          <a:latin typeface="+mn-lt"/>
                        </a:rPr>
                        <a:t>R</a:t>
                      </a:r>
                      <a:r>
                        <a:rPr kumimoji="0" lang="en-US" sz="2000" b="1" i="0" u="none" strike="noStrike" cap="none" normalizeH="0" baseline="-25000" dirty="0" err="1">
                          <a:ln>
                            <a:noFill/>
                          </a:ln>
                          <a:solidFill>
                            <a:schemeClr val="tx1"/>
                          </a:solidFill>
                          <a:effectLst/>
                          <a:latin typeface="Symbol" panose="05050102010706020507" pitchFamily="18" charset="2"/>
                        </a:rPr>
                        <a:t>m</a:t>
                      </a:r>
                      <a:r>
                        <a:rPr kumimoji="0" lang="en-US" sz="2000" b="1" i="0" u="none" strike="noStrike" cap="none" normalizeH="0" baseline="-25000" dirty="0" err="1">
                          <a:ln>
                            <a:noFill/>
                          </a:ln>
                          <a:solidFill>
                            <a:schemeClr val="tx1"/>
                          </a:solidFill>
                          <a:effectLst/>
                          <a:latin typeface="+mn-lt"/>
                        </a:rPr>
                        <a:t>e</a:t>
                      </a:r>
                      <a:r>
                        <a:rPr kumimoji="0" lang="en-US" sz="2000" b="1" i="0" u="none" strike="noStrike" cap="none" normalizeH="0" baseline="0" dirty="0">
                          <a:ln>
                            <a:noFill/>
                          </a:ln>
                          <a:solidFill>
                            <a:schemeClr val="tx1"/>
                          </a:solidFill>
                          <a:effectLst/>
                          <a:latin typeface="+mn-lt"/>
                        </a:rPr>
                        <a:t> ≥ 1.2 x 10</a:t>
                      </a:r>
                      <a:r>
                        <a:rPr kumimoji="0" lang="en-US" sz="2000" b="1" i="0" u="none" strike="noStrike" cap="none" normalizeH="0" baseline="30000" dirty="0">
                          <a:ln>
                            <a:noFill/>
                          </a:ln>
                          <a:solidFill>
                            <a:schemeClr val="tx1"/>
                          </a:solidFill>
                          <a:effectLst/>
                          <a:latin typeface="+mn-lt"/>
                        </a:rPr>
                        <a:t>-15</a:t>
                      </a:r>
                    </a:p>
                  </a:txBody>
                  <a:tcPr anchor="b"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527893673"/>
                  </a:ext>
                </a:extLst>
              </a:tr>
              <a:tr h="340360">
                <a:tc>
                  <a:txBody>
                    <a:bodyPr/>
                    <a:lstStyle/>
                    <a:p>
                      <a:pPr marL="0" marR="0" lvl="0" indent="0" algn="r" defTabSz="914400" rtl="0" eaLnBrk="1" fontAlgn="base" latinLnBrk="0" hangingPunct="1">
                        <a:lnSpc>
                          <a:spcPct val="75000"/>
                        </a:lnSpc>
                        <a:spcBef>
                          <a:spcPct val="10000"/>
                        </a:spcBef>
                        <a:spcAft>
                          <a:spcPct val="0"/>
                        </a:spcAft>
                        <a:buClr>
                          <a:schemeClr val="tx1"/>
                        </a:buClr>
                        <a:buSzTx/>
                        <a:buFontTx/>
                        <a:buNone/>
                        <a:tabLst/>
                      </a:pPr>
                      <a:r>
                        <a:rPr kumimoji="0" lang="en-US" sz="2000" b="1" i="0" u="none" strike="noStrike" cap="none" normalizeH="0" baseline="0" dirty="0">
                          <a:ln>
                            <a:noFill/>
                          </a:ln>
                          <a:solidFill>
                            <a:schemeClr val="tx1"/>
                          </a:solidFill>
                          <a:effectLst/>
                          <a:latin typeface="+mn-lt"/>
                        </a:rPr>
                        <a:t>Exclusion power (90% CL)</a:t>
                      </a:r>
                    </a:p>
                  </a:txBody>
                  <a:tcPr anchor="b"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defRPr/>
                      </a:pPr>
                      <a:r>
                        <a:rPr kumimoji="0" lang="en-US" sz="2000" b="1" i="0" u="none" strike="noStrike" cap="none" normalizeH="0" baseline="0" dirty="0" err="1">
                          <a:ln>
                            <a:noFill/>
                          </a:ln>
                          <a:solidFill>
                            <a:schemeClr val="tx1"/>
                          </a:solidFill>
                          <a:effectLst/>
                          <a:latin typeface="+mn-lt"/>
                        </a:rPr>
                        <a:t>R</a:t>
                      </a:r>
                      <a:r>
                        <a:rPr kumimoji="0" lang="en-US" sz="2000" b="1" i="0" u="none" strike="noStrike" cap="none" normalizeH="0" baseline="-25000" dirty="0" err="1">
                          <a:ln>
                            <a:noFill/>
                          </a:ln>
                          <a:solidFill>
                            <a:schemeClr val="tx1"/>
                          </a:solidFill>
                          <a:effectLst/>
                          <a:latin typeface="Symbol" panose="05050102010706020507" pitchFamily="18" charset="2"/>
                        </a:rPr>
                        <a:t>m</a:t>
                      </a:r>
                      <a:r>
                        <a:rPr kumimoji="0" lang="en-US" sz="2000" b="1" i="0" u="none" strike="noStrike" cap="none" normalizeH="0" baseline="-25000" dirty="0" err="1">
                          <a:ln>
                            <a:noFill/>
                          </a:ln>
                          <a:solidFill>
                            <a:schemeClr val="tx1"/>
                          </a:solidFill>
                          <a:effectLst/>
                          <a:latin typeface="+mn-lt"/>
                        </a:rPr>
                        <a:t>e</a:t>
                      </a:r>
                      <a:r>
                        <a:rPr kumimoji="0" lang="en-US" sz="2000" b="1" i="0" u="none" strike="noStrike" cap="none" normalizeH="0" baseline="0" dirty="0">
                          <a:ln>
                            <a:noFill/>
                          </a:ln>
                          <a:solidFill>
                            <a:schemeClr val="tx1"/>
                          </a:solidFill>
                          <a:effectLst/>
                          <a:latin typeface="+mn-lt"/>
                        </a:rPr>
                        <a:t> ≥ 6.2 x 10</a:t>
                      </a:r>
                      <a:r>
                        <a:rPr kumimoji="0" lang="en-US" sz="2000" b="1" i="0" u="none" strike="noStrike" cap="none" normalizeH="0" baseline="30000" dirty="0">
                          <a:ln>
                            <a:noFill/>
                          </a:ln>
                          <a:solidFill>
                            <a:schemeClr val="tx1"/>
                          </a:solidFill>
                          <a:effectLst/>
                          <a:latin typeface="+mn-lt"/>
                        </a:rPr>
                        <a:t>-16</a:t>
                      </a:r>
                    </a:p>
                  </a:txBody>
                  <a:tcPr anchor="b"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096186485"/>
                  </a:ext>
                </a:extLst>
              </a:tr>
              <a:tr h="340360">
                <a:tc>
                  <a:txBody>
                    <a:bodyPr/>
                    <a:lstStyle/>
                    <a:p>
                      <a:pPr marL="0" marR="0" lvl="0" indent="0" algn="r" defTabSz="914400" rtl="0" eaLnBrk="1" fontAlgn="base" latinLnBrk="0" hangingPunct="1">
                        <a:lnSpc>
                          <a:spcPct val="75000"/>
                        </a:lnSpc>
                        <a:spcBef>
                          <a:spcPct val="10000"/>
                        </a:spcBef>
                        <a:spcAft>
                          <a:spcPct val="0"/>
                        </a:spcAft>
                        <a:buClr>
                          <a:schemeClr val="tx1"/>
                        </a:buClr>
                        <a:buSzTx/>
                        <a:buFontTx/>
                        <a:buNone/>
                        <a:tabLst/>
                      </a:pPr>
                      <a:r>
                        <a:rPr kumimoji="0" lang="en-US" sz="2000" b="1" i="0" u="none" strike="noStrike" cap="none" normalizeH="0" baseline="0" dirty="0">
                          <a:ln>
                            <a:noFill/>
                          </a:ln>
                          <a:solidFill>
                            <a:srgbClr val="FF0000"/>
                          </a:solidFill>
                          <a:effectLst/>
                          <a:latin typeface="+mn-lt"/>
                        </a:rPr>
                        <a:t>Estimated background events</a:t>
                      </a:r>
                    </a:p>
                  </a:txBody>
                  <a:tcPr anchor="b" horzOverflow="overflow">
                    <a:lnL w="28575" cap="flat" cmpd="sng" algn="ctr">
                      <a:solidFill>
                        <a:srgbClr val="FF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75000"/>
                        </a:lnSpc>
                        <a:spcBef>
                          <a:spcPct val="10000"/>
                        </a:spcBef>
                        <a:spcAft>
                          <a:spcPct val="0"/>
                        </a:spcAft>
                        <a:buClr>
                          <a:schemeClr val="tx1"/>
                        </a:buClr>
                        <a:buSzTx/>
                        <a:buFontTx/>
                        <a:buNone/>
                        <a:tabLst/>
                      </a:pPr>
                      <a:r>
                        <a:rPr kumimoji="0" lang="en-US" sz="2000" b="1" i="0" u="none" strike="noStrike" cap="none" normalizeH="0" baseline="0" dirty="0">
                          <a:ln>
                            <a:noFill/>
                          </a:ln>
                          <a:solidFill>
                            <a:srgbClr val="FF0000"/>
                          </a:solidFill>
                          <a:effectLst/>
                          <a:latin typeface="+mn-lt"/>
                        </a:rPr>
                        <a:t>0.11</a:t>
                      </a:r>
                    </a:p>
                  </a:txBody>
                  <a:tcPr anchor="b" horzOverflow="overflow">
                    <a:lnL w="19050" cap="flat" cmpd="sng" algn="ctr">
                      <a:solidFill>
                        <a:schemeClr val="tx1"/>
                      </a:solidFill>
                      <a:prstDash val="solid"/>
                      <a:round/>
                      <a:headEnd type="none" w="med" len="med"/>
                      <a:tailEnd type="none" w="med" len="med"/>
                    </a:lnL>
                    <a:lnR w="28575" cap="flat" cmpd="sng" algn="ctr">
                      <a:solidFill>
                        <a:srgbClr val="FF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65831910"/>
                  </a:ext>
                </a:extLst>
              </a:tr>
            </a:tbl>
          </a:graphicData>
        </a:graphic>
      </p:graphicFrame>
      <p:sp>
        <p:nvSpPr>
          <p:cNvPr id="5" name="TextBox 4">
            <a:extLst>
              <a:ext uri="{FF2B5EF4-FFF2-40B4-BE49-F238E27FC236}">
                <a16:creationId xmlns:a16="http://schemas.microsoft.com/office/drawing/2014/main" id="{DCEA9238-FD65-FED2-6F8D-AA4119CDDDC4}"/>
              </a:ext>
            </a:extLst>
          </p:cNvPr>
          <p:cNvSpPr txBox="1"/>
          <p:nvPr/>
        </p:nvSpPr>
        <p:spPr>
          <a:xfrm>
            <a:off x="190500" y="739726"/>
            <a:ext cx="6210300" cy="1938992"/>
          </a:xfrm>
          <a:prstGeom prst="rect">
            <a:avLst/>
          </a:prstGeom>
          <a:noFill/>
        </p:spPr>
        <p:txBody>
          <a:bodyPr wrap="square" rtlCol="0">
            <a:spAutoFit/>
          </a:bodyPr>
          <a:lstStyle/>
          <a:p>
            <a:r>
              <a:rPr lang="en-US" sz="2000" dirty="0">
                <a:solidFill>
                  <a:schemeClr val="bg1"/>
                </a:solidFill>
              </a:rPr>
              <a:t>Two running periods separated by a 2-year shutdown for PIP-II accelerator upgrade</a:t>
            </a:r>
          </a:p>
          <a:p>
            <a:pPr marL="342900" indent="-342900">
              <a:buFont typeface="Arial" panose="020B0604020202020204" pitchFamily="34" charset="0"/>
              <a:buChar char="•"/>
            </a:pPr>
            <a:r>
              <a:rPr lang="en-US" sz="2000" dirty="0">
                <a:solidFill>
                  <a:schemeClr val="bg1"/>
                </a:solidFill>
              </a:rPr>
              <a:t>First run:  2026</a:t>
            </a:r>
          </a:p>
          <a:p>
            <a:pPr marL="342900" indent="-342900">
              <a:buFont typeface="Arial" panose="020B0604020202020204" pitchFamily="34" charset="0"/>
              <a:buChar char="•"/>
            </a:pPr>
            <a:r>
              <a:rPr lang="en-US" sz="2000" dirty="0">
                <a:solidFill>
                  <a:schemeClr val="bg1"/>
                </a:solidFill>
              </a:rPr>
              <a:t>Second run:  2029-2031 with an order of magnitude more sensitivity: 10,000X improvement over present limit (SINDRUM-II)</a:t>
            </a:r>
          </a:p>
        </p:txBody>
      </p:sp>
      <p:pic>
        <p:nvPicPr>
          <p:cNvPr id="9" name="Picture 8" descr="A pie chart with numbers and text&#10;&#10;Description automatically generated">
            <a:extLst>
              <a:ext uri="{FF2B5EF4-FFF2-40B4-BE49-F238E27FC236}">
                <a16:creationId xmlns:a16="http://schemas.microsoft.com/office/drawing/2014/main" id="{73146934-3F0A-7EBD-769E-7DFA94A98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2510" y="3605382"/>
            <a:ext cx="5641306" cy="2730067"/>
          </a:xfrm>
          <a:prstGeom prst="rect">
            <a:avLst/>
          </a:prstGeom>
        </p:spPr>
      </p:pic>
      <p:sp>
        <p:nvSpPr>
          <p:cNvPr id="10" name="TextBox 9">
            <a:extLst>
              <a:ext uri="{FF2B5EF4-FFF2-40B4-BE49-F238E27FC236}">
                <a16:creationId xmlns:a16="http://schemas.microsoft.com/office/drawing/2014/main" id="{AC2D9B37-D634-44AF-81A2-B89B344FB46B}"/>
              </a:ext>
            </a:extLst>
          </p:cNvPr>
          <p:cNvSpPr txBox="1"/>
          <p:nvPr/>
        </p:nvSpPr>
        <p:spPr>
          <a:xfrm>
            <a:off x="5156613" y="6012804"/>
            <a:ext cx="5753100" cy="307777"/>
          </a:xfrm>
          <a:prstGeom prst="rect">
            <a:avLst/>
          </a:prstGeom>
          <a:noFill/>
        </p:spPr>
        <p:txBody>
          <a:bodyPr wrap="square" rtlCol="0">
            <a:spAutoFit/>
          </a:bodyPr>
          <a:lstStyle/>
          <a:p>
            <a:r>
              <a:rPr lang="en-US" sz="1400" dirty="0">
                <a:solidFill>
                  <a:schemeClr val="bg1"/>
                </a:solidFill>
              </a:rPr>
              <a:t>Radiative muon capture, beam electrons, muon and pion decay in flight &lt; 1%</a:t>
            </a:r>
          </a:p>
        </p:txBody>
      </p:sp>
      <p:pic>
        <p:nvPicPr>
          <p:cNvPr id="19" name="Picture 18" descr="A graph of a graph&#10;&#10;Description automatically generated with medium confidence">
            <a:extLst>
              <a:ext uri="{FF2B5EF4-FFF2-40B4-BE49-F238E27FC236}">
                <a16:creationId xmlns:a16="http://schemas.microsoft.com/office/drawing/2014/main" id="{B2ACB518-681C-30FF-6B1D-6C5A2B7E4D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491" y="3516412"/>
            <a:ext cx="4420854" cy="2975210"/>
          </a:xfrm>
          <a:prstGeom prst="rect">
            <a:avLst/>
          </a:prstGeom>
        </p:spPr>
      </p:pic>
      <p:sp>
        <p:nvSpPr>
          <p:cNvPr id="20" name="Right Brace 19">
            <a:extLst>
              <a:ext uri="{FF2B5EF4-FFF2-40B4-BE49-F238E27FC236}">
                <a16:creationId xmlns:a16="http://schemas.microsoft.com/office/drawing/2014/main" id="{5A58AF2E-10FE-CED6-5492-6A0CB76CFC01}"/>
              </a:ext>
            </a:extLst>
          </p:cNvPr>
          <p:cNvSpPr/>
          <p:nvPr/>
        </p:nvSpPr>
        <p:spPr>
          <a:xfrm>
            <a:off x="10905231" y="3639463"/>
            <a:ext cx="447435" cy="2681118"/>
          </a:xfrm>
          <a:prstGeom prst="rightBrace">
            <a:avLst/>
          </a:prstGeom>
          <a:ln w="38100">
            <a:solidFill>
              <a:srgbClr val="CCCC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Shape 21">
            <a:extLst>
              <a:ext uri="{FF2B5EF4-FFF2-40B4-BE49-F238E27FC236}">
                <a16:creationId xmlns:a16="http://schemas.microsoft.com/office/drawing/2014/main" id="{39570233-A323-873F-19D9-2C9F592B3026}"/>
              </a:ext>
            </a:extLst>
          </p:cNvPr>
          <p:cNvSpPr/>
          <p:nvPr/>
        </p:nvSpPr>
        <p:spPr>
          <a:xfrm>
            <a:off x="11012646" y="3075022"/>
            <a:ext cx="855784" cy="1905000"/>
          </a:xfrm>
          <a:custGeom>
            <a:avLst/>
            <a:gdLst>
              <a:gd name="connsiteX0" fmla="*/ 322384 w 855784"/>
              <a:gd name="connsiteY0" fmla="*/ 1905000 h 1905000"/>
              <a:gd name="connsiteX1" fmla="*/ 416169 w 855784"/>
              <a:gd name="connsiteY1" fmla="*/ 1899139 h 1905000"/>
              <a:gd name="connsiteX2" fmla="*/ 480646 w 855784"/>
              <a:gd name="connsiteY2" fmla="*/ 1887416 h 1905000"/>
              <a:gd name="connsiteX3" fmla="*/ 550984 w 855784"/>
              <a:gd name="connsiteY3" fmla="*/ 1875693 h 1905000"/>
              <a:gd name="connsiteX4" fmla="*/ 615461 w 855784"/>
              <a:gd name="connsiteY4" fmla="*/ 1863970 h 1905000"/>
              <a:gd name="connsiteX5" fmla="*/ 644769 w 855784"/>
              <a:gd name="connsiteY5" fmla="*/ 1846385 h 1905000"/>
              <a:gd name="connsiteX6" fmla="*/ 709246 w 855784"/>
              <a:gd name="connsiteY6" fmla="*/ 1776046 h 1905000"/>
              <a:gd name="connsiteX7" fmla="*/ 732692 w 855784"/>
              <a:gd name="connsiteY7" fmla="*/ 1752600 h 1905000"/>
              <a:gd name="connsiteX8" fmla="*/ 744415 w 855784"/>
              <a:gd name="connsiteY8" fmla="*/ 1729154 h 1905000"/>
              <a:gd name="connsiteX9" fmla="*/ 762000 w 855784"/>
              <a:gd name="connsiteY9" fmla="*/ 1705708 h 1905000"/>
              <a:gd name="connsiteX10" fmla="*/ 791308 w 855784"/>
              <a:gd name="connsiteY10" fmla="*/ 1664677 h 1905000"/>
              <a:gd name="connsiteX11" fmla="*/ 826477 w 855784"/>
              <a:gd name="connsiteY11" fmla="*/ 1606062 h 1905000"/>
              <a:gd name="connsiteX12" fmla="*/ 832338 w 855784"/>
              <a:gd name="connsiteY12" fmla="*/ 1588477 h 1905000"/>
              <a:gd name="connsiteX13" fmla="*/ 855784 w 855784"/>
              <a:gd name="connsiteY13" fmla="*/ 1518139 h 1905000"/>
              <a:gd name="connsiteX14" fmla="*/ 849923 w 855784"/>
              <a:gd name="connsiteY14" fmla="*/ 1219200 h 1905000"/>
              <a:gd name="connsiteX15" fmla="*/ 838200 w 855784"/>
              <a:gd name="connsiteY15" fmla="*/ 1195754 h 1905000"/>
              <a:gd name="connsiteX16" fmla="*/ 814754 w 855784"/>
              <a:gd name="connsiteY16" fmla="*/ 1137139 h 1905000"/>
              <a:gd name="connsiteX17" fmla="*/ 797169 w 855784"/>
              <a:gd name="connsiteY17" fmla="*/ 1090246 h 1905000"/>
              <a:gd name="connsiteX18" fmla="*/ 773723 w 855784"/>
              <a:gd name="connsiteY18" fmla="*/ 1025770 h 1905000"/>
              <a:gd name="connsiteX19" fmla="*/ 756138 w 855784"/>
              <a:gd name="connsiteY19" fmla="*/ 990600 h 1905000"/>
              <a:gd name="connsiteX20" fmla="*/ 750277 w 855784"/>
              <a:gd name="connsiteY20" fmla="*/ 973016 h 1905000"/>
              <a:gd name="connsiteX21" fmla="*/ 720969 w 855784"/>
              <a:gd name="connsiteY21" fmla="*/ 926123 h 1905000"/>
              <a:gd name="connsiteX22" fmla="*/ 709246 w 855784"/>
              <a:gd name="connsiteY22" fmla="*/ 896816 h 1905000"/>
              <a:gd name="connsiteX23" fmla="*/ 697523 w 855784"/>
              <a:gd name="connsiteY23" fmla="*/ 879231 h 1905000"/>
              <a:gd name="connsiteX24" fmla="*/ 656492 w 855784"/>
              <a:gd name="connsiteY24" fmla="*/ 820616 h 1905000"/>
              <a:gd name="connsiteX25" fmla="*/ 644769 w 855784"/>
              <a:gd name="connsiteY25" fmla="*/ 803031 h 1905000"/>
              <a:gd name="connsiteX26" fmla="*/ 633046 w 855784"/>
              <a:gd name="connsiteY26" fmla="*/ 779585 h 1905000"/>
              <a:gd name="connsiteX27" fmla="*/ 609600 w 855784"/>
              <a:gd name="connsiteY27" fmla="*/ 756139 h 1905000"/>
              <a:gd name="connsiteX28" fmla="*/ 597877 w 855784"/>
              <a:gd name="connsiteY28" fmla="*/ 738554 h 1905000"/>
              <a:gd name="connsiteX29" fmla="*/ 580292 w 855784"/>
              <a:gd name="connsiteY29" fmla="*/ 726831 h 1905000"/>
              <a:gd name="connsiteX30" fmla="*/ 550984 w 855784"/>
              <a:gd name="connsiteY30" fmla="*/ 691662 h 1905000"/>
              <a:gd name="connsiteX31" fmla="*/ 515815 w 855784"/>
              <a:gd name="connsiteY31" fmla="*/ 656493 h 1905000"/>
              <a:gd name="connsiteX32" fmla="*/ 492369 w 855784"/>
              <a:gd name="connsiteY32" fmla="*/ 627185 h 1905000"/>
              <a:gd name="connsiteX33" fmla="*/ 480646 w 855784"/>
              <a:gd name="connsiteY33" fmla="*/ 609600 h 1905000"/>
              <a:gd name="connsiteX34" fmla="*/ 457200 w 855784"/>
              <a:gd name="connsiteY34" fmla="*/ 592016 h 1905000"/>
              <a:gd name="connsiteX35" fmla="*/ 416169 w 855784"/>
              <a:gd name="connsiteY35" fmla="*/ 550985 h 1905000"/>
              <a:gd name="connsiteX36" fmla="*/ 392723 w 855784"/>
              <a:gd name="connsiteY36" fmla="*/ 539262 h 1905000"/>
              <a:gd name="connsiteX37" fmla="*/ 357554 w 855784"/>
              <a:gd name="connsiteY37" fmla="*/ 515816 h 1905000"/>
              <a:gd name="connsiteX38" fmla="*/ 328246 w 855784"/>
              <a:gd name="connsiteY38" fmla="*/ 504093 h 1905000"/>
              <a:gd name="connsiteX39" fmla="*/ 298938 w 855784"/>
              <a:gd name="connsiteY39" fmla="*/ 486508 h 1905000"/>
              <a:gd name="connsiteX40" fmla="*/ 246184 w 855784"/>
              <a:gd name="connsiteY40" fmla="*/ 451339 h 1905000"/>
              <a:gd name="connsiteX41" fmla="*/ 228600 w 855784"/>
              <a:gd name="connsiteY41" fmla="*/ 439616 h 1905000"/>
              <a:gd name="connsiteX42" fmla="*/ 187569 w 855784"/>
              <a:gd name="connsiteY42" fmla="*/ 404446 h 1905000"/>
              <a:gd name="connsiteX43" fmla="*/ 164123 w 855784"/>
              <a:gd name="connsiteY43" fmla="*/ 386862 h 1905000"/>
              <a:gd name="connsiteX44" fmla="*/ 128954 w 855784"/>
              <a:gd name="connsiteY44" fmla="*/ 345831 h 1905000"/>
              <a:gd name="connsiteX45" fmla="*/ 117231 w 855784"/>
              <a:gd name="connsiteY45" fmla="*/ 328246 h 1905000"/>
              <a:gd name="connsiteX46" fmla="*/ 76200 w 855784"/>
              <a:gd name="connsiteY46" fmla="*/ 275493 h 1905000"/>
              <a:gd name="connsiteX47" fmla="*/ 46892 w 855784"/>
              <a:gd name="connsiteY47" fmla="*/ 211016 h 1905000"/>
              <a:gd name="connsiteX48" fmla="*/ 35169 w 855784"/>
              <a:gd name="connsiteY48" fmla="*/ 175846 h 1905000"/>
              <a:gd name="connsiteX49" fmla="*/ 29308 w 855784"/>
              <a:gd name="connsiteY49" fmla="*/ 158262 h 1905000"/>
              <a:gd name="connsiteX50" fmla="*/ 17584 w 855784"/>
              <a:gd name="connsiteY50" fmla="*/ 117231 h 1905000"/>
              <a:gd name="connsiteX51" fmla="*/ 5861 w 855784"/>
              <a:gd name="connsiteY51" fmla="*/ 41031 h 1905000"/>
              <a:gd name="connsiteX52" fmla="*/ 0 w 855784"/>
              <a:gd name="connsiteY52"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55784" h="1905000">
                <a:moveTo>
                  <a:pt x="322384" y="1905000"/>
                </a:moveTo>
                <a:cubicBezTo>
                  <a:pt x="353646" y="1903046"/>
                  <a:pt x="384975" y="1901975"/>
                  <a:pt x="416169" y="1899139"/>
                </a:cubicBezTo>
                <a:cubicBezTo>
                  <a:pt x="434745" y="1897450"/>
                  <a:pt x="461832" y="1890736"/>
                  <a:pt x="480646" y="1887416"/>
                </a:cubicBezTo>
                <a:cubicBezTo>
                  <a:pt x="504054" y="1883285"/>
                  <a:pt x="527454" y="1879055"/>
                  <a:pt x="550984" y="1875693"/>
                </a:cubicBezTo>
                <a:cubicBezTo>
                  <a:pt x="599990" y="1868692"/>
                  <a:pt x="578612" y="1873182"/>
                  <a:pt x="615461" y="1863970"/>
                </a:cubicBezTo>
                <a:cubicBezTo>
                  <a:pt x="679175" y="1800251"/>
                  <a:pt x="568699" y="1907240"/>
                  <a:pt x="644769" y="1846385"/>
                </a:cubicBezTo>
                <a:cubicBezTo>
                  <a:pt x="685080" y="1814137"/>
                  <a:pt x="679905" y="1809055"/>
                  <a:pt x="709246" y="1776046"/>
                </a:cubicBezTo>
                <a:cubicBezTo>
                  <a:pt x="716589" y="1767785"/>
                  <a:pt x="726060" y="1761442"/>
                  <a:pt x="732692" y="1752600"/>
                </a:cubicBezTo>
                <a:cubicBezTo>
                  <a:pt x="737935" y="1745610"/>
                  <a:pt x="739784" y="1736564"/>
                  <a:pt x="744415" y="1729154"/>
                </a:cubicBezTo>
                <a:cubicBezTo>
                  <a:pt x="749593" y="1720870"/>
                  <a:pt x="756822" y="1713992"/>
                  <a:pt x="762000" y="1705708"/>
                </a:cubicBezTo>
                <a:cubicBezTo>
                  <a:pt x="787718" y="1664560"/>
                  <a:pt x="757784" y="1698201"/>
                  <a:pt x="791308" y="1664677"/>
                </a:cubicBezTo>
                <a:cubicBezTo>
                  <a:pt x="817497" y="1599204"/>
                  <a:pt x="784782" y="1672777"/>
                  <a:pt x="826477" y="1606062"/>
                </a:cubicBezTo>
                <a:cubicBezTo>
                  <a:pt x="829752" y="1600822"/>
                  <a:pt x="830169" y="1594262"/>
                  <a:pt x="832338" y="1588477"/>
                </a:cubicBezTo>
                <a:cubicBezTo>
                  <a:pt x="852748" y="1534050"/>
                  <a:pt x="836569" y="1585392"/>
                  <a:pt x="855784" y="1518139"/>
                </a:cubicBezTo>
                <a:cubicBezTo>
                  <a:pt x="853830" y="1418493"/>
                  <a:pt x="855351" y="1318718"/>
                  <a:pt x="849923" y="1219200"/>
                </a:cubicBezTo>
                <a:cubicBezTo>
                  <a:pt x="849447" y="1210475"/>
                  <a:pt x="841642" y="1203785"/>
                  <a:pt x="838200" y="1195754"/>
                </a:cubicBezTo>
                <a:cubicBezTo>
                  <a:pt x="829911" y="1176412"/>
                  <a:pt x="819858" y="1157554"/>
                  <a:pt x="814754" y="1137139"/>
                </a:cubicBezTo>
                <a:cubicBezTo>
                  <a:pt x="802062" y="1086375"/>
                  <a:pt x="817604" y="1141334"/>
                  <a:pt x="797169" y="1090246"/>
                </a:cubicBezTo>
                <a:cubicBezTo>
                  <a:pt x="776195" y="1037811"/>
                  <a:pt x="795079" y="1072753"/>
                  <a:pt x="773723" y="1025770"/>
                </a:cubicBezTo>
                <a:cubicBezTo>
                  <a:pt x="768299" y="1013838"/>
                  <a:pt x="761461" y="1002577"/>
                  <a:pt x="756138" y="990600"/>
                </a:cubicBezTo>
                <a:cubicBezTo>
                  <a:pt x="753629" y="984954"/>
                  <a:pt x="753235" y="978440"/>
                  <a:pt x="750277" y="973016"/>
                </a:cubicBezTo>
                <a:cubicBezTo>
                  <a:pt x="741450" y="956834"/>
                  <a:pt x="727815" y="943237"/>
                  <a:pt x="720969" y="926123"/>
                </a:cubicBezTo>
                <a:cubicBezTo>
                  <a:pt x="717061" y="916354"/>
                  <a:pt x="713951" y="906227"/>
                  <a:pt x="709246" y="896816"/>
                </a:cubicBezTo>
                <a:cubicBezTo>
                  <a:pt x="706095" y="890515"/>
                  <a:pt x="701257" y="885205"/>
                  <a:pt x="697523" y="879231"/>
                </a:cubicBezTo>
                <a:cubicBezTo>
                  <a:pt x="658799" y="817272"/>
                  <a:pt x="703200" y="882894"/>
                  <a:pt x="656492" y="820616"/>
                </a:cubicBezTo>
                <a:cubicBezTo>
                  <a:pt x="652265" y="814980"/>
                  <a:pt x="648264" y="809148"/>
                  <a:pt x="644769" y="803031"/>
                </a:cubicBezTo>
                <a:cubicBezTo>
                  <a:pt x="640434" y="795444"/>
                  <a:pt x="638289" y="786575"/>
                  <a:pt x="633046" y="779585"/>
                </a:cubicBezTo>
                <a:cubicBezTo>
                  <a:pt x="626414" y="770743"/>
                  <a:pt x="616793" y="764531"/>
                  <a:pt x="609600" y="756139"/>
                </a:cubicBezTo>
                <a:cubicBezTo>
                  <a:pt x="605015" y="750790"/>
                  <a:pt x="602858" y="743535"/>
                  <a:pt x="597877" y="738554"/>
                </a:cubicBezTo>
                <a:cubicBezTo>
                  <a:pt x="592896" y="733573"/>
                  <a:pt x="585273" y="731812"/>
                  <a:pt x="580292" y="726831"/>
                </a:cubicBezTo>
                <a:cubicBezTo>
                  <a:pt x="569501" y="716041"/>
                  <a:pt x="561296" y="702911"/>
                  <a:pt x="550984" y="691662"/>
                </a:cubicBezTo>
                <a:cubicBezTo>
                  <a:pt x="539781" y="679441"/>
                  <a:pt x="526967" y="668760"/>
                  <a:pt x="515815" y="656493"/>
                </a:cubicBezTo>
                <a:cubicBezTo>
                  <a:pt x="507399" y="647236"/>
                  <a:pt x="499875" y="637194"/>
                  <a:pt x="492369" y="627185"/>
                </a:cubicBezTo>
                <a:cubicBezTo>
                  <a:pt x="488142" y="621549"/>
                  <a:pt x="485627" y="614581"/>
                  <a:pt x="480646" y="609600"/>
                </a:cubicBezTo>
                <a:cubicBezTo>
                  <a:pt x="473738" y="602692"/>
                  <a:pt x="464429" y="598587"/>
                  <a:pt x="457200" y="592016"/>
                </a:cubicBezTo>
                <a:cubicBezTo>
                  <a:pt x="442888" y="579005"/>
                  <a:pt x="433469" y="559635"/>
                  <a:pt x="416169" y="550985"/>
                </a:cubicBezTo>
                <a:cubicBezTo>
                  <a:pt x="408354" y="547077"/>
                  <a:pt x="400216" y="543758"/>
                  <a:pt x="392723" y="539262"/>
                </a:cubicBezTo>
                <a:cubicBezTo>
                  <a:pt x="380642" y="532013"/>
                  <a:pt x="369923" y="522563"/>
                  <a:pt x="357554" y="515816"/>
                </a:cubicBezTo>
                <a:cubicBezTo>
                  <a:pt x="348317" y="510778"/>
                  <a:pt x="337657" y="508799"/>
                  <a:pt x="328246" y="504093"/>
                </a:cubicBezTo>
                <a:cubicBezTo>
                  <a:pt x="318056" y="498998"/>
                  <a:pt x="308522" y="492669"/>
                  <a:pt x="298938" y="486508"/>
                </a:cubicBezTo>
                <a:cubicBezTo>
                  <a:pt x="281160" y="475080"/>
                  <a:pt x="263769" y="463062"/>
                  <a:pt x="246184" y="451339"/>
                </a:cubicBezTo>
                <a:cubicBezTo>
                  <a:pt x="240323" y="447431"/>
                  <a:pt x="234236" y="443843"/>
                  <a:pt x="228600" y="439616"/>
                </a:cubicBezTo>
                <a:cubicBezTo>
                  <a:pt x="160022" y="388181"/>
                  <a:pt x="244731" y="453442"/>
                  <a:pt x="187569" y="404446"/>
                </a:cubicBezTo>
                <a:cubicBezTo>
                  <a:pt x="180152" y="398088"/>
                  <a:pt x="171938" y="392723"/>
                  <a:pt x="164123" y="386862"/>
                </a:cubicBezTo>
                <a:cubicBezTo>
                  <a:pt x="137210" y="346491"/>
                  <a:pt x="171595" y="395580"/>
                  <a:pt x="128954" y="345831"/>
                </a:cubicBezTo>
                <a:cubicBezTo>
                  <a:pt x="124369" y="340482"/>
                  <a:pt x="121741" y="333658"/>
                  <a:pt x="117231" y="328246"/>
                </a:cubicBezTo>
                <a:cubicBezTo>
                  <a:pt x="93107" y="299298"/>
                  <a:pt x="98424" y="319942"/>
                  <a:pt x="76200" y="275493"/>
                </a:cubicBezTo>
                <a:cubicBezTo>
                  <a:pt x="60800" y="244694"/>
                  <a:pt x="57951" y="241429"/>
                  <a:pt x="46892" y="211016"/>
                </a:cubicBezTo>
                <a:cubicBezTo>
                  <a:pt x="42669" y="199403"/>
                  <a:pt x="39077" y="187569"/>
                  <a:pt x="35169" y="175846"/>
                </a:cubicBezTo>
                <a:cubicBezTo>
                  <a:pt x="33215" y="169985"/>
                  <a:pt x="30807" y="164256"/>
                  <a:pt x="29308" y="158262"/>
                </a:cubicBezTo>
                <a:cubicBezTo>
                  <a:pt x="21947" y="128822"/>
                  <a:pt x="25994" y="142458"/>
                  <a:pt x="17584" y="117231"/>
                </a:cubicBezTo>
                <a:cubicBezTo>
                  <a:pt x="589" y="-1746"/>
                  <a:pt x="22127" y="146758"/>
                  <a:pt x="5861" y="41031"/>
                </a:cubicBezTo>
                <a:cubicBezTo>
                  <a:pt x="3760" y="27376"/>
                  <a:pt x="0" y="0"/>
                  <a:pt x="0" y="0"/>
                </a:cubicBezTo>
              </a:path>
            </a:pathLst>
          </a:custGeom>
          <a:noFill/>
          <a:ln w="38100">
            <a:solidFill>
              <a:srgbClr val="CCCCFF"/>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958045C-99E6-4B7E-E0FA-6B388947DE51}"/>
              </a:ext>
            </a:extLst>
          </p:cNvPr>
          <p:cNvSpPr txBox="1"/>
          <p:nvPr/>
        </p:nvSpPr>
        <p:spPr>
          <a:xfrm>
            <a:off x="1526123" y="4642189"/>
            <a:ext cx="1056835" cy="400110"/>
          </a:xfrm>
          <a:prstGeom prst="rect">
            <a:avLst/>
          </a:prstGeom>
          <a:noFill/>
        </p:spPr>
        <p:txBody>
          <a:bodyPr wrap="square" rtlCol="0">
            <a:spAutoFit/>
          </a:bodyPr>
          <a:lstStyle/>
          <a:p>
            <a:r>
              <a:rPr lang="en-US" sz="2000" dirty="0">
                <a:solidFill>
                  <a:srgbClr val="669900"/>
                </a:solidFill>
              </a:rPr>
              <a:t>DIO Tail</a:t>
            </a:r>
          </a:p>
        </p:txBody>
      </p:sp>
      <p:cxnSp>
        <p:nvCxnSpPr>
          <p:cNvPr id="7" name="Straight Arrow Connector 6">
            <a:extLst>
              <a:ext uri="{FF2B5EF4-FFF2-40B4-BE49-F238E27FC236}">
                <a16:creationId xmlns:a16="http://schemas.microsoft.com/office/drawing/2014/main" id="{AC680D2C-510B-48E4-2DD6-56AE93BB7F1D}"/>
              </a:ext>
            </a:extLst>
          </p:cNvPr>
          <p:cNvCxnSpPr>
            <a:cxnSpLocks/>
          </p:cNvCxnSpPr>
          <p:nvPr/>
        </p:nvCxnSpPr>
        <p:spPr>
          <a:xfrm flipH="1">
            <a:off x="1495865" y="4980022"/>
            <a:ext cx="447235" cy="315878"/>
          </a:xfrm>
          <a:prstGeom prst="straightConnector1">
            <a:avLst/>
          </a:prstGeom>
          <a:ln w="38100">
            <a:solidFill>
              <a:srgbClr val="6699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6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D49340-FD53-EB31-F2F3-C400502BF1DC}"/>
              </a:ext>
            </a:extLst>
          </p:cNvPr>
          <p:cNvSpPr>
            <a:spLocks noGrp="1"/>
          </p:cNvSpPr>
          <p:nvPr>
            <p:ph type="title"/>
          </p:nvPr>
        </p:nvSpPr>
        <p:spPr/>
        <p:txBody>
          <a:bodyPr/>
          <a:lstStyle/>
          <a:p>
            <a:r>
              <a:rPr lang="en-US" dirty="0"/>
              <a:t>Status</a:t>
            </a:r>
          </a:p>
        </p:txBody>
      </p:sp>
      <p:sp>
        <p:nvSpPr>
          <p:cNvPr id="3" name="Date Placeholder 2">
            <a:extLst>
              <a:ext uri="{FF2B5EF4-FFF2-40B4-BE49-F238E27FC236}">
                <a16:creationId xmlns:a16="http://schemas.microsoft.com/office/drawing/2014/main" id="{15F2537A-CDC2-5BD8-31D8-1FEDE809BC7D}"/>
              </a:ext>
            </a:extLst>
          </p:cNvPr>
          <p:cNvSpPr>
            <a:spLocks noGrp="1"/>
          </p:cNvSpPr>
          <p:nvPr>
            <p:ph type="dt" sz="half" idx="10"/>
          </p:nvPr>
        </p:nvSpPr>
        <p:spPr/>
        <p:txBody>
          <a:bodyPr/>
          <a:lstStyle/>
          <a:p>
            <a:r>
              <a:rPr lang="en-US"/>
              <a:t>Craig Dukes / Virginia</a:t>
            </a:r>
            <a:endParaRPr lang="en-US" dirty="0"/>
          </a:p>
        </p:txBody>
      </p:sp>
      <p:sp>
        <p:nvSpPr>
          <p:cNvPr id="4" name="Footer Placeholder 3">
            <a:extLst>
              <a:ext uri="{FF2B5EF4-FFF2-40B4-BE49-F238E27FC236}">
                <a16:creationId xmlns:a16="http://schemas.microsoft.com/office/drawing/2014/main" id="{CDAEC3C1-8056-89F3-5577-50776A659545}"/>
              </a:ext>
            </a:extLst>
          </p:cNvPr>
          <p:cNvSpPr>
            <a:spLocks noGrp="1"/>
          </p:cNvSpPr>
          <p:nvPr>
            <p:ph type="ftr" sz="quarter" idx="11"/>
          </p:nvPr>
        </p:nvSpPr>
        <p:spPr/>
        <p:txBody>
          <a:bodyPr/>
          <a:lstStyle/>
          <a:p>
            <a:r>
              <a:rPr lang="en-US"/>
              <a:t>SPIN 2023 / Mu2e</a:t>
            </a:r>
            <a:endParaRPr lang="en-US" dirty="0"/>
          </a:p>
        </p:txBody>
      </p:sp>
      <p:sp>
        <p:nvSpPr>
          <p:cNvPr id="5" name="Slide Number Placeholder 4">
            <a:extLst>
              <a:ext uri="{FF2B5EF4-FFF2-40B4-BE49-F238E27FC236}">
                <a16:creationId xmlns:a16="http://schemas.microsoft.com/office/drawing/2014/main" id="{897592C7-F001-C62A-DC0B-A6BE283CEFCE}"/>
              </a:ext>
            </a:extLst>
          </p:cNvPr>
          <p:cNvSpPr>
            <a:spLocks noGrp="1"/>
          </p:cNvSpPr>
          <p:nvPr>
            <p:ph type="sldNum" sz="quarter" idx="12"/>
          </p:nvPr>
        </p:nvSpPr>
        <p:spPr/>
        <p:txBody>
          <a:bodyPr/>
          <a:lstStyle/>
          <a:p>
            <a:fld id="{C95F3207-39C2-4B35-9EBF-195B2F555FC9}" type="slidenum">
              <a:rPr lang="en-US" smtClean="0"/>
              <a:pPr/>
              <a:t>31</a:t>
            </a:fld>
            <a:endParaRPr lang="en-US" dirty="0"/>
          </a:p>
        </p:txBody>
      </p:sp>
      <p:sp>
        <p:nvSpPr>
          <p:cNvPr id="7" name="TextBox 6">
            <a:extLst>
              <a:ext uri="{FF2B5EF4-FFF2-40B4-BE49-F238E27FC236}">
                <a16:creationId xmlns:a16="http://schemas.microsoft.com/office/drawing/2014/main" id="{B746320E-A792-62B7-93D3-F333D5A19F5F}"/>
              </a:ext>
            </a:extLst>
          </p:cNvPr>
          <p:cNvSpPr txBox="1"/>
          <p:nvPr/>
        </p:nvSpPr>
        <p:spPr>
          <a:xfrm>
            <a:off x="152400" y="723900"/>
            <a:ext cx="6057900" cy="5509200"/>
          </a:xfrm>
          <a:prstGeom prst="rect">
            <a:avLst/>
          </a:prstGeom>
          <a:noFill/>
        </p:spPr>
        <p:txBody>
          <a:bodyPr wrap="square" rtlCol="0">
            <a:spAutoFit/>
          </a:bodyPr>
          <a:lstStyle/>
          <a:p>
            <a:r>
              <a:rPr lang="en-US" sz="2400" dirty="0">
                <a:solidFill>
                  <a:srgbClr val="FFFF00"/>
                </a:solidFill>
              </a:rPr>
              <a:t>Project 90% complete</a:t>
            </a:r>
          </a:p>
          <a:p>
            <a:r>
              <a:rPr lang="en-US" sz="2000" dirty="0">
                <a:solidFill>
                  <a:schemeClr val="bg1"/>
                </a:solidFill>
              </a:rPr>
              <a:t>Accelerator</a:t>
            </a:r>
          </a:p>
          <a:p>
            <a:pPr marL="342900" indent="-342900">
              <a:buFont typeface="Arial" panose="020B0604020202020204" pitchFamily="34" charset="0"/>
              <a:buChar char="•"/>
            </a:pPr>
            <a:r>
              <a:rPr lang="en-US" sz="2000" dirty="0">
                <a:solidFill>
                  <a:schemeClr val="bg1"/>
                </a:solidFill>
              </a:rPr>
              <a:t>Beam successfully delivered to diagnostic absorber</a:t>
            </a:r>
          </a:p>
          <a:p>
            <a:r>
              <a:rPr lang="en-US" sz="2000" dirty="0">
                <a:solidFill>
                  <a:schemeClr val="bg1"/>
                </a:solidFill>
              </a:rPr>
              <a:t>Solenoids</a:t>
            </a:r>
          </a:p>
          <a:p>
            <a:pPr marL="342900" indent="-342900">
              <a:buFont typeface="Arial" panose="020B0604020202020204" pitchFamily="34" charset="0"/>
              <a:buChar char="•"/>
            </a:pPr>
            <a:r>
              <a:rPr lang="en-US" sz="2000" dirty="0">
                <a:solidFill>
                  <a:schemeClr val="bg1"/>
                </a:solidFill>
              </a:rPr>
              <a:t>Production Solenoid &amp; Transport Solenoid arrive at the detector hall in late 2023</a:t>
            </a:r>
          </a:p>
          <a:p>
            <a:pPr marL="342900" indent="-342900">
              <a:buFont typeface="Arial" panose="020B0604020202020204" pitchFamily="34" charset="0"/>
              <a:buChar char="•"/>
            </a:pPr>
            <a:r>
              <a:rPr lang="en-US" sz="2000" dirty="0">
                <a:solidFill>
                  <a:schemeClr val="bg1"/>
                </a:solidFill>
              </a:rPr>
              <a:t>Detector Solenoid: expect delivery in early 2024</a:t>
            </a:r>
          </a:p>
          <a:p>
            <a:r>
              <a:rPr lang="en-US" sz="2000" dirty="0">
                <a:solidFill>
                  <a:schemeClr val="bg1"/>
                </a:solidFill>
              </a:rPr>
              <a:t>Tracker</a:t>
            </a:r>
          </a:p>
          <a:p>
            <a:pPr marL="342900" indent="-342900">
              <a:buFont typeface="Arial" panose="020B0604020202020204" pitchFamily="34" charset="0"/>
              <a:buChar char="•"/>
            </a:pPr>
            <a:r>
              <a:rPr lang="en-US" sz="2000" dirty="0">
                <a:solidFill>
                  <a:schemeClr val="bg1"/>
                </a:solidFill>
              </a:rPr>
              <a:t>All 20,736 straws produced</a:t>
            </a:r>
          </a:p>
          <a:p>
            <a:pPr marL="342900" indent="-342900">
              <a:buFont typeface="Arial" panose="020B0604020202020204" pitchFamily="34" charset="0"/>
              <a:buChar char="•"/>
            </a:pPr>
            <a:r>
              <a:rPr lang="en-US" sz="2000" dirty="0">
                <a:solidFill>
                  <a:schemeClr val="bg1"/>
                </a:solidFill>
              </a:rPr>
              <a:t>26/36 planes fabricated</a:t>
            </a:r>
          </a:p>
          <a:p>
            <a:r>
              <a:rPr lang="en-US" sz="2000" dirty="0">
                <a:solidFill>
                  <a:schemeClr val="bg1"/>
                </a:solidFill>
              </a:rPr>
              <a:t>Calorimeter</a:t>
            </a:r>
          </a:p>
          <a:p>
            <a:pPr marL="342900" indent="-342900">
              <a:buFont typeface="Arial" panose="020B0604020202020204" pitchFamily="34" charset="0"/>
              <a:buChar char="•"/>
            </a:pPr>
            <a:r>
              <a:rPr lang="en-US" sz="2000" dirty="0">
                <a:solidFill>
                  <a:schemeClr val="bg1"/>
                </a:solidFill>
              </a:rPr>
              <a:t>One disk completed, second disk being assembled</a:t>
            </a:r>
          </a:p>
          <a:p>
            <a:r>
              <a:rPr lang="en-US" sz="2000" dirty="0">
                <a:solidFill>
                  <a:schemeClr val="bg1"/>
                </a:solidFill>
              </a:rPr>
              <a:t>Cosmic Ray Veto</a:t>
            </a:r>
          </a:p>
          <a:p>
            <a:pPr marL="342900" indent="-342900">
              <a:buFont typeface="Arial" panose="020B0604020202020204" pitchFamily="34" charset="0"/>
              <a:buChar char="•"/>
            </a:pPr>
            <a:r>
              <a:rPr lang="en-US" sz="2000" dirty="0">
                <a:solidFill>
                  <a:schemeClr val="bg1"/>
                </a:solidFill>
              </a:rPr>
              <a:t>All 83 modules have been fabricated &amp; at Fermilab</a:t>
            </a:r>
          </a:p>
          <a:p>
            <a:r>
              <a:rPr lang="en-US" sz="2000" dirty="0">
                <a:solidFill>
                  <a:schemeClr val="bg1"/>
                </a:solidFill>
              </a:rPr>
              <a:t>Electronics</a:t>
            </a:r>
          </a:p>
          <a:p>
            <a:pPr marL="342900" indent="-342900">
              <a:buFont typeface="Arial" panose="020B0604020202020204" pitchFamily="34" charset="0"/>
              <a:buChar char="•"/>
            </a:pPr>
            <a:r>
              <a:rPr lang="en-US" sz="2000" dirty="0">
                <a:solidFill>
                  <a:schemeClr val="bg1"/>
                </a:solidFill>
              </a:rPr>
              <a:t>COVID supply-chain delays: will be completed in 2024</a:t>
            </a:r>
          </a:p>
          <a:p>
            <a:r>
              <a:rPr lang="en-US" sz="2800" dirty="0">
                <a:solidFill>
                  <a:srgbClr val="FFFF00"/>
                </a:solidFill>
              </a:rPr>
              <a:t>Expect beam in 2026</a:t>
            </a:r>
          </a:p>
        </p:txBody>
      </p:sp>
      <p:pic>
        <p:nvPicPr>
          <p:cNvPr id="10" name="Picture 9">
            <a:extLst>
              <a:ext uri="{FF2B5EF4-FFF2-40B4-BE49-F238E27FC236}">
                <a16:creationId xmlns:a16="http://schemas.microsoft.com/office/drawing/2014/main" id="{C4399D4A-930D-D1F2-D4E4-11066DEC22DC}"/>
              </a:ext>
            </a:extLst>
          </p:cNvPr>
          <p:cNvPicPr>
            <a:picLocks noChangeAspect="1"/>
          </p:cNvPicPr>
          <p:nvPr/>
        </p:nvPicPr>
        <p:blipFill>
          <a:blip r:embed="rId2"/>
          <a:stretch>
            <a:fillRect/>
          </a:stretch>
        </p:blipFill>
        <p:spPr>
          <a:xfrm>
            <a:off x="9813388" y="328901"/>
            <a:ext cx="2048100" cy="1536075"/>
          </a:xfrm>
          <a:prstGeom prst="rect">
            <a:avLst/>
          </a:prstGeom>
        </p:spPr>
      </p:pic>
      <p:pic>
        <p:nvPicPr>
          <p:cNvPr id="12" name="Picture 11">
            <a:extLst>
              <a:ext uri="{FF2B5EF4-FFF2-40B4-BE49-F238E27FC236}">
                <a16:creationId xmlns:a16="http://schemas.microsoft.com/office/drawing/2014/main" id="{431F1E20-B015-3607-7ECA-A7B5F18D92FC}"/>
              </a:ext>
            </a:extLst>
          </p:cNvPr>
          <p:cNvPicPr>
            <a:picLocks noChangeAspect="1"/>
          </p:cNvPicPr>
          <p:nvPr/>
        </p:nvPicPr>
        <p:blipFill>
          <a:blip r:embed="rId3"/>
          <a:stretch>
            <a:fillRect/>
          </a:stretch>
        </p:blipFill>
        <p:spPr>
          <a:xfrm>
            <a:off x="6110452" y="245560"/>
            <a:ext cx="3467100" cy="1948625"/>
          </a:xfrm>
          <a:prstGeom prst="rect">
            <a:avLst/>
          </a:prstGeom>
        </p:spPr>
      </p:pic>
      <p:pic>
        <p:nvPicPr>
          <p:cNvPr id="14" name="Picture 13">
            <a:extLst>
              <a:ext uri="{FF2B5EF4-FFF2-40B4-BE49-F238E27FC236}">
                <a16:creationId xmlns:a16="http://schemas.microsoft.com/office/drawing/2014/main" id="{8388A8D6-7E35-AAEB-D95D-2E03889E6632}"/>
              </a:ext>
            </a:extLst>
          </p:cNvPr>
          <p:cNvPicPr>
            <a:picLocks noChangeAspect="1"/>
          </p:cNvPicPr>
          <p:nvPr/>
        </p:nvPicPr>
        <p:blipFill>
          <a:blip r:embed="rId4"/>
          <a:stretch>
            <a:fillRect/>
          </a:stretch>
        </p:blipFill>
        <p:spPr>
          <a:xfrm>
            <a:off x="6274671" y="3220362"/>
            <a:ext cx="2414225" cy="2877561"/>
          </a:xfrm>
          <a:prstGeom prst="rect">
            <a:avLst/>
          </a:prstGeom>
        </p:spPr>
      </p:pic>
      <p:pic>
        <p:nvPicPr>
          <p:cNvPr id="8" name="Picture 7">
            <a:extLst>
              <a:ext uri="{FF2B5EF4-FFF2-40B4-BE49-F238E27FC236}">
                <a16:creationId xmlns:a16="http://schemas.microsoft.com/office/drawing/2014/main" id="{2BE5FF07-14EB-F000-6F38-1D891D753187}"/>
              </a:ext>
            </a:extLst>
          </p:cNvPr>
          <p:cNvPicPr>
            <a:picLocks noChangeAspect="1"/>
          </p:cNvPicPr>
          <p:nvPr/>
        </p:nvPicPr>
        <p:blipFill>
          <a:blip r:embed="rId5"/>
          <a:stretch>
            <a:fillRect/>
          </a:stretch>
        </p:blipFill>
        <p:spPr>
          <a:xfrm>
            <a:off x="6633221" y="1843820"/>
            <a:ext cx="2421561" cy="1615264"/>
          </a:xfrm>
          <a:prstGeom prst="rect">
            <a:avLst/>
          </a:prstGeom>
        </p:spPr>
      </p:pic>
      <p:pic>
        <p:nvPicPr>
          <p:cNvPr id="11" name="Picture 10">
            <a:extLst>
              <a:ext uri="{FF2B5EF4-FFF2-40B4-BE49-F238E27FC236}">
                <a16:creationId xmlns:a16="http://schemas.microsoft.com/office/drawing/2014/main" id="{0FBC373A-7EAF-8618-CEEB-4DFCF9C736F6}"/>
              </a:ext>
            </a:extLst>
          </p:cNvPr>
          <p:cNvPicPr>
            <a:picLocks noChangeAspect="1"/>
          </p:cNvPicPr>
          <p:nvPr/>
        </p:nvPicPr>
        <p:blipFill>
          <a:blip r:embed="rId6"/>
          <a:stretch>
            <a:fillRect/>
          </a:stretch>
        </p:blipFill>
        <p:spPr>
          <a:xfrm>
            <a:off x="6524629" y="5193715"/>
            <a:ext cx="1887757" cy="1418725"/>
          </a:xfrm>
          <a:prstGeom prst="rect">
            <a:avLst/>
          </a:prstGeom>
        </p:spPr>
      </p:pic>
      <p:pic>
        <p:nvPicPr>
          <p:cNvPr id="15" name="Picture 14" descr="A machine with many wires&#10;&#10;Description automatically generated">
            <a:extLst>
              <a:ext uri="{FF2B5EF4-FFF2-40B4-BE49-F238E27FC236}">
                <a16:creationId xmlns:a16="http://schemas.microsoft.com/office/drawing/2014/main" id="{58CBDC43-41BA-C5EA-7675-F132ED2B6C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460991" y="4676873"/>
            <a:ext cx="2489489" cy="1860044"/>
          </a:xfrm>
          <a:prstGeom prst="rect">
            <a:avLst/>
          </a:prstGeom>
        </p:spPr>
      </p:pic>
      <p:pic>
        <p:nvPicPr>
          <p:cNvPr id="16" name="Picture 15">
            <a:extLst>
              <a:ext uri="{FF2B5EF4-FFF2-40B4-BE49-F238E27FC236}">
                <a16:creationId xmlns:a16="http://schemas.microsoft.com/office/drawing/2014/main" id="{75FBE2EC-0ED8-4770-8385-2726CF4BCDC7}"/>
              </a:ext>
            </a:extLst>
          </p:cNvPr>
          <p:cNvPicPr>
            <a:picLocks noChangeAspect="1"/>
          </p:cNvPicPr>
          <p:nvPr/>
        </p:nvPicPr>
        <p:blipFill>
          <a:blip r:embed="rId8"/>
          <a:stretch>
            <a:fillRect/>
          </a:stretch>
        </p:blipFill>
        <p:spPr>
          <a:xfrm>
            <a:off x="8908317" y="1971535"/>
            <a:ext cx="3196398" cy="2394189"/>
          </a:xfrm>
          <a:prstGeom prst="rect">
            <a:avLst/>
          </a:prstGeom>
        </p:spPr>
      </p:pic>
      <p:pic>
        <p:nvPicPr>
          <p:cNvPr id="13" name="Picture 12">
            <a:extLst>
              <a:ext uri="{FF2B5EF4-FFF2-40B4-BE49-F238E27FC236}">
                <a16:creationId xmlns:a16="http://schemas.microsoft.com/office/drawing/2014/main" id="{8CC98373-FB12-F3E1-8B17-E45A79A9B69C}"/>
              </a:ext>
            </a:extLst>
          </p:cNvPr>
          <p:cNvPicPr>
            <a:picLocks noChangeAspect="1"/>
          </p:cNvPicPr>
          <p:nvPr/>
        </p:nvPicPr>
        <p:blipFill>
          <a:blip r:embed="rId9"/>
          <a:stretch>
            <a:fillRect/>
          </a:stretch>
        </p:blipFill>
        <p:spPr>
          <a:xfrm>
            <a:off x="10754106" y="4991100"/>
            <a:ext cx="1359805" cy="1412474"/>
          </a:xfrm>
          <a:prstGeom prst="rect">
            <a:avLst/>
          </a:prstGeom>
        </p:spPr>
      </p:pic>
    </p:spTree>
    <p:extLst>
      <p:ext uri="{BB962C8B-B14F-4D97-AF65-F5344CB8AC3E}">
        <p14:creationId xmlns:p14="http://schemas.microsoft.com/office/powerpoint/2010/main" val="214773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Back to the Future:  Mu2e-II</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32</a:t>
            </a:fld>
            <a:endParaRPr lang="en-US" dirty="0"/>
          </a:p>
        </p:txBody>
      </p:sp>
      <p:sp>
        <p:nvSpPr>
          <p:cNvPr id="2" name="TextBox 1"/>
          <p:cNvSpPr txBox="1"/>
          <p:nvPr/>
        </p:nvSpPr>
        <p:spPr>
          <a:xfrm>
            <a:off x="190500" y="625427"/>
            <a:ext cx="10325100" cy="2246769"/>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solidFill>
                  <a:schemeClr val="bg1"/>
                </a:solidFill>
              </a:rPr>
              <a:t>Goal:  Increase sensitivity by order of magnitude: </a:t>
            </a:r>
            <a:r>
              <a:rPr lang="en-US" sz="2000" b="1" dirty="0">
                <a:solidFill>
                  <a:srgbClr val="FFFF00"/>
                </a:solidFill>
              </a:rPr>
              <a:t>SES O(10</a:t>
            </a:r>
            <a:r>
              <a:rPr lang="en-US" sz="2000" b="1" baseline="30000" dirty="0">
                <a:solidFill>
                  <a:srgbClr val="FFFF00"/>
                </a:solidFill>
              </a:rPr>
              <a:t>-18</a:t>
            </a:r>
            <a:r>
              <a:rPr lang="en-US" sz="2000" b="1" dirty="0">
                <a:solidFill>
                  <a:srgbClr val="FFFF00"/>
                </a:solidFill>
              </a:rPr>
              <a:t>) </a:t>
            </a:r>
            <a:endParaRPr lang="en-US" sz="2000" dirty="0">
              <a:solidFill>
                <a:schemeClr val="bg1"/>
              </a:solidFill>
            </a:endParaRPr>
          </a:p>
          <a:p>
            <a:pPr marL="342900" indent="-342900">
              <a:spcAft>
                <a:spcPts val="600"/>
              </a:spcAft>
              <a:buFont typeface="Arial" panose="020B0604020202020204" pitchFamily="34" charset="0"/>
              <a:buChar char="•"/>
            </a:pPr>
            <a:r>
              <a:rPr lang="en-US" sz="2000" dirty="0">
                <a:solidFill>
                  <a:schemeClr val="bg1"/>
                </a:solidFill>
              </a:rPr>
              <a:t>Mean:  Use high-intensity PIP-II 0.8 GeV LINAC proton beam; with its tunable bunch spacing</a:t>
            </a:r>
          </a:p>
          <a:p>
            <a:pPr marL="342900" indent="-342900">
              <a:spcAft>
                <a:spcPts val="600"/>
              </a:spcAft>
              <a:buFont typeface="Arial" panose="020B0604020202020204" pitchFamily="34" charset="0"/>
              <a:buChar char="•"/>
            </a:pPr>
            <a:r>
              <a:rPr lang="en-US" sz="2000" dirty="0">
                <a:solidFill>
                  <a:schemeClr val="bg1"/>
                </a:solidFill>
              </a:rPr>
              <a:t>Expression of Interest (EOI) written and submitted as part of the Snowmass 2022 process</a:t>
            </a:r>
          </a:p>
          <a:p>
            <a:pPr marL="342900" indent="-342900">
              <a:spcAft>
                <a:spcPts val="600"/>
              </a:spcAft>
              <a:buFont typeface="Arial" panose="020B0604020202020204" pitchFamily="34" charset="0"/>
              <a:buChar char="•"/>
            </a:pPr>
            <a:r>
              <a:rPr lang="en-US" sz="2000" dirty="0">
                <a:solidFill>
                  <a:schemeClr val="bg1"/>
                </a:solidFill>
              </a:rPr>
              <a:t>Snowmass 2022 study very promising: but R&amp;D needed to handle higher rates and lower beam energy 8 GeV → 0.8 GeV</a:t>
            </a:r>
          </a:p>
          <a:p>
            <a:pPr marL="342900" indent="-342900">
              <a:spcAft>
                <a:spcPts val="600"/>
              </a:spcAft>
              <a:buFont typeface="Arial" panose="020B0604020202020204" pitchFamily="34" charset="0"/>
              <a:buChar char="•"/>
            </a:pPr>
            <a:endParaRPr lang="en-US" sz="2000" dirty="0" err="1">
              <a:solidFill>
                <a:schemeClr val="bg1"/>
              </a:solidFill>
            </a:endParaRPr>
          </a:p>
        </p:txBody>
      </p:sp>
      <p:pic>
        <p:nvPicPr>
          <p:cNvPr id="7" name="Picture 6"/>
          <p:cNvPicPr>
            <a:picLocks noChangeAspect="1"/>
          </p:cNvPicPr>
          <p:nvPr/>
        </p:nvPicPr>
        <p:blipFill>
          <a:blip r:embed="rId2"/>
          <a:stretch>
            <a:fillRect/>
          </a:stretch>
        </p:blipFill>
        <p:spPr>
          <a:xfrm>
            <a:off x="5181600" y="2695073"/>
            <a:ext cx="6115515" cy="3872805"/>
          </a:xfrm>
          <a:prstGeom prst="rect">
            <a:avLst/>
          </a:prstGeom>
        </p:spPr>
      </p:pic>
      <p:sp>
        <p:nvSpPr>
          <p:cNvPr id="8" name="TextBox 7"/>
          <p:cNvSpPr txBox="1"/>
          <p:nvPr/>
        </p:nvSpPr>
        <p:spPr>
          <a:xfrm>
            <a:off x="5213317" y="5715000"/>
            <a:ext cx="6086940" cy="707886"/>
          </a:xfrm>
          <a:prstGeom prst="rect">
            <a:avLst/>
          </a:prstGeom>
          <a:noFill/>
        </p:spPr>
        <p:txBody>
          <a:bodyPr wrap="square" rtlCol="0">
            <a:spAutoFit/>
          </a:bodyPr>
          <a:lstStyle/>
          <a:p>
            <a:r>
              <a:rPr lang="en-US" sz="2000" dirty="0"/>
              <a:t>x3 instantaneous beam power (30X more protons)</a:t>
            </a:r>
          </a:p>
          <a:p>
            <a:r>
              <a:rPr lang="en-US" sz="2000" dirty="0"/>
              <a:t>X3 better duty factor:  90% duty factor (27% Mu2e-I)</a:t>
            </a:r>
          </a:p>
        </p:txBody>
      </p:sp>
    </p:spTree>
    <p:extLst>
      <p:ext uri="{BB962C8B-B14F-4D97-AF65-F5344CB8AC3E}">
        <p14:creationId xmlns:p14="http://schemas.microsoft.com/office/powerpoint/2010/main" val="405701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Craig Dukes / Virginia</a:t>
            </a:r>
            <a:endParaRPr lang="en-US" dirty="0"/>
          </a:p>
        </p:txBody>
      </p:sp>
      <p:sp>
        <p:nvSpPr>
          <p:cNvPr id="86" name="Footer Placeholder 4"/>
          <p:cNvSpPr>
            <a:spLocks noGrp="1"/>
          </p:cNvSpPr>
          <p:nvPr>
            <p:ph type="ftr" sz="quarter" idx="11"/>
          </p:nvPr>
        </p:nvSpPr>
        <p:spPr/>
        <p:txBody>
          <a:bodyPr/>
          <a:lstStyle/>
          <a:p>
            <a:r>
              <a:rPr lang="en-US"/>
              <a:t>SPIN 2023 / Mu2e</a:t>
            </a:r>
            <a:endParaRPr lang="en-US" baseline="30000" dirty="0"/>
          </a:p>
        </p:txBody>
      </p:sp>
      <p:sp>
        <p:nvSpPr>
          <p:cNvPr id="3" name="Slide Number Placeholder 2"/>
          <p:cNvSpPr>
            <a:spLocks noGrp="1"/>
          </p:cNvSpPr>
          <p:nvPr>
            <p:ph type="sldNum" sz="quarter" idx="12"/>
          </p:nvPr>
        </p:nvSpPr>
        <p:spPr/>
        <p:txBody>
          <a:bodyPr/>
          <a:lstStyle/>
          <a:p>
            <a:fld id="{C3CA022D-D44F-4163-B7C1-E0A40DCB02B7}" type="slidenum">
              <a:rPr lang="en-US" smtClean="0"/>
              <a:pPr/>
              <a:t>33</a:t>
            </a:fld>
            <a:endParaRPr lang="en-US" dirty="0"/>
          </a:p>
        </p:txBody>
      </p:sp>
      <p:pic>
        <p:nvPicPr>
          <p:cNvPr id="7" name="Picture 6" descr="A group of people standing in a room&#10;&#10;Description automatically generated">
            <a:extLst>
              <a:ext uri="{FF2B5EF4-FFF2-40B4-BE49-F238E27FC236}">
                <a16:creationId xmlns:a16="http://schemas.microsoft.com/office/drawing/2014/main" id="{390025AB-C5A5-C17B-F33E-B3797FCE82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7" y="2749"/>
            <a:ext cx="12182226" cy="6852502"/>
          </a:xfrm>
          <a:prstGeom prst="rect">
            <a:avLst/>
          </a:prstGeom>
        </p:spPr>
      </p:pic>
    </p:spTree>
    <p:extLst>
      <p:ext uri="{BB962C8B-B14F-4D97-AF65-F5344CB8AC3E}">
        <p14:creationId xmlns:p14="http://schemas.microsoft.com/office/powerpoint/2010/main" val="286525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Backup Slides</a:t>
            </a:r>
          </a:p>
        </p:txBody>
      </p:sp>
      <p:sp>
        <p:nvSpPr>
          <p:cNvPr id="3" name="Date Placeholder 2"/>
          <p:cNvSpPr>
            <a:spLocks noGrp="1"/>
          </p:cNvSpPr>
          <p:nvPr>
            <p:ph type="dt" sz="half" idx="10"/>
          </p:nvPr>
        </p:nvSpPr>
        <p:spPr>
          <a:prstGeom prst="rect">
            <a:avLst/>
          </a:prstGeom>
        </p:spPr>
        <p:txBody>
          <a:bodyPr/>
          <a:lstStyle/>
          <a:p>
            <a:r>
              <a:rPr lang="en-US"/>
              <a:t>Craig Dukes / Virginia</a:t>
            </a:r>
            <a:endParaRPr lang="en-US" dirty="0"/>
          </a:p>
        </p:txBody>
      </p:sp>
      <p:sp>
        <p:nvSpPr>
          <p:cNvPr id="4" name="Footer Placeholder 3"/>
          <p:cNvSpPr>
            <a:spLocks noGrp="1"/>
          </p:cNvSpPr>
          <p:nvPr>
            <p:ph type="ftr" sz="quarter" idx="11"/>
          </p:nvPr>
        </p:nvSpPr>
        <p:spPr>
          <a:prstGeom prst="rect">
            <a:avLst/>
          </a:prstGeom>
        </p:spPr>
        <p:txBody>
          <a:bodyPr/>
          <a:lstStyle/>
          <a:p>
            <a:r>
              <a:rPr lang="en-US"/>
              <a:t>SPIN 2023 / Mu2e</a:t>
            </a:r>
            <a:endParaRPr lang="en-US" dirty="0"/>
          </a:p>
        </p:txBody>
      </p:sp>
      <p:sp>
        <p:nvSpPr>
          <p:cNvPr id="5" name="Slide Number Placeholder 4"/>
          <p:cNvSpPr>
            <a:spLocks noGrp="1"/>
          </p:cNvSpPr>
          <p:nvPr>
            <p:ph type="sldNum" sz="quarter" idx="12"/>
          </p:nvPr>
        </p:nvSpPr>
        <p:spPr>
          <a:prstGeom prst="rect">
            <a:avLst/>
          </a:prstGeom>
        </p:spPr>
        <p:txBody>
          <a:bodyPr/>
          <a:lstStyle/>
          <a:p>
            <a:fld id="{C95F3207-39C2-4B35-9EBF-195B2F555FC9}" type="slidenum">
              <a:rPr lang="en-US" smtClean="0"/>
              <a:pPr/>
              <a:t>34</a:t>
            </a:fld>
            <a:endParaRPr lang="en-US" dirty="0"/>
          </a:p>
        </p:txBody>
      </p:sp>
    </p:spTree>
    <p:extLst>
      <p:ext uri="{BB962C8B-B14F-4D97-AF65-F5344CB8AC3E}">
        <p14:creationId xmlns:p14="http://schemas.microsoft.com/office/powerpoint/2010/main" val="236505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Rot="1" noChangeArrowheads="1"/>
          </p:cNvSpPr>
          <p:nvPr>
            <p:ph type="title"/>
          </p:nvPr>
        </p:nvSpPr>
        <p:spPr/>
        <p:txBody>
          <a:bodyPr/>
          <a:lstStyle/>
          <a:p>
            <a:r>
              <a:rPr lang="en-US" dirty="0"/>
              <a:t>A “Short” History of Mu2e</a:t>
            </a:r>
          </a:p>
        </p:txBody>
      </p:sp>
      <p:sp>
        <p:nvSpPr>
          <p:cNvPr id="2" name="Date Placeholder 1"/>
          <p:cNvSpPr>
            <a:spLocks noGrp="1"/>
          </p:cNvSpPr>
          <p:nvPr>
            <p:ph type="dt" sz="half" idx="10"/>
          </p:nvPr>
        </p:nvSpPr>
        <p:spPr/>
        <p:txBody>
          <a:bodyPr/>
          <a:lstStyle/>
          <a:p>
            <a:r>
              <a:rPr lang="en-US"/>
              <a:t>Craig Dukes / Virginia</a:t>
            </a:r>
          </a:p>
        </p:txBody>
      </p:sp>
      <p:sp>
        <p:nvSpPr>
          <p:cNvPr id="53" name="Footer Placeholder 4"/>
          <p:cNvSpPr>
            <a:spLocks noGrp="1"/>
          </p:cNvSpPr>
          <p:nvPr>
            <p:ph type="ftr" sz="quarter" idx="11"/>
          </p:nvPr>
        </p:nvSpPr>
        <p:spPr/>
        <p:txBody>
          <a:bodyPr/>
          <a:lstStyle/>
          <a:p>
            <a:r>
              <a:rPr lang="en-US"/>
              <a:t>SPIN 2023 / Mu2e</a:t>
            </a:r>
            <a:endParaRPr lang="en-US" baseline="30000"/>
          </a:p>
        </p:txBody>
      </p:sp>
      <p:sp>
        <p:nvSpPr>
          <p:cNvPr id="3" name="Slide Number Placeholder 2"/>
          <p:cNvSpPr>
            <a:spLocks noGrp="1"/>
          </p:cNvSpPr>
          <p:nvPr>
            <p:ph type="sldNum" sz="quarter" idx="12"/>
          </p:nvPr>
        </p:nvSpPr>
        <p:spPr/>
        <p:txBody>
          <a:bodyPr/>
          <a:lstStyle/>
          <a:p>
            <a:fld id="{C3CA022D-D44F-4163-B7C1-E0A40DCB02B7}" type="slidenum">
              <a:rPr lang="en-US" smtClean="0"/>
              <a:pPr/>
              <a:t>35</a:t>
            </a:fld>
            <a:endParaRPr lang="en-US"/>
          </a:p>
        </p:txBody>
      </p:sp>
      <p:graphicFrame>
        <p:nvGraphicFramePr>
          <p:cNvPr id="612355" name="Group 3"/>
          <p:cNvGraphicFramePr>
            <a:graphicFrameLocks noGrp="1"/>
          </p:cNvGraphicFramePr>
          <p:nvPr>
            <p:ph idx="4294967295"/>
            <p:extLst>
              <p:ext uri="{D42A27DB-BD31-4B8C-83A1-F6EECF244321}">
                <p14:modId xmlns:p14="http://schemas.microsoft.com/office/powerpoint/2010/main" val="616140932"/>
              </p:ext>
            </p:extLst>
          </p:nvPr>
        </p:nvGraphicFramePr>
        <p:xfrm>
          <a:off x="1752600" y="701675"/>
          <a:ext cx="8686800" cy="6014272"/>
        </p:xfrm>
        <a:graphic>
          <a:graphicData uri="http://schemas.openxmlformats.org/drawingml/2006/table">
            <a:tbl>
              <a:tblPr/>
              <a:tblGrid>
                <a:gridCol w="2049462">
                  <a:extLst>
                    <a:ext uri="{9D8B030D-6E8A-4147-A177-3AD203B41FA5}">
                      <a16:colId xmlns:a16="http://schemas.microsoft.com/office/drawing/2014/main" val="20000"/>
                    </a:ext>
                  </a:extLst>
                </a:gridCol>
                <a:gridCol w="6637338">
                  <a:extLst>
                    <a:ext uri="{9D8B030D-6E8A-4147-A177-3AD203B41FA5}">
                      <a16:colId xmlns:a16="http://schemas.microsoft.com/office/drawing/2014/main" val="20001"/>
                    </a:ext>
                  </a:extLst>
                </a:gridCol>
              </a:tblGrid>
              <a:tr h="439978">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1992</a:t>
                      </a:r>
                    </a:p>
                  </a:txBody>
                  <a:tcPr marT="0" marB="0"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Solenoidal collection scheme first proposed by MELC collaboration at Moscow Meson Factory:  </a:t>
                      </a:r>
                      <a:r>
                        <a:rPr kumimoji="0" lang="en-US" sz="1600" b="0" i="0" u="none" strike="noStrike" cap="none" normalizeH="0" baseline="0" dirty="0" err="1">
                          <a:ln>
                            <a:noFill/>
                          </a:ln>
                          <a:solidFill>
                            <a:schemeClr val="bg1"/>
                          </a:solidFill>
                          <a:effectLst/>
                          <a:latin typeface="+mn-lt"/>
                        </a:rPr>
                        <a:t>Lobashev</a:t>
                      </a:r>
                      <a:r>
                        <a:rPr kumimoji="0" lang="en-US" sz="1600" b="0" i="0" u="none" strike="noStrike" cap="none" normalizeH="0" baseline="0" dirty="0">
                          <a:ln>
                            <a:noFill/>
                          </a:ln>
                          <a:solidFill>
                            <a:schemeClr val="bg1"/>
                          </a:solidFill>
                          <a:effectLst/>
                          <a:latin typeface="+mn-lt"/>
                        </a:rPr>
                        <a:t> and </a:t>
                      </a:r>
                      <a:r>
                        <a:rPr kumimoji="0" lang="en-US" sz="1600" b="0" i="0" u="none" strike="noStrike" cap="none" normalizeH="0" baseline="0" dirty="0" err="1">
                          <a:ln>
                            <a:noFill/>
                          </a:ln>
                          <a:solidFill>
                            <a:schemeClr val="bg1"/>
                          </a:solidFill>
                          <a:effectLst/>
                          <a:latin typeface="+mn-lt"/>
                        </a:rPr>
                        <a:t>Djilkibaev</a:t>
                      </a:r>
                      <a:r>
                        <a:rPr kumimoji="0" lang="en-US" sz="1600" b="0" i="0" u="none" strike="noStrike" cap="none" normalizeH="0" baseline="0" dirty="0">
                          <a:ln>
                            <a:noFill/>
                          </a:ln>
                          <a:solidFill>
                            <a:schemeClr val="bg1"/>
                          </a:solidFill>
                          <a:effectLst/>
                          <a:latin typeface="+mn-lt"/>
                        </a:rPr>
                        <a:t> (1989)</a:t>
                      </a:r>
                    </a:p>
                  </a:txBody>
                  <a:tcPr marT="0" marB="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25114">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1997-2005</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MECO proposed for the AGS at Brookhaven; killed for funding reasons</a:t>
                      </a:r>
                    </a:p>
                  </a:txBody>
                  <a:tcPr marT="0" marB="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86955">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2006</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Steering committee investigates mounting experiment at </a:t>
                      </a:r>
                      <a:r>
                        <a:rPr kumimoji="0" lang="en-US" sz="1600" b="0" i="0" u="none" strike="noStrike" cap="none" normalizeH="0" baseline="0" dirty="0" err="1">
                          <a:ln>
                            <a:noFill/>
                          </a:ln>
                          <a:solidFill>
                            <a:schemeClr val="bg1"/>
                          </a:solidFill>
                          <a:effectLst/>
                          <a:latin typeface="+mn-lt"/>
                        </a:rPr>
                        <a:t>Fermilab</a:t>
                      </a:r>
                      <a:endParaRPr kumimoji="0" lang="en-US" sz="1600" b="0" i="0" u="none" strike="noStrike" cap="none" normalizeH="0" baseline="0" dirty="0">
                        <a:ln>
                          <a:noFill/>
                        </a:ln>
                        <a:solidFill>
                          <a:schemeClr val="bg1"/>
                        </a:solidFill>
                        <a:effectLst/>
                        <a:latin typeface="+mn-lt"/>
                      </a:endParaRPr>
                    </a:p>
                  </a:txBody>
                  <a:tcPr marT="0" marB="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June/October 2007</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Mu2e EOI  and LOI submitted to </a:t>
                      </a:r>
                      <a:r>
                        <a:rPr kumimoji="0" lang="en-US" sz="1600" b="0" i="0" u="none" strike="noStrike" cap="none" normalizeH="0" baseline="0" dirty="0" err="1">
                          <a:ln>
                            <a:noFill/>
                          </a:ln>
                          <a:solidFill>
                            <a:schemeClr val="bg1"/>
                          </a:solidFill>
                          <a:effectLst/>
                          <a:latin typeface="+mn-lt"/>
                        </a:rPr>
                        <a:t>Fermilab</a:t>
                      </a:r>
                      <a:endParaRPr kumimoji="0" lang="en-US" sz="1600" b="0" i="0" u="none" strike="noStrike" cap="none" normalizeH="0" baseline="0" dirty="0">
                        <a:ln>
                          <a:noFill/>
                        </a:ln>
                        <a:solidFill>
                          <a:schemeClr val="bg1"/>
                        </a:solidFill>
                        <a:effectLst/>
                        <a:latin typeface="+mn-lt"/>
                      </a:endParaRPr>
                    </a:p>
                  </a:txBody>
                  <a:tcPr marT="0" marB="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659967">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rgbClr val="008000"/>
                          </a:solidFill>
                          <a:effectLst/>
                          <a:latin typeface="+mn-lt"/>
                        </a:rPr>
                        <a:t>May 2008</a:t>
                      </a:r>
                    </a:p>
                  </a:txBody>
                  <a:tcPr marT="0" marB="0" anchor="ctr" horzOverflow="overflow">
                    <a:lnL cap="flat">
                      <a:noFill/>
                    </a:lnL>
                    <a:lnR>
                      <a:noFill/>
                    </a:lnR>
                    <a:lnT>
                      <a:noFill/>
                    </a:lnT>
                    <a:lnB>
                      <a:noFill/>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rgbClr val="008000"/>
                          </a:solidFill>
                          <a:effectLst/>
                          <a:latin typeface="+mn-lt"/>
                        </a:rPr>
                        <a:t>P5 “recommends pursuing the </a:t>
                      </a:r>
                      <a:r>
                        <a:rPr kumimoji="0" lang="en-US" sz="1600" b="0" i="0" u="none" strike="noStrike" cap="none" normalizeH="0" baseline="0" dirty="0" err="1">
                          <a:ln>
                            <a:noFill/>
                          </a:ln>
                          <a:solidFill>
                            <a:srgbClr val="008000"/>
                          </a:solidFill>
                          <a:effectLst/>
                          <a:latin typeface="+mn-lt"/>
                        </a:rPr>
                        <a:t>muon</a:t>
                      </a:r>
                      <a:r>
                        <a:rPr kumimoji="0" lang="en-US" sz="1600" b="0" i="0" u="none" strike="noStrike" cap="none" normalizeH="0" baseline="0" dirty="0">
                          <a:ln>
                            <a:noFill/>
                          </a:ln>
                          <a:solidFill>
                            <a:srgbClr val="008000"/>
                          </a:solidFill>
                          <a:effectLst/>
                          <a:latin typeface="+mn-lt"/>
                        </a:rPr>
                        <a:t>-to-electron conversion experiment, subject to approval by the </a:t>
                      </a:r>
                      <a:r>
                        <a:rPr kumimoji="0" lang="en-US" sz="1600" b="0" i="0" u="none" strike="noStrike" cap="none" normalizeH="0" baseline="0" dirty="0" err="1">
                          <a:ln>
                            <a:noFill/>
                          </a:ln>
                          <a:solidFill>
                            <a:srgbClr val="008000"/>
                          </a:solidFill>
                          <a:effectLst/>
                          <a:latin typeface="+mn-lt"/>
                        </a:rPr>
                        <a:t>Fermilab</a:t>
                      </a:r>
                      <a:r>
                        <a:rPr kumimoji="0" lang="en-US" sz="1600" b="0" i="0" u="none" strike="noStrike" cap="none" normalizeH="0" baseline="0" dirty="0">
                          <a:ln>
                            <a:noFill/>
                          </a:ln>
                          <a:solidFill>
                            <a:srgbClr val="008000"/>
                          </a:solidFill>
                          <a:effectLst/>
                          <a:latin typeface="+mn-lt"/>
                        </a:rPr>
                        <a:t> PAC, under all budget scenarios considered by the panel.”</a:t>
                      </a:r>
                    </a:p>
                  </a:txBody>
                  <a:tcPr marT="0" marB="0" anchor="ctr"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10006"/>
                  </a:ext>
                </a:extLst>
              </a:tr>
              <a:tr h="393861">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a:ln>
                            <a:noFill/>
                          </a:ln>
                          <a:solidFill>
                            <a:schemeClr val="bg1"/>
                          </a:solidFill>
                          <a:effectLst/>
                          <a:latin typeface="+mn-lt"/>
                        </a:rPr>
                        <a:t>Fall 2008</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Proposal submitted to </a:t>
                      </a:r>
                      <a:r>
                        <a:rPr kumimoji="0" lang="en-US" sz="1600" b="0" i="0" u="none" strike="noStrike" cap="none" normalizeH="0" baseline="0" dirty="0" err="1">
                          <a:ln>
                            <a:noFill/>
                          </a:ln>
                          <a:solidFill>
                            <a:schemeClr val="bg1"/>
                          </a:solidFill>
                          <a:effectLst/>
                          <a:latin typeface="+mn-lt"/>
                        </a:rPr>
                        <a:t>Fermilab</a:t>
                      </a:r>
                      <a:r>
                        <a:rPr kumimoji="0" lang="en-US" sz="1600" b="0" i="0" u="none" strike="noStrike" cap="none" normalizeH="0" baseline="0" dirty="0">
                          <a:ln>
                            <a:noFill/>
                          </a:ln>
                          <a:solidFill>
                            <a:schemeClr val="bg1"/>
                          </a:solidFill>
                          <a:effectLst/>
                          <a:latin typeface="+mn-lt"/>
                        </a:rPr>
                        <a:t> and receives Stage I approval</a:t>
                      </a:r>
                    </a:p>
                  </a:txBody>
                  <a:tcPr marT="0" marB="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a:ln>
                            <a:noFill/>
                          </a:ln>
                          <a:solidFill>
                            <a:schemeClr val="bg1"/>
                          </a:solidFill>
                          <a:effectLst/>
                          <a:latin typeface="+mn-lt"/>
                        </a:rPr>
                        <a:t>November 2009</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Approval of mission need by DOE (CD-0) granted</a:t>
                      </a:r>
                    </a:p>
                  </a:txBody>
                  <a:tcPr marT="0" marB="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325114">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a:ln>
                            <a:noFill/>
                          </a:ln>
                          <a:solidFill>
                            <a:schemeClr val="bg1"/>
                          </a:solidFill>
                          <a:effectLst/>
                          <a:latin typeface="+mn-lt"/>
                        </a:rPr>
                        <a:t>FY2010</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Mu2e receives first R&amp;D funding</a:t>
                      </a:r>
                    </a:p>
                  </a:txBody>
                  <a:tcPr marT="0" marB="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325114">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Fall 2011</a:t>
                      </a:r>
                    </a:p>
                  </a:txBody>
                  <a:tcPr marT="0" marB="0"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Approval of preliminary baseline range  by DOE (CD-1)</a:t>
                      </a:r>
                    </a:p>
                  </a:txBody>
                  <a:tcPr marT="0" marB="0"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 March 2015</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Approval of baseline and funds for long lead elements (CD-2/3b): solenoids</a:t>
                      </a:r>
                    </a:p>
                  </a:txBody>
                  <a:tcPr marT="0" marB="0"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1"/>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June 2016</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Approval for construction (CD-3a)</a:t>
                      </a:r>
                    </a:p>
                  </a:txBody>
                  <a:tcPr marT="0" marB="0"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3563761900"/>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2016</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Detector hall and beamline fabrication begins</a:t>
                      </a:r>
                    </a:p>
                  </a:txBody>
                  <a:tcPr marT="0" marB="0"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2482559407"/>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2017</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Detector construction begins</a:t>
                      </a:r>
                    </a:p>
                  </a:txBody>
                  <a:tcPr marT="0" marB="0"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2"/>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2020</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chemeClr val="bg1"/>
                          </a:solidFill>
                          <a:effectLst/>
                          <a:latin typeface="+mn-lt"/>
                        </a:rPr>
                        <a:t>COVID-19: Supply chain problems delay fabrication by several years</a:t>
                      </a:r>
                    </a:p>
                  </a:txBody>
                  <a:tcPr marT="0" marB="0"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2678074462"/>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rgbClr val="FFC000"/>
                          </a:solidFill>
                          <a:effectLst/>
                          <a:latin typeface="+mn-lt"/>
                        </a:rPr>
                        <a:t>2024</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rgbClr val="FFC000"/>
                          </a:solidFill>
                          <a:effectLst/>
                          <a:latin typeface="+mn-lt"/>
                        </a:rPr>
                        <a:t>Detector and beamline commissioning</a:t>
                      </a:r>
                    </a:p>
                  </a:txBody>
                  <a:tcPr marT="0" marB="0"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519546708"/>
                  </a:ext>
                </a:extLst>
              </a:tr>
              <a:tr h="326546">
                <a:tc>
                  <a:txBody>
                    <a:bodyPr/>
                    <a:lstStyle/>
                    <a:p>
                      <a:pPr marL="0" marR="0" lvl="0" indent="0" algn="r"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rgbClr val="FFC000"/>
                          </a:solidFill>
                          <a:effectLst/>
                          <a:latin typeface="+mn-lt"/>
                        </a:rPr>
                        <a:t>2024</a:t>
                      </a:r>
                    </a:p>
                  </a:txBody>
                  <a:tcPr marT="0" marB="0"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chemeClr val="tx1"/>
                        </a:buClr>
                        <a:buSzTx/>
                        <a:buFontTx/>
                        <a:buNone/>
                        <a:tabLst/>
                      </a:pPr>
                      <a:r>
                        <a:rPr kumimoji="0" lang="en-US" sz="1600" b="0" i="0" u="none" strike="noStrike" cap="none" normalizeH="0" baseline="0" dirty="0">
                          <a:ln>
                            <a:noFill/>
                          </a:ln>
                          <a:solidFill>
                            <a:srgbClr val="FFC000"/>
                          </a:solidFill>
                          <a:effectLst/>
                          <a:latin typeface="+mn-lt"/>
                        </a:rPr>
                        <a:t>Data taking</a:t>
                      </a:r>
                    </a:p>
                  </a:txBody>
                  <a:tcPr marT="0" marB="0"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930631045"/>
                  </a:ext>
                </a:extLst>
              </a:tr>
            </a:tbl>
          </a:graphicData>
        </a:graphic>
      </p:graphicFrame>
    </p:spTree>
    <p:extLst>
      <p:ext uri="{BB962C8B-B14F-4D97-AF65-F5344CB8AC3E}">
        <p14:creationId xmlns:p14="http://schemas.microsoft.com/office/powerpoint/2010/main" val="243132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are not the Only Game in Town</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36</a:t>
            </a:fld>
            <a:endParaRPr lang="en-US" dirty="0"/>
          </a:p>
        </p:txBody>
      </p:sp>
      <p:pic>
        <p:nvPicPr>
          <p:cNvPr id="8" name="Picture 7"/>
          <p:cNvPicPr>
            <a:picLocks noChangeAspect="1"/>
          </p:cNvPicPr>
          <p:nvPr/>
        </p:nvPicPr>
        <p:blipFill>
          <a:blip r:embed="rId2"/>
          <a:stretch>
            <a:fillRect/>
          </a:stretch>
        </p:blipFill>
        <p:spPr>
          <a:xfrm>
            <a:off x="7783721" y="4006362"/>
            <a:ext cx="2743200" cy="1882787"/>
          </a:xfrm>
          <a:prstGeom prst="rect">
            <a:avLst/>
          </a:prstGeom>
        </p:spPr>
      </p:pic>
      <p:sp>
        <p:nvSpPr>
          <p:cNvPr id="9" name="TextBox 8"/>
          <p:cNvSpPr txBox="1"/>
          <p:nvPr/>
        </p:nvSpPr>
        <p:spPr>
          <a:xfrm>
            <a:off x="8392406" y="3531907"/>
            <a:ext cx="1188720" cy="461665"/>
          </a:xfrm>
          <a:prstGeom prst="rect">
            <a:avLst/>
          </a:prstGeom>
          <a:noFill/>
        </p:spPr>
        <p:txBody>
          <a:bodyPr wrap="square" rtlCol="0">
            <a:spAutoFit/>
          </a:bodyPr>
          <a:lstStyle/>
          <a:p>
            <a:r>
              <a:rPr lang="en-US" sz="2400" dirty="0" err="1">
                <a:solidFill>
                  <a:schemeClr val="bg1"/>
                </a:solidFill>
              </a:rPr>
              <a:t>DeeMe</a:t>
            </a:r>
            <a:endParaRPr lang="en-US" sz="2400" dirty="0">
              <a:solidFill>
                <a:schemeClr val="bg1"/>
              </a:solidFill>
            </a:endParaRPr>
          </a:p>
        </p:txBody>
      </p:sp>
      <p:pic>
        <p:nvPicPr>
          <p:cNvPr id="10" name="Picture 9"/>
          <p:cNvPicPr>
            <a:picLocks noChangeAspect="1"/>
          </p:cNvPicPr>
          <p:nvPr/>
        </p:nvPicPr>
        <p:blipFill>
          <a:blip r:embed="rId3"/>
          <a:stretch>
            <a:fillRect/>
          </a:stretch>
        </p:blipFill>
        <p:spPr>
          <a:xfrm>
            <a:off x="4279071" y="2400301"/>
            <a:ext cx="2202800" cy="1328159"/>
          </a:xfrm>
          <a:prstGeom prst="rect">
            <a:avLst/>
          </a:prstGeom>
        </p:spPr>
      </p:pic>
      <p:sp>
        <p:nvSpPr>
          <p:cNvPr id="11" name="TextBox 10"/>
          <p:cNvSpPr txBox="1"/>
          <p:nvPr/>
        </p:nvSpPr>
        <p:spPr>
          <a:xfrm>
            <a:off x="4973184" y="1856976"/>
            <a:ext cx="1074420" cy="461665"/>
          </a:xfrm>
          <a:prstGeom prst="rect">
            <a:avLst/>
          </a:prstGeom>
          <a:noFill/>
        </p:spPr>
        <p:txBody>
          <a:bodyPr wrap="square" rtlCol="0">
            <a:spAutoFit/>
          </a:bodyPr>
          <a:lstStyle/>
          <a:p>
            <a:r>
              <a:rPr lang="en-US" sz="2400" dirty="0">
                <a:solidFill>
                  <a:schemeClr val="bg1"/>
                </a:solidFill>
              </a:rPr>
              <a:t>Mu3e</a:t>
            </a:r>
          </a:p>
        </p:txBody>
      </p:sp>
      <p:pic>
        <p:nvPicPr>
          <p:cNvPr id="12" name="Picture 11"/>
          <p:cNvPicPr>
            <a:picLocks noChangeAspect="1"/>
          </p:cNvPicPr>
          <p:nvPr/>
        </p:nvPicPr>
        <p:blipFill>
          <a:blip r:embed="rId4"/>
          <a:stretch>
            <a:fillRect/>
          </a:stretch>
        </p:blipFill>
        <p:spPr>
          <a:xfrm>
            <a:off x="6700766" y="1467505"/>
            <a:ext cx="3657600" cy="1423438"/>
          </a:xfrm>
          <a:prstGeom prst="rect">
            <a:avLst/>
          </a:prstGeom>
        </p:spPr>
      </p:pic>
      <p:sp>
        <p:nvSpPr>
          <p:cNvPr id="13" name="TextBox 12"/>
          <p:cNvSpPr txBox="1"/>
          <p:nvPr/>
        </p:nvSpPr>
        <p:spPr>
          <a:xfrm>
            <a:off x="7615166" y="1005841"/>
            <a:ext cx="1600200" cy="461665"/>
          </a:xfrm>
          <a:prstGeom prst="rect">
            <a:avLst/>
          </a:prstGeom>
          <a:noFill/>
        </p:spPr>
        <p:txBody>
          <a:bodyPr wrap="square" rtlCol="0">
            <a:spAutoFit/>
          </a:bodyPr>
          <a:lstStyle/>
          <a:p>
            <a:pPr algn="ctr"/>
            <a:r>
              <a:rPr lang="en-US" sz="2400" dirty="0">
                <a:solidFill>
                  <a:schemeClr val="bg1"/>
                </a:solidFill>
              </a:rPr>
              <a:t>COMET</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9212" y="1417224"/>
            <a:ext cx="1295400" cy="1295400"/>
          </a:xfrm>
          <a:prstGeom prst="rect">
            <a:avLst/>
          </a:prstGeom>
        </p:spPr>
      </p:pic>
      <p:sp>
        <p:nvSpPr>
          <p:cNvPr id="17" name="TextBox 16"/>
          <p:cNvSpPr txBox="1"/>
          <p:nvPr/>
        </p:nvSpPr>
        <p:spPr>
          <a:xfrm>
            <a:off x="2387338" y="955560"/>
            <a:ext cx="999149" cy="461665"/>
          </a:xfrm>
          <a:prstGeom prst="rect">
            <a:avLst/>
          </a:prstGeom>
          <a:noFill/>
        </p:spPr>
        <p:txBody>
          <a:bodyPr wrap="square" rtlCol="0">
            <a:spAutoFit/>
          </a:bodyPr>
          <a:lstStyle/>
          <a:p>
            <a:pPr algn="ctr"/>
            <a:r>
              <a:rPr lang="en-US" sz="2400" dirty="0">
                <a:solidFill>
                  <a:schemeClr val="bg1"/>
                </a:solidFill>
              </a:rPr>
              <a:t>MEG</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6771" y="4537751"/>
            <a:ext cx="1524000" cy="1828800"/>
          </a:xfrm>
          <a:prstGeom prst="rect">
            <a:avLst/>
          </a:prstGeom>
          <a:solidFill>
            <a:schemeClr val="bg1"/>
          </a:solidFill>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812" y="4537751"/>
            <a:ext cx="1828800" cy="1828800"/>
          </a:xfrm>
          <a:prstGeom prst="rect">
            <a:avLst/>
          </a:prstGeom>
        </p:spPr>
      </p:pic>
      <p:pic>
        <p:nvPicPr>
          <p:cNvPr id="14" name="Picture 13"/>
          <p:cNvPicPr>
            <a:picLocks noChangeAspect="1"/>
          </p:cNvPicPr>
          <p:nvPr/>
        </p:nvPicPr>
        <p:blipFill>
          <a:blip r:embed="rId8"/>
          <a:stretch>
            <a:fillRect/>
          </a:stretch>
        </p:blipFill>
        <p:spPr>
          <a:xfrm>
            <a:off x="5415090" y="4543135"/>
            <a:ext cx="2254313" cy="1828800"/>
          </a:xfrm>
          <a:prstGeom prst="rect">
            <a:avLst/>
          </a:prstGeom>
        </p:spPr>
      </p:pic>
    </p:spTree>
    <p:extLst>
      <p:ext uri="{BB962C8B-B14F-4D97-AF65-F5344CB8AC3E}">
        <p14:creationId xmlns:p14="http://schemas.microsoft.com/office/powerpoint/2010/main" val="89478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Extinction</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37</a:t>
            </a:fld>
            <a:endParaRPr lang="en-US" dirty="0"/>
          </a:p>
        </p:txBody>
      </p:sp>
      <p:sp>
        <p:nvSpPr>
          <p:cNvPr id="7" name="Content Placeholder 11"/>
          <p:cNvSpPr txBox="1">
            <a:spLocks/>
          </p:cNvSpPr>
          <p:nvPr/>
        </p:nvSpPr>
        <p:spPr>
          <a:xfrm>
            <a:off x="1714501" y="849358"/>
            <a:ext cx="4419601" cy="3113042"/>
          </a:xfrm>
          <a:prstGeom prst="rect">
            <a:avLst/>
          </a:prstGeom>
        </p:spPr>
        <p:txBody>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Note: we get a factor of ~10</a:t>
            </a:r>
            <a:r>
              <a:rPr lang="en-US" sz="2400" baseline="30000" dirty="0"/>
              <a:t>4</a:t>
            </a:r>
            <a:r>
              <a:rPr lang="en-US" sz="2400" dirty="0"/>
              <a:t> for free by the bunching of the beam in the Delivery ring.</a:t>
            </a:r>
          </a:p>
          <a:p>
            <a:r>
              <a:rPr lang="en-US" sz="2400" dirty="0"/>
              <a:t>The remaining 10</a:t>
            </a:r>
            <a:r>
              <a:rPr lang="en-US" sz="2400" baseline="30000" dirty="0"/>
              <a:t>6</a:t>
            </a:r>
            <a:r>
              <a:rPr lang="en-US" sz="2400" dirty="0"/>
              <a:t> comes from downstream a set of resonant dipoles in the beam deflects beam such that only in-time beam is transmitted through a system or collimators.</a:t>
            </a:r>
          </a:p>
          <a:p>
            <a:endParaRPr lang="en-US" sz="2400" dirty="0"/>
          </a:p>
          <a:p>
            <a:pPr marL="0" indent="0">
              <a:buNone/>
            </a:pPr>
            <a:endParaRPr lang="en-US" sz="2400" dirty="0"/>
          </a:p>
        </p:txBody>
      </p:sp>
      <p:sp>
        <p:nvSpPr>
          <p:cNvPr id="11" name="Right Arrow 10"/>
          <p:cNvSpPr/>
          <p:nvPr/>
        </p:nvSpPr>
        <p:spPr>
          <a:xfrm>
            <a:off x="6257761" y="4890865"/>
            <a:ext cx="654260" cy="211681"/>
          </a:xfrm>
          <a:prstGeom prst="rightArrow">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697" y="4568625"/>
            <a:ext cx="8472830" cy="1918137"/>
          </a:xfrm>
          <a:prstGeom prst="rect">
            <a:avLst/>
          </a:prstGeom>
          <a:solidFill>
            <a:schemeClr val="bg1"/>
          </a:solidFill>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901" y="931841"/>
            <a:ext cx="4077629" cy="3048695"/>
          </a:xfrm>
          <a:prstGeom prst="rect">
            <a:avLst/>
          </a:prstGeom>
        </p:spPr>
      </p:pic>
    </p:spTree>
    <p:extLst>
      <p:ext uri="{BB962C8B-B14F-4D97-AF65-F5344CB8AC3E}">
        <p14:creationId xmlns:p14="http://schemas.microsoft.com/office/powerpoint/2010/main" val="111041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Grp="1" noRot="1" noChangeArrowheads="1"/>
          </p:cNvSpPr>
          <p:nvPr>
            <p:ph type="title"/>
          </p:nvPr>
        </p:nvSpPr>
        <p:spPr/>
        <p:txBody>
          <a:bodyPr/>
          <a:lstStyle/>
          <a:p>
            <a:r>
              <a:rPr lang="en-US"/>
              <a:t>What we get at the Stopping Target</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9" name="Footer Placeholder 3"/>
          <p:cNvSpPr>
            <a:spLocks noGrp="1"/>
          </p:cNvSpPr>
          <p:nvPr>
            <p:ph type="ftr" sz="quarter" idx="11"/>
          </p:nvPr>
        </p:nvSpPr>
        <p:spPr/>
        <p:txBody>
          <a:bodyPr/>
          <a:lstStyle/>
          <a:p>
            <a:r>
              <a:rPr lang="en-US"/>
              <a:t>SPIN 2023 / Mu2e</a:t>
            </a:r>
            <a:endParaRPr lang="en-US" baseline="30000"/>
          </a:p>
        </p:txBody>
      </p:sp>
      <p:sp>
        <p:nvSpPr>
          <p:cNvPr id="3" name="Slide Number Placeholder 2"/>
          <p:cNvSpPr>
            <a:spLocks noGrp="1"/>
          </p:cNvSpPr>
          <p:nvPr>
            <p:ph type="sldNum" sz="quarter" idx="12"/>
          </p:nvPr>
        </p:nvSpPr>
        <p:spPr/>
        <p:txBody>
          <a:bodyPr/>
          <a:lstStyle/>
          <a:p>
            <a:fld id="{7705845C-8431-413C-B8C1-E296749C8453}" type="slidenum">
              <a:rPr lang="en-US" smtClean="0"/>
              <a:pPr/>
              <a:t>38</a:t>
            </a:fld>
            <a:endParaRPr lang="en-US"/>
          </a:p>
        </p:txBody>
      </p:sp>
      <p:sp>
        <p:nvSpPr>
          <p:cNvPr id="562180" name="Text Box 4"/>
          <p:cNvSpPr txBox="1">
            <a:spLocks noChangeArrowheads="1"/>
          </p:cNvSpPr>
          <p:nvPr/>
        </p:nvSpPr>
        <p:spPr bwMode="auto">
          <a:xfrm>
            <a:off x="1660526" y="2138363"/>
            <a:ext cx="3840163" cy="1473200"/>
          </a:xfrm>
          <a:prstGeom prst="rect">
            <a:avLst/>
          </a:prstGeom>
          <a:noFill/>
          <a:ln w="38100" algn="ctr">
            <a:solidFill>
              <a:srgbClr val="FF0000"/>
            </a:solidFill>
            <a:miter lim="800000"/>
            <a:headEnd type="none" w="lg" len="lg"/>
            <a:tailEnd type="none" w="lg" len="lg"/>
          </a:ln>
          <a:effectLst/>
        </p:spPr>
        <p:txBody>
          <a:bodyPr>
            <a:spAutoFit/>
          </a:bodyPr>
          <a:lstStyle>
            <a:lvl1pPr marL="115888" indent="-115888"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1" hangingPunct="1">
              <a:lnSpc>
                <a:spcPct val="80000"/>
              </a:lnSpc>
              <a:spcBef>
                <a:spcPct val="30000"/>
              </a:spcBef>
              <a:buFontTx/>
              <a:buChar char="•"/>
            </a:pPr>
            <a:r>
              <a:rPr lang="en-US" dirty="0">
                <a:solidFill>
                  <a:schemeClr val="bg1"/>
                </a:solidFill>
                <a:latin typeface="+mn-lt"/>
              </a:rPr>
              <a:t>1/230 incident protons produce a </a:t>
            </a:r>
            <a:r>
              <a:rPr lang="en-US" dirty="0" err="1">
                <a:solidFill>
                  <a:schemeClr val="bg1"/>
                </a:solidFill>
                <a:latin typeface="+mn-lt"/>
              </a:rPr>
              <a:t>muon</a:t>
            </a:r>
            <a:r>
              <a:rPr lang="en-US" dirty="0">
                <a:solidFill>
                  <a:schemeClr val="bg1"/>
                </a:solidFill>
                <a:latin typeface="+mn-lt"/>
              </a:rPr>
              <a:t> at the stopping target</a:t>
            </a:r>
          </a:p>
          <a:p>
            <a:pPr eaLnBrk="1" hangingPunct="1">
              <a:lnSpc>
                <a:spcPct val="80000"/>
              </a:lnSpc>
              <a:spcBef>
                <a:spcPct val="30000"/>
              </a:spcBef>
              <a:buFontTx/>
              <a:buChar char="•"/>
            </a:pPr>
            <a:r>
              <a:rPr lang="en-US" dirty="0">
                <a:solidFill>
                  <a:schemeClr val="bg1"/>
                </a:solidFill>
                <a:latin typeface="+mn-lt"/>
              </a:rPr>
              <a:t>51% of muons stop in target</a:t>
            </a:r>
          </a:p>
          <a:p>
            <a:pPr eaLnBrk="1" hangingPunct="1">
              <a:lnSpc>
                <a:spcPct val="80000"/>
              </a:lnSpc>
              <a:spcBef>
                <a:spcPct val="30000"/>
              </a:spcBef>
              <a:buFontTx/>
              <a:buChar char="•"/>
            </a:pPr>
            <a:r>
              <a:rPr lang="en-US" dirty="0">
                <a:solidFill>
                  <a:schemeClr val="bg1"/>
                </a:solidFill>
                <a:latin typeface="+mn-lt"/>
              </a:rPr>
              <a:t>43x10</a:t>
            </a:r>
            <a:r>
              <a:rPr lang="en-US" baseline="30000" dirty="0">
                <a:solidFill>
                  <a:schemeClr val="bg1"/>
                </a:solidFill>
                <a:latin typeface="+mn-lt"/>
              </a:rPr>
              <a:t>9</a:t>
            </a:r>
            <a:r>
              <a:rPr lang="en-US" dirty="0">
                <a:solidFill>
                  <a:schemeClr val="bg1"/>
                </a:solidFill>
                <a:latin typeface="+mn-lt"/>
              </a:rPr>
              <a:t> </a:t>
            </a:r>
            <a:r>
              <a:rPr lang="en-US" dirty="0">
                <a:solidFill>
                  <a:schemeClr val="bg1"/>
                </a:solidFill>
                <a:latin typeface="Symbol" pitchFamily="18" charset="2"/>
              </a:rPr>
              <a:t>m</a:t>
            </a:r>
            <a:r>
              <a:rPr lang="en-US" dirty="0">
                <a:solidFill>
                  <a:schemeClr val="bg1"/>
                </a:solidFill>
                <a:latin typeface="+mn-lt"/>
              </a:rPr>
              <a:t> stops per spill second</a:t>
            </a:r>
          </a:p>
          <a:p>
            <a:pPr eaLnBrk="1" hangingPunct="1">
              <a:lnSpc>
                <a:spcPct val="80000"/>
              </a:lnSpc>
              <a:spcBef>
                <a:spcPct val="30000"/>
              </a:spcBef>
              <a:buFontTx/>
              <a:buChar char="•"/>
            </a:pPr>
            <a:r>
              <a:rPr lang="en-US" dirty="0">
                <a:solidFill>
                  <a:schemeClr val="bg1"/>
                </a:solidFill>
                <a:latin typeface="+mn-lt"/>
              </a:rPr>
              <a:t>73,500 </a:t>
            </a:r>
            <a:r>
              <a:rPr lang="en-US" dirty="0">
                <a:solidFill>
                  <a:schemeClr val="bg1"/>
                </a:solidFill>
                <a:latin typeface="Symbol" pitchFamily="18" charset="2"/>
              </a:rPr>
              <a:t>m</a:t>
            </a:r>
            <a:r>
              <a:rPr lang="en-US" dirty="0">
                <a:solidFill>
                  <a:schemeClr val="bg1"/>
                </a:solidFill>
                <a:latin typeface="+mn-lt"/>
              </a:rPr>
              <a:t> stops per </a:t>
            </a:r>
            <a:r>
              <a:rPr lang="en-US" dirty="0" err="1">
                <a:solidFill>
                  <a:schemeClr val="bg1"/>
                </a:solidFill>
                <a:latin typeface="+mn-lt"/>
              </a:rPr>
              <a:t>microbunch</a:t>
            </a:r>
            <a:endParaRPr lang="en-US" dirty="0">
              <a:solidFill>
                <a:schemeClr val="bg1"/>
              </a:solidFill>
              <a:latin typeface="+mn-lt"/>
            </a:endParaRPr>
          </a:p>
        </p:txBody>
      </p:sp>
      <p:pic>
        <p:nvPicPr>
          <p:cNvPr id="562181" name="Picture 5" descr="transported_particle_moment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9951" y="3692525"/>
            <a:ext cx="3025775" cy="2927350"/>
          </a:xfrm>
          <a:prstGeom prst="rect">
            <a:avLst/>
          </a:prstGeom>
          <a:noFill/>
          <a:extLst>
            <a:ext uri="{909E8E84-426E-40DD-AFC4-6F175D3DCCD1}">
              <a14:hiddenFill xmlns:a14="http://schemas.microsoft.com/office/drawing/2010/main">
                <a:solidFill>
                  <a:srgbClr val="FFFFFF"/>
                </a:solidFill>
              </a14:hiddenFill>
            </a:ext>
          </a:extLst>
        </p:spPr>
      </p:pic>
      <p:pic>
        <p:nvPicPr>
          <p:cNvPr id="562182" name="Picture 6" descr="Stopping_Target_muon_to_electron_blow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3025" y="761315"/>
            <a:ext cx="4570413" cy="23987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2183" name="Text Box 7"/>
          <p:cNvSpPr txBox="1">
            <a:spLocks noChangeArrowheads="1"/>
          </p:cNvSpPr>
          <p:nvPr/>
        </p:nvSpPr>
        <p:spPr bwMode="auto">
          <a:xfrm>
            <a:off x="1660526" y="800101"/>
            <a:ext cx="3840163" cy="1254125"/>
          </a:xfrm>
          <a:prstGeom prst="rect">
            <a:avLst/>
          </a:prstGeom>
          <a:noFill/>
          <a:ln w="38100" algn="ctr">
            <a:solidFill>
              <a:srgbClr val="FF0000"/>
            </a:solidFill>
            <a:miter lim="800000"/>
            <a:headEnd type="none" w="lg" len="lg"/>
            <a:tailEnd type="none" w="lg" len="lg"/>
          </a:ln>
          <a:effectLst/>
        </p:spPr>
        <p:txBody>
          <a:bodyPr>
            <a:spAutoFit/>
          </a:bodyPr>
          <a:lstStyle>
            <a:lvl1pPr marL="115888" indent="-115888" algn="l">
              <a:defRPr>
                <a:solidFill>
                  <a:schemeClr val="tx1"/>
                </a:solidFill>
                <a:latin typeface="Arial" pitchFamily="34" charset="0"/>
              </a:defRPr>
            </a:lvl1pPr>
            <a:lvl2pPr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1" hangingPunct="1">
              <a:lnSpc>
                <a:spcPct val="80000"/>
              </a:lnSpc>
              <a:spcBef>
                <a:spcPct val="30000"/>
              </a:spcBef>
              <a:buFontTx/>
              <a:buChar char="•"/>
            </a:pPr>
            <a:r>
              <a:rPr lang="en-US" dirty="0">
                <a:solidFill>
                  <a:schemeClr val="bg1"/>
                </a:solidFill>
                <a:latin typeface="+mn-lt"/>
              </a:rPr>
              <a:t>34 Al disks</a:t>
            </a:r>
          </a:p>
          <a:p>
            <a:pPr eaLnBrk="1" hangingPunct="1">
              <a:lnSpc>
                <a:spcPct val="80000"/>
              </a:lnSpc>
              <a:spcBef>
                <a:spcPct val="30000"/>
              </a:spcBef>
              <a:buFontTx/>
              <a:buChar char="•"/>
            </a:pPr>
            <a:r>
              <a:rPr lang="en-US" dirty="0">
                <a:solidFill>
                  <a:schemeClr val="bg1"/>
                </a:solidFill>
                <a:latin typeface="+mn-lt"/>
              </a:rPr>
              <a:t>each 100 </a:t>
            </a:r>
            <a:r>
              <a:rPr lang="en-US" dirty="0">
                <a:solidFill>
                  <a:schemeClr val="bg1"/>
                </a:solidFill>
                <a:latin typeface="Symbol" pitchFamily="18" charset="2"/>
              </a:rPr>
              <a:t>m</a:t>
            </a:r>
            <a:r>
              <a:rPr lang="en-US" dirty="0">
                <a:solidFill>
                  <a:schemeClr val="bg1"/>
                </a:solidFill>
                <a:latin typeface="+mn-lt"/>
              </a:rPr>
              <a:t>m thick</a:t>
            </a:r>
          </a:p>
          <a:p>
            <a:pPr eaLnBrk="1" hangingPunct="1">
              <a:lnSpc>
                <a:spcPct val="80000"/>
              </a:lnSpc>
              <a:spcBef>
                <a:spcPct val="30000"/>
              </a:spcBef>
              <a:buFontTx/>
              <a:buChar char="•"/>
            </a:pPr>
            <a:r>
              <a:rPr lang="en-US" dirty="0">
                <a:solidFill>
                  <a:schemeClr val="bg1"/>
                </a:solidFill>
                <a:latin typeface="+mn-lt"/>
              </a:rPr>
              <a:t>83 mm to 65 mm radius</a:t>
            </a:r>
          </a:p>
          <a:p>
            <a:pPr eaLnBrk="1" hangingPunct="1">
              <a:lnSpc>
                <a:spcPct val="80000"/>
              </a:lnSpc>
              <a:spcBef>
                <a:spcPct val="30000"/>
              </a:spcBef>
              <a:buFontTx/>
              <a:buChar char="•"/>
            </a:pPr>
            <a:r>
              <a:rPr lang="en-US" dirty="0">
                <a:solidFill>
                  <a:schemeClr val="bg1"/>
                </a:solidFill>
                <a:latin typeface="+mn-lt"/>
              </a:rPr>
              <a:t>in graded magnetic field</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3831" y="3639603"/>
            <a:ext cx="4239168" cy="2926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1" name="Rectangle 3"/>
          <p:cNvSpPr>
            <a:spLocks noGrp="1" noRot="1" noChangeArrowheads="1"/>
          </p:cNvSpPr>
          <p:nvPr>
            <p:ph type="title"/>
          </p:nvPr>
        </p:nvSpPr>
        <p:spPr/>
        <p:txBody>
          <a:bodyPr/>
          <a:lstStyle/>
          <a:p>
            <a:r>
              <a:rPr lang="en-US"/>
              <a:t>Choice of StoppingTarget Material</a:t>
            </a:r>
          </a:p>
        </p:txBody>
      </p:sp>
      <p:sp>
        <p:nvSpPr>
          <p:cNvPr id="2" name="Date Placeholder 1"/>
          <p:cNvSpPr>
            <a:spLocks noGrp="1"/>
          </p:cNvSpPr>
          <p:nvPr>
            <p:ph type="dt" sz="half" idx="10"/>
          </p:nvPr>
        </p:nvSpPr>
        <p:spPr/>
        <p:txBody>
          <a:bodyPr/>
          <a:lstStyle/>
          <a:p>
            <a:r>
              <a:rPr lang="en-US"/>
              <a:t>Craig Dukes / Virginia</a:t>
            </a:r>
          </a:p>
        </p:txBody>
      </p:sp>
      <p:sp>
        <p:nvSpPr>
          <p:cNvPr id="12" name="Footer Placeholder 5"/>
          <p:cNvSpPr>
            <a:spLocks noGrp="1"/>
          </p:cNvSpPr>
          <p:nvPr>
            <p:ph type="ftr" sz="quarter" idx="11"/>
          </p:nvPr>
        </p:nvSpPr>
        <p:spPr/>
        <p:txBody>
          <a:bodyPr/>
          <a:lstStyle/>
          <a:p>
            <a:r>
              <a:rPr lang="en-US"/>
              <a:t>SPIN 2023 / Mu2e</a:t>
            </a:r>
            <a:endParaRPr lang="en-US" baseline="30000"/>
          </a:p>
        </p:txBody>
      </p:sp>
      <p:sp>
        <p:nvSpPr>
          <p:cNvPr id="3" name="Slide Number Placeholder 2"/>
          <p:cNvSpPr>
            <a:spLocks noGrp="1"/>
          </p:cNvSpPr>
          <p:nvPr>
            <p:ph type="sldNum" sz="quarter" idx="12"/>
          </p:nvPr>
        </p:nvSpPr>
        <p:spPr/>
        <p:txBody>
          <a:bodyPr/>
          <a:lstStyle/>
          <a:p>
            <a:fld id="{53824759-6E56-4D9B-992B-388AC8E7F6AA}" type="slidenum">
              <a:rPr lang="en-US" smtClean="0"/>
              <a:pPr/>
              <a:t>39</a:t>
            </a:fld>
            <a:endParaRPr lang="en-US"/>
          </a:p>
        </p:txBody>
      </p:sp>
      <p:graphicFrame>
        <p:nvGraphicFramePr>
          <p:cNvPr id="560132" name="Object 4"/>
          <p:cNvGraphicFramePr>
            <a:graphicFrameLocks noGrp="1" noChangeAspect="1"/>
          </p:cNvGraphicFramePr>
          <p:nvPr>
            <p:ph sz="half" idx="4294967295"/>
          </p:nvPr>
        </p:nvGraphicFramePr>
        <p:xfrm>
          <a:off x="1524001" y="2292351"/>
          <a:ext cx="1465263" cy="2436813"/>
        </p:xfrm>
        <a:graphic>
          <a:graphicData uri="http://schemas.openxmlformats.org/presentationml/2006/ole">
            <mc:AlternateContent xmlns:mc="http://schemas.openxmlformats.org/markup-compatibility/2006">
              <mc:Choice xmlns:v="urn:schemas-microsoft-com:vml" Requires="v">
                <p:oleObj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2292351"/>
                        <a:ext cx="1465263" cy="2436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60130" name="Picture 2" descr="muon_lifetime_vs_z"/>
          <p:cNvPicPr>
            <a:picLocks noChangeAspect="1" noChangeArrowheads="1"/>
          </p:cNvPicPr>
          <p:nvPr/>
        </p:nvPicPr>
        <p:blipFill>
          <a:blip r:embed="rId5" cstate="print">
            <a:extLst>
              <a:ext uri="{28A0092B-C50C-407E-A947-70E740481C1C}">
                <a14:useLocalDpi xmlns:a14="http://schemas.microsoft.com/office/drawing/2010/main" val="0"/>
              </a:ext>
            </a:extLst>
          </a:blip>
          <a:srcRect l="-1083" t="-1440" r="-1083" b="-1440"/>
          <a:stretch>
            <a:fillRect/>
          </a:stretch>
        </p:blipFill>
        <p:spPr bwMode="auto">
          <a:xfrm>
            <a:off x="1995489" y="3597275"/>
            <a:ext cx="3857625" cy="2922588"/>
          </a:xfrm>
          <a:prstGeom prst="rect">
            <a:avLst/>
          </a:prstGeom>
          <a:solidFill>
            <a:schemeClr val="bg1"/>
          </a:solidFill>
          <a:ln w="38100">
            <a:solidFill>
              <a:srgbClr val="FF0000"/>
            </a:solidFill>
            <a:miter lim="800000"/>
            <a:headEnd/>
            <a:tailEnd/>
          </a:ln>
        </p:spPr>
      </p:pic>
      <p:pic>
        <p:nvPicPr>
          <p:cNvPr id="560133" name="Picture 5" descr="rate_vs_target_z"/>
          <p:cNvPicPr>
            <a:picLocks noChangeAspect="1" noChangeArrowheads="1"/>
          </p:cNvPicPr>
          <p:nvPr/>
        </p:nvPicPr>
        <p:blipFill>
          <a:blip r:embed="rId6" cstate="print">
            <a:extLst>
              <a:ext uri="{28A0092B-C50C-407E-A947-70E740481C1C}">
                <a14:useLocalDpi xmlns:a14="http://schemas.microsoft.com/office/drawing/2010/main" val="0"/>
              </a:ext>
            </a:extLst>
          </a:blip>
          <a:srcRect l="-885" t="-1263" r="-885" b="-1263"/>
          <a:stretch>
            <a:fillRect/>
          </a:stretch>
        </p:blipFill>
        <p:spPr bwMode="auto">
          <a:xfrm>
            <a:off x="6175376" y="676275"/>
            <a:ext cx="3884613" cy="2744788"/>
          </a:xfrm>
          <a:prstGeom prst="rect">
            <a:avLst/>
          </a:prstGeom>
          <a:solidFill>
            <a:schemeClr val="bg1"/>
          </a:solidFill>
          <a:ln w="38100">
            <a:solidFill>
              <a:srgbClr val="FF0000"/>
            </a:solidFill>
            <a:miter lim="800000"/>
            <a:headEnd/>
            <a:tailEnd/>
          </a:ln>
        </p:spPr>
      </p:pic>
      <p:sp>
        <p:nvSpPr>
          <p:cNvPr id="560134" name="Text Box 6"/>
          <p:cNvSpPr txBox="1">
            <a:spLocks noChangeArrowheads="1"/>
          </p:cNvSpPr>
          <p:nvPr/>
        </p:nvSpPr>
        <p:spPr bwMode="auto">
          <a:xfrm>
            <a:off x="1641476" y="661989"/>
            <a:ext cx="4568825" cy="2910797"/>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1125" indent="-111125" algn="l">
              <a:defRPr>
                <a:solidFill>
                  <a:schemeClr val="tx1"/>
                </a:solidFill>
                <a:latin typeface="Arial" pitchFamily="34" charset="0"/>
              </a:defRPr>
            </a:lvl1pPr>
            <a:lvl2pPr marL="346075" indent="-111125" algn="l">
              <a:defRPr>
                <a:solidFill>
                  <a:schemeClr val="tx1"/>
                </a:solidFill>
                <a:latin typeface="Arial" pitchFamily="34" charset="0"/>
              </a:defRPr>
            </a:lvl2pPr>
            <a:lvl3pPr algn="l">
              <a:defRPr>
                <a:solidFill>
                  <a:schemeClr val="tx1"/>
                </a:solidFill>
                <a:latin typeface="Arial" pitchFamily="34" charset="0"/>
              </a:defRPr>
            </a:lvl3pPr>
            <a:lvl4pPr algn="l">
              <a:defRPr>
                <a:solidFill>
                  <a:schemeClr val="tx1"/>
                </a:solidFill>
                <a:latin typeface="Arial" pitchFamily="34" charset="0"/>
              </a:defRPr>
            </a:lvl4pPr>
            <a:lvl5pPr algn="l">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eaLnBrk="1" hangingPunct="1">
              <a:lnSpc>
                <a:spcPct val="85000"/>
              </a:lnSpc>
              <a:spcBef>
                <a:spcPct val="25000"/>
              </a:spcBef>
              <a:buFontTx/>
              <a:buChar char="•"/>
            </a:pPr>
            <a:r>
              <a:rPr lang="en-US" sz="2000" dirty="0">
                <a:solidFill>
                  <a:srgbClr val="FFFF00"/>
                </a:solidFill>
                <a:latin typeface="+mn-lt"/>
              </a:rPr>
              <a:t>Large Z: </a:t>
            </a:r>
            <a:r>
              <a:rPr lang="en-US" sz="2000" dirty="0">
                <a:latin typeface="+mn-lt"/>
              </a:rPr>
              <a:t> </a:t>
            </a:r>
            <a:endParaRPr lang="en-US" sz="2000" dirty="0">
              <a:solidFill>
                <a:schemeClr val="bg1"/>
              </a:solidFill>
              <a:latin typeface="+mn-lt"/>
            </a:endParaRPr>
          </a:p>
          <a:p>
            <a:pPr lvl="1" eaLnBrk="1" hangingPunct="1">
              <a:lnSpc>
                <a:spcPct val="85000"/>
              </a:lnSpc>
              <a:spcBef>
                <a:spcPct val="25000"/>
              </a:spcBef>
              <a:buFontTx/>
              <a:buChar char="•"/>
            </a:pPr>
            <a:r>
              <a:rPr lang="en-US" sz="2000" dirty="0">
                <a:solidFill>
                  <a:schemeClr val="bg1"/>
                </a:solidFill>
                <a:latin typeface="+mn-lt"/>
              </a:rPr>
              <a:t>rate </a:t>
            </a:r>
            <a:r>
              <a:rPr lang="en-US" sz="2000" dirty="0">
                <a:solidFill>
                  <a:schemeClr val="bg1"/>
                </a:solidFill>
                <a:latin typeface="+mn-lt"/>
                <a:sym typeface="Symbol" pitchFamily="18" charset="2"/>
              </a:rPr>
              <a:t></a:t>
            </a:r>
            <a:r>
              <a:rPr lang="en-US" sz="2000" dirty="0">
                <a:solidFill>
                  <a:schemeClr val="bg1"/>
                </a:solidFill>
                <a:latin typeface="+mn-lt"/>
              </a:rPr>
              <a:t>Z|F</a:t>
            </a:r>
            <a:r>
              <a:rPr lang="en-US" sz="2000" baseline="-25000" dirty="0">
                <a:solidFill>
                  <a:schemeClr val="bg1"/>
                </a:solidFill>
                <a:latin typeface="+mn-lt"/>
              </a:rPr>
              <a:t>n</a:t>
            </a:r>
            <a:r>
              <a:rPr lang="en-US" sz="2000" dirty="0">
                <a:solidFill>
                  <a:schemeClr val="bg1"/>
                </a:solidFill>
                <a:latin typeface="+mn-lt"/>
              </a:rPr>
              <a:t>|</a:t>
            </a:r>
            <a:r>
              <a:rPr lang="en-US" sz="2000" baseline="30000" dirty="0">
                <a:solidFill>
                  <a:schemeClr val="bg1"/>
                </a:solidFill>
                <a:latin typeface="+mn-lt"/>
              </a:rPr>
              <a:t>2</a:t>
            </a:r>
            <a:r>
              <a:rPr lang="en-US" sz="2000" dirty="0">
                <a:solidFill>
                  <a:schemeClr val="bg1"/>
                </a:solidFill>
                <a:latin typeface="+mn-lt"/>
              </a:rPr>
              <a:t> (</a:t>
            </a:r>
            <a:r>
              <a:rPr lang="en-US" sz="2000" dirty="0" err="1">
                <a:solidFill>
                  <a:schemeClr val="bg1"/>
                </a:solidFill>
                <a:latin typeface="+mn-lt"/>
              </a:rPr>
              <a:t>F</a:t>
            </a:r>
            <a:r>
              <a:rPr lang="en-US" sz="2000" baseline="-25000" dirty="0" err="1">
                <a:solidFill>
                  <a:schemeClr val="bg1"/>
                </a:solidFill>
                <a:latin typeface="+mn-lt"/>
              </a:rPr>
              <a:t>n</a:t>
            </a:r>
            <a:r>
              <a:rPr lang="en-US" sz="2000" dirty="0">
                <a:solidFill>
                  <a:schemeClr val="bg1"/>
                </a:solidFill>
                <a:latin typeface="+mn-lt"/>
              </a:rPr>
              <a:t> is the form factor)</a:t>
            </a:r>
          </a:p>
          <a:p>
            <a:pPr lvl="1" eaLnBrk="1" hangingPunct="1">
              <a:lnSpc>
                <a:spcPct val="85000"/>
              </a:lnSpc>
              <a:spcBef>
                <a:spcPct val="25000"/>
              </a:spcBef>
              <a:buFontTx/>
              <a:buChar char="•"/>
            </a:pPr>
            <a:r>
              <a:rPr lang="en-US" sz="2000" dirty="0">
                <a:solidFill>
                  <a:schemeClr val="bg1"/>
                </a:solidFill>
                <a:latin typeface="+mn-lt"/>
              </a:rPr>
              <a:t>can reveal nature of interaction</a:t>
            </a:r>
          </a:p>
          <a:p>
            <a:pPr eaLnBrk="1" hangingPunct="1">
              <a:lnSpc>
                <a:spcPct val="85000"/>
              </a:lnSpc>
              <a:spcBef>
                <a:spcPct val="25000"/>
              </a:spcBef>
              <a:buFontTx/>
              <a:buChar char="•"/>
            </a:pPr>
            <a:r>
              <a:rPr lang="en-US" sz="2000" dirty="0">
                <a:solidFill>
                  <a:srgbClr val="FFFF00"/>
                </a:solidFill>
                <a:latin typeface="+mn-lt"/>
              </a:rPr>
              <a:t>Small Z:  </a:t>
            </a:r>
          </a:p>
          <a:p>
            <a:pPr lvl="1" eaLnBrk="1" hangingPunct="1">
              <a:lnSpc>
                <a:spcPct val="85000"/>
              </a:lnSpc>
              <a:spcBef>
                <a:spcPct val="25000"/>
              </a:spcBef>
              <a:buFontTx/>
              <a:buChar char="•"/>
            </a:pPr>
            <a:r>
              <a:rPr lang="en-US" sz="2000" dirty="0">
                <a:solidFill>
                  <a:schemeClr val="bg1"/>
                </a:solidFill>
                <a:latin typeface="+mn-lt"/>
              </a:rPr>
              <a:t>longer lifetime</a:t>
            </a:r>
          </a:p>
          <a:p>
            <a:pPr lvl="1" eaLnBrk="1" hangingPunct="1">
              <a:lnSpc>
                <a:spcPct val="85000"/>
              </a:lnSpc>
              <a:spcBef>
                <a:spcPct val="25000"/>
              </a:spcBef>
              <a:buFontTx/>
              <a:buChar char="•"/>
            </a:pPr>
            <a:r>
              <a:rPr lang="en-US" sz="2000" dirty="0">
                <a:solidFill>
                  <a:schemeClr val="bg1"/>
                </a:solidFill>
                <a:latin typeface="+mn-lt"/>
              </a:rPr>
              <a:t>higher endpoint energy</a:t>
            </a:r>
          </a:p>
          <a:p>
            <a:pPr eaLnBrk="1" hangingPunct="1">
              <a:lnSpc>
                <a:spcPct val="85000"/>
              </a:lnSpc>
              <a:spcBef>
                <a:spcPct val="25000"/>
              </a:spcBef>
              <a:buFontTx/>
              <a:buChar char="•"/>
            </a:pPr>
            <a:r>
              <a:rPr lang="en-US" sz="2000" dirty="0">
                <a:solidFill>
                  <a:srgbClr val="FF0000"/>
                </a:solidFill>
                <a:latin typeface="+mn-lt"/>
              </a:rPr>
              <a:t>Note:</a:t>
            </a:r>
            <a:r>
              <a:rPr lang="en-US" sz="2000" dirty="0">
                <a:latin typeface="+mn-lt"/>
              </a:rPr>
              <a:t> </a:t>
            </a:r>
            <a:r>
              <a:rPr lang="en-US" sz="2000" dirty="0">
                <a:solidFill>
                  <a:schemeClr val="bg1"/>
                </a:solidFill>
                <a:latin typeface="+mn-lt"/>
              </a:rPr>
              <a:t>Need</a:t>
            </a:r>
            <a:r>
              <a:rPr lang="en-US" sz="2000" dirty="0">
                <a:latin typeface="+mn-lt"/>
              </a:rPr>
              <a:t> </a:t>
            </a:r>
            <a:r>
              <a:rPr lang="en-US" sz="2000" dirty="0">
                <a:solidFill>
                  <a:srgbClr val="FFFF00"/>
                </a:solidFill>
                <a:latin typeface="+mn-lt"/>
              </a:rPr>
              <a:t>m</a:t>
            </a:r>
            <a:r>
              <a:rPr lang="en-US" sz="2000" baseline="-25000" dirty="0">
                <a:solidFill>
                  <a:srgbClr val="FFFF00"/>
                </a:solidFill>
                <a:latin typeface="+mn-lt"/>
              </a:rPr>
              <a:t>Z-1</a:t>
            </a:r>
            <a:r>
              <a:rPr lang="en-US" sz="2000" dirty="0">
                <a:solidFill>
                  <a:srgbClr val="FFFF00"/>
                </a:solidFill>
                <a:latin typeface="+mn-lt"/>
              </a:rPr>
              <a:t> &gt; </a:t>
            </a:r>
            <a:r>
              <a:rPr lang="en-US" sz="2000" dirty="0" err="1">
                <a:solidFill>
                  <a:srgbClr val="FFFF00"/>
                </a:solidFill>
                <a:latin typeface="+mn-lt"/>
              </a:rPr>
              <a:t>m</a:t>
            </a:r>
            <a:r>
              <a:rPr lang="en-US" sz="2000" baseline="-25000" dirty="0" err="1">
                <a:solidFill>
                  <a:srgbClr val="FFFF00"/>
                </a:solidFill>
                <a:latin typeface="+mn-lt"/>
              </a:rPr>
              <a:t>Z</a:t>
            </a:r>
            <a:r>
              <a:rPr lang="en-US" sz="2000" dirty="0">
                <a:latin typeface="+mn-lt"/>
              </a:rPr>
              <a:t> </a:t>
            </a:r>
            <a:r>
              <a:rPr lang="en-US" sz="2000" dirty="0">
                <a:solidFill>
                  <a:schemeClr val="bg1"/>
                </a:solidFill>
                <a:latin typeface="+mn-lt"/>
              </a:rPr>
              <a:t>to place max. energy of </a:t>
            </a:r>
            <a:r>
              <a:rPr lang="en-US" sz="2000" dirty="0" err="1">
                <a:solidFill>
                  <a:schemeClr val="bg1"/>
                </a:solidFill>
                <a:latin typeface="+mn-lt"/>
              </a:rPr>
              <a:t>radiative</a:t>
            </a:r>
            <a:r>
              <a:rPr lang="en-US" sz="2000" dirty="0">
                <a:solidFill>
                  <a:schemeClr val="bg1"/>
                </a:solidFill>
                <a:latin typeface="+mn-lt"/>
              </a:rPr>
              <a:t> capture </a:t>
            </a:r>
            <a:r>
              <a:rPr lang="en-US" sz="2000" dirty="0" err="1">
                <a:solidFill>
                  <a:schemeClr val="bg1"/>
                </a:solidFill>
                <a:latin typeface="+mn-lt"/>
              </a:rPr>
              <a:t>muons</a:t>
            </a:r>
            <a:r>
              <a:rPr lang="en-US" sz="2000" dirty="0">
                <a:solidFill>
                  <a:schemeClr val="bg1"/>
                </a:solidFill>
                <a:latin typeface="+mn-lt"/>
              </a:rPr>
              <a:t> below signal electrons</a:t>
            </a:r>
          </a:p>
        </p:txBody>
      </p:sp>
      <p:sp>
        <p:nvSpPr>
          <p:cNvPr id="560135" name="Oval 7"/>
          <p:cNvSpPr>
            <a:spLocks noChangeArrowheads="1"/>
          </p:cNvSpPr>
          <p:nvPr/>
        </p:nvSpPr>
        <p:spPr bwMode="auto">
          <a:xfrm>
            <a:off x="7150100" y="2520950"/>
            <a:ext cx="2457450" cy="960438"/>
          </a:xfrm>
          <a:prstGeom prst="ellipse">
            <a:avLst/>
          </a:prstGeom>
          <a:solidFill>
            <a:srgbClr val="FFFF99">
              <a:alpha val="50000"/>
            </a:srgbClr>
          </a:solidFill>
          <a:ln w="38100" algn="ctr">
            <a:solidFill>
              <a:srgbClr val="FF0000"/>
            </a:solidFill>
            <a:round/>
            <a:headEnd type="none" w="lg" len="lg"/>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en-US"/>
              <a:t>S, V, D dependence </a:t>
            </a:r>
          </a:p>
          <a:p>
            <a:pPr eaLnBrk="1" hangingPunct="1"/>
            <a:r>
              <a:rPr lang="en-US"/>
              <a:t>unique to </a:t>
            </a:r>
            <a:r>
              <a:rPr lang="en-US">
                <a:latin typeface="Symbol" pitchFamily="18" charset="2"/>
              </a:rPr>
              <a:t>m</a:t>
            </a:r>
            <a:r>
              <a:rPr lang="en-US"/>
              <a:t>N</a:t>
            </a:r>
            <a:r>
              <a:rPr lang="en-US">
                <a:latin typeface="Century Gothic" pitchFamily="34" charset="0"/>
              </a:rPr>
              <a:t>→</a:t>
            </a:r>
            <a:r>
              <a:rPr lang="en-US"/>
              <a:t>eN</a:t>
            </a:r>
            <a:endParaRPr lang="en-US">
              <a:latin typeface="Century Gothic" pitchFamily="34" charset="0"/>
            </a:endParaRPr>
          </a:p>
        </p:txBody>
      </p:sp>
      <p:sp>
        <p:nvSpPr>
          <p:cNvPr id="560136" name="Oval 8"/>
          <p:cNvSpPr>
            <a:spLocks noChangeArrowheads="1"/>
          </p:cNvSpPr>
          <p:nvPr/>
        </p:nvSpPr>
        <p:spPr bwMode="auto">
          <a:xfrm>
            <a:off x="3287714" y="4902200"/>
            <a:ext cx="1081087" cy="331788"/>
          </a:xfrm>
          <a:prstGeom prst="ellipse">
            <a:avLst/>
          </a:prstGeom>
          <a:noFill/>
          <a:ln w="38100" algn="ctr">
            <a:solidFill>
              <a:srgbClr val="FF0000"/>
            </a:solidFill>
            <a:round/>
            <a:headEnd type="none" w="lg" len="lg"/>
            <a:tailEnd type="none" w="lg" len="lg"/>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60137" name="Picture 9" descr="muon_decay_in_orbit_endpoint"/>
          <p:cNvPicPr>
            <a:picLocks noChangeAspect="1" noChangeArrowheads="1"/>
          </p:cNvPicPr>
          <p:nvPr/>
        </p:nvPicPr>
        <p:blipFill>
          <a:blip r:embed="rId7" cstate="print">
            <a:extLst>
              <a:ext uri="{28A0092B-C50C-407E-A947-70E740481C1C}">
                <a14:useLocalDpi xmlns:a14="http://schemas.microsoft.com/office/drawing/2010/main" val="0"/>
              </a:ext>
            </a:extLst>
          </a:blip>
          <a:srcRect l="-1134" t="-1453" r="-1134" b="-1453"/>
          <a:stretch>
            <a:fillRect/>
          </a:stretch>
        </p:blipFill>
        <p:spPr bwMode="auto">
          <a:xfrm>
            <a:off x="6165850" y="3595689"/>
            <a:ext cx="3721100" cy="2924175"/>
          </a:xfrm>
          <a:prstGeom prst="rect">
            <a:avLst/>
          </a:prstGeom>
          <a:solidFill>
            <a:schemeClr val="bg1"/>
          </a:solidFill>
          <a:ln w="38100">
            <a:solidFill>
              <a:srgbClr val="FF0000"/>
            </a:solidFill>
            <a:miter lim="800000"/>
            <a:headEnd/>
            <a:tailEnd/>
          </a:ln>
        </p:spPr>
      </p:pic>
      <p:sp>
        <p:nvSpPr>
          <p:cNvPr id="560138" name="Text Box 10"/>
          <p:cNvSpPr txBox="1">
            <a:spLocks noChangeArrowheads="1"/>
          </p:cNvSpPr>
          <p:nvPr/>
        </p:nvSpPr>
        <p:spPr bwMode="auto">
          <a:xfrm>
            <a:off x="3832226" y="4573588"/>
            <a:ext cx="1851025" cy="366712"/>
          </a:xfrm>
          <a:prstGeom prst="rect">
            <a:avLst/>
          </a:prstGeom>
          <a:noFill/>
          <a:ln>
            <a:noFill/>
          </a:ln>
          <a:effectLst/>
          <a:extLst>
            <a:ext uri="{909E8E84-426E-40DD-AFC4-6F175D3DCCD1}">
              <a14:hiddenFill xmlns:a14="http://schemas.microsoft.com/office/drawing/2010/main">
                <a:solidFill>
                  <a:srgbClr val="FFFF99">
                    <a:alpha val="50000"/>
                  </a:srgbClr>
                </a:solidFill>
              </a14:hiddenFill>
            </a:ext>
            <a:ext uri="{91240B29-F687-4F45-9708-019B960494DF}">
              <a14:hiddenLine xmlns:a14="http://schemas.microsoft.com/office/drawing/2010/main" w="38100" algn="ctr">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solidFill>
                  <a:srgbClr val="FF0000"/>
                </a:solidFill>
              </a:rPr>
              <a:t>Initial Choice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0135"/>
                                        </p:tgtEl>
                                        <p:attrNameLst>
                                          <p:attrName>style.visibility</p:attrName>
                                        </p:attrNameLst>
                                      </p:cBhvr>
                                      <p:to>
                                        <p:strVal val="visible"/>
                                      </p:to>
                                    </p:set>
                                    <p:animEffect transition="in" filter="fade">
                                      <p:cBhvr>
                                        <p:cTn id="7" dur="1000"/>
                                        <p:tgtEl>
                                          <p:spTgt spid="5601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60130"/>
                                        </p:tgtEl>
                                        <p:attrNameLst>
                                          <p:attrName>style.visibility</p:attrName>
                                        </p:attrNameLst>
                                      </p:cBhvr>
                                      <p:to>
                                        <p:strVal val="visible"/>
                                      </p:to>
                                    </p:set>
                                    <p:animEffect transition="in" filter="fade">
                                      <p:cBhvr>
                                        <p:cTn id="12" dur="1000"/>
                                        <p:tgtEl>
                                          <p:spTgt spid="560130"/>
                                        </p:tgtEl>
                                      </p:cBhvr>
                                    </p:animEffect>
                                  </p:childTnLst>
                                </p:cTn>
                              </p:par>
                              <p:par>
                                <p:cTn id="13" presetID="10" presetClass="entr" presetSubtype="0" fill="hold" nodeType="withEffect">
                                  <p:stCondLst>
                                    <p:cond delay="0"/>
                                  </p:stCondLst>
                                  <p:childTnLst>
                                    <p:set>
                                      <p:cBhvr>
                                        <p:cTn id="14" dur="1" fill="hold">
                                          <p:stCondLst>
                                            <p:cond delay="0"/>
                                          </p:stCondLst>
                                        </p:cTn>
                                        <p:tgtEl>
                                          <p:spTgt spid="560137"/>
                                        </p:tgtEl>
                                        <p:attrNameLst>
                                          <p:attrName>style.visibility</p:attrName>
                                        </p:attrNameLst>
                                      </p:cBhvr>
                                      <p:to>
                                        <p:strVal val="visible"/>
                                      </p:to>
                                    </p:set>
                                    <p:animEffect transition="in" filter="fade">
                                      <p:cBhvr>
                                        <p:cTn id="15" dur="1000"/>
                                        <p:tgtEl>
                                          <p:spTgt spid="56013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60136"/>
                                        </p:tgtEl>
                                        <p:attrNameLst>
                                          <p:attrName>style.visibility</p:attrName>
                                        </p:attrNameLst>
                                      </p:cBhvr>
                                      <p:to>
                                        <p:strVal val="visible"/>
                                      </p:to>
                                    </p:set>
                                    <p:animEffect transition="in" filter="fade">
                                      <p:cBhvr>
                                        <p:cTn id="20" dur="1000"/>
                                        <p:tgtEl>
                                          <p:spTgt spid="56013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60138"/>
                                        </p:tgtEl>
                                        <p:attrNameLst>
                                          <p:attrName>style.visibility</p:attrName>
                                        </p:attrNameLst>
                                      </p:cBhvr>
                                      <p:to>
                                        <p:strVal val="visible"/>
                                      </p:to>
                                    </p:set>
                                    <p:animEffect transition="in" filter="fade">
                                      <p:cBhvr>
                                        <p:cTn id="23" dur="1000"/>
                                        <p:tgtEl>
                                          <p:spTgt spid="560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5" grpId="0" animBg="1"/>
      <p:bldP spid="560136" grpId="0" animBg="1"/>
      <p:bldP spid="5601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State of Theoretical Physics</a:t>
            </a:r>
          </a:p>
        </p:txBody>
      </p:sp>
      <p:sp>
        <p:nvSpPr>
          <p:cNvPr id="4" name="Date Placeholder 3"/>
          <p:cNvSpPr>
            <a:spLocks noGrp="1"/>
          </p:cNvSpPr>
          <p:nvPr>
            <p:ph type="dt" sz="half" idx="10"/>
          </p:nvPr>
        </p:nvSpPr>
        <p:spPr/>
        <p:txBody>
          <a:bodyPr/>
          <a:lstStyle/>
          <a:p>
            <a:r>
              <a:rPr lang="en-US"/>
              <a:t>Craig Dukes / Virginia</a:t>
            </a:r>
            <a:endParaRPr lang="en-US" dirty="0"/>
          </a:p>
        </p:txBody>
      </p:sp>
      <p:sp>
        <p:nvSpPr>
          <p:cNvPr id="5" name="Footer Placeholder 4"/>
          <p:cNvSpPr>
            <a:spLocks noGrp="1"/>
          </p:cNvSpPr>
          <p:nvPr>
            <p:ph type="ftr" sz="quarter" idx="11"/>
          </p:nvPr>
        </p:nvSpPr>
        <p:spPr/>
        <p:txBody>
          <a:bodyPr/>
          <a:lstStyle/>
          <a:p>
            <a:r>
              <a:rPr lang="en-US"/>
              <a:t>SPIN 2023 / Mu2e</a:t>
            </a:r>
            <a:endParaRPr lang="en-US" dirty="0"/>
          </a:p>
        </p:txBody>
      </p:sp>
      <p:sp>
        <p:nvSpPr>
          <p:cNvPr id="6" name="Slide Number Placeholder 5"/>
          <p:cNvSpPr>
            <a:spLocks noGrp="1"/>
          </p:cNvSpPr>
          <p:nvPr>
            <p:ph type="sldNum" sz="quarter" idx="12"/>
          </p:nvPr>
        </p:nvSpPr>
        <p:spPr/>
        <p:txBody>
          <a:bodyPr/>
          <a:lstStyle/>
          <a:p>
            <a:fld id="{C95F3207-39C2-4B35-9EBF-195B2F555FC9}" type="slidenum">
              <a:rPr lang="en-US" smtClean="0"/>
              <a:t>4</a:t>
            </a:fld>
            <a:endParaRPr lang="en-US" dirty="0"/>
          </a:p>
        </p:txBody>
      </p:sp>
      <p:pic>
        <p:nvPicPr>
          <p:cNvPr id="2560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762000"/>
            <a:ext cx="3657600" cy="3129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35862" y="5166570"/>
            <a:ext cx="4876800" cy="523220"/>
          </a:xfrm>
          <a:prstGeom prst="rect">
            <a:avLst/>
          </a:prstGeom>
          <a:solidFill>
            <a:schemeClr val="accent1">
              <a:lumMod val="50000"/>
            </a:schemeClr>
          </a:solidFill>
          <a:ln>
            <a:solidFill>
              <a:schemeClr val="tx1"/>
            </a:solidFill>
          </a:ln>
        </p:spPr>
        <p:txBody>
          <a:bodyPr wrap="square" rtlCol="0" anchor="ctr">
            <a:spAutoFit/>
          </a:bodyPr>
          <a:lstStyle/>
          <a:p>
            <a:pPr algn="ctr"/>
            <a:r>
              <a:rPr lang="en-US" sz="2800" dirty="0">
                <a:solidFill>
                  <a:srgbClr val="FFFF00"/>
                </a:solidFill>
              </a:rPr>
              <a:t>How do we proceed from here?</a:t>
            </a:r>
          </a:p>
        </p:txBody>
      </p:sp>
      <p:sp>
        <p:nvSpPr>
          <p:cNvPr id="9" name="TextBox 8"/>
          <p:cNvSpPr txBox="1"/>
          <p:nvPr/>
        </p:nvSpPr>
        <p:spPr>
          <a:xfrm>
            <a:off x="5638800" y="762000"/>
            <a:ext cx="6057900" cy="2677656"/>
          </a:xfrm>
          <a:prstGeom prst="rect">
            <a:avLst/>
          </a:prstGeom>
          <a:noFill/>
        </p:spPr>
        <p:txBody>
          <a:bodyPr wrap="square" rtlCol="0">
            <a:spAutoFit/>
          </a:bodyPr>
          <a:lstStyle/>
          <a:p>
            <a:r>
              <a:rPr lang="en-US" sz="2400" dirty="0">
                <a:solidFill>
                  <a:schemeClr val="bg1"/>
                </a:solidFill>
              </a:rPr>
              <a:t>We have a Standard Model that explains (almost) everything we see in our accelerator-based particle experiments.</a:t>
            </a:r>
          </a:p>
          <a:p>
            <a:endParaRPr lang="en-US" sz="2400" dirty="0">
              <a:solidFill>
                <a:schemeClr val="bg1"/>
              </a:solidFill>
            </a:endParaRPr>
          </a:p>
          <a:p>
            <a:r>
              <a:rPr lang="en-US" sz="2400" dirty="0">
                <a:solidFill>
                  <a:schemeClr val="bg1"/>
                </a:solidFill>
              </a:rPr>
              <a:t>It does not explain very gross features we unambiguously observe in the universe:  dark matter, dark energy, antimatter asymmetry.</a:t>
            </a:r>
          </a:p>
        </p:txBody>
      </p:sp>
    </p:spTree>
    <p:extLst>
      <p:ext uri="{BB962C8B-B14F-4D97-AF65-F5344CB8AC3E}">
        <p14:creationId xmlns:p14="http://schemas.microsoft.com/office/powerpoint/2010/main" val="321101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Target and Heat Shield</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40</a:t>
            </a:fld>
            <a:endParaRPr lang="en-US" dirty="0"/>
          </a:p>
        </p:txBody>
      </p:sp>
      <p:pic>
        <p:nvPicPr>
          <p:cNvPr id="7" name="Picture 6"/>
          <p:cNvPicPr>
            <a:picLocks noChangeAspect="1"/>
          </p:cNvPicPr>
          <p:nvPr/>
        </p:nvPicPr>
        <p:blipFill>
          <a:blip r:embed="rId2"/>
          <a:stretch>
            <a:fillRect/>
          </a:stretch>
        </p:blipFill>
        <p:spPr>
          <a:xfrm>
            <a:off x="2667001" y="3741306"/>
            <a:ext cx="4682845" cy="2757676"/>
          </a:xfrm>
          <a:prstGeom prst="rect">
            <a:avLst/>
          </a:prstGeom>
        </p:spPr>
      </p:pic>
      <p:cxnSp>
        <p:nvCxnSpPr>
          <p:cNvPr id="8" name="Straight Arrow Connector 7"/>
          <p:cNvCxnSpPr/>
          <p:nvPr/>
        </p:nvCxnSpPr>
        <p:spPr>
          <a:xfrm flipH="1">
            <a:off x="5347223" y="4557182"/>
            <a:ext cx="2819089" cy="644666"/>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extLst>
              <p:ext uri="{D42A27DB-BD31-4B8C-83A1-F6EECF244321}">
                <p14:modId xmlns:p14="http://schemas.microsoft.com/office/powerpoint/2010/main" val="2657836677"/>
              </p:ext>
            </p:extLst>
          </p:nvPr>
        </p:nvGraphicFramePr>
        <p:xfrm>
          <a:off x="9268244" y="4388995"/>
          <a:ext cx="284624" cy="336374"/>
        </p:xfrm>
        <a:graphic>
          <a:graphicData uri="http://schemas.openxmlformats.org/presentationml/2006/ole">
            <mc:AlternateContent xmlns:mc="http://schemas.openxmlformats.org/markup-compatibility/2006">
              <mc:Choice xmlns:v="urn:schemas-microsoft-com:vml" Requires="v">
                <p:oleObj name="Equation" r:id="rId3" imgW="139700" imgH="165100" progId="Equation.DSMT4">
                  <p:embed/>
                </p:oleObj>
              </mc:Choice>
              <mc:Fallback>
                <p:oleObj name="Equation" r:id="rId3" imgW="139700" imgH="165100" progId="Equation.DSMT4">
                  <p:embed/>
                  <p:pic>
                    <p:nvPicPr>
                      <p:cNvPr id="0" name=""/>
                      <p:cNvPicPr/>
                      <p:nvPr/>
                    </p:nvPicPr>
                    <p:blipFill>
                      <a:blip r:embed="rId4"/>
                      <a:stretch>
                        <a:fillRect/>
                      </a:stretch>
                    </p:blipFill>
                    <p:spPr>
                      <a:xfrm>
                        <a:off x="9268244" y="4388995"/>
                        <a:ext cx="284624" cy="336374"/>
                      </a:xfrm>
                      <a:prstGeom prst="rect">
                        <a:avLst/>
                      </a:prstGeom>
                    </p:spPr>
                  </p:pic>
                </p:oleObj>
              </mc:Fallback>
            </mc:AlternateContent>
          </a:graphicData>
        </a:graphic>
      </p:graphicFrame>
      <p:sp>
        <p:nvSpPr>
          <p:cNvPr id="10" name="Content Placeholder 2"/>
          <p:cNvSpPr txBox="1">
            <a:spLocks/>
          </p:cNvSpPr>
          <p:nvPr/>
        </p:nvSpPr>
        <p:spPr>
          <a:xfrm>
            <a:off x="1970088" y="803276"/>
            <a:ext cx="5192712" cy="2814649"/>
          </a:xfrm>
          <a:prstGeom prst="rect">
            <a:avLst/>
          </a:prstGeom>
        </p:spPr>
        <p:txBody>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Produces </a:t>
            </a:r>
            <a:r>
              <a:rPr lang="en-US" sz="2000" dirty="0" err="1"/>
              <a:t>pions</a:t>
            </a:r>
            <a:r>
              <a:rPr lang="en-US" sz="2000" dirty="0"/>
              <a:t> which decay into muons</a:t>
            </a:r>
          </a:p>
          <a:p>
            <a:pPr>
              <a:spcBef>
                <a:spcPts val="0"/>
              </a:spcBef>
            </a:pPr>
            <a:r>
              <a:rPr lang="en-US" sz="2000" dirty="0"/>
              <a:t>Tungsten Target</a:t>
            </a:r>
          </a:p>
          <a:p>
            <a:pPr lvl="1">
              <a:spcBef>
                <a:spcPts val="0"/>
              </a:spcBef>
            </a:pPr>
            <a:r>
              <a:rPr lang="en-US" sz="2000" dirty="0"/>
              <a:t>7 kW beam</a:t>
            </a:r>
          </a:p>
          <a:p>
            <a:pPr lvl="1">
              <a:spcBef>
                <a:spcPts val="0"/>
              </a:spcBef>
            </a:pPr>
            <a:r>
              <a:rPr lang="en-US" sz="2000" dirty="0"/>
              <a:t>700 W in target</a:t>
            </a:r>
          </a:p>
          <a:p>
            <a:pPr lvl="1">
              <a:spcBef>
                <a:spcPts val="0"/>
              </a:spcBef>
            </a:pPr>
            <a:r>
              <a:rPr lang="en-US" sz="2000" dirty="0" err="1"/>
              <a:t>Radiatively</a:t>
            </a:r>
            <a:r>
              <a:rPr lang="en-US" sz="2000" dirty="0"/>
              <a:t> cooled</a:t>
            </a:r>
          </a:p>
          <a:p>
            <a:pPr>
              <a:spcBef>
                <a:spcPts val="0"/>
              </a:spcBef>
            </a:pPr>
            <a:r>
              <a:rPr lang="en-US" sz="2000" dirty="0"/>
              <a:t>Heat Shield</a:t>
            </a:r>
          </a:p>
          <a:p>
            <a:pPr lvl="1">
              <a:spcBef>
                <a:spcPts val="0"/>
              </a:spcBef>
            </a:pPr>
            <a:r>
              <a:rPr lang="en-US" sz="2000" dirty="0"/>
              <a:t>Bronze insert</a:t>
            </a:r>
          </a:p>
          <a:p>
            <a:pPr lvl="1">
              <a:spcBef>
                <a:spcPts val="0"/>
              </a:spcBef>
            </a:pPr>
            <a:r>
              <a:rPr lang="en-US" sz="2000" dirty="0"/>
              <a:t>3.3 kW average heat load</a:t>
            </a:r>
          </a:p>
        </p:txBody>
      </p:sp>
      <p:sp>
        <p:nvSpPr>
          <p:cNvPr id="11" name="Rectangle 10"/>
          <p:cNvSpPr/>
          <p:nvPr/>
        </p:nvSpPr>
        <p:spPr>
          <a:xfrm>
            <a:off x="1970088" y="1226712"/>
            <a:ext cx="3516312" cy="2100605"/>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852236" y="1207672"/>
            <a:ext cx="4687698" cy="707886"/>
          </a:xfrm>
          <a:prstGeom prst="rect">
            <a:avLst/>
          </a:prstGeom>
          <a:noFill/>
        </p:spPr>
        <p:txBody>
          <a:bodyPr wrap="square" rtlCol="0">
            <a:spAutoFit/>
          </a:bodyPr>
          <a:lstStyle/>
          <a:p>
            <a:r>
              <a:rPr lang="en-US" sz="2000" dirty="0">
                <a:solidFill>
                  <a:srgbClr val="FFC000"/>
                </a:solidFill>
              </a:rPr>
              <a:t>Remember, this is inside a superconducting magnet</a:t>
            </a:r>
          </a:p>
        </p:txBody>
      </p:sp>
      <p:cxnSp>
        <p:nvCxnSpPr>
          <p:cNvPr id="13" name="Straight Arrow Connector 12"/>
          <p:cNvCxnSpPr/>
          <p:nvPr/>
        </p:nvCxnSpPr>
        <p:spPr>
          <a:xfrm flipH="1">
            <a:off x="5347222" y="1457209"/>
            <a:ext cx="452210" cy="298278"/>
          </a:xfrm>
          <a:prstGeom prst="straightConnector1">
            <a:avLst/>
          </a:prstGeom>
          <a:ln w="38100">
            <a:solidFill>
              <a:srgbClr val="FFC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48848" y="1755487"/>
            <a:ext cx="2376253" cy="2403066"/>
          </a:xfrm>
          <a:prstGeom prst="rect">
            <a:avLst/>
          </a:prstGeom>
        </p:spPr>
      </p:pic>
      <p:sp>
        <p:nvSpPr>
          <p:cNvPr id="16" name="TextBox 15"/>
          <p:cNvSpPr txBox="1"/>
          <p:nvPr/>
        </p:nvSpPr>
        <p:spPr>
          <a:xfrm>
            <a:off x="8745653" y="4126468"/>
            <a:ext cx="1492870" cy="369332"/>
          </a:xfrm>
          <a:prstGeom prst="rect">
            <a:avLst/>
          </a:prstGeom>
          <a:noFill/>
        </p:spPr>
        <p:txBody>
          <a:bodyPr wrap="square" rtlCol="0">
            <a:spAutoFit/>
          </a:bodyPr>
          <a:lstStyle/>
          <a:p>
            <a:r>
              <a:rPr lang="en-US" dirty="0">
                <a:solidFill>
                  <a:schemeClr val="bg1"/>
                </a:solidFill>
              </a:rPr>
              <a:t>Target rod</a:t>
            </a:r>
          </a:p>
        </p:txBody>
      </p:sp>
      <p:cxnSp>
        <p:nvCxnSpPr>
          <p:cNvPr id="17" name="Straight Arrow Connector 16"/>
          <p:cNvCxnSpPr/>
          <p:nvPr/>
        </p:nvCxnSpPr>
        <p:spPr>
          <a:xfrm flipH="1">
            <a:off x="8111822" y="2479120"/>
            <a:ext cx="1267662" cy="848196"/>
          </a:xfrm>
          <a:prstGeom prst="straightConnector1">
            <a:avLst/>
          </a:prstGeom>
          <a:ln w="25400">
            <a:solidFill>
              <a:srgbClr val="FFC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830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9" name="Rectangle 5"/>
          <p:cNvSpPr>
            <a:spLocks noGrp="1" noRot="1" noChangeArrowheads="1"/>
          </p:cNvSpPr>
          <p:nvPr>
            <p:ph type="title"/>
          </p:nvPr>
        </p:nvSpPr>
        <p:spPr/>
        <p:txBody>
          <a:bodyPr/>
          <a:lstStyle/>
          <a:p>
            <a:r>
              <a:rPr lang="en-US" dirty="0"/>
              <a:t>Mu2e Probes Extremely High Mass Scales</a:t>
            </a:r>
          </a:p>
        </p:txBody>
      </p:sp>
      <p:sp>
        <p:nvSpPr>
          <p:cNvPr id="620560" name="Oval 16"/>
          <p:cNvSpPr>
            <a:spLocks noChangeArrowheads="1"/>
          </p:cNvSpPr>
          <p:nvPr/>
        </p:nvSpPr>
        <p:spPr bwMode="auto">
          <a:xfrm>
            <a:off x="9331119" y="2110528"/>
            <a:ext cx="2326282" cy="2021954"/>
          </a:xfrm>
          <a:prstGeom prst="ellipse">
            <a:avLst/>
          </a:prstGeom>
          <a:solidFill>
            <a:schemeClr val="accent1">
              <a:lumMod val="50000"/>
            </a:schemeClr>
          </a:solidFill>
          <a:ln w="25400" algn="ctr">
            <a:solidFill>
              <a:schemeClr val="tx1"/>
            </a:solidFill>
            <a:round/>
            <a:headEnd/>
            <a:tailEnd/>
          </a:ln>
          <a:effectLst/>
        </p:spPr>
        <p:txBody>
          <a:bodyPr wrap="none" anchor="ctr"/>
          <a:lstStyle/>
          <a:p>
            <a:pPr algn="ctr"/>
            <a:r>
              <a:rPr lang="en-US" sz="2000" dirty="0">
                <a:solidFill>
                  <a:srgbClr val="FFFF00"/>
                </a:solidFill>
              </a:rPr>
              <a:t>Up to </a:t>
            </a:r>
          </a:p>
          <a:p>
            <a:pPr algn="ctr"/>
            <a:r>
              <a:rPr lang="en-US" sz="2000" dirty="0">
                <a:solidFill>
                  <a:srgbClr val="FFFF00"/>
                </a:solidFill>
              </a:rPr>
              <a:t>10,000 </a:t>
            </a:r>
            <a:r>
              <a:rPr lang="en-US" sz="2000" dirty="0" err="1">
                <a:solidFill>
                  <a:srgbClr val="FFFF00"/>
                </a:solidFill>
              </a:rPr>
              <a:t>TeV</a:t>
            </a:r>
            <a:r>
              <a:rPr lang="en-US" sz="2000" dirty="0">
                <a:solidFill>
                  <a:srgbClr val="FFFF00"/>
                </a:solidFill>
              </a:rPr>
              <a:t> </a:t>
            </a:r>
          </a:p>
          <a:p>
            <a:pPr algn="ctr"/>
            <a:r>
              <a:rPr lang="en-US" sz="2000" dirty="0">
                <a:solidFill>
                  <a:srgbClr val="FFFF00"/>
                </a:solidFill>
              </a:rPr>
              <a:t>or about ~10,000 </a:t>
            </a:r>
          </a:p>
          <a:p>
            <a:pPr algn="ctr"/>
            <a:r>
              <a:rPr lang="en-US" sz="2000" dirty="0">
                <a:solidFill>
                  <a:srgbClr val="FFFF00"/>
                </a:solidFill>
              </a:rPr>
              <a:t>times  that probed </a:t>
            </a:r>
          </a:p>
          <a:p>
            <a:pPr algn="ctr"/>
            <a:r>
              <a:rPr lang="en-US" sz="2000" dirty="0">
                <a:solidFill>
                  <a:srgbClr val="FFFF00"/>
                </a:solidFill>
              </a:rPr>
              <a:t>directly by </a:t>
            </a:r>
          </a:p>
          <a:p>
            <a:pPr algn="ctr"/>
            <a:r>
              <a:rPr lang="en-US" sz="2000" dirty="0">
                <a:solidFill>
                  <a:srgbClr val="FFFF00"/>
                </a:solidFill>
              </a:rPr>
              <a:t>the LHC</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3" name="Footer Placeholder 2"/>
          <p:cNvSpPr>
            <a:spLocks noGrp="1"/>
          </p:cNvSpPr>
          <p:nvPr>
            <p:ph type="ftr" sz="quarter" idx="11"/>
          </p:nvPr>
        </p:nvSpPr>
        <p:spPr/>
        <p:txBody>
          <a:bodyPr/>
          <a:lstStyle/>
          <a:p>
            <a:r>
              <a:rPr lang="en-US"/>
              <a:t>SPIN 2023 / Mu2e</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41</a:t>
            </a:fld>
            <a:endParaRPr lang="en-US" dirty="0"/>
          </a:p>
        </p:txBody>
      </p:sp>
      <p:sp>
        <p:nvSpPr>
          <p:cNvPr id="7" name="TextBox 6"/>
          <p:cNvSpPr txBox="1"/>
          <p:nvPr/>
        </p:nvSpPr>
        <p:spPr>
          <a:xfrm>
            <a:off x="3843274" y="6218474"/>
            <a:ext cx="2214627" cy="400110"/>
          </a:xfrm>
          <a:prstGeom prst="rect">
            <a:avLst/>
          </a:prstGeom>
          <a:noFill/>
        </p:spPr>
        <p:txBody>
          <a:bodyPr wrap="square" rtlCol="0">
            <a:spAutoFit/>
          </a:bodyPr>
          <a:lstStyle/>
          <a:p>
            <a:r>
              <a:rPr lang="en-US" sz="2000" dirty="0">
                <a:solidFill>
                  <a:schemeClr val="bg1"/>
                </a:solidFill>
              </a:rPr>
              <a:t>loop dominated</a:t>
            </a:r>
          </a:p>
        </p:txBody>
      </p:sp>
      <p:sp>
        <p:nvSpPr>
          <p:cNvPr id="12" name="TextBox 11"/>
          <p:cNvSpPr txBox="1"/>
          <p:nvPr/>
        </p:nvSpPr>
        <p:spPr>
          <a:xfrm>
            <a:off x="5674742" y="6229290"/>
            <a:ext cx="2592959" cy="400110"/>
          </a:xfrm>
          <a:prstGeom prst="rect">
            <a:avLst/>
          </a:prstGeom>
          <a:noFill/>
        </p:spPr>
        <p:txBody>
          <a:bodyPr wrap="square" rtlCol="0">
            <a:spAutoFit/>
          </a:bodyPr>
          <a:lstStyle/>
          <a:p>
            <a:pPr algn="r"/>
            <a:r>
              <a:rPr lang="en-US" sz="2000" dirty="0">
                <a:solidFill>
                  <a:schemeClr val="bg1"/>
                </a:solidFill>
              </a:rPr>
              <a:t>contact dominated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7626" y="1597292"/>
            <a:ext cx="4253875" cy="4572000"/>
          </a:xfrm>
          <a:prstGeom prst="rect">
            <a:avLst/>
          </a:prstGeom>
        </p:spPr>
      </p:pic>
      <p:graphicFrame>
        <p:nvGraphicFramePr>
          <p:cNvPr id="10" name="Object 12"/>
          <p:cNvGraphicFramePr>
            <a:graphicFrameLocks noChangeAspect="1"/>
          </p:cNvGraphicFramePr>
          <p:nvPr>
            <p:extLst>
              <p:ext uri="{D42A27DB-BD31-4B8C-83A1-F6EECF244321}">
                <p14:modId xmlns:p14="http://schemas.microsoft.com/office/powerpoint/2010/main" val="3350044147"/>
              </p:ext>
            </p:extLst>
          </p:nvPr>
        </p:nvGraphicFramePr>
        <p:xfrm>
          <a:off x="3041650" y="667063"/>
          <a:ext cx="6718300" cy="879475"/>
        </p:xfrm>
        <a:graphic>
          <a:graphicData uri="http://schemas.openxmlformats.org/presentationml/2006/ole">
            <mc:AlternateContent xmlns:mc="http://schemas.openxmlformats.org/markup-compatibility/2006">
              <mc:Choice xmlns:v="urn:schemas-microsoft-com:vml" Requires="v">
                <p:oleObj name="Equation" r:id="rId4" imgW="3492360" imgH="457200" progId="Equation.DSMT4">
                  <p:embed/>
                </p:oleObj>
              </mc:Choice>
              <mc:Fallback>
                <p:oleObj name="Equation" r:id="rId4" imgW="3492360" imgH="457200" progId="Equation.DSMT4">
                  <p:embed/>
                  <p:pic>
                    <p:nvPicPr>
                      <p:cNvPr id="0" name=""/>
                      <p:cNvPicPr>
                        <a:picLocks noChangeAspect="1" noChangeArrowheads="1"/>
                      </p:cNvPicPr>
                      <p:nvPr/>
                    </p:nvPicPr>
                    <p:blipFill>
                      <a:blip r:embed="rId5"/>
                      <a:srcRect/>
                      <a:stretch>
                        <a:fillRect/>
                      </a:stretch>
                    </p:blipFill>
                    <p:spPr bwMode="auto">
                      <a:xfrm>
                        <a:off x="3041650" y="667063"/>
                        <a:ext cx="6718300" cy="87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 Box 11"/>
          <p:cNvSpPr txBox="1">
            <a:spLocks noChangeArrowheads="1"/>
          </p:cNvSpPr>
          <p:nvPr/>
        </p:nvSpPr>
        <p:spPr bwMode="auto">
          <a:xfrm>
            <a:off x="0" y="836277"/>
            <a:ext cx="2717800" cy="54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1" hangingPunct="1">
              <a:lnSpc>
                <a:spcPct val="80000"/>
              </a:lnSpc>
              <a:spcBef>
                <a:spcPct val="30000"/>
              </a:spcBef>
            </a:pPr>
            <a:r>
              <a:rPr lang="en-US" dirty="0">
                <a:solidFill>
                  <a:schemeClr val="bg1"/>
                </a:solidFill>
              </a:rPr>
              <a:t>Model independent effective CLFV </a:t>
            </a:r>
            <a:r>
              <a:rPr lang="en-US" dirty="0" err="1">
                <a:solidFill>
                  <a:schemeClr val="bg1"/>
                </a:solidFill>
              </a:rPr>
              <a:t>Lagrangian</a:t>
            </a:r>
            <a:endParaRPr lang="en-US" dirty="0">
              <a:solidFill>
                <a:schemeClr val="bg1"/>
              </a:solidFill>
            </a:endParaRPr>
          </a:p>
        </p:txBody>
      </p:sp>
      <p:pic>
        <p:nvPicPr>
          <p:cNvPr id="13" name="Picture 7" descr="mu2e_magnetic_moment_pengui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21" t="-6535" r="-1826" b="-12178"/>
          <a:stretch/>
        </p:blipFill>
        <p:spPr bwMode="auto">
          <a:xfrm>
            <a:off x="388937" y="4866322"/>
            <a:ext cx="2286000" cy="1097280"/>
          </a:xfrm>
          <a:prstGeom prst="rect">
            <a:avLst/>
          </a:prstGeom>
          <a:solidFill>
            <a:schemeClr val="bg1"/>
          </a:solidFill>
        </p:spPr>
      </p:pic>
      <p:pic>
        <p:nvPicPr>
          <p:cNvPr id="14" name="Picture 6" descr="mu2e_four_fermi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77" t="-5359" r="-4615" b="-9649"/>
          <a:stretch/>
        </p:blipFill>
        <p:spPr bwMode="auto">
          <a:xfrm>
            <a:off x="9454190" y="5073567"/>
            <a:ext cx="2194560" cy="1097280"/>
          </a:xfrm>
          <a:prstGeom prst="rect">
            <a:avLst/>
          </a:prstGeom>
          <a:solidFill>
            <a:schemeClr val="bg1"/>
          </a:solidFill>
        </p:spPr>
      </p:pic>
      <p:graphicFrame>
        <p:nvGraphicFramePr>
          <p:cNvPr id="6" name="Object 5"/>
          <p:cNvGraphicFramePr>
            <a:graphicFrameLocks noChangeAspect="1"/>
          </p:cNvGraphicFramePr>
          <p:nvPr>
            <p:extLst>
              <p:ext uri="{D42A27DB-BD31-4B8C-83A1-F6EECF244321}">
                <p14:modId xmlns:p14="http://schemas.microsoft.com/office/powerpoint/2010/main" val="1983094087"/>
              </p:ext>
            </p:extLst>
          </p:nvPr>
        </p:nvGraphicFramePr>
        <p:xfrm>
          <a:off x="8070850" y="3362325"/>
          <a:ext cx="114300" cy="177800"/>
        </p:xfrm>
        <a:graphic>
          <a:graphicData uri="http://schemas.openxmlformats.org/presentationml/2006/ole">
            <mc:AlternateContent xmlns:mc="http://schemas.openxmlformats.org/markup-compatibility/2006">
              <mc:Choice xmlns:v="urn:schemas-microsoft-com:vml" Requires="v">
                <p:oleObj name="Equation" r:id="rId8" imgW="114120" imgH="177480" progId="Equation.DSMT4">
                  <p:embed/>
                </p:oleObj>
              </mc:Choice>
              <mc:Fallback>
                <p:oleObj name="Equation" r:id="rId8" imgW="114120" imgH="177480" progId="Equation.DSMT4">
                  <p:embed/>
                  <p:pic>
                    <p:nvPicPr>
                      <p:cNvPr id="0" name=""/>
                      <p:cNvPicPr/>
                      <p:nvPr/>
                    </p:nvPicPr>
                    <p:blipFill>
                      <a:blip r:embed="rId9"/>
                      <a:stretch>
                        <a:fillRect/>
                      </a:stretch>
                    </p:blipFill>
                    <p:spPr>
                      <a:xfrm>
                        <a:off x="8070850" y="3362325"/>
                        <a:ext cx="114300" cy="177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97439176"/>
              </p:ext>
            </p:extLst>
          </p:nvPr>
        </p:nvGraphicFramePr>
        <p:xfrm>
          <a:off x="342900" y="4359275"/>
          <a:ext cx="2151062" cy="419100"/>
        </p:xfrm>
        <a:graphic>
          <a:graphicData uri="http://schemas.openxmlformats.org/presentationml/2006/ole">
            <mc:AlternateContent xmlns:mc="http://schemas.openxmlformats.org/markup-compatibility/2006">
              <mc:Choice xmlns:v="urn:schemas-microsoft-com:vml" Requires="v">
                <p:oleObj name="Equation" r:id="rId10" imgW="1434960" imgH="279360" progId="Equation.DSMT4">
                  <p:embed/>
                </p:oleObj>
              </mc:Choice>
              <mc:Fallback>
                <p:oleObj name="Equation" r:id="rId10" imgW="1434960" imgH="279360" progId="Equation.DSMT4">
                  <p:embed/>
                  <p:pic>
                    <p:nvPicPr>
                      <p:cNvPr id="0" name=""/>
                      <p:cNvPicPr/>
                      <p:nvPr/>
                    </p:nvPicPr>
                    <p:blipFill>
                      <a:blip r:embed="rId11"/>
                      <a:stretch>
                        <a:fillRect/>
                      </a:stretch>
                    </p:blipFill>
                    <p:spPr>
                      <a:xfrm>
                        <a:off x="342900" y="4359275"/>
                        <a:ext cx="2151062" cy="4191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136564932"/>
              </p:ext>
            </p:extLst>
          </p:nvPr>
        </p:nvGraphicFramePr>
        <p:xfrm>
          <a:off x="9739305" y="4571282"/>
          <a:ext cx="1428750" cy="342900"/>
        </p:xfrm>
        <a:graphic>
          <a:graphicData uri="http://schemas.openxmlformats.org/presentationml/2006/ole">
            <mc:AlternateContent xmlns:mc="http://schemas.openxmlformats.org/markup-compatibility/2006">
              <mc:Choice xmlns:v="urn:schemas-microsoft-com:vml" Requires="v">
                <p:oleObj name="Equation" r:id="rId12" imgW="952200" imgH="228600" progId="Equation.DSMT4">
                  <p:embed/>
                </p:oleObj>
              </mc:Choice>
              <mc:Fallback>
                <p:oleObj name="Equation" r:id="rId12" imgW="952200" imgH="228600" progId="Equation.DSMT4">
                  <p:embed/>
                  <p:pic>
                    <p:nvPicPr>
                      <p:cNvPr id="0" name=""/>
                      <p:cNvPicPr/>
                      <p:nvPr/>
                    </p:nvPicPr>
                    <p:blipFill>
                      <a:blip r:embed="rId13"/>
                      <a:stretch>
                        <a:fillRect/>
                      </a:stretch>
                    </p:blipFill>
                    <p:spPr>
                      <a:xfrm>
                        <a:off x="9739305" y="4571282"/>
                        <a:ext cx="1428750" cy="342900"/>
                      </a:xfrm>
                      <a:prstGeom prst="rect">
                        <a:avLst/>
                      </a:prstGeom>
                    </p:spPr>
                  </p:pic>
                </p:oleObj>
              </mc:Fallback>
            </mc:AlternateContent>
          </a:graphicData>
        </a:graphic>
      </p:graphicFrame>
    </p:spTree>
    <p:extLst>
      <p:ext uri="{BB962C8B-B14F-4D97-AF65-F5344CB8AC3E}">
        <p14:creationId xmlns:p14="http://schemas.microsoft.com/office/powerpoint/2010/main" val="177366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Production Solenoid</a:t>
            </a:r>
          </a:p>
        </p:txBody>
      </p:sp>
      <p:sp>
        <p:nvSpPr>
          <p:cNvPr id="3" name="Date Placeholder 2"/>
          <p:cNvSpPr>
            <a:spLocks noGrp="1"/>
          </p:cNvSpPr>
          <p:nvPr>
            <p:ph type="dt" sz="half" idx="10"/>
          </p:nvPr>
        </p:nvSpPr>
        <p:spPr/>
        <p:txBody>
          <a:bodyPr/>
          <a:lstStyle/>
          <a:p>
            <a:r>
              <a:rPr lang="en-US"/>
              <a:t>Craig Dukes / Virginia</a:t>
            </a:r>
          </a:p>
        </p:txBody>
      </p:sp>
      <p:sp>
        <p:nvSpPr>
          <p:cNvPr id="4" name="Footer Placeholder 3"/>
          <p:cNvSpPr>
            <a:spLocks noGrp="1"/>
          </p:cNvSpPr>
          <p:nvPr>
            <p:ph type="ftr" sz="quarter" idx="11"/>
          </p:nvPr>
        </p:nvSpPr>
        <p:spPr/>
        <p:txBody>
          <a:bodyPr/>
          <a:lstStyle/>
          <a:p>
            <a:r>
              <a:rPr lang="en-US"/>
              <a:t>SPIN 2023 / Mu2e</a:t>
            </a:r>
          </a:p>
        </p:txBody>
      </p:sp>
      <p:sp>
        <p:nvSpPr>
          <p:cNvPr id="5" name="Slide Number Placeholder 4"/>
          <p:cNvSpPr>
            <a:spLocks noGrp="1"/>
          </p:cNvSpPr>
          <p:nvPr>
            <p:ph type="sldNum" sz="quarter" idx="12"/>
          </p:nvPr>
        </p:nvSpPr>
        <p:spPr/>
        <p:txBody>
          <a:bodyPr/>
          <a:lstStyle/>
          <a:p>
            <a:fld id="{C95F3207-39C2-4B35-9EBF-195B2F555FC9}" type="slidenum">
              <a:rPr lang="en-US" smtClean="0"/>
              <a:t>42</a:t>
            </a:fld>
            <a:endParaRPr lang="en-US"/>
          </a:p>
        </p:txBody>
      </p:sp>
      <p:pic>
        <p:nvPicPr>
          <p:cNvPr id="7" name="Picture 6"/>
          <p:cNvPicPr>
            <a:picLocks noChangeAspect="1"/>
          </p:cNvPicPr>
          <p:nvPr/>
        </p:nvPicPr>
        <p:blipFill>
          <a:blip r:embed="rId2"/>
          <a:stretch>
            <a:fillRect/>
          </a:stretch>
        </p:blipFill>
        <p:spPr>
          <a:xfrm>
            <a:off x="2846400" y="1701800"/>
            <a:ext cx="6499201" cy="3454400"/>
          </a:xfrm>
          <a:prstGeom prst="rect">
            <a:avLst/>
          </a:prstGeom>
        </p:spPr>
      </p:pic>
    </p:spTree>
    <p:extLst>
      <p:ext uri="{BB962C8B-B14F-4D97-AF65-F5344CB8AC3E}">
        <p14:creationId xmlns:p14="http://schemas.microsoft.com/office/powerpoint/2010/main" val="177273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Production Solenoid</a:t>
            </a:r>
          </a:p>
        </p:txBody>
      </p:sp>
      <p:sp>
        <p:nvSpPr>
          <p:cNvPr id="3" name="Date Placeholder 2"/>
          <p:cNvSpPr>
            <a:spLocks noGrp="1"/>
          </p:cNvSpPr>
          <p:nvPr>
            <p:ph type="dt" sz="half" idx="10"/>
          </p:nvPr>
        </p:nvSpPr>
        <p:spPr/>
        <p:txBody>
          <a:bodyPr/>
          <a:lstStyle/>
          <a:p>
            <a:r>
              <a:rPr lang="en-US"/>
              <a:t>Craig Dukes / Virginia</a:t>
            </a:r>
          </a:p>
        </p:txBody>
      </p:sp>
      <p:sp>
        <p:nvSpPr>
          <p:cNvPr id="4" name="Footer Placeholder 3"/>
          <p:cNvSpPr>
            <a:spLocks noGrp="1"/>
          </p:cNvSpPr>
          <p:nvPr>
            <p:ph type="ftr" sz="quarter" idx="11"/>
          </p:nvPr>
        </p:nvSpPr>
        <p:spPr/>
        <p:txBody>
          <a:bodyPr/>
          <a:lstStyle/>
          <a:p>
            <a:r>
              <a:rPr lang="en-US"/>
              <a:t>SPIN 2023 / Mu2e</a:t>
            </a:r>
          </a:p>
        </p:txBody>
      </p:sp>
      <p:sp>
        <p:nvSpPr>
          <p:cNvPr id="5" name="Slide Number Placeholder 4"/>
          <p:cNvSpPr>
            <a:spLocks noGrp="1"/>
          </p:cNvSpPr>
          <p:nvPr>
            <p:ph type="sldNum" sz="quarter" idx="12"/>
          </p:nvPr>
        </p:nvSpPr>
        <p:spPr/>
        <p:txBody>
          <a:bodyPr/>
          <a:lstStyle/>
          <a:p>
            <a:fld id="{C95F3207-39C2-4B35-9EBF-195B2F555FC9}" type="slidenum">
              <a:rPr lang="en-US" smtClean="0"/>
              <a:t>43</a:t>
            </a:fld>
            <a:endParaRPr lang="en-US"/>
          </a:p>
        </p:txBody>
      </p:sp>
      <p:sp>
        <p:nvSpPr>
          <p:cNvPr id="8" name="Rectangle 5"/>
          <p:cNvSpPr>
            <a:spLocks noChangeArrowheads="1"/>
          </p:cNvSpPr>
          <p:nvPr/>
        </p:nvSpPr>
        <p:spPr bwMode="auto">
          <a:xfrm>
            <a:off x="1911629" y="665360"/>
            <a:ext cx="8544121" cy="724717"/>
          </a:xfrm>
          <a:prstGeom prst="rect">
            <a:avLst/>
          </a:prstGeom>
          <a:noFill/>
          <a:ln w="9525">
            <a:noFill/>
            <a:miter lim="800000"/>
            <a:headEnd/>
            <a:tailEnd/>
          </a:ln>
        </p:spPr>
        <p:txBody>
          <a:bodyPr/>
          <a:lstStyle/>
          <a:p>
            <a:pPr marL="174625" indent="-174625">
              <a:spcBef>
                <a:spcPct val="50000"/>
              </a:spcBef>
              <a:buFontTx/>
              <a:buChar char="•"/>
            </a:pPr>
            <a:r>
              <a:rPr lang="en-US" altLang="ja-JP" sz="2000" dirty="0">
                <a:solidFill>
                  <a:schemeClr val="bg1"/>
                </a:solidFill>
                <a:ea typeface="MS PGothic"/>
                <a:cs typeface="MS PGothic"/>
              </a:rPr>
              <a:t>Axially graded (~5T</a:t>
            </a:r>
            <a:r>
              <a:rPr lang="en-US" altLang="ja-JP" sz="2000" dirty="0">
                <a:solidFill>
                  <a:schemeClr val="bg1"/>
                </a:solidFill>
                <a:latin typeface="Wingdings"/>
                <a:ea typeface="Wingdings"/>
                <a:cs typeface="Wingdings"/>
                <a:sym typeface="Wingdings"/>
              </a:rPr>
              <a:t></a:t>
            </a:r>
            <a:r>
              <a:rPr lang="en-US" altLang="ja-JP" sz="2000" dirty="0">
                <a:solidFill>
                  <a:schemeClr val="bg1"/>
                </a:solidFill>
                <a:ea typeface="MS PGothic"/>
                <a:cs typeface="MS PGothic"/>
                <a:sym typeface="Wingdings"/>
              </a:rPr>
              <a:t>2.5T)</a:t>
            </a:r>
            <a:r>
              <a:rPr lang="en-US" altLang="ja-JP" sz="2000" dirty="0">
                <a:solidFill>
                  <a:schemeClr val="bg1"/>
                </a:solidFill>
                <a:ea typeface="MS PGothic"/>
                <a:cs typeface="MS PGothic"/>
              </a:rPr>
              <a:t> solenoid captures low energy backward and </a:t>
            </a:r>
            <a:r>
              <a:rPr lang="en-US" altLang="ja-JP" sz="2000" i="1" dirty="0">
                <a:solidFill>
                  <a:schemeClr val="bg1"/>
                </a:solidFill>
                <a:ea typeface="MS PGothic"/>
                <a:cs typeface="MS PGothic"/>
              </a:rPr>
              <a:t>reflected</a:t>
            </a:r>
            <a:r>
              <a:rPr lang="en-US" altLang="ja-JP" sz="2000" dirty="0">
                <a:solidFill>
                  <a:schemeClr val="bg1"/>
                </a:solidFill>
                <a:ea typeface="MS PGothic"/>
                <a:cs typeface="MS PGothic"/>
              </a:rPr>
              <a:t> </a:t>
            </a:r>
            <a:r>
              <a:rPr lang="en-US" altLang="ja-JP" sz="2000" dirty="0" err="1">
                <a:solidFill>
                  <a:schemeClr val="bg1"/>
                </a:solidFill>
                <a:ea typeface="MS PGothic"/>
                <a:cs typeface="MS PGothic"/>
              </a:rPr>
              <a:t>pions</a:t>
            </a:r>
            <a:r>
              <a:rPr lang="en-US" altLang="ja-JP" sz="2000" dirty="0">
                <a:solidFill>
                  <a:schemeClr val="bg1"/>
                </a:solidFill>
                <a:ea typeface="MS PGothic"/>
                <a:cs typeface="MS PGothic"/>
              </a:rPr>
              <a:t>, directing to the Transport Solenoid</a:t>
            </a:r>
          </a:p>
        </p:txBody>
      </p:sp>
      <p:pic>
        <p:nvPicPr>
          <p:cNvPr id="9" name="Picture 8"/>
          <p:cNvPicPr>
            <a:picLocks noChangeAspect="1"/>
          </p:cNvPicPr>
          <p:nvPr/>
        </p:nvPicPr>
        <p:blipFill>
          <a:blip r:embed="rId2"/>
          <a:stretch>
            <a:fillRect/>
          </a:stretch>
        </p:blipFill>
        <p:spPr>
          <a:xfrm>
            <a:off x="1906274" y="1569314"/>
            <a:ext cx="5595735" cy="3810161"/>
          </a:xfrm>
          <a:prstGeom prst="rect">
            <a:avLst/>
          </a:prstGeom>
          <a:solidFill>
            <a:schemeClr val="bg1"/>
          </a:solidFill>
        </p:spPr>
      </p:pic>
      <p:pic>
        <p:nvPicPr>
          <p:cNvPr id="10" name="Picture 9"/>
          <p:cNvPicPr>
            <a:picLocks noChangeAspect="1"/>
          </p:cNvPicPr>
          <p:nvPr/>
        </p:nvPicPr>
        <p:blipFill>
          <a:blip r:embed="rId3"/>
          <a:stretch>
            <a:fillRect/>
          </a:stretch>
        </p:blipFill>
        <p:spPr>
          <a:xfrm>
            <a:off x="7047322" y="2716928"/>
            <a:ext cx="3533939" cy="2709014"/>
          </a:xfrm>
          <a:prstGeom prst="rect">
            <a:avLst/>
          </a:prstGeom>
        </p:spPr>
      </p:pic>
      <p:sp>
        <p:nvSpPr>
          <p:cNvPr id="11" name="TextBox 10"/>
          <p:cNvSpPr txBox="1"/>
          <p:nvPr/>
        </p:nvSpPr>
        <p:spPr>
          <a:xfrm>
            <a:off x="7755566" y="2310044"/>
            <a:ext cx="2457267" cy="369332"/>
          </a:xfrm>
          <a:prstGeom prst="rect">
            <a:avLst/>
          </a:prstGeom>
          <a:noFill/>
        </p:spPr>
        <p:txBody>
          <a:bodyPr wrap="square" rtlCol="0">
            <a:spAutoFit/>
          </a:bodyPr>
          <a:lstStyle/>
          <a:p>
            <a:pPr algn="ctr"/>
            <a:r>
              <a:rPr lang="en-US" dirty="0">
                <a:solidFill>
                  <a:schemeClr val="bg1"/>
                </a:solidFill>
              </a:rPr>
              <a:t>Magnetic Gradient</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l="11316" t="6912" r="4532" b="8643"/>
          <a:stretch/>
        </p:blipFill>
        <p:spPr>
          <a:xfrm>
            <a:off x="2392672" y="5030594"/>
            <a:ext cx="2120599" cy="1388884"/>
          </a:xfrm>
          <a:prstGeom prst="rect">
            <a:avLst/>
          </a:prstGeom>
        </p:spPr>
      </p:pic>
      <p:sp>
        <p:nvSpPr>
          <p:cNvPr id="13" name="TextBox 12"/>
          <p:cNvSpPr txBox="1"/>
          <p:nvPr/>
        </p:nvSpPr>
        <p:spPr>
          <a:xfrm>
            <a:off x="4878851" y="5627164"/>
            <a:ext cx="3603070" cy="707886"/>
          </a:xfrm>
          <a:prstGeom prst="rect">
            <a:avLst/>
          </a:prstGeom>
          <a:noFill/>
        </p:spPr>
        <p:txBody>
          <a:bodyPr wrap="square" rtlCol="0">
            <a:spAutoFit/>
          </a:bodyPr>
          <a:lstStyle/>
          <a:p>
            <a:r>
              <a:rPr lang="en-US" sz="2000" dirty="0">
                <a:solidFill>
                  <a:schemeClr val="bg1"/>
                </a:solidFill>
              </a:rPr>
              <a:t>Magnetic reflection </a:t>
            </a:r>
          </a:p>
          <a:p>
            <a:r>
              <a:rPr lang="en-US" sz="2000" dirty="0">
                <a:solidFill>
                  <a:schemeClr val="bg1"/>
                </a:solidFill>
              </a:rPr>
              <a:t>(pinch confinement)</a:t>
            </a:r>
          </a:p>
        </p:txBody>
      </p:sp>
      <p:cxnSp>
        <p:nvCxnSpPr>
          <p:cNvPr id="14" name="Straight Arrow Connector 13"/>
          <p:cNvCxnSpPr/>
          <p:nvPr/>
        </p:nvCxnSpPr>
        <p:spPr>
          <a:xfrm flipH="1" flipV="1">
            <a:off x="4349657" y="5690183"/>
            <a:ext cx="521810" cy="157514"/>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3967852" y="3184845"/>
            <a:ext cx="2626660" cy="846726"/>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054445" y="3983461"/>
            <a:ext cx="1010254" cy="48110"/>
          </a:xfrm>
          <a:prstGeom prst="straightConnector1">
            <a:avLst/>
          </a:prstGeom>
          <a:ln w="63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Freeform 16"/>
          <p:cNvSpPr/>
          <p:nvPr/>
        </p:nvSpPr>
        <p:spPr>
          <a:xfrm>
            <a:off x="3399989" y="4002706"/>
            <a:ext cx="1606981" cy="233677"/>
          </a:xfrm>
          <a:custGeom>
            <a:avLst/>
            <a:gdLst>
              <a:gd name="connsiteX0" fmla="*/ 263379 w 1350604"/>
              <a:gd name="connsiteY0" fmla="*/ 0 h 187592"/>
              <a:gd name="connsiteX1" fmla="*/ 119057 w 1350604"/>
              <a:gd name="connsiteY1" fmla="*/ 48109 h 187592"/>
              <a:gd name="connsiteX2" fmla="*/ 90192 w 1350604"/>
              <a:gd name="connsiteY2" fmla="*/ 182816 h 187592"/>
              <a:gd name="connsiteX3" fmla="*/ 1350604 w 1350604"/>
              <a:gd name="connsiteY3" fmla="*/ 144328 h 187592"/>
              <a:gd name="connsiteX0" fmla="*/ 495814 w 1583039"/>
              <a:gd name="connsiteY0" fmla="*/ 0 h 186630"/>
              <a:gd name="connsiteX1" fmla="*/ 351492 w 1583039"/>
              <a:gd name="connsiteY1" fmla="*/ 48109 h 186630"/>
              <a:gd name="connsiteX2" fmla="*/ 249 w 1583039"/>
              <a:gd name="connsiteY2" fmla="*/ 63118 h 186630"/>
              <a:gd name="connsiteX3" fmla="*/ 322627 w 1583039"/>
              <a:gd name="connsiteY3" fmla="*/ 182816 h 186630"/>
              <a:gd name="connsiteX4" fmla="*/ 1583039 w 1583039"/>
              <a:gd name="connsiteY4" fmla="*/ 144328 h 186630"/>
              <a:gd name="connsiteX0" fmla="*/ 519756 w 1606981"/>
              <a:gd name="connsiteY0" fmla="*/ 0 h 233677"/>
              <a:gd name="connsiteX1" fmla="*/ 375434 w 1606981"/>
              <a:gd name="connsiteY1" fmla="*/ 48109 h 233677"/>
              <a:gd name="connsiteX2" fmla="*/ 24191 w 1606981"/>
              <a:gd name="connsiteY2" fmla="*/ 63118 h 233677"/>
              <a:gd name="connsiteX3" fmla="*/ 179196 w 1606981"/>
              <a:gd name="connsiteY3" fmla="*/ 232039 h 233677"/>
              <a:gd name="connsiteX4" fmla="*/ 1606981 w 1606981"/>
              <a:gd name="connsiteY4" fmla="*/ 144328 h 23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981" h="233677">
                <a:moveTo>
                  <a:pt x="519756" y="0"/>
                </a:moveTo>
                <a:cubicBezTo>
                  <a:pt x="462027" y="8820"/>
                  <a:pt x="458028" y="37589"/>
                  <a:pt x="375434" y="48109"/>
                </a:cubicBezTo>
                <a:cubicBezTo>
                  <a:pt x="292840" y="58629"/>
                  <a:pt x="29002" y="40667"/>
                  <a:pt x="24191" y="63118"/>
                </a:cubicBezTo>
                <a:cubicBezTo>
                  <a:pt x="19380" y="85569"/>
                  <a:pt x="-84602" y="218504"/>
                  <a:pt x="179196" y="232039"/>
                </a:cubicBezTo>
                <a:cubicBezTo>
                  <a:pt x="442994" y="245574"/>
                  <a:pt x="1079404" y="171590"/>
                  <a:pt x="1606981" y="144328"/>
                </a:cubicBezTo>
              </a:path>
            </a:pathLst>
          </a:custGeom>
          <a:ln w="6350">
            <a:solidFill>
              <a:schemeClr val="tx1"/>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2616470609"/>
              </p:ext>
            </p:extLst>
          </p:nvPr>
        </p:nvGraphicFramePr>
        <p:xfrm>
          <a:off x="6359469" y="2825455"/>
          <a:ext cx="274848" cy="324820"/>
        </p:xfrm>
        <a:graphic>
          <a:graphicData uri="http://schemas.openxmlformats.org/presentationml/2006/ole">
            <mc:AlternateContent xmlns:mc="http://schemas.openxmlformats.org/markup-compatibility/2006">
              <mc:Choice xmlns:v="urn:schemas-microsoft-com:vml" Requires="v">
                <p:oleObj name="Equation" r:id="rId5" imgW="139700" imgH="165100" progId="Equation.DSMT4">
                  <p:embed/>
                </p:oleObj>
              </mc:Choice>
              <mc:Fallback>
                <p:oleObj name="Equation" r:id="rId5" imgW="139700" imgH="165100" progId="Equation.DSMT4">
                  <p:embed/>
                  <p:pic>
                    <p:nvPicPr>
                      <p:cNvPr id="0" name=""/>
                      <p:cNvPicPr/>
                      <p:nvPr/>
                    </p:nvPicPr>
                    <p:blipFill>
                      <a:blip r:embed="rId6"/>
                      <a:stretch>
                        <a:fillRect/>
                      </a:stretch>
                    </p:blipFill>
                    <p:spPr>
                      <a:xfrm>
                        <a:off x="6359469" y="2825455"/>
                        <a:ext cx="274848" cy="324820"/>
                      </a:xfrm>
                      <a:prstGeom prst="rect">
                        <a:avLst/>
                      </a:prstGeom>
                    </p:spPr>
                  </p:pic>
                </p:oleObj>
              </mc:Fallback>
            </mc:AlternateContent>
          </a:graphicData>
        </a:graphic>
      </p:graphicFrame>
    </p:spTree>
    <p:extLst>
      <p:ext uri="{BB962C8B-B14F-4D97-AF65-F5344CB8AC3E}">
        <p14:creationId xmlns:p14="http://schemas.microsoft.com/office/powerpoint/2010/main" val="81406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Transport Solenoid</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44</a:t>
            </a:fld>
            <a:endParaRPr lang="en-US" dirty="0"/>
          </a:p>
        </p:txBody>
      </p:sp>
      <p:sp>
        <p:nvSpPr>
          <p:cNvPr id="7" name="Rectangle 5"/>
          <p:cNvSpPr>
            <a:spLocks noChangeArrowheads="1"/>
          </p:cNvSpPr>
          <p:nvPr/>
        </p:nvSpPr>
        <p:spPr bwMode="auto">
          <a:xfrm>
            <a:off x="2057400" y="4419600"/>
            <a:ext cx="8140700" cy="2133600"/>
          </a:xfrm>
          <a:prstGeom prst="rect">
            <a:avLst/>
          </a:prstGeom>
          <a:noFill/>
          <a:ln w="9525">
            <a:noFill/>
            <a:miter lim="800000"/>
            <a:headEnd/>
            <a:tailEnd/>
          </a:ln>
        </p:spPr>
        <p:txBody>
          <a:bodyPr/>
          <a:lstStyle/>
          <a:p>
            <a:pPr algn="ctr"/>
            <a:endParaRPr lang="en-US"/>
          </a:p>
        </p:txBody>
      </p:sp>
      <p:sp>
        <p:nvSpPr>
          <p:cNvPr id="8" name="Content Placeholder 7"/>
          <p:cNvSpPr txBox="1">
            <a:spLocks/>
          </p:cNvSpPr>
          <p:nvPr/>
        </p:nvSpPr>
        <p:spPr>
          <a:xfrm>
            <a:off x="4876800" y="816966"/>
            <a:ext cx="7010400" cy="5506062"/>
          </a:xfrm>
          <a:prstGeom prst="rect">
            <a:avLst/>
          </a:prstGeom>
        </p:spPr>
        <p:txBody>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Transports muons from production target to capture target</a:t>
            </a:r>
          </a:p>
          <a:p>
            <a:r>
              <a:rPr lang="en-US" sz="2000" dirty="0"/>
              <a:t>Curved solenoid eliminates line-of-sight backgrounds</a:t>
            </a:r>
          </a:p>
          <a:p>
            <a:r>
              <a:rPr lang="en-US" sz="2000" dirty="0"/>
              <a:t>Collimator in center selects low momentum negative muons</a:t>
            </a:r>
          </a:p>
          <a:p>
            <a:pPr lvl="1"/>
            <a:r>
              <a:rPr lang="en-US" i="1" dirty="0" err="1"/>
              <a:t>RxB</a:t>
            </a:r>
            <a:r>
              <a:rPr lang="en-US" dirty="0"/>
              <a:t> drift causes sign/momentum dependent </a:t>
            </a:r>
            <a:r>
              <a:rPr lang="en-US" i="1" dirty="0"/>
              <a:t>vertical</a:t>
            </a:r>
            <a:r>
              <a:rPr lang="en-US" dirty="0"/>
              <a:t> displacement</a:t>
            </a:r>
          </a:p>
        </p:txBody>
      </p:sp>
      <p:pic>
        <p:nvPicPr>
          <p:cNvPr id="9" name="Picture 8"/>
          <p:cNvPicPr>
            <a:picLocks noChangeAspect="1"/>
          </p:cNvPicPr>
          <p:nvPr/>
        </p:nvPicPr>
        <p:blipFill>
          <a:blip r:embed="rId2"/>
          <a:stretch>
            <a:fillRect/>
          </a:stretch>
        </p:blipFill>
        <p:spPr>
          <a:xfrm>
            <a:off x="6133040" y="3561880"/>
            <a:ext cx="4304009" cy="2961158"/>
          </a:xfrm>
          <a:prstGeom prst="rect">
            <a:avLst/>
          </a:prstGeom>
          <a:solidFill>
            <a:schemeClr val="bg1"/>
          </a:solidFill>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9100" y="833171"/>
            <a:ext cx="4168437" cy="5014482"/>
          </a:xfrm>
          <a:prstGeom prst="rect">
            <a:avLst/>
          </a:prstGeom>
        </p:spPr>
      </p:pic>
      <p:sp>
        <p:nvSpPr>
          <p:cNvPr id="11" name="TextBox 10"/>
          <p:cNvSpPr txBox="1"/>
          <p:nvPr/>
        </p:nvSpPr>
        <p:spPr>
          <a:xfrm>
            <a:off x="7373851" y="4358715"/>
            <a:ext cx="481073" cy="369332"/>
          </a:xfrm>
          <a:prstGeom prst="rect">
            <a:avLst/>
          </a:prstGeom>
          <a:solidFill>
            <a:schemeClr val="bg1"/>
          </a:solidFill>
        </p:spPr>
        <p:txBody>
          <a:bodyPr wrap="square" rtlCol="0">
            <a:spAutoFit/>
          </a:bodyPr>
          <a:lstStyle/>
          <a:p>
            <a:pPr algn="r"/>
            <a:r>
              <a:rPr lang="en-US" dirty="0">
                <a:latin typeface="Symbol" charset="2"/>
                <a:cs typeface="Symbol" charset="2"/>
              </a:rPr>
              <a:t>m</a:t>
            </a:r>
            <a:r>
              <a:rPr lang="en-US" baseline="30000" dirty="0">
                <a:latin typeface="Symbol" charset="2"/>
                <a:cs typeface="Symbol" charset="2"/>
              </a:rPr>
              <a:t>-</a:t>
            </a:r>
          </a:p>
        </p:txBody>
      </p:sp>
      <p:cxnSp>
        <p:nvCxnSpPr>
          <p:cNvPr id="12" name="Straight Arrow Connector 11"/>
          <p:cNvCxnSpPr/>
          <p:nvPr/>
        </p:nvCxnSpPr>
        <p:spPr>
          <a:xfrm>
            <a:off x="7768332" y="4801323"/>
            <a:ext cx="192429" cy="240547"/>
          </a:xfrm>
          <a:prstGeom prst="straightConnector1">
            <a:avLst/>
          </a:prstGeom>
          <a:ln w="254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8084297" y="5473304"/>
            <a:ext cx="222837" cy="165122"/>
          </a:xfrm>
          <a:prstGeom prst="straightConnector1">
            <a:avLst/>
          </a:prstGeom>
          <a:ln w="254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295968" y="5579144"/>
            <a:ext cx="481073" cy="369332"/>
          </a:xfrm>
          <a:prstGeom prst="rect">
            <a:avLst/>
          </a:prstGeom>
          <a:solidFill>
            <a:schemeClr val="bg1"/>
          </a:solidFill>
        </p:spPr>
        <p:txBody>
          <a:bodyPr wrap="square" rtlCol="0">
            <a:spAutoFit/>
          </a:bodyPr>
          <a:lstStyle/>
          <a:p>
            <a:pPr algn="r"/>
            <a:r>
              <a:rPr lang="en-US" dirty="0">
                <a:latin typeface="Symbol" charset="2"/>
                <a:cs typeface="Symbol" charset="2"/>
              </a:rPr>
              <a:t>m</a:t>
            </a:r>
            <a:r>
              <a:rPr lang="en-US" baseline="30000" dirty="0">
                <a:latin typeface="Symbol" charset="2"/>
                <a:cs typeface="Symbol" charset="2"/>
              </a:rPr>
              <a:t>+</a:t>
            </a:r>
          </a:p>
        </p:txBody>
      </p:sp>
    </p:spTree>
    <p:extLst>
      <p:ext uri="{BB962C8B-B14F-4D97-AF65-F5344CB8AC3E}">
        <p14:creationId xmlns:p14="http://schemas.microsoft.com/office/powerpoint/2010/main" val="356793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Detector and Detector Solenoid</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45</a:t>
            </a:fld>
            <a:endParaRPr lang="en-US" dirty="0"/>
          </a:p>
        </p:txBody>
      </p:sp>
      <p:pic>
        <p:nvPicPr>
          <p:cNvPr id="7" name="Picture 6"/>
          <p:cNvPicPr>
            <a:picLocks noChangeAspect="1"/>
          </p:cNvPicPr>
          <p:nvPr/>
        </p:nvPicPr>
        <p:blipFill>
          <a:blip r:embed="rId2"/>
          <a:stretch>
            <a:fillRect/>
          </a:stretch>
        </p:blipFill>
        <p:spPr>
          <a:xfrm>
            <a:off x="1789864" y="1981201"/>
            <a:ext cx="8497136" cy="1664587"/>
          </a:xfrm>
          <a:prstGeom prst="rect">
            <a:avLst/>
          </a:prstGeom>
        </p:spPr>
      </p:pic>
      <p:sp>
        <p:nvSpPr>
          <p:cNvPr id="8" name="TextBox 7"/>
          <p:cNvSpPr txBox="1"/>
          <p:nvPr/>
        </p:nvSpPr>
        <p:spPr>
          <a:xfrm>
            <a:off x="2153570" y="3666651"/>
            <a:ext cx="1344083" cy="646331"/>
          </a:xfrm>
          <a:prstGeom prst="rect">
            <a:avLst/>
          </a:prstGeom>
          <a:noFill/>
        </p:spPr>
        <p:txBody>
          <a:bodyPr wrap="square" rtlCol="0">
            <a:spAutoFit/>
          </a:bodyPr>
          <a:lstStyle/>
          <a:p>
            <a:pPr algn="r"/>
            <a:r>
              <a:rPr lang="en-US" dirty="0">
                <a:solidFill>
                  <a:srgbClr val="FF0000"/>
                </a:solidFill>
                <a:latin typeface="Symbol" charset="2"/>
                <a:cs typeface="Symbol" charset="2"/>
              </a:rPr>
              <a:t>m</a:t>
            </a:r>
            <a:r>
              <a:rPr lang="en-US" dirty="0">
                <a:solidFill>
                  <a:srgbClr val="FF0000"/>
                </a:solidFill>
              </a:rPr>
              <a:t> Stopping Target(s)</a:t>
            </a:r>
          </a:p>
        </p:txBody>
      </p:sp>
      <p:cxnSp>
        <p:nvCxnSpPr>
          <p:cNvPr id="9" name="Straight Arrow Connector 8"/>
          <p:cNvCxnSpPr/>
          <p:nvPr/>
        </p:nvCxnSpPr>
        <p:spPr>
          <a:xfrm flipV="1">
            <a:off x="2947305" y="2896944"/>
            <a:ext cx="698500" cy="772582"/>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025641" y="4563731"/>
            <a:ext cx="1344083" cy="646331"/>
          </a:xfrm>
          <a:prstGeom prst="rect">
            <a:avLst/>
          </a:prstGeom>
          <a:noFill/>
        </p:spPr>
        <p:txBody>
          <a:bodyPr wrap="square" rtlCol="0">
            <a:spAutoFit/>
          </a:bodyPr>
          <a:lstStyle/>
          <a:p>
            <a:pPr algn="r"/>
            <a:r>
              <a:rPr lang="en-US" dirty="0">
                <a:solidFill>
                  <a:srgbClr val="FF0000"/>
                </a:solidFill>
                <a:cs typeface="Symbol" charset="2"/>
              </a:rPr>
              <a:t>Proton Absorber</a:t>
            </a:r>
            <a:endParaRPr lang="en-US" dirty="0">
              <a:solidFill>
                <a:srgbClr val="FF0000"/>
              </a:solidFill>
            </a:endParaRPr>
          </a:p>
        </p:txBody>
      </p:sp>
      <p:cxnSp>
        <p:nvCxnSpPr>
          <p:cNvPr id="11" name="Straight Arrow Connector 10"/>
          <p:cNvCxnSpPr/>
          <p:nvPr/>
        </p:nvCxnSpPr>
        <p:spPr>
          <a:xfrm flipV="1">
            <a:off x="3918179" y="3042618"/>
            <a:ext cx="337999" cy="1555737"/>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443810" y="4438660"/>
            <a:ext cx="1344083" cy="369332"/>
          </a:xfrm>
          <a:prstGeom prst="rect">
            <a:avLst/>
          </a:prstGeom>
          <a:noFill/>
        </p:spPr>
        <p:txBody>
          <a:bodyPr wrap="square" rtlCol="0">
            <a:spAutoFit/>
          </a:bodyPr>
          <a:lstStyle/>
          <a:p>
            <a:pPr algn="ctr"/>
            <a:r>
              <a:rPr lang="en-US" dirty="0">
                <a:solidFill>
                  <a:srgbClr val="FF0000"/>
                </a:solidFill>
                <a:cs typeface="Symbol" charset="2"/>
              </a:rPr>
              <a:t>Tracker</a:t>
            </a:r>
            <a:endParaRPr lang="en-US" dirty="0">
              <a:solidFill>
                <a:srgbClr val="FF0000"/>
              </a:solidFill>
            </a:endParaRPr>
          </a:p>
        </p:txBody>
      </p:sp>
      <p:cxnSp>
        <p:nvCxnSpPr>
          <p:cNvPr id="13" name="Straight Arrow Connector 12"/>
          <p:cNvCxnSpPr/>
          <p:nvPr/>
        </p:nvCxnSpPr>
        <p:spPr>
          <a:xfrm flipV="1">
            <a:off x="5200991" y="3262562"/>
            <a:ext cx="482600" cy="1126066"/>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150229" y="4459261"/>
            <a:ext cx="1788584" cy="369332"/>
          </a:xfrm>
          <a:prstGeom prst="rect">
            <a:avLst/>
          </a:prstGeom>
          <a:noFill/>
        </p:spPr>
        <p:txBody>
          <a:bodyPr wrap="square" rtlCol="0">
            <a:spAutoFit/>
          </a:bodyPr>
          <a:lstStyle/>
          <a:p>
            <a:r>
              <a:rPr lang="en-US" dirty="0">
                <a:solidFill>
                  <a:srgbClr val="FF0000"/>
                </a:solidFill>
                <a:cs typeface="Symbol" charset="2"/>
              </a:rPr>
              <a:t>EM Calorimeter</a:t>
            </a:r>
            <a:endParaRPr lang="en-US" dirty="0">
              <a:solidFill>
                <a:srgbClr val="FF0000"/>
              </a:solidFill>
            </a:endParaRPr>
          </a:p>
        </p:txBody>
      </p:sp>
      <p:cxnSp>
        <p:nvCxnSpPr>
          <p:cNvPr id="15" name="Straight Arrow Connector 14"/>
          <p:cNvCxnSpPr/>
          <p:nvPr/>
        </p:nvCxnSpPr>
        <p:spPr>
          <a:xfrm flipV="1">
            <a:off x="6833482" y="3212920"/>
            <a:ext cx="260964" cy="1260351"/>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291238" y="4230661"/>
            <a:ext cx="1788584" cy="369332"/>
          </a:xfrm>
          <a:prstGeom prst="rect">
            <a:avLst/>
          </a:prstGeom>
          <a:noFill/>
        </p:spPr>
        <p:txBody>
          <a:bodyPr wrap="square" rtlCol="0">
            <a:spAutoFit/>
          </a:bodyPr>
          <a:lstStyle/>
          <a:p>
            <a:r>
              <a:rPr lang="en-US" dirty="0" err="1">
                <a:solidFill>
                  <a:srgbClr val="FF0000"/>
                </a:solidFill>
                <a:cs typeface="Symbol" charset="2"/>
              </a:rPr>
              <a:t>Muon</a:t>
            </a:r>
            <a:r>
              <a:rPr lang="en-US" dirty="0">
                <a:solidFill>
                  <a:srgbClr val="FF0000"/>
                </a:solidFill>
                <a:cs typeface="Symbol" charset="2"/>
              </a:rPr>
              <a:t> Absorber</a:t>
            </a:r>
            <a:endParaRPr lang="en-US" dirty="0">
              <a:solidFill>
                <a:srgbClr val="FF0000"/>
              </a:solidFill>
            </a:endParaRPr>
          </a:p>
        </p:txBody>
      </p:sp>
      <p:cxnSp>
        <p:nvCxnSpPr>
          <p:cNvPr id="17" name="Straight Arrow Connector 16"/>
          <p:cNvCxnSpPr/>
          <p:nvPr/>
        </p:nvCxnSpPr>
        <p:spPr>
          <a:xfrm flipH="1" flipV="1">
            <a:off x="8360024" y="3146915"/>
            <a:ext cx="426617" cy="1085809"/>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798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Extinction</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46</a:t>
            </a:fld>
            <a:endParaRPr lang="en-US" dirty="0"/>
          </a:p>
        </p:txBody>
      </p:sp>
      <p:pic>
        <p:nvPicPr>
          <p:cNvPr id="7"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1" y="890884"/>
            <a:ext cx="7285399" cy="5076233"/>
          </a:xfrm>
          <a:prstGeom prst="rect">
            <a:avLst/>
          </a:prstGeom>
        </p:spPr>
      </p:pic>
      <p:sp>
        <p:nvSpPr>
          <p:cNvPr id="8" name="TextBox 7"/>
          <p:cNvSpPr txBox="1"/>
          <p:nvPr/>
        </p:nvSpPr>
        <p:spPr>
          <a:xfrm>
            <a:off x="2150309" y="5029201"/>
            <a:ext cx="2544702" cy="954107"/>
          </a:xfrm>
          <a:prstGeom prst="rect">
            <a:avLst/>
          </a:prstGeom>
          <a:noFill/>
        </p:spPr>
        <p:txBody>
          <a:bodyPr wrap="square" rtlCol="0">
            <a:spAutoFit/>
          </a:bodyPr>
          <a:lstStyle/>
          <a:p>
            <a:r>
              <a:rPr lang="en-US" sz="1400" dirty="0">
                <a:solidFill>
                  <a:srgbClr val="0000FF"/>
                </a:solidFill>
                <a:latin typeface="Calibri" panose="020F0502020204030204" pitchFamily="34" charset="0"/>
              </a:rPr>
              <a:t>The AC Dipole excitation is a superposition of three harmonics: 300 kHz, 900 kHz, and 4.5 MHz. </a:t>
            </a:r>
          </a:p>
        </p:txBody>
      </p:sp>
      <p:sp>
        <p:nvSpPr>
          <p:cNvPr id="9" name="TextBox 8"/>
          <p:cNvSpPr txBox="1"/>
          <p:nvPr/>
        </p:nvSpPr>
        <p:spPr>
          <a:xfrm>
            <a:off x="4444273" y="2205878"/>
            <a:ext cx="1069888" cy="738664"/>
          </a:xfrm>
          <a:prstGeom prst="rect">
            <a:avLst/>
          </a:prstGeom>
          <a:noFill/>
        </p:spPr>
        <p:txBody>
          <a:bodyPr wrap="square" rtlCol="0">
            <a:spAutoFit/>
          </a:bodyPr>
          <a:lstStyle/>
          <a:p>
            <a:pPr algn="ctr"/>
            <a:r>
              <a:rPr lang="en-US" sz="1400" dirty="0">
                <a:solidFill>
                  <a:srgbClr val="DF652C"/>
                </a:solidFill>
                <a:effectLst>
                  <a:outerShdw blurRad="38100" dist="38100" dir="2700000" algn="tl">
                    <a:srgbClr val="000000">
                      <a:alpha val="43137"/>
                    </a:srgbClr>
                  </a:outerShdw>
                </a:effectLst>
                <a:latin typeface="Calibri" panose="020F0502020204030204" pitchFamily="34" charset="0"/>
              </a:rPr>
              <a:t>Upstream</a:t>
            </a:r>
          </a:p>
          <a:p>
            <a:pPr algn="ctr"/>
            <a:r>
              <a:rPr lang="en-US" sz="1400" dirty="0">
                <a:solidFill>
                  <a:srgbClr val="DF652C"/>
                </a:solidFill>
                <a:effectLst>
                  <a:outerShdw blurRad="38100" dist="38100" dir="2700000" algn="tl">
                    <a:srgbClr val="000000">
                      <a:alpha val="43137"/>
                    </a:srgbClr>
                  </a:outerShdw>
                </a:effectLst>
                <a:latin typeface="Calibri" panose="020F0502020204030204" pitchFamily="34" charset="0"/>
              </a:rPr>
              <a:t>Extinction </a:t>
            </a:r>
          </a:p>
          <a:p>
            <a:pPr algn="ctr"/>
            <a:r>
              <a:rPr lang="en-US" sz="1400" dirty="0">
                <a:solidFill>
                  <a:srgbClr val="DF652C"/>
                </a:solidFill>
                <a:effectLst>
                  <a:outerShdw blurRad="38100" dist="38100" dir="2700000" algn="tl">
                    <a:srgbClr val="000000">
                      <a:alpha val="43137"/>
                    </a:srgbClr>
                  </a:outerShdw>
                </a:effectLst>
                <a:latin typeface="Calibri" panose="020F0502020204030204" pitchFamily="34" charset="0"/>
              </a:rPr>
              <a:t>&lt; 10</a:t>
            </a:r>
            <a:r>
              <a:rPr lang="en-US" sz="1400" baseline="30000" dirty="0">
                <a:solidFill>
                  <a:srgbClr val="DF652C"/>
                </a:solidFill>
                <a:effectLst>
                  <a:outerShdw blurRad="38100" dist="38100" dir="2700000" algn="tl">
                    <a:srgbClr val="000000">
                      <a:alpha val="43137"/>
                    </a:srgbClr>
                  </a:outerShdw>
                </a:effectLst>
                <a:latin typeface="Calibri" panose="020F0502020204030204" pitchFamily="34" charset="0"/>
              </a:rPr>
              <a:t>-4</a:t>
            </a:r>
            <a:endParaRPr lang="en-US" sz="1400" dirty="0">
              <a:solidFill>
                <a:srgbClr val="DF652C"/>
              </a:solidFill>
              <a:effectLst>
                <a:outerShdw blurRad="38100" dist="38100" dir="2700000" algn="tl">
                  <a:srgbClr val="000000">
                    <a:alpha val="43137"/>
                  </a:srgbClr>
                </a:outerShdw>
              </a:effectLst>
              <a:latin typeface="Calibri" panose="020F0502020204030204" pitchFamily="34" charset="0"/>
            </a:endParaRPr>
          </a:p>
        </p:txBody>
      </p:sp>
      <p:sp>
        <p:nvSpPr>
          <p:cNvPr id="10" name="TextBox 9"/>
          <p:cNvSpPr txBox="1"/>
          <p:nvPr/>
        </p:nvSpPr>
        <p:spPr>
          <a:xfrm>
            <a:off x="9133716" y="1991250"/>
            <a:ext cx="1381884" cy="738664"/>
          </a:xfrm>
          <a:prstGeom prst="rect">
            <a:avLst/>
          </a:prstGeom>
          <a:noFill/>
        </p:spPr>
        <p:txBody>
          <a:bodyPr wrap="square" rtlCol="0">
            <a:spAutoFit/>
          </a:bodyPr>
          <a:lstStyle/>
          <a:p>
            <a:pPr algn="ctr"/>
            <a:r>
              <a:rPr lang="en-US" sz="1400" dirty="0">
                <a:solidFill>
                  <a:srgbClr val="DF652C"/>
                </a:solidFill>
                <a:effectLst>
                  <a:outerShdw blurRad="38100" dist="38100" dir="2700000" algn="tl">
                    <a:srgbClr val="000000">
                      <a:alpha val="43137"/>
                    </a:srgbClr>
                  </a:outerShdw>
                </a:effectLst>
                <a:latin typeface="Calibri" panose="020F0502020204030204" pitchFamily="34" charset="0"/>
              </a:rPr>
              <a:t>Downstream</a:t>
            </a:r>
          </a:p>
          <a:p>
            <a:pPr algn="ctr"/>
            <a:r>
              <a:rPr lang="en-US" sz="1400" dirty="0">
                <a:solidFill>
                  <a:srgbClr val="DF652C"/>
                </a:solidFill>
                <a:effectLst>
                  <a:outerShdw blurRad="38100" dist="38100" dir="2700000" algn="tl">
                    <a:srgbClr val="000000">
                      <a:alpha val="43137"/>
                    </a:srgbClr>
                  </a:outerShdw>
                </a:effectLst>
                <a:latin typeface="Calibri" panose="020F0502020204030204" pitchFamily="34" charset="0"/>
              </a:rPr>
              <a:t>Extinction</a:t>
            </a:r>
          </a:p>
          <a:p>
            <a:pPr algn="ctr"/>
            <a:r>
              <a:rPr lang="en-US" sz="1400" dirty="0">
                <a:solidFill>
                  <a:srgbClr val="DF652C"/>
                </a:solidFill>
                <a:effectLst>
                  <a:outerShdw blurRad="38100" dist="38100" dir="2700000" algn="tl">
                    <a:srgbClr val="000000">
                      <a:alpha val="43137"/>
                    </a:srgbClr>
                  </a:outerShdw>
                </a:effectLst>
                <a:latin typeface="Calibri" panose="020F0502020204030204" pitchFamily="34" charset="0"/>
              </a:rPr>
              <a:t>          &lt; 10</a:t>
            </a:r>
            <a:r>
              <a:rPr lang="en-US" sz="1400" baseline="30000" dirty="0">
                <a:solidFill>
                  <a:srgbClr val="DF652C"/>
                </a:solidFill>
                <a:effectLst>
                  <a:outerShdw blurRad="38100" dist="38100" dir="2700000" algn="tl">
                    <a:srgbClr val="000000">
                      <a:alpha val="43137"/>
                    </a:srgbClr>
                  </a:outerShdw>
                </a:effectLst>
                <a:latin typeface="Calibri" panose="020F0502020204030204" pitchFamily="34" charset="0"/>
              </a:rPr>
              <a:t>-10</a:t>
            </a:r>
            <a:endParaRPr lang="en-US" sz="1400" dirty="0">
              <a:solidFill>
                <a:srgbClr val="DF652C"/>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53653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The Extinction Monitor</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47</a:t>
            </a:fld>
            <a:endParaRPr lang="en-US" dirty="0"/>
          </a:p>
        </p:txBody>
      </p:sp>
      <p:sp>
        <p:nvSpPr>
          <p:cNvPr id="6" name="Slide Number Placeholder 5"/>
          <p:cNvSpPr txBox="1">
            <a:spLocks/>
          </p:cNvSpPr>
          <p:nvPr/>
        </p:nvSpPr>
        <p:spPr>
          <a:xfrm>
            <a:off x="8077201" y="6248401"/>
            <a:ext cx="1901825" cy="4540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FFC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7006BB-D68D-7644-9B06-450DAA9209BA}" type="slidenum">
              <a:rPr lang="en-US"/>
              <a:pPr/>
              <a:t>47</a:t>
            </a:fld>
            <a:endParaRPr lang="en-US"/>
          </a:p>
        </p:txBody>
      </p:sp>
      <p:sp>
        <p:nvSpPr>
          <p:cNvPr id="7" name="Rectangle 1"/>
          <p:cNvSpPr>
            <a:spLocks noChangeArrowheads="1"/>
          </p:cNvSpPr>
          <p:nvPr/>
        </p:nvSpPr>
        <p:spPr bwMode="auto">
          <a:xfrm>
            <a:off x="1752600" y="2878992"/>
            <a:ext cx="8001000" cy="25875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000000"/>
              </a:solidFill>
              <a:effectLst>
                <a:outerShdw blurRad="38100" dist="38100" dir="2700000" algn="tl">
                  <a:srgbClr val="DDDDDD"/>
                </a:outerShdw>
              </a:effectLst>
            </a:endParaRPr>
          </a:p>
        </p:txBody>
      </p:sp>
      <p:sp>
        <p:nvSpPr>
          <p:cNvPr id="8" name="Rectangle 3"/>
          <p:cNvSpPr>
            <a:spLocks noChangeArrowheads="1"/>
          </p:cNvSpPr>
          <p:nvPr/>
        </p:nvSpPr>
        <p:spPr bwMode="auto">
          <a:xfrm>
            <a:off x="1524000" y="1066800"/>
            <a:ext cx="9144000" cy="5791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lstStyle/>
          <a:p>
            <a:pPr marL="339725" indent="-339725">
              <a:lnSpc>
                <a:spcPct val="90000"/>
              </a:lnSpc>
              <a:spcBef>
                <a:spcPts val="450"/>
              </a:spcBef>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n-US" b="1" dirty="0">
              <a:solidFill>
                <a:srgbClr val="000000"/>
              </a:solidFill>
            </a:endParaRPr>
          </a:p>
        </p:txBody>
      </p:sp>
      <p:sp>
        <p:nvSpPr>
          <p:cNvPr id="9" name="TextBox 8"/>
          <p:cNvSpPr txBox="1"/>
          <p:nvPr/>
        </p:nvSpPr>
        <p:spPr>
          <a:xfrm>
            <a:off x="2102177" y="712935"/>
            <a:ext cx="3124200" cy="923330"/>
          </a:xfrm>
          <a:prstGeom prst="rect">
            <a:avLst/>
          </a:prstGeom>
          <a:solidFill>
            <a:schemeClr val="tx1"/>
          </a:solidFill>
        </p:spPr>
        <p:txBody>
          <a:bodyPr wrap="square" rtlCol="0">
            <a:spAutoFit/>
          </a:bodyPr>
          <a:lstStyle/>
          <a:p>
            <a:r>
              <a:rPr lang="en-US" b="1" dirty="0">
                <a:solidFill>
                  <a:srgbClr val="00FF00"/>
                </a:solidFill>
              </a:rPr>
              <a:t>Scintillators coupled to PMTs for triggering and additional timing information</a:t>
            </a:r>
          </a:p>
        </p:txBody>
      </p:sp>
      <p:pic>
        <p:nvPicPr>
          <p:cNvPr id="10" name="Picture 9"/>
          <p:cNvPicPr>
            <a:picLocks noChangeAspect="1"/>
          </p:cNvPicPr>
          <p:nvPr/>
        </p:nvPicPr>
        <p:blipFill>
          <a:blip r:embed="rId2"/>
          <a:stretch>
            <a:fillRect/>
          </a:stretch>
        </p:blipFill>
        <p:spPr>
          <a:xfrm>
            <a:off x="1905001" y="1676400"/>
            <a:ext cx="8579351" cy="3733800"/>
          </a:xfrm>
          <a:prstGeom prst="rect">
            <a:avLst/>
          </a:prstGeom>
        </p:spPr>
      </p:pic>
      <p:sp>
        <p:nvSpPr>
          <p:cNvPr id="11" name="TextBox 10"/>
          <p:cNvSpPr txBox="1"/>
          <p:nvPr/>
        </p:nvSpPr>
        <p:spPr>
          <a:xfrm>
            <a:off x="4038600" y="5498320"/>
            <a:ext cx="6019800" cy="923330"/>
          </a:xfrm>
          <a:prstGeom prst="rect">
            <a:avLst/>
          </a:prstGeom>
          <a:noFill/>
        </p:spPr>
        <p:txBody>
          <a:bodyPr wrap="square" rtlCol="0">
            <a:spAutoFit/>
          </a:bodyPr>
          <a:lstStyle/>
          <a:p>
            <a:r>
              <a:rPr lang="en-US" dirty="0">
                <a:solidFill>
                  <a:schemeClr val="bg1"/>
                </a:solidFill>
              </a:rPr>
              <a:t>Spectrometer Magnet:</a:t>
            </a:r>
          </a:p>
          <a:p>
            <a:r>
              <a:rPr lang="en-US" dirty="0">
                <a:solidFill>
                  <a:schemeClr val="bg1"/>
                </a:solidFill>
              </a:rPr>
              <a:t>Repurposed dipole magnet bends out low energy elections generated by </a:t>
            </a:r>
            <a:r>
              <a:rPr lang="en-US" dirty="0" err="1">
                <a:solidFill>
                  <a:schemeClr val="bg1"/>
                </a:solidFill>
              </a:rPr>
              <a:t>muons</a:t>
            </a:r>
            <a:r>
              <a:rPr lang="en-US" dirty="0">
                <a:solidFill>
                  <a:schemeClr val="bg1"/>
                </a:solidFill>
              </a:rPr>
              <a:t> stopping in the upstream silicon</a:t>
            </a:r>
          </a:p>
        </p:txBody>
      </p:sp>
      <p:sp>
        <p:nvSpPr>
          <p:cNvPr id="12" name="TextBox 11"/>
          <p:cNvSpPr txBox="1"/>
          <p:nvPr/>
        </p:nvSpPr>
        <p:spPr>
          <a:xfrm>
            <a:off x="5715000" y="762001"/>
            <a:ext cx="3124200" cy="646331"/>
          </a:xfrm>
          <a:prstGeom prst="rect">
            <a:avLst/>
          </a:prstGeom>
          <a:solidFill>
            <a:srgbClr val="FF0000"/>
          </a:solidFill>
        </p:spPr>
        <p:txBody>
          <a:bodyPr wrap="square" rtlCol="0">
            <a:spAutoFit/>
          </a:bodyPr>
          <a:lstStyle/>
          <a:p>
            <a:r>
              <a:rPr lang="en-US" b="1" dirty="0"/>
              <a:t>Silicon pixels for fast, high resolution tracking</a:t>
            </a:r>
          </a:p>
        </p:txBody>
      </p:sp>
      <p:cxnSp>
        <p:nvCxnSpPr>
          <p:cNvPr id="13" name="Straight Arrow Connector 12"/>
          <p:cNvCxnSpPr>
            <a:stCxn id="9" idx="2"/>
          </p:cNvCxnSpPr>
          <p:nvPr/>
        </p:nvCxnSpPr>
        <p:spPr bwMode="auto">
          <a:xfrm flipH="1">
            <a:off x="3321377" y="1636265"/>
            <a:ext cx="342900" cy="1438870"/>
          </a:xfrm>
          <a:prstGeom prst="straightConnector1">
            <a:avLst/>
          </a:prstGeom>
          <a:solidFill>
            <a:srgbClr val="00B8FF"/>
          </a:solidFill>
          <a:ln w="47625" cap="flat" cmpd="sng" algn="ctr">
            <a:solidFill>
              <a:srgbClr val="00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Arrow Connector 13"/>
          <p:cNvCxnSpPr>
            <a:stCxn id="12" idx="2"/>
          </p:cNvCxnSpPr>
          <p:nvPr/>
        </p:nvCxnSpPr>
        <p:spPr bwMode="auto">
          <a:xfrm>
            <a:off x="7277100" y="1408332"/>
            <a:ext cx="1409700" cy="1487269"/>
          </a:xfrm>
          <a:prstGeom prst="straightConnector1">
            <a:avLst/>
          </a:prstGeom>
          <a:solidFill>
            <a:srgbClr val="00B8FF"/>
          </a:solidFill>
          <a:ln w="412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flipH="1">
            <a:off x="4038600" y="1371600"/>
            <a:ext cx="1676400" cy="1524000"/>
          </a:xfrm>
          <a:prstGeom prst="straightConnector1">
            <a:avLst/>
          </a:prstGeom>
          <a:solidFill>
            <a:srgbClr val="00B8FF"/>
          </a:solidFill>
          <a:ln w="412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p:cNvCxnSpPr>
            <a:stCxn id="11" idx="0"/>
          </p:cNvCxnSpPr>
          <p:nvPr/>
        </p:nvCxnSpPr>
        <p:spPr bwMode="auto">
          <a:xfrm flipH="1" flipV="1">
            <a:off x="6324600" y="3898120"/>
            <a:ext cx="723900" cy="1600200"/>
          </a:xfrm>
          <a:prstGeom prst="straightConnector1">
            <a:avLst/>
          </a:prstGeom>
          <a:solidFill>
            <a:srgbClr val="00B8FF"/>
          </a:solidFill>
          <a:ln w="412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13644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Target Dependence is Important</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48</a:t>
            </a:fld>
            <a:endParaRPr lang="en-US" dirty="0"/>
          </a:p>
        </p:txBody>
      </p:sp>
      <p:sp>
        <p:nvSpPr>
          <p:cNvPr id="8" name="TextBox 7"/>
          <p:cNvSpPr txBox="1"/>
          <p:nvPr/>
        </p:nvSpPr>
        <p:spPr>
          <a:xfrm>
            <a:off x="1652440" y="5922815"/>
            <a:ext cx="4800600" cy="338554"/>
          </a:xfrm>
          <a:prstGeom prst="rect">
            <a:avLst/>
          </a:prstGeom>
          <a:noFill/>
        </p:spPr>
        <p:txBody>
          <a:bodyPr wrap="square" rtlCol="0">
            <a:spAutoFit/>
          </a:bodyPr>
          <a:lstStyle/>
          <a:p>
            <a:pPr algn="ctr"/>
            <a:r>
              <a:rPr lang="en-US" sz="1600" dirty="0" err="1">
                <a:solidFill>
                  <a:schemeClr val="bg1"/>
                </a:solidFill>
              </a:rPr>
              <a:t>Cirigliano</a:t>
            </a:r>
            <a:r>
              <a:rPr lang="en-US" sz="1600" dirty="0">
                <a:solidFill>
                  <a:schemeClr val="bg1"/>
                </a:solidFill>
              </a:rPr>
              <a:t>, Kitano, </a:t>
            </a:r>
            <a:r>
              <a:rPr lang="en-US" sz="1600" dirty="0" err="1">
                <a:solidFill>
                  <a:schemeClr val="bg1"/>
                </a:solidFill>
              </a:rPr>
              <a:t>Oada</a:t>
            </a:r>
            <a:r>
              <a:rPr lang="en-US" sz="1600" dirty="0">
                <a:solidFill>
                  <a:schemeClr val="bg1"/>
                </a:solidFill>
              </a:rPr>
              <a:t>, </a:t>
            </a:r>
            <a:r>
              <a:rPr lang="en-US" sz="1600" dirty="0" err="1">
                <a:solidFill>
                  <a:schemeClr val="bg1"/>
                </a:solidFill>
              </a:rPr>
              <a:t>Tuzon</a:t>
            </a:r>
            <a:r>
              <a:rPr lang="en-US" sz="1600" dirty="0">
                <a:solidFill>
                  <a:schemeClr val="bg1"/>
                </a:solidFill>
              </a:rPr>
              <a:t>, arXiv:0904.0957</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3184008"/>
            <a:ext cx="3657600" cy="2511004"/>
          </a:xfrm>
          <a:prstGeom prst="rect">
            <a:avLst/>
          </a:prstGeom>
        </p:spPr>
      </p:pic>
      <p:sp>
        <p:nvSpPr>
          <p:cNvPr id="10" name="TextBox 9"/>
          <p:cNvSpPr txBox="1"/>
          <p:nvPr/>
        </p:nvSpPr>
        <p:spPr>
          <a:xfrm>
            <a:off x="6438900" y="5893339"/>
            <a:ext cx="4207200" cy="338554"/>
          </a:xfrm>
          <a:prstGeom prst="rect">
            <a:avLst/>
          </a:prstGeom>
          <a:noFill/>
        </p:spPr>
        <p:txBody>
          <a:bodyPr wrap="square" rtlCol="0">
            <a:spAutoFit/>
          </a:bodyPr>
          <a:lstStyle/>
          <a:p>
            <a:pPr algn="ctr"/>
            <a:r>
              <a:rPr lang="en-US" sz="1600" dirty="0" err="1">
                <a:solidFill>
                  <a:schemeClr val="bg1"/>
                </a:solidFill>
              </a:rPr>
              <a:t>Cirigliano</a:t>
            </a:r>
            <a:r>
              <a:rPr lang="en-US" sz="1600" dirty="0">
                <a:solidFill>
                  <a:schemeClr val="bg1"/>
                </a:solidFill>
              </a:rPr>
              <a:t>, Grinstein, </a:t>
            </a:r>
            <a:r>
              <a:rPr lang="en-US" sz="1600" dirty="0" err="1">
                <a:solidFill>
                  <a:schemeClr val="bg1"/>
                </a:solidFill>
              </a:rPr>
              <a:t>Isidori</a:t>
            </a:r>
            <a:r>
              <a:rPr lang="en-US" sz="1600" dirty="0">
                <a:solidFill>
                  <a:schemeClr val="bg1"/>
                </a:solidFill>
              </a:rPr>
              <a:t>, NPB728, 121 (2005)</a:t>
            </a:r>
          </a:p>
        </p:txBody>
      </p:sp>
      <p:cxnSp>
        <p:nvCxnSpPr>
          <p:cNvPr id="12" name="Straight Connector 11"/>
          <p:cNvCxnSpPr/>
          <p:nvPr/>
        </p:nvCxnSpPr>
        <p:spPr>
          <a:xfrm flipV="1">
            <a:off x="8915400" y="3314700"/>
            <a:ext cx="0" cy="1905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029700" y="3314700"/>
            <a:ext cx="0" cy="1905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77432" y="998316"/>
            <a:ext cx="8585769" cy="461665"/>
          </a:xfrm>
          <a:prstGeom prst="rect">
            <a:avLst/>
          </a:prstGeom>
          <a:noFill/>
        </p:spPr>
        <p:txBody>
          <a:bodyPr wrap="square" rtlCol="0">
            <a:spAutoFit/>
          </a:bodyPr>
          <a:lstStyle/>
          <a:p>
            <a:r>
              <a:rPr lang="en-US" sz="2400" dirty="0">
                <a:solidFill>
                  <a:schemeClr val="bg1"/>
                </a:solidFill>
              </a:rPr>
              <a:t>Rate depends on target Z, and is different for </a:t>
            </a:r>
            <a:r>
              <a:rPr lang="en-US" sz="2400" dirty="0" err="1">
                <a:solidFill>
                  <a:schemeClr val="bg1"/>
                </a:solidFill>
                <a:latin typeface="Symbol" panose="05050102010706020507" pitchFamily="18" charset="2"/>
              </a:rPr>
              <a:t>m</a:t>
            </a:r>
            <a:r>
              <a:rPr lang="en-US" sz="2400" dirty="0" err="1">
                <a:solidFill>
                  <a:schemeClr val="bg1"/>
                </a:solidFill>
              </a:rPr>
              <a:t>N→eN</a:t>
            </a:r>
            <a:r>
              <a:rPr lang="en-US" sz="2400" dirty="0">
                <a:solidFill>
                  <a:schemeClr val="bg1"/>
                </a:solidFill>
              </a:rPr>
              <a:t> and </a:t>
            </a:r>
            <a:r>
              <a:rPr lang="en-US" sz="2400" dirty="0">
                <a:solidFill>
                  <a:schemeClr val="bg1"/>
                </a:solidFill>
                <a:latin typeface="Symbol" panose="05050102010706020507" pitchFamily="18" charset="2"/>
              </a:rPr>
              <a:t>m</a:t>
            </a:r>
            <a:r>
              <a:rPr lang="en-US" sz="2400" dirty="0">
                <a:solidFill>
                  <a:schemeClr val="bg1"/>
                </a:solidFill>
              </a:rPr>
              <a:t> →</a:t>
            </a:r>
            <a:r>
              <a:rPr lang="en-US" sz="2400" dirty="0" err="1">
                <a:solidFill>
                  <a:schemeClr val="bg1"/>
                </a:solidFill>
              </a:rPr>
              <a:t>e</a:t>
            </a:r>
            <a:r>
              <a:rPr lang="en-US" sz="2400" dirty="0" err="1">
                <a:solidFill>
                  <a:schemeClr val="bg1"/>
                </a:solidFill>
                <a:latin typeface="Symbol" panose="05050102010706020507" pitchFamily="18" charset="2"/>
              </a:rPr>
              <a:t>g</a:t>
            </a:r>
            <a:endParaRPr lang="en-US" sz="2400" dirty="0">
              <a:solidFill>
                <a:schemeClr val="bg1"/>
              </a:solidFill>
              <a:latin typeface="Symbol" panose="05050102010706020507" pitchFamily="18" charset="2"/>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040" y="1742747"/>
            <a:ext cx="4572000" cy="4050362"/>
          </a:xfrm>
          <a:prstGeom prst="rect">
            <a:avLst/>
          </a:prstGeom>
        </p:spPr>
      </p:pic>
    </p:spTree>
    <p:extLst>
      <p:ext uri="{BB962C8B-B14F-4D97-AF65-F5344CB8AC3E}">
        <p14:creationId xmlns:p14="http://schemas.microsoft.com/office/powerpoint/2010/main" val="391733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Tracker</a:t>
            </a:r>
          </a:p>
        </p:txBody>
      </p:sp>
      <p:sp>
        <p:nvSpPr>
          <p:cNvPr id="3" name="Date Placeholder 2"/>
          <p:cNvSpPr>
            <a:spLocks noGrp="1"/>
          </p:cNvSpPr>
          <p:nvPr>
            <p:ph type="dt" sz="half" idx="10"/>
          </p:nvPr>
        </p:nvSpPr>
        <p:spPr/>
        <p:txBody>
          <a:bodyPr/>
          <a:lstStyle/>
          <a:p>
            <a:r>
              <a:rPr lang="en-US"/>
              <a:t>Craig Dukes / Virginia</a:t>
            </a:r>
          </a:p>
        </p:txBody>
      </p:sp>
      <p:sp>
        <p:nvSpPr>
          <p:cNvPr id="4" name="Footer Placeholder 3"/>
          <p:cNvSpPr>
            <a:spLocks noGrp="1"/>
          </p:cNvSpPr>
          <p:nvPr>
            <p:ph type="ftr" sz="quarter" idx="11"/>
          </p:nvPr>
        </p:nvSpPr>
        <p:spPr/>
        <p:txBody>
          <a:bodyPr/>
          <a:lstStyle/>
          <a:p>
            <a:r>
              <a:rPr lang="en-US"/>
              <a:t>SPIN 2023 / Mu2e</a:t>
            </a:r>
          </a:p>
        </p:txBody>
      </p:sp>
      <p:sp>
        <p:nvSpPr>
          <p:cNvPr id="5" name="Slide Number Placeholder 4"/>
          <p:cNvSpPr>
            <a:spLocks noGrp="1"/>
          </p:cNvSpPr>
          <p:nvPr>
            <p:ph type="sldNum" sz="quarter" idx="12"/>
          </p:nvPr>
        </p:nvSpPr>
        <p:spPr/>
        <p:txBody>
          <a:bodyPr/>
          <a:lstStyle/>
          <a:p>
            <a:fld id="{C95F3207-39C2-4B35-9EBF-195B2F555FC9}" type="slidenum">
              <a:rPr lang="en-US" smtClean="0"/>
              <a:t>49</a:t>
            </a:fld>
            <a:endParaRPr lang="en-US"/>
          </a:p>
        </p:txBody>
      </p:sp>
      <p:sp>
        <p:nvSpPr>
          <p:cNvPr id="7" name="Content Placeholder 2"/>
          <p:cNvSpPr txBox="1">
            <a:spLocks/>
          </p:cNvSpPr>
          <p:nvPr/>
        </p:nvSpPr>
        <p:spPr>
          <a:xfrm>
            <a:off x="1981200" y="4471364"/>
            <a:ext cx="8229600" cy="1901786"/>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a:t>Self-supporting “panel” consists of 100 straws</a:t>
            </a:r>
          </a:p>
          <a:p>
            <a:r>
              <a:rPr lang="en-US" sz="2400"/>
              <a:t>6 panels assembled to make a “plane”</a:t>
            </a:r>
          </a:p>
          <a:p>
            <a:r>
              <a:rPr lang="en-US" sz="2400"/>
              <a:t>2 planes assembled to make a “station”</a:t>
            </a:r>
          </a:p>
          <a:p>
            <a:r>
              <a:rPr lang="en-US" sz="2400"/>
              <a:t>Rotation of panels and planes improves stereo information</a:t>
            </a:r>
          </a:p>
          <a:p>
            <a:r>
              <a:rPr lang="en-US" sz="2400"/>
              <a:t>&gt;20k straws total</a:t>
            </a:r>
            <a:endParaRPr lang="en-US" sz="2400" dirty="0"/>
          </a:p>
        </p:txBody>
      </p:sp>
      <p:pic>
        <p:nvPicPr>
          <p:cNvPr id="8" name="Picture 4"/>
          <p:cNvPicPr>
            <a:picLocks noChangeAspect="1" noChangeArrowheads="1"/>
          </p:cNvPicPr>
          <p:nvPr/>
        </p:nvPicPr>
        <p:blipFill>
          <a:blip r:embed="rId2"/>
          <a:srcRect l="70227" t="3661" b="3661"/>
          <a:stretch>
            <a:fillRect/>
          </a:stretch>
        </p:blipFill>
        <p:spPr bwMode="auto">
          <a:xfrm>
            <a:off x="4516907" y="1319460"/>
            <a:ext cx="1746438" cy="3036688"/>
          </a:xfrm>
          <a:prstGeom prst="rect">
            <a:avLst/>
          </a:prstGeom>
          <a:noFill/>
          <a:ln w="12700" cap="flat">
            <a:noFill/>
            <a:miter lim="800000"/>
            <a:headEnd/>
            <a:tailEnd/>
          </a:ln>
        </p:spPr>
      </p:pic>
      <p:pic>
        <p:nvPicPr>
          <p:cNvPr id="9" name="Picture 4"/>
          <p:cNvPicPr>
            <a:picLocks noChangeAspect="1" noChangeArrowheads="1"/>
          </p:cNvPicPr>
          <p:nvPr/>
        </p:nvPicPr>
        <p:blipFill>
          <a:blip r:embed="rId2"/>
          <a:srcRect t="8542" r="68864"/>
          <a:stretch>
            <a:fillRect/>
          </a:stretch>
        </p:blipFill>
        <p:spPr bwMode="auto">
          <a:xfrm>
            <a:off x="1933379" y="1303034"/>
            <a:ext cx="1826432" cy="2996700"/>
          </a:xfrm>
          <a:prstGeom prst="rect">
            <a:avLst/>
          </a:prstGeom>
          <a:noFill/>
          <a:ln w="12700" cap="flat">
            <a:noFill/>
            <a:miter lim="800000"/>
            <a:headEnd/>
            <a:tailEnd/>
          </a:ln>
        </p:spPr>
      </p:pic>
      <p:pic>
        <p:nvPicPr>
          <p:cNvPr id="10" name="Picture 9" descr="Station-rphiView.jpg"/>
          <p:cNvPicPr>
            <a:picLocks noChangeAspect="1"/>
          </p:cNvPicPr>
          <p:nvPr/>
        </p:nvPicPr>
        <p:blipFill>
          <a:blip r:embed="rId3"/>
          <a:srcRect l="6316"/>
          <a:stretch>
            <a:fillRect/>
          </a:stretch>
        </p:blipFill>
        <p:spPr>
          <a:xfrm>
            <a:off x="6816896" y="1325918"/>
            <a:ext cx="3277263" cy="3030230"/>
          </a:xfrm>
          <a:prstGeom prst="rect">
            <a:avLst/>
          </a:prstGeom>
        </p:spPr>
      </p:pic>
      <p:sp>
        <p:nvSpPr>
          <p:cNvPr id="11" name="TextBox 10"/>
          <p:cNvSpPr txBox="1"/>
          <p:nvPr/>
        </p:nvSpPr>
        <p:spPr>
          <a:xfrm rot="20936648">
            <a:off x="2725272" y="1601866"/>
            <a:ext cx="705617" cy="369332"/>
          </a:xfrm>
          <a:prstGeom prst="rect">
            <a:avLst/>
          </a:prstGeom>
          <a:noFill/>
        </p:spPr>
        <p:txBody>
          <a:bodyPr wrap="none" rtlCol="0">
            <a:spAutoFit/>
          </a:bodyPr>
          <a:lstStyle/>
          <a:p>
            <a:r>
              <a:rPr lang="en-US" dirty="0">
                <a:solidFill>
                  <a:srgbClr val="FFFFFF"/>
                </a:solidFill>
              </a:rPr>
              <a:t>panel</a:t>
            </a:r>
          </a:p>
        </p:txBody>
      </p:sp>
      <p:sp>
        <p:nvSpPr>
          <p:cNvPr id="12" name="TextBox 11"/>
          <p:cNvSpPr txBox="1"/>
          <p:nvPr/>
        </p:nvSpPr>
        <p:spPr>
          <a:xfrm rot="17270314">
            <a:off x="3009139" y="2970478"/>
            <a:ext cx="705617" cy="369332"/>
          </a:xfrm>
          <a:prstGeom prst="rect">
            <a:avLst/>
          </a:prstGeom>
          <a:noFill/>
        </p:spPr>
        <p:txBody>
          <a:bodyPr wrap="none" rtlCol="0">
            <a:spAutoFit/>
          </a:bodyPr>
          <a:lstStyle/>
          <a:p>
            <a:r>
              <a:rPr lang="en-US" dirty="0">
                <a:solidFill>
                  <a:srgbClr val="FFFFFF"/>
                </a:solidFill>
              </a:rPr>
              <a:t>panel</a:t>
            </a:r>
          </a:p>
        </p:txBody>
      </p:sp>
      <p:sp>
        <p:nvSpPr>
          <p:cNvPr id="13" name="TextBox 12"/>
          <p:cNvSpPr txBox="1"/>
          <p:nvPr/>
        </p:nvSpPr>
        <p:spPr>
          <a:xfrm rot="4812577">
            <a:off x="2308610" y="3178843"/>
            <a:ext cx="705617" cy="369332"/>
          </a:xfrm>
          <a:prstGeom prst="rect">
            <a:avLst/>
          </a:prstGeom>
          <a:noFill/>
        </p:spPr>
        <p:txBody>
          <a:bodyPr wrap="none" rtlCol="0">
            <a:spAutoFit/>
          </a:bodyPr>
          <a:lstStyle/>
          <a:p>
            <a:r>
              <a:rPr lang="en-US" dirty="0">
                <a:solidFill>
                  <a:srgbClr val="FFFFFF"/>
                </a:solidFill>
              </a:rPr>
              <a:t>panel</a:t>
            </a:r>
          </a:p>
        </p:txBody>
      </p:sp>
      <p:sp>
        <p:nvSpPr>
          <p:cNvPr id="14" name="TextBox 13"/>
          <p:cNvSpPr txBox="1"/>
          <p:nvPr/>
        </p:nvSpPr>
        <p:spPr>
          <a:xfrm>
            <a:off x="5585460" y="3990800"/>
            <a:ext cx="705617" cy="369332"/>
          </a:xfrm>
          <a:prstGeom prst="rect">
            <a:avLst/>
          </a:prstGeom>
          <a:noFill/>
        </p:spPr>
        <p:txBody>
          <a:bodyPr wrap="none" rtlCol="0">
            <a:spAutoFit/>
          </a:bodyPr>
          <a:lstStyle/>
          <a:p>
            <a:r>
              <a:rPr lang="en-US" dirty="0"/>
              <a:t>plane</a:t>
            </a:r>
          </a:p>
        </p:txBody>
      </p:sp>
      <p:sp>
        <p:nvSpPr>
          <p:cNvPr id="15" name="TextBox 14"/>
          <p:cNvSpPr txBox="1"/>
          <p:nvPr/>
        </p:nvSpPr>
        <p:spPr>
          <a:xfrm>
            <a:off x="9299635" y="3990800"/>
            <a:ext cx="829036" cy="369332"/>
          </a:xfrm>
          <a:prstGeom prst="rect">
            <a:avLst/>
          </a:prstGeom>
          <a:noFill/>
        </p:spPr>
        <p:txBody>
          <a:bodyPr wrap="none" rtlCol="0">
            <a:spAutoFit/>
          </a:bodyPr>
          <a:lstStyle/>
          <a:p>
            <a:r>
              <a:rPr lang="en-US" dirty="0"/>
              <a:t>station</a:t>
            </a:r>
          </a:p>
        </p:txBody>
      </p:sp>
    </p:spTree>
    <p:extLst>
      <p:ext uri="{BB962C8B-B14F-4D97-AF65-F5344CB8AC3E}">
        <p14:creationId xmlns:p14="http://schemas.microsoft.com/office/powerpoint/2010/main" val="140007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Lack of Theoretical Ideas, but Little Guidance</a:t>
            </a:r>
          </a:p>
        </p:txBody>
      </p:sp>
      <p:sp>
        <p:nvSpPr>
          <p:cNvPr id="4" name="Date Placeholder 3"/>
          <p:cNvSpPr>
            <a:spLocks noGrp="1"/>
          </p:cNvSpPr>
          <p:nvPr>
            <p:ph type="dt" sz="half" idx="10"/>
          </p:nvPr>
        </p:nvSpPr>
        <p:spPr/>
        <p:txBody>
          <a:bodyPr/>
          <a:lstStyle/>
          <a:p>
            <a:r>
              <a:rPr lang="en-US"/>
              <a:t>Craig Dukes / Virginia</a:t>
            </a:r>
            <a:endParaRPr lang="en-US" dirty="0"/>
          </a:p>
        </p:txBody>
      </p:sp>
      <p:sp>
        <p:nvSpPr>
          <p:cNvPr id="5" name="Footer Placeholder 4"/>
          <p:cNvSpPr>
            <a:spLocks noGrp="1"/>
          </p:cNvSpPr>
          <p:nvPr>
            <p:ph type="ftr" sz="quarter" idx="11"/>
          </p:nvPr>
        </p:nvSpPr>
        <p:spPr/>
        <p:txBody>
          <a:bodyPr/>
          <a:lstStyle/>
          <a:p>
            <a:r>
              <a:rPr lang="en-US"/>
              <a:t>SPIN 2023 / Mu2e</a:t>
            </a:r>
            <a:endParaRPr lang="en-US" dirty="0"/>
          </a:p>
        </p:txBody>
      </p:sp>
      <p:sp>
        <p:nvSpPr>
          <p:cNvPr id="6" name="Slide Number Placeholder 5"/>
          <p:cNvSpPr>
            <a:spLocks noGrp="1"/>
          </p:cNvSpPr>
          <p:nvPr>
            <p:ph type="sldNum" sz="quarter" idx="12"/>
          </p:nvPr>
        </p:nvSpPr>
        <p:spPr/>
        <p:txBody>
          <a:bodyPr/>
          <a:lstStyle/>
          <a:p>
            <a:fld id="{C95F3207-39C2-4B35-9EBF-195B2F555FC9}" type="slidenum">
              <a:rPr lang="en-US" smtClean="0"/>
              <a:t>5</a:t>
            </a:fld>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755142"/>
            <a:ext cx="7319342"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268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Performance Robust With Rate</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50</a:t>
            </a:fld>
            <a:endParaRPr lang="en-US" dirty="0"/>
          </a:p>
        </p:txBody>
      </p:sp>
      <p:sp>
        <p:nvSpPr>
          <p:cNvPr id="7" name="TextBox 6"/>
          <p:cNvSpPr txBox="1"/>
          <p:nvPr/>
        </p:nvSpPr>
        <p:spPr>
          <a:xfrm rot="16200000">
            <a:off x="2593006" y="1813730"/>
            <a:ext cx="2202613" cy="923330"/>
          </a:xfrm>
          <a:prstGeom prst="rect">
            <a:avLst/>
          </a:prstGeom>
          <a:noFill/>
        </p:spPr>
        <p:txBody>
          <a:bodyPr wrap="square" rtlCol="0">
            <a:spAutoFit/>
          </a:bodyPr>
          <a:lstStyle/>
          <a:p>
            <a:pPr algn="ctr"/>
            <a:r>
              <a:rPr lang="en-US" dirty="0">
                <a:solidFill>
                  <a:schemeClr val="bg1"/>
                </a:solidFill>
              </a:rPr>
              <a:t>Total acceptance after track selection criteria (%)</a:t>
            </a:r>
          </a:p>
        </p:txBody>
      </p:sp>
      <p:sp>
        <p:nvSpPr>
          <p:cNvPr id="8" name="TextBox 7"/>
          <p:cNvSpPr txBox="1"/>
          <p:nvPr/>
        </p:nvSpPr>
        <p:spPr>
          <a:xfrm>
            <a:off x="4212408" y="5454613"/>
            <a:ext cx="4040786" cy="461665"/>
          </a:xfrm>
          <a:prstGeom prst="rect">
            <a:avLst/>
          </a:prstGeom>
          <a:noFill/>
        </p:spPr>
        <p:txBody>
          <a:bodyPr wrap="none" rtlCol="0">
            <a:spAutoFit/>
          </a:bodyPr>
          <a:lstStyle/>
          <a:p>
            <a:r>
              <a:rPr lang="en-US" sz="2400" dirty="0">
                <a:solidFill>
                  <a:srgbClr val="FFFFFF"/>
                </a:solidFill>
              </a:rPr>
              <a:t>Variations in accidental hit rate</a:t>
            </a:r>
          </a:p>
        </p:txBody>
      </p:sp>
      <p:pic>
        <p:nvPicPr>
          <p:cNvPr id="9" name="Picture 8"/>
          <p:cNvPicPr/>
          <p:nvPr/>
        </p:nvPicPr>
        <p:blipFill>
          <a:blip r:embed="rId2"/>
          <a:srcRect l="6506" t="4444" r="7952" b="3704"/>
          <a:stretch>
            <a:fillRect/>
          </a:stretch>
        </p:blipFill>
        <p:spPr>
          <a:xfrm>
            <a:off x="4212409" y="1174089"/>
            <a:ext cx="3990049" cy="4146364"/>
          </a:xfrm>
          <a:prstGeom prst="rect">
            <a:avLst/>
          </a:prstGeom>
        </p:spPr>
      </p:pic>
      <p:sp>
        <p:nvSpPr>
          <p:cNvPr id="10" name="TextBox 9"/>
          <p:cNvSpPr txBox="1"/>
          <p:nvPr/>
        </p:nvSpPr>
        <p:spPr>
          <a:xfrm rot="16200000">
            <a:off x="2643873" y="3869802"/>
            <a:ext cx="1977972" cy="923330"/>
          </a:xfrm>
          <a:prstGeom prst="rect">
            <a:avLst/>
          </a:prstGeom>
          <a:noFill/>
        </p:spPr>
        <p:txBody>
          <a:bodyPr wrap="square" rtlCol="0">
            <a:spAutoFit/>
          </a:bodyPr>
          <a:lstStyle/>
          <a:p>
            <a:pPr algn="ctr"/>
            <a:r>
              <a:rPr lang="en-US" dirty="0">
                <a:solidFill>
                  <a:schemeClr val="bg1"/>
                </a:solidFill>
              </a:rPr>
              <a:t>Momentum resolution parameter (</a:t>
            </a:r>
            <a:r>
              <a:rPr lang="en-US" dirty="0" err="1">
                <a:solidFill>
                  <a:schemeClr val="bg1"/>
                </a:solidFill>
              </a:rPr>
              <a:t>keV/c</a:t>
            </a:r>
            <a:r>
              <a:rPr lang="en-US" dirty="0">
                <a:solidFill>
                  <a:schemeClr val="bg1"/>
                </a:solidFill>
              </a:rPr>
              <a:t>)</a:t>
            </a:r>
          </a:p>
        </p:txBody>
      </p:sp>
      <p:cxnSp>
        <p:nvCxnSpPr>
          <p:cNvPr id="11" name="Straight Arrow Connector 10"/>
          <p:cNvCxnSpPr/>
          <p:nvPr/>
        </p:nvCxnSpPr>
        <p:spPr>
          <a:xfrm rot="16200000" flipH="1">
            <a:off x="4486932" y="1900324"/>
            <a:ext cx="1011831" cy="8640"/>
          </a:xfrm>
          <a:prstGeom prst="straightConnector1">
            <a:avLst/>
          </a:prstGeom>
          <a:ln w="31750" cap="flat" cmpd="sng" algn="ctr">
            <a:solidFill>
              <a:srgbClr val="0000FF"/>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5400000">
            <a:off x="4737968" y="1690214"/>
            <a:ext cx="800219" cy="369332"/>
          </a:xfrm>
          <a:prstGeom prst="rect">
            <a:avLst/>
          </a:prstGeom>
          <a:noFill/>
        </p:spPr>
        <p:txBody>
          <a:bodyPr wrap="none" rtlCol="0">
            <a:spAutoFit/>
          </a:bodyPr>
          <a:lstStyle/>
          <a:p>
            <a:r>
              <a:rPr lang="en-US" dirty="0">
                <a:solidFill>
                  <a:srgbClr val="0000FF"/>
                </a:solidFill>
              </a:rPr>
              <a:t>+/- 5%</a:t>
            </a:r>
          </a:p>
        </p:txBody>
      </p:sp>
      <p:cxnSp>
        <p:nvCxnSpPr>
          <p:cNvPr id="13" name="Straight Connector 12"/>
          <p:cNvCxnSpPr/>
          <p:nvPr/>
        </p:nvCxnSpPr>
        <p:spPr>
          <a:xfrm>
            <a:off x="4409646" y="1398728"/>
            <a:ext cx="3667554" cy="18910"/>
          </a:xfrm>
          <a:prstGeom prst="line">
            <a:avLst/>
          </a:prstGeom>
          <a:ln w="25400" cap="flat" cmpd="sng" algn="ctr">
            <a:solidFill>
              <a:srgbClr val="0000FF"/>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415166" y="2406488"/>
            <a:ext cx="3667554" cy="18910"/>
          </a:xfrm>
          <a:prstGeom prst="line">
            <a:avLst/>
          </a:prstGeom>
          <a:ln w="25400" cap="flat" cmpd="sng" algn="ctr">
            <a:solidFill>
              <a:srgbClr val="0000FF"/>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4415166" y="1852084"/>
            <a:ext cx="3667554" cy="31750"/>
          </a:xfrm>
          <a:prstGeom prst="line">
            <a:avLst/>
          </a:prstGeom>
          <a:ln w="15875"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598831" y="1576922"/>
            <a:ext cx="540320" cy="307777"/>
          </a:xfrm>
          <a:prstGeom prst="rect">
            <a:avLst/>
          </a:prstGeom>
          <a:noFill/>
        </p:spPr>
        <p:txBody>
          <a:bodyPr wrap="none" rtlCol="0">
            <a:spAutoFit/>
          </a:bodyPr>
          <a:lstStyle/>
          <a:p>
            <a:r>
              <a:rPr lang="en-US" sz="1400" dirty="0"/>
              <a:t>9.2%</a:t>
            </a:r>
          </a:p>
        </p:txBody>
      </p:sp>
      <p:cxnSp>
        <p:nvCxnSpPr>
          <p:cNvPr id="17" name="Straight Connector 16"/>
          <p:cNvCxnSpPr/>
          <p:nvPr/>
        </p:nvCxnSpPr>
        <p:spPr>
          <a:xfrm flipV="1">
            <a:off x="4415166" y="4519083"/>
            <a:ext cx="3667554" cy="31750"/>
          </a:xfrm>
          <a:prstGeom prst="line">
            <a:avLst/>
          </a:prstGeom>
          <a:ln w="15875"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208808" y="4264222"/>
            <a:ext cx="902811" cy="307777"/>
          </a:xfrm>
          <a:prstGeom prst="rect">
            <a:avLst/>
          </a:prstGeom>
          <a:noFill/>
        </p:spPr>
        <p:txBody>
          <a:bodyPr wrap="none" rtlCol="0">
            <a:spAutoFit/>
          </a:bodyPr>
          <a:lstStyle/>
          <a:p>
            <a:r>
              <a:rPr lang="en-US" sz="1400" dirty="0"/>
              <a:t>116 </a:t>
            </a:r>
            <a:r>
              <a:rPr lang="en-US" sz="1400" dirty="0" err="1"/>
              <a:t>keV/c</a:t>
            </a:r>
            <a:endParaRPr lang="en-US" sz="1400" dirty="0"/>
          </a:p>
        </p:txBody>
      </p:sp>
    </p:spTree>
    <p:extLst>
      <p:ext uri="{BB962C8B-B14F-4D97-AF65-F5344CB8AC3E}">
        <p14:creationId xmlns:p14="http://schemas.microsoft.com/office/powerpoint/2010/main" val="335783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rrowheads="1"/>
          </p:cNvSpPr>
          <p:nvPr>
            <p:ph type="title"/>
          </p:nvPr>
        </p:nvSpPr>
        <p:spPr/>
        <p:txBody>
          <a:bodyPr/>
          <a:lstStyle/>
          <a:p>
            <a:r>
              <a:rPr lang="en-US"/>
              <a:t>Why Search for Charged Lepton Flavor Violation?</a:t>
            </a:r>
          </a:p>
        </p:txBody>
      </p:sp>
      <p:sp>
        <p:nvSpPr>
          <p:cNvPr id="330755" name="Rectangle 3"/>
          <p:cNvSpPr>
            <a:spLocks noGrp="1" noChangeArrowheads="1"/>
          </p:cNvSpPr>
          <p:nvPr>
            <p:ph type="body" sz="half" idx="4294967295"/>
          </p:nvPr>
        </p:nvSpPr>
        <p:spPr>
          <a:xfrm>
            <a:off x="380682" y="1786237"/>
            <a:ext cx="5372418" cy="3219450"/>
          </a:xfrm>
        </p:spPr>
        <p:txBody>
          <a:bodyPr>
            <a:noAutofit/>
          </a:bodyPr>
          <a:lstStyle/>
          <a:p>
            <a:pPr marL="230188" indent="-230188">
              <a:lnSpc>
                <a:spcPct val="90000"/>
              </a:lnSpc>
              <a:spcBef>
                <a:spcPct val="30000"/>
              </a:spcBef>
            </a:pPr>
            <a:r>
              <a:rPr lang="en-US" sz="2000" dirty="0"/>
              <a:t>In Standard Model not there </a:t>
            </a:r>
            <a:r>
              <a:rPr lang="en-US" sz="2000" dirty="0">
                <a:sym typeface="Wingdings" pitchFamily="2" charset="2"/>
              </a:rPr>
              <a:t> neutrino mass discovery implies an unobservable 10</a:t>
            </a:r>
            <a:r>
              <a:rPr lang="en-US" sz="2000" baseline="30000" dirty="0">
                <a:sym typeface="Wingdings" pitchFamily="2" charset="2"/>
              </a:rPr>
              <a:t>-52</a:t>
            </a:r>
            <a:r>
              <a:rPr lang="en-US" sz="2000" dirty="0">
                <a:sym typeface="Wingdings" pitchFamily="2" charset="2"/>
              </a:rPr>
              <a:t> rate</a:t>
            </a:r>
          </a:p>
          <a:p>
            <a:pPr marL="230188" indent="-230188">
              <a:lnSpc>
                <a:spcPct val="90000"/>
              </a:lnSpc>
              <a:spcBef>
                <a:spcPct val="30000"/>
              </a:spcBef>
            </a:pPr>
            <a:r>
              <a:rPr lang="en-US" sz="2000" dirty="0">
                <a:sym typeface="Wingdings" pitchFamily="2" charset="2"/>
              </a:rPr>
              <a:t>Hence, any signal unambiguous evidence of new physics</a:t>
            </a:r>
          </a:p>
          <a:p>
            <a:pPr marL="230188" indent="-230188">
              <a:lnSpc>
                <a:spcPct val="90000"/>
              </a:lnSpc>
              <a:spcBef>
                <a:spcPct val="30000"/>
              </a:spcBef>
            </a:pPr>
            <a:r>
              <a:rPr lang="en-US" sz="2000" dirty="0">
                <a:sym typeface="Wingdings" pitchFamily="2" charset="2"/>
              </a:rPr>
              <a:t>Exquisite sensitivities can be obtained experimentally </a:t>
            </a:r>
          </a:p>
          <a:p>
            <a:pPr marL="577850" lvl="1" indent="-233363">
              <a:lnSpc>
                <a:spcPct val="90000"/>
              </a:lnSpc>
              <a:spcBef>
                <a:spcPct val="30000"/>
              </a:spcBef>
              <a:buFont typeface="Wingdings" pitchFamily="2" charset="2"/>
              <a:buChar char="ð"/>
            </a:pPr>
            <a:r>
              <a:rPr lang="en-US" sz="2000" dirty="0">
                <a:sym typeface="Wingdings" pitchFamily="2" charset="2"/>
              </a:rPr>
              <a:t>sensitivities that allow favored beyond-the-standard-model theories to be tested</a:t>
            </a:r>
          </a:p>
          <a:p>
            <a:pPr marL="577850" lvl="1" indent="-233363">
              <a:lnSpc>
                <a:spcPct val="90000"/>
              </a:lnSpc>
              <a:spcBef>
                <a:spcPct val="30000"/>
              </a:spcBef>
              <a:buNone/>
            </a:pPr>
            <a:endParaRPr lang="en-US" sz="2000" dirty="0">
              <a:sym typeface="Wingdings" pitchFamily="2" charset="2"/>
            </a:endParaRPr>
          </a:p>
        </p:txBody>
      </p:sp>
      <p:pic>
        <p:nvPicPr>
          <p:cNvPr id="330770" name="Picture 18" descr="mu2e_feynman_diagrams_susy_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944963"/>
            <a:ext cx="4113213" cy="2559050"/>
          </a:xfrm>
          <a:prstGeom prst="rect">
            <a:avLst/>
          </a:prstGeom>
          <a:noFill/>
          <a:extLst>
            <a:ext uri="{909E8E84-426E-40DD-AFC4-6F175D3DCCD1}">
              <a14:hiddenFill xmlns:a14="http://schemas.microsoft.com/office/drawing/2010/main">
                <a:solidFill>
                  <a:srgbClr val="FFFFFF"/>
                </a:solidFill>
              </a14:hiddenFill>
            </a:ext>
          </a:extLst>
        </p:spPr>
      </p:pic>
      <p:sp>
        <p:nvSpPr>
          <p:cNvPr id="330771" name="AutoShape 19"/>
          <p:cNvSpPr>
            <a:spLocks noChangeArrowheads="1"/>
          </p:cNvSpPr>
          <p:nvPr/>
        </p:nvSpPr>
        <p:spPr bwMode="auto">
          <a:xfrm>
            <a:off x="4844629" y="5455041"/>
            <a:ext cx="1058862" cy="288925"/>
          </a:xfrm>
          <a:prstGeom prst="rightArrow">
            <a:avLst>
              <a:gd name="adj1" fmla="val 50000"/>
              <a:gd name="adj2" fmla="val 91621"/>
            </a:avLst>
          </a:prstGeom>
          <a:solidFill>
            <a:srgbClr val="FF0000"/>
          </a:solidFill>
          <a:ln w="254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30773" name="Picture 21" descr="mu2e_sm_l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536885"/>
            <a:ext cx="4007768" cy="2121263"/>
          </a:xfrm>
          <a:prstGeom prst="rect">
            <a:avLst/>
          </a:prstGeom>
          <a:noFill/>
          <a:extLst>
            <a:ext uri="{909E8E84-426E-40DD-AFC4-6F175D3DCCD1}">
              <a14:hiddenFill xmlns:a14="http://schemas.microsoft.com/office/drawing/2010/main">
                <a:solidFill>
                  <a:srgbClr val="FFFFFF"/>
                </a:solidFill>
              </a14:hiddenFill>
            </a:ext>
          </a:extLst>
        </p:spPr>
      </p:pic>
      <p:sp>
        <p:nvSpPr>
          <p:cNvPr id="330774" name="Rectangle 22"/>
          <p:cNvSpPr>
            <a:spLocks noChangeArrowheads="1"/>
          </p:cNvSpPr>
          <p:nvPr/>
        </p:nvSpPr>
        <p:spPr bwMode="auto">
          <a:xfrm>
            <a:off x="7176667" y="4501145"/>
            <a:ext cx="4251325" cy="1127125"/>
          </a:xfrm>
          <a:prstGeom prst="rect">
            <a:avLst/>
          </a:prstGeom>
          <a:solidFill>
            <a:srgbClr val="FFFF99"/>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dirty="0">
                <a:solidFill>
                  <a:srgbClr val="663300"/>
                </a:solidFill>
              </a:rPr>
              <a:t>Lepton flavor conservation </a:t>
            </a:r>
          </a:p>
          <a:p>
            <a:pPr algn="ctr"/>
            <a:r>
              <a:rPr lang="en-US" sz="2000" dirty="0">
                <a:solidFill>
                  <a:srgbClr val="663300"/>
                </a:solidFill>
              </a:rPr>
              <a:t>accidental </a:t>
            </a:r>
          </a:p>
          <a:p>
            <a:pPr algn="ctr"/>
            <a:r>
              <a:rPr lang="en-US" sz="2000" dirty="0">
                <a:solidFill>
                  <a:srgbClr val="663300"/>
                </a:solidFill>
              </a:rPr>
              <a:t>in the extended Standard Model</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3" name="Footer Placeholder 2"/>
          <p:cNvSpPr>
            <a:spLocks noGrp="1"/>
          </p:cNvSpPr>
          <p:nvPr>
            <p:ph type="ftr" sz="quarter" idx="11"/>
          </p:nvPr>
        </p:nvSpPr>
        <p:spPr/>
        <p:txBody>
          <a:bodyPr/>
          <a:lstStyle/>
          <a:p>
            <a:r>
              <a:rPr lang="en-US"/>
              <a:t>SPIN 2023 / Mu2e</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6</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36843902"/>
              </p:ext>
            </p:extLst>
          </p:nvPr>
        </p:nvGraphicFramePr>
        <p:xfrm>
          <a:off x="4267200" y="723900"/>
          <a:ext cx="3098160" cy="786960"/>
        </p:xfrm>
        <a:graphic>
          <a:graphicData uri="http://schemas.openxmlformats.org/presentationml/2006/ole">
            <mc:AlternateContent xmlns:mc="http://schemas.openxmlformats.org/markup-compatibility/2006">
              <mc:Choice xmlns:v="urn:schemas-microsoft-com:vml" Requires="v">
                <p:oleObj name="Equation" r:id="rId5" imgW="1549080" imgH="393480" progId="Equation.DSMT4">
                  <p:embed/>
                </p:oleObj>
              </mc:Choice>
              <mc:Fallback>
                <p:oleObj name="Equation" r:id="rId5" imgW="1549080" imgH="393480" progId="Equation.DSMT4">
                  <p:embed/>
                  <p:pic>
                    <p:nvPicPr>
                      <p:cNvPr id="0" name=""/>
                      <p:cNvPicPr/>
                      <p:nvPr/>
                    </p:nvPicPr>
                    <p:blipFill>
                      <a:blip r:embed="rId6"/>
                      <a:stretch>
                        <a:fillRect/>
                      </a:stretch>
                    </p:blipFill>
                    <p:spPr>
                      <a:xfrm>
                        <a:off x="4267200" y="723900"/>
                        <a:ext cx="3098160" cy="786960"/>
                      </a:xfrm>
                      <a:prstGeom prst="rect">
                        <a:avLst/>
                      </a:prstGeom>
                    </p:spPr>
                  </p:pic>
                </p:oleObj>
              </mc:Fallback>
            </mc:AlternateContent>
          </a:graphicData>
        </a:graphic>
      </p:graphicFrame>
      <p:sp>
        <p:nvSpPr>
          <p:cNvPr id="8" name="Text Box 16">
            <a:extLst>
              <a:ext uri="{FF2B5EF4-FFF2-40B4-BE49-F238E27FC236}">
                <a16:creationId xmlns:a16="http://schemas.microsoft.com/office/drawing/2014/main" id="{602371E1-76D0-2B46-850B-BF921C1B8CA3}"/>
              </a:ext>
            </a:extLst>
          </p:cNvPr>
          <p:cNvSpPr txBox="1">
            <a:spLocks noChangeArrowheads="1"/>
          </p:cNvSpPr>
          <p:nvPr/>
        </p:nvSpPr>
        <p:spPr bwMode="auto">
          <a:xfrm>
            <a:off x="1389039" y="5355878"/>
            <a:ext cx="2963862" cy="461665"/>
          </a:xfrm>
          <a:prstGeom prst="rect">
            <a:avLst/>
          </a:prstGeom>
          <a:solidFill>
            <a:schemeClr val="tx1"/>
          </a:solidFill>
          <a:ln w="38100" algn="ctr">
            <a:solidFill>
              <a:srgbClr val="FF0000"/>
            </a:solidFill>
            <a:miter lim="800000"/>
            <a:headEnd/>
            <a:tailEnd/>
          </a:ln>
          <a:effectLst/>
        </p:spPr>
        <p:txBody>
          <a:bodyPr>
            <a:spAutoFit/>
          </a:bodyPr>
          <a:lstStyle/>
          <a:p>
            <a:pPr algn="ctr">
              <a:spcBef>
                <a:spcPct val="50000"/>
              </a:spcBef>
            </a:pPr>
            <a:r>
              <a:rPr lang="en-US" sz="2400">
                <a:solidFill>
                  <a:srgbClr val="FFFF00"/>
                </a:solidFill>
              </a:rPr>
              <a:t>Supersymmetry</a:t>
            </a:r>
          </a:p>
        </p:txBody>
      </p:sp>
      <p:sp>
        <p:nvSpPr>
          <p:cNvPr id="9" name="Text Box 15">
            <a:extLst>
              <a:ext uri="{FF2B5EF4-FFF2-40B4-BE49-F238E27FC236}">
                <a16:creationId xmlns:a16="http://schemas.microsoft.com/office/drawing/2014/main" id="{CBB6F85F-3BE7-A4E5-3BE0-486DF59FD4BC}"/>
              </a:ext>
            </a:extLst>
          </p:cNvPr>
          <p:cNvSpPr txBox="1">
            <a:spLocks noChangeArrowheads="1"/>
          </p:cNvSpPr>
          <p:nvPr/>
        </p:nvSpPr>
        <p:spPr bwMode="auto">
          <a:xfrm>
            <a:off x="1389038" y="5355877"/>
            <a:ext cx="2963863" cy="461665"/>
          </a:xfrm>
          <a:prstGeom prst="rect">
            <a:avLst/>
          </a:prstGeom>
          <a:solidFill>
            <a:schemeClr val="tx1"/>
          </a:solidFill>
          <a:ln w="38100" algn="ctr">
            <a:solidFill>
              <a:srgbClr val="FF0000"/>
            </a:solidFill>
            <a:miter lim="800000"/>
            <a:headEnd/>
            <a:tailEnd/>
          </a:ln>
          <a:effectLst/>
        </p:spPr>
        <p:txBody>
          <a:bodyPr>
            <a:spAutoFit/>
          </a:bodyPr>
          <a:lstStyle/>
          <a:p>
            <a:pPr algn="ctr">
              <a:spcBef>
                <a:spcPct val="50000"/>
              </a:spcBef>
            </a:pPr>
            <a:r>
              <a:rPr lang="en-US" sz="2400" dirty="0">
                <a:solidFill>
                  <a:srgbClr val="FFFF00"/>
                </a:solidFill>
              </a:rPr>
              <a:t>New heavy neutrino</a:t>
            </a:r>
          </a:p>
        </p:txBody>
      </p:sp>
      <p:pic>
        <p:nvPicPr>
          <p:cNvPr id="10" name="Picture 17" descr="mu2e_feynman_diagrams_heavy_nu_light">
            <a:extLst>
              <a:ext uri="{FF2B5EF4-FFF2-40B4-BE49-F238E27FC236}">
                <a16:creationId xmlns:a16="http://schemas.microsoft.com/office/drawing/2014/main" id="{631C1009-E2EB-4033-E875-AFCD8E3F87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7" y="3948932"/>
            <a:ext cx="4122738" cy="25511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0774"/>
                                        </p:tgtEl>
                                        <p:attrNameLst>
                                          <p:attrName>style.visibility</p:attrName>
                                        </p:attrNameLst>
                                      </p:cBhvr>
                                      <p:to>
                                        <p:strVal val="visible"/>
                                      </p:to>
                                    </p:set>
                                    <p:animEffect transition="in" filter="fade">
                                      <p:cBhvr>
                                        <p:cTn id="7" dur="2000"/>
                                        <p:tgtEl>
                                          <p:spTgt spid="3307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2000"/>
                                        <p:tgtEl>
                                          <p:spTgt spid="330774"/>
                                        </p:tgtEl>
                                      </p:cBhvr>
                                    </p:animEffect>
                                    <p:set>
                                      <p:cBhvr>
                                        <p:cTn id="12" dur="1" fill="hold">
                                          <p:stCondLst>
                                            <p:cond delay="1999"/>
                                          </p:stCondLst>
                                        </p:cTn>
                                        <p:tgtEl>
                                          <p:spTgt spid="33077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330771"/>
                                        </p:tgtEl>
                                        <p:attrNameLst>
                                          <p:attrName>style.visibility</p:attrName>
                                        </p:attrNameLst>
                                      </p:cBhvr>
                                      <p:to>
                                        <p:strVal val="visible"/>
                                      </p:to>
                                    </p:set>
                                    <p:animEffect transition="in" filter="fade">
                                      <p:cBhvr>
                                        <p:cTn id="15" dur="2000"/>
                                        <p:tgtEl>
                                          <p:spTgt spid="33077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330770"/>
                                        </p:tgtEl>
                                        <p:attrNameLst>
                                          <p:attrName>style.visibility</p:attrName>
                                        </p:attrNameLst>
                                      </p:cBhvr>
                                      <p:to>
                                        <p:strVal val="visible"/>
                                      </p:to>
                                    </p:set>
                                    <p:animEffect transition="in" filter="fade">
                                      <p:cBhvr>
                                        <p:cTn id="21" dur="2000"/>
                                        <p:tgtEl>
                                          <p:spTgt spid="33077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30770"/>
                                        </p:tgtEl>
                                      </p:cBhvr>
                                    </p:animEffect>
                                    <p:set>
                                      <p:cBhvr>
                                        <p:cTn id="29" dur="1" fill="hold">
                                          <p:stCondLst>
                                            <p:cond delay="499"/>
                                          </p:stCondLst>
                                        </p:cTn>
                                        <p:tgtEl>
                                          <p:spTgt spid="330770"/>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71" grpId="0" animBg="1"/>
      <p:bldP spid="330774" grpId="0" animBg="1"/>
      <p:bldP spid="330774" grpId="1" animBg="1"/>
      <p:bldP spid="8" grpId="0" animBg="1"/>
      <p:bldP spid="8" grpId="1"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Why Muon-to-Electron Conversion?  Sensitive Probe of New Physics</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7</a:t>
            </a:fld>
            <a:endParaRPr lang="en-US" dirty="0"/>
          </a:p>
        </p:txBody>
      </p:sp>
      <p:sp>
        <p:nvSpPr>
          <p:cNvPr id="7" name="Rounded Rectangle 6"/>
          <p:cNvSpPr/>
          <p:nvPr/>
        </p:nvSpPr>
        <p:spPr>
          <a:xfrm>
            <a:off x="548284" y="2411437"/>
            <a:ext cx="2582333" cy="2362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8646" y="941363"/>
            <a:ext cx="6086475"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95174" y="5638799"/>
            <a:ext cx="4681626" cy="400110"/>
          </a:xfrm>
          <a:prstGeom prst="rect">
            <a:avLst/>
          </a:prstGeom>
          <a:noFill/>
        </p:spPr>
        <p:txBody>
          <a:bodyPr wrap="square" rtlCol="0">
            <a:spAutoFit/>
          </a:bodyPr>
          <a:lstStyle/>
          <a:p>
            <a:r>
              <a:rPr lang="en-US" sz="2000" dirty="0">
                <a:solidFill>
                  <a:schemeClr val="bg1"/>
                </a:solidFill>
              </a:rPr>
              <a:t>Altmannshofer et al., NPB 830, 17 (2010) </a:t>
            </a:r>
          </a:p>
        </p:txBody>
      </p:sp>
      <p:sp>
        <p:nvSpPr>
          <p:cNvPr id="10" name="Rounded Rectangle 9"/>
          <p:cNvSpPr/>
          <p:nvPr/>
        </p:nvSpPr>
        <p:spPr>
          <a:xfrm>
            <a:off x="5119645" y="4522763"/>
            <a:ext cx="5334000" cy="304800"/>
          </a:xfrm>
          <a:prstGeom prst="round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61899" y="1033343"/>
            <a:ext cx="2286000" cy="1015663"/>
          </a:xfrm>
          <a:prstGeom prst="rect">
            <a:avLst/>
          </a:prstGeom>
          <a:solidFill>
            <a:schemeClr val="bg2">
              <a:lumMod val="75000"/>
            </a:schemeClr>
          </a:solidFill>
        </p:spPr>
        <p:txBody>
          <a:bodyPr wrap="square" rtlCol="0">
            <a:spAutoFit/>
          </a:bodyPr>
          <a:lstStyle/>
          <a:p>
            <a:r>
              <a:rPr lang="en-US" sz="2000" dirty="0">
                <a:solidFill>
                  <a:srgbClr val="FF0000"/>
                </a:solidFill>
              </a:rPr>
              <a:t>Probes of different SUSY and non-SUSY BSM models</a:t>
            </a:r>
          </a:p>
        </p:txBody>
      </p:sp>
      <p:sp>
        <p:nvSpPr>
          <p:cNvPr id="12" name="5-Point Star 11"/>
          <p:cNvSpPr/>
          <p:nvPr/>
        </p:nvSpPr>
        <p:spPr>
          <a:xfrm>
            <a:off x="548283" y="2563837"/>
            <a:ext cx="381000" cy="3048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5-Point Star 12"/>
          <p:cNvSpPr/>
          <p:nvPr/>
        </p:nvSpPr>
        <p:spPr>
          <a:xfrm>
            <a:off x="953143" y="2563837"/>
            <a:ext cx="381000" cy="3048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5-Point Star 13"/>
          <p:cNvSpPr/>
          <p:nvPr/>
        </p:nvSpPr>
        <p:spPr>
          <a:xfrm>
            <a:off x="1378016" y="2563837"/>
            <a:ext cx="381000" cy="3048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759016" y="2563837"/>
            <a:ext cx="1447800" cy="369332"/>
          </a:xfrm>
          <a:prstGeom prst="rect">
            <a:avLst/>
          </a:prstGeom>
          <a:noFill/>
        </p:spPr>
        <p:txBody>
          <a:bodyPr wrap="square" rtlCol="0">
            <a:spAutoFit/>
          </a:bodyPr>
          <a:lstStyle/>
          <a:p>
            <a:r>
              <a:rPr lang="en-US" dirty="0">
                <a:solidFill>
                  <a:schemeClr val="bg1"/>
                </a:solidFill>
              </a:rPr>
              <a:t>Large effects</a:t>
            </a:r>
          </a:p>
        </p:txBody>
      </p:sp>
      <p:sp>
        <p:nvSpPr>
          <p:cNvPr id="16" name="5-Point Star 15"/>
          <p:cNvSpPr/>
          <p:nvPr/>
        </p:nvSpPr>
        <p:spPr>
          <a:xfrm>
            <a:off x="744556" y="3201238"/>
            <a:ext cx="381000" cy="304800"/>
          </a:xfrm>
          <a:prstGeom prst="star5">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5-Point Star 16"/>
          <p:cNvSpPr/>
          <p:nvPr/>
        </p:nvSpPr>
        <p:spPr>
          <a:xfrm>
            <a:off x="1149416" y="3201238"/>
            <a:ext cx="381000" cy="304800"/>
          </a:xfrm>
          <a:prstGeom prst="star5">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759016" y="3212907"/>
            <a:ext cx="1447800" cy="646331"/>
          </a:xfrm>
          <a:prstGeom prst="rect">
            <a:avLst/>
          </a:prstGeom>
          <a:noFill/>
        </p:spPr>
        <p:txBody>
          <a:bodyPr wrap="square" rtlCol="0">
            <a:spAutoFit/>
          </a:bodyPr>
          <a:lstStyle/>
          <a:p>
            <a:r>
              <a:rPr lang="en-US" dirty="0">
                <a:solidFill>
                  <a:schemeClr val="bg1"/>
                </a:solidFill>
              </a:rPr>
              <a:t>Visible, but small</a:t>
            </a:r>
          </a:p>
        </p:txBody>
      </p:sp>
      <p:sp>
        <p:nvSpPr>
          <p:cNvPr id="19" name="5-Point Star 18"/>
          <p:cNvSpPr/>
          <p:nvPr/>
        </p:nvSpPr>
        <p:spPr>
          <a:xfrm>
            <a:off x="920816" y="3935437"/>
            <a:ext cx="381000" cy="3048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1759016" y="3974907"/>
            <a:ext cx="1447800" cy="646331"/>
          </a:xfrm>
          <a:prstGeom prst="rect">
            <a:avLst/>
          </a:prstGeom>
          <a:noFill/>
        </p:spPr>
        <p:txBody>
          <a:bodyPr wrap="square" rtlCol="0">
            <a:spAutoFit/>
          </a:bodyPr>
          <a:lstStyle/>
          <a:p>
            <a:r>
              <a:rPr lang="en-US" dirty="0">
                <a:solidFill>
                  <a:schemeClr val="bg1"/>
                </a:solidFill>
              </a:rPr>
              <a:t>No sizable effect</a:t>
            </a:r>
          </a:p>
        </p:txBody>
      </p:sp>
    </p:spTree>
    <p:extLst>
      <p:ext uri="{BB962C8B-B14F-4D97-AF65-F5344CB8AC3E}">
        <p14:creationId xmlns:p14="http://schemas.microsoft.com/office/powerpoint/2010/main" val="372092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Muon-to-Electron Conversion?  Probes High Mass Scales</a:t>
            </a:r>
          </a:p>
        </p:txBody>
      </p:sp>
      <p:sp>
        <p:nvSpPr>
          <p:cNvPr id="3" name="Date Placeholder 2"/>
          <p:cNvSpPr>
            <a:spLocks noGrp="1"/>
          </p:cNvSpPr>
          <p:nvPr>
            <p:ph type="dt" sz="half" idx="10"/>
          </p:nvPr>
        </p:nvSpPr>
        <p:spPr/>
        <p:txBody>
          <a:bodyPr/>
          <a:lstStyle/>
          <a:p>
            <a:r>
              <a:rPr lang="en-US"/>
              <a:t>Craig Dukes / Virginia</a:t>
            </a:r>
            <a:endParaRPr lang="en-US" dirty="0"/>
          </a:p>
        </p:txBody>
      </p:sp>
      <p:sp>
        <p:nvSpPr>
          <p:cNvPr id="4" name="Footer Placeholder 3"/>
          <p:cNvSpPr>
            <a:spLocks noGrp="1"/>
          </p:cNvSpPr>
          <p:nvPr>
            <p:ph type="ftr" sz="quarter" idx="11"/>
          </p:nvPr>
        </p:nvSpPr>
        <p:spPr/>
        <p:txBody>
          <a:bodyPr/>
          <a:lstStyle/>
          <a:p>
            <a:r>
              <a:rPr lang="en-US"/>
              <a:t>SPIN 2023 / Mu2e</a:t>
            </a:r>
            <a:endParaRPr lang="en-US" dirty="0"/>
          </a:p>
        </p:txBody>
      </p:sp>
      <p:sp>
        <p:nvSpPr>
          <p:cNvPr id="5" name="Slide Number Placeholder 4"/>
          <p:cNvSpPr>
            <a:spLocks noGrp="1"/>
          </p:cNvSpPr>
          <p:nvPr>
            <p:ph type="sldNum" sz="quarter" idx="12"/>
          </p:nvPr>
        </p:nvSpPr>
        <p:spPr/>
        <p:txBody>
          <a:bodyPr/>
          <a:lstStyle/>
          <a:p>
            <a:fld id="{C95F3207-39C2-4B35-9EBF-195B2F555FC9}" type="slidenum">
              <a:rPr lang="en-US" smtClean="0"/>
              <a:pPr/>
              <a:t>8</a:t>
            </a:fld>
            <a:endParaRPr lang="en-US" dirty="0"/>
          </a:p>
        </p:txBody>
      </p:sp>
      <p:sp>
        <p:nvSpPr>
          <p:cNvPr id="7" name="Content Placeholder 2"/>
          <p:cNvSpPr txBox="1">
            <a:spLocks/>
          </p:cNvSpPr>
          <p:nvPr/>
        </p:nvSpPr>
        <p:spPr>
          <a:xfrm>
            <a:off x="1752601" y="1043047"/>
            <a:ext cx="8672513" cy="4987867"/>
          </a:xfrm>
          <a:prstGeom prst="rect">
            <a:avLst/>
          </a:prstGeom>
        </p:spPr>
        <p:txBody>
          <a:bodyPr/>
          <a:lst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err="1"/>
              <a:t>Cirigliano</a:t>
            </a:r>
            <a:r>
              <a:rPr lang="en-US" sz="1600" dirty="0"/>
              <a:t> and Ramsey-</a:t>
            </a:r>
            <a:r>
              <a:rPr lang="en-US" sz="1600" dirty="0" err="1"/>
              <a:t>Mussolf</a:t>
            </a:r>
            <a:r>
              <a:rPr lang="en-US" sz="1600" dirty="0"/>
              <a:t>, </a:t>
            </a:r>
            <a:r>
              <a:rPr lang="en-US" sz="1600" dirty="0" err="1"/>
              <a:t>ArXiv</a:t>
            </a:r>
            <a:r>
              <a:rPr lang="en-US" sz="1600" dirty="0"/>
              <a:t>: 1304.0017, 2013</a:t>
            </a:r>
          </a:p>
        </p:txBody>
      </p:sp>
      <p:pic>
        <p:nvPicPr>
          <p:cNvPr id="8" name="Picture 7"/>
          <p:cNvPicPr>
            <a:picLocks noChangeAspect="1"/>
          </p:cNvPicPr>
          <p:nvPr/>
        </p:nvPicPr>
        <p:blipFill>
          <a:blip r:embed="rId2"/>
          <a:stretch>
            <a:fillRect/>
          </a:stretch>
        </p:blipFill>
        <p:spPr>
          <a:xfrm>
            <a:off x="1924840" y="1354132"/>
            <a:ext cx="8075341" cy="4823488"/>
          </a:xfrm>
          <a:prstGeom prst="rect">
            <a:avLst/>
          </a:prstGeom>
        </p:spPr>
      </p:pic>
      <p:sp>
        <p:nvSpPr>
          <p:cNvPr id="9" name="Rounded Rectangle 8"/>
          <p:cNvSpPr/>
          <p:nvPr/>
        </p:nvSpPr>
        <p:spPr>
          <a:xfrm>
            <a:off x="1752600" y="2459159"/>
            <a:ext cx="8500872" cy="358346"/>
          </a:xfrm>
          <a:prstGeom prst="roundRect">
            <a:avLst/>
          </a:prstGeom>
          <a:solidFill>
            <a:schemeClr val="accent5">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13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5" name="Rectangle 3"/>
          <p:cNvSpPr>
            <a:spLocks noGrp="1" noChangeArrowheads="1"/>
          </p:cNvSpPr>
          <p:nvPr>
            <p:ph type="title"/>
          </p:nvPr>
        </p:nvSpPr>
        <p:spPr>
          <a:noFill/>
          <a:ln/>
        </p:spPr>
        <p:txBody>
          <a:bodyPr/>
          <a:lstStyle/>
          <a:p>
            <a:r>
              <a:rPr lang="en-US" dirty="0"/>
              <a:t>(Incomplete) History of CLFV Searches</a:t>
            </a:r>
          </a:p>
        </p:txBody>
      </p:sp>
      <p:sp>
        <p:nvSpPr>
          <p:cNvPr id="2" name="Date Placeholder 1"/>
          <p:cNvSpPr>
            <a:spLocks noGrp="1"/>
          </p:cNvSpPr>
          <p:nvPr>
            <p:ph type="dt" sz="half" idx="10"/>
          </p:nvPr>
        </p:nvSpPr>
        <p:spPr/>
        <p:txBody>
          <a:bodyPr/>
          <a:lstStyle/>
          <a:p>
            <a:r>
              <a:rPr lang="en-US"/>
              <a:t>Craig Dukes / Virginia</a:t>
            </a:r>
            <a:endParaRPr lang="en-US" dirty="0"/>
          </a:p>
        </p:txBody>
      </p:sp>
      <p:sp>
        <p:nvSpPr>
          <p:cNvPr id="3" name="Footer Placeholder 2"/>
          <p:cNvSpPr>
            <a:spLocks noGrp="1"/>
          </p:cNvSpPr>
          <p:nvPr>
            <p:ph type="ftr" sz="quarter" idx="11"/>
          </p:nvPr>
        </p:nvSpPr>
        <p:spPr/>
        <p:txBody>
          <a:bodyPr/>
          <a:lstStyle/>
          <a:p>
            <a:r>
              <a:rPr lang="en-US"/>
              <a:t>SPIN 2023 / Mu2e</a:t>
            </a:r>
            <a:endParaRPr lang="en-US" dirty="0"/>
          </a:p>
        </p:txBody>
      </p:sp>
      <p:sp>
        <p:nvSpPr>
          <p:cNvPr id="4" name="Slide Number Placeholder 3"/>
          <p:cNvSpPr>
            <a:spLocks noGrp="1"/>
          </p:cNvSpPr>
          <p:nvPr>
            <p:ph type="sldNum" sz="quarter" idx="12"/>
          </p:nvPr>
        </p:nvSpPr>
        <p:spPr/>
        <p:txBody>
          <a:bodyPr/>
          <a:lstStyle/>
          <a:p>
            <a:fld id="{C95F3207-39C2-4B35-9EBF-195B2F555FC9}" type="slidenum">
              <a:rPr lang="en-US" smtClean="0"/>
              <a:pPr/>
              <a:t>9</a:t>
            </a:fld>
            <a:endParaRPr lang="en-US" dirty="0"/>
          </a:p>
        </p:txBody>
      </p:sp>
      <p:pic>
        <p:nvPicPr>
          <p:cNvPr id="7" name="Picture 6" descr="Chart, scatter chart&#10;&#10;Description automatically generated">
            <a:extLst>
              <a:ext uri="{FF2B5EF4-FFF2-40B4-BE49-F238E27FC236}">
                <a16:creationId xmlns:a16="http://schemas.microsoft.com/office/drawing/2014/main" id="{FADBA416-F73A-4113-B354-6A61A8D366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914400"/>
            <a:ext cx="6890302" cy="5486400"/>
          </a:xfrm>
          <a:prstGeom prst="rect">
            <a:avLst/>
          </a:prstGeom>
        </p:spPr>
      </p:pic>
    </p:spTree>
    <p:extLst>
      <p:ext uri="{BB962C8B-B14F-4D97-AF65-F5344CB8AC3E}">
        <p14:creationId xmlns:p14="http://schemas.microsoft.com/office/powerpoint/2010/main" val="103205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s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err="1" smtClean="0">
            <a:solidFill>
              <a:schemeClr val="bg1"/>
            </a:solidFill>
          </a:defRPr>
        </a:defPPr>
      </a:lstStyle>
    </a:txDef>
  </a:objectDefaults>
  <a:extraClrSchemeLst/>
</a:theme>
</file>

<file path=ppt/theme/theme2.xml><?xml version="1.0" encoding="utf-8"?>
<a:theme xmlns:a="http://schemas.openxmlformats.org/drawingml/2006/main" name="template_blue_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test</Template>
  <TotalTime>11688</TotalTime>
  <Words>3335</Words>
  <Application>Microsoft Office PowerPoint</Application>
  <PresentationFormat>Widescreen</PresentationFormat>
  <Paragraphs>631</Paragraphs>
  <Slides>50</Slides>
  <Notes>21</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50</vt:i4>
      </vt:variant>
    </vt:vector>
  </HeadingPairs>
  <TitlesOfParts>
    <vt:vector size="64" baseType="lpstr">
      <vt:lpstr>Comic Sans MS</vt:lpstr>
      <vt:lpstr>Arial Unicode MS</vt:lpstr>
      <vt:lpstr>Wingdings</vt:lpstr>
      <vt:lpstr>Symbol</vt:lpstr>
      <vt:lpstr>Calibri</vt:lpstr>
      <vt:lpstr>Cambria Math</vt:lpstr>
      <vt:lpstr>Stylus BT</vt:lpstr>
      <vt:lpstr>Italic</vt:lpstr>
      <vt:lpstr>Arial</vt:lpstr>
      <vt:lpstr>Century Gothic</vt:lpstr>
      <vt:lpstr>test</vt:lpstr>
      <vt:lpstr>template_blue_title</vt:lpstr>
      <vt:lpstr>Custom Design</vt:lpstr>
      <vt:lpstr>Equation</vt:lpstr>
      <vt:lpstr>Mu2e:  Using Rare Muon Decays to Probe the Frontiers of Physics</vt:lpstr>
      <vt:lpstr>Planning the Future of Particle Physics</vt:lpstr>
      <vt:lpstr>The Standard Model is Incomplete</vt:lpstr>
      <vt:lpstr>Current State of Theoretical Physics</vt:lpstr>
      <vt:lpstr>No Lack of Theoretical Ideas, but Little Guidance</vt:lpstr>
      <vt:lpstr>Why Search for Charged Lepton Flavor Violation?</vt:lpstr>
      <vt:lpstr>Why Muon-to-Electron Conversion?  Sensitive Probe of New Physics</vt:lpstr>
      <vt:lpstr>Why Muon-to-Electron Conversion?  Probes High Mass Scales</vt:lpstr>
      <vt:lpstr>(Incomplete) History of CLFV Searches</vt:lpstr>
      <vt:lpstr>History of Muon CLFV Searches</vt:lpstr>
      <vt:lpstr>Future Searches of Muon CLFV</vt:lpstr>
      <vt:lpstr>Mu2e-II Goal: O(10-18) Single Event Sensitivity</vt:lpstr>
      <vt:lpstr>How to Search for m-N→e-N</vt:lpstr>
      <vt:lpstr>How to Search for m-N→e-N</vt:lpstr>
      <vt:lpstr>Mu2e Searching for a Third Process:  m-N→e-N</vt:lpstr>
      <vt:lpstr>Mu2e Apparatus</vt:lpstr>
      <vt:lpstr>Heart of the Spectrometer:  Straw Tracker</vt:lpstr>
      <vt:lpstr>Tracker Performance</vt:lpstr>
      <vt:lpstr>Electromagnetic Calorimeter</vt:lpstr>
      <vt:lpstr>Calorimeter Performance:  Track Seeding</vt:lpstr>
      <vt:lpstr>Calorimeter Performance:  Track Seeding</vt:lpstr>
      <vt:lpstr>Calorimeter Performance:  Particle Identification</vt:lpstr>
      <vt:lpstr>Backgrounds, Backgrounds, Backgrounds . . .</vt:lpstr>
      <vt:lpstr>Backgrounds, Backgrounds, Backgrounds . . .</vt:lpstr>
      <vt:lpstr>Backgrounds, Backgrounds, Backgrounds . . .</vt:lpstr>
      <vt:lpstr>Backgrounds, Backgrounds, Backgrounds . . .</vt:lpstr>
      <vt:lpstr>Backgrounds, Backgrounds, Backgrounds . . .</vt:lpstr>
      <vt:lpstr>Backgrounds, Backgrounds, Backgrounds . . .</vt:lpstr>
      <vt:lpstr>Cosmic Ray Veto</vt:lpstr>
      <vt:lpstr>What we Get</vt:lpstr>
      <vt:lpstr>Status</vt:lpstr>
      <vt:lpstr>Back to the Future:  Mu2e-II</vt:lpstr>
      <vt:lpstr>PowerPoint Presentation</vt:lpstr>
      <vt:lpstr>Backup Slides</vt:lpstr>
      <vt:lpstr>A “Short” History of Mu2e</vt:lpstr>
      <vt:lpstr>We are not the Only Game in Town</vt:lpstr>
      <vt:lpstr>Extinction</vt:lpstr>
      <vt:lpstr>What we get at the Stopping Target</vt:lpstr>
      <vt:lpstr>Choice of StoppingTarget Material</vt:lpstr>
      <vt:lpstr>Target and Heat Shield</vt:lpstr>
      <vt:lpstr>Mu2e Probes Extremely High Mass Scales</vt:lpstr>
      <vt:lpstr>Production Solenoid</vt:lpstr>
      <vt:lpstr>Production Solenoid</vt:lpstr>
      <vt:lpstr>Transport Solenoid</vt:lpstr>
      <vt:lpstr>Detector and Detector Solenoid</vt:lpstr>
      <vt:lpstr>Extinction</vt:lpstr>
      <vt:lpstr>The Extinction Monitor</vt:lpstr>
      <vt:lpstr>Target Dependence is Important</vt:lpstr>
      <vt:lpstr>Tracker</vt:lpstr>
      <vt:lpstr>Performance Robust With Rate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E = mc2 Using Rare Particle Decays to Probe the Energy Frontier</dc:title>
  <dc:creator>ecd3m</dc:creator>
  <cp:lastModifiedBy>Dukes, Edmond Craig (ecd3m)</cp:lastModifiedBy>
  <cp:revision>398</cp:revision>
  <dcterms:created xsi:type="dcterms:W3CDTF">2011-05-28T00:25:55Z</dcterms:created>
  <dcterms:modified xsi:type="dcterms:W3CDTF">2023-09-25T23:56:41Z</dcterms:modified>
</cp:coreProperties>
</file>