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7" r:id="rId4"/>
  </p:sldMasterIdLst>
  <p:notesMasterIdLst>
    <p:notesMasterId r:id="rId67"/>
  </p:notesMasterIdLst>
  <p:sldIdLst>
    <p:sldId id="256" r:id="rId5"/>
    <p:sldId id="364" r:id="rId6"/>
    <p:sldId id="433" r:id="rId7"/>
    <p:sldId id="440" r:id="rId8"/>
    <p:sldId id="434" r:id="rId9"/>
    <p:sldId id="309" r:id="rId10"/>
    <p:sldId id="310" r:id="rId11"/>
    <p:sldId id="325" r:id="rId12"/>
    <p:sldId id="376" r:id="rId13"/>
    <p:sldId id="361" r:id="rId14"/>
    <p:sldId id="381" r:id="rId15"/>
    <p:sldId id="382" r:id="rId16"/>
    <p:sldId id="383" r:id="rId17"/>
    <p:sldId id="384" r:id="rId18"/>
    <p:sldId id="385" r:id="rId19"/>
    <p:sldId id="360" r:id="rId20"/>
    <p:sldId id="378" r:id="rId21"/>
    <p:sldId id="367" r:id="rId22"/>
    <p:sldId id="386" r:id="rId23"/>
    <p:sldId id="363" r:id="rId24"/>
    <p:sldId id="369" r:id="rId25"/>
    <p:sldId id="389" r:id="rId26"/>
    <p:sldId id="370" r:id="rId27"/>
    <p:sldId id="371" r:id="rId28"/>
    <p:sldId id="372" r:id="rId29"/>
    <p:sldId id="373" r:id="rId30"/>
    <p:sldId id="394" r:id="rId31"/>
    <p:sldId id="395" r:id="rId32"/>
    <p:sldId id="397" r:id="rId33"/>
    <p:sldId id="400" r:id="rId34"/>
    <p:sldId id="399" r:id="rId35"/>
    <p:sldId id="436" r:id="rId36"/>
    <p:sldId id="416" r:id="rId37"/>
    <p:sldId id="417" r:id="rId38"/>
    <p:sldId id="418" r:id="rId39"/>
    <p:sldId id="419" r:id="rId40"/>
    <p:sldId id="420" r:id="rId41"/>
    <p:sldId id="406" r:id="rId42"/>
    <p:sldId id="403" r:id="rId43"/>
    <p:sldId id="404" r:id="rId44"/>
    <p:sldId id="426" r:id="rId45"/>
    <p:sldId id="377" r:id="rId46"/>
    <p:sldId id="380" r:id="rId47"/>
    <p:sldId id="359" r:id="rId48"/>
    <p:sldId id="365" r:id="rId49"/>
    <p:sldId id="358" r:id="rId50"/>
    <p:sldId id="334" r:id="rId51"/>
    <p:sldId id="439" r:id="rId52"/>
    <p:sldId id="390" r:id="rId53"/>
    <p:sldId id="393" r:id="rId54"/>
    <p:sldId id="391" r:id="rId55"/>
    <p:sldId id="401" r:id="rId56"/>
    <p:sldId id="423" r:id="rId57"/>
    <p:sldId id="425" r:id="rId58"/>
    <p:sldId id="424" r:id="rId59"/>
    <p:sldId id="431" r:id="rId60"/>
    <p:sldId id="430" r:id="rId61"/>
    <p:sldId id="429" r:id="rId62"/>
    <p:sldId id="428" r:id="rId63"/>
    <p:sldId id="427" r:id="rId64"/>
    <p:sldId id="438" r:id="rId65"/>
    <p:sldId id="437" r:id="rId66"/>
  </p:sldIdLst>
  <p:sldSz cx="9144000" cy="5143500" type="screen16x9"/>
  <p:notesSz cx="6858000" cy="1704975"/>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Default Section" id="{A79F110E-5257-42EF-903D-6E6A287E218D}">
          <p14:sldIdLst>
            <p14:sldId id="256"/>
            <p14:sldId id="364"/>
            <p14:sldId id="433"/>
            <p14:sldId id="440"/>
            <p14:sldId id="434"/>
            <p14:sldId id="309"/>
            <p14:sldId id="310"/>
            <p14:sldId id="325"/>
            <p14:sldId id="376"/>
            <p14:sldId id="361"/>
            <p14:sldId id="381"/>
            <p14:sldId id="382"/>
            <p14:sldId id="383"/>
            <p14:sldId id="384"/>
            <p14:sldId id="385"/>
            <p14:sldId id="360"/>
            <p14:sldId id="378"/>
            <p14:sldId id="367"/>
            <p14:sldId id="386"/>
            <p14:sldId id="363"/>
            <p14:sldId id="369"/>
            <p14:sldId id="389"/>
            <p14:sldId id="370"/>
            <p14:sldId id="371"/>
            <p14:sldId id="372"/>
            <p14:sldId id="373"/>
            <p14:sldId id="394"/>
            <p14:sldId id="395"/>
            <p14:sldId id="397"/>
            <p14:sldId id="400"/>
            <p14:sldId id="399"/>
            <p14:sldId id="436"/>
            <p14:sldId id="416"/>
            <p14:sldId id="417"/>
            <p14:sldId id="418"/>
            <p14:sldId id="419"/>
            <p14:sldId id="420"/>
            <p14:sldId id="406"/>
            <p14:sldId id="403"/>
            <p14:sldId id="404"/>
            <p14:sldId id="426"/>
            <p14:sldId id="377"/>
            <p14:sldId id="380"/>
            <p14:sldId id="359"/>
            <p14:sldId id="365"/>
            <p14:sldId id="358"/>
            <p14:sldId id="334"/>
            <p14:sldId id="439"/>
            <p14:sldId id="390"/>
            <p14:sldId id="393"/>
            <p14:sldId id="391"/>
            <p14:sldId id="401"/>
            <p14:sldId id="423"/>
            <p14:sldId id="425"/>
            <p14:sldId id="424"/>
            <p14:sldId id="431"/>
            <p14:sldId id="430"/>
            <p14:sldId id="429"/>
            <p14:sldId id="428"/>
            <p14:sldId id="427"/>
            <p14:sldId id="438"/>
            <p14:sldId id="437"/>
          </p14:sldIdLst>
        </p14:section>
      </p14:sectionLst>
    </p:ext>
    <p:ext uri="{EFAFB233-063F-42B5-8137-9DF3F51BA10A}">
      <p15:sldGuideLst xmlns:p15="http://schemas.microsoft.com/office/powerpoint/2012/main">
        <p15:guide id="1" orient="horz" pos="3185">
          <p15:clr>
            <a:srgbClr val="A4A3A4"/>
          </p15:clr>
        </p15:guide>
        <p15:guide id="2" pos="392">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E620"/>
    <a:srgbClr val="000000"/>
    <a:srgbClr val="BDB94F"/>
    <a:srgbClr val="BE4B48"/>
    <a:srgbClr val="F1D19A"/>
    <a:srgbClr val="99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092BAB2-CDBD-4F17-A517-773A410931B6}" v="22" dt="2023-09-25T15:16:30.213"/>
    <p1510:client id="{BAC22E1D-30A2-443D-BAB3-2CA71F02936F}" v="12" dt="2023-09-25T18:40:23.72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7" d="100"/>
          <a:sy n="107" d="100"/>
        </p:scale>
        <p:origin x="754" y="96"/>
      </p:cViewPr>
      <p:guideLst>
        <p:guide orient="horz" pos="3185"/>
        <p:guide pos="392"/>
      </p:guideLst>
    </p:cSldViewPr>
  </p:slideViewPr>
  <p:notesTextViewPr>
    <p:cViewPr>
      <p:scale>
        <a:sx n="1" d="1"/>
        <a:sy n="1" d="1"/>
      </p:scale>
      <p:origin x="0" y="0"/>
    </p:cViewPr>
  </p:notesTextViewPr>
  <p:notesViewPr>
    <p:cSldViewPr snapToGrid="0">
      <p:cViewPr varScale="1">
        <p:scale>
          <a:sx n="66" d="100"/>
          <a:sy n="66" d="100"/>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72"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commons.wikimedia.org/wiki/File:Spallation_neutron_source_logo.png" TargetMode="External"/><Relationship Id="rId2" Type="http://schemas.openxmlformats.org/officeDocument/2006/relationships/slide" Target="../slides/slide27.xml"/><Relationship Id="rId1" Type="http://schemas.openxmlformats.org/officeDocument/2006/relationships/notesMaster" Target="../notesMasters/notesMaster1.xml"/><Relationship Id="rId4" Type="http://schemas.openxmlformats.org/officeDocument/2006/relationships/hyperlink" Target="https://neutrons.ornl.gov/nse" TargetMode="Externa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frontiersin.org/articles/10.3389/fenrg.2022.1102466/full" TargetMode="External"/><Relationship Id="rId2" Type="http://schemas.openxmlformats.org/officeDocument/2006/relationships/slide" Target="../slides/slide28.xml"/><Relationship Id="rId1" Type="http://schemas.openxmlformats.org/officeDocument/2006/relationships/notesMaster" Target="../notesMasters/notesMaster1.xml"/><Relationship Id="rId4" Type="http://schemas.openxmlformats.org/officeDocument/2006/relationships/hyperlink" Target="https://www.frontiersin.org/articles/10.3389/fceng.2022.1046627/full" TargetMode="Externa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indent="0"/>
            <a:r>
              <a:rPr lang="en-US" dirty="0"/>
              <a:t>Talk today about work we've done with neutrons and a candidate spin-source material that we hope to use to put </a:t>
            </a:r>
            <a:r>
              <a:rPr lang="en-US" dirty="0" err="1"/>
              <a:t>lmits</a:t>
            </a:r>
            <a:r>
              <a:rPr lang="en-US" dirty="0"/>
              <a:t> on exotic spin dependent potentials</a:t>
            </a:r>
            <a:endParaRPr lang="en-US" sz="1200" b="0" i="0" u="none" strike="noStrike" cap="none" dirty="0">
              <a:solidFill>
                <a:schemeClr val="dk1"/>
              </a:solidFill>
              <a:latin typeface="Calibri"/>
              <a:ea typeface="Calibri"/>
              <a:cs typeface="Calibri"/>
              <a:sym typeface="Calibri"/>
            </a:endParaRPr>
          </a:p>
        </p:txBody>
      </p:sp>
      <p:sp>
        <p:nvSpPr>
          <p:cNvPr id="83" name="Google Shape;83;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p2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a:t>Include Walt’s design here</a:t>
            </a:r>
          </a:p>
          <a:p>
            <a:pPr marL="0" marR="0" lvl="0" indent="0" algn="l" rtl="0">
              <a:lnSpc>
                <a:spcPct val="100000"/>
              </a:lnSpc>
              <a:spcBef>
                <a:spcPts val="0"/>
              </a:spcBef>
              <a:spcAft>
                <a:spcPts val="0"/>
              </a:spcAft>
              <a:buClr>
                <a:srgbClr val="000000"/>
              </a:buClr>
              <a:buSzPts val="1400"/>
              <a:buFont typeface="Arial"/>
              <a:buNone/>
            </a:pPr>
            <a:r>
              <a:rPr lang="en-US" sz="1200" b="0" i="0" u="none" strike="noStrike" cap="none">
                <a:solidFill>
                  <a:schemeClr val="dk1"/>
                </a:solidFill>
                <a:latin typeface="Calibri"/>
                <a:ea typeface="Calibri"/>
                <a:cs typeface="Calibri"/>
                <a:sym typeface="Calibri"/>
              </a:rPr>
              <a:t>Have to replace Bell Jar</a:t>
            </a:r>
          </a:p>
          <a:p>
            <a:pPr marL="0" marR="0" lvl="0" indent="0" algn="l" rtl="0">
              <a:lnSpc>
                <a:spcPct val="100000"/>
              </a:lnSpc>
              <a:spcBef>
                <a:spcPts val="0"/>
              </a:spcBef>
              <a:spcAft>
                <a:spcPts val="0"/>
              </a:spcAft>
              <a:buClr>
                <a:srgbClr val="000000"/>
              </a:buClr>
              <a:buSzPts val="1400"/>
              <a:buFont typeface="Arial"/>
              <a:buNone/>
            </a:pPr>
            <a:r>
              <a:rPr lang="en-US" sz="1200" b="0" i="0" u="none" strike="noStrike" cap="none">
                <a:solidFill>
                  <a:schemeClr val="dk1"/>
                </a:solidFill>
                <a:latin typeface="Calibri"/>
                <a:ea typeface="Calibri"/>
                <a:cs typeface="Calibri"/>
                <a:sym typeface="Calibri"/>
              </a:rPr>
              <a:t>Wires coated for</a:t>
            </a:r>
            <a:r>
              <a:rPr lang="en-US" sz="1200" b="0" i="0" u="none" strike="noStrike" cap="none" baseline="0">
                <a:solidFill>
                  <a:schemeClr val="dk1"/>
                </a:solidFill>
                <a:latin typeface="Calibri"/>
                <a:ea typeface="Calibri"/>
                <a:cs typeface="Calibri"/>
                <a:sym typeface="Calibri"/>
              </a:rPr>
              <a:t> higher emissivity</a:t>
            </a:r>
            <a:endParaRPr sz="1200" b="0" i="0" u="none" strike="noStrike" cap="none">
              <a:solidFill>
                <a:schemeClr val="dk1"/>
              </a:solidFill>
              <a:latin typeface="Calibri"/>
              <a:ea typeface="Calibri"/>
              <a:cs typeface="Calibri"/>
              <a:sym typeface="Calibri"/>
            </a:endParaRPr>
          </a:p>
        </p:txBody>
      </p:sp>
      <p:sp>
        <p:nvSpPr>
          <p:cNvPr id="273" name="Google Shape;273;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5602225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p2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a:t>Include Walt’s design here</a:t>
            </a:r>
          </a:p>
          <a:p>
            <a:pPr marL="0" marR="0" lvl="0" indent="0" algn="l" rtl="0">
              <a:lnSpc>
                <a:spcPct val="100000"/>
              </a:lnSpc>
              <a:spcBef>
                <a:spcPts val="0"/>
              </a:spcBef>
              <a:spcAft>
                <a:spcPts val="0"/>
              </a:spcAft>
              <a:buClr>
                <a:srgbClr val="000000"/>
              </a:buClr>
              <a:buSzPts val="1400"/>
              <a:buFont typeface="Arial"/>
              <a:buNone/>
            </a:pPr>
            <a:r>
              <a:rPr lang="en-US" sz="1200" b="0" i="0" u="none" strike="noStrike" cap="none">
                <a:solidFill>
                  <a:schemeClr val="dk1"/>
                </a:solidFill>
                <a:latin typeface="Calibri"/>
                <a:ea typeface="Calibri"/>
                <a:cs typeface="Calibri"/>
                <a:sym typeface="Calibri"/>
              </a:rPr>
              <a:t>Have to replace Bell Jar</a:t>
            </a:r>
          </a:p>
          <a:p>
            <a:pPr marL="0" marR="0" lvl="0" indent="0" algn="l" rtl="0">
              <a:lnSpc>
                <a:spcPct val="100000"/>
              </a:lnSpc>
              <a:spcBef>
                <a:spcPts val="0"/>
              </a:spcBef>
              <a:spcAft>
                <a:spcPts val="0"/>
              </a:spcAft>
              <a:buClr>
                <a:srgbClr val="000000"/>
              </a:buClr>
              <a:buSzPts val="1400"/>
              <a:buFont typeface="Arial"/>
              <a:buNone/>
            </a:pPr>
            <a:r>
              <a:rPr lang="en-US" sz="1200" b="0" i="0" u="none" strike="noStrike" cap="none">
                <a:solidFill>
                  <a:schemeClr val="dk1"/>
                </a:solidFill>
                <a:latin typeface="Calibri"/>
                <a:ea typeface="Calibri"/>
                <a:cs typeface="Calibri"/>
                <a:sym typeface="Calibri"/>
              </a:rPr>
              <a:t>Wires coated for</a:t>
            </a:r>
            <a:r>
              <a:rPr lang="en-US" sz="1200" b="0" i="0" u="none" strike="noStrike" cap="none" baseline="0">
                <a:solidFill>
                  <a:schemeClr val="dk1"/>
                </a:solidFill>
                <a:latin typeface="Calibri"/>
                <a:ea typeface="Calibri"/>
                <a:cs typeface="Calibri"/>
                <a:sym typeface="Calibri"/>
              </a:rPr>
              <a:t> higher emissivity</a:t>
            </a:r>
            <a:endParaRPr sz="1200" b="0" i="0" u="none" strike="noStrike" cap="none">
              <a:solidFill>
                <a:schemeClr val="dk1"/>
              </a:solidFill>
              <a:latin typeface="Calibri"/>
              <a:ea typeface="Calibri"/>
              <a:cs typeface="Calibri"/>
              <a:sym typeface="Calibri"/>
            </a:endParaRPr>
          </a:p>
        </p:txBody>
      </p:sp>
      <p:sp>
        <p:nvSpPr>
          <p:cNvPr id="273" name="Google Shape;273;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3255740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p2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a:t>Include Walt’s design here</a:t>
            </a:r>
          </a:p>
          <a:p>
            <a:pPr marL="0" marR="0" lvl="0" indent="0" algn="l" rtl="0">
              <a:lnSpc>
                <a:spcPct val="100000"/>
              </a:lnSpc>
              <a:spcBef>
                <a:spcPts val="0"/>
              </a:spcBef>
              <a:spcAft>
                <a:spcPts val="0"/>
              </a:spcAft>
              <a:buClr>
                <a:srgbClr val="000000"/>
              </a:buClr>
              <a:buSzPts val="1400"/>
              <a:buFont typeface="Arial"/>
              <a:buNone/>
            </a:pPr>
            <a:r>
              <a:rPr lang="en-US" sz="1200" b="0" i="0" u="none" strike="noStrike" cap="none">
                <a:solidFill>
                  <a:schemeClr val="dk1"/>
                </a:solidFill>
                <a:latin typeface="Calibri"/>
                <a:ea typeface="Calibri"/>
                <a:cs typeface="Calibri"/>
                <a:sym typeface="Calibri"/>
              </a:rPr>
              <a:t>Have to replace Bell Jar</a:t>
            </a:r>
          </a:p>
          <a:p>
            <a:pPr marL="0" marR="0" lvl="0" indent="0" algn="l" rtl="0">
              <a:lnSpc>
                <a:spcPct val="100000"/>
              </a:lnSpc>
              <a:spcBef>
                <a:spcPts val="0"/>
              </a:spcBef>
              <a:spcAft>
                <a:spcPts val="0"/>
              </a:spcAft>
              <a:buClr>
                <a:srgbClr val="000000"/>
              </a:buClr>
              <a:buSzPts val="1400"/>
              <a:buFont typeface="Arial"/>
              <a:buNone/>
            </a:pPr>
            <a:r>
              <a:rPr lang="en-US" sz="1200" b="0" i="0" u="none" strike="noStrike" cap="none">
                <a:solidFill>
                  <a:schemeClr val="dk1"/>
                </a:solidFill>
                <a:latin typeface="Calibri"/>
                <a:ea typeface="Calibri"/>
                <a:cs typeface="Calibri"/>
                <a:sym typeface="Calibri"/>
              </a:rPr>
              <a:t>Wires coated for</a:t>
            </a:r>
            <a:r>
              <a:rPr lang="en-US" sz="1200" b="0" i="0" u="none" strike="noStrike" cap="none" baseline="0">
                <a:solidFill>
                  <a:schemeClr val="dk1"/>
                </a:solidFill>
                <a:latin typeface="Calibri"/>
                <a:ea typeface="Calibri"/>
                <a:cs typeface="Calibri"/>
                <a:sym typeface="Calibri"/>
              </a:rPr>
              <a:t> higher emissivity</a:t>
            </a:r>
            <a:endParaRPr sz="1200" b="0" i="0" u="none" strike="noStrike" cap="none">
              <a:solidFill>
                <a:schemeClr val="dk1"/>
              </a:solidFill>
              <a:latin typeface="Calibri"/>
              <a:ea typeface="Calibri"/>
              <a:cs typeface="Calibri"/>
              <a:sym typeface="Calibri"/>
            </a:endParaRPr>
          </a:p>
        </p:txBody>
      </p:sp>
      <p:sp>
        <p:nvSpPr>
          <p:cNvPr id="273" name="Google Shape;273;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2937140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p2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a:t>About a different, orthogonal axis than pi/2 flip</a:t>
            </a:r>
            <a:endParaRPr sz="1200" b="0" i="0" u="none" strike="noStrike" cap="none">
              <a:solidFill>
                <a:schemeClr val="dk1"/>
              </a:solidFill>
              <a:latin typeface="Calibri"/>
              <a:ea typeface="Calibri"/>
              <a:cs typeface="Calibri"/>
              <a:sym typeface="Calibri"/>
            </a:endParaRPr>
          </a:p>
        </p:txBody>
      </p:sp>
      <p:sp>
        <p:nvSpPr>
          <p:cNvPr id="273" name="Google Shape;273;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3068660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p2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a:t>Include Walt’s design here</a:t>
            </a:r>
          </a:p>
          <a:p>
            <a:pPr marL="0" marR="0" lvl="0" indent="0" algn="l" rtl="0">
              <a:lnSpc>
                <a:spcPct val="100000"/>
              </a:lnSpc>
              <a:spcBef>
                <a:spcPts val="0"/>
              </a:spcBef>
              <a:spcAft>
                <a:spcPts val="0"/>
              </a:spcAft>
              <a:buClr>
                <a:srgbClr val="000000"/>
              </a:buClr>
              <a:buSzPts val="1400"/>
              <a:buFont typeface="Arial"/>
              <a:buNone/>
            </a:pPr>
            <a:r>
              <a:rPr lang="en-US" sz="1200" b="0" i="0" u="none" strike="noStrike" cap="none">
                <a:solidFill>
                  <a:schemeClr val="dk1"/>
                </a:solidFill>
                <a:latin typeface="Calibri"/>
                <a:ea typeface="Calibri"/>
                <a:cs typeface="Calibri"/>
                <a:sym typeface="Calibri"/>
              </a:rPr>
              <a:t>Have to replace Bell Jar</a:t>
            </a:r>
          </a:p>
          <a:p>
            <a:pPr marL="0" marR="0" lvl="0" indent="0" algn="l" rtl="0">
              <a:lnSpc>
                <a:spcPct val="100000"/>
              </a:lnSpc>
              <a:spcBef>
                <a:spcPts val="0"/>
              </a:spcBef>
              <a:spcAft>
                <a:spcPts val="0"/>
              </a:spcAft>
              <a:buClr>
                <a:srgbClr val="000000"/>
              </a:buClr>
              <a:buSzPts val="1400"/>
              <a:buFont typeface="Arial"/>
              <a:buNone/>
            </a:pPr>
            <a:r>
              <a:rPr lang="en-US" sz="1200" b="0" i="0" u="none" strike="noStrike" cap="none">
                <a:solidFill>
                  <a:schemeClr val="dk1"/>
                </a:solidFill>
                <a:latin typeface="Calibri"/>
                <a:ea typeface="Calibri"/>
                <a:cs typeface="Calibri"/>
                <a:sym typeface="Calibri"/>
              </a:rPr>
              <a:t>Wires coated for</a:t>
            </a:r>
            <a:r>
              <a:rPr lang="en-US" sz="1200" b="0" i="0" u="none" strike="noStrike" cap="none" baseline="0">
                <a:solidFill>
                  <a:schemeClr val="dk1"/>
                </a:solidFill>
                <a:latin typeface="Calibri"/>
                <a:ea typeface="Calibri"/>
                <a:cs typeface="Calibri"/>
                <a:sym typeface="Calibri"/>
              </a:rPr>
              <a:t> higher emissivity</a:t>
            </a:r>
            <a:endParaRPr sz="1200" b="0" i="0" u="none" strike="noStrike" cap="none">
              <a:solidFill>
                <a:schemeClr val="dk1"/>
              </a:solidFill>
              <a:latin typeface="Calibri"/>
              <a:ea typeface="Calibri"/>
              <a:cs typeface="Calibri"/>
              <a:sym typeface="Calibri"/>
            </a:endParaRPr>
          </a:p>
        </p:txBody>
      </p:sp>
      <p:sp>
        <p:nvSpPr>
          <p:cNvPr id="273" name="Google Shape;273;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3408710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p2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a:t>Make clear no sample here</a:t>
            </a:r>
            <a:endParaRPr sz="1200" b="0" i="0" u="none" strike="noStrike" cap="none">
              <a:solidFill>
                <a:schemeClr val="dk1"/>
              </a:solidFill>
              <a:latin typeface="Calibri"/>
              <a:ea typeface="Calibri"/>
              <a:cs typeface="Calibri"/>
              <a:sym typeface="Calibri"/>
            </a:endParaRPr>
          </a:p>
        </p:txBody>
      </p:sp>
      <p:sp>
        <p:nvSpPr>
          <p:cNvPr id="273" name="Google Shape;273;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7154657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p2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a:t>Include Walt’s design here</a:t>
            </a:r>
          </a:p>
          <a:p>
            <a:pPr marL="0" marR="0" lvl="0" indent="0" algn="l" rtl="0">
              <a:lnSpc>
                <a:spcPct val="100000"/>
              </a:lnSpc>
              <a:spcBef>
                <a:spcPts val="0"/>
              </a:spcBef>
              <a:spcAft>
                <a:spcPts val="0"/>
              </a:spcAft>
              <a:buClr>
                <a:srgbClr val="000000"/>
              </a:buClr>
              <a:buSzPts val="1400"/>
              <a:buFont typeface="Arial"/>
              <a:buNone/>
            </a:pPr>
            <a:r>
              <a:rPr lang="en-US" sz="1200" b="0" i="0" u="none" strike="noStrike" cap="none">
                <a:solidFill>
                  <a:schemeClr val="dk1"/>
                </a:solidFill>
                <a:latin typeface="Calibri"/>
                <a:ea typeface="Calibri"/>
                <a:cs typeface="Calibri"/>
                <a:sym typeface="Calibri"/>
              </a:rPr>
              <a:t>Have to replace Bell Jar</a:t>
            </a:r>
          </a:p>
          <a:p>
            <a:pPr marL="0" marR="0" lvl="0" indent="0" algn="l" rtl="0">
              <a:lnSpc>
                <a:spcPct val="100000"/>
              </a:lnSpc>
              <a:spcBef>
                <a:spcPts val="0"/>
              </a:spcBef>
              <a:spcAft>
                <a:spcPts val="0"/>
              </a:spcAft>
              <a:buClr>
                <a:srgbClr val="000000"/>
              </a:buClr>
              <a:buSzPts val="1400"/>
              <a:buFont typeface="Arial"/>
              <a:buNone/>
            </a:pPr>
            <a:r>
              <a:rPr lang="en-US" sz="1200" b="0" i="0" u="none" strike="noStrike" cap="none">
                <a:solidFill>
                  <a:schemeClr val="dk1"/>
                </a:solidFill>
                <a:latin typeface="Calibri"/>
                <a:ea typeface="Calibri"/>
                <a:cs typeface="Calibri"/>
                <a:sym typeface="Calibri"/>
              </a:rPr>
              <a:t>Wires coated for</a:t>
            </a:r>
            <a:r>
              <a:rPr lang="en-US" sz="1200" b="0" i="0" u="none" strike="noStrike" cap="none" baseline="0">
                <a:solidFill>
                  <a:schemeClr val="dk1"/>
                </a:solidFill>
                <a:latin typeface="Calibri"/>
                <a:ea typeface="Calibri"/>
                <a:cs typeface="Calibri"/>
                <a:sym typeface="Calibri"/>
              </a:rPr>
              <a:t> higher emissivity</a:t>
            </a:r>
            <a:endParaRPr sz="1200" b="0" i="0" u="none" strike="noStrike" cap="none">
              <a:solidFill>
                <a:schemeClr val="dk1"/>
              </a:solidFill>
              <a:latin typeface="Calibri"/>
              <a:ea typeface="Calibri"/>
              <a:cs typeface="Calibri"/>
              <a:sym typeface="Calibri"/>
            </a:endParaRPr>
          </a:p>
        </p:txBody>
      </p:sp>
      <p:sp>
        <p:nvSpPr>
          <p:cNvPr id="273" name="Google Shape;273;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1282446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p2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a:t>Include Walt’s design here</a:t>
            </a:r>
          </a:p>
          <a:p>
            <a:pPr marL="0" marR="0" lvl="0" indent="0" algn="l" rtl="0">
              <a:lnSpc>
                <a:spcPct val="100000"/>
              </a:lnSpc>
              <a:spcBef>
                <a:spcPts val="0"/>
              </a:spcBef>
              <a:spcAft>
                <a:spcPts val="0"/>
              </a:spcAft>
              <a:buClr>
                <a:srgbClr val="000000"/>
              </a:buClr>
              <a:buSzPts val="1400"/>
              <a:buFont typeface="Arial"/>
              <a:buNone/>
            </a:pPr>
            <a:r>
              <a:rPr lang="en-US" sz="1200" b="0" i="0" u="none" strike="noStrike" cap="none">
                <a:solidFill>
                  <a:schemeClr val="dk1"/>
                </a:solidFill>
                <a:latin typeface="Calibri"/>
                <a:ea typeface="Calibri"/>
                <a:cs typeface="Calibri"/>
                <a:sym typeface="Calibri"/>
              </a:rPr>
              <a:t>Have to replace Bell Jar</a:t>
            </a:r>
          </a:p>
          <a:p>
            <a:pPr marL="0" marR="0" lvl="0" indent="0" algn="l" rtl="0">
              <a:lnSpc>
                <a:spcPct val="100000"/>
              </a:lnSpc>
              <a:spcBef>
                <a:spcPts val="0"/>
              </a:spcBef>
              <a:spcAft>
                <a:spcPts val="0"/>
              </a:spcAft>
              <a:buClr>
                <a:srgbClr val="000000"/>
              </a:buClr>
              <a:buSzPts val="1400"/>
              <a:buFont typeface="Arial"/>
              <a:buNone/>
            </a:pPr>
            <a:r>
              <a:rPr lang="en-US" sz="1200" b="0" i="0" u="none" strike="noStrike" cap="none">
                <a:solidFill>
                  <a:schemeClr val="dk1"/>
                </a:solidFill>
                <a:latin typeface="Calibri"/>
                <a:ea typeface="Calibri"/>
                <a:cs typeface="Calibri"/>
                <a:sym typeface="Calibri"/>
              </a:rPr>
              <a:t>Wires coated for</a:t>
            </a:r>
            <a:r>
              <a:rPr lang="en-US" sz="1200" b="0" i="0" u="none" strike="noStrike" cap="none" baseline="0">
                <a:solidFill>
                  <a:schemeClr val="dk1"/>
                </a:solidFill>
                <a:latin typeface="Calibri"/>
                <a:ea typeface="Calibri"/>
                <a:cs typeface="Calibri"/>
                <a:sym typeface="Calibri"/>
              </a:rPr>
              <a:t> higher emissivity</a:t>
            </a:r>
            <a:endParaRPr sz="1200" b="0" i="0" u="none" strike="noStrike" cap="none">
              <a:solidFill>
                <a:schemeClr val="dk1"/>
              </a:solidFill>
              <a:latin typeface="Calibri"/>
              <a:ea typeface="Calibri"/>
              <a:cs typeface="Calibri"/>
              <a:sym typeface="Calibri"/>
            </a:endParaRPr>
          </a:p>
        </p:txBody>
      </p:sp>
      <p:sp>
        <p:nvSpPr>
          <p:cNvPr id="273" name="Google Shape;273;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3375757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p2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a:t>Include Walt’s design here</a:t>
            </a:r>
          </a:p>
          <a:p>
            <a:pPr marL="0" marR="0" lvl="0" indent="0" algn="l" rtl="0">
              <a:lnSpc>
                <a:spcPct val="100000"/>
              </a:lnSpc>
              <a:spcBef>
                <a:spcPts val="0"/>
              </a:spcBef>
              <a:spcAft>
                <a:spcPts val="0"/>
              </a:spcAft>
              <a:buClr>
                <a:srgbClr val="000000"/>
              </a:buClr>
              <a:buSzPts val="1400"/>
              <a:buFont typeface="Arial"/>
              <a:buNone/>
            </a:pPr>
            <a:r>
              <a:rPr lang="en-US" sz="1200" b="0" i="0" u="none" strike="noStrike" cap="none">
                <a:solidFill>
                  <a:schemeClr val="dk1"/>
                </a:solidFill>
                <a:latin typeface="Calibri"/>
                <a:ea typeface="Calibri"/>
                <a:cs typeface="Calibri"/>
                <a:sym typeface="Calibri"/>
              </a:rPr>
              <a:t>Have to replace Bell Jar</a:t>
            </a:r>
          </a:p>
          <a:p>
            <a:pPr marL="0" marR="0" lvl="0" indent="0" algn="l" rtl="0">
              <a:lnSpc>
                <a:spcPct val="100000"/>
              </a:lnSpc>
              <a:spcBef>
                <a:spcPts val="0"/>
              </a:spcBef>
              <a:spcAft>
                <a:spcPts val="0"/>
              </a:spcAft>
              <a:buClr>
                <a:srgbClr val="000000"/>
              </a:buClr>
              <a:buSzPts val="1400"/>
              <a:buFont typeface="Arial"/>
              <a:buNone/>
            </a:pPr>
            <a:r>
              <a:rPr lang="en-US" sz="1200" b="0" i="0" u="none" strike="noStrike" cap="none">
                <a:solidFill>
                  <a:schemeClr val="dk1"/>
                </a:solidFill>
                <a:latin typeface="Calibri"/>
                <a:ea typeface="Calibri"/>
                <a:cs typeface="Calibri"/>
                <a:sym typeface="Calibri"/>
              </a:rPr>
              <a:t>Wires coated for</a:t>
            </a:r>
            <a:r>
              <a:rPr lang="en-US" sz="1200" b="0" i="0" u="none" strike="noStrike" cap="none" baseline="0">
                <a:solidFill>
                  <a:schemeClr val="dk1"/>
                </a:solidFill>
                <a:latin typeface="Calibri"/>
                <a:ea typeface="Calibri"/>
                <a:cs typeface="Calibri"/>
                <a:sym typeface="Calibri"/>
              </a:rPr>
              <a:t> higher emissivity</a:t>
            </a:r>
            <a:endParaRPr sz="1200" b="0" i="0" u="none" strike="noStrike" cap="none">
              <a:solidFill>
                <a:schemeClr val="dk1"/>
              </a:solidFill>
              <a:latin typeface="Calibri"/>
              <a:ea typeface="Calibri"/>
              <a:cs typeface="Calibri"/>
              <a:sym typeface="Calibri"/>
            </a:endParaRPr>
          </a:p>
        </p:txBody>
      </p:sp>
      <p:sp>
        <p:nvSpPr>
          <p:cNvPr id="273" name="Google Shape;273;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5157427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p2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a:t>Include Walt’s design here</a:t>
            </a:r>
          </a:p>
          <a:p>
            <a:pPr marL="0" marR="0" lvl="0" indent="0" algn="l" rtl="0">
              <a:lnSpc>
                <a:spcPct val="100000"/>
              </a:lnSpc>
              <a:spcBef>
                <a:spcPts val="0"/>
              </a:spcBef>
              <a:spcAft>
                <a:spcPts val="0"/>
              </a:spcAft>
              <a:buClr>
                <a:srgbClr val="000000"/>
              </a:buClr>
              <a:buSzPts val="1400"/>
              <a:buFont typeface="Arial"/>
              <a:buNone/>
            </a:pPr>
            <a:r>
              <a:rPr lang="en-US" sz="1200" b="0" i="0" u="none" strike="noStrike" cap="none">
                <a:solidFill>
                  <a:schemeClr val="dk1"/>
                </a:solidFill>
                <a:latin typeface="Calibri"/>
                <a:ea typeface="Calibri"/>
                <a:cs typeface="Calibri"/>
                <a:sym typeface="Calibri"/>
              </a:rPr>
              <a:t>Have to replace Bell Jar</a:t>
            </a:r>
          </a:p>
          <a:p>
            <a:pPr marL="0" marR="0" lvl="0" indent="0" algn="l" rtl="0">
              <a:lnSpc>
                <a:spcPct val="100000"/>
              </a:lnSpc>
              <a:spcBef>
                <a:spcPts val="0"/>
              </a:spcBef>
              <a:spcAft>
                <a:spcPts val="0"/>
              </a:spcAft>
              <a:buClr>
                <a:srgbClr val="000000"/>
              </a:buClr>
              <a:buSzPts val="1400"/>
              <a:buFont typeface="Arial"/>
              <a:buNone/>
            </a:pPr>
            <a:r>
              <a:rPr lang="en-US" sz="1200" b="0" i="0" u="none" strike="noStrike" cap="none">
                <a:solidFill>
                  <a:schemeClr val="dk1"/>
                </a:solidFill>
                <a:latin typeface="Calibri"/>
                <a:ea typeface="Calibri"/>
                <a:cs typeface="Calibri"/>
                <a:sym typeface="Calibri"/>
              </a:rPr>
              <a:t>Wires coated for</a:t>
            </a:r>
            <a:r>
              <a:rPr lang="en-US" sz="1200" b="0" i="0" u="none" strike="noStrike" cap="none" baseline="0">
                <a:solidFill>
                  <a:schemeClr val="dk1"/>
                </a:solidFill>
                <a:latin typeface="Calibri"/>
                <a:ea typeface="Calibri"/>
                <a:cs typeface="Calibri"/>
                <a:sym typeface="Calibri"/>
              </a:rPr>
              <a:t> higher emissivity</a:t>
            </a:r>
            <a:endParaRPr sz="1200" b="0" i="0" u="none" strike="noStrike" cap="none">
              <a:solidFill>
                <a:schemeClr val="dk1"/>
              </a:solidFill>
              <a:latin typeface="Calibri"/>
              <a:ea typeface="Calibri"/>
              <a:cs typeface="Calibri"/>
              <a:sym typeface="Calibri"/>
            </a:endParaRPr>
          </a:p>
        </p:txBody>
      </p:sp>
      <p:sp>
        <p:nvSpPr>
          <p:cNvPr id="273" name="Google Shape;273;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2691753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p2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indent="0"/>
            <a:r>
              <a:rPr lang="en-US" dirty="0">
                <a:solidFill>
                  <a:srgbClr val="000000"/>
                </a:solidFill>
                <a:latin typeface="Courier New"/>
                <a:cs typeface="Courier New"/>
              </a:rPr>
              <a:t>_ SM a success but leaves unanswered questions: dark matter, baryon asymmetry, </a:t>
            </a:r>
            <a:r>
              <a:rPr lang="en-US" err="1">
                <a:solidFill>
                  <a:srgbClr val="000000"/>
                </a:solidFill>
                <a:latin typeface="Courier New"/>
                <a:cs typeface="Courier New"/>
              </a:rPr>
              <a:t>etc</a:t>
            </a:r>
            <a:endParaRPr lang="en-US">
              <a:solidFill>
                <a:srgbClr val="000000"/>
              </a:solidFill>
              <a:latin typeface="Courier New"/>
              <a:cs typeface="Courier New"/>
            </a:endParaRPr>
          </a:p>
          <a:p>
            <a:pPr marL="285750" indent="-285750">
              <a:buFont typeface="Calibri"/>
              <a:buChar char="-"/>
            </a:pPr>
            <a:r>
              <a:rPr lang="en-US" dirty="0">
                <a:solidFill>
                  <a:srgbClr val="000000"/>
                </a:solidFill>
                <a:latin typeface="Courier New"/>
                <a:cs typeface="Courier New"/>
              </a:rPr>
              <a:t>Some proposed particles result in predictions of spin dependent forces BSM</a:t>
            </a:r>
          </a:p>
          <a:p>
            <a:pPr marL="285750" indent="-285750">
              <a:buFont typeface="Calibri"/>
              <a:buChar char="-"/>
            </a:pPr>
            <a:r>
              <a:rPr lang="en-US" dirty="0">
                <a:solidFill>
                  <a:srgbClr val="000000"/>
                </a:solidFill>
                <a:latin typeface="Courier New"/>
                <a:cs typeface="Courier New"/>
              </a:rPr>
              <a:t>We search for these signatures</a:t>
            </a:r>
          </a:p>
          <a:p>
            <a:pPr marL="285750" indent="-285750">
              <a:buFont typeface="Calibri"/>
              <a:buChar char="-"/>
            </a:pPr>
            <a:r>
              <a:rPr lang="en-US" dirty="0">
                <a:solidFill>
                  <a:srgbClr val="000000"/>
                </a:solidFill>
                <a:latin typeface="Courier New"/>
                <a:cs typeface="Courier New"/>
              </a:rPr>
              <a:t>Have materials with polarizable electron spins</a:t>
            </a:r>
          </a:p>
          <a:p>
            <a:pPr marL="285750" indent="-285750">
              <a:buFont typeface="Calibri"/>
              <a:buChar char="-"/>
            </a:pPr>
            <a:r>
              <a:rPr lang="en-US" dirty="0">
                <a:solidFill>
                  <a:srgbClr val="000000"/>
                </a:solidFill>
                <a:latin typeface="Courier New"/>
                <a:cs typeface="Courier New"/>
              </a:rPr>
              <a:t>Goal was to further characterize those samples and better understand the ferrimagnetism that makes these ideal materials</a:t>
            </a:r>
          </a:p>
          <a:p>
            <a:pPr marL="285750" indent="-285750">
              <a:buFont typeface="Calibri"/>
              <a:buChar char="-"/>
            </a:pPr>
            <a:r>
              <a:rPr lang="en-US" dirty="0">
                <a:solidFill>
                  <a:srgbClr val="000000"/>
                </a:solidFill>
                <a:latin typeface="Courier New"/>
                <a:cs typeface="Courier New"/>
              </a:rPr>
              <a:t>Also a first investigation of internal b fields ….</a:t>
            </a:r>
          </a:p>
          <a:p>
            <a:pPr marL="0" indent="0"/>
            <a:endParaRPr lang="en-US" dirty="0">
              <a:solidFill>
                <a:srgbClr val="000000"/>
              </a:solidFill>
              <a:latin typeface="Courier New"/>
              <a:cs typeface="Courier New"/>
            </a:endParaRPr>
          </a:p>
          <a:p>
            <a:pPr marL="0" marR="0" lvl="0" indent="0" algn="l">
              <a:lnSpc>
                <a:spcPct val="100000"/>
              </a:lnSpc>
              <a:spcBef>
                <a:spcPts val="0"/>
              </a:spcBef>
              <a:spcAft>
                <a:spcPts val="0"/>
              </a:spcAft>
              <a:buSzPts val="1400"/>
              <a:buFont typeface="Arial"/>
              <a:buNone/>
            </a:pPr>
            <a:r>
              <a:rPr lang="en-US" b="0" i="0" dirty="0">
                <a:solidFill>
                  <a:srgbClr val="000000"/>
                </a:solidFill>
                <a:effectLst/>
                <a:latin typeface="Courier New"/>
                <a:cs typeface="Courier New"/>
              </a:rPr>
              <a:t>search for possible exotic spin-dependent neutron electron interactions, including momentum-dependent interactions</a:t>
            </a:r>
            <a:endParaRPr lang="en-US" dirty="0"/>
          </a:p>
          <a:p>
            <a:pPr marL="0" marR="0" lvl="0" indent="0" algn="l" rtl="0">
              <a:lnSpc>
                <a:spcPct val="100000"/>
              </a:lnSpc>
              <a:spcBef>
                <a:spcPts val="0"/>
              </a:spcBef>
              <a:spcAft>
                <a:spcPts val="0"/>
              </a:spcAft>
              <a:buClr>
                <a:srgbClr val="000000"/>
              </a:buClr>
              <a:buSzPts val="1400"/>
              <a:buFont typeface="Arial"/>
              <a:buNone/>
            </a:pPr>
            <a:endParaRPr lang="en-US"/>
          </a:p>
          <a:p>
            <a:pPr marL="0" marR="0" lvl="0" indent="0" algn="l" rtl="0">
              <a:lnSpc>
                <a:spcPct val="100000"/>
              </a:lnSpc>
              <a:spcBef>
                <a:spcPts val="0"/>
              </a:spcBef>
              <a:spcAft>
                <a:spcPts val="0"/>
              </a:spcAft>
              <a:buClr>
                <a:srgbClr val="000000"/>
              </a:buClr>
              <a:buSzPts val="1400"/>
              <a:buFont typeface="Arial"/>
              <a:buNone/>
            </a:pPr>
            <a:r>
              <a:rPr lang="en-US"/>
              <a:t>Point: we want to search for signatures of new force carriers by direct force detection, mention that Thomas has the details., axion like particles</a:t>
            </a:r>
          </a:p>
          <a:p>
            <a:pPr marL="0" marR="0" lvl="0" indent="0" algn="l" rtl="0">
              <a:lnSpc>
                <a:spcPct val="100000"/>
              </a:lnSpc>
              <a:spcBef>
                <a:spcPts val="0"/>
              </a:spcBef>
              <a:spcAft>
                <a:spcPts val="0"/>
              </a:spcAft>
              <a:buClr>
                <a:srgbClr val="000000"/>
              </a:buClr>
              <a:buSzPts val="1400"/>
              <a:buFont typeface="Arial"/>
              <a:buNone/>
            </a:pPr>
            <a:r>
              <a:rPr lang="en-US"/>
              <a:t>Part of goal of nuclear physics group is indirect detection of new particles by fifth-force detection</a:t>
            </a:r>
          </a:p>
          <a:p>
            <a:pPr marL="114300" indent="0">
              <a:buNone/>
            </a:pPr>
            <a:r>
              <a:rPr lang="en-US"/>
              <a:t>Some Solutions:</a:t>
            </a:r>
          </a:p>
          <a:p>
            <a:pPr marL="114300" indent="0">
              <a:buNone/>
            </a:pPr>
            <a:r>
              <a:rPr lang="en-US"/>
              <a:t>- Detection of Decay Products</a:t>
            </a:r>
          </a:p>
          <a:p>
            <a:pPr marL="114300" indent="0">
              <a:buNone/>
            </a:pPr>
            <a:r>
              <a:rPr lang="en-US"/>
              <a:t>- High Precision Measurements</a:t>
            </a:r>
          </a:p>
          <a:p>
            <a:pPr marL="114300" indent="0">
              <a:buNone/>
            </a:pPr>
            <a:r>
              <a:rPr lang="en-US"/>
              <a:t>- High Energy Measurements</a:t>
            </a:r>
          </a:p>
          <a:p>
            <a:pPr marL="114300" indent="0">
              <a:buNone/>
            </a:pPr>
            <a:r>
              <a:rPr lang="en-US"/>
              <a:t>- Force Measurements</a:t>
            </a:r>
          </a:p>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p:txBody>
      </p:sp>
      <p:sp>
        <p:nvSpPr>
          <p:cNvPr id="273" name="Google Shape;273;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0026948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p2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a:t>Include Walt’s design here</a:t>
            </a:r>
          </a:p>
          <a:p>
            <a:pPr marL="0" marR="0" lvl="0" indent="0" algn="l" rtl="0">
              <a:lnSpc>
                <a:spcPct val="100000"/>
              </a:lnSpc>
              <a:spcBef>
                <a:spcPts val="0"/>
              </a:spcBef>
              <a:spcAft>
                <a:spcPts val="0"/>
              </a:spcAft>
              <a:buClr>
                <a:srgbClr val="000000"/>
              </a:buClr>
              <a:buSzPts val="1400"/>
              <a:buFont typeface="Arial"/>
              <a:buNone/>
            </a:pPr>
            <a:r>
              <a:rPr lang="en-US" sz="1200" b="0" i="0" u="none" strike="noStrike" cap="none">
                <a:solidFill>
                  <a:schemeClr val="dk1"/>
                </a:solidFill>
                <a:latin typeface="Calibri"/>
                <a:ea typeface="Calibri"/>
                <a:cs typeface="Calibri"/>
                <a:sym typeface="Calibri"/>
              </a:rPr>
              <a:t>Have to replace Bell Jar</a:t>
            </a:r>
          </a:p>
          <a:p>
            <a:pPr marL="0" marR="0" lvl="0" indent="0" algn="l" rtl="0">
              <a:lnSpc>
                <a:spcPct val="100000"/>
              </a:lnSpc>
              <a:spcBef>
                <a:spcPts val="0"/>
              </a:spcBef>
              <a:spcAft>
                <a:spcPts val="0"/>
              </a:spcAft>
              <a:buClr>
                <a:srgbClr val="000000"/>
              </a:buClr>
              <a:buSzPts val="1400"/>
              <a:buFont typeface="Arial"/>
              <a:buNone/>
            </a:pPr>
            <a:r>
              <a:rPr lang="en-US" sz="1200" b="0" i="0" u="none" strike="noStrike" cap="none">
                <a:solidFill>
                  <a:schemeClr val="dk1"/>
                </a:solidFill>
                <a:latin typeface="Calibri"/>
                <a:ea typeface="Calibri"/>
                <a:cs typeface="Calibri"/>
                <a:sym typeface="Calibri"/>
              </a:rPr>
              <a:t>Wires coated for</a:t>
            </a:r>
            <a:r>
              <a:rPr lang="en-US" sz="1200" b="0" i="0" u="none" strike="noStrike" cap="none" baseline="0">
                <a:solidFill>
                  <a:schemeClr val="dk1"/>
                </a:solidFill>
                <a:latin typeface="Calibri"/>
                <a:ea typeface="Calibri"/>
                <a:cs typeface="Calibri"/>
                <a:sym typeface="Calibri"/>
              </a:rPr>
              <a:t> higher emissivity</a:t>
            </a:r>
            <a:endParaRPr sz="1200" b="0" i="0" u="none" strike="noStrike" cap="none">
              <a:solidFill>
                <a:schemeClr val="dk1"/>
              </a:solidFill>
              <a:latin typeface="Calibri"/>
              <a:ea typeface="Calibri"/>
              <a:cs typeface="Calibri"/>
              <a:sym typeface="Calibri"/>
            </a:endParaRPr>
          </a:p>
        </p:txBody>
      </p:sp>
      <p:sp>
        <p:nvSpPr>
          <p:cNvPr id="273" name="Google Shape;273;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0893680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p2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p:txBody>
      </p:sp>
      <p:sp>
        <p:nvSpPr>
          <p:cNvPr id="273" name="Google Shape;273;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0122562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p2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p:txBody>
      </p:sp>
      <p:sp>
        <p:nvSpPr>
          <p:cNvPr id="273" name="Google Shape;273;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4380804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p2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t>No decoherence</a:t>
            </a:r>
          </a:p>
          <a:p>
            <a:pPr marL="0" marR="0" lvl="0" indent="0" algn="l" rtl="0">
              <a:lnSpc>
                <a:spcPct val="100000"/>
              </a:lnSpc>
              <a:spcBef>
                <a:spcPts val="0"/>
              </a:spcBef>
              <a:spcAft>
                <a:spcPts val="0"/>
              </a:spcAft>
              <a:buClr>
                <a:srgbClr val="000000"/>
              </a:buClr>
              <a:buSzPts val="1400"/>
              <a:buFont typeface="Arial"/>
              <a:buNone/>
            </a:pPr>
            <a:endParaRPr lang="en-US"/>
          </a:p>
          <a:p>
            <a:pPr marL="0" marR="0" lvl="0" indent="0" algn="l" rtl="0">
              <a:lnSpc>
                <a:spcPct val="100000"/>
              </a:lnSpc>
              <a:spcBef>
                <a:spcPts val="0"/>
              </a:spcBef>
              <a:spcAft>
                <a:spcPts val="0"/>
              </a:spcAft>
              <a:buClr>
                <a:srgbClr val="000000"/>
              </a:buClr>
              <a:buSzPts val="1400"/>
              <a:buFont typeface="Arial"/>
              <a:buNone/>
            </a:pPr>
            <a:endParaRPr lang="en-US"/>
          </a:p>
          <a:p>
            <a:pPr marL="0" marR="0" lvl="0" indent="0" algn="l" rtl="0">
              <a:lnSpc>
                <a:spcPct val="100000"/>
              </a:lnSpc>
              <a:spcBef>
                <a:spcPts val="0"/>
              </a:spcBef>
              <a:spcAft>
                <a:spcPts val="0"/>
              </a:spcAft>
              <a:buClr>
                <a:srgbClr val="000000"/>
              </a:buClr>
              <a:buSzPts val="1400"/>
              <a:buFont typeface="Arial"/>
              <a:buNone/>
            </a:pPr>
            <a:r>
              <a:rPr lang="en-US"/>
              <a:t>Top left: neutron spectrum</a:t>
            </a:r>
          </a:p>
          <a:p>
            <a:pPr marL="0" marR="0" lvl="0" indent="0" algn="l" rtl="0">
              <a:lnSpc>
                <a:spcPct val="100000"/>
              </a:lnSpc>
              <a:spcBef>
                <a:spcPts val="0"/>
              </a:spcBef>
              <a:spcAft>
                <a:spcPts val="0"/>
              </a:spcAft>
              <a:buClr>
                <a:srgbClr val="000000"/>
              </a:buClr>
              <a:buSzPts val="1400"/>
              <a:buFont typeface="Arial"/>
              <a:buNone/>
            </a:pPr>
            <a:r>
              <a:rPr lang="en-US" sz="1200" b="0" i="0" u="none" strike="noStrike" cap="none">
                <a:solidFill>
                  <a:schemeClr val="dk1"/>
                </a:solidFill>
                <a:latin typeface="Calibri"/>
                <a:ea typeface="Calibri"/>
                <a:cs typeface="Calibri"/>
                <a:sym typeface="Calibri"/>
              </a:rPr>
              <a:t>Top right: Atari plot, shows wavelength vs. current. Current is current of phase coil, which is swept to determine maxima and minima, which correspond to the heat map. An echo has occurred when you get a vertical line, i.e. maximum independent of wavelength </a:t>
            </a:r>
          </a:p>
          <a:p>
            <a:pPr marL="0" marR="0" lvl="0" indent="0" algn="l" rtl="0">
              <a:lnSpc>
                <a:spcPct val="100000"/>
              </a:lnSpc>
              <a:spcBef>
                <a:spcPts val="0"/>
              </a:spcBef>
              <a:spcAft>
                <a:spcPts val="0"/>
              </a:spcAft>
              <a:buClr>
                <a:srgbClr val="000000"/>
              </a:buClr>
              <a:buSzPts val="1400"/>
              <a:buFont typeface="Arial"/>
              <a:buNone/>
            </a:pPr>
            <a:r>
              <a:rPr lang="en-US" sz="1200" b="0" i="0" u="none" strike="noStrike" cap="none">
                <a:solidFill>
                  <a:schemeClr val="dk1"/>
                </a:solidFill>
                <a:latin typeface="Calibri"/>
                <a:ea typeface="Calibri"/>
                <a:cs typeface="Calibri"/>
                <a:sym typeface="Calibri"/>
              </a:rPr>
              <a:t>Bottom Left: ???? 30 pixel x 30 pixel intensity plot?</a:t>
            </a:r>
          </a:p>
          <a:p>
            <a:pPr marL="0" marR="0" lvl="0" indent="0" algn="l" rtl="0">
              <a:lnSpc>
                <a:spcPct val="100000"/>
              </a:lnSpc>
              <a:spcBef>
                <a:spcPts val="0"/>
              </a:spcBef>
              <a:spcAft>
                <a:spcPts val="0"/>
              </a:spcAft>
              <a:buClr>
                <a:srgbClr val="000000"/>
              </a:buClr>
              <a:buSzPts val="1400"/>
              <a:buFont typeface="Arial"/>
              <a:buNone/>
            </a:pPr>
            <a:r>
              <a:rPr lang="en-US" sz="1200" b="0" i="0" u="none" strike="noStrike" cap="none" err="1">
                <a:solidFill>
                  <a:schemeClr val="dk1"/>
                </a:solidFill>
                <a:latin typeface="Calibri"/>
                <a:ea typeface="Calibri"/>
                <a:cs typeface="Calibri"/>
                <a:sym typeface="Calibri"/>
              </a:rPr>
              <a:t>Bottomr</a:t>
            </a:r>
            <a:r>
              <a:rPr lang="en-US" sz="1200" b="0" i="0" u="none" strike="noStrike" cap="none">
                <a:solidFill>
                  <a:schemeClr val="dk1"/>
                </a:solidFill>
                <a:latin typeface="Calibri"/>
                <a:ea typeface="Calibri"/>
                <a:cs typeface="Calibri"/>
                <a:sym typeface="Calibri"/>
              </a:rPr>
              <a:t> right: Counts as a function of phase current?</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t>Although capable of rotating the instrument, we operated mostly in “transmission” mode</a:t>
            </a:r>
          </a:p>
        </p:txBody>
      </p:sp>
      <p:sp>
        <p:nvSpPr>
          <p:cNvPr id="273" name="Google Shape;273;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6753908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p2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200" b="0" i="0" u="none" strike="noStrike" cap="none">
                <a:solidFill>
                  <a:schemeClr val="dk1"/>
                </a:solidFill>
                <a:latin typeface="Calibri"/>
                <a:ea typeface="Calibri"/>
                <a:cs typeface="Calibri"/>
                <a:sym typeface="Calibri"/>
              </a:rPr>
              <a:t>Spin flip scattering goes away at Tc</a:t>
            </a:r>
          </a:p>
          <a:p>
            <a:pPr marL="0" marR="0" lvl="0" indent="0" algn="l" rtl="0">
              <a:lnSpc>
                <a:spcPct val="100000"/>
              </a:lnSpc>
              <a:spcBef>
                <a:spcPts val="0"/>
              </a:spcBef>
              <a:spcAft>
                <a:spcPts val="0"/>
              </a:spcAft>
              <a:buClr>
                <a:srgbClr val="000000"/>
              </a:buClr>
              <a:buSzPts val="1400"/>
              <a:buFont typeface="Arial"/>
              <a:buNone/>
            </a:pPr>
            <a:endParaRPr lang="en-US"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200" b="0" i="0" u="none" strike="noStrike" cap="none" dirty="0">
                <a:solidFill>
                  <a:schemeClr val="dk1"/>
                </a:solidFill>
                <a:latin typeface="Calibri"/>
                <a:ea typeface="Calibri"/>
                <a:cs typeface="Calibri"/>
                <a:sym typeface="Calibri"/>
              </a:rPr>
              <a:t>Chatterji</a:t>
            </a:r>
            <a:r>
              <a:rPr lang="en-US" sz="1200" b="0" i="0" u="none" strike="noStrike" cap="none">
                <a:solidFill>
                  <a:schemeClr val="dk1"/>
                </a:solidFill>
                <a:latin typeface="Calibri"/>
                <a:ea typeface="Calibri"/>
                <a:cs typeface="Calibri"/>
                <a:sym typeface="Calibri"/>
              </a:rPr>
              <a:t> page 531, (See Mike’s Email) (Chapter 11, Section 4)</a:t>
            </a:r>
            <a:endParaRPr lang="en-US" sz="1200" b="0" i="0" u="none" strike="noStrike" cap="none" dirty="0">
              <a:solidFill>
                <a:schemeClr val="dk1"/>
              </a:solidFill>
              <a:latin typeface="Calibri"/>
              <a:ea typeface="Calibri"/>
              <a:cs typeface="Calibri"/>
            </a:endParaRPr>
          </a:p>
          <a:p>
            <a:pPr marL="0" marR="0" lvl="0" indent="0" algn="l" rtl="0">
              <a:lnSpc>
                <a:spcPct val="100000"/>
              </a:lnSpc>
              <a:spcBef>
                <a:spcPts val="0"/>
              </a:spcBef>
              <a:spcAft>
                <a:spcPts val="0"/>
              </a:spcAft>
              <a:buClr>
                <a:srgbClr val="000000"/>
              </a:buClr>
              <a:buSzPts val="1400"/>
              <a:buFont typeface="Arial"/>
              <a:buNone/>
            </a:pPr>
            <a:r>
              <a:rPr lang="en-US" sz="1200" b="0" i="0" u="none" strike="noStrike" cap="none">
                <a:solidFill>
                  <a:schemeClr val="dk1"/>
                </a:solidFill>
                <a:latin typeface="Calibri"/>
                <a:ea typeface="Calibri"/>
                <a:cs typeface="Calibri"/>
                <a:sym typeface="Calibri"/>
              </a:rPr>
              <a:t>Discuss paramagnetic scattering: only magnetic field </a:t>
            </a:r>
            <a:r>
              <a:rPr lang="en-US" sz="1200" b="0" i="0" u="none" strike="noStrike" cap="none" err="1">
                <a:solidFill>
                  <a:schemeClr val="dk1"/>
                </a:solidFill>
                <a:latin typeface="Calibri"/>
                <a:ea typeface="Calibri"/>
                <a:cs typeface="Calibri"/>
                <a:sym typeface="Calibri"/>
              </a:rPr>
              <a:t>componenet</a:t>
            </a:r>
            <a:r>
              <a:rPr lang="en-US" sz="1200" b="0" i="0" u="none" strike="noStrike" cap="none">
                <a:solidFill>
                  <a:schemeClr val="dk1"/>
                </a:solidFill>
                <a:latin typeface="Calibri"/>
                <a:ea typeface="Calibri"/>
                <a:cs typeface="Calibri"/>
                <a:sym typeface="Calibri"/>
              </a:rPr>
              <a:t> perpendicular to q scatters; canted angle of magnetic moments? Check low q to confirm</a:t>
            </a:r>
            <a:endParaRPr lang="en-US" sz="1200" b="0" i="0" u="none" strike="noStrike" cap="none" dirty="0">
              <a:solidFill>
                <a:schemeClr val="dk1"/>
              </a:solidFill>
              <a:latin typeface="Calibri"/>
              <a:ea typeface="Calibri"/>
              <a:cs typeface="Calibri"/>
            </a:endParaRPr>
          </a:p>
          <a:p>
            <a:pPr marL="0" indent="0"/>
            <a:r>
              <a:rPr lang="en-US" dirty="0"/>
              <a:t>No evidence in phase current amplitude plot</a:t>
            </a:r>
            <a:endParaRPr lang="en-US" sz="1200" b="0" i="0" u="none" strike="noStrike" cap="none" dirty="0">
              <a:solidFill>
                <a:schemeClr val="dk1"/>
              </a:solidFill>
              <a:latin typeface="Calibri"/>
              <a:ea typeface="Calibri"/>
              <a:cs typeface="Calibri"/>
            </a:endParaRPr>
          </a:p>
        </p:txBody>
      </p:sp>
      <p:sp>
        <p:nvSpPr>
          <p:cNvPr id="273" name="Google Shape;273;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4153520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p2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a:t>For similar integration time, get much, much worse (implies not small q scattering, i.e. more likely a canted spin angle than misalignment of polarization axis?)</a:t>
            </a:r>
            <a:endParaRPr sz="1200" b="0" i="0" u="none" strike="noStrike" cap="none">
              <a:solidFill>
                <a:schemeClr val="dk1"/>
              </a:solidFill>
              <a:latin typeface="Calibri"/>
              <a:ea typeface="Calibri"/>
              <a:cs typeface="Calibri"/>
              <a:sym typeface="Calibri"/>
            </a:endParaRPr>
          </a:p>
        </p:txBody>
      </p:sp>
      <p:sp>
        <p:nvSpPr>
          <p:cNvPr id="273" name="Google Shape;273;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6563756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p2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indent="0"/>
            <a:r>
              <a:rPr lang="en-US" dirty="0"/>
              <a:t>Explicitly say why reversed direction</a:t>
            </a:r>
          </a:p>
        </p:txBody>
      </p:sp>
      <p:sp>
        <p:nvSpPr>
          <p:cNvPr id="273" name="Google Shape;273;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6102022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p2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a:lnSpc>
                <a:spcPct val="100000"/>
              </a:lnSpc>
              <a:spcBef>
                <a:spcPts val="0"/>
              </a:spcBef>
              <a:spcAft>
                <a:spcPts val="0"/>
              </a:spcAft>
              <a:buNone/>
            </a:pPr>
            <a:r>
              <a:rPr lang="en-US" dirty="0">
                <a:hlinkClick r:id="rId3"/>
              </a:rPr>
              <a:t>https://commons.wikimedia.org/wiki/File:Spallation_neutron_source_logo.png</a:t>
            </a:r>
            <a:endParaRPr lang="en-US"/>
          </a:p>
          <a:p>
            <a:pPr marL="0" indent="0"/>
            <a:r>
              <a:rPr lang="en-US" dirty="0">
                <a:hlinkClick r:id="rId4"/>
              </a:rPr>
              <a:t>https://neutrons.ornl.gov/nse</a:t>
            </a:r>
          </a:p>
          <a:p>
            <a:pPr marL="0" indent="0"/>
            <a:endParaRPr lang="en-US" dirty="0"/>
          </a:p>
        </p:txBody>
      </p:sp>
      <p:sp>
        <p:nvSpPr>
          <p:cNvPr id="273" name="Google Shape;273;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4287964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p2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200" b="0" i="0" u="none" strike="noStrike" cap="none">
                <a:solidFill>
                  <a:schemeClr val="dk1"/>
                </a:solidFill>
                <a:latin typeface="Calibri"/>
                <a:ea typeface="Calibri"/>
                <a:cs typeface="Calibri"/>
                <a:sym typeface="Calibri"/>
              </a:rPr>
              <a:t>Camera info? More specifics? L/D?</a:t>
            </a:r>
            <a:endParaRPr lang="en-US" sz="1200" b="0" i="0" u="none" strike="noStrike" cap="none" dirty="0">
              <a:solidFill>
                <a:schemeClr val="dk1"/>
              </a:solidFill>
              <a:latin typeface="Calibri"/>
              <a:ea typeface="Calibri"/>
              <a:cs typeface="Calibri"/>
              <a:sym typeface="Calibri"/>
            </a:endParaRPr>
          </a:p>
          <a:p>
            <a:pPr marL="0" indent="0"/>
            <a:r>
              <a:rPr lang="en-US" dirty="0">
                <a:hlinkClick r:id="rId3"/>
              </a:rPr>
              <a:t>https://www.frontiersin.org/articles/10.3389/fenrg.2022.1102466/full</a:t>
            </a:r>
            <a:endParaRPr lang="en-US"/>
          </a:p>
          <a:p>
            <a:pPr marL="0" indent="0"/>
            <a:r>
              <a:rPr lang="en-US" dirty="0">
                <a:hlinkClick r:id="rId4"/>
              </a:rPr>
              <a:t>https://www.frontiersin.org/articles/10.3389/fceng.2022.1046627/full</a:t>
            </a:r>
            <a:endParaRPr lang="en-US"/>
          </a:p>
        </p:txBody>
      </p:sp>
      <p:sp>
        <p:nvSpPr>
          <p:cNvPr id="273" name="Google Shape;273;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03084817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p2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p:txBody>
      </p:sp>
      <p:sp>
        <p:nvSpPr>
          <p:cNvPr id="273" name="Google Shape;273;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7889907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r>
              <a:rPr lang="en-US" dirty="0"/>
              <a:t>- Following foundational work of Moody and Wilczek as well as expansion by Dobrescu and </a:t>
            </a:r>
            <a:r>
              <a:rPr lang="en-US" dirty="0" err="1"/>
              <a:t>Mociou</a:t>
            </a:r>
            <a:r>
              <a:rPr lang="en-US" dirty="0"/>
              <a:t>, Fadeev et al derive 9 non-relativistic, Lorentz Invariant potentials from the </a:t>
            </a:r>
            <a:r>
              <a:rPr lang="en-US" dirty="0" err="1"/>
              <a:t>Lagrangians</a:t>
            </a:r>
            <a:r>
              <a:rPr lang="en-US" dirty="0"/>
              <a:t> shown (spin-0 boson, massive spin-1 boson, massless spin-1 boson), arranged based on combinations of coupling types: s and p, V and A, T and PT</a:t>
            </a:r>
            <a:endParaRPr lang="en-US" sz="1200" b="0" i="0" u="none" strike="noStrike" cap="none" dirty="0">
              <a:solidFill>
                <a:schemeClr val="dk1"/>
              </a:solidFill>
              <a:latin typeface="Calibri"/>
              <a:ea typeface="Calibri"/>
              <a:cs typeface="Calibri"/>
            </a:endParaRPr>
          </a:p>
          <a:p>
            <a:pPr marL="285750" indent="-285750">
              <a:buFont typeface="Calibri"/>
              <a:buChar char="-"/>
            </a:pPr>
            <a:r>
              <a:rPr lang="en-US" dirty="0"/>
              <a:t>Which potentials are we sensitive to? </a:t>
            </a:r>
            <a:r>
              <a:rPr lang="en-US" dirty="0" err="1"/>
              <a:t>Asssume</a:t>
            </a:r>
            <a:r>
              <a:rPr lang="en-US" dirty="0"/>
              <a:t> from Thomas' talk, but get more info for sure</a:t>
            </a:r>
          </a:p>
          <a:p>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2666960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p2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200" b="0" i="0" u="none" strike="noStrike" cap="none">
                <a:solidFill>
                  <a:schemeClr val="dk1"/>
                </a:solidFill>
                <a:latin typeface="Calibri"/>
                <a:ea typeface="Calibri"/>
                <a:cs typeface="Calibri"/>
                <a:sym typeface="Calibri"/>
              </a:rPr>
              <a:t>How much to say here? May work better as a bullet point, or perhaps mention alternative samples, lack of need for repolarization, challenges etc. </a:t>
            </a:r>
            <a:endParaRPr sz="1200" b="0" i="0" u="none" strike="noStrike" cap="none">
              <a:solidFill>
                <a:schemeClr val="dk1"/>
              </a:solidFill>
              <a:latin typeface="Calibri"/>
              <a:ea typeface="Calibri"/>
              <a:cs typeface="Calibri"/>
              <a:sym typeface="Calibri"/>
            </a:endParaRPr>
          </a:p>
        </p:txBody>
      </p:sp>
      <p:sp>
        <p:nvSpPr>
          <p:cNvPr id="273" name="Google Shape;273;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39997035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p2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indent="0"/>
            <a:r>
              <a:rPr lang="en-US"/>
              <a:t>Credit K. Lopze for image</a:t>
            </a:r>
            <a:endParaRPr lang="en-US" sz="1200" b="0" i="0" u="none" strike="noStrike" cap="none">
              <a:solidFill>
                <a:schemeClr val="dk1"/>
              </a:solidFill>
              <a:latin typeface="Calibri"/>
              <a:ea typeface="Calibri"/>
              <a:cs typeface="Calibri"/>
              <a:sym typeface="Calibri"/>
            </a:endParaRPr>
          </a:p>
        </p:txBody>
      </p:sp>
      <p:sp>
        <p:nvSpPr>
          <p:cNvPr id="273" name="Google Shape;273;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16281583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p2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indent="0"/>
            <a:r>
              <a:rPr lang="en-US"/>
              <a:t>Credit K. Lopze for image</a:t>
            </a:r>
            <a:endParaRPr sz="1200" b="0" i="0" u="none" strike="noStrike" cap="none">
              <a:solidFill>
                <a:schemeClr val="dk1"/>
              </a:solidFill>
              <a:latin typeface="Calibri"/>
              <a:ea typeface="Calibri"/>
              <a:cs typeface="Calibri"/>
              <a:sym typeface="Calibri"/>
            </a:endParaRPr>
          </a:p>
        </p:txBody>
      </p:sp>
      <p:sp>
        <p:nvSpPr>
          <p:cNvPr id="273" name="Google Shape;273;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58549857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p2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indent="0"/>
            <a:r>
              <a:rPr lang="en-US" dirty="0"/>
              <a:t>SM = Super mirror</a:t>
            </a:r>
            <a:endParaRPr lang="en-US" sz="1200" b="0" i="0" u="none" strike="noStrike" cap="none" dirty="0">
              <a:solidFill>
                <a:schemeClr val="dk1"/>
              </a:solidFill>
              <a:latin typeface="Calibri"/>
              <a:ea typeface="Calibri"/>
              <a:cs typeface="Calibri"/>
              <a:sym typeface="Calibri"/>
            </a:endParaRPr>
          </a:p>
        </p:txBody>
      </p:sp>
      <p:sp>
        <p:nvSpPr>
          <p:cNvPr id="273" name="Google Shape;273;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83277884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p2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p:txBody>
      </p:sp>
      <p:sp>
        <p:nvSpPr>
          <p:cNvPr id="273" name="Google Shape;273;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44730248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p2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p:txBody>
      </p:sp>
      <p:sp>
        <p:nvSpPr>
          <p:cNvPr id="273" name="Google Shape;273;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12391249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p2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p:txBody>
      </p:sp>
      <p:sp>
        <p:nvSpPr>
          <p:cNvPr id="273" name="Google Shape;273;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94889648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p2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p:txBody>
      </p:sp>
      <p:sp>
        <p:nvSpPr>
          <p:cNvPr id="273" name="Google Shape;273;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37699477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p2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200" b="0" i="0" u="none" strike="noStrike" cap="none">
                <a:solidFill>
                  <a:schemeClr val="dk1"/>
                </a:solidFill>
                <a:latin typeface="Calibri"/>
                <a:ea typeface="Calibri"/>
                <a:cs typeface="Calibri"/>
                <a:sym typeface="Calibri"/>
              </a:rPr>
              <a:t>Resolution? Built in? Maybe make a bullet point</a:t>
            </a:r>
            <a:endParaRPr sz="1200" b="0" i="0" u="none" strike="noStrike" cap="none">
              <a:solidFill>
                <a:schemeClr val="dk1"/>
              </a:solidFill>
              <a:latin typeface="Calibri"/>
              <a:ea typeface="Calibri"/>
              <a:cs typeface="Calibri"/>
              <a:sym typeface="Calibri"/>
            </a:endParaRPr>
          </a:p>
        </p:txBody>
      </p:sp>
      <p:sp>
        <p:nvSpPr>
          <p:cNvPr id="273" name="Google Shape;273;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55350221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p2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indent="0"/>
            <a:r>
              <a:rPr lang="en-US" sz="1200" b="0" i="0" u="none" strike="noStrike" cap="none">
                <a:solidFill>
                  <a:schemeClr val="dk1"/>
                </a:solidFill>
                <a:latin typeface="Calibri"/>
                <a:ea typeface="Calibri"/>
                <a:cs typeface="Calibri"/>
                <a:sym typeface="Calibri"/>
              </a:rPr>
              <a:t>What about domain level cancellation effects?</a:t>
            </a:r>
            <a:r>
              <a:rPr lang="en-US"/>
              <a:t> What would we expect through a nonmagnetic material?</a:t>
            </a:r>
            <a:endParaRPr lang="en-US"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p:txBody>
      </p:sp>
      <p:sp>
        <p:nvSpPr>
          <p:cNvPr id="273" name="Google Shape;273;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9107494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r>
              <a:rPr lang="en-US" dirty="0"/>
              <a:t>- Following foundational work of Moody and Wilczek as well as expansion by Dobrescu and </a:t>
            </a:r>
            <a:r>
              <a:rPr lang="en-US" dirty="0" err="1"/>
              <a:t>Mociou</a:t>
            </a:r>
            <a:r>
              <a:rPr lang="en-US" dirty="0"/>
              <a:t>, Fadeev et al derive 9 non-relativistic, Lorentz Invariant potentials from the </a:t>
            </a:r>
            <a:r>
              <a:rPr lang="en-US" dirty="0" err="1"/>
              <a:t>Lagrangians</a:t>
            </a:r>
            <a:r>
              <a:rPr lang="en-US" dirty="0"/>
              <a:t> shown (spin-0 boson, massive spin-1 boson, massless spin-1 boson), arranged based on combinations of coupling types: s and p, V and A, T and PT</a:t>
            </a:r>
            <a:endParaRPr lang="en-US" sz="1200" b="0" i="0" u="none" strike="noStrike" cap="none" dirty="0">
              <a:solidFill>
                <a:schemeClr val="dk1"/>
              </a:solidFill>
              <a:latin typeface="Calibri"/>
              <a:ea typeface="Calibri"/>
              <a:cs typeface="Calibri"/>
            </a:endParaRPr>
          </a:p>
          <a:p>
            <a:pPr marL="285750" indent="-285750">
              <a:buFont typeface="Calibri"/>
              <a:buChar char="-"/>
            </a:pPr>
            <a:r>
              <a:rPr lang="en-US" dirty="0"/>
              <a:t>Which potentials are we sensitive to? </a:t>
            </a:r>
            <a:r>
              <a:rPr lang="en-US" dirty="0" err="1"/>
              <a:t>Asssume</a:t>
            </a:r>
            <a:r>
              <a:rPr lang="en-US" dirty="0"/>
              <a:t> from Thomas' talk, but get more info for sure</a:t>
            </a:r>
          </a:p>
          <a:p>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706665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p2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200" b="0" i="0" u="none" strike="noStrike" cap="none">
                <a:solidFill>
                  <a:schemeClr val="dk1"/>
                </a:solidFill>
                <a:latin typeface="Calibri"/>
                <a:ea typeface="Calibri"/>
                <a:cs typeface="Calibri"/>
                <a:sym typeface="Calibri"/>
              </a:rPr>
              <a:t>Discuss upgrades for Gen 2 experiment (see dissertation)</a:t>
            </a:r>
            <a:endParaRPr sz="1200" b="0" i="0" u="none" strike="noStrike" cap="none">
              <a:solidFill>
                <a:schemeClr val="dk1"/>
              </a:solidFill>
              <a:latin typeface="Calibri"/>
              <a:ea typeface="Calibri"/>
              <a:cs typeface="Calibri"/>
              <a:sym typeface="Calibri"/>
            </a:endParaRPr>
          </a:p>
        </p:txBody>
      </p:sp>
      <p:sp>
        <p:nvSpPr>
          <p:cNvPr id="273" name="Google Shape;273;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26589884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p3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200" b="1" i="0" u="none" strike="noStrike" cap="none">
                <a:solidFill>
                  <a:schemeClr val="dk1"/>
                </a:solidFill>
                <a:latin typeface="Calibri"/>
                <a:ea typeface="Calibri"/>
                <a:cs typeface="Calibri"/>
                <a:sym typeface="Calibri"/>
              </a:rPr>
              <a:t>Include lab photos, shed photos here</a:t>
            </a:r>
            <a:endParaRPr sz="1200" b="1" i="0" u="none" strike="noStrike" cap="none">
              <a:solidFill>
                <a:schemeClr val="dk1"/>
              </a:solidFill>
              <a:latin typeface="Calibri"/>
              <a:ea typeface="Calibri"/>
              <a:cs typeface="Calibri"/>
              <a:sym typeface="Calibri"/>
            </a:endParaRPr>
          </a:p>
        </p:txBody>
      </p:sp>
      <p:sp>
        <p:nvSpPr>
          <p:cNvPr id="301" name="Google Shape;301;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34468635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a:t>Need to test.</a:t>
            </a:r>
            <a:endParaRPr/>
          </a:p>
        </p:txBody>
      </p:sp>
      <p:sp>
        <p:nvSpPr>
          <p:cNvPr id="168" name="Google Shape;168;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32388537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b="0" i="0">
                <a:solidFill>
                  <a:srgbClr val="000000"/>
                </a:solidFill>
                <a:effectLst/>
                <a:latin typeface="Courier New" panose="02070309020205020404" pitchFamily="49" charset="0"/>
              </a:rPr>
              <a:t>Make sure to mention the plot is remnant magnetization of </a:t>
            </a:r>
            <a:r>
              <a:rPr lang="en-US" b="0" i="0" err="1">
                <a:solidFill>
                  <a:srgbClr val="000000"/>
                </a:solidFill>
                <a:effectLst/>
                <a:latin typeface="Courier New" panose="02070309020205020404" pitchFamily="49" charset="0"/>
              </a:rPr>
              <a:t>TbIG</a:t>
            </a:r>
            <a:r>
              <a:rPr lang="en-US" b="0" i="0">
                <a:solidFill>
                  <a:srgbClr val="000000"/>
                </a:solidFill>
                <a:effectLst/>
                <a:latin typeface="Courier New" panose="02070309020205020404" pitchFamily="49" charset="0"/>
              </a:rPr>
              <a:t> (that is, permanent magnetization of magnetized sample, with field removed) as a function temperature.  There are several passes through Tc over (presumably) several hours, no degradation of room temperature magnetization, Tc very repeatable, etc. </a:t>
            </a:r>
            <a:endParaRPr/>
          </a:p>
        </p:txBody>
      </p:sp>
      <p:sp>
        <p:nvSpPr>
          <p:cNvPr id="168" name="Google Shape;168;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72023714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p2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a:t>Mention domain size?</a:t>
            </a:r>
            <a:endParaRPr sz="1200" b="0" i="0" u="none" strike="noStrike" cap="none">
              <a:solidFill>
                <a:schemeClr val="dk1"/>
              </a:solidFill>
              <a:latin typeface="Calibri"/>
              <a:ea typeface="Calibri"/>
              <a:cs typeface="Calibri"/>
              <a:sym typeface="Calibri"/>
            </a:endParaRPr>
          </a:p>
        </p:txBody>
      </p:sp>
      <p:sp>
        <p:nvSpPr>
          <p:cNvPr id="273" name="Google Shape;273;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25802545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p2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r>
              <a:rPr lang="en-US"/>
              <a:t>Checked (and improved) phase purity of the sample (add graphic if time)</a:t>
            </a:r>
          </a:p>
        </p:txBody>
      </p:sp>
      <p:sp>
        <p:nvSpPr>
          <p:cNvPr id="273" name="Google Shape;273;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02916085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p2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a:t>Include Walt’s design here</a:t>
            </a:r>
          </a:p>
          <a:p>
            <a:pPr marL="0" marR="0" lvl="0" indent="0" algn="l" rtl="0">
              <a:lnSpc>
                <a:spcPct val="100000"/>
              </a:lnSpc>
              <a:spcBef>
                <a:spcPts val="0"/>
              </a:spcBef>
              <a:spcAft>
                <a:spcPts val="0"/>
              </a:spcAft>
              <a:buClr>
                <a:srgbClr val="000000"/>
              </a:buClr>
              <a:buSzPts val="1400"/>
              <a:buFont typeface="Arial"/>
              <a:buNone/>
            </a:pPr>
            <a:r>
              <a:rPr lang="en-US" sz="1200" b="0" i="0" u="none" strike="noStrike" cap="none">
                <a:solidFill>
                  <a:schemeClr val="dk1"/>
                </a:solidFill>
                <a:latin typeface="Calibri"/>
                <a:ea typeface="Calibri"/>
                <a:cs typeface="Calibri"/>
                <a:sym typeface="Calibri"/>
              </a:rPr>
              <a:t>Have to replace Bell Jar</a:t>
            </a:r>
          </a:p>
          <a:p>
            <a:pPr marL="0" marR="0" lvl="0" indent="0" algn="l" rtl="0">
              <a:lnSpc>
                <a:spcPct val="100000"/>
              </a:lnSpc>
              <a:spcBef>
                <a:spcPts val="0"/>
              </a:spcBef>
              <a:spcAft>
                <a:spcPts val="0"/>
              </a:spcAft>
              <a:buClr>
                <a:srgbClr val="000000"/>
              </a:buClr>
              <a:buSzPts val="1400"/>
              <a:buFont typeface="Arial"/>
              <a:buNone/>
            </a:pPr>
            <a:r>
              <a:rPr lang="en-US" sz="1200" b="0" i="0" u="none" strike="noStrike" cap="none">
                <a:solidFill>
                  <a:schemeClr val="dk1"/>
                </a:solidFill>
                <a:latin typeface="Calibri"/>
                <a:ea typeface="Calibri"/>
                <a:cs typeface="Calibri"/>
                <a:sym typeface="Calibri"/>
              </a:rPr>
              <a:t>Wires coated for</a:t>
            </a:r>
            <a:r>
              <a:rPr lang="en-US" sz="1200" b="0" i="0" u="none" strike="noStrike" cap="none" baseline="0">
                <a:solidFill>
                  <a:schemeClr val="dk1"/>
                </a:solidFill>
                <a:latin typeface="Calibri"/>
                <a:ea typeface="Calibri"/>
                <a:cs typeface="Calibri"/>
                <a:sym typeface="Calibri"/>
              </a:rPr>
              <a:t> higher emissivity</a:t>
            </a:r>
            <a:endParaRPr sz="1200" b="0" i="0" u="none" strike="noStrike" cap="none">
              <a:solidFill>
                <a:schemeClr val="dk1"/>
              </a:solidFill>
              <a:latin typeface="Calibri"/>
              <a:ea typeface="Calibri"/>
              <a:cs typeface="Calibri"/>
              <a:sym typeface="Calibri"/>
            </a:endParaRPr>
          </a:p>
        </p:txBody>
      </p:sp>
      <p:sp>
        <p:nvSpPr>
          <p:cNvPr id="273" name="Google Shape;273;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02365495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rgbClr val="000000"/>
              </a:buClr>
              <a:buSzPts val="1400"/>
              <a:buFont typeface="Arial"/>
              <a:buNone/>
            </a:pPr>
            <a:r>
              <a:rPr lang="en-US" sz="1200" b="0" i="0" u="none" strike="noStrike" cap="none">
                <a:solidFill>
                  <a:schemeClr val="dk1"/>
                </a:solidFill>
                <a:latin typeface="Calibri"/>
                <a:ea typeface="Calibri"/>
                <a:cs typeface="Calibri"/>
                <a:sym typeface="Calibri"/>
              </a:rPr>
              <a:t>In this slide,</a:t>
            </a:r>
            <a:r>
              <a:rPr lang="en-US" sz="1200" b="0" i="0" u="none" strike="noStrike" cap="none" baseline="0">
                <a:solidFill>
                  <a:schemeClr val="dk1"/>
                </a:solidFill>
                <a:latin typeface="Calibri"/>
                <a:ea typeface="Calibri"/>
                <a:cs typeface="Calibri"/>
                <a:sym typeface="Calibri"/>
              </a:rPr>
              <a:t> Highlight potentials to be modified, maybe even show their contact terms, split?</a:t>
            </a:r>
            <a:endParaRPr lang="en-US"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lang="en-US"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200" b="0" i="0" u="none" strike="noStrike" cap="none">
                <a:solidFill>
                  <a:schemeClr val="dk1"/>
                </a:solidFill>
                <a:latin typeface="Calibri"/>
                <a:ea typeface="Calibri"/>
                <a:cs typeface="Calibri"/>
                <a:sym typeface="Calibri"/>
              </a:rPr>
              <a:t>CITE GRENOBE</a:t>
            </a:r>
          </a:p>
          <a:p>
            <a:pPr marL="0" marR="0" lvl="0" indent="0" algn="l" rtl="0">
              <a:lnSpc>
                <a:spcPct val="100000"/>
              </a:lnSpc>
              <a:spcBef>
                <a:spcPts val="0"/>
              </a:spcBef>
              <a:spcAft>
                <a:spcPts val="0"/>
              </a:spcAft>
              <a:buClr>
                <a:srgbClr val="000000"/>
              </a:buClr>
              <a:buSzPts val="1400"/>
              <a:buFont typeface="Arial"/>
              <a:buNone/>
            </a:pPr>
            <a:r>
              <a:rPr lang="en-US" sz="1200" b="0" i="0" u="none" strike="noStrike" cap="none">
                <a:solidFill>
                  <a:schemeClr val="dk1"/>
                </a:solidFill>
                <a:latin typeface="Calibri"/>
                <a:ea typeface="Calibri"/>
                <a:cs typeface="Calibri"/>
                <a:sym typeface="Calibri"/>
              </a:rPr>
              <a:t>CITE</a:t>
            </a:r>
            <a:r>
              <a:rPr lang="en-US" sz="1200" b="0" i="0" u="none" strike="noStrike" cap="none" baseline="0">
                <a:solidFill>
                  <a:schemeClr val="dk1"/>
                </a:solidFill>
                <a:latin typeface="Calibri"/>
                <a:ea typeface="Calibri"/>
                <a:cs typeface="Calibri"/>
                <a:sym typeface="Calibri"/>
              </a:rPr>
              <a:t> DOBRESCU AND MOCIOIU</a:t>
            </a:r>
          </a:p>
          <a:p>
            <a:pPr marL="0" marR="0" lvl="0" indent="0" algn="l" rtl="0">
              <a:lnSpc>
                <a:spcPct val="100000"/>
              </a:lnSpc>
              <a:spcBef>
                <a:spcPts val="0"/>
              </a:spcBef>
              <a:spcAft>
                <a:spcPts val="0"/>
              </a:spcAft>
              <a:buClr>
                <a:srgbClr val="000000"/>
              </a:buClr>
              <a:buSzPts val="1400"/>
              <a:buFont typeface="Arial"/>
              <a:buNone/>
            </a:pPr>
            <a:r>
              <a:rPr lang="en-US" sz="1200" b="0" i="0" u="none" strike="noStrike" cap="none" baseline="0">
                <a:solidFill>
                  <a:schemeClr val="dk1"/>
                </a:solidFill>
                <a:latin typeface="Calibri"/>
                <a:ea typeface="Calibri"/>
                <a:cs typeface="Calibri"/>
                <a:sym typeface="Calibri"/>
              </a:rPr>
              <a:t>V_1 is spin-independent Yukawa interaction</a:t>
            </a:r>
            <a:endParaRPr lang="en-US"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lang="en-US"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200" b="0" i="0" u="none" strike="noStrike" cap="none">
                <a:solidFill>
                  <a:schemeClr val="dk1"/>
                </a:solidFill>
                <a:latin typeface="Calibri"/>
                <a:ea typeface="Calibri"/>
                <a:cs typeface="Calibri"/>
                <a:sym typeface="Calibri"/>
              </a:rPr>
              <a:t>Here, juxtapose 16 spin-</a:t>
            </a:r>
            <a:r>
              <a:rPr lang="en-US" sz="1200" b="0" i="0" u="none" strike="noStrike" cap="none" err="1">
                <a:solidFill>
                  <a:schemeClr val="dk1"/>
                </a:solidFill>
                <a:latin typeface="Calibri"/>
                <a:ea typeface="Calibri"/>
                <a:cs typeface="Calibri"/>
                <a:sym typeface="Calibri"/>
              </a:rPr>
              <a:t>dependant</a:t>
            </a:r>
            <a:r>
              <a:rPr lang="en-US" sz="1200" b="0" i="0" u="none" strike="noStrike" cap="none">
                <a:solidFill>
                  <a:schemeClr val="dk1"/>
                </a:solidFill>
                <a:latin typeface="Calibri"/>
                <a:ea typeface="Calibri"/>
                <a:cs typeface="Calibri"/>
                <a:sym typeface="Calibri"/>
              </a:rPr>
              <a:t> potential forms and source-mass/test-mass combinations for testing (may take a few slides, try and match at least 4 to a slide and will need to move through these somewhat quickly)</a:t>
            </a:r>
          </a:p>
          <a:p>
            <a:pPr marL="0" marR="0" lvl="0" indent="0" algn="l" rtl="0">
              <a:lnSpc>
                <a:spcPct val="100000"/>
              </a:lnSpc>
              <a:spcBef>
                <a:spcPts val="0"/>
              </a:spcBef>
              <a:spcAft>
                <a:spcPts val="0"/>
              </a:spcAft>
              <a:buClr>
                <a:srgbClr val="000000"/>
              </a:buClr>
              <a:buSzPts val="1400"/>
              <a:buFont typeface="Arial"/>
              <a:buNone/>
            </a:pPr>
            <a:r>
              <a:rPr lang="en-US" sz="1200" b="0" i="0" u="none" strike="noStrike" cap="none">
                <a:solidFill>
                  <a:schemeClr val="dk1"/>
                </a:solidFill>
                <a:latin typeface="Calibri"/>
                <a:ea typeface="Calibri"/>
                <a:cs typeface="Calibri"/>
                <a:sym typeface="Calibri"/>
              </a:rPr>
              <a:t>May only do spin-</a:t>
            </a:r>
            <a:r>
              <a:rPr lang="en-US" sz="1200" b="0" i="0" u="none" strike="noStrike" cap="none" err="1">
                <a:solidFill>
                  <a:schemeClr val="dk1"/>
                </a:solidFill>
                <a:latin typeface="Calibri"/>
                <a:ea typeface="Calibri"/>
                <a:cs typeface="Calibri"/>
                <a:sym typeface="Calibri"/>
              </a:rPr>
              <a:t>dependant</a:t>
            </a:r>
            <a:r>
              <a:rPr lang="en-US" sz="1200" b="0" i="0" u="none" strike="noStrike" cap="none">
                <a:solidFill>
                  <a:schemeClr val="dk1"/>
                </a:solidFill>
                <a:latin typeface="Calibri"/>
                <a:ea typeface="Calibri"/>
                <a:cs typeface="Calibri"/>
                <a:sym typeface="Calibri"/>
              </a:rPr>
              <a:t> ones here with axial polarization, save in-plane polarizations for later section</a:t>
            </a:r>
          </a:p>
          <a:p>
            <a:pPr marL="0" marR="0" lvl="0" indent="0" algn="l" rtl="0">
              <a:lnSpc>
                <a:spcPct val="100000"/>
              </a:lnSpc>
              <a:spcBef>
                <a:spcPts val="0"/>
              </a:spcBef>
              <a:spcAft>
                <a:spcPts val="0"/>
              </a:spcAft>
              <a:buClr>
                <a:srgbClr val="000000"/>
              </a:buClr>
              <a:buSzPts val="1400"/>
              <a:buFont typeface="Arial"/>
              <a:buNone/>
            </a:pPr>
            <a:r>
              <a:rPr lang="en-US" sz="1200" b="0" i="0" u="none" strike="noStrike" cap="none">
                <a:solidFill>
                  <a:schemeClr val="dk1"/>
                </a:solidFill>
                <a:latin typeface="Calibri"/>
                <a:ea typeface="Calibri"/>
                <a:cs typeface="Calibri"/>
                <a:sym typeface="Calibri"/>
              </a:rPr>
              <a:t>Which</a:t>
            </a:r>
            <a:r>
              <a:rPr lang="en-US" sz="1200" b="0" i="0" u="none" strike="noStrike" cap="none" baseline="0">
                <a:solidFill>
                  <a:schemeClr val="dk1"/>
                </a:solidFill>
                <a:latin typeface="Calibri"/>
                <a:ea typeface="Calibri"/>
                <a:cs typeface="Calibri"/>
                <a:sym typeface="Calibri"/>
              </a:rPr>
              <a:t> depend on Spin-0 boson? Highlight them</a:t>
            </a:r>
          </a:p>
          <a:p>
            <a:pPr marL="0" marR="0" lvl="0" indent="0" algn="l" rtl="0">
              <a:lnSpc>
                <a:spcPct val="100000"/>
              </a:lnSpc>
              <a:spcBef>
                <a:spcPts val="0"/>
              </a:spcBef>
              <a:spcAft>
                <a:spcPts val="0"/>
              </a:spcAft>
              <a:buClr>
                <a:srgbClr val="000000"/>
              </a:buClr>
              <a:buSzPts val="1400"/>
              <a:buFont typeface="Arial"/>
              <a:buNone/>
            </a:pPr>
            <a:endParaRPr lang="en-US" sz="1200" b="0" i="0" u="none" strike="noStrike" cap="none" baseline="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a:t>Among those, V3 is the so-called dipole-dipole potential</a:t>
            </a:r>
          </a:p>
          <a:p>
            <a:pPr marL="0" marR="0" lvl="0" indent="0" algn="l" rtl="0">
              <a:lnSpc>
                <a:spcPct val="100000"/>
              </a:lnSpc>
              <a:spcBef>
                <a:spcPts val="0"/>
              </a:spcBef>
              <a:spcAft>
                <a:spcPts val="0"/>
              </a:spcAft>
              <a:buClr>
                <a:srgbClr val="000000"/>
              </a:buClr>
              <a:buSzPts val="1400"/>
              <a:buFont typeface="Arial"/>
              <a:buNone/>
            </a:pPr>
            <a:r>
              <a:rPr lang="en-US"/>
              <a:t>The so-called monopole-dipole potential is given by V9 + V10.</a:t>
            </a:r>
            <a:endParaRPr lang="en-US" sz="1200" b="0" i="0" u="none" strike="noStrike" cap="none">
              <a:solidFill>
                <a:schemeClr val="dk1"/>
              </a:solidFill>
              <a:latin typeface="Calibri"/>
              <a:ea typeface="Calibri"/>
              <a:cs typeface="Calibri"/>
              <a:sym typeface="Calibri"/>
            </a:endParaRPr>
          </a:p>
          <a:p>
            <a:endParaRPr lang="en-US"/>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47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2666960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p2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p:txBody>
      </p:sp>
      <p:sp>
        <p:nvSpPr>
          <p:cNvPr id="273" name="Google Shape;273;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57426460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p2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a:t>Include Walt’s design here</a:t>
            </a:r>
          </a:p>
          <a:p>
            <a:pPr marL="0" marR="0" lvl="0" indent="0" algn="l" rtl="0">
              <a:lnSpc>
                <a:spcPct val="100000"/>
              </a:lnSpc>
              <a:spcBef>
                <a:spcPts val="0"/>
              </a:spcBef>
              <a:spcAft>
                <a:spcPts val="0"/>
              </a:spcAft>
              <a:buClr>
                <a:srgbClr val="000000"/>
              </a:buClr>
              <a:buSzPts val="1400"/>
              <a:buFont typeface="Arial"/>
              <a:buNone/>
            </a:pPr>
            <a:r>
              <a:rPr lang="en-US" sz="1200" b="0" i="0" u="none" strike="noStrike" cap="none">
                <a:solidFill>
                  <a:schemeClr val="dk1"/>
                </a:solidFill>
                <a:latin typeface="Calibri"/>
                <a:ea typeface="Calibri"/>
                <a:cs typeface="Calibri"/>
                <a:sym typeface="Calibri"/>
              </a:rPr>
              <a:t>Have to replace Bell Jar</a:t>
            </a:r>
          </a:p>
          <a:p>
            <a:pPr marL="0" marR="0" lvl="0" indent="0" algn="l" rtl="0">
              <a:lnSpc>
                <a:spcPct val="100000"/>
              </a:lnSpc>
              <a:spcBef>
                <a:spcPts val="0"/>
              </a:spcBef>
              <a:spcAft>
                <a:spcPts val="0"/>
              </a:spcAft>
              <a:buClr>
                <a:srgbClr val="000000"/>
              </a:buClr>
              <a:buSzPts val="1400"/>
              <a:buFont typeface="Arial"/>
              <a:buNone/>
            </a:pPr>
            <a:r>
              <a:rPr lang="en-US" sz="1200" b="0" i="0" u="none" strike="noStrike" cap="none">
                <a:solidFill>
                  <a:schemeClr val="dk1"/>
                </a:solidFill>
                <a:latin typeface="Calibri"/>
                <a:ea typeface="Calibri"/>
                <a:cs typeface="Calibri"/>
                <a:sym typeface="Calibri"/>
              </a:rPr>
              <a:t>Wires coated for</a:t>
            </a:r>
            <a:r>
              <a:rPr lang="en-US" sz="1200" b="0" i="0" u="none" strike="noStrike" cap="none" baseline="0">
                <a:solidFill>
                  <a:schemeClr val="dk1"/>
                </a:solidFill>
                <a:latin typeface="Calibri"/>
                <a:ea typeface="Calibri"/>
                <a:cs typeface="Calibri"/>
                <a:sym typeface="Calibri"/>
              </a:rPr>
              <a:t> higher emissivity</a:t>
            </a:r>
            <a:endParaRPr sz="1200" b="0" i="0" u="none" strike="noStrike" cap="none">
              <a:solidFill>
                <a:schemeClr val="dk1"/>
              </a:solidFill>
              <a:latin typeface="Calibri"/>
              <a:ea typeface="Calibri"/>
              <a:cs typeface="Calibri"/>
              <a:sym typeface="Calibri"/>
            </a:endParaRPr>
          </a:p>
        </p:txBody>
      </p:sp>
      <p:sp>
        <p:nvSpPr>
          <p:cNvPr id="273" name="Google Shape;273;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1260963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rgbClr val="000000"/>
              </a:buClr>
              <a:buSzPts val="1400"/>
              <a:buFont typeface="Arial"/>
              <a:buNone/>
            </a:pPr>
            <a:r>
              <a:rPr lang="en-US" sz="1200" b="0" i="0" u="none" strike="noStrike" cap="none" dirty="0">
                <a:solidFill>
                  <a:schemeClr val="dk1"/>
                </a:solidFill>
                <a:latin typeface="Calibri"/>
                <a:ea typeface="Calibri"/>
                <a:cs typeface="Calibri"/>
                <a:sym typeface="Calibri"/>
              </a:rPr>
              <a:t>CITE GRENOBE</a:t>
            </a:r>
          </a:p>
          <a:p>
            <a:pPr marL="0" marR="0" lvl="0" indent="0" algn="l" rtl="0">
              <a:lnSpc>
                <a:spcPct val="100000"/>
              </a:lnSpc>
              <a:spcBef>
                <a:spcPts val="0"/>
              </a:spcBef>
              <a:spcAft>
                <a:spcPts val="0"/>
              </a:spcAft>
              <a:buClr>
                <a:srgbClr val="000000"/>
              </a:buClr>
              <a:buSzPts val="1400"/>
              <a:buFont typeface="Arial"/>
              <a:buNone/>
            </a:pPr>
            <a:r>
              <a:rPr lang="en-US" sz="1200" b="0" i="0" u="none" strike="noStrike" cap="none" dirty="0">
                <a:solidFill>
                  <a:schemeClr val="dk1"/>
                </a:solidFill>
                <a:latin typeface="Calibri"/>
                <a:ea typeface="Calibri"/>
                <a:cs typeface="Calibri"/>
                <a:sym typeface="Calibri"/>
              </a:rPr>
              <a:t>CITE</a:t>
            </a:r>
            <a:r>
              <a:rPr lang="en-US" sz="1200" b="0" i="0" u="none" strike="noStrike" cap="none" baseline="0" dirty="0">
                <a:solidFill>
                  <a:schemeClr val="dk1"/>
                </a:solidFill>
                <a:latin typeface="Calibri"/>
                <a:ea typeface="Calibri"/>
                <a:cs typeface="Calibri"/>
                <a:sym typeface="Calibri"/>
              </a:rPr>
              <a:t> DOBRESCU AND MOCIOIU</a:t>
            </a:r>
          </a:p>
          <a:p>
            <a:pPr marL="0" marR="0" lvl="0" indent="0" algn="l" rtl="0">
              <a:lnSpc>
                <a:spcPct val="100000"/>
              </a:lnSpc>
              <a:spcBef>
                <a:spcPts val="0"/>
              </a:spcBef>
              <a:spcAft>
                <a:spcPts val="0"/>
              </a:spcAft>
              <a:buClr>
                <a:srgbClr val="000000"/>
              </a:buClr>
              <a:buSzPts val="1400"/>
              <a:buFont typeface="Arial"/>
              <a:buNone/>
            </a:pPr>
            <a:r>
              <a:rPr lang="en-US" sz="1200" b="0" i="0" u="none" strike="noStrike" cap="none" baseline="0" dirty="0">
                <a:solidFill>
                  <a:schemeClr val="dk1"/>
                </a:solidFill>
                <a:latin typeface="Calibri"/>
                <a:ea typeface="Calibri"/>
                <a:cs typeface="Calibri"/>
                <a:sym typeface="Calibri"/>
              </a:rPr>
              <a:t>V_1 is spin-independent Yukawa interaction</a:t>
            </a:r>
            <a:endParaRPr lang="en-US"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lang="en-US"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200" b="0" i="0" u="none" strike="noStrike" cap="none" dirty="0">
                <a:solidFill>
                  <a:schemeClr val="dk1"/>
                </a:solidFill>
                <a:latin typeface="Calibri"/>
                <a:ea typeface="Calibri"/>
                <a:cs typeface="Calibri"/>
                <a:sym typeface="Calibri"/>
              </a:rPr>
              <a:t>Here, juxtapose 16 spin-</a:t>
            </a:r>
            <a:r>
              <a:rPr lang="en-US" sz="1200" b="0" i="0" u="none" strike="noStrike" cap="none" dirty="0" err="1">
                <a:solidFill>
                  <a:schemeClr val="dk1"/>
                </a:solidFill>
                <a:latin typeface="Calibri"/>
                <a:ea typeface="Calibri"/>
                <a:cs typeface="Calibri"/>
                <a:sym typeface="Calibri"/>
              </a:rPr>
              <a:t>dependant</a:t>
            </a:r>
            <a:r>
              <a:rPr lang="en-US" sz="1200" b="0" i="0" u="none" strike="noStrike" cap="none" dirty="0">
                <a:solidFill>
                  <a:schemeClr val="dk1"/>
                </a:solidFill>
                <a:latin typeface="Calibri"/>
                <a:ea typeface="Calibri"/>
                <a:cs typeface="Calibri"/>
                <a:sym typeface="Calibri"/>
              </a:rPr>
              <a:t> potential forms and source-mass/test-mass combinations for testing (may take a few slides, try and match at least 4 to a slide and will need to move through these somewhat quickly)</a:t>
            </a:r>
          </a:p>
          <a:p>
            <a:pPr marL="0" marR="0" lvl="0" indent="0" algn="l" rtl="0">
              <a:lnSpc>
                <a:spcPct val="100000"/>
              </a:lnSpc>
              <a:spcBef>
                <a:spcPts val="0"/>
              </a:spcBef>
              <a:spcAft>
                <a:spcPts val="0"/>
              </a:spcAft>
              <a:buClr>
                <a:srgbClr val="000000"/>
              </a:buClr>
              <a:buSzPts val="1400"/>
              <a:buFont typeface="Arial"/>
              <a:buNone/>
            </a:pPr>
            <a:r>
              <a:rPr lang="en-US" sz="1200" b="0" i="0" u="none" strike="noStrike" cap="none" dirty="0">
                <a:solidFill>
                  <a:schemeClr val="dk1"/>
                </a:solidFill>
                <a:latin typeface="Calibri"/>
                <a:ea typeface="Calibri"/>
                <a:cs typeface="Calibri"/>
                <a:sym typeface="Calibri"/>
              </a:rPr>
              <a:t>May only do spin-</a:t>
            </a:r>
            <a:r>
              <a:rPr lang="en-US" sz="1200" b="0" i="0" u="none" strike="noStrike" cap="none" dirty="0" err="1">
                <a:solidFill>
                  <a:schemeClr val="dk1"/>
                </a:solidFill>
                <a:latin typeface="Calibri"/>
                <a:ea typeface="Calibri"/>
                <a:cs typeface="Calibri"/>
                <a:sym typeface="Calibri"/>
              </a:rPr>
              <a:t>dependant</a:t>
            </a:r>
            <a:r>
              <a:rPr lang="en-US" sz="1200" b="0" i="0" u="none" strike="noStrike" cap="none" dirty="0">
                <a:solidFill>
                  <a:schemeClr val="dk1"/>
                </a:solidFill>
                <a:latin typeface="Calibri"/>
                <a:ea typeface="Calibri"/>
                <a:cs typeface="Calibri"/>
                <a:sym typeface="Calibri"/>
              </a:rPr>
              <a:t> ones here with axial polarization, save in-plane polarizations for later section</a:t>
            </a:r>
          </a:p>
          <a:p>
            <a:endParaRPr lang="en-US" dirty="0"/>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5</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74119390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p2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p:txBody>
      </p:sp>
      <p:sp>
        <p:nvSpPr>
          <p:cNvPr id="273" name="Google Shape;273;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82841644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p2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p:txBody>
      </p:sp>
      <p:sp>
        <p:nvSpPr>
          <p:cNvPr id="273" name="Google Shape;273;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85530779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p2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200" b="0" i="0" u="none" strike="noStrike" cap="none">
                <a:solidFill>
                  <a:schemeClr val="dk1"/>
                </a:solidFill>
                <a:latin typeface="Calibri"/>
                <a:ea typeface="Calibri"/>
                <a:cs typeface="Calibri"/>
                <a:sym typeface="Calibri"/>
              </a:rPr>
              <a:t>What calibrations were done? Checked the Hall probe, but ended up not needing that data. What did we calibrate before we had neutrons on target? Review logbook for this info.</a:t>
            </a:r>
            <a:endParaRPr sz="1200" b="0" i="0" u="none" strike="noStrike" cap="none">
              <a:solidFill>
                <a:schemeClr val="dk1"/>
              </a:solidFill>
              <a:latin typeface="Calibri"/>
              <a:ea typeface="Calibri"/>
              <a:cs typeface="Calibri"/>
              <a:sym typeface="Calibri"/>
            </a:endParaRPr>
          </a:p>
        </p:txBody>
      </p:sp>
      <p:sp>
        <p:nvSpPr>
          <p:cNvPr id="273" name="Google Shape;273;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26400751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p2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a:t>Include Walt’s design here</a:t>
            </a:r>
          </a:p>
          <a:p>
            <a:pPr marL="0" marR="0" lvl="0" indent="0" algn="l" rtl="0">
              <a:lnSpc>
                <a:spcPct val="100000"/>
              </a:lnSpc>
              <a:spcBef>
                <a:spcPts val="0"/>
              </a:spcBef>
              <a:spcAft>
                <a:spcPts val="0"/>
              </a:spcAft>
              <a:buClr>
                <a:srgbClr val="000000"/>
              </a:buClr>
              <a:buSzPts val="1400"/>
              <a:buFont typeface="Arial"/>
              <a:buNone/>
            </a:pPr>
            <a:r>
              <a:rPr lang="en-US" sz="1200" b="0" i="0" u="none" strike="noStrike" cap="none">
                <a:solidFill>
                  <a:schemeClr val="dk1"/>
                </a:solidFill>
                <a:latin typeface="Calibri"/>
                <a:ea typeface="Calibri"/>
                <a:cs typeface="Calibri"/>
                <a:sym typeface="Calibri"/>
              </a:rPr>
              <a:t>Have to replace Bell Jar</a:t>
            </a:r>
          </a:p>
          <a:p>
            <a:pPr marL="0" marR="0" lvl="0" indent="0" algn="l" rtl="0">
              <a:lnSpc>
                <a:spcPct val="100000"/>
              </a:lnSpc>
              <a:spcBef>
                <a:spcPts val="0"/>
              </a:spcBef>
              <a:spcAft>
                <a:spcPts val="0"/>
              </a:spcAft>
              <a:buClr>
                <a:srgbClr val="000000"/>
              </a:buClr>
              <a:buSzPts val="1400"/>
              <a:buFont typeface="Arial"/>
              <a:buNone/>
            </a:pPr>
            <a:r>
              <a:rPr lang="en-US" sz="1200" b="0" i="0" u="none" strike="noStrike" cap="none">
                <a:solidFill>
                  <a:schemeClr val="dk1"/>
                </a:solidFill>
                <a:latin typeface="Calibri"/>
                <a:ea typeface="Calibri"/>
                <a:cs typeface="Calibri"/>
                <a:sym typeface="Calibri"/>
              </a:rPr>
              <a:t>Wires coated for</a:t>
            </a:r>
            <a:r>
              <a:rPr lang="en-US" sz="1200" b="0" i="0" u="none" strike="noStrike" cap="none" baseline="0">
                <a:solidFill>
                  <a:schemeClr val="dk1"/>
                </a:solidFill>
                <a:latin typeface="Calibri"/>
                <a:ea typeface="Calibri"/>
                <a:cs typeface="Calibri"/>
                <a:sym typeface="Calibri"/>
              </a:rPr>
              <a:t> higher emissivity</a:t>
            </a:r>
            <a:endParaRPr sz="1200" b="0" i="0" u="none" strike="noStrike" cap="none">
              <a:solidFill>
                <a:schemeClr val="dk1"/>
              </a:solidFill>
              <a:latin typeface="Calibri"/>
              <a:ea typeface="Calibri"/>
              <a:cs typeface="Calibri"/>
              <a:sym typeface="Calibri"/>
            </a:endParaRPr>
          </a:p>
        </p:txBody>
      </p:sp>
      <p:sp>
        <p:nvSpPr>
          <p:cNvPr id="273" name="Google Shape;273;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05709113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p2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200" b="0" i="0" u="none" strike="noStrike" cap="none">
                <a:solidFill>
                  <a:schemeClr val="dk1"/>
                </a:solidFill>
                <a:latin typeface="Calibri"/>
                <a:ea typeface="Calibri"/>
                <a:cs typeface="Calibri"/>
                <a:sym typeface="Calibri"/>
              </a:rPr>
              <a:t>Want to be able to explain this– </a:t>
            </a:r>
            <a:r>
              <a:rPr lang="en-US" sz="1200" b="0" i="0" u="none" strike="noStrike" cap="none" err="1">
                <a:solidFill>
                  <a:schemeClr val="dk1"/>
                </a:solidFill>
                <a:latin typeface="Calibri"/>
                <a:ea typeface="Calibri"/>
                <a:cs typeface="Calibri"/>
                <a:sym typeface="Calibri"/>
              </a:rPr>
              <a:t>probalistic</a:t>
            </a:r>
            <a:r>
              <a:rPr lang="en-US" sz="1200" b="0" i="0" u="none" strike="noStrike" cap="none">
                <a:solidFill>
                  <a:schemeClr val="dk1"/>
                </a:solidFill>
                <a:latin typeface="Calibri"/>
                <a:ea typeface="Calibri"/>
                <a:cs typeface="Calibri"/>
                <a:sym typeface="Calibri"/>
              </a:rPr>
              <a:t> process, less efficient than coil driven flips</a:t>
            </a:r>
          </a:p>
          <a:p>
            <a:pPr marL="0" marR="0" lvl="0" indent="0" algn="l" rtl="0">
              <a:lnSpc>
                <a:spcPct val="100000"/>
              </a:lnSpc>
              <a:spcBef>
                <a:spcPts val="0"/>
              </a:spcBef>
              <a:spcAft>
                <a:spcPts val="0"/>
              </a:spcAft>
              <a:buClr>
                <a:srgbClr val="000000"/>
              </a:buClr>
              <a:buSzPts val="1400"/>
              <a:buFont typeface="Arial"/>
              <a:buNone/>
            </a:pPr>
            <a:r>
              <a:rPr lang="en-US" sz="1200" b="0" i="0" u="none" strike="noStrike" cap="none">
                <a:solidFill>
                  <a:schemeClr val="dk1"/>
                </a:solidFill>
                <a:latin typeface="Calibri"/>
                <a:ea typeface="Calibri"/>
                <a:cs typeface="Calibri"/>
                <a:sym typeface="Calibri"/>
              </a:rPr>
              <a:t>Explain R</a:t>
            </a:r>
            <a:endParaRPr sz="1200" b="0" i="0" u="none" strike="noStrike" cap="none">
              <a:solidFill>
                <a:schemeClr val="dk1"/>
              </a:solidFill>
              <a:latin typeface="Calibri"/>
              <a:ea typeface="Calibri"/>
              <a:cs typeface="Calibri"/>
              <a:sym typeface="Calibri"/>
            </a:endParaRPr>
          </a:p>
        </p:txBody>
      </p:sp>
      <p:sp>
        <p:nvSpPr>
          <p:cNvPr id="273" name="Google Shape;273;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42517704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p2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200" b="0" i="0" u="none" strike="noStrike" cap="none">
                <a:solidFill>
                  <a:schemeClr val="dk1"/>
                </a:solidFill>
                <a:latin typeface="Calibri"/>
                <a:ea typeface="Calibri"/>
                <a:cs typeface="Calibri"/>
                <a:sym typeface="Calibri"/>
              </a:rPr>
              <a:t>Want to be able to explain this– </a:t>
            </a:r>
            <a:r>
              <a:rPr lang="en-US" sz="1200" b="0" i="0" u="none" strike="noStrike" cap="none" err="1">
                <a:solidFill>
                  <a:schemeClr val="dk1"/>
                </a:solidFill>
                <a:latin typeface="Calibri"/>
                <a:ea typeface="Calibri"/>
                <a:cs typeface="Calibri"/>
                <a:sym typeface="Calibri"/>
              </a:rPr>
              <a:t>probalistic</a:t>
            </a:r>
            <a:r>
              <a:rPr lang="en-US" sz="1200" b="0" i="0" u="none" strike="noStrike" cap="none">
                <a:solidFill>
                  <a:schemeClr val="dk1"/>
                </a:solidFill>
                <a:latin typeface="Calibri"/>
                <a:ea typeface="Calibri"/>
                <a:cs typeface="Calibri"/>
                <a:sym typeface="Calibri"/>
              </a:rPr>
              <a:t> process, less efficient than coil driven flips</a:t>
            </a:r>
            <a:endParaRPr sz="1200" b="0" i="0" u="none" strike="noStrike" cap="none">
              <a:solidFill>
                <a:schemeClr val="dk1"/>
              </a:solidFill>
              <a:latin typeface="Calibri"/>
              <a:ea typeface="Calibri"/>
              <a:cs typeface="Calibri"/>
              <a:sym typeface="Calibri"/>
            </a:endParaRPr>
          </a:p>
        </p:txBody>
      </p:sp>
      <p:sp>
        <p:nvSpPr>
          <p:cNvPr id="273" name="Google Shape;273;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59691445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p2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200" b="0" i="0" u="none" strike="noStrike" cap="none">
                <a:solidFill>
                  <a:schemeClr val="dk1"/>
                </a:solidFill>
                <a:latin typeface="Calibri"/>
                <a:ea typeface="Calibri"/>
                <a:cs typeface="Calibri"/>
                <a:sym typeface="Calibri"/>
              </a:rPr>
              <a:t>Want to be able to explain this– </a:t>
            </a:r>
            <a:r>
              <a:rPr lang="en-US" sz="1200" b="0" i="0" u="none" strike="noStrike" cap="none" err="1">
                <a:solidFill>
                  <a:schemeClr val="dk1"/>
                </a:solidFill>
                <a:latin typeface="Calibri"/>
                <a:ea typeface="Calibri"/>
                <a:cs typeface="Calibri"/>
                <a:sym typeface="Calibri"/>
              </a:rPr>
              <a:t>probalistic</a:t>
            </a:r>
            <a:r>
              <a:rPr lang="en-US" sz="1200" b="0" i="0" u="none" strike="noStrike" cap="none">
                <a:solidFill>
                  <a:schemeClr val="dk1"/>
                </a:solidFill>
                <a:latin typeface="Calibri"/>
                <a:ea typeface="Calibri"/>
                <a:cs typeface="Calibri"/>
                <a:sym typeface="Calibri"/>
              </a:rPr>
              <a:t> process, less efficient than coil driven flips</a:t>
            </a:r>
            <a:endParaRPr sz="1200" b="0" i="0" u="none" strike="noStrike" cap="none">
              <a:solidFill>
                <a:schemeClr val="dk1"/>
              </a:solidFill>
              <a:latin typeface="Calibri"/>
              <a:ea typeface="Calibri"/>
              <a:cs typeface="Calibri"/>
              <a:sym typeface="Calibri"/>
            </a:endParaRPr>
          </a:p>
        </p:txBody>
      </p:sp>
      <p:sp>
        <p:nvSpPr>
          <p:cNvPr id="273" name="Google Shape;273;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93210357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p2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200" b="0" i="0" u="none" strike="noStrike" cap="none">
                <a:solidFill>
                  <a:schemeClr val="dk1"/>
                </a:solidFill>
                <a:latin typeface="Calibri"/>
                <a:ea typeface="Calibri"/>
                <a:cs typeface="Calibri"/>
                <a:sym typeface="Calibri"/>
              </a:rPr>
              <a:t>Want to be able to explain this– </a:t>
            </a:r>
            <a:r>
              <a:rPr lang="en-US" sz="1200" b="0" i="0" u="none" strike="noStrike" cap="none" err="1">
                <a:solidFill>
                  <a:schemeClr val="dk1"/>
                </a:solidFill>
                <a:latin typeface="Calibri"/>
                <a:ea typeface="Calibri"/>
                <a:cs typeface="Calibri"/>
                <a:sym typeface="Calibri"/>
              </a:rPr>
              <a:t>probalistic</a:t>
            </a:r>
            <a:r>
              <a:rPr lang="en-US" sz="1200" b="0" i="0" u="none" strike="noStrike" cap="none">
                <a:solidFill>
                  <a:schemeClr val="dk1"/>
                </a:solidFill>
                <a:latin typeface="Calibri"/>
                <a:ea typeface="Calibri"/>
                <a:cs typeface="Calibri"/>
                <a:sym typeface="Calibri"/>
              </a:rPr>
              <a:t> process, less efficient than coil driven flips</a:t>
            </a:r>
            <a:endParaRPr sz="1200" b="0" i="0" u="none" strike="noStrike" cap="none">
              <a:solidFill>
                <a:schemeClr val="dk1"/>
              </a:solidFill>
              <a:latin typeface="Calibri"/>
              <a:ea typeface="Calibri"/>
              <a:cs typeface="Calibri"/>
              <a:sym typeface="Calibri"/>
            </a:endParaRPr>
          </a:p>
        </p:txBody>
      </p:sp>
      <p:sp>
        <p:nvSpPr>
          <p:cNvPr id="273" name="Google Shape;273;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85365273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p2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200" b="0" i="0" u="none" strike="noStrike" cap="none">
                <a:solidFill>
                  <a:schemeClr val="dk1"/>
                </a:solidFill>
                <a:latin typeface="Calibri"/>
                <a:ea typeface="Calibri"/>
                <a:cs typeface="Calibri"/>
                <a:sym typeface="Calibri"/>
              </a:rPr>
              <a:t>Want to be able to explain this– </a:t>
            </a:r>
            <a:r>
              <a:rPr lang="en-US" sz="1200" b="0" i="0" u="none" strike="noStrike" cap="none" err="1">
                <a:solidFill>
                  <a:schemeClr val="dk1"/>
                </a:solidFill>
                <a:latin typeface="Calibri"/>
                <a:ea typeface="Calibri"/>
                <a:cs typeface="Calibri"/>
                <a:sym typeface="Calibri"/>
              </a:rPr>
              <a:t>probalistic</a:t>
            </a:r>
            <a:r>
              <a:rPr lang="en-US" sz="1200" b="0" i="0" u="none" strike="noStrike" cap="none">
                <a:solidFill>
                  <a:schemeClr val="dk1"/>
                </a:solidFill>
                <a:latin typeface="Calibri"/>
                <a:ea typeface="Calibri"/>
                <a:cs typeface="Calibri"/>
                <a:sym typeface="Calibri"/>
              </a:rPr>
              <a:t> process, less efficient than coil driven flips</a:t>
            </a:r>
            <a:endParaRPr sz="1200" b="0" i="0" u="none" strike="noStrike" cap="none">
              <a:solidFill>
                <a:schemeClr val="dk1"/>
              </a:solidFill>
              <a:latin typeface="Calibri"/>
              <a:ea typeface="Calibri"/>
              <a:cs typeface="Calibri"/>
              <a:sym typeface="Calibri"/>
            </a:endParaRPr>
          </a:p>
        </p:txBody>
      </p:sp>
      <p:sp>
        <p:nvSpPr>
          <p:cNvPr id="273" name="Google Shape;273;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03409793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Calibri"/>
              <a:buChar char="-"/>
            </a:pPr>
            <a:r>
              <a:rPr lang="en-US" dirty="0"/>
              <a:t>Furthering the work of Moody and Wilczek, Dobrescu and </a:t>
            </a:r>
            <a:r>
              <a:rPr lang="en-US" err="1"/>
              <a:t>Mocioiu</a:t>
            </a:r>
            <a:r>
              <a:rPr lang="en-US" dirty="0"/>
              <a:t> lay out 16 potentials</a:t>
            </a:r>
            <a:endParaRPr lang="en-US" sz="1200" b="0" i="0" u="none" strike="noStrike" cap="none" dirty="0">
              <a:solidFill>
                <a:schemeClr val="dk1"/>
              </a:solidFill>
              <a:latin typeface="Calibri"/>
              <a:ea typeface="Calibri"/>
              <a:cs typeface="Calibri"/>
            </a:endParaRPr>
          </a:p>
          <a:p>
            <a:pPr marL="285750" indent="-285750">
              <a:buFont typeface="Calibri"/>
              <a:buChar char="-"/>
            </a:pPr>
            <a:r>
              <a:rPr lang="en-US" dirty="0"/>
              <a:t>Reread paper</a:t>
            </a:r>
          </a:p>
          <a:p>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61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29503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a:t>Replace with photo of </a:t>
            </a:r>
            <a:r>
              <a:rPr lang="en-US" err="1"/>
              <a:t>tbig</a:t>
            </a:r>
            <a:endParaRPr sz="1200" b="0" i="0" u="none" strike="noStrike" cap="none">
              <a:solidFill>
                <a:schemeClr val="dk1"/>
              </a:solidFill>
              <a:latin typeface="Calibri"/>
              <a:ea typeface="Calibri"/>
              <a:cs typeface="Calibri"/>
              <a:sym typeface="Calibri"/>
            </a:endParaRPr>
          </a:p>
        </p:txBody>
      </p:sp>
      <p:sp>
        <p:nvSpPr>
          <p:cNvPr id="196" name="Google Shape;196;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02856857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rgbClr val="000000"/>
              </a:buClr>
              <a:buSzPts val="1400"/>
              <a:buFont typeface="Arial"/>
              <a:buNone/>
            </a:pPr>
            <a:r>
              <a:rPr lang="en-US" sz="1200" b="0" i="0" u="none" strike="noStrike" cap="none" dirty="0">
                <a:solidFill>
                  <a:schemeClr val="dk1"/>
                </a:solidFill>
                <a:latin typeface="Calibri"/>
                <a:ea typeface="Calibri"/>
                <a:cs typeface="Calibri"/>
                <a:sym typeface="Calibri"/>
              </a:rPr>
              <a:t>In this slide,</a:t>
            </a:r>
            <a:r>
              <a:rPr lang="en-US" sz="1200" b="0" i="0" u="none" strike="noStrike" cap="none" baseline="0" dirty="0">
                <a:solidFill>
                  <a:schemeClr val="dk1"/>
                </a:solidFill>
                <a:latin typeface="Calibri"/>
                <a:ea typeface="Calibri"/>
                <a:cs typeface="Calibri"/>
                <a:sym typeface="Calibri"/>
              </a:rPr>
              <a:t> Highlight potentials to be modified, maybe even show their contact terms, split?</a:t>
            </a:r>
            <a:endParaRPr lang="en-US"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lang="en-US"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200" b="0" i="0" u="none" strike="noStrike" cap="none" dirty="0">
                <a:solidFill>
                  <a:schemeClr val="dk1"/>
                </a:solidFill>
                <a:latin typeface="Calibri"/>
                <a:ea typeface="Calibri"/>
                <a:cs typeface="Calibri"/>
                <a:sym typeface="Calibri"/>
              </a:rPr>
              <a:t>CITE GRENOBE</a:t>
            </a:r>
          </a:p>
          <a:p>
            <a:pPr marL="0" marR="0" lvl="0" indent="0" algn="l" rtl="0">
              <a:lnSpc>
                <a:spcPct val="100000"/>
              </a:lnSpc>
              <a:spcBef>
                <a:spcPts val="0"/>
              </a:spcBef>
              <a:spcAft>
                <a:spcPts val="0"/>
              </a:spcAft>
              <a:buClr>
                <a:srgbClr val="000000"/>
              </a:buClr>
              <a:buSzPts val="1400"/>
              <a:buFont typeface="Arial"/>
              <a:buNone/>
            </a:pPr>
            <a:r>
              <a:rPr lang="en-US" sz="1200" b="0" i="0" u="none" strike="noStrike" cap="none" dirty="0">
                <a:solidFill>
                  <a:schemeClr val="dk1"/>
                </a:solidFill>
                <a:latin typeface="Calibri"/>
                <a:ea typeface="Calibri"/>
                <a:cs typeface="Calibri"/>
                <a:sym typeface="Calibri"/>
              </a:rPr>
              <a:t>CITE</a:t>
            </a:r>
            <a:r>
              <a:rPr lang="en-US" sz="1200" b="0" i="0" u="none" strike="noStrike" cap="none" baseline="0" dirty="0">
                <a:solidFill>
                  <a:schemeClr val="dk1"/>
                </a:solidFill>
                <a:latin typeface="Calibri"/>
                <a:ea typeface="Calibri"/>
                <a:cs typeface="Calibri"/>
                <a:sym typeface="Calibri"/>
              </a:rPr>
              <a:t> DOBRESCU AND MOCIOIU</a:t>
            </a:r>
          </a:p>
          <a:p>
            <a:pPr marL="0" marR="0" lvl="0" indent="0" algn="l" rtl="0">
              <a:lnSpc>
                <a:spcPct val="100000"/>
              </a:lnSpc>
              <a:spcBef>
                <a:spcPts val="0"/>
              </a:spcBef>
              <a:spcAft>
                <a:spcPts val="0"/>
              </a:spcAft>
              <a:buClr>
                <a:srgbClr val="000000"/>
              </a:buClr>
              <a:buSzPts val="1400"/>
              <a:buFont typeface="Arial"/>
              <a:buNone/>
            </a:pPr>
            <a:r>
              <a:rPr lang="en-US" sz="1200" b="0" i="0" u="none" strike="noStrike" cap="none" baseline="0" dirty="0">
                <a:solidFill>
                  <a:schemeClr val="dk1"/>
                </a:solidFill>
                <a:latin typeface="Calibri"/>
                <a:ea typeface="Calibri"/>
                <a:cs typeface="Calibri"/>
                <a:sym typeface="Calibri"/>
              </a:rPr>
              <a:t>V_1 is spin-independent Yukawa interaction</a:t>
            </a:r>
            <a:endParaRPr lang="en-US"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lang="en-US"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200" b="0" i="0" u="none" strike="noStrike" cap="none" dirty="0">
                <a:solidFill>
                  <a:schemeClr val="dk1"/>
                </a:solidFill>
                <a:latin typeface="Calibri"/>
                <a:ea typeface="Calibri"/>
                <a:cs typeface="Calibri"/>
                <a:sym typeface="Calibri"/>
              </a:rPr>
              <a:t>Here, juxtapose 16 spin-</a:t>
            </a:r>
            <a:r>
              <a:rPr lang="en-US" sz="1200" b="0" i="0" u="none" strike="noStrike" cap="none" dirty="0" err="1">
                <a:solidFill>
                  <a:schemeClr val="dk1"/>
                </a:solidFill>
                <a:latin typeface="Calibri"/>
                <a:ea typeface="Calibri"/>
                <a:cs typeface="Calibri"/>
                <a:sym typeface="Calibri"/>
              </a:rPr>
              <a:t>dependant</a:t>
            </a:r>
            <a:r>
              <a:rPr lang="en-US" sz="1200" b="0" i="0" u="none" strike="noStrike" cap="none" dirty="0">
                <a:solidFill>
                  <a:schemeClr val="dk1"/>
                </a:solidFill>
                <a:latin typeface="Calibri"/>
                <a:ea typeface="Calibri"/>
                <a:cs typeface="Calibri"/>
                <a:sym typeface="Calibri"/>
              </a:rPr>
              <a:t> potential forms and source-mass/test-mass combinations for testing (may take a few slides, try and match at least 4 to a slide and will need to move through these somewhat quickly)</a:t>
            </a:r>
          </a:p>
          <a:p>
            <a:pPr marL="0" marR="0" lvl="0" indent="0" algn="l" rtl="0">
              <a:lnSpc>
                <a:spcPct val="100000"/>
              </a:lnSpc>
              <a:spcBef>
                <a:spcPts val="0"/>
              </a:spcBef>
              <a:spcAft>
                <a:spcPts val="0"/>
              </a:spcAft>
              <a:buClr>
                <a:srgbClr val="000000"/>
              </a:buClr>
              <a:buSzPts val="1400"/>
              <a:buFont typeface="Arial"/>
              <a:buNone/>
            </a:pPr>
            <a:r>
              <a:rPr lang="en-US" sz="1200" b="0" i="0" u="none" strike="noStrike" cap="none" dirty="0">
                <a:solidFill>
                  <a:schemeClr val="dk1"/>
                </a:solidFill>
                <a:latin typeface="Calibri"/>
                <a:ea typeface="Calibri"/>
                <a:cs typeface="Calibri"/>
                <a:sym typeface="Calibri"/>
              </a:rPr>
              <a:t>May only do spin-</a:t>
            </a:r>
            <a:r>
              <a:rPr lang="en-US" sz="1200" b="0" i="0" u="none" strike="noStrike" cap="none" dirty="0" err="1">
                <a:solidFill>
                  <a:schemeClr val="dk1"/>
                </a:solidFill>
                <a:latin typeface="Calibri"/>
                <a:ea typeface="Calibri"/>
                <a:cs typeface="Calibri"/>
                <a:sym typeface="Calibri"/>
              </a:rPr>
              <a:t>dependant</a:t>
            </a:r>
            <a:r>
              <a:rPr lang="en-US" sz="1200" b="0" i="0" u="none" strike="noStrike" cap="none" dirty="0">
                <a:solidFill>
                  <a:schemeClr val="dk1"/>
                </a:solidFill>
                <a:latin typeface="Calibri"/>
                <a:ea typeface="Calibri"/>
                <a:cs typeface="Calibri"/>
                <a:sym typeface="Calibri"/>
              </a:rPr>
              <a:t> ones here with axial polarization, save in-plane polarizations for later section</a:t>
            </a:r>
          </a:p>
          <a:p>
            <a:pPr marL="0" marR="0" lvl="0" indent="0" algn="l" rtl="0">
              <a:lnSpc>
                <a:spcPct val="100000"/>
              </a:lnSpc>
              <a:spcBef>
                <a:spcPts val="0"/>
              </a:spcBef>
              <a:spcAft>
                <a:spcPts val="0"/>
              </a:spcAft>
              <a:buClr>
                <a:srgbClr val="000000"/>
              </a:buClr>
              <a:buSzPts val="1400"/>
              <a:buFont typeface="Arial"/>
              <a:buNone/>
            </a:pPr>
            <a:r>
              <a:rPr lang="en-US" sz="1200" b="0" i="0" u="none" strike="noStrike" cap="none" dirty="0">
                <a:solidFill>
                  <a:schemeClr val="dk1"/>
                </a:solidFill>
                <a:latin typeface="Calibri"/>
                <a:ea typeface="Calibri"/>
                <a:cs typeface="Calibri"/>
                <a:sym typeface="Calibri"/>
              </a:rPr>
              <a:t>Which</a:t>
            </a:r>
            <a:r>
              <a:rPr lang="en-US" sz="1200" b="0" i="0" u="none" strike="noStrike" cap="none" baseline="0" dirty="0">
                <a:solidFill>
                  <a:schemeClr val="dk1"/>
                </a:solidFill>
                <a:latin typeface="Calibri"/>
                <a:ea typeface="Calibri"/>
                <a:cs typeface="Calibri"/>
                <a:sym typeface="Calibri"/>
              </a:rPr>
              <a:t> depend on Spin-0 boson? Highlight them</a:t>
            </a:r>
          </a:p>
          <a:p>
            <a:pPr marL="0" marR="0" lvl="0" indent="0" algn="l" rtl="0">
              <a:lnSpc>
                <a:spcPct val="100000"/>
              </a:lnSpc>
              <a:spcBef>
                <a:spcPts val="0"/>
              </a:spcBef>
              <a:spcAft>
                <a:spcPts val="0"/>
              </a:spcAft>
              <a:buClr>
                <a:srgbClr val="000000"/>
              </a:buClr>
              <a:buSzPts val="1400"/>
              <a:buFont typeface="Arial"/>
              <a:buNone/>
            </a:pPr>
            <a:endParaRPr lang="en-US" sz="1200" b="0" i="0" u="none" strike="noStrike" cap="none" baseline="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dirty="0"/>
              <a:t>Among those, V3 is the so-called dipole-dipole potential</a:t>
            </a:r>
          </a:p>
          <a:p>
            <a:pPr marL="0" marR="0" lvl="0" indent="0" algn="l" rtl="0">
              <a:lnSpc>
                <a:spcPct val="100000"/>
              </a:lnSpc>
              <a:spcBef>
                <a:spcPts val="0"/>
              </a:spcBef>
              <a:spcAft>
                <a:spcPts val="0"/>
              </a:spcAft>
              <a:buClr>
                <a:srgbClr val="000000"/>
              </a:buClr>
              <a:buSzPts val="1400"/>
              <a:buFont typeface="Arial"/>
              <a:buNone/>
            </a:pPr>
            <a:r>
              <a:rPr lang="en-US" dirty="0"/>
              <a:t>The so-called monopole-dipole potential is given by V9 + V10.</a:t>
            </a:r>
            <a:endParaRPr lang="en-US" sz="1200" b="0" i="0" u="none" strike="noStrike" cap="none" dirty="0">
              <a:solidFill>
                <a:schemeClr val="dk1"/>
              </a:solidFill>
              <a:latin typeface="Calibri"/>
              <a:ea typeface="Calibri"/>
              <a:cs typeface="Calibri"/>
              <a:sym typeface="Calibri"/>
            </a:endParaRPr>
          </a:p>
          <a:p>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62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33591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9ADED3-8C64-4E68-84A6-29FB4631FF8E}" type="slidenum">
              <a:rPr kumimoji="0" lang="en-US" sz="1200" b="0" i="0" u="none" strike="noStrike" kern="1200" cap="none" spc="0" normalizeH="0" baseline="0" noProof="0">
                <a:ln>
                  <a:noFill/>
                </a:ln>
                <a:solidFill>
                  <a:srgbClr val="C0504D"/>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srgbClr val="C0504D"/>
              </a:solidFill>
              <a:effectLst/>
              <a:uLnTx/>
              <a:uFillTx/>
              <a:latin typeface="Calibri"/>
              <a:ea typeface="+mn-ea"/>
              <a:cs typeface="+mn-cs"/>
            </a:endParaRPr>
          </a:p>
        </p:txBody>
      </p:sp>
      <p:sp>
        <p:nvSpPr>
          <p:cNvPr id="10242" name="Rectangle 2"/>
          <p:cNvSpPr>
            <a:spLocks noGrp="1" noRot="1" noChangeAspect="1" noChangeArrowheads="1" noTextEdit="1"/>
          </p:cNvSpPr>
          <p:nvPr>
            <p:ph type="sldImg"/>
          </p:nvPr>
        </p:nvSpPr>
        <p:spPr>
          <a:xfrm>
            <a:off x="406400" y="679450"/>
            <a:ext cx="6045200" cy="3402013"/>
          </a:xfrm>
          <a:ln/>
        </p:spPr>
      </p:sp>
      <p:sp>
        <p:nvSpPr>
          <p:cNvPr id="10243" name="Rectangle 3"/>
          <p:cNvSpPr>
            <a:spLocks noGrp="1" noChangeArrowheads="1"/>
          </p:cNvSpPr>
          <p:nvPr>
            <p:ph type="body" idx="1"/>
          </p:nvPr>
        </p:nvSpPr>
        <p:spPr>
          <a:xfrm>
            <a:off x="904876" y="4306888"/>
            <a:ext cx="5048250" cy="4157662"/>
          </a:xfrm>
        </p:spPr>
        <p:txBody>
          <a:bodyPr/>
          <a:lstStyle/>
          <a:p>
            <a:r>
              <a:rPr lang="en-US" b="0" i="0">
                <a:solidFill>
                  <a:srgbClr val="000000"/>
                </a:solidFill>
                <a:effectLst/>
                <a:latin typeface="Courier New" panose="02070309020205020404" pitchFamily="49" charset="0"/>
              </a:rPr>
              <a:t>make clear it is orbital compensation of magnetization associated with the Fe spins.</a:t>
            </a:r>
            <a:endParaRPr lang="en-US"/>
          </a:p>
        </p:txBody>
      </p:sp>
    </p:spTree>
    <p:extLst>
      <p:ext uri="{BB962C8B-B14F-4D97-AF65-F5344CB8AC3E}">
        <p14:creationId xmlns:p14="http://schemas.microsoft.com/office/powerpoint/2010/main" val="1445752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9ADED3-8C64-4E68-84A6-29FB4631FF8E}" type="slidenum">
              <a:rPr kumimoji="0" lang="en-US" sz="1200" b="0" i="0" u="none" strike="noStrike" kern="1200" cap="none" spc="0" normalizeH="0" baseline="0" noProof="0">
                <a:ln>
                  <a:noFill/>
                </a:ln>
                <a:solidFill>
                  <a:srgbClr val="C0504D"/>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srgbClr val="C0504D"/>
              </a:solidFill>
              <a:effectLst/>
              <a:uLnTx/>
              <a:uFillTx/>
              <a:latin typeface="Calibri"/>
              <a:ea typeface="+mn-ea"/>
              <a:cs typeface="+mn-cs"/>
            </a:endParaRPr>
          </a:p>
        </p:txBody>
      </p:sp>
      <p:sp>
        <p:nvSpPr>
          <p:cNvPr id="10242" name="Rectangle 2"/>
          <p:cNvSpPr>
            <a:spLocks noGrp="1" noRot="1" noChangeAspect="1" noChangeArrowheads="1" noTextEdit="1"/>
          </p:cNvSpPr>
          <p:nvPr>
            <p:ph type="sldImg"/>
          </p:nvPr>
        </p:nvSpPr>
        <p:spPr>
          <a:xfrm>
            <a:off x="406400" y="679450"/>
            <a:ext cx="6045200" cy="3402013"/>
          </a:xfrm>
          <a:ln/>
        </p:spPr>
      </p:sp>
      <p:sp>
        <p:nvSpPr>
          <p:cNvPr id="10243" name="Rectangle 3"/>
          <p:cNvSpPr>
            <a:spLocks noGrp="1" noChangeArrowheads="1"/>
          </p:cNvSpPr>
          <p:nvPr>
            <p:ph type="body" idx="1"/>
          </p:nvPr>
        </p:nvSpPr>
        <p:spPr>
          <a:xfrm>
            <a:off x="904876" y="4306888"/>
            <a:ext cx="5048250" cy="4157662"/>
          </a:xfrm>
        </p:spPr>
        <p:txBody>
          <a:bodyPr/>
          <a:lstStyle/>
          <a:p>
            <a:pPr algn="l" fontAlgn="base"/>
            <a:r>
              <a:rPr lang="en-US" sz="1800" b="0" i="0">
                <a:solidFill>
                  <a:srgbClr val="000000"/>
                </a:solidFill>
                <a:effectLst/>
                <a:latin typeface="inherit"/>
              </a:rPr>
              <a:t> "...(theoretically) drops to zero."</a:t>
            </a:r>
            <a:endParaRPr lang="en-US" sz="1800" b="0" i="0">
              <a:solidFill>
                <a:srgbClr val="000000"/>
              </a:solidFill>
              <a:effectLst/>
              <a:latin typeface="Calibri" panose="020F0502020204030204" pitchFamily="34" charset="0"/>
            </a:endParaRPr>
          </a:p>
          <a:p>
            <a:pPr algn="l" fontAlgn="base"/>
            <a:r>
              <a:rPr lang="en-US" sz="1800" b="0" i="0">
                <a:solidFill>
                  <a:srgbClr val="000000"/>
                </a:solidFill>
                <a:effectLst/>
                <a:latin typeface="inherit"/>
              </a:rPr>
              <a:t> </a:t>
            </a:r>
            <a:endParaRPr lang="en-US" sz="1800" b="0" i="0">
              <a:solidFill>
                <a:srgbClr val="000000"/>
              </a:solidFill>
              <a:effectLst/>
              <a:latin typeface="Calibri" panose="020F0502020204030204" pitchFamily="34" charset="0"/>
            </a:endParaRPr>
          </a:p>
          <a:p>
            <a:pPr algn="l" fontAlgn="base"/>
            <a:r>
              <a:rPr lang="en-US" sz="1800" b="0" i="0">
                <a:solidFill>
                  <a:srgbClr val="000000"/>
                </a:solidFill>
                <a:effectLst/>
                <a:latin typeface="inherit"/>
              </a:rPr>
              <a:t>this helps emphasize one of the motivations for our work: does it really happen microscopically?</a:t>
            </a:r>
            <a:endParaRPr lang="en-US" sz="1800" b="0" i="0">
              <a:solidFill>
                <a:srgbClr val="000000"/>
              </a:solidFill>
              <a:effectLst/>
              <a:latin typeface="Calibri" panose="020F0502020204030204" pitchFamily="34" charset="0"/>
            </a:endParaRPr>
          </a:p>
          <a:p>
            <a:endParaRPr lang="en-US" b="0" i="0">
              <a:solidFill>
                <a:srgbClr val="000000"/>
              </a:solidFill>
              <a:effectLst/>
              <a:latin typeface="Courier New" panose="02070309020205020404" pitchFamily="49" charset="0"/>
            </a:endParaRPr>
          </a:p>
          <a:p>
            <a:endParaRPr lang="en-US" b="0" i="0">
              <a:solidFill>
                <a:srgbClr val="000000"/>
              </a:solidFill>
              <a:effectLst/>
              <a:latin typeface="Courier New" panose="02070309020205020404" pitchFamily="49" charset="0"/>
            </a:endParaRPr>
          </a:p>
          <a:p>
            <a:r>
              <a:rPr lang="en-US" b="0" i="0">
                <a:solidFill>
                  <a:srgbClr val="000000"/>
                </a:solidFill>
                <a:effectLst/>
                <a:latin typeface="Courier New" panose="02070309020205020404" pitchFamily="49" charset="0"/>
              </a:rPr>
              <a:t> Both lattices “contribute” to spin; more precisely Fe contribution is positive but Tb contribution is negative.  But Tb spin magnitude is less, so spin cancellation is partial. </a:t>
            </a:r>
            <a:endParaRPr lang="en-US"/>
          </a:p>
        </p:txBody>
      </p:sp>
    </p:spTree>
    <p:extLst>
      <p:ext uri="{BB962C8B-B14F-4D97-AF65-F5344CB8AC3E}">
        <p14:creationId xmlns:p14="http://schemas.microsoft.com/office/powerpoint/2010/main" val="15205961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p2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a:t>Include Walt’s design here</a:t>
            </a:r>
          </a:p>
          <a:p>
            <a:pPr marL="0" marR="0" lvl="0" indent="0" algn="l" rtl="0">
              <a:lnSpc>
                <a:spcPct val="100000"/>
              </a:lnSpc>
              <a:spcBef>
                <a:spcPts val="0"/>
              </a:spcBef>
              <a:spcAft>
                <a:spcPts val="0"/>
              </a:spcAft>
              <a:buClr>
                <a:srgbClr val="000000"/>
              </a:buClr>
              <a:buSzPts val="1400"/>
              <a:buFont typeface="Arial"/>
              <a:buNone/>
            </a:pPr>
            <a:r>
              <a:rPr lang="en-US" sz="1200" b="0" i="0" u="none" strike="noStrike" cap="none">
                <a:solidFill>
                  <a:schemeClr val="dk1"/>
                </a:solidFill>
                <a:latin typeface="Calibri"/>
                <a:ea typeface="Calibri"/>
                <a:cs typeface="Calibri"/>
                <a:sym typeface="Calibri"/>
              </a:rPr>
              <a:t>Have to replace Bell Jar</a:t>
            </a:r>
          </a:p>
          <a:p>
            <a:pPr marL="0" marR="0" lvl="0" indent="0" algn="l" rtl="0">
              <a:lnSpc>
                <a:spcPct val="100000"/>
              </a:lnSpc>
              <a:spcBef>
                <a:spcPts val="0"/>
              </a:spcBef>
              <a:spcAft>
                <a:spcPts val="0"/>
              </a:spcAft>
              <a:buClr>
                <a:srgbClr val="000000"/>
              </a:buClr>
              <a:buSzPts val="1400"/>
              <a:buFont typeface="Arial"/>
              <a:buNone/>
            </a:pPr>
            <a:r>
              <a:rPr lang="en-US" sz="1200" b="0" i="0" u="none" strike="noStrike" cap="none">
                <a:solidFill>
                  <a:schemeClr val="dk1"/>
                </a:solidFill>
                <a:latin typeface="Calibri"/>
                <a:ea typeface="Calibri"/>
                <a:cs typeface="Calibri"/>
                <a:sym typeface="Calibri"/>
              </a:rPr>
              <a:t>Wires coated for</a:t>
            </a:r>
            <a:r>
              <a:rPr lang="en-US" sz="1200" b="0" i="0" u="none" strike="noStrike" cap="none" baseline="0">
                <a:solidFill>
                  <a:schemeClr val="dk1"/>
                </a:solidFill>
                <a:latin typeface="Calibri"/>
                <a:ea typeface="Calibri"/>
                <a:cs typeface="Calibri"/>
                <a:sym typeface="Calibri"/>
              </a:rPr>
              <a:t> higher emissivity</a:t>
            </a:r>
            <a:endParaRPr sz="1200" b="0" i="0" u="none" strike="noStrike" cap="none">
              <a:solidFill>
                <a:schemeClr val="dk1"/>
              </a:solidFill>
              <a:latin typeface="Calibri"/>
              <a:ea typeface="Calibri"/>
              <a:cs typeface="Calibri"/>
              <a:sym typeface="Calibri"/>
            </a:endParaRPr>
          </a:p>
        </p:txBody>
      </p:sp>
      <p:sp>
        <p:nvSpPr>
          <p:cNvPr id="273" name="Google Shape;273;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08043869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page">
  <p:cSld name="Title page">
    <p:bg>
      <p:bgPr>
        <a:solidFill>
          <a:srgbClr val="262626"/>
        </a:solidFill>
        <a:effectLst/>
      </p:bgPr>
    </p:bg>
    <p:spTree>
      <p:nvGrpSpPr>
        <p:cNvPr id="1" name="Shape 12"/>
        <p:cNvGrpSpPr/>
        <p:nvPr/>
      </p:nvGrpSpPr>
      <p:grpSpPr>
        <a:xfrm>
          <a:off x="0" y="0"/>
          <a:ext cx="0" cy="0"/>
          <a:chOff x="0" y="0"/>
          <a:chExt cx="0" cy="0"/>
        </a:xfrm>
      </p:grpSpPr>
      <p:grpSp>
        <p:nvGrpSpPr>
          <p:cNvPr id="13" name="Google Shape;13;p2"/>
          <p:cNvGrpSpPr/>
          <p:nvPr/>
        </p:nvGrpSpPr>
        <p:grpSpPr>
          <a:xfrm>
            <a:off x="633304" y="-648376"/>
            <a:ext cx="733465" cy="2367520"/>
            <a:chOff x="685136" y="-246616"/>
            <a:chExt cx="733465" cy="2367520"/>
          </a:xfrm>
        </p:grpSpPr>
        <p:sp>
          <p:nvSpPr>
            <p:cNvPr id="14" name="Google Shape;14;p2"/>
            <p:cNvSpPr/>
            <p:nvPr/>
          </p:nvSpPr>
          <p:spPr>
            <a:xfrm>
              <a:off x="685136" y="-246616"/>
              <a:ext cx="733465" cy="2367520"/>
            </a:xfrm>
            <a:prstGeom prst="rect">
              <a:avLst/>
            </a:prstGeom>
            <a:solidFill>
              <a:srgbClr val="99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15" name="Google Shape;15;p2" descr="tab-rgb.eps"/>
            <p:cNvPicPr preferRelativeResize="0"/>
            <p:nvPr/>
          </p:nvPicPr>
          <p:blipFill rotWithShape="1">
            <a:blip r:embed="rId2">
              <a:alphaModFix/>
            </a:blip>
            <a:srcRect/>
            <a:stretch/>
          </p:blipFill>
          <p:spPr>
            <a:xfrm>
              <a:off x="807308" y="1380149"/>
              <a:ext cx="489120" cy="620806"/>
            </a:xfrm>
            <a:prstGeom prst="rect">
              <a:avLst/>
            </a:prstGeom>
            <a:noFill/>
            <a:ln>
              <a:noFill/>
            </a:ln>
          </p:spPr>
        </p:pic>
      </p:grpSp>
      <p:sp>
        <p:nvSpPr>
          <p:cNvPr id="16" name="Google Shape;16;p2"/>
          <p:cNvSpPr txBox="1">
            <a:spLocks noGrp="1"/>
          </p:cNvSpPr>
          <p:nvPr>
            <p:ph type="title"/>
          </p:nvPr>
        </p:nvSpPr>
        <p:spPr>
          <a:xfrm>
            <a:off x="502903" y="2766523"/>
            <a:ext cx="7734221" cy="1114494"/>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lt1"/>
              </a:buClr>
              <a:buSzPts val="4000"/>
              <a:buFont typeface="Arial"/>
              <a:buNone/>
              <a:defRPr sz="4000" b="1"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7" name="Google Shape;17;p2"/>
          <p:cNvSpPr txBox="1">
            <a:spLocks noGrp="1"/>
          </p:cNvSpPr>
          <p:nvPr>
            <p:ph type="body" idx="1"/>
          </p:nvPr>
        </p:nvSpPr>
        <p:spPr>
          <a:xfrm>
            <a:off x="530694" y="4709821"/>
            <a:ext cx="7734222" cy="277654"/>
          </a:xfrm>
          <a:prstGeom prst="rect">
            <a:avLst/>
          </a:prstGeom>
          <a:noFill/>
          <a:ln>
            <a:noFill/>
          </a:ln>
        </p:spPr>
        <p:txBody>
          <a:bodyPr spcFirstLastPara="1" wrap="square" lIns="91425" tIns="45700" rIns="91425" bIns="45700" anchor="ctr" anchorCtr="0"/>
          <a:lstStyle>
            <a:lvl1pPr marL="457200" marR="0" lvl="0" indent="-228600" algn="l" rtl="0">
              <a:lnSpc>
                <a:spcPct val="100000"/>
              </a:lnSpc>
              <a:spcBef>
                <a:spcPts val="0"/>
              </a:spcBef>
              <a:spcAft>
                <a:spcPts val="0"/>
              </a:spcAft>
              <a:buClr>
                <a:srgbClr val="7F7F7F"/>
              </a:buClr>
              <a:buSzPts val="1100"/>
              <a:buFont typeface="Noto Sans Symbols"/>
              <a:buNone/>
              <a:defRPr sz="1100" b="1" i="0" u="none" strike="noStrike" cap="none">
                <a:solidFill>
                  <a:srgbClr val="A6A6A6"/>
                </a:solidFill>
                <a:latin typeface="Arial"/>
                <a:ea typeface="Arial"/>
                <a:cs typeface="Arial"/>
                <a:sym typeface="Arial"/>
              </a:defRPr>
            </a:lvl1pPr>
            <a:lvl2pPr marL="914400" marR="0" lvl="1" indent="-342900" algn="l" rtl="0">
              <a:lnSpc>
                <a:spcPct val="100000"/>
              </a:lnSpc>
              <a:spcBef>
                <a:spcPts val="18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42900" algn="l" rtl="0">
              <a:lnSpc>
                <a:spcPct val="100000"/>
              </a:lnSpc>
              <a:spcBef>
                <a:spcPts val="18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42900" algn="l" rtl="0">
              <a:lnSpc>
                <a:spcPct val="100000"/>
              </a:lnSpc>
              <a:spcBef>
                <a:spcPts val="18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100000"/>
              </a:lnSpc>
              <a:spcBef>
                <a:spcPts val="18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55600" algn="l" rtl="0">
              <a:lnSpc>
                <a:spcPct val="100000"/>
              </a:lnSpc>
              <a:spcBef>
                <a:spcPts val="18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8" name="Google Shape;18;p2"/>
          <p:cNvSpPr txBox="1">
            <a:spLocks noGrp="1"/>
          </p:cNvSpPr>
          <p:nvPr>
            <p:ph type="body" idx="2"/>
          </p:nvPr>
        </p:nvSpPr>
        <p:spPr>
          <a:xfrm>
            <a:off x="530694" y="2443859"/>
            <a:ext cx="7734222" cy="252412"/>
          </a:xfrm>
          <a:prstGeom prst="rect">
            <a:avLst/>
          </a:prstGeom>
          <a:noFill/>
          <a:ln>
            <a:noFill/>
          </a:ln>
        </p:spPr>
        <p:txBody>
          <a:bodyPr spcFirstLastPara="1" wrap="square" lIns="91425" tIns="45700" rIns="91425" bIns="45700" anchor="ctr" anchorCtr="0"/>
          <a:lstStyle>
            <a:lvl1pPr marL="457200" marR="0" lvl="0" indent="-228600" algn="l" rtl="0">
              <a:lnSpc>
                <a:spcPct val="100000"/>
              </a:lnSpc>
              <a:spcBef>
                <a:spcPts val="0"/>
              </a:spcBef>
              <a:spcAft>
                <a:spcPts val="0"/>
              </a:spcAft>
              <a:buClr>
                <a:srgbClr val="7F7F7F"/>
              </a:buClr>
              <a:buSzPts val="1800"/>
              <a:buFont typeface="Noto Sans Symbols"/>
              <a:buNone/>
              <a:defRPr sz="1800" b="0" i="0" u="none" strike="noStrike" cap="none">
                <a:solidFill>
                  <a:srgbClr val="A6A6A6"/>
                </a:solidFill>
                <a:latin typeface="Arial"/>
                <a:ea typeface="Arial"/>
                <a:cs typeface="Arial"/>
                <a:sym typeface="Arial"/>
              </a:defRPr>
            </a:lvl1pPr>
            <a:lvl2pPr marL="914400" marR="0" lvl="1" indent="-342900" algn="l" rtl="0">
              <a:lnSpc>
                <a:spcPct val="100000"/>
              </a:lnSpc>
              <a:spcBef>
                <a:spcPts val="18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42900" algn="l" rtl="0">
              <a:lnSpc>
                <a:spcPct val="100000"/>
              </a:lnSpc>
              <a:spcBef>
                <a:spcPts val="18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42900" algn="l" rtl="0">
              <a:lnSpc>
                <a:spcPct val="100000"/>
              </a:lnSpc>
              <a:spcBef>
                <a:spcPts val="18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100000"/>
              </a:lnSpc>
              <a:spcBef>
                <a:spcPts val="18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55600" algn="l" rtl="0">
              <a:lnSpc>
                <a:spcPct val="100000"/>
              </a:lnSpc>
              <a:spcBef>
                <a:spcPts val="18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r>
              <a:rPr lang="en-US">
                <a:solidFill>
                  <a:srgbClr val="000000"/>
                </a:solidFill>
              </a:rPr>
              <a:t>Caleb D. Hughes</a:t>
            </a:r>
          </a:p>
        </p:txBody>
      </p:sp>
      <p:sp>
        <p:nvSpPr>
          <p:cNvPr id="6" name="Slide Number Placeholder 5"/>
          <p:cNvSpPr>
            <a:spLocks noGrp="1"/>
          </p:cNvSpPr>
          <p:nvPr>
            <p:ph type="sldNum" sz="quarter" idx="12"/>
          </p:nvPr>
        </p:nvSpPr>
        <p:spPr/>
        <p:txBody>
          <a:bodyPr/>
          <a:lstStyle>
            <a:lvl1pPr>
              <a:defRPr/>
            </a:lvl1pPr>
          </a:lstStyle>
          <a:p>
            <a:fld id="{195039B4-71EC-431E-B34B-E865D51F98A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197848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p:cSld name="Section Header">
    <p:bg>
      <p:bgPr>
        <a:solidFill>
          <a:srgbClr val="660B13"/>
        </a:solidFill>
        <a:effectLst/>
      </p:bgPr>
    </p:bg>
    <p:spTree>
      <p:nvGrpSpPr>
        <p:cNvPr id="1" name="Shape 19"/>
        <p:cNvGrpSpPr/>
        <p:nvPr/>
      </p:nvGrpSpPr>
      <p:grpSpPr>
        <a:xfrm>
          <a:off x="0" y="0"/>
          <a:ext cx="0" cy="0"/>
          <a:chOff x="0" y="0"/>
          <a:chExt cx="0" cy="0"/>
        </a:xfrm>
      </p:grpSpPr>
      <p:sp>
        <p:nvSpPr>
          <p:cNvPr id="20" name="Google Shape;20;p3"/>
          <p:cNvSpPr txBox="1"/>
          <p:nvPr/>
        </p:nvSpPr>
        <p:spPr>
          <a:xfrm>
            <a:off x="1378689" y="2390509"/>
            <a:ext cx="184666" cy="36933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1" name="Google Shape;21;p3"/>
          <p:cNvSpPr txBox="1"/>
          <p:nvPr/>
        </p:nvSpPr>
        <p:spPr>
          <a:xfrm>
            <a:off x="1378689" y="2390509"/>
            <a:ext cx="184666" cy="36933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2" name="Google Shape;22;p3"/>
          <p:cNvSpPr txBox="1"/>
          <p:nvPr/>
        </p:nvSpPr>
        <p:spPr>
          <a:xfrm>
            <a:off x="1378689" y="2390509"/>
            <a:ext cx="184666" cy="36933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3" name="Google Shape;23;p3"/>
          <p:cNvSpPr txBox="1">
            <a:spLocks noGrp="1"/>
          </p:cNvSpPr>
          <p:nvPr>
            <p:ph type="title"/>
          </p:nvPr>
        </p:nvSpPr>
        <p:spPr>
          <a:xfrm>
            <a:off x="506694" y="2274522"/>
            <a:ext cx="6802482" cy="656910"/>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Clr>
                <a:srgbClr val="FFFFFF"/>
              </a:buClr>
              <a:buSzPts val="4000"/>
              <a:buFont typeface="Arial"/>
              <a:buNone/>
              <a:defRPr sz="4000" b="1" i="0" u="none" strike="noStrike" cap="none">
                <a:solidFill>
                  <a:srgbClr val="FFFFFF"/>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4" name="Google Shape;24;p3"/>
          <p:cNvSpPr txBox="1">
            <a:spLocks noGrp="1"/>
          </p:cNvSpPr>
          <p:nvPr>
            <p:ph type="body" idx="1"/>
          </p:nvPr>
        </p:nvSpPr>
        <p:spPr>
          <a:xfrm>
            <a:off x="526131" y="2031339"/>
            <a:ext cx="3700462" cy="252412"/>
          </a:xfrm>
          <a:prstGeom prst="rect">
            <a:avLst/>
          </a:prstGeom>
          <a:noFill/>
          <a:ln>
            <a:noFill/>
          </a:ln>
        </p:spPr>
        <p:txBody>
          <a:bodyPr spcFirstLastPara="1" wrap="square" lIns="91425" tIns="45700" rIns="91425" bIns="45700" anchor="ctr" anchorCtr="0"/>
          <a:lstStyle>
            <a:lvl1pPr marL="457200" marR="0" lvl="0" indent="-228600" algn="l" rtl="0">
              <a:lnSpc>
                <a:spcPct val="100000"/>
              </a:lnSpc>
              <a:spcBef>
                <a:spcPts val="0"/>
              </a:spcBef>
              <a:spcAft>
                <a:spcPts val="0"/>
              </a:spcAft>
              <a:buClr>
                <a:srgbClr val="7F7F7F"/>
              </a:buClr>
              <a:buSzPts val="1400"/>
              <a:buFont typeface="Noto Sans Symbols"/>
              <a:buNone/>
              <a:defRPr sz="1400" b="1" i="0" u="none" strike="noStrike" cap="none">
                <a:solidFill>
                  <a:srgbClr val="A6A6A6"/>
                </a:solidFill>
                <a:latin typeface="Arial"/>
                <a:ea typeface="Arial"/>
                <a:cs typeface="Arial"/>
                <a:sym typeface="Arial"/>
              </a:defRPr>
            </a:lvl1pPr>
            <a:lvl2pPr marL="914400" marR="0" lvl="1" indent="-342900" algn="l" rtl="0">
              <a:lnSpc>
                <a:spcPct val="100000"/>
              </a:lnSpc>
              <a:spcBef>
                <a:spcPts val="18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42900" algn="l" rtl="0">
              <a:lnSpc>
                <a:spcPct val="100000"/>
              </a:lnSpc>
              <a:spcBef>
                <a:spcPts val="18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42900" algn="l" rtl="0">
              <a:lnSpc>
                <a:spcPct val="100000"/>
              </a:lnSpc>
              <a:spcBef>
                <a:spcPts val="18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100000"/>
              </a:lnSpc>
              <a:spcBef>
                <a:spcPts val="18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55600" algn="l" rtl="0">
              <a:lnSpc>
                <a:spcPct val="100000"/>
              </a:lnSpc>
              <a:spcBef>
                <a:spcPts val="18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5" name="Google Shape;25;p3"/>
          <p:cNvSpPr/>
          <p:nvPr/>
        </p:nvSpPr>
        <p:spPr>
          <a:xfrm>
            <a:off x="-14942" y="2032000"/>
            <a:ext cx="148614" cy="836706"/>
          </a:xfrm>
          <a:prstGeom prst="rect">
            <a:avLst/>
          </a:prstGeom>
          <a:solidFill>
            <a:srgbClr val="99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ntent only: black">
  <p:cSld name="Content only: black">
    <p:bg>
      <p:bgPr>
        <a:solidFill>
          <a:srgbClr val="262626"/>
        </a:solidFill>
        <a:effectLst/>
      </p:bgPr>
    </p:bg>
    <p:spTree>
      <p:nvGrpSpPr>
        <p:cNvPr id="1" name="Shape 26"/>
        <p:cNvGrpSpPr/>
        <p:nvPr/>
      </p:nvGrpSpPr>
      <p:grpSpPr>
        <a:xfrm>
          <a:off x="0" y="0"/>
          <a:ext cx="0" cy="0"/>
          <a:chOff x="0" y="0"/>
          <a:chExt cx="0" cy="0"/>
        </a:xfrm>
      </p:grpSpPr>
      <p:sp>
        <p:nvSpPr>
          <p:cNvPr id="27" name="Google Shape;27;p4"/>
          <p:cNvSpPr txBox="1">
            <a:spLocks noGrp="1"/>
          </p:cNvSpPr>
          <p:nvPr>
            <p:ph type="ctrTitle"/>
          </p:nvPr>
        </p:nvSpPr>
        <p:spPr>
          <a:xfrm>
            <a:off x="523348" y="759070"/>
            <a:ext cx="8004409" cy="699065"/>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Clr>
                <a:schemeClr val="lt1"/>
              </a:buClr>
              <a:buSzPts val="3000"/>
              <a:buFont typeface="Arial"/>
              <a:buNone/>
              <a:defRPr sz="3000" b="1"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8" name="Google Shape;28;p4"/>
          <p:cNvSpPr txBox="1">
            <a:spLocks noGrp="1"/>
          </p:cNvSpPr>
          <p:nvPr>
            <p:ph type="subTitle" idx="1"/>
          </p:nvPr>
        </p:nvSpPr>
        <p:spPr>
          <a:xfrm>
            <a:off x="523348" y="1630404"/>
            <a:ext cx="8011069" cy="2818769"/>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Clr>
                <a:srgbClr val="7F7F7F"/>
              </a:buClr>
              <a:buSzPts val="1800"/>
              <a:buFont typeface="Arial"/>
              <a:buAutoNum type="arabicPeriod"/>
              <a:defRPr sz="1800" b="0" i="0" u="none" strike="noStrike" cap="none">
                <a:solidFill>
                  <a:schemeClr val="lt1"/>
                </a:solidFill>
                <a:latin typeface="Arial"/>
                <a:ea typeface="Arial"/>
                <a:cs typeface="Arial"/>
                <a:sym typeface="Arial"/>
              </a:defRPr>
            </a:lvl1pPr>
            <a:lvl2pPr marR="0" lvl="1" algn="ctr" rtl="0">
              <a:lnSpc>
                <a:spcPct val="100000"/>
              </a:lnSpc>
              <a:spcBef>
                <a:spcPts val="1800"/>
              </a:spcBef>
              <a:spcAft>
                <a:spcPts val="0"/>
              </a:spcAft>
              <a:buClr>
                <a:srgbClr val="888888"/>
              </a:buClr>
              <a:buSzPts val="1800"/>
              <a:buFont typeface="Arial"/>
              <a:buNone/>
              <a:defRPr sz="1800" b="0" i="0" u="none" strike="noStrike" cap="none">
                <a:solidFill>
                  <a:srgbClr val="888888"/>
                </a:solidFill>
                <a:latin typeface="Arial"/>
                <a:ea typeface="Arial"/>
                <a:cs typeface="Arial"/>
                <a:sym typeface="Arial"/>
              </a:defRPr>
            </a:lvl2pPr>
            <a:lvl3pPr marR="0" lvl="2" algn="ctr" rtl="0">
              <a:lnSpc>
                <a:spcPct val="100000"/>
              </a:lnSpc>
              <a:spcBef>
                <a:spcPts val="1800"/>
              </a:spcBef>
              <a:spcAft>
                <a:spcPts val="0"/>
              </a:spcAft>
              <a:buClr>
                <a:srgbClr val="888888"/>
              </a:buClr>
              <a:buSzPts val="1800"/>
              <a:buFont typeface="Arial"/>
              <a:buNone/>
              <a:defRPr sz="1800" b="0" i="0" u="none" strike="noStrike" cap="none">
                <a:solidFill>
                  <a:srgbClr val="888888"/>
                </a:solidFill>
                <a:latin typeface="Arial"/>
                <a:ea typeface="Arial"/>
                <a:cs typeface="Arial"/>
                <a:sym typeface="Arial"/>
              </a:defRPr>
            </a:lvl3pPr>
            <a:lvl4pPr marR="0" lvl="3" algn="ctr" rtl="0">
              <a:lnSpc>
                <a:spcPct val="100000"/>
              </a:lnSpc>
              <a:spcBef>
                <a:spcPts val="1800"/>
              </a:spcBef>
              <a:spcAft>
                <a:spcPts val="0"/>
              </a:spcAft>
              <a:buClr>
                <a:srgbClr val="888888"/>
              </a:buClr>
              <a:buSzPts val="1800"/>
              <a:buFont typeface="Arial"/>
              <a:buNone/>
              <a:defRPr sz="1800" b="0" i="0" u="none" strike="noStrike" cap="none">
                <a:solidFill>
                  <a:srgbClr val="888888"/>
                </a:solidFill>
                <a:latin typeface="Arial"/>
                <a:ea typeface="Arial"/>
                <a:cs typeface="Arial"/>
                <a:sym typeface="Arial"/>
              </a:defRPr>
            </a:lvl4pPr>
            <a:lvl5pPr marR="0" lvl="4" algn="ctr" rtl="0">
              <a:lnSpc>
                <a:spcPct val="100000"/>
              </a:lnSpc>
              <a:spcBef>
                <a:spcPts val="1800"/>
              </a:spcBef>
              <a:spcAft>
                <a:spcPts val="0"/>
              </a:spcAft>
              <a:buClr>
                <a:srgbClr val="888888"/>
              </a:buClr>
              <a:buSzPts val="1800"/>
              <a:buFont typeface="Arial"/>
              <a:buNone/>
              <a:defRPr sz="1800" b="0" i="0" u="none" strike="noStrike" cap="none">
                <a:solidFill>
                  <a:srgbClr val="888888"/>
                </a:solidFill>
                <a:latin typeface="Arial"/>
                <a:ea typeface="Arial"/>
                <a:cs typeface="Arial"/>
                <a:sym typeface="Arial"/>
              </a:defRPr>
            </a:lvl5pPr>
            <a:lvl6pPr marR="0" lvl="5" algn="ctr" rtl="0">
              <a:lnSpc>
                <a:spcPct val="100000"/>
              </a:lnSpc>
              <a:spcBef>
                <a:spcPts val="18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6pPr>
            <a:lvl7pPr marR="0" lvl="6"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7pPr>
            <a:lvl8pPr marR="0" lvl="7"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8pPr>
            <a:lvl9pPr marR="0" lvl="8"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9pPr>
          </a:lstStyle>
          <a:p>
            <a:endParaRPr/>
          </a:p>
        </p:txBody>
      </p:sp>
      <p:sp>
        <p:nvSpPr>
          <p:cNvPr id="29" name="Google Shape;29;p4"/>
          <p:cNvSpPr txBox="1">
            <a:spLocks noGrp="1"/>
          </p:cNvSpPr>
          <p:nvPr>
            <p:ph type="body" idx="2"/>
          </p:nvPr>
        </p:nvSpPr>
        <p:spPr>
          <a:xfrm>
            <a:off x="4833956" y="284947"/>
            <a:ext cx="3700462" cy="252412"/>
          </a:xfrm>
          <a:prstGeom prst="rect">
            <a:avLst/>
          </a:prstGeom>
          <a:noFill/>
          <a:ln>
            <a:noFill/>
          </a:ln>
        </p:spPr>
        <p:txBody>
          <a:bodyPr spcFirstLastPara="1" wrap="square" lIns="91425" tIns="45700" rIns="91425" bIns="45700" anchor="t" anchorCtr="0"/>
          <a:lstStyle>
            <a:lvl1pPr marL="457200" marR="0" lvl="0" indent="-228600" algn="r" rtl="0">
              <a:lnSpc>
                <a:spcPct val="100000"/>
              </a:lnSpc>
              <a:spcBef>
                <a:spcPts val="0"/>
              </a:spcBef>
              <a:spcAft>
                <a:spcPts val="0"/>
              </a:spcAft>
              <a:buClr>
                <a:srgbClr val="7F7F7F"/>
              </a:buClr>
              <a:buSzPts val="1100"/>
              <a:buFont typeface="Noto Sans Symbols"/>
              <a:buNone/>
              <a:defRPr sz="1100" b="0" i="0" u="none" strike="noStrike" cap="none">
                <a:solidFill>
                  <a:srgbClr val="A6A6A6"/>
                </a:solidFill>
                <a:latin typeface="Arial"/>
                <a:ea typeface="Arial"/>
                <a:cs typeface="Arial"/>
                <a:sym typeface="Arial"/>
              </a:defRPr>
            </a:lvl1pPr>
            <a:lvl2pPr marL="914400" marR="0" lvl="1" indent="-342900" algn="l" rtl="0">
              <a:lnSpc>
                <a:spcPct val="100000"/>
              </a:lnSpc>
              <a:spcBef>
                <a:spcPts val="18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42900" algn="l" rtl="0">
              <a:lnSpc>
                <a:spcPct val="100000"/>
              </a:lnSpc>
              <a:spcBef>
                <a:spcPts val="18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42900" algn="l" rtl="0">
              <a:lnSpc>
                <a:spcPct val="100000"/>
              </a:lnSpc>
              <a:spcBef>
                <a:spcPts val="18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100000"/>
              </a:lnSpc>
              <a:spcBef>
                <a:spcPts val="18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55600" algn="l" rtl="0">
              <a:lnSpc>
                <a:spcPct val="100000"/>
              </a:lnSpc>
              <a:spcBef>
                <a:spcPts val="18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30" name="Google Shape;30;p4"/>
          <p:cNvSpPr/>
          <p:nvPr/>
        </p:nvSpPr>
        <p:spPr>
          <a:xfrm>
            <a:off x="0" y="957832"/>
            <a:ext cx="82664" cy="387197"/>
          </a:xfrm>
          <a:prstGeom prst="rect">
            <a:avLst/>
          </a:prstGeom>
          <a:solidFill>
            <a:srgbClr val="99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31" name="Google Shape;31;p4"/>
          <p:cNvGrpSpPr/>
          <p:nvPr/>
        </p:nvGrpSpPr>
        <p:grpSpPr>
          <a:xfrm>
            <a:off x="-30788" y="4661517"/>
            <a:ext cx="9228667" cy="528963"/>
            <a:chOff x="-30788" y="4661517"/>
            <a:chExt cx="9228667" cy="528963"/>
          </a:xfrm>
        </p:grpSpPr>
        <p:sp>
          <p:nvSpPr>
            <p:cNvPr id="32" name="Google Shape;32;p4"/>
            <p:cNvSpPr/>
            <p:nvPr/>
          </p:nvSpPr>
          <p:spPr>
            <a:xfrm>
              <a:off x="-30788" y="4734807"/>
              <a:ext cx="9228667" cy="455673"/>
            </a:xfrm>
            <a:prstGeom prst="rect">
              <a:avLst/>
            </a:prstGeom>
            <a:solidFill>
              <a:srgbClr val="69030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3" name="Google Shape;33;p4"/>
            <p:cNvSpPr/>
            <p:nvPr/>
          </p:nvSpPr>
          <p:spPr>
            <a:xfrm>
              <a:off x="635303" y="4661517"/>
              <a:ext cx="387197" cy="528963"/>
            </a:xfrm>
            <a:prstGeom prst="rect">
              <a:avLst/>
            </a:prstGeom>
            <a:solidFill>
              <a:srgbClr val="99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34" name="Google Shape;34;p4" descr="tab-rgb.eps"/>
            <p:cNvPicPr preferRelativeResize="0"/>
            <p:nvPr/>
          </p:nvPicPr>
          <p:blipFill rotWithShape="1">
            <a:blip r:embed="rId2">
              <a:alphaModFix/>
            </a:blip>
            <a:srcRect/>
            <a:stretch/>
          </p:blipFill>
          <p:spPr>
            <a:xfrm>
              <a:off x="699798" y="4726863"/>
              <a:ext cx="258207" cy="327725"/>
            </a:xfrm>
            <a:prstGeom prst="rect">
              <a:avLst/>
            </a:prstGeom>
            <a:noFill/>
            <a:ln>
              <a:noFill/>
            </a:ln>
          </p:spPr>
        </p:pic>
        <p:sp>
          <p:nvSpPr>
            <p:cNvPr id="35" name="Google Shape;35;p4"/>
            <p:cNvSpPr txBox="1"/>
            <p:nvPr/>
          </p:nvSpPr>
          <p:spPr>
            <a:xfrm>
              <a:off x="1030972" y="4823737"/>
              <a:ext cx="3613600" cy="230832"/>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rgbClr val="FFFFFF"/>
                  </a:solidFill>
                  <a:latin typeface="Arial"/>
                  <a:ea typeface="Arial"/>
                  <a:cs typeface="Arial"/>
                  <a:sym typeface="Arial"/>
                </a:rPr>
                <a:t>INDIANA UNIVERSITY BLOOMINGTON</a:t>
              </a:r>
              <a:endParaRPr sz="900" b="0" i="0" u="none" strike="noStrike" cap="none">
                <a:solidFill>
                  <a:srgbClr val="FFFFFF"/>
                </a:solidFill>
                <a:latin typeface="Arial"/>
                <a:ea typeface="Arial"/>
                <a:cs typeface="Arial"/>
                <a:sym typeface="Arial"/>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losing slide with IUPUI lockup">
  <p:cSld name="Closing slide with IUPUI lockup">
    <p:bg>
      <p:bgPr>
        <a:solidFill>
          <a:srgbClr val="690304"/>
        </a:solidFill>
        <a:effectLst/>
      </p:bgPr>
    </p:bg>
    <p:spTree>
      <p:nvGrpSpPr>
        <p:cNvPr id="1" name="Shape 36"/>
        <p:cNvGrpSpPr/>
        <p:nvPr/>
      </p:nvGrpSpPr>
      <p:grpSpPr>
        <a:xfrm>
          <a:off x="0" y="0"/>
          <a:ext cx="0" cy="0"/>
          <a:chOff x="0" y="0"/>
          <a:chExt cx="0" cy="0"/>
        </a:xfrm>
      </p:grpSpPr>
      <p:sp>
        <p:nvSpPr>
          <p:cNvPr id="37" name="Google Shape;37;p5"/>
          <p:cNvSpPr txBox="1">
            <a:spLocks noGrp="1"/>
          </p:cNvSpPr>
          <p:nvPr>
            <p:ph type="body" idx="1"/>
          </p:nvPr>
        </p:nvSpPr>
        <p:spPr>
          <a:xfrm>
            <a:off x="536602" y="680397"/>
            <a:ext cx="7859185" cy="2721665"/>
          </a:xfrm>
          <a:prstGeom prst="rect">
            <a:avLst/>
          </a:prstGeom>
          <a:noFill/>
          <a:ln>
            <a:noFill/>
          </a:ln>
        </p:spPr>
        <p:txBody>
          <a:bodyPr spcFirstLastPara="1" wrap="square" lIns="91425" tIns="45700" rIns="91425" bIns="45700" anchor="t" anchorCtr="0"/>
          <a:lstStyle>
            <a:lvl1pPr marL="457200" marR="0" lvl="0" indent="-228600" algn="l" rtl="0">
              <a:lnSpc>
                <a:spcPct val="100000"/>
              </a:lnSpc>
              <a:spcBef>
                <a:spcPts val="0"/>
              </a:spcBef>
              <a:spcAft>
                <a:spcPts val="0"/>
              </a:spcAft>
              <a:buClr>
                <a:srgbClr val="7F7F7F"/>
              </a:buClr>
              <a:buSzPts val="1800"/>
              <a:buFont typeface="Noto Sans Symbols"/>
              <a:buNone/>
              <a:defRPr sz="1800" b="0" i="0" u="none" strike="noStrike" cap="none">
                <a:solidFill>
                  <a:schemeClr val="lt1"/>
                </a:solidFill>
                <a:latin typeface="Arial"/>
                <a:ea typeface="Arial"/>
                <a:cs typeface="Arial"/>
                <a:sym typeface="Arial"/>
              </a:defRPr>
            </a:lvl1pPr>
            <a:lvl2pPr marL="914400" marR="0" lvl="1" indent="-228600" algn="l" rtl="0">
              <a:lnSpc>
                <a:spcPct val="100000"/>
              </a:lnSpc>
              <a:spcBef>
                <a:spcPts val="180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2pPr>
            <a:lvl3pPr marL="1371600" marR="0" lvl="2" indent="-228600" algn="l" rtl="0">
              <a:lnSpc>
                <a:spcPct val="100000"/>
              </a:lnSpc>
              <a:spcBef>
                <a:spcPts val="180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3pPr>
            <a:lvl4pPr marL="1828800" marR="0" lvl="3" indent="-228600" algn="l" rtl="0">
              <a:lnSpc>
                <a:spcPct val="100000"/>
              </a:lnSpc>
              <a:spcBef>
                <a:spcPts val="180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4pPr>
            <a:lvl5pPr marL="2286000" marR="0" lvl="4" indent="-330200" algn="l" rtl="0">
              <a:lnSpc>
                <a:spcPct val="100000"/>
              </a:lnSpc>
              <a:spcBef>
                <a:spcPts val="1800"/>
              </a:spcBef>
              <a:spcAft>
                <a:spcPts val="0"/>
              </a:spcAft>
              <a:buClr>
                <a:schemeClr val="lt1"/>
              </a:buClr>
              <a:buSzPts val="1600"/>
              <a:buFont typeface="Arial"/>
              <a:buChar char="»"/>
              <a:defRPr sz="1600" b="0" i="0" u="none" strike="noStrike" cap="none">
                <a:solidFill>
                  <a:schemeClr val="lt1"/>
                </a:solidFill>
                <a:latin typeface="Arial"/>
                <a:ea typeface="Arial"/>
                <a:cs typeface="Arial"/>
                <a:sym typeface="Arial"/>
              </a:defRPr>
            </a:lvl5pPr>
            <a:lvl6pPr marL="2743200" marR="0" lvl="5" indent="-355600" algn="l" rtl="0">
              <a:lnSpc>
                <a:spcPct val="100000"/>
              </a:lnSpc>
              <a:spcBef>
                <a:spcPts val="18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38" name="Google Shape;38;p5"/>
          <p:cNvSpPr/>
          <p:nvPr/>
        </p:nvSpPr>
        <p:spPr>
          <a:xfrm>
            <a:off x="-15847" y="680397"/>
            <a:ext cx="82664" cy="387197"/>
          </a:xfrm>
          <a:prstGeom prst="rect">
            <a:avLst/>
          </a:prstGeom>
          <a:solidFill>
            <a:srgbClr val="99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39" name="Google Shape;39;p5" descr="IUB_ftp.H.201.eps"/>
          <p:cNvPicPr preferRelativeResize="0"/>
          <p:nvPr/>
        </p:nvPicPr>
        <p:blipFill rotWithShape="1">
          <a:blip r:embed="rId2">
            <a:alphaModFix/>
          </a:blip>
          <a:srcRect/>
          <a:stretch/>
        </p:blipFill>
        <p:spPr>
          <a:xfrm>
            <a:off x="1370367" y="4326067"/>
            <a:ext cx="4418054" cy="463183"/>
          </a:xfrm>
          <a:prstGeom prst="rect">
            <a:avLst/>
          </a:prstGeom>
          <a:noFill/>
          <a:ln>
            <a:noFill/>
          </a:ln>
        </p:spPr>
      </p:pic>
      <p:sp>
        <p:nvSpPr>
          <p:cNvPr id="40" name="Google Shape;40;p5"/>
          <p:cNvSpPr/>
          <p:nvPr/>
        </p:nvSpPr>
        <p:spPr>
          <a:xfrm>
            <a:off x="631042" y="4235585"/>
            <a:ext cx="536130" cy="922081"/>
          </a:xfrm>
          <a:prstGeom prst="rect">
            <a:avLst/>
          </a:prstGeom>
          <a:solidFill>
            <a:srgbClr val="99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41" name="Google Shape;41;p5" descr="tab-rgb.eps"/>
          <p:cNvPicPr preferRelativeResize="0"/>
          <p:nvPr/>
        </p:nvPicPr>
        <p:blipFill rotWithShape="1">
          <a:blip r:embed="rId3">
            <a:alphaModFix/>
          </a:blip>
          <a:srcRect/>
          <a:stretch/>
        </p:blipFill>
        <p:spPr>
          <a:xfrm>
            <a:off x="720345" y="4326066"/>
            <a:ext cx="357525" cy="453783"/>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ntent only: white">
  <p:cSld name="Content only: white">
    <p:spTree>
      <p:nvGrpSpPr>
        <p:cNvPr id="1" name="Shape 42"/>
        <p:cNvGrpSpPr/>
        <p:nvPr/>
      </p:nvGrpSpPr>
      <p:grpSpPr>
        <a:xfrm>
          <a:off x="0" y="0"/>
          <a:ext cx="0" cy="0"/>
          <a:chOff x="0" y="0"/>
          <a:chExt cx="0" cy="0"/>
        </a:xfrm>
      </p:grpSpPr>
      <p:sp>
        <p:nvSpPr>
          <p:cNvPr id="43" name="Google Shape;43;p6"/>
          <p:cNvSpPr txBox="1">
            <a:spLocks noGrp="1"/>
          </p:cNvSpPr>
          <p:nvPr>
            <p:ph type="ctrTitle"/>
          </p:nvPr>
        </p:nvSpPr>
        <p:spPr>
          <a:xfrm>
            <a:off x="529827" y="759070"/>
            <a:ext cx="8004391" cy="699065"/>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Clr>
                <a:srgbClr val="404041"/>
              </a:buClr>
              <a:buSzPts val="3000"/>
              <a:buFont typeface="Arial"/>
              <a:buNone/>
              <a:defRPr sz="3000" b="1" i="0" u="none" strike="noStrike" cap="none">
                <a:solidFill>
                  <a:srgbClr val="40404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44" name="Google Shape;44;p6"/>
          <p:cNvSpPr/>
          <p:nvPr/>
        </p:nvSpPr>
        <p:spPr>
          <a:xfrm>
            <a:off x="0" y="957832"/>
            <a:ext cx="82664" cy="387197"/>
          </a:xfrm>
          <a:prstGeom prst="rect">
            <a:avLst/>
          </a:prstGeom>
          <a:solidFill>
            <a:srgbClr val="99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5" name="Google Shape;45;p6"/>
          <p:cNvSpPr txBox="1">
            <a:spLocks noGrp="1"/>
          </p:cNvSpPr>
          <p:nvPr>
            <p:ph type="body" idx="1"/>
          </p:nvPr>
        </p:nvSpPr>
        <p:spPr>
          <a:xfrm>
            <a:off x="4833956" y="284947"/>
            <a:ext cx="3700462" cy="252412"/>
          </a:xfrm>
          <a:prstGeom prst="rect">
            <a:avLst/>
          </a:prstGeom>
          <a:noFill/>
          <a:ln>
            <a:noFill/>
          </a:ln>
        </p:spPr>
        <p:txBody>
          <a:bodyPr spcFirstLastPara="1" wrap="square" lIns="91425" tIns="45700" rIns="91425" bIns="45700" anchor="t" anchorCtr="0"/>
          <a:lstStyle>
            <a:lvl1pPr marL="457200" marR="0" lvl="0" indent="-228600" algn="r" rtl="0">
              <a:lnSpc>
                <a:spcPct val="100000"/>
              </a:lnSpc>
              <a:spcBef>
                <a:spcPts val="0"/>
              </a:spcBef>
              <a:spcAft>
                <a:spcPts val="0"/>
              </a:spcAft>
              <a:buClr>
                <a:srgbClr val="7F7F7F"/>
              </a:buClr>
              <a:buSzPts val="1100"/>
              <a:buFont typeface="Noto Sans Symbols"/>
              <a:buNone/>
              <a:defRPr sz="1100" b="0" i="0" u="none" strike="noStrike" cap="none">
                <a:solidFill>
                  <a:srgbClr val="A6A6A6"/>
                </a:solidFill>
                <a:latin typeface="Arial"/>
                <a:ea typeface="Arial"/>
                <a:cs typeface="Arial"/>
                <a:sym typeface="Arial"/>
              </a:defRPr>
            </a:lvl1pPr>
            <a:lvl2pPr marL="914400" marR="0" lvl="1" indent="-342900" algn="l" rtl="0">
              <a:lnSpc>
                <a:spcPct val="100000"/>
              </a:lnSpc>
              <a:spcBef>
                <a:spcPts val="18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42900" algn="l" rtl="0">
              <a:lnSpc>
                <a:spcPct val="100000"/>
              </a:lnSpc>
              <a:spcBef>
                <a:spcPts val="18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42900" algn="l" rtl="0">
              <a:lnSpc>
                <a:spcPct val="100000"/>
              </a:lnSpc>
              <a:spcBef>
                <a:spcPts val="18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100000"/>
              </a:lnSpc>
              <a:spcBef>
                <a:spcPts val="18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55600" algn="l" rtl="0">
              <a:lnSpc>
                <a:spcPct val="100000"/>
              </a:lnSpc>
              <a:spcBef>
                <a:spcPts val="18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46" name="Google Shape;46;p6"/>
          <p:cNvSpPr txBox="1"/>
          <p:nvPr/>
        </p:nvSpPr>
        <p:spPr>
          <a:xfrm>
            <a:off x="3556000" y="3541059"/>
            <a:ext cx="184666" cy="36933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47" name="Google Shape;47;p6"/>
          <p:cNvSpPr txBox="1">
            <a:spLocks noGrp="1"/>
          </p:cNvSpPr>
          <p:nvPr>
            <p:ph type="body" idx="2"/>
          </p:nvPr>
        </p:nvSpPr>
        <p:spPr>
          <a:xfrm>
            <a:off x="518824" y="1629404"/>
            <a:ext cx="8015594" cy="2810633"/>
          </a:xfrm>
          <a:prstGeom prst="rect">
            <a:avLst/>
          </a:prstGeom>
          <a:noFill/>
          <a:ln>
            <a:noFill/>
          </a:ln>
        </p:spPr>
        <p:txBody>
          <a:bodyPr spcFirstLastPara="1" wrap="square" lIns="91425" tIns="45700" rIns="91425" bIns="45700" anchor="t" anchorCtr="0"/>
          <a:lstStyle>
            <a:lvl1pPr marL="457200" marR="0" lvl="0" indent="-342900" algn="l" rtl="0">
              <a:lnSpc>
                <a:spcPct val="100000"/>
              </a:lnSpc>
              <a:spcBef>
                <a:spcPts val="0"/>
              </a:spcBef>
              <a:spcAft>
                <a:spcPts val="0"/>
              </a:spcAft>
              <a:buClr>
                <a:srgbClr val="7F7F7F"/>
              </a:buClr>
              <a:buSzPts val="1800"/>
              <a:buFont typeface="Arial"/>
              <a:buAutoNum type="arabicPeriod"/>
              <a:defRPr sz="1800" b="0" i="0" u="none" strike="noStrike" cap="none">
                <a:solidFill>
                  <a:srgbClr val="404041"/>
                </a:solidFill>
                <a:latin typeface="Arial"/>
                <a:ea typeface="Arial"/>
                <a:cs typeface="Arial"/>
                <a:sym typeface="Arial"/>
              </a:defRPr>
            </a:lvl1pPr>
            <a:lvl2pPr marL="914400" marR="0" lvl="1" indent="-330200" algn="l" rtl="0">
              <a:lnSpc>
                <a:spcPct val="100000"/>
              </a:lnSpc>
              <a:spcBef>
                <a:spcPts val="1800"/>
              </a:spcBef>
              <a:spcAft>
                <a:spcPts val="0"/>
              </a:spcAft>
              <a:buClr>
                <a:srgbClr val="404041"/>
              </a:buClr>
              <a:buSzPts val="1600"/>
              <a:buFont typeface="Arial"/>
              <a:buChar char="–"/>
              <a:defRPr sz="1600" b="0" i="0" u="none" strike="noStrike" cap="none">
                <a:solidFill>
                  <a:srgbClr val="404041"/>
                </a:solidFill>
                <a:latin typeface="Arial"/>
                <a:ea typeface="Arial"/>
                <a:cs typeface="Arial"/>
                <a:sym typeface="Arial"/>
              </a:defRPr>
            </a:lvl2pPr>
            <a:lvl3pPr marL="1371600" marR="0" lvl="2" indent="-330200" algn="l" rtl="0">
              <a:lnSpc>
                <a:spcPct val="100000"/>
              </a:lnSpc>
              <a:spcBef>
                <a:spcPts val="1800"/>
              </a:spcBef>
              <a:spcAft>
                <a:spcPts val="0"/>
              </a:spcAft>
              <a:buClr>
                <a:srgbClr val="404041"/>
              </a:buClr>
              <a:buSzPts val="1600"/>
              <a:buFont typeface="Arial"/>
              <a:buChar char="•"/>
              <a:defRPr sz="1600" b="0" i="0" u="none" strike="noStrike" cap="none">
                <a:solidFill>
                  <a:srgbClr val="404041"/>
                </a:solidFill>
                <a:latin typeface="Arial"/>
                <a:ea typeface="Arial"/>
                <a:cs typeface="Arial"/>
                <a:sym typeface="Arial"/>
              </a:defRPr>
            </a:lvl3pPr>
            <a:lvl4pPr marL="1828800" marR="0" lvl="3" indent="-330200" algn="l" rtl="0">
              <a:lnSpc>
                <a:spcPct val="100000"/>
              </a:lnSpc>
              <a:spcBef>
                <a:spcPts val="1800"/>
              </a:spcBef>
              <a:spcAft>
                <a:spcPts val="0"/>
              </a:spcAft>
              <a:buClr>
                <a:srgbClr val="404041"/>
              </a:buClr>
              <a:buSzPts val="1600"/>
              <a:buFont typeface="Arial"/>
              <a:buChar char="–"/>
              <a:defRPr sz="1600" b="0" i="0" u="none" strike="noStrike" cap="none">
                <a:solidFill>
                  <a:srgbClr val="404041"/>
                </a:solidFill>
                <a:latin typeface="Arial"/>
                <a:ea typeface="Arial"/>
                <a:cs typeface="Arial"/>
                <a:sym typeface="Arial"/>
              </a:defRPr>
            </a:lvl4pPr>
            <a:lvl5pPr marL="2286000" marR="0" lvl="4" indent="-330200" algn="l" rtl="0">
              <a:lnSpc>
                <a:spcPct val="100000"/>
              </a:lnSpc>
              <a:spcBef>
                <a:spcPts val="1800"/>
              </a:spcBef>
              <a:spcAft>
                <a:spcPts val="0"/>
              </a:spcAft>
              <a:buClr>
                <a:srgbClr val="404041"/>
              </a:buClr>
              <a:buSzPts val="1600"/>
              <a:buFont typeface="Arial"/>
              <a:buChar char="»"/>
              <a:defRPr sz="1600" b="0" i="0" u="none" strike="noStrike" cap="none">
                <a:solidFill>
                  <a:srgbClr val="404041"/>
                </a:solidFill>
                <a:latin typeface="Arial"/>
                <a:ea typeface="Arial"/>
                <a:cs typeface="Arial"/>
                <a:sym typeface="Arial"/>
              </a:defRPr>
            </a:lvl5pPr>
            <a:lvl6pPr marL="2743200" marR="0" lvl="5" indent="-355600" algn="l" rtl="0">
              <a:lnSpc>
                <a:spcPct val="100000"/>
              </a:lnSpc>
              <a:spcBef>
                <a:spcPts val="18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grpSp>
        <p:nvGrpSpPr>
          <p:cNvPr id="48" name="Google Shape;48;p6"/>
          <p:cNvGrpSpPr/>
          <p:nvPr/>
        </p:nvGrpSpPr>
        <p:grpSpPr>
          <a:xfrm>
            <a:off x="-30788" y="4661517"/>
            <a:ext cx="9228667" cy="528963"/>
            <a:chOff x="-30788" y="4661517"/>
            <a:chExt cx="9228667" cy="528963"/>
          </a:xfrm>
        </p:grpSpPr>
        <p:sp>
          <p:nvSpPr>
            <p:cNvPr id="49" name="Google Shape;49;p6"/>
            <p:cNvSpPr/>
            <p:nvPr/>
          </p:nvSpPr>
          <p:spPr>
            <a:xfrm>
              <a:off x="-30788" y="4734807"/>
              <a:ext cx="9228667" cy="455673"/>
            </a:xfrm>
            <a:prstGeom prst="rect">
              <a:avLst/>
            </a:prstGeom>
            <a:solidFill>
              <a:srgbClr val="69030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0" name="Google Shape;50;p6"/>
            <p:cNvSpPr/>
            <p:nvPr/>
          </p:nvSpPr>
          <p:spPr>
            <a:xfrm>
              <a:off x="635303" y="4661517"/>
              <a:ext cx="387197" cy="528963"/>
            </a:xfrm>
            <a:prstGeom prst="rect">
              <a:avLst/>
            </a:prstGeom>
            <a:solidFill>
              <a:srgbClr val="99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51" name="Google Shape;51;p6" descr="tab-rgb.eps"/>
            <p:cNvPicPr preferRelativeResize="0"/>
            <p:nvPr/>
          </p:nvPicPr>
          <p:blipFill rotWithShape="1">
            <a:blip r:embed="rId2">
              <a:alphaModFix/>
            </a:blip>
            <a:srcRect/>
            <a:stretch/>
          </p:blipFill>
          <p:spPr>
            <a:xfrm>
              <a:off x="699798" y="4726863"/>
              <a:ext cx="258207" cy="327725"/>
            </a:xfrm>
            <a:prstGeom prst="rect">
              <a:avLst/>
            </a:prstGeom>
            <a:noFill/>
            <a:ln>
              <a:noFill/>
            </a:ln>
          </p:spPr>
        </p:pic>
        <p:sp>
          <p:nvSpPr>
            <p:cNvPr id="52" name="Google Shape;52;p6"/>
            <p:cNvSpPr txBox="1"/>
            <p:nvPr/>
          </p:nvSpPr>
          <p:spPr>
            <a:xfrm>
              <a:off x="1030972" y="4823737"/>
              <a:ext cx="3613600" cy="230832"/>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rgbClr val="FFFFFF"/>
                  </a:solidFill>
                  <a:latin typeface="Arial"/>
                  <a:ea typeface="Arial"/>
                  <a:cs typeface="Arial"/>
                  <a:sym typeface="Arial"/>
                </a:rPr>
                <a:t>INDIANA UNIVERSITY BLOOMINGTON</a:t>
              </a:r>
              <a:endParaRPr sz="900" b="0" i="0" u="none" strike="noStrike" cap="none">
                <a:solidFill>
                  <a:srgbClr val="FFFFFF"/>
                </a:solidFill>
                <a:latin typeface="Arial"/>
                <a:ea typeface="Arial"/>
                <a:cs typeface="Arial"/>
                <a:sym typeface="Arial"/>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ntent and photo: white">
  <p:cSld name="Content and photo: white">
    <p:spTree>
      <p:nvGrpSpPr>
        <p:cNvPr id="1" name="Shape 53"/>
        <p:cNvGrpSpPr/>
        <p:nvPr/>
      </p:nvGrpSpPr>
      <p:grpSpPr>
        <a:xfrm>
          <a:off x="0" y="0"/>
          <a:ext cx="0" cy="0"/>
          <a:chOff x="0" y="0"/>
          <a:chExt cx="0" cy="0"/>
        </a:xfrm>
      </p:grpSpPr>
      <p:sp>
        <p:nvSpPr>
          <p:cNvPr id="54" name="Google Shape;54;p7"/>
          <p:cNvSpPr txBox="1">
            <a:spLocks noGrp="1"/>
          </p:cNvSpPr>
          <p:nvPr>
            <p:ph type="title"/>
          </p:nvPr>
        </p:nvSpPr>
        <p:spPr>
          <a:xfrm>
            <a:off x="525303" y="464386"/>
            <a:ext cx="4560579" cy="779318"/>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Clr>
                <a:srgbClr val="404041"/>
              </a:buClr>
              <a:buSzPts val="3000"/>
              <a:buFont typeface="Arial"/>
              <a:buNone/>
              <a:defRPr sz="3000" b="1" i="0" u="none" strike="noStrike" cap="none">
                <a:solidFill>
                  <a:srgbClr val="40404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55" name="Google Shape;55;p7"/>
          <p:cNvSpPr txBox="1">
            <a:spLocks noGrp="1"/>
          </p:cNvSpPr>
          <p:nvPr>
            <p:ph type="body" idx="1"/>
          </p:nvPr>
        </p:nvSpPr>
        <p:spPr>
          <a:xfrm>
            <a:off x="525303" y="1629405"/>
            <a:ext cx="4560579" cy="2792362"/>
          </a:xfrm>
          <a:prstGeom prst="rect">
            <a:avLst/>
          </a:prstGeom>
          <a:noFill/>
          <a:ln>
            <a:noFill/>
          </a:ln>
        </p:spPr>
        <p:txBody>
          <a:bodyPr spcFirstLastPara="1" wrap="square" lIns="91425" tIns="45700" rIns="91425" bIns="45700" anchor="t" anchorCtr="0"/>
          <a:lstStyle>
            <a:lvl1pPr marL="457200" marR="0" lvl="0" indent="-342900" algn="l" rtl="0">
              <a:lnSpc>
                <a:spcPct val="100000"/>
              </a:lnSpc>
              <a:spcBef>
                <a:spcPts val="0"/>
              </a:spcBef>
              <a:spcAft>
                <a:spcPts val="0"/>
              </a:spcAft>
              <a:buClr>
                <a:srgbClr val="7F7F7F"/>
              </a:buClr>
              <a:buSzPts val="1800"/>
              <a:buFont typeface="Arial"/>
              <a:buChar char="•"/>
              <a:defRPr sz="1800" b="0" i="0" u="none" strike="noStrike" cap="none">
                <a:solidFill>
                  <a:srgbClr val="404041"/>
                </a:solidFill>
                <a:latin typeface="Arial"/>
                <a:ea typeface="Arial"/>
                <a:cs typeface="Arial"/>
                <a:sym typeface="Arial"/>
              </a:defRPr>
            </a:lvl1pPr>
            <a:lvl2pPr marL="914400" marR="0" lvl="1" indent="-342900" algn="l" rtl="0">
              <a:lnSpc>
                <a:spcPct val="100000"/>
              </a:lnSpc>
              <a:spcBef>
                <a:spcPts val="1800"/>
              </a:spcBef>
              <a:spcAft>
                <a:spcPts val="0"/>
              </a:spcAft>
              <a:buClr>
                <a:srgbClr val="404041"/>
              </a:buClr>
              <a:buSzPts val="1800"/>
              <a:buFont typeface="Arial"/>
              <a:buChar char="•"/>
              <a:defRPr sz="1800" b="0" i="0" u="none" strike="noStrike" cap="none">
                <a:solidFill>
                  <a:srgbClr val="404041"/>
                </a:solidFill>
                <a:latin typeface="Arial"/>
                <a:ea typeface="Arial"/>
                <a:cs typeface="Arial"/>
                <a:sym typeface="Arial"/>
              </a:defRPr>
            </a:lvl2pPr>
            <a:lvl3pPr marL="1371600" marR="0" lvl="2" indent="-342900" algn="l" rtl="0">
              <a:lnSpc>
                <a:spcPct val="100000"/>
              </a:lnSpc>
              <a:spcBef>
                <a:spcPts val="1800"/>
              </a:spcBef>
              <a:spcAft>
                <a:spcPts val="0"/>
              </a:spcAft>
              <a:buClr>
                <a:srgbClr val="404041"/>
              </a:buClr>
              <a:buSzPts val="1800"/>
              <a:buFont typeface="Arial"/>
              <a:buChar char="•"/>
              <a:defRPr sz="1800" b="0" i="0" u="none" strike="noStrike" cap="none">
                <a:solidFill>
                  <a:srgbClr val="404041"/>
                </a:solidFill>
                <a:latin typeface="Arial"/>
                <a:ea typeface="Arial"/>
                <a:cs typeface="Arial"/>
                <a:sym typeface="Arial"/>
              </a:defRPr>
            </a:lvl3pPr>
            <a:lvl4pPr marL="1828800" marR="0" lvl="3" indent="-342900" algn="l" rtl="0">
              <a:lnSpc>
                <a:spcPct val="100000"/>
              </a:lnSpc>
              <a:spcBef>
                <a:spcPts val="1800"/>
              </a:spcBef>
              <a:spcAft>
                <a:spcPts val="0"/>
              </a:spcAft>
              <a:buClr>
                <a:srgbClr val="404041"/>
              </a:buClr>
              <a:buSzPts val="1800"/>
              <a:buFont typeface="Arial"/>
              <a:buChar char="•"/>
              <a:defRPr sz="1800" b="0" i="0" u="none" strike="noStrike" cap="none">
                <a:solidFill>
                  <a:srgbClr val="404041"/>
                </a:solidFill>
                <a:latin typeface="Arial"/>
                <a:ea typeface="Arial"/>
                <a:cs typeface="Arial"/>
                <a:sym typeface="Arial"/>
              </a:defRPr>
            </a:lvl4pPr>
            <a:lvl5pPr marL="2286000" marR="0" lvl="4" indent="-342900" algn="l" rtl="0">
              <a:lnSpc>
                <a:spcPct val="100000"/>
              </a:lnSpc>
              <a:spcBef>
                <a:spcPts val="1800"/>
              </a:spcBef>
              <a:spcAft>
                <a:spcPts val="0"/>
              </a:spcAft>
              <a:buClr>
                <a:srgbClr val="404041"/>
              </a:buClr>
              <a:buSzPts val="1800"/>
              <a:buFont typeface="Arial"/>
              <a:buChar char="•"/>
              <a:defRPr sz="1800" b="0" i="0" u="none" strike="noStrike" cap="none">
                <a:solidFill>
                  <a:srgbClr val="404041"/>
                </a:solidFill>
                <a:latin typeface="Arial"/>
                <a:ea typeface="Arial"/>
                <a:cs typeface="Arial"/>
                <a:sym typeface="Arial"/>
              </a:defRPr>
            </a:lvl5pPr>
            <a:lvl6pPr marL="2743200" marR="0" lvl="5" indent="-355600" algn="l" rtl="0">
              <a:lnSpc>
                <a:spcPct val="100000"/>
              </a:lnSpc>
              <a:spcBef>
                <a:spcPts val="18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56" name="Google Shape;56;p7"/>
          <p:cNvSpPr>
            <a:spLocks noGrp="1"/>
          </p:cNvSpPr>
          <p:nvPr>
            <p:ph type="pic" idx="2"/>
          </p:nvPr>
        </p:nvSpPr>
        <p:spPr>
          <a:xfrm>
            <a:off x="5573058" y="0"/>
            <a:ext cx="3570941" cy="5143500"/>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Clr>
                <a:srgbClr val="7F7F7F"/>
              </a:buClr>
              <a:buSzPts val="1800"/>
              <a:buFont typeface="Noto Sans Symbols"/>
              <a:buChar char="▪"/>
              <a:defRPr sz="1800" b="0" i="0" u="none" strike="noStrike" cap="none">
                <a:solidFill>
                  <a:schemeClr val="dk1"/>
                </a:solidFill>
                <a:latin typeface="Arial"/>
                <a:ea typeface="Arial"/>
                <a:cs typeface="Arial"/>
                <a:sym typeface="Arial"/>
              </a:defRPr>
            </a:lvl1pPr>
            <a:lvl2pPr marR="0" lvl="1" algn="l" rtl="0">
              <a:lnSpc>
                <a:spcPct val="100000"/>
              </a:lnSpc>
              <a:spcBef>
                <a:spcPts val="18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R="0" lvl="2" algn="l" rtl="0">
              <a:lnSpc>
                <a:spcPct val="100000"/>
              </a:lnSpc>
              <a:spcBef>
                <a:spcPts val="18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R="0" lvl="3" algn="l" rtl="0">
              <a:lnSpc>
                <a:spcPct val="100000"/>
              </a:lnSpc>
              <a:spcBef>
                <a:spcPts val="18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100000"/>
              </a:lnSpc>
              <a:spcBef>
                <a:spcPts val="18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100000"/>
              </a:lnSpc>
              <a:spcBef>
                <a:spcPts val="18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57" name="Google Shape;57;p7"/>
          <p:cNvSpPr/>
          <p:nvPr/>
        </p:nvSpPr>
        <p:spPr>
          <a:xfrm>
            <a:off x="0" y="486799"/>
            <a:ext cx="82664" cy="387197"/>
          </a:xfrm>
          <a:prstGeom prst="rect">
            <a:avLst/>
          </a:prstGeom>
          <a:solidFill>
            <a:srgbClr val="99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58" name="Google Shape;58;p7"/>
          <p:cNvGrpSpPr/>
          <p:nvPr/>
        </p:nvGrpSpPr>
        <p:grpSpPr>
          <a:xfrm>
            <a:off x="635303" y="4661517"/>
            <a:ext cx="387197" cy="528963"/>
            <a:chOff x="635303" y="4661517"/>
            <a:chExt cx="387197" cy="528963"/>
          </a:xfrm>
        </p:grpSpPr>
        <p:sp>
          <p:nvSpPr>
            <p:cNvPr id="59" name="Google Shape;59;p7"/>
            <p:cNvSpPr/>
            <p:nvPr/>
          </p:nvSpPr>
          <p:spPr>
            <a:xfrm>
              <a:off x="635303" y="4661517"/>
              <a:ext cx="387197" cy="528963"/>
            </a:xfrm>
            <a:prstGeom prst="rect">
              <a:avLst/>
            </a:prstGeom>
            <a:solidFill>
              <a:srgbClr val="99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60" name="Google Shape;60;p7" descr="tab-rgb.eps"/>
            <p:cNvPicPr preferRelativeResize="0"/>
            <p:nvPr/>
          </p:nvPicPr>
          <p:blipFill rotWithShape="1">
            <a:blip r:embed="rId2">
              <a:alphaModFix/>
            </a:blip>
            <a:srcRect/>
            <a:stretch/>
          </p:blipFill>
          <p:spPr>
            <a:xfrm>
              <a:off x="699798" y="4726863"/>
              <a:ext cx="258207" cy="327725"/>
            </a:xfrm>
            <a:prstGeom prst="rect">
              <a:avLst/>
            </a:prstGeom>
            <a:noFill/>
            <a:ln>
              <a:noFill/>
            </a:ln>
          </p:spPr>
        </p:pic>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and photo: black">
  <p:cSld name="Content and photo: black">
    <p:bg>
      <p:bgPr>
        <a:solidFill>
          <a:srgbClr val="252626"/>
        </a:solidFill>
        <a:effectLst/>
      </p:bgPr>
    </p:bg>
    <p:spTree>
      <p:nvGrpSpPr>
        <p:cNvPr id="1" name="Shape 61"/>
        <p:cNvGrpSpPr/>
        <p:nvPr/>
      </p:nvGrpSpPr>
      <p:grpSpPr>
        <a:xfrm>
          <a:off x="0" y="0"/>
          <a:ext cx="0" cy="0"/>
          <a:chOff x="0" y="0"/>
          <a:chExt cx="0" cy="0"/>
        </a:xfrm>
      </p:grpSpPr>
      <p:sp>
        <p:nvSpPr>
          <p:cNvPr id="62" name="Google Shape;62;p8"/>
          <p:cNvSpPr txBox="1">
            <a:spLocks noGrp="1"/>
          </p:cNvSpPr>
          <p:nvPr>
            <p:ph type="title"/>
          </p:nvPr>
        </p:nvSpPr>
        <p:spPr>
          <a:xfrm>
            <a:off x="530124" y="464386"/>
            <a:ext cx="4560579" cy="779318"/>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Clr>
                <a:schemeClr val="lt1"/>
              </a:buClr>
              <a:buSzPts val="3000"/>
              <a:buFont typeface="Arial"/>
              <a:buNone/>
              <a:defRPr sz="3000" b="1"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63" name="Google Shape;63;p8"/>
          <p:cNvSpPr txBox="1">
            <a:spLocks noGrp="1"/>
          </p:cNvSpPr>
          <p:nvPr>
            <p:ph type="body" idx="1"/>
          </p:nvPr>
        </p:nvSpPr>
        <p:spPr>
          <a:xfrm>
            <a:off x="530124" y="1629404"/>
            <a:ext cx="4560579" cy="2801497"/>
          </a:xfrm>
          <a:prstGeom prst="rect">
            <a:avLst/>
          </a:prstGeom>
          <a:noFill/>
          <a:ln>
            <a:noFill/>
          </a:ln>
        </p:spPr>
        <p:txBody>
          <a:bodyPr spcFirstLastPara="1" wrap="square" lIns="91425" tIns="45700" rIns="91425" bIns="45700" anchor="t" anchorCtr="0"/>
          <a:lstStyle>
            <a:lvl1pPr marL="457200" marR="0" lvl="0" indent="-342900" algn="l" rtl="0">
              <a:lnSpc>
                <a:spcPct val="100000"/>
              </a:lnSpc>
              <a:spcBef>
                <a:spcPts val="0"/>
              </a:spcBef>
              <a:spcAft>
                <a:spcPts val="0"/>
              </a:spcAft>
              <a:buClr>
                <a:srgbClr val="7F7F7F"/>
              </a:buClr>
              <a:buSzPts val="1800"/>
              <a:buFont typeface="Arial"/>
              <a:buChar char="•"/>
              <a:defRPr sz="1800" b="0" i="0" u="none" strike="noStrike" cap="none">
                <a:solidFill>
                  <a:schemeClr val="lt1"/>
                </a:solidFill>
                <a:latin typeface="Arial"/>
                <a:ea typeface="Arial"/>
                <a:cs typeface="Arial"/>
                <a:sym typeface="Arial"/>
              </a:defRPr>
            </a:lvl1pPr>
            <a:lvl2pPr marL="914400" marR="0" lvl="1" indent="-342900" algn="l" rtl="0">
              <a:lnSpc>
                <a:spcPct val="100000"/>
              </a:lnSpc>
              <a:spcBef>
                <a:spcPts val="18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2pPr>
            <a:lvl3pPr marL="1371600" marR="0" lvl="2" indent="-342900" algn="l" rtl="0">
              <a:lnSpc>
                <a:spcPct val="100000"/>
              </a:lnSpc>
              <a:spcBef>
                <a:spcPts val="18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3pPr>
            <a:lvl4pPr marL="1828800" marR="0" lvl="3" indent="-342900" algn="l" rtl="0">
              <a:lnSpc>
                <a:spcPct val="100000"/>
              </a:lnSpc>
              <a:spcBef>
                <a:spcPts val="18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4pPr>
            <a:lvl5pPr marL="2286000" marR="0" lvl="4" indent="-342900" algn="l" rtl="0">
              <a:lnSpc>
                <a:spcPct val="100000"/>
              </a:lnSpc>
              <a:spcBef>
                <a:spcPts val="18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5pPr>
            <a:lvl6pPr marL="2743200" marR="0" lvl="5" indent="-355600" algn="l" rtl="0">
              <a:lnSpc>
                <a:spcPct val="100000"/>
              </a:lnSpc>
              <a:spcBef>
                <a:spcPts val="18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64" name="Google Shape;64;p8"/>
          <p:cNvSpPr>
            <a:spLocks noGrp="1"/>
          </p:cNvSpPr>
          <p:nvPr>
            <p:ph type="pic" idx="2"/>
          </p:nvPr>
        </p:nvSpPr>
        <p:spPr>
          <a:xfrm>
            <a:off x="5564909" y="0"/>
            <a:ext cx="3570941" cy="5143500"/>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Clr>
                <a:srgbClr val="7F7F7F"/>
              </a:buClr>
              <a:buSzPts val="1800"/>
              <a:buFont typeface="Noto Sans Symbols"/>
              <a:buChar char="▪"/>
              <a:defRPr sz="1800" b="0" i="0" u="none" strike="noStrike" cap="none">
                <a:solidFill>
                  <a:schemeClr val="dk1"/>
                </a:solidFill>
                <a:latin typeface="Arial"/>
                <a:ea typeface="Arial"/>
                <a:cs typeface="Arial"/>
                <a:sym typeface="Arial"/>
              </a:defRPr>
            </a:lvl1pPr>
            <a:lvl2pPr marR="0" lvl="1" algn="l" rtl="0">
              <a:lnSpc>
                <a:spcPct val="100000"/>
              </a:lnSpc>
              <a:spcBef>
                <a:spcPts val="18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R="0" lvl="2" algn="l" rtl="0">
              <a:lnSpc>
                <a:spcPct val="100000"/>
              </a:lnSpc>
              <a:spcBef>
                <a:spcPts val="18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R="0" lvl="3" algn="l" rtl="0">
              <a:lnSpc>
                <a:spcPct val="100000"/>
              </a:lnSpc>
              <a:spcBef>
                <a:spcPts val="18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100000"/>
              </a:lnSpc>
              <a:spcBef>
                <a:spcPts val="18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100000"/>
              </a:lnSpc>
              <a:spcBef>
                <a:spcPts val="18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65" name="Google Shape;65;p8"/>
          <p:cNvSpPr/>
          <p:nvPr/>
        </p:nvSpPr>
        <p:spPr>
          <a:xfrm>
            <a:off x="-15847" y="486799"/>
            <a:ext cx="82664" cy="387197"/>
          </a:xfrm>
          <a:prstGeom prst="rect">
            <a:avLst/>
          </a:prstGeom>
          <a:solidFill>
            <a:srgbClr val="99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66" name="Google Shape;66;p8"/>
          <p:cNvGrpSpPr/>
          <p:nvPr/>
        </p:nvGrpSpPr>
        <p:grpSpPr>
          <a:xfrm>
            <a:off x="635303" y="4661517"/>
            <a:ext cx="387197" cy="528963"/>
            <a:chOff x="635303" y="4661517"/>
            <a:chExt cx="387197" cy="528963"/>
          </a:xfrm>
        </p:grpSpPr>
        <p:sp>
          <p:nvSpPr>
            <p:cNvPr id="67" name="Google Shape;67;p8"/>
            <p:cNvSpPr/>
            <p:nvPr/>
          </p:nvSpPr>
          <p:spPr>
            <a:xfrm>
              <a:off x="635303" y="4661517"/>
              <a:ext cx="387197" cy="528963"/>
            </a:xfrm>
            <a:prstGeom prst="rect">
              <a:avLst/>
            </a:prstGeom>
            <a:solidFill>
              <a:srgbClr val="99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68" name="Google Shape;68;p8" descr="tab-rgb.eps"/>
            <p:cNvPicPr preferRelativeResize="0"/>
            <p:nvPr/>
          </p:nvPicPr>
          <p:blipFill rotWithShape="1">
            <a:blip r:embed="rId2">
              <a:alphaModFix/>
            </a:blip>
            <a:srcRect/>
            <a:stretch/>
          </p:blipFill>
          <p:spPr>
            <a:xfrm>
              <a:off x="699798" y="4726863"/>
              <a:ext cx="258207" cy="327725"/>
            </a:xfrm>
            <a:prstGeom prst="rect">
              <a:avLst/>
            </a:prstGeom>
            <a:noFill/>
            <a:ln>
              <a:noFill/>
            </a:ln>
          </p:spPr>
        </p:pic>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with footer: white">
  <p:cSld name="Blank with footer: white">
    <p:spTree>
      <p:nvGrpSpPr>
        <p:cNvPr id="1" name="Shape 69"/>
        <p:cNvGrpSpPr/>
        <p:nvPr/>
      </p:nvGrpSpPr>
      <p:grpSpPr>
        <a:xfrm>
          <a:off x="0" y="0"/>
          <a:ext cx="0" cy="0"/>
          <a:chOff x="0" y="0"/>
          <a:chExt cx="0" cy="0"/>
        </a:xfrm>
      </p:grpSpPr>
      <p:grpSp>
        <p:nvGrpSpPr>
          <p:cNvPr id="70" name="Google Shape;70;p9"/>
          <p:cNvGrpSpPr/>
          <p:nvPr/>
        </p:nvGrpSpPr>
        <p:grpSpPr>
          <a:xfrm>
            <a:off x="-30788" y="4661517"/>
            <a:ext cx="9228667" cy="528963"/>
            <a:chOff x="-30788" y="4661517"/>
            <a:chExt cx="9228667" cy="528963"/>
          </a:xfrm>
        </p:grpSpPr>
        <p:sp>
          <p:nvSpPr>
            <p:cNvPr id="71" name="Google Shape;71;p9"/>
            <p:cNvSpPr/>
            <p:nvPr/>
          </p:nvSpPr>
          <p:spPr>
            <a:xfrm>
              <a:off x="-30788" y="4734807"/>
              <a:ext cx="9228667" cy="455673"/>
            </a:xfrm>
            <a:prstGeom prst="rect">
              <a:avLst/>
            </a:prstGeom>
            <a:solidFill>
              <a:srgbClr val="69030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2" name="Google Shape;72;p9"/>
            <p:cNvSpPr/>
            <p:nvPr/>
          </p:nvSpPr>
          <p:spPr>
            <a:xfrm>
              <a:off x="635303" y="4661517"/>
              <a:ext cx="387197" cy="528963"/>
            </a:xfrm>
            <a:prstGeom prst="rect">
              <a:avLst/>
            </a:prstGeom>
            <a:solidFill>
              <a:srgbClr val="99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73" name="Google Shape;73;p9" descr="tab-rgb.eps"/>
            <p:cNvPicPr preferRelativeResize="0"/>
            <p:nvPr/>
          </p:nvPicPr>
          <p:blipFill rotWithShape="1">
            <a:blip r:embed="rId2">
              <a:alphaModFix/>
            </a:blip>
            <a:srcRect/>
            <a:stretch/>
          </p:blipFill>
          <p:spPr>
            <a:xfrm>
              <a:off x="699798" y="4726863"/>
              <a:ext cx="258207" cy="327725"/>
            </a:xfrm>
            <a:prstGeom prst="rect">
              <a:avLst/>
            </a:prstGeom>
            <a:noFill/>
            <a:ln>
              <a:noFill/>
            </a:ln>
          </p:spPr>
        </p:pic>
        <p:sp>
          <p:nvSpPr>
            <p:cNvPr id="74" name="Google Shape;74;p9"/>
            <p:cNvSpPr txBox="1"/>
            <p:nvPr/>
          </p:nvSpPr>
          <p:spPr>
            <a:xfrm>
              <a:off x="1030972" y="4823737"/>
              <a:ext cx="3613600" cy="230832"/>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rgbClr val="FFFFFF"/>
                  </a:solidFill>
                  <a:latin typeface="Arial"/>
                  <a:ea typeface="Arial"/>
                  <a:cs typeface="Arial"/>
                  <a:sym typeface="Arial"/>
                </a:rPr>
                <a:t>INDIANA UNIVERSITY BLOOMINGTON</a:t>
              </a:r>
              <a:endParaRPr sz="900" b="0" i="0" u="none" strike="noStrike" cap="none">
                <a:solidFill>
                  <a:srgbClr val="FFFFFF"/>
                </a:solidFill>
                <a:latin typeface="Arial"/>
                <a:ea typeface="Arial"/>
                <a:cs typeface="Arial"/>
                <a:sym typeface="Arial"/>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with footer: black">
  <p:cSld name="Blank with footer: black">
    <p:bg>
      <p:bgPr>
        <a:solidFill>
          <a:srgbClr val="252626"/>
        </a:solidFill>
        <a:effectLst/>
      </p:bgPr>
    </p:bg>
    <p:spTree>
      <p:nvGrpSpPr>
        <p:cNvPr id="1" name="Shape 75"/>
        <p:cNvGrpSpPr/>
        <p:nvPr/>
      </p:nvGrpSpPr>
      <p:grpSpPr>
        <a:xfrm>
          <a:off x="0" y="0"/>
          <a:ext cx="0" cy="0"/>
          <a:chOff x="0" y="0"/>
          <a:chExt cx="0" cy="0"/>
        </a:xfrm>
      </p:grpSpPr>
      <p:grpSp>
        <p:nvGrpSpPr>
          <p:cNvPr id="76" name="Google Shape;76;p10"/>
          <p:cNvGrpSpPr/>
          <p:nvPr/>
        </p:nvGrpSpPr>
        <p:grpSpPr>
          <a:xfrm>
            <a:off x="-30788" y="4661517"/>
            <a:ext cx="9228667" cy="528963"/>
            <a:chOff x="-30788" y="4661517"/>
            <a:chExt cx="9228667" cy="528963"/>
          </a:xfrm>
        </p:grpSpPr>
        <p:sp>
          <p:nvSpPr>
            <p:cNvPr id="77" name="Google Shape;77;p10"/>
            <p:cNvSpPr/>
            <p:nvPr/>
          </p:nvSpPr>
          <p:spPr>
            <a:xfrm>
              <a:off x="-30788" y="4734807"/>
              <a:ext cx="9228667" cy="455673"/>
            </a:xfrm>
            <a:prstGeom prst="rect">
              <a:avLst/>
            </a:prstGeom>
            <a:solidFill>
              <a:srgbClr val="69030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8" name="Google Shape;78;p10"/>
            <p:cNvSpPr/>
            <p:nvPr/>
          </p:nvSpPr>
          <p:spPr>
            <a:xfrm>
              <a:off x="635303" y="4661517"/>
              <a:ext cx="387197" cy="528963"/>
            </a:xfrm>
            <a:prstGeom prst="rect">
              <a:avLst/>
            </a:prstGeom>
            <a:solidFill>
              <a:srgbClr val="99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79" name="Google Shape;79;p10" descr="tab-rgb.eps"/>
            <p:cNvPicPr preferRelativeResize="0"/>
            <p:nvPr/>
          </p:nvPicPr>
          <p:blipFill rotWithShape="1">
            <a:blip r:embed="rId2">
              <a:alphaModFix/>
            </a:blip>
            <a:srcRect/>
            <a:stretch/>
          </p:blipFill>
          <p:spPr>
            <a:xfrm>
              <a:off x="699798" y="4726863"/>
              <a:ext cx="258207" cy="327725"/>
            </a:xfrm>
            <a:prstGeom prst="rect">
              <a:avLst/>
            </a:prstGeom>
            <a:noFill/>
            <a:ln>
              <a:noFill/>
            </a:ln>
          </p:spPr>
        </p:pic>
        <p:sp>
          <p:nvSpPr>
            <p:cNvPr id="80" name="Google Shape;80;p10"/>
            <p:cNvSpPr txBox="1"/>
            <p:nvPr/>
          </p:nvSpPr>
          <p:spPr>
            <a:xfrm>
              <a:off x="1030972" y="4823737"/>
              <a:ext cx="3613600" cy="230832"/>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rgbClr val="FFFFFF"/>
                  </a:solidFill>
                  <a:latin typeface="Arial"/>
                  <a:ea typeface="Arial"/>
                  <a:cs typeface="Arial"/>
                  <a:sym typeface="Arial"/>
                </a:rPr>
                <a:t>INDIANA UNIVERSITY BLOOMINGTON</a:t>
              </a:r>
              <a:endParaRPr sz="900" b="0" i="0" u="none" strike="noStrike" cap="none">
                <a:solidFill>
                  <a:srgbClr val="FFFFFF"/>
                </a:solidFill>
                <a:latin typeface="Arial"/>
                <a:ea typeface="Arial"/>
                <a:cs typeface="Arial"/>
                <a:sym typeface="Arial"/>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1161892" y="634604"/>
            <a:ext cx="6802482" cy="857250"/>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Clr>
                <a:schemeClr val="dk1"/>
              </a:buClr>
              <a:buSzPts val="3200"/>
              <a:buFont typeface="Arial"/>
              <a:buNone/>
              <a:defRPr sz="32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
          <p:cNvSpPr txBox="1">
            <a:spLocks noGrp="1"/>
          </p:cNvSpPr>
          <p:nvPr>
            <p:ph type="body" idx="1"/>
          </p:nvPr>
        </p:nvSpPr>
        <p:spPr>
          <a:xfrm>
            <a:off x="1161892" y="1589938"/>
            <a:ext cx="6802482" cy="3215287"/>
          </a:xfrm>
          <a:prstGeom prst="rect">
            <a:avLst/>
          </a:prstGeom>
          <a:noFill/>
          <a:ln>
            <a:noFill/>
          </a:ln>
        </p:spPr>
        <p:txBody>
          <a:bodyPr spcFirstLastPara="1" wrap="square" lIns="91425" tIns="45700" rIns="91425" bIns="45700" anchor="t" anchorCtr="0"/>
          <a:lstStyle>
            <a:lvl1pPr marL="457200" marR="0" lvl="0" indent="-342900" algn="l" rtl="0">
              <a:lnSpc>
                <a:spcPct val="100000"/>
              </a:lnSpc>
              <a:spcBef>
                <a:spcPts val="0"/>
              </a:spcBef>
              <a:spcAft>
                <a:spcPts val="0"/>
              </a:spcAft>
              <a:buClr>
                <a:srgbClr val="7F7F7F"/>
              </a:buClr>
              <a:buSzPts val="1800"/>
              <a:buFont typeface="Noto Sans Symbols"/>
              <a:buChar char="▪"/>
              <a:defRPr sz="1800" b="0" i="0" u="none" strike="noStrike" cap="none">
                <a:solidFill>
                  <a:schemeClr val="dk1"/>
                </a:solidFill>
                <a:latin typeface="Arial"/>
                <a:ea typeface="Arial"/>
                <a:cs typeface="Arial"/>
                <a:sym typeface="Arial"/>
              </a:defRPr>
            </a:lvl1pPr>
            <a:lvl2pPr marL="914400" marR="0" lvl="1" indent="-342900" algn="l" rtl="0">
              <a:lnSpc>
                <a:spcPct val="100000"/>
              </a:lnSpc>
              <a:spcBef>
                <a:spcPts val="18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42900" algn="l" rtl="0">
              <a:lnSpc>
                <a:spcPct val="100000"/>
              </a:lnSpc>
              <a:spcBef>
                <a:spcPts val="18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42900" algn="l" rtl="0">
              <a:lnSpc>
                <a:spcPct val="100000"/>
              </a:lnSpc>
              <a:spcBef>
                <a:spcPts val="18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100000"/>
              </a:lnSpc>
              <a:spcBef>
                <a:spcPts val="18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55600" algn="l" rtl="0">
              <a:lnSpc>
                <a:spcPct val="100000"/>
              </a:lnSpc>
              <a:spcBef>
                <a:spcPts val="18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8" r:id="rId10"/>
  </p:sldLayoutIdLst>
  <p:hf sldNum="0" hd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25.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28.jpeg"/></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42.jpeg"/></Relationships>
</file>

<file path=ppt/slides/_rels/slide2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0.xml"/><Relationship Id="rId1" Type="http://schemas.openxmlformats.org/officeDocument/2006/relationships/slideLayout" Target="../slideLayouts/slideLayout3.xml"/><Relationship Id="rId5" Type="http://schemas.openxmlformats.org/officeDocument/2006/relationships/image" Target="../media/image45.jpeg"/><Relationship Id="rId4" Type="http://schemas.openxmlformats.org/officeDocument/2006/relationships/image" Target="../media/image18.jpeg"/></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image" Target="../media/image47.png"/></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2.xml"/><Relationship Id="rId1" Type="http://schemas.openxmlformats.org/officeDocument/2006/relationships/slideLayout" Target="../slideLayouts/slideLayout3.xml"/><Relationship Id="rId4" Type="http://schemas.openxmlformats.org/officeDocument/2006/relationships/image" Target="../media/image47.png"/></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3.xml"/><Relationship Id="rId1" Type="http://schemas.openxmlformats.org/officeDocument/2006/relationships/slideLayout" Target="../slideLayouts/slideLayout3.xml"/><Relationship Id="rId4" Type="http://schemas.openxmlformats.org/officeDocument/2006/relationships/image" Target="../media/image47.png"/></Relationships>
</file>

<file path=ppt/slides/_rels/slide3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4.xml"/><Relationship Id="rId1" Type="http://schemas.openxmlformats.org/officeDocument/2006/relationships/slideLayout" Target="../slideLayouts/slideLayout3.xml"/><Relationship Id="rId4" Type="http://schemas.openxmlformats.org/officeDocument/2006/relationships/image" Target="../media/image47.png"/></Relationships>
</file>

<file path=ppt/slides/_rels/slide3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5.xml"/><Relationship Id="rId1" Type="http://schemas.openxmlformats.org/officeDocument/2006/relationships/slideLayout" Target="../slideLayouts/slideLayout3.xml"/><Relationship Id="rId4" Type="http://schemas.openxmlformats.org/officeDocument/2006/relationships/image" Target="../media/image47.png"/></Relationships>
</file>

<file path=ppt/slides/_rels/slide3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6.xml"/><Relationship Id="rId1" Type="http://schemas.openxmlformats.org/officeDocument/2006/relationships/slideLayout" Target="../slideLayouts/slideLayout3.xml"/><Relationship Id="rId4" Type="http://schemas.openxmlformats.org/officeDocument/2006/relationships/image" Target="../media/image47.png"/></Relationships>
</file>

<file path=ppt/slides/_rels/slide3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7.xml"/><Relationship Id="rId1" Type="http://schemas.openxmlformats.org/officeDocument/2006/relationships/slideLayout" Target="../slideLayouts/slideLayout3.xml"/><Relationship Id="rId4" Type="http://schemas.openxmlformats.org/officeDocument/2006/relationships/image" Target="../media/image47.png"/></Relationships>
</file>

<file path=ppt/slides/_rels/slide38.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5.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40.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40.xml"/><Relationship Id="rId1" Type="http://schemas.openxmlformats.org/officeDocument/2006/relationships/slideLayout" Target="../slideLayouts/slideLayout3.xml"/><Relationship Id="rId5" Type="http://schemas.openxmlformats.org/officeDocument/2006/relationships/image" Target="../media/image54.jpg"/><Relationship Id="rId4" Type="http://schemas.openxmlformats.org/officeDocument/2006/relationships/image" Target="../media/image53.jpg"/></Relationships>
</file>

<file path=ppt/slides/_rels/slide41.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notesSlide" Target="../notesSlides/notesSlide41.xml"/><Relationship Id="rId1" Type="http://schemas.openxmlformats.org/officeDocument/2006/relationships/slideLayout" Target="../slideLayouts/slideLayout4.xml"/><Relationship Id="rId6" Type="http://schemas.openxmlformats.org/officeDocument/2006/relationships/image" Target="../media/image58.jpeg"/><Relationship Id="rId5" Type="http://schemas.openxmlformats.org/officeDocument/2006/relationships/image" Target="../media/image57.png"/><Relationship Id="rId4" Type="http://schemas.openxmlformats.org/officeDocument/2006/relationships/image" Target="../media/image56.png"/></Relationships>
</file>

<file path=ppt/slides/_rels/slide4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3.xml"/><Relationship Id="rId1" Type="http://schemas.openxmlformats.org/officeDocument/2006/relationships/slideLayout" Target="../slideLayouts/slideLayout3.xml"/><Relationship Id="rId4" Type="http://schemas.openxmlformats.org/officeDocument/2006/relationships/image" Target="../media/image63.jpeg"/></Relationships>
</file>

<file path=ppt/slides/_rels/slide4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5.xml"/><Relationship Id="rId1" Type="http://schemas.openxmlformats.org/officeDocument/2006/relationships/slideLayout" Target="../slideLayouts/slideLayout3.xml"/><Relationship Id="rId4" Type="http://schemas.openxmlformats.org/officeDocument/2006/relationships/image" Target="../media/image66.jpeg"/></Relationships>
</file>

<file path=ppt/slides/_rels/slide4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7.xml"/><Relationship Id="rId1" Type="http://schemas.openxmlformats.org/officeDocument/2006/relationships/slideLayout" Target="../slideLayouts/slideLayout3.xml"/><Relationship Id="rId6" Type="http://schemas.openxmlformats.org/officeDocument/2006/relationships/image" Target="../media/image580.png"/><Relationship Id="rId5" Type="http://schemas.openxmlformats.org/officeDocument/2006/relationships/image" Target="../media/image70.jpeg"/><Relationship Id="rId4" Type="http://schemas.openxmlformats.org/officeDocument/2006/relationships/image" Target="../media/image69.jpeg"/></Relationships>
</file>

<file path=ppt/slides/_rels/slide4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6.jpg"/></Relationships>
</file>

<file path=ppt/slides/_rels/slide5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50.xml"/><Relationship Id="rId1" Type="http://schemas.openxmlformats.org/officeDocument/2006/relationships/slideLayout" Target="../slideLayouts/slideLayout3.xml"/><Relationship Id="rId4" Type="http://schemas.openxmlformats.org/officeDocument/2006/relationships/image" Target="../media/image74.tif"/></Relationships>
</file>

<file path=ppt/slides/_rels/slide5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3.xml"/><Relationship Id="rId4" Type="http://schemas.openxmlformats.org/officeDocument/2006/relationships/image" Target="../media/image78.png"/></Relationships>
</file>

<file path=ppt/slides/_rels/slide5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3.xml"/><Relationship Id="rId5" Type="http://schemas.openxmlformats.org/officeDocument/2006/relationships/image" Target="../media/image51.png"/><Relationship Id="rId4" Type="http://schemas.openxmlformats.org/officeDocument/2006/relationships/image" Target="../media/image78.png"/></Relationships>
</file>

<file path=ppt/slides/_rels/slide5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5.xml"/><Relationship Id="rId1" Type="http://schemas.openxmlformats.org/officeDocument/2006/relationships/slideLayout" Target="../slideLayouts/slideLayout3.xml"/><Relationship Id="rId4" Type="http://schemas.openxmlformats.org/officeDocument/2006/relationships/image" Target="../media/image78.png"/></Relationships>
</file>

<file path=ppt/slides/_rels/slide5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6.xml"/><Relationship Id="rId1" Type="http://schemas.openxmlformats.org/officeDocument/2006/relationships/slideLayout" Target="../slideLayouts/slideLayout3.xml"/><Relationship Id="rId5" Type="http://schemas.openxmlformats.org/officeDocument/2006/relationships/image" Target="../media/image76.png"/><Relationship Id="rId4" Type="http://schemas.openxmlformats.org/officeDocument/2006/relationships/image" Target="../media/image78.png"/></Relationships>
</file>

<file path=ppt/slides/_rels/slide5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7.xml"/><Relationship Id="rId1" Type="http://schemas.openxmlformats.org/officeDocument/2006/relationships/slideLayout" Target="../slideLayouts/slideLayout3.xml"/><Relationship Id="rId6" Type="http://schemas.openxmlformats.org/officeDocument/2006/relationships/image" Target="../media/image75.png"/><Relationship Id="rId5" Type="http://schemas.openxmlformats.org/officeDocument/2006/relationships/image" Target="../media/image76.png"/><Relationship Id="rId4" Type="http://schemas.openxmlformats.org/officeDocument/2006/relationships/image" Target="../media/image78.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18.jpeg"/><Relationship Id="rId4" Type="http://schemas.openxmlformats.org/officeDocument/2006/relationships/image" Target="../media/image17.jpeg"/></Relationships>
</file>

<file path=ppt/slides/_rels/slide60.xml.rels><?xml version="1.0" encoding="UTF-8" standalone="yes"?>
<Relationships xmlns="http://schemas.openxmlformats.org/package/2006/relationships"><Relationship Id="rId3" Type="http://schemas.openxmlformats.org/officeDocument/2006/relationships/image" Target="../media/image79.png"/><Relationship Id="rId7" Type="http://schemas.openxmlformats.org/officeDocument/2006/relationships/image" Target="../media/image81.png"/><Relationship Id="rId2" Type="http://schemas.openxmlformats.org/officeDocument/2006/relationships/notesSlide" Target="../notesSlides/notesSlide58.xml"/><Relationship Id="rId1" Type="http://schemas.openxmlformats.org/officeDocument/2006/relationships/slideLayout" Target="../slideLayouts/slideLayout3.xml"/><Relationship Id="rId6" Type="http://schemas.openxmlformats.org/officeDocument/2006/relationships/image" Target="../media/image75.png"/><Relationship Id="rId5" Type="http://schemas.openxmlformats.org/officeDocument/2006/relationships/image" Target="../media/image76.png"/><Relationship Id="rId4" Type="http://schemas.openxmlformats.org/officeDocument/2006/relationships/image" Target="../media/image78.png"/></Relationships>
</file>

<file path=ppt/slides/_rels/slide6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59.xml"/><Relationship Id="rId1" Type="http://schemas.openxmlformats.org/officeDocument/2006/relationships/slideLayout" Target="../slideLayouts/slideLayout3.xml"/><Relationship Id="rId6" Type="http://schemas.openxmlformats.org/officeDocument/2006/relationships/image" Target="../media/image82.png"/><Relationship Id="rId5" Type="http://schemas.openxmlformats.org/officeDocument/2006/relationships/image" Target="../media/image70.jpeg"/><Relationship Id="rId4" Type="http://schemas.openxmlformats.org/officeDocument/2006/relationships/image" Target="../media/image69.jpeg"/></Relationships>
</file>

<file path=ppt/slides/_rels/slide6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60.xml"/><Relationship Id="rId1" Type="http://schemas.openxmlformats.org/officeDocument/2006/relationships/slideLayout" Target="../slideLayouts/slideLayout3.xml"/><Relationship Id="rId6" Type="http://schemas.openxmlformats.org/officeDocument/2006/relationships/image" Target="../media/image82.png"/><Relationship Id="rId5" Type="http://schemas.openxmlformats.org/officeDocument/2006/relationships/image" Target="../media/image70.jpeg"/><Relationship Id="rId4" Type="http://schemas.openxmlformats.org/officeDocument/2006/relationships/image" Target="../media/image69.jpeg"/></Relationships>
</file>

<file path=ppt/slides/_rels/slide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5" name="Google Shape;85;p11"/>
          <p:cNvSpPr txBox="1">
            <a:spLocks noGrp="1"/>
          </p:cNvSpPr>
          <p:nvPr>
            <p:ph type="title"/>
          </p:nvPr>
        </p:nvSpPr>
        <p:spPr>
          <a:xfrm>
            <a:off x="502903" y="1964019"/>
            <a:ext cx="7734221" cy="1114494"/>
          </a:xfrm>
          <a:prstGeom prst="rect">
            <a:avLst/>
          </a:prstGeom>
          <a:noFill/>
          <a:ln>
            <a:noFill/>
          </a:ln>
        </p:spPr>
        <p:txBody>
          <a:bodyPr spcFirstLastPara="1" wrap="square" lIns="91425" tIns="45700" rIns="91425" bIns="45700" anchor="ctr" anchorCtr="0">
            <a:noAutofit/>
          </a:bodyPr>
          <a:lstStyle/>
          <a:p>
            <a:pPr algn="ctr">
              <a:buSzPts val="3600"/>
            </a:pPr>
            <a:r>
              <a:rPr lang="en-US" sz="2400" dirty="0"/>
              <a:t>Spin-Dependent Fifth-Force Search and Measurement of Compensated Ferrimagnetism in Terbium Iron Garnet using Neutron Spin Echo Spectroscopy and Neutron Radiography</a:t>
            </a:r>
            <a:endParaRPr lang="en-US" sz="2400" i="0" u="none" strike="noStrike" cap="none" dirty="0">
              <a:solidFill>
                <a:schemeClr val="lt1"/>
              </a:solidFill>
            </a:endParaRPr>
          </a:p>
        </p:txBody>
      </p:sp>
      <p:sp>
        <p:nvSpPr>
          <p:cNvPr id="86" name="Google Shape;86;p11"/>
          <p:cNvSpPr txBox="1">
            <a:spLocks noGrp="1"/>
          </p:cNvSpPr>
          <p:nvPr>
            <p:ph type="body" idx="1"/>
          </p:nvPr>
        </p:nvSpPr>
        <p:spPr>
          <a:xfrm>
            <a:off x="530694" y="4709821"/>
            <a:ext cx="7734222" cy="277654"/>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7F7F7F"/>
              </a:buClr>
              <a:buSzPts val="1100"/>
              <a:buFont typeface="Noto Sans Symbols"/>
              <a:buNone/>
            </a:pPr>
            <a:r>
              <a:rPr lang="en-US" sz="1100" b="1" i="0" u="none" strike="noStrike" cap="none">
                <a:solidFill>
                  <a:srgbClr val="A6A6A6"/>
                </a:solidFill>
                <a:latin typeface="Arial"/>
                <a:ea typeface="Arial"/>
                <a:cs typeface="Arial"/>
                <a:sym typeface="Arial"/>
              </a:rPr>
              <a:t>INDIANA UNIVERSITY BLOOMINGTON</a:t>
            </a:r>
            <a:endParaRPr sz="1100" b="1" i="0" u="none" strike="noStrike" cap="none">
              <a:solidFill>
                <a:srgbClr val="A6A6A6"/>
              </a:solidFill>
              <a:latin typeface="Arial"/>
              <a:ea typeface="Arial"/>
              <a:cs typeface="Arial"/>
              <a:sym typeface="Arial"/>
            </a:endParaRPr>
          </a:p>
        </p:txBody>
      </p:sp>
      <p:sp>
        <p:nvSpPr>
          <p:cNvPr id="87" name="Google Shape;87;p11"/>
          <p:cNvSpPr txBox="1">
            <a:spLocks noGrp="1"/>
          </p:cNvSpPr>
          <p:nvPr>
            <p:ph type="body" idx="2"/>
          </p:nvPr>
        </p:nvSpPr>
        <p:spPr>
          <a:xfrm>
            <a:off x="530694" y="3650857"/>
            <a:ext cx="7734222" cy="252412"/>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7F7F7F"/>
              </a:buClr>
              <a:buSzPts val="1800"/>
              <a:buFont typeface="Noto Sans Symbols"/>
              <a:buNone/>
            </a:pPr>
            <a:r>
              <a:rPr lang="en-US" sz="2400" b="0" i="0" u="none" strike="noStrike" cap="none" dirty="0">
                <a:solidFill>
                  <a:srgbClr val="A6A6A6"/>
                </a:solidFill>
                <a:latin typeface="Arial"/>
                <a:ea typeface="Arial"/>
                <a:cs typeface="Arial"/>
                <a:sym typeface="Arial"/>
              </a:rPr>
              <a:t>Caleb Hughes</a:t>
            </a:r>
          </a:p>
          <a:p>
            <a:pPr marL="0" marR="0" lvl="0" indent="0" algn="ctr" rtl="0">
              <a:lnSpc>
                <a:spcPct val="100000"/>
              </a:lnSpc>
              <a:spcBef>
                <a:spcPts val="0"/>
              </a:spcBef>
              <a:spcAft>
                <a:spcPts val="0"/>
              </a:spcAft>
              <a:buClr>
                <a:srgbClr val="7F7F7F"/>
              </a:buClr>
              <a:buSzPts val="1800"/>
              <a:buFont typeface="Noto Sans Symbols"/>
              <a:buNone/>
            </a:pPr>
            <a:endParaRPr sz="2400" b="0" i="0" u="none" strike="noStrike" cap="none" dirty="0">
              <a:solidFill>
                <a:srgbClr val="A6A6A6"/>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p38"/>
          <p:cNvSpPr txBox="1">
            <a:spLocks noGrp="1"/>
          </p:cNvSpPr>
          <p:nvPr>
            <p:ph type="ctrTitle"/>
          </p:nvPr>
        </p:nvSpPr>
        <p:spPr>
          <a:xfrm>
            <a:off x="523348" y="27550"/>
            <a:ext cx="8004409" cy="699065"/>
          </a:xfrm>
          <a:prstGeom prst="rect">
            <a:avLst/>
          </a:prstGeom>
          <a:noFill/>
          <a:ln>
            <a:noFill/>
          </a:ln>
        </p:spPr>
        <p:txBody>
          <a:bodyPr spcFirstLastPara="1" wrap="square" lIns="91425" tIns="45700" rIns="91425" bIns="45700" anchor="ctr" anchorCtr="0">
            <a:noAutofit/>
          </a:bodyPr>
          <a:lstStyle/>
          <a:p>
            <a:pPr lvl="0" algn="ctr"/>
            <a:r>
              <a:rPr lang="en-US"/>
              <a:t>Neutron Spin Echo Technique</a:t>
            </a:r>
            <a:endParaRPr sz="3000" b="1" i="0" u="none" strike="noStrike" cap="none">
              <a:solidFill>
                <a:schemeClr val="lt1"/>
              </a:solidFill>
              <a:latin typeface="Arial"/>
              <a:ea typeface="Arial"/>
              <a:cs typeface="Arial"/>
              <a:sym typeface="Arial"/>
            </a:endParaRPr>
          </a:p>
        </p:txBody>
      </p:sp>
      <p:sp>
        <p:nvSpPr>
          <p:cNvPr id="3" name="Subtitle 2"/>
          <p:cNvSpPr>
            <a:spLocks noGrp="1"/>
          </p:cNvSpPr>
          <p:nvPr>
            <p:ph type="subTitle" idx="1"/>
          </p:nvPr>
        </p:nvSpPr>
        <p:spPr>
          <a:xfrm>
            <a:off x="523348" y="1155812"/>
            <a:ext cx="4048652" cy="2818769"/>
          </a:xfrm>
        </p:spPr>
        <p:txBody>
          <a:bodyPr/>
          <a:lstStyle/>
          <a:p>
            <a:pPr marL="114300" indent="0">
              <a:buNone/>
            </a:pPr>
            <a:r>
              <a:rPr lang="en-US"/>
              <a:t>Start with polarized ensemble of neutrons</a:t>
            </a:r>
          </a:p>
        </p:txBody>
      </p:sp>
      <p:sp>
        <p:nvSpPr>
          <p:cNvPr id="5" name="TextBox 4">
            <a:extLst>
              <a:ext uri="{FF2B5EF4-FFF2-40B4-BE49-F238E27FC236}">
                <a16:creationId xmlns:a16="http://schemas.microsoft.com/office/drawing/2014/main" id="{2F2B46B0-7C5B-4684-8868-1E26FE4A6206}"/>
              </a:ext>
            </a:extLst>
          </p:cNvPr>
          <p:cNvSpPr txBox="1"/>
          <p:nvPr/>
        </p:nvSpPr>
        <p:spPr>
          <a:xfrm>
            <a:off x="7538385" y="4770378"/>
            <a:ext cx="1319592" cy="307777"/>
          </a:xfrm>
          <a:prstGeom prst="rect">
            <a:avLst/>
          </a:prstGeom>
          <a:noFill/>
        </p:spPr>
        <p:txBody>
          <a:bodyPr wrap="none" rtlCol="0">
            <a:spAutoFit/>
          </a:bodyPr>
          <a:lstStyle/>
          <a:p>
            <a:r>
              <a:rPr lang="en-US">
                <a:solidFill>
                  <a:schemeClr val="bg1"/>
                </a:solidFill>
              </a:rPr>
              <a:t>Caleb Hughes</a:t>
            </a:r>
          </a:p>
        </p:txBody>
      </p:sp>
      <p:pic>
        <p:nvPicPr>
          <p:cNvPr id="2050" name="Picture 2" descr="The spin-echo sequence">
            <a:extLst>
              <a:ext uri="{FF2B5EF4-FFF2-40B4-BE49-F238E27FC236}">
                <a16:creationId xmlns:a16="http://schemas.microsoft.com/office/drawing/2014/main" id="{972A3D83-54F6-5688-C2EC-540D72470F8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68054" b="53679"/>
          <a:stretch/>
        </p:blipFill>
        <p:spPr bwMode="auto">
          <a:xfrm>
            <a:off x="4688091" y="1317455"/>
            <a:ext cx="3510090" cy="257020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845C4A7-79EC-CAA7-97E7-13D05BE82ADB}"/>
              </a:ext>
            </a:extLst>
          </p:cNvPr>
          <p:cNvSpPr txBox="1"/>
          <p:nvPr/>
        </p:nvSpPr>
        <p:spPr>
          <a:xfrm>
            <a:off x="3739979" y="3887660"/>
            <a:ext cx="5404021" cy="200055"/>
          </a:xfrm>
          <a:prstGeom prst="rect">
            <a:avLst/>
          </a:prstGeom>
          <a:noFill/>
        </p:spPr>
        <p:txBody>
          <a:bodyPr wrap="square" rtlCol="0">
            <a:spAutoFit/>
          </a:bodyPr>
          <a:lstStyle/>
          <a:p>
            <a:r>
              <a:rPr lang="en-US" sz="700" i="1">
                <a:solidFill>
                  <a:schemeClr val="bg1"/>
                </a:solidFill>
                <a:effectLst/>
              </a:rPr>
              <a:t>Spin echo</a:t>
            </a:r>
            <a:r>
              <a:rPr lang="en-US" sz="700">
                <a:solidFill>
                  <a:schemeClr val="bg1"/>
                </a:solidFill>
                <a:effectLst/>
              </a:rPr>
              <a:t> (2023) </a:t>
            </a:r>
            <a:r>
              <a:rPr lang="en-US" sz="700" i="1">
                <a:solidFill>
                  <a:schemeClr val="bg1"/>
                </a:solidFill>
                <a:effectLst/>
              </a:rPr>
              <a:t>Wikipedia</a:t>
            </a:r>
            <a:r>
              <a:rPr lang="en-US" sz="700">
                <a:solidFill>
                  <a:schemeClr val="bg1"/>
                </a:solidFill>
                <a:effectLst/>
              </a:rPr>
              <a:t>. Wikimedia Foundation. Available at: https://en.wikipedia.org/wiki/Spin_echo (Accessed: April 14, 2023). </a:t>
            </a:r>
          </a:p>
        </p:txBody>
      </p:sp>
    </p:spTree>
    <p:extLst>
      <p:ext uri="{BB962C8B-B14F-4D97-AF65-F5344CB8AC3E}">
        <p14:creationId xmlns:p14="http://schemas.microsoft.com/office/powerpoint/2010/main" val="19552906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p38"/>
          <p:cNvSpPr txBox="1">
            <a:spLocks noGrp="1"/>
          </p:cNvSpPr>
          <p:nvPr>
            <p:ph type="ctrTitle"/>
          </p:nvPr>
        </p:nvSpPr>
        <p:spPr>
          <a:xfrm>
            <a:off x="523348" y="27550"/>
            <a:ext cx="8004409" cy="699065"/>
          </a:xfrm>
          <a:prstGeom prst="rect">
            <a:avLst/>
          </a:prstGeom>
          <a:noFill/>
          <a:ln>
            <a:noFill/>
          </a:ln>
        </p:spPr>
        <p:txBody>
          <a:bodyPr spcFirstLastPara="1" wrap="square" lIns="91425" tIns="45700" rIns="91425" bIns="45700" anchor="ctr" anchorCtr="0">
            <a:noAutofit/>
          </a:bodyPr>
          <a:lstStyle/>
          <a:p>
            <a:pPr lvl="0" algn="ctr"/>
            <a:r>
              <a:rPr lang="en-US"/>
              <a:t>Neutron Spin Echo Technique</a:t>
            </a:r>
            <a:endParaRPr sz="3000" b="1" i="0" u="none" strike="noStrike" cap="none">
              <a:solidFill>
                <a:schemeClr val="lt1"/>
              </a:solidFill>
              <a:latin typeface="Arial"/>
              <a:ea typeface="Arial"/>
              <a:cs typeface="Arial"/>
              <a:sym typeface="Arial"/>
            </a:endParaRPr>
          </a:p>
        </p:txBody>
      </p:sp>
      <p:sp>
        <p:nvSpPr>
          <p:cNvPr id="3" name="Subtitle 2"/>
          <p:cNvSpPr>
            <a:spLocks noGrp="1"/>
          </p:cNvSpPr>
          <p:nvPr>
            <p:ph type="subTitle" idx="1"/>
          </p:nvPr>
        </p:nvSpPr>
        <p:spPr>
          <a:xfrm>
            <a:off x="523348" y="1155812"/>
            <a:ext cx="4048652" cy="2818769"/>
          </a:xfrm>
        </p:spPr>
        <p:txBody>
          <a:bodyPr/>
          <a:lstStyle/>
          <a:p>
            <a:pPr marL="114300" indent="0">
              <a:buNone/>
            </a:pPr>
            <a:r>
              <a:rPr lang="en-US"/>
              <a:t>Polarized Ensemble</a:t>
            </a:r>
          </a:p>
          <a:p>
            <a:pPr marL="114300" indent="0">
              <a:buNone/>
            </a:pPr>
            <a:endParaRPr lang="en-US"/>
          </a:p>
          <a:p>
            <a:pPr marL="114300" indent="0">
              <a:buNone/>
            </a:pPr>
            <a:r>
              <a:rPr lang="en-US"/>
              <a:t>Induce non-adiabatic spin flip via π/2 coil</a:t>
            </a:r>
          </a:p>
        </p:txBody>
      </p:sp>
      <p:sp>
        <p:nvSpPr>
          <p:cNvPr id="5" name="TextBox 4">
            <a:extLst>
              <a:ext uri="{FF2B5EF4-FFF2-40B4-BE49-F238E27FC236}">
                <a16:creationId xmlns:a16="http://schemas.microsoft.com/office/drawing/2014/main" id="{2F2B46B0-7C5B-4684-8868-1E26FE4A6206}"/>
              </a:ext>
            </a:extLst>
          </p:cNvPr>
          <p:cNvSpPr txBox="1"/>
          <p:nvPr/>
        </p:nvSpPr>
        <p:spPr>
          <a:xfrm>
            <a:off x="7538385" y="4770378"/>
            <a:ext cx="1319592" cy="307777"/>
          </a:xfrm>
          <a:prstGeom prst="rect">
            <a:avLst/>
          </a:prstGeom>
          <a:noFill/>
        </p:spPr>
        <p:txBody>
          <a:bodyPr wrap="none" rtlCol="0">
            <a:spAutoFit/>
          </a:bodyPr>
          <a:lstStyle/>
          <a:p>
            <a:r>
              <a:rPr lang="en-US">
                <a:solidFill>
                  <a:schemeClr val="bg1"/>
                </a:solidFill>
              </a:rPr>
              <a:t>Caleb Hughes</a:t>
            </a:r>
          </a:p>
        </p:txBody>
      </p:sp>
      <p:pic>
        <p:nvPicPr>
          <p:cNvPr id="2" name="Picture 2" descr="The spin-echo sequence">
            <a:extLst>
              <a:ext uri="{FF2B5EF4-FFF2-40B4-BE49-F238E27FC236}">
                <a16:creationId xmlns:a16="http://schemas.microsoft.com/office/drawing/2014/main" id="{5E83EE29-3BC6-F0B6-90FB-ED7F70C9C650}"/>
              </a:ext>
            </a:extLst>
          </p:cNvPr>
          <p:cNvPicPr>
            <a:picLocks noChangeArrowheads="1"/>
          </p:cNvPicPr>
          <p:nvPr/>
        </p:nvPicPr>
        <p:blipFill rotWithShape="1">
          <a:blip r:embed="rId3">
            <a:extLst>
              <a:ext uri="{28A0092B-C50C-407E-A947-70E740481C1C}">
                <a14:useLocalDpi xmlns:a14="http://schemas.microsoft.com/office/drawing/2010/main" val="0"/>
              </a:ext>
            </a:extLst>
          </a:blip>
          <a:srcRect l="34000" r="34432" b="53251"/>
          <a:stretch/>
        </p:blipFill>
        <p:spPr bwMode="auto">
          <a:xfrm>
            <a:off x="4690872" y="1316736"/>
            <a:ext cx="3511296" cy="257124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311B553-5B36-C528-AC25-D18F2454363A}"/>
              </a:ext>
            </a:extLst>
          </p:cNvPr>
          <p:cNvSpPr txBox="1"/>
          <p:nvPr/>
        </p:nvSpPr>
        <p:spPr>
          <a:xfrm>
            <a:off x="3739979" y="3895898"/>
            <a:ext cx="5404021" cy="200055"/>
          </a:xfrm>
          <a:prstGeom prst="rect">
            <a:avLst/>
          </a:prstGeom>
          <a:noFill/>
        </p:spPr>
        <p:txBody>
          <a:bodyPr wrap="square" rtlCol="0">
            <a:spAutoFit/>
          </a:bodyPr>
          <a:lstStyle/>
          <a:p>
            <a:r>
              <a:rPr lang="en-US" sz="700" i="1">
                <a:solidFill>
                  <a:schemeClr val="bg1"/>
                </a:solidFill>
                <a:effectLst/>
              </a:rPr>
              <a:t>Spin echo</a:t>
            </a:r>
            <a:r>
              <a:rPr lang="en-US" sz="700">
                <a:solidFill>
                  <a:schemeClr val="bg1"/>
                </a:solidFill>
                <a:effectLst/>
              </a:rPr>
              <a:t> (2023) </a:t>
            </a:r>
            <a:r>
              <a:rPr lang="en-US" sz="700" i="1">
                <a:solidFill>
                  <a:schemeClr val="bg1"/>
                </a:solidFill>
                <a:effectLst/>
              </a:rPr>
              <a:t>Wikipedia</a:t>
            </a:r>
            <a:r>
              <a:rPr lang="en-US" sz="700">
                <a:solidFill>
                  <a:schemeClr val="bg1"/>
                </a:solidFill>
                <a:effectLst/>
              </a:rPr>
              <a:t>. Wikimedia Foundation. Available at: https://en.wikipedia.org/wiki/Spin_echo (Accessed: April 14, 2023). </a:t>
            </a:r>
          </a:p>
        </p:txBody>
      </p:sp>
    </p:spTree>
    <p:extLst>
      <p:ext uri="{BB962C8B-B14F-4D97-AF65-F5344CB8AC3E}">
        <p14:creationId xmlns:p14="http://schemas.microsoft.com/office/powerpoint/2010/main" val="38180991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p38"/>
          <p:cNvSpPr txBox="1">
            <a:spLocks noGrp="1"/>
          </p:cNvSpPr>
          <p:nvPr>
            <p:ph type="ctrTitle"/>
          </p:nvPr>
        </p:nvSpPr>
        <p:spPr>
          <a:xfrm>
            <a:off x="523348" y="27550"/>
            <a:ext cx="8004409" cy="699065"/>
          </a:xfrm>
          <a:prstGeom prst="rect">
            <a:avLst/>
          </a:prstGeom>
          <a:noFill/>
          <a:ln>
            <a:noFill/>
          </a:ln>
        </p:spPr>
        <p:txBody>
          <a:bodyPr spcFirstLastPara="1" wrap="square" lIns="91425" tIns="45700" rIns="91425" bIns="45700" anchor="ctr" anchorCtr="0">
            <a:noAutofit/>
          </a:bodyPr>
          <a:lstStyle/>
          <a:p>
            <a:pPr lvl="0" algn="ctr"/>
            <a:r>
              <a:rPr lang="en-US"/>
              <a:t>Neutron Spin Echo Technique</a:t>
            </a:r>
            <a:endParaRPr sz="3000" b="1" i="0" u="none" strike="noStrike" cap="none">
              <a:solidFill>
                <a:schemeClr val="lt1"/>
              </a:solidFill>
              <a:latin typeface="Arial"/>
              <a:ea typeface="Arial"/>
              <a:cs typeface="Arial"/>
              <a:sym typeface="Arial"/>
            </a:endParaRPr>
          </a:p>
        </p:txBody>
      </p:sp>
      <p:sp>
        <p:nvSpPr>
          <p:cNvPr id="3" name="Subtitle 2"/>
          <p:cNvSpPr>
            <a:spLocks noGrp="1"/>
          </p:cNvSpPr>
          <p:nvPr>
            <p:ph type="subTitle" idx="1"/>
          </p:nvPr>
        </p:nvSpPr>
        <p:spPr>
          <a:xfrm>
            <a:off x="523348" y="1155812"/>
            <a:ext cx="4048652" cy="2818769"/>
          </a:xfrm>
        </p:spPr>
        <p:txBody>
          <a:bodyPr/>
          <a:lstStyle/>
          <a:p>
            <a:pPr marL="114300" indent="0">
              <a:buNone/>
            </a:pPr>
            <a:r>
              <a:rPr lang="en-US"/>
              <a:t>Polarized</a:t>
            </a:r>
          </a:p>
          <a:p>
            <a:pPr marL="114300" indent="0">
              <a:buNone/>
            </a:pPr>
            <a:r>
              <a:rPr lang="en-US"/>
              <a:t>π/2 spin flip</a:t>
            </a:r>
          </a:p>
          <a:p>
            <a:pPr marL="114300" indent="0">
              <a:buNone/>
            </a:pPr>
            <a:endParaRPr lang="en-US"/>
          </a:p>
          <a:p>
            <a:pPr marL="114300" indent="0">
              <a:buNone/>
            </a:pPr>
            <a:r>
              <a:rPr lang="en-US"/>
              <a:t>Precession: Guide field allows Larmor Precession proportional to </a:t>
            </a:r>
            <a:r>
              <a:rPr lang="el-GR"/>
              <a:t>ω</a:t>
            </a:r>
            <a:r>
              <a:rPr lang="en-US"/>
              <a:t>*t. Slower neutrons spend longer time in the field and thus rotate more.</a:t>
            </a:r>
          </a:p>
        </p:txBody>
      </p:sp>
      <p:sp>
        <p:nvSpPr>
          <p:cNvPr id="5" name="TextBox 4">
            <a:extLst>
              <a:ext uri="{FF2B5EF4-FFF2-40B4-BE49-F238E27FC236}">
                <a16:creationId xmlns:a16="http://schemas.microsoft.com/office/drawing/2014/main" id="{2F2B46B0-7C5B-4684-8868-1E26FE4A6206}"/>
              </a:ext>
            </a:extLst>
          </p:cNvPr>
          <p:cNvSpPr txBox="1"/>
          <p:nvPr/>
        </p:nvSpPr>
        <p:spPr>
          <a:xfrm>
            <a:off x="7538385" y="4770378"/>
            <a:ext cx="1319592" cy="307777"/>
          </a:xfrm>
          <a:prstGeom prst="rect">
            <a:avLst/>
          </a:prstGeom>
          <a:noFill/>
        </p:spPr>
        <p:txBody>
          <a:bodyPr wrap="none" rtlCol="0">
            <a:spAutoFit/>
          </a:bodyPr>
          <a:lstStyle/>
          <a:p>
            <a:r>
              <a:rPr lang="en-US">
                <a:solidFill>
                  <a:schemeClr val="bg1"/>
                </a:solidFill>
              </a:rPr>
              <a:t>Caleb Hughes</a:t>
            </a:r>
          </a:p>
        </p:txBody>
      </p:sp>
      <p:pic>
        <p:nvPicPr>
          <p:cNvPr id="4098" name="Picture 2" descr="The spin-echo sequence">
            <a:extLst>
              <a:ext uri="{FF2B5EF4-FFF2-40B4-BE49-F238E27FC236}">
                <a16:creationId xmlns:a16="http://schemas.microsoft.com/office/drawing/2014/main" id="{A241A489-E91B-E04A-7E98-7338DE5150DB}"/>
              </a:ext>
            </a:extLst>
          </p:cNvPr>
          <p:cNvPicPr>
            <a:picLocks noChangeArrowheads="1"/>
          </p:cNvPicPr>
          <p:nvPr/>
        </p:nvPicPr>
        <p:blipFill rotWithShape="1">
          <a:blip r:embed="rId3">
            <a:extLst>
              <a:ext uri="{28A0092B-C50C-407E-A947-70E740481C1C}">
                <a14:useLocalDpi xmlns:a14="http://schemas.microsoft.com/office/drawing/2010/main" val="0"/>
              </a:ext>
            </a:extLst>
          </a:blip>
          <a:srcRect l="68486" b="53037"/>
          <a:stretch/>
        </p:blipFill>
        <p:spPr bwMode="auto">
          <a:xfrm>
            <a:off x="4690872" y="1316736"/>
            <a:ext cx="3511296" cy="256946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1881608-F7A0-7DC3-BFA6-26BAE6D654E9}"/>
              </a:ext>
            </a:extLst>
          </p:cNvPr>
          <p:cNvSpPr txBox="1"/>
          <p:nvPr/>
        </p:nvSpPr>
        <p:spPr>
          <a:xfrm>
            <a:off x="3739979" y="3887660"/>
            <a:ext cx="5404021" cy="200055"/>
          </a:xfrm>
          <a:prstGeom prst="rect">
            <a:avLst/>
          </a:prstGeom>
          <a:noFill/>
        </p:spPr>
        <p:txBody>
          <a:bodyPr wrap="square" rtlCol="0">
            <a:spAutoFit/>
          </a:bodyPr>
          <a:lstStyle/>
          <a:p>
            <a:r>
              <a:rPr lang="en-US" sz="700" i="1">
                <a:solidFill>
                  <a:schemeClr val="bg1"/>
                </a:solidFill>
                <a:effectLst/>
              </a:rPr>
              <a:t>Spin echo</a:t>
            </a:r>
            <a:r>
              <a:rPr lang="en-US" sz="700">
                <a:solidFill>
                  <a:schemeClr val="bg1"/>
                </a:solidFill>
                <a:effectLst/>
              </a:rPr>
              <a:t> (2023) </a:t>
            </a:r>
            <a:r>
              <a:rPr lang="en-US" sz="700" i="1">
                <a:solidFill>
                  <a:schemeClr val="bg1"/>
                </a:solidFill>
                <a:effectLst/>
              </a:rPr>
              <a:t>Wikipedia</a:t>
            </a:r>
            <a:r>
              <a:rPr lang="en-US" sz="700">
                <a:solidFill>
                  <a:schemeClr val="bg1"/>
                </a:solidFill>
                <a:effectLst/>
              </a:rPr>
              <a:t>. Wikimedia Foundation. Available at: https://en.wikipedia.org/wiki/Spin_echo (Accessed: April 14, 2023). </a:t>
            </a:r>
          </a:p>
        </p:txBody>
      </p:sp>
    </p:spTree>
    <p:extLst>
      <p:ext uri="{BB962C8B-B14F-4D97-AF65-F5344CB8AC3E}">
        <p14:creationId xmlns:p14="http://schemas.microsoft.com/office/powerpoint/2010/main" val="2480155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p38"/>
          <p:cNvSpPr txBox="1">
            <a:spLocks noGrp="1"/>
          </p:cNvSpPr>
          <p:nvPr>
            <p:ph type="ctrTitle"/>
          </p:nvPr>
        </p:nvSpPr>
        <p:spPr>
          <a:xfrm>
            <a:off x="523348" y="27550"/>
            <a:ext cx="8004409" cy="699065"/>
          </a:xfrm>
          <a:prstGeom prst="rect">
            <a:avLst/>
          </a:prstGeom>
          <a:noFill/>
          <a:ln>
            <a:noFill/>
          </a:ln>
        </p:spPr>
        <p:txBody>
          <a:bodyPr spcFirstLastPara="1" wrap="square" lIns="91425" tIns="45700" rIns="91425" bIns="45700" anchor="ctr" anchorCtr="0">
            <a:noAutofit/>
          </a:bodyPr>
          <a:lstStyle/>
          <a:p>
            <a:pPr lvl="0" algn="ctr"/>
            <a:r>
              <a:rPr lang="en-US"/>
              <a:t>Neutron Spin Echo Technique</a:t>
            </a:r>
            <a:endParaRPr sz="3000" b="1" i="0" u="none" strike="noStrike" cap="none">
              <a:solidFill>
                <a:schemeClr val="lt1"/>
              </a:solidFill>
              <a:latin typeface="Arial"/>
              <a:ea typeface="Arial"/>
              <a:cs typeface="Arial"/>
              <a:sym typeface="Arial"/>
            </a:endParaRPr>
          </a:p>
        </p:txBody>
      </p:sp>
      <p:sp>
        <p:nvSpPr>
          <p:cNvPr id="3" name="Subtitle 2"/>
          <p:cNvSpPr>
            <a:spLocks noGrp="1"/>
          </p:cNvSpPr>
          <p:nvPr>
            <p:ph type="subTitle" idx="1"/>
          </p:nvPr>
        </p:nvSpPr>
        <p:spPr>
          <a:xfrm>
            <a:off x="523348" y="1155812"/>
            <a:ext cx="4048652" cy="2818769"/>
          </a:xfrm>
        </p:spPr>
        <p:txBody>
          <a:bodyPr/>
          <a:lstStyle/>
          <a:p>
            <a:pPr marL="114300" indent="0">
              <a:buNone/>
            </a:pPr>
            <a:r>
              <a:rPr lang="en-US"/>
              <a:t>Polarized</a:t>
            </a:r>
          </a:p>
          <a:p>
            <a:pPr marL="114300" indent="0">
              <a:buNone/>
            </a:pPr>
            <a:r>
              <a:rPr lang="en-US"/>
              <a:t>π/2 spin flip</a:t>
            </a:r>
          </a:p>
          <a:p>
            <a:pPr marL="114300" indent="0">
              <a:buNone/>
            </a:pPr>
            <a:r>
              <a:rPr lang="en-US"/>
              <a:t>Larmor Precession 1</a:t>
            </a:r>
          </a:p>
          <a:p>
            <a:pPr marL="114300" indent="0">
              <a:buNone/>
            </a:pPr>
            <a:endParaRPr lang="en-US"/>
          </a:p>
          <a:p>
            <a:pPr marL="114300" indent="0">
              <a:buNone/>
            </a:pPr>
            <a:r>
              <a:rPr lang="en-US"/>
              <a:t>Induce non-adiabatic π-flip of spins.</a:t>
            </a:r>
          </a:p>
        </p:txBody>
      </p:sp>
      <p:sp>
        <p:nvSpPr>
          <p:cNvPr id="5" name="TextBox 4">
            <a:extLst>
              <a:ext uri="{FF2B5EF4-FFF2-40B4-BE49-F238E27FC236}">
                <a16:creationId xmlns:a16="http://schemas.microsoft.com/office/drawing/2014/main" id="{2F2B46B0-7C5B-4684-8868-1E26FE4A6206}"/>
              </a:ext>
            </a:extLst>
          </p:cNvPr>
          <p:cNvSpPr txBox="1"/>
          <p:nvPr/>
        </p:nvSpPr>
        <p:spPr>
          <a:xfrm>
            <a:off x="7538385" y="4770378"/>
            <a:ext cx="1319592" cy="307777"/>
          </a:xfrm>
          <a:prstGeom prst="rect">
            <a:avLst/>
          </a:prstGeom>
          <a:noFill/>
        </p:spPr>
        <p:txBody>
          <a:bodyPr wrap="none" rtlCol="0">
            <a:spAutoFit/>
          </a:bodyPr>
          <a:lstStyle/>
          <a:p>
            <a:r>
              <a:rPr lang="en-US">
                <a:solidFill>
                  <a:schemeClr val="bg1"/>
                </a:solidFill>
              </a:rPr>
              <a:t>Caleb Hughes</a:t>
            </a:r>
          </a:p>
        </p:txBody>
      </p:sp>
      <p:pic>
        <p:nvPicPr>
          <p:cNvPr id="5122" name="Picture 2" descr="The spin-echo sequence">
            <a:extLst>
              <a:ext uri="{FF2B5EF4-FFF2-40B4-BE49-F238E27FC236}">
                <a16:creationId xmlns:a16="http://schemas.microsoft.com/office/drawing/2014/main" id="{9A10EEDB-3DCA-0CFC-4BB8-B10003248CF1}"/>
              </a:ext>
            </a:extLst>
          </p:cNvPr>
          <p:cNvPicPr>
            <a:picLocks noChangeArrowheads="1"/>
          </p:cNvPicPr>
          <p:nvPr/>
        </p:nvPicPr>
        <p:blipFill rotWithShape="1">
          <a:blip r:embed="rId3">
            <a:extLst>
              <a:ext uri="{28A0092B-C50C-407E-A947-70E740481C1C}">
                <a14:useLocalDpi xmlns:a14="http://schemas.microsoft.com/office/drawing/2010/main" val="0"/>
              </a:ext>
            </a:extLst>
          </a:blip>
          <a:srcRect t="53599" r="68379"/>
          <a:stretch/>
        </p:blipFill>
        <p:spPr bwMode="auto">
          <a:xfrm>
            <a:off x="4690872" y="1316736"/>
            <a:ext cx="3511296" cy="256946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06E4865-C27C-6C3F-F649-C0B593E2EE9C}"/>
              </a:ext>
            </a:extLst>
          </p:cNvPr>
          <p:cNvSpPr txBox="1"/>
          <p:nvPr/>
        </p:nvSpPr>
        <p:spPr>
          <a:xfrm>
            <a:off x="3739979" y="3887660"/>
            <a:ext cx="5404021" cy="200055"/>
          </a:xfrm>
          <a:prstGeom prst="rect">
            <a:avLst/>
          </a:prstGeom>
          <a:noFill/>
        </p:spPr>
        <p:txBody>
          <a:bodyPr wrap="square" rtlCol="0">
            <a:spAutoFit/>
          </a:bodyPr>
          <a:lstStyle/>
          <a:p>
            <a:r>
              <a:rPr lang="en-US" sz="700" i="1">
                <a:solidFill>
                  <a:schemeClr val="bg1"/>
                </a:solidFill>
                <a:effectLst/>
              </a:rPr>
              <a:t>Spin echo</a:t>
            </a:r>
            <a:r>
              <a:rPr lang="en-US" sz="700">
                <a:solidFill>
                  <a:schemeClr val="bg1"/>
                </a:solidFill>
                <a:effectLst/>
              </a:rPr>
              <a:t> (2023) </a:t>
            </a:r>
            <a:r>
              <a:rPr lang="en-US" sz="700" i="1">
                <a:solidFill>
                  <a:schemeClr val="bg1"/>
                </a:solidFill>
                <a:effectLst/>
              </a:rPr>
              <a:t>Wikipedia</a:t>
            </a:r>
            <a:r>
              <a:rPr lang="en-US" sz="700">
                <a:solidFill>
                  <a:schemeClr val="bg1"/>
                </a:solidFill>
                <a:effectLst/>
              </a:rPr>
              <a:t>. Wikimedia Foundation. Available at: https://en.wikipedia.org/wiki/Spin_echo (Accessed: April 14, 2023). </a:t>
            </a:r>
          </a:p>
        </p:txBody>
      </p:sp>
    </p:spTree>
    <p:extLst>
      <p:ext uri="{BB962C8B-B14F-4D97-AF65-F5344CB8AC3E}">
        <p14:creationId xmlns:p14="http://schemas.microsoft.com/office/powerpoint/2010/main" val="1619878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p38"/>
          <p:cNvSpPr txBox="1">
            <a:spLocks noGrp="1"/>
          </p:cNvSpPr>
          <p:nvPr>
            <p:ph type="ctrTitle"/>
          </p:nvPr>
        </p:nvSpPr>
        <p:spPr>
          <a:xfrm>
            <a:off x="523348" y="27550"/>
            <a:ext cx="8004409" cy="699065"/>
          </a:xfrm>
          <a:prstGeom prst="rect">
            <a:avLst/>
          </a:prstGeom>
          <a:noFill/>
          <a:ln>
            <a:noFill/>
          </a:ln>
        </p:spPr>
        <p:txBody>
          <a:bodyPr spcFirstLastPara="1" wrap="square" lIns="91425" tIns="45700" rIns="91425" bIns="45700" anchor="ctr" anchorCtr="0">
            <a:noAutofit/>
          </a:bodyPr>
          <a:lstStyle/>
          <a:p>
            <a:pPr lvl="0" algn="ctr"/>
            <a:r>
              <a:rPr lang="en-US"/>
              <a:t>Neutron Spin Echo Technique</a:t>
            </a:r>
            <a:endParaRPr sz="3000" b="1" i="0" u="none" strike="noStrike" cap="none">
              <a:solidFill>
                <a:schemeClr val="lt1"/>
              </a:solidFill>
              <a:latin typeface="Arial"/>
              <a:ea typeface="Arial"/>
              <a:cs typeface="Arial"/>
              <a:sym typeface="Arial"/>
            </a:endParaRPr>
          </a:p>
        </p:txBody>
      </p:sp>
      <p:sp>
        <p:nvSpPr>
          <p:cNvPr id="3" name="Subtitle 2"/>
          <p:cNvSpPr>
            <a:spLocks noGrp="1"/>
          </p:cNvSpPr>
          <p:nvPr>
            <p:ph type="subTitle" idx="1"/>
          </p:nvPr>
        </p:nvSpPr>
        <p:spPr>
          <a:xfrm>
            <a:off x="523348" y="1155812"/>
            <a:ext cx="4048652" cy="2818769"/>
          </a:xfrm>
        </p:spPr>
        <p:txBody>
          <a:bodyPr/>
          <a:lstStyle/>
          <a:p>
            <a:pPr marL="114300" indent="0">
              <a:buNone/>
            </a:pPr>
            <a:r>
              <a:rPr lang="en-US"/>
              <a:t>Polarized</a:t>
            </a:r>
          </a:p>
          <a:p>
            <a:pPr marL="114300" indent="0">
              <a:buNone/>
            </a:pPr>
            <a:r>
              <a:rPr lang="en-US"/>
              <a:t>π/2 spin flip</a:t>
            </a:r>
          </a:p>
          <a:p>
            <a:pPr marL="114300" indent="0">
              <a:buNone/>
            </a:pPr>
            <a:r>
              <a:rPr lang="en-US"/>
              <a:t>Larmor Precession 1</a:t>
            </a:r>
          </a:p>
          <a:p>
            <a:pPr marL="114300" indent="0">
              <a:buNone/>
            </a:pPr>
            <a:r>
              <a:rPr lang="en-US"/>
              <a:t>π spin flip</a:t>
            </a:r>
          </a:p>
          <a:p>
            <a:pPr marL="114300" indent="0">
              <a:buNone/>
            </a:pPr>
            <a:endParaRPr lang="en-US"/>
          </a:p>
          <a:p>
            <a:pPr marL="114300" indent="0">
              <a:buNone/>
            </a:pPr>
            <a:r>
              <a:rPr lang="en-US"/>
              <a:t>Precession: Guide field allows spins to Larmor </a:t>
            </a:r>
            <a:r>
              <a:rPr lang="en-US" err="1"/>
              <a:t>precess</a:t>
            </a:r>
            <a:r>
              <a:rPr lang="en-US"/>
              <a:t> back to original position</a:t>
            </a:r>
          </a:p>
        </p:txBody>
      </p:sp>
      <p:sp>
        <p:nvSpPr>
          <p:cNvPr id="5" name="TextBox 4">
            <a:extLst>
              <a:ext uri="{FF2B5EF4-FFF2-40B4-BE49-F238E27FC236}">
                <a16:creationId xmlns:a16="http://schemas.microsoft.com/office/drawing/2014/main" id="{2F2B46B0-7C5B-4684-8868-1E26FE4A6206}"/>
              </a:ext>
            </a:extLst>
          </p:cNvPr>
          <p:cNvSpPr txBox="1"/>
          <p:nvPr/>
        </p:nvSpPr>
        <p:spPr>
          <a:xfrm>
            <a:off x="7538385" y="4770378"/>
            <a:ext cx="1319592" cy="307777"/>
          </a:xfrm>
          <a:prstGeom prst="rect">
            <a:avLst/>
          </a:prstGeom>
          <a:noFill/>
        </p:spPr>
        <p:txBody>
          <a:bodyPr wrap="none" rtlCol="0">
            <a:spAutoFit/>
          </a:bodyPr>
          <a:lstStyle/>
          <a:p>
            <a:r>
              <a:rPr lang="en-US">
                <a:solidFill>
                  <a:schemeClr val="bg1"/>
                </a:solidFill>
              </a:rPr>
              <a:t>Caleb Hughes</a:t>
            </a:r>
          </a:p>
        </p:txBody>
      </p:sp>
      <p:pic>
        <p:nvPicPr>
          <p:cNvPr id="6146" name="Picture 2" descr="The spin-echo sequence">
            <a:extLst>
              <a:ext uri="{FF2B5EF4-FFF2-40B4-BE49-F238E27FC236}">
                <a16:creationId xmlns:a16="http://schemas.microsoft.com/office/drawing/2014/main" id="{F1543EF1-677B-3DE6-E597-7498DDBE1E55}"/>
              </a:ext>
            </a:extLst>
          </p:cNvPr>
          <p:cNvPicPr>
            <a:picLocks noChangeArrowheads="1"/>
          </p:cNvPicPr>
          <p:nvPr/>
        </p:nvPicPr>
        <p:blipFill rotWithShape="1">
          <a:blip r:embed="rId3">
            <a:extLst>
              <a:ext uri="{28A0092B-C50C-407E-A947-70E740481C1C}">
                <a14:useLocalDpi xmlns:a14="http://schemas.microsoft.com/office/drawing/2010/main" val="0"/>
              </a:ext>
            </a:extLst>
          </a:blip>
          <a:srcRect l="34108" t="52743" r="34216"/>
          <a:stretch/>
        </p:blipFill>
        <p:spPr bwMode="auto">
          <a:xfrm>
            <a:off x="4690872" y="1316736"/>
            <a:ext cx="3511296" cy="256946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0D83155-33EF-5023-04C5-1BB5EA8DED36}"/>
              </a:ext>
            </a:extLst>
          </p:cNvPr>
          <p:cNvSpPr txBox="1"/>
          <p:nvPr/>
        </p:nvSpPr>
        <p:spPr>
          <a:xfrm>
            <a:off x="3739979" y="3887660"/>
            <a:ext cx="5404021" cy="200055"/>
          </a:xfrm>
          <a:prstGeom prst="rect">
            <a:avLst/>
          </a:prstGeom>
          <a:noFill/>
        </p:spPr>
        <p:txBody>
          <a:bodyPr wrap="square" rtlCol="0">
            <a:spAutoFit/>
          </a:bodyPr>
          <a:lstStyle/>
          <a:p>
            <a:r>
              <a:rPr lang="en-US" sz="700" i="1">
                <a:solidFill>
                  <a:schemeClr val="bg1"/>
                </a:solidFill>
                <a:effectLst/>
              </a:rPr>
              <a:t>Spin echo</a:t>
            </a:r>
            <a:r>
              <a:rPr lang="en-US" sz="700">
                <a:solidFill>
                  <a:schemeClr val="bg1"/>
                </a:solidFill>
                <a:effectLst/>
              </a:rPr>
              <a:t> (2023) </a:t>
            </a:r>
            <a:r>
              <a:rPr lang="en-US" sz="700" i="1">
                <a:solidFill>
                  <a:schemeClr val="bg1"/>
                </a:solidFill>
                <a:effectLst/>
              </a:rPr>
              <a:t>Wikipedia</a:t>
            </a:r>
            <a:r>
              <a:rPr lang="en-US" sz="700">
                <a:solidFill>
                  <a:schemeClr val="bg1"/>
                </a:solidFill>
                <a:effectLst/>
              </a:rPr>
              <a:t>. Wikimedia Foundation. Available at: https://en.wikipedia.org/wiki/Spin_echo (Accessed: April 14, 2023). </a:t>
            </a:r>
          </a:p>
        </p:txBody>
      </p:sp>
    </p:spTree>
    <p:extLst>
      <p:ext uri="{BB962C8B-B14F-4D97-AF65-F5344CB8AC3E}">
        <p14:creationId xmlns:p14="http://schemas.microsoft.com/office/powerpoint/2010/main" val="40903778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p38"/>
          <p:cNvSpPr txBox="1">
            <a:spLocks noGrp="1"/>
          </p:cNvSpPr>
          <p:nvPr>
            <p:ph type="ctrTitle"/>
          </p:nvPr>
        </p:nvSpPr>
        <p:spPr>
          <a:xfrm>
            <a:off x="523348" y="27550"/>
            <a:ext cx="8004409" cy="699065"/>
          </a:xfrm>
          <a:prstGeom prst="rect">
            <a:avLst/>
          </a:prstGeom>
          <a:noFill/>
          <a:ln>
            <a:noFill/>
          </a:ln>
        </p:spPr>
        <p:txBody>
          <a:bodyPr spcFirstLastPara="1" wrap="square" lIns="91425" tIns="45700" rIns="91425" bIns="45700" anchor="ctr" anchorCtr="0">
            <a:noAutofit/>
          </a:bodyPr>
          <a:lstStyle/>
          <a:p>
            <a:pPr lvl="0" algn="ctr"/>
            <a:r>
              <a:rPr lang="en-US"/>
              <a:t>Neutron Spin Echo Technique</a:t>
            </a:r>
            <a:endParaRPr sz="3000" b="1" i="0" u="none" strike="noStrike" cap="none">
              <a:solidFill>
                <a:schemeClr val="lt1"/>
              </a:solidFill>
              <a:latin typeface="Arial"/>
              <a:ea typeface="Arial"/>
              <a:cs typeface="Arial"/>
              <a:sym typeface="Arial"/>
            </a:endParaRPr>
          </a:p>
        </p:txBody>
      </p:sp>
      <p:sp>
        <p:nvSpPr>
          <p:cNvPr id="3" name="Subtitle 2"/>
          <p:cNvSpPr>
            <a:spLocks noGrp="1"/>
          </p:cNvSpPr>
          <p:nvPr>
            <p:ph type="subTitle" idx="1"/>
          </p:nvPr>
        </p:nvSpPr>
        <p:spPr>
          <a:xfrm>
            <a:off x="523348" y="1152144"/>
            <a:ext cx="4048652" cy="2818769"/>
          </a:xfrm>
        </p:spPr>
        <p:txBody>
          <a:bodyPr/>
          <a:lstStyle/>
          <a:p>
            <a:pPr marL="114300" indent="0">
              <a:buNone/>
            </a:pPr>
            <a:r>
              <a:rPr lang="en-US"/>
              <a:t>Polarized</a:t>
            </a:r>
          </a:p>
          <a:p>
            <a:pPr marL="114300" indent="0">
              <a:buNone/>
            </a:pPr>
            <a:r>
              <a:rPr lang="en-US"/>
              <a:t>π/2 spin flip</a:t>
            </a:r>
          </a:p>
          <a:p>
            <a:pPr marL="114300" indent="0">
              <a:buNone/>
            </a:pPr>
            <a:r>
              <a:rPr lang="en-US"/>
              <a:t>Larmor Precession 1</a:t>
            </a:r>
          </a:p>
          <a:p>
            <a:pPr marL="114300" indent="0">
              <a:buNone/>
            </a:pPr>
            <a:r>
              <a:rPr lang="en-US"/>
              <a:t>π spin flip</a:t>
            </a:r>
          </a:p>
          <a:p>
            <a:pPr marL="114300" indent="0">
              <a:buNone/>
            </a:pPr>
            <a:r>
              <a:rPr lang="en-US"/>
              <a:t>Larmor Precession 2</a:t>
            </a:r>
          </a:p>
          <a:p>
            <a:pPr marL="114300" indent="0">
              <a:buNone/>
            </a:pPr>
            <a:endParaRPr lang="en-US"/>
          </a:p>
          <a:p>
            <a:pPr marL="114300" indent="0">
              <a:buNone/>
            </a:pPr>
            <a:r>
              <a:rPr lang="en-US"/>
              <a:t>Echo: Spins realign</a:t>
            </a:r>
          </a:p>
        </p:txBody>
      </p:sp>
      <p:sp>
        <p:nvSpPr>
          <p:cNvPr id="5" name="TextBox 4">
            <a:extLst>
              <a:ext uri="{FF2B5EF4-FFF2-40B4-BE49-F238E27FC236}">
                <a16:creationId xmlns:a16="http://schemas.microsoft.com/office/drawing/2014/main" id="{2F2B46B0-7C5B-4684-8868-1E26FE4A6206}"/>
              </a:ext>
            </a:extLst>
          </p:cNvPr>
          <p:cNvSpPr txBox="1"/>
          <p:nvPr/>
        </p:nvSpPr>
        <p:spPr>
          <a:xfrm>
            <a:off x="7538385" y="4770378"/>
            <a:ext cx="1319592" cy="307777"/>
          </a:xfrm>
          <a:prstGeom prst="rect">
            <a:avLst/>
          </a:prstGeom>
          <a:noFill/>
        </p:spPr>
        <p:txBody>
          <a:bodyPr wrap="none" rtlCol="0">
            <a:spAutoFit/>
          </a:bodyPr>
          <a:lstStyle/>
          <a:p>
            <a:r>
              <a:rPr lang="en-US">
                <a:solidFill>
                  <a:schemeClr val="bg1"/>
                </a:solidFill>
              </a:rPr>
              <a:t>Caleb Hughes</a:t>
            </a:r>
          </a:p>
        </p:txBody>
      </p:sp>
      <p:pic>
        <p:nvPicPr>
          <p:cNvPr id="6146" name="Picture 2" descr="The spin-echo sequence">
            <a:extLst>
              <a:ext uri="{FF2B5EF4-FFF2-40B4-BE49-F238E27FC236}">
                <a16:creationId xmlns:a16="http://schemas.microsoft.com/office/drawing/2014/main" id="{F1543EF1-677B-3DE6-E597-7498DDBE1E55}"/>
              </a:ext>
            </a:extLst>
          </p:cNvPr>
          <p:cNvPicPr>
            <a:picLocks noChangeArrowheads="1"/>
          </p:cNvPicPr>
          <p:nvPr/>
        </p:nvPicPr>
        <p:blipFill rotWithShape="1">
          <a:blip r:embed="rId3">
            <a:extLst>
              <a:ext uri="{28A0092B-C50C-407E-A947-70E740481C1C}">
                <a14:useLocalDpi xmlns:a14="http://schemas.microsoft.com/office/drawing/2010/main" val="0"/>
              </a:ext>
            </a:extLst>
          </a:blip>
          <a:srcRect l="68162" t="53385"/>
          <a:stretch/>
        </p:blipFill>
        <p:spPr bwMode="auto">
          <a:xfrm>
            <a:off x="4690872" y="1316736"/>
            <a:ext cx="3511296" cy="256946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5341650-C054-AB4E-3321-57106E6D05F4}"/>
              </a:ext>
            </a:extLst>
          </p:cNvPr>
          <p:cNvSpPr txBox="1"/>
          <p:nvPr/>
        </p:nvSpPr>
        <p:spPr>
          <a:xfrm>
            <a:off x="3739979" y="3887660"/>
            <a:ext cx="5404021" cy="200055"/>
          </a:xfrm>
          <a:prstGeom prst="rect">
            <a:avLst/>
          </a:prstGeom>
          <a:noFill/>
        </p:spPr>
        <p:txBody>
          <a:bodyPr wrap="square" rtlCol="0">
            <a:spAutoFit/>
          </a:bodyPr>
          <a:lstStyle/>
          <a:p>
            <a:r>
              <a:rPr lang="en-US" sz="700" i="1">
                <a:solidFill>
                  <a:schemeClr val="bg1"/>
                </a:solidFill>
                <a:effectLst/>
              </a:rPr>
              <a:t>Spin echo</a:t>
            </a:r>
            <a:r>
              <a:rPr lang="en-US" sz="700">
                <a:solidFill>
                  <a:schemeClr val="bg1"/>
                </a:solidFill>
                <a:effectLst/>
              </a:rPr>
              <a:t> (2023) </a:t>
            </a:r>
            <a:r>
              <a:rPr lang="en-US" sz="700" i="1">
                <a:solidFill>
                  <a:schemeClr val="bg1"/>
                </a:solidFill>
                <a:effectLst/>
              </a:rPr>
              <a:t>Wikipedia</a:t>
            </a:r>
            <a:r>
              <a:rPr lang="en-US" sz="700">
                <a:solidFill>
                  <a:schemeClr val="bg1"/>
                </a:solidFill>
                <a:effectLst/>
              </a:rPr>
              <a:t>. Wikimedia Foundation. Available at: https://en.wikipedia.org/wiki/Spin_echo (Accessed: April 14, 2023). </a:t>
            </a:r>
          </a:p>
        </p:txBody>
      </p:sp>
    </p:spTree>
    <p:extLst>
      <p:ext uri="{BB962C8B-B14F-4D97-AF65-F5344CB8AC3E}">
        <p14:creationId xmlns:p14="http://schemas.microsoft.com/office/powerpoint/2010/main" val="31147547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p38"/>
          <p:cNvSpPr txBox="1">
            <a:spLocks noGrp="1"/>
          </p:cNvSpPr>
          <p:nvPr>
            <p:ph type="ctrTitle"/>
          </p:nvPr>
        </p:nvSpPr>
        <p:spPr>
          <a:xfrm>
            <a:off x="523348" y="27550"/>
            <a:ext cx="8004409" cy="699065"/>
          </a:xfrm>
          <a:prstGeom prst="rect">
            <a:avLst/>
          </a:prstGeom>
          <a:noFill/>
          <a:ln>
            <a:noFill/>
          </a:ln>
        </p:spPr>
        <p:txBody>
          <a:bodyPr spcFirstLastPara="1" wrap="square" lIns="91425" tIns="45700" rIns="91425" bIns="45700" anchor="ctr" anchorCtr="0">
            <a:noAutofit/>
          </a:bodyPr>
          <a:lstStyle/>
          <a:p>
            <a:pPr lvl="0" algn="ctr"/>
            <a:r>
              <a:rPr lang="en-US"/>
              <a:t>Neutron Spin Echo Technique</a:t>
            </a:r>
            <a:endParaRPr sz="3000" b="1" i="0" u="none" strike="noStrike" cap="none">
              <a:solidFill>
                <a:schemeClr val="lt1"/>
              </a:solidFill>
              <a:latin typeface="Arial"/>
              <a:ea typeface="Arial"/>
              <a:cs typeface="Arial"/>
              <a:sym typeface="Arial"/>
            </a:endParaRPr>
          </a:p>
        </p:txBody>
      </p:sp>
      <p:sp>
        <p:nvSpPr>
          <p:cNvPr id="5" name="TextBox 4">
            <a:extLst>
              <a:ext uri="{FF2B5EF4-FFF2-40B4-BE49-F238E27FC236}">
                <a16:creationId xmlns:a16="http://schemas.microsoft.com/office/drawing/2014/main" id="{2F2B46B0-7C5B-4684-8868-1E26FE4A6206}"/>
              </a:ext>
            </a:extLst>
          </p:cNvPr>
          <p:cNvSpPr txBox="1"/>
          <p:nvPr/>
        </p:nvSpPr>
        <p:spPr>
          <a:xfrm>
            <a:off x="7538385" y="4770378"/>
            <a:ext cx="1319592" cy="307777"/>
          </a:xfrm>
          <a:prstGeom prst="rect">
            <a:avLst/>
          </a:prstGeom>
          <a:noFill/>
        </p:spPr>
        <p:txBody>
          <a:bodyPr wrap="none" rtlCol="0">
            <a:spAutoFit/>
          </a:bodyPr>
          <a:lstStyle/>
          <a:p>
            <a:r>
              <a:rPr lang="en-US">
                <a:solidFill>
                  <a:schemeClr val="bg1"/>
                </a:solidFill>
              </a:rPr>
              <a:t>Caleb Hughes</a:t>
            </a:r>
          </a:p>
        </p:txBody>
      </p:sp>
      <p:pic>
        <p:nvPicPr>
          <p:cNvPr id="4" name="Picture 3" descr="Diagram&#10;&#10;Description automatically generated">
            <a:extLst>
              <a:ext uri="{FF2B5EF4-FFF2-40B4-BE49-F238E27FC236}">
                <a16:creationId xmlns:a16="http://schemas.microsoft.com/office/drawing/2014/main" id="{9CCC1830-692C-87F0-1B8B-C4B575BEF8BE}"/>
              </a:ext>
            </a:extLst>
          </p:cNvPr>
          <p:cNvPicPr>
            <a:picLocks noChangeAspect="1"/>
          </p:cNvPicPr>
          <p:nvPr/>
        </p:nvPicPr>
        <p:blipFill>
          <a:blip r:embed="rId3"/>
          <a:stretch>
            <a:fillRect/>
          </a:stretch>
        </p:blipFill>
        <p:spPr>
          <a:xfrm>
            <a:off x="2037725" y="726615"/>
            <a:ext cx="4975654" cy="3731741"/>
          </a:xfrm>
          <a:prstGeom prst="rect">
            <a:avLst/>
          </a:prstGeom>
        </p:spPr>
      </p:pic>
      <p:sp>
        <p:nvSpPr>
          <p:cNvPr id="2" name="TextBox 1">
            <a:extLst>
              <a:ext uri="{FF2B5EF4-FFF2-40B4-BE49-F238E27FC236}">
                <a16:creationId xmlns:a16="http://schemas.microsoft.com/office/drawing/2014/main" id="{1741EDB4-BBA4-6F36-DC1F-EC5F25864161}"/>
              </a:ext>
            </a:extLst>
          </p:cNvPr>
          <p:cNvSpPr txBox="1"/>
          <p:nvPr/>
        </p:nvSpPr>
        <p:spPr>
          <a:xfrm>
            <a:off x="1869989" y="4496911"/>
            <a:ext cx="5404021" cy="200055"/>
          </a:xfrm>
          <a:prstGeom prst="rect">
            <a:avLst/>
          </a:prstGeom>
          <a:noFill/>
        </p:spPr>
        <p:txBody>
          <a:bodyPr wrap="square" rtlCol="0">
            <a:spAutoFit/>
          </a:bodyPr>
          <a:lstStyle/>
          <a:p>
            <a:r>
              <a:rPr lang="en-US" sz="700" i="1">
                <a:solidFill>
                  <a:schemeClr val="bg1"/>
                </a:solidFill>
                <a:effectLst/>
              </a:rPr>
              <a:t>Spin echo</a:t>
            </a:r>
            <a:r>
              <a:rPr lang="en-US" sz="700">
                <a:solidFill>
                  <a:schemeClr val="bg1"/>
                </a:solidFill>
                <a:effectLst/>
              </a:rPr>
              <a:t> (2023) </a:t>
            </a:r>
            <a:r>
              <a:rPr lang="en-US" sz="700" i="1">
                <a:solidFill>
                  <a:schemeClr val="bg1"/>
                </a:solidFill>
                <a:effectLst/>
              </a:rPr>
              <a:t>Wikipedia</a:t>
            </a:r>
            <a:r>
              <a:rPr lang="en-US" sz="700">
                <a:solidFill>
                  <a:schemeClr val="bg1"/>
                </a:solidFill>
                <a:effectLst/>
              </a:rPr>
              <a:t>. Wikimedia Foundation. Available at: https://en.wikipedia.org/wiki/Spin_echo (Accessed: April 14, 2023). </a:t>
            </a:r>
          </a:p>
        </p:txBody>
      </p:sp>
    </p:spTree>
    <p:extLst>
      <p:ext uri="{BB962C8B-B14F-4D97-AF65-F5344CB8AC3E}">
        <p14:creationId xmlns:p14="http://schemas.microsoft.com/office/powerpoint/2010/main" val="11416751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p38"/>
          <p:cNvSpPr txBox="1">
            <a:spLocks noGrp="1"/>
          </p:cNvSpPr>
          <p:nvPr>
            <p:ph type="ctrTitle"/>
          </p:nvPr>
        </p:nvSpPr>
        <p:spPr>
          <a:xfrm>
            <a:off x="523348" y="27550"/>
            <a:ext cx="8004409" cy="699065"/>
          </a:xfrm>
          <a:prstGeom prst="rect">
            <a:avLst/>
          </a:prstGeom>
          <a:noFill/>
          <a:ln>
            <a:noFill/>
          </a:ln>
        </p:spPr>
        <p:txBody>
          <a:bodyPr spcFirstLastPara="1" wrap="square" lIns="91425" tIns="45700" rIns="91425" bIns="45700" anchor="ctr" anchorCtr="0">
            <a:noAutofit/>
          </a:bodyPr>
          <a:lstStyle/>
          <a:p>
            <a:pPr lvl="0" algn="ctr"/>
            <a:r>
              <a:rPr lang="en-US"/>
              <a:t>NSE Advantages</a:t>
            </a:r>
            <a:endParaRPr sz="3000" b="1" i="0" u="none" strike="noStrike" cap="none">
              <a:solidFill>
                <a:schemeClr val="lt1"/>
              </a:solidFill>
              <a:latin typeface="Arial"/>
              <a:ea typeface="Arial"/>
              <a:cs typeface="Arial"/>
              <a:sym typeface="Arial"/>
            </a:endParaRPr>
          </a:p>
        </p:txBody>
      </p:sp>
      <p:sp>
        <p:nvSpPr>
          <p:cNvPr id="3" name="Subtitle 2"/>
          <p:cNvSpPr>
            <a:spLocks noGrp="1"/>
          </p:cNvSpPr>
          <p:nvPr>
            <p:ph type="subTitle" idx="1"/>
          </p:nvPr>
        </p:nvSpPr>
        <p:spPr>
          <a:xfrm>
            <a:off x="91440" y="932688"/>
            <a:ext cx="4251960" cy="2818769"/>
          </a:xfrm>
        </p:spPr>
        <p:txBody>
          <a:bodyPr/>
          <a:lstStyle/>
          <a:p>
            <a:pPr marL="114300" indent="0">
              <a:buNone/>
            </a:pPr>
            <a:r>
              <a:rPr lang="en-US"/>
              <a:t>Works over a range of wavelengths</a:t>
            </a:r>
          </a:p>
          <a:p>
            <a:pPr marL="114300" indent="0">
              <a:buNone/>
            </a:pPr>
            <a:endParaRPr lang="en-US"/>
          </a:p>
          <a:p>
            <a:pPr marL="114300" indent="0">
              <a:buNone/>
            </a:pPr>
            <a:r>
              <a:rPr lang="en-US"/>
              <a:t>Sample can cause change to echo</a:t>
            </a:r>
          </a:p>
          <a:p>
            <a:pPr marL="114300" indent="0">
              <a:buNone/>
            </a:pPr>
            <a:endParaRPr lang="en-US"/>
          </a:p>
          <a:p>
            <a:pPr marL="114300" indent="0">
              <a:buNone/>
            </a:pPr>
            <a:r>
              <a:rPr lang="en-US"/>
              <a:t>Useful for RIG Ferrimagnets as a high B-resolution check of internal domain strength</a:t>
            </a:r>
          </a:p>
        </p:txBody>
      </p:sp>
      <p:sp>
        <p:nvSpPr>
          <p:cNvPr id="5" name="TextBox 4">
            <a:extLst>
              <a:ext uri="{FF2B5EF4-FFF2-40B4-BE49-F238E27FC236}">
                <a16:creationId xmlns:a16="http://schemas.microsoft.com/office/drawing/2014/main" id="{2F2B46B0-7C5B-4684-8868-1E26FE4A6206}"/>
              </a:ext>
            </a:extLst>
          </p:cNvPr>
          <p:cNvSpPr txBox="1"/>
          <p:nvPr/>
        </p:nvSpPr>
        <p:spPr>
          <a:xfrm>
            <a:off x="7538385" y="4770378"/>
            <a:ext cx="1319592" cy="307777"/>
          </a:xfrm>
          <a:prstGeom prst="rect">
            <a:avLst/>
          </a:prstGeom>
          <a:noFill/>
        </p:spPr>
        <p:txBody>
          <a:bodyPr wrap="none" rtlCol="0">
            <a:spAutoFit/>
          </a:bodyPr>
          <a:lstStyle/>
          <a:p>
            <a:r>
              <a:rPr lang="en-US">
                <a:solidFill>
                  <a:schemeClr val="bg1"/>
                </a:solidFill>
              </a:rPr>
              <a:t>Caleb Hughes</a:t>
            </a:r>
          </a:p>
        </p:txBody>
      </p:sp>
      <p:pic>
        <p:nvPicPr>
          <p:cNvPr id="3074" name="Picture 2">
            <a:extLst>
              <a:ext uri="{FF2B5EF4-FFF2-40B4-BE49-F238E27FC236}">
                <a16:creationId xmlns:a16="http://schemas.microsoft.com/office/drawing/2014/main" id="{DFFDBA3D-5AD2-AEF9-C676-6BB7AABE2AE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59721"/>
          <a:stretch/>
        </p:blipFill>
        <p:spPr bwMode="auto">
          <a:xfrm>
            <a:off x="4310448" y="932688"/>
            <a:ext cx="4800600" cy="167021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80FDDA1-56DB-512F-90AF-3F73C9A26465}"/>
              </a:ext>
            </a:extLst>
          </p:cNvPr>
          <p:cNvSpPr txBox="1"/>
          <p:nvPr/>
        </p:nvSpPr>
        <p:spPr>
          <a:xfrm>
            <a:off x="4670853" y="2643089"/>
            <a:ext cx="3993502" cy="523220"/>
          </a:xfrm>
          <a:prstGeom prst="rect">
            <a:avLst/>
          </a:prstGeom>
          <a:noFill/>
        </p:spPr>
        <p:txBody>
          <a:bodyPr wrap="square" rtlCol="0">
            <a:spAutoFit/>
          </a:bodyPr>
          <a:lstStyle/>
          <a:p>
            <a:r>
              <a:rPr lang="en-US" sz="700">
                <a:solidFill>
                  <a:schemeClr val="bg1"/>
                </a:solidFill>
              </a:rPr>
              <a:t>Proton Dynamics in Oxides: An Insight into the Mechanics of Proton Conduction from </a:t>
            </a:r>
            <a:r>
              <a:rPr lang="en-US" sz="700" err="1">
                <a:solidFill>
                  <a:schemeClr val="bg1"/>
                </a:solidFill>
              </a:rPr>
              <a:t>Quasielastic</a:t>
            </a:r>
            <a:r>
              <a:rPr lang="en-US" sz="700">
                <a:solidFill>
                  <a:schemeClr val="bg1"/>
                </a:solidFill>
              </a:rPr>
              <a:t> Neutron Scattering - Scientific Figure on ResearchGate. Available from: https://www.researchgate.net/figure/a-The-layout-of-a-generic-spin-echo-spectrometer-showing-its-principal-components-b_fig3_306254786 [accessed 15 Apr, 2023]</a:t>
            </a:r>
          </a:p>
        </p:txBody>
      </p:sp>
    </p:spTree>
    <p:extLst>
      <p:ext uri="{BB962C8B-B14F-4D97-AF65-F5344CB8AC3E}">
        <p14:creationId xmlns:p14="http://schemas.microsoft.com/office/powerpoint/2010/main" val="19477019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p38"/>
          <p:cNvSpPr txBox="1">
            <a:spLocks noGrp="1"/>
          </p:cNvSpPr>
          <p:nvPr>
            <p:ph type="ctrTitle"/>
          </p:nvPr>
        </p:nvSpPr>
        <p:spPr>
          <a:xfrm>
            <a:off x="523348" y="27550"/>
            <a:ext cx="8004409" cy="699065"/>
          </a:xfrm>
          <a:prstGeom prst="rect">
            <a:avLst/>
          </a:prstGeom>
          <a:noFill/>
          <a:ln>
            <a:noFill/>
          </a:ln>
        </p:spPr>
        <p:txBody>
          <a:bodyPr spcFirstLastPara="1" wrap="square" lIns="91425" tIns="45700" rIns="91425" bIns="45700" anchor="ctr" anchorCtr="0">
            <a:noAutofit/>
          </a:bodyPr>
          <a:lstStyle/>
          <a:p>
            <a:pPr lvl="0" algn="ctr"/>
            <a:r>
              <a:rPr lang="en-US" sz="3000" b="1" i="0" u="none" strike="noStrike" cap="none">
                <a:solidFill>
                  <a:schemeClr val="lt1"/>
                </a:solidFill>
                <a:latin typeface="Arial"/>
                <a:ea typeface="Arial"/>
                <a:cs typeface="Arial"/>
                <a:sym typeface="Arial"/>
              </a:rPr>
              <a:t>BL-15 NSE Setup</a:t>
            </a:r>
            <a:endParaRPr sz="3000" b="1" i="0" u="none" strike="noStrike" cap="none">
              <a:solidFill>
                <a:schemeClr val="lt1"/>
              </a:solidFill>
              <a:latin typeface="Arial"/>
              <a:ea typeface="Arial"/>
              <a:cs typeface="Arial"/>
              <a:sym typeface="Arial"/>
            </a:endParaRPr>
          </a:p>
        </p:txBody>
      </p:sp>
      <p:sp>
        <p:nvSpPr>
          <p:cNvPr id="3" name="Subtitle 2"/>
          <p:cNvSpPr>
            <a:spLocks noGrp="1"/>
          </p:cNvSpPr>
          <p:nvPr>
            <p:ph type="subTitle" idx="1"/>
          </p:nvPr>
        </p:nvSpPr>
        <p:spPr>
          <a:xfrm>
            <a:off x="91440" y="932688"/>
            <a:ext cx="4251960" cy="2816352"/>
          </a:xfrm>
        </p:spPr>
        <p:txBody>
          <a:bodyPr/>
          <a:lstStyle/>
          <a:p>
            <a:pPr marL="114300" indent="0">
              <a:buNone/>
            </a:pPr>
            <a:r>
              <a:rPr lang="en-US"/>
              <a:t>Sample in vacuum in small continuous-flow cryostat</a:t>
            </a:r>
          </a:p>
          <a:p>
            <a:pPr marL="114300" indent="0">
              <a:buNone/>
            </a:pPr>
            <a:endParaRPr lang="en-US"/>
          </a:p>
          <a:p>
            <a:pPr marL="114300" indent="0">
              <a:buNone/>
            </a:pPr>
            <a:r>
              <a:rPr lang="en-US"/>
              <a:t>Temperature control: two silicon diode thermometers, resistive heater in feedback loop: 30 </a:t>
            </a:r>
            <a:r>
              <a:rPr lang="en-US" err="1"/>
              <a:t>mK</a:t>
            </a:r>
            <a:r>
              <a:rPr lang="en-US"/>
              <a:t> accuracy typical</a:t>
            </a:r>
          </a:p>
          <a:p>
            <a:pPr marL="114300" indent="0">
              <a:buNone/>
            </a:pPr>
            <a:endParaRPr lang="en-US"/>
          </a:p>
          <a:p>
            <a:pPr marL="114300" indent="0">
              <a:buNone/>
            </a:pPr>
            <a:r>
              <a:rPr lang="en-US"/>
              <a:t>External field sensors: two fluxgate magnetometers flanking cryostat, Hall probe attached to sample on axis.</a:t>
            </a:r>
          </a:p>
          <a:p>
            <a:pPr marL="114300" indent="0">
              <a:buNone/>
            </a:pPr>
            <a:endParaRPr lang="en-US"/>
          </a:p>
        </p:txBody>
      </p:sp>
      <p:sp>
        <p:nvSpPr>
          <p:cNvPr id="5" name="TextBox 4">
            <a:extLst>
              <a:ext uri="{FF2B5EF4-FFF2-40B4-BE49-F238E27FC236}">
                <a16:creationId xmlns:a16="http://schemas.microsoft.com/office/drawing/2014/main" id="{2F2B46B0-7C5B-4684-8868-1E26FE4A6206}"/>
              </a:ext>
            </a:extLst>
          </p:cNvPr>
          <p:cNvSpPr txBox="1"/>
          <p:nvPr/>
        </p:nvSpPr>
        <p:spPr>
          <a:xfrm>
            <a:off x="7538385" y="4770378"/>
            <a:ext cx="1319592" cy="307777"/>
          </a:xfrm>
          <a:prstGeom prst="rect">
            <a:avLst/>
          </a:prstGeom>
          <a:noFill/>
        </p:spPr>
        <p:txBody>
          <a:bodyPr wrap="none" rtlCol="0">
            <a:spAutoFit/>
          </a:bodyPr>
          <a:lstStyle/>
          <a:p>
            <a:r>
              <a:rPr lang="en-US">
                <a:solidFill>
                  <a:schemeClr val="bg1"/>
                </a:solidFill>
              </a:rPr>
              <a:t>Caleb Hughes</a:t>
            </a:r>
          </a:p>
        </p:txBody>
      </p:sp>
      <p:pic>
        <p:nvPicPr>
          <p:cNvPr id="4098" name="Picture 2">
            <a:extLst>
              <a:ext uri="{FF2B5EF4-FFF2-40B4-BE49-F238E27FC236}">
                <a16:creationId xmlns:a16="http://schemas.microsoft.com/office/drawing/2014/main" id="{D19C0E8D-4832-DD68-679E-B46A94FFA8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77496" y="932688"/>
            <a:ext cx="4800600" cy="36012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4142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p38"/>
          <p:cNvSpPr txBox="1">
            <a:spLocks noGrp="1"/>
          </p:cNvSpPr>
          <p:nvPr>
            <p:ph type="ctrTitle"/>
          </p:nvPr>
        </p:nvSpPr>
        <p:spPr>
          <a:xfrm>
            <a:off x="523348" y="27550"/>
            <a:ext cx="8004409" cy="699065"/>
          </a:xfrm>
          <a:prstGeom prst="rect">
            <a:avLst/>
          </a:prstGeom>
          <a:noFill/>
          <a:ln>
            <a:noFill/>
          </a:ln>
        </p:spPr>
        <p:txBody>
          <a:bodyPr spcFirstLastPara="1" wrap="square" lIns="91425" tIns="45700" rIns="91425" bIns="45700" anchor="ctr" anchorCtr="0">
            <a:noAutofit/>
          </a:bodyPr>
          <a:lstStyle/>
          <a:p>
            <a:pPr lvl="0" algn="ctr"/>
            <a:r>
              <a:rPr lang="en-US" sz="3000" b="1" i="0" u="none" strike="noStrike" cap="none">
                <a:solidFill>
                  <a:schemeClr val="lt1"/>
                </a:solidFill>
                <a:latin typeface="Arial"/>
                <a:ea typeface="Arial"/>
                <a:cs typeface="Arial"/>
                <a:sym typeface="Arial"/>
              </a:rPr>
              <a:t>Sample Mounting</a:t>
            </a:r>
            <a:endParaRPr sz="3000" b="1" i="0" u="none" strike="noStrike" cap="none">
              <a:solidFill>
                <a:schemeClr val="lt1"/>
              </a:solidFill>
              <a:latin typeface="Arial"/>
              <a:ea typeface="Arial"/>
              <a:cs typeface="Arial"/>
              <a:sym typeface="Arial"/>
            </a:endParaRPr>
          </a:p>
        </p:txBody>
      </p:sp>
      <p:sp>
        <p:nvSpPr>
          <p:cNvPr id="5" name="TextBox 4">
            <a:extLst>
              <a:ext uri="{FF2B5EF4-FFF2-40B4-BE49-F238E27FC236}">
                <a16:creationId xmlns:a16="http://schemas.microsoft.com/office/drawing/2014/main" id="{2F2B46B0-7C5B-4684-8868-1E26FE4A6206}"/>
              </a:ext>
            </a:extLst>
          </p:cNvPr>
          <p:cNvSpPr txBox="1"/>
          <p:nvPr/>
        </p:nvSpPr>
        <p:spPr>
          <a:xfrm>
            <a:off x="7538385" y="4770378"/>
            <a:ext cx="1319592" cy="307777"/>
          </a:xfrm>
          <a:prstGeom prst="rect">
            <a:avLst/>
          </a:prstGeom>
          <a:noFill/>
        </p:spPr>
        <p:txBody>
          <a:bodyPr wrap="none" rtlCol="0">
            <a:spAutoFit/>
          </a:bodyPr>
          <a:lstStyle/>
          <a:p>
            <a:r>
              <a:rPr lang="en-US">
                <a:solidFill>
                  <a:schemeClr val="bg1"/>
                </a:solidFill>
              </a:rPr>
              <a:t>Caleb Hughes</a:t>
            </a:r>
          </a:p>
        </p:txBody>
      </p:sp>
      <p:pic>
        <p:nvPicPr>
          <p:cNvPr id="4" name="Picture 3">
            <a:extLst>
              <a:ext uri="{FF2B5EF4-FFF2-40B4-BE49-F238E27FC236}">
                <a16:creationId xmlns:a16="http://schemas.microsoft.com/office/drawing/2014/main" id="{8BE790D2-C4A6-65FB-2A1E-3E585255F77F}"/>
              </a:ext>
            </a:extLst>
          </p:cNvPr>
          <p:cNvPicPr>
            <a:picLocks noChangeAspect="1"/>
          </p:cNvPicPr>
          <p:nvPr/>
        </p:nvPicPr>
        <p:blipFill>
          <a:blip r:embed="rId3"/>
          <a:stretch>
            <a:fillRect/>
          </a:stretch>
        </p:blipFill>
        <p:spPr>
          <a:xfrm>
            <a:off x="1450685" y="932686"/>
            <a:ext cx="2385530" cy="3602736"/>
          </a:xfrm>
          <a:prstGeom prst="rect">
            <a:avLst/>
          </a:prstGeom>
        </p:spPr>
      </p:pic>
      <p:pic>
        <p:nvPicPr>
          <p:cNvPr id="7" name="Picture 6" descr="A picture containing indoor, cluttered&#10;&#10;Description automatically generated">
            <a:extLst>
              <a:ext uri="{FF2B5EF4-FFF2-40B4-BE49-F238E27FC236}">
                <a16:creationId xmlns:a16="http://schemas.microsoft.com/office/drawing/2014/main" id="{F58D49CE-CA3A-A39F-CA92-A0323F320724}"/>
              </a:ext>
            </a:extLst>
          </p:cNvPr>
          <p:cNvPicPr>
            <a:picLocks noChangeAspect="1"/>
          </p:cNvPicPr>
          <p:nvPr/>
        </p:nvPicPr>
        <p:blipFill>
          <a:blip r:embed="rId4"/>
          <a:stretch>
            <a:fillRect/>
          </a:stretch>
        </p:blipFill>
        <p:spPr>
          <a:xfrm>
            <a:off x="4862383" y="932688"/>
            <a:ext cx="2702052" cy="3602736"/>
          </a:xfrm>
          <a:prstGeom prst="rect">
            <a:avLst/>
          </a:prstGeom>
        </p:spPr>
      </p:pic>
    </p:spTree>
    <p:extLst>
      <p:ext uri="{BB962C8B-B14F-4D97-AF65-F5344CB8AC3E}">
        <p14:creationId xmlns:p14="http://schemas.microsoft.com/office/powerpoint/2010/main" val="13726027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p38"/>
          <p:cNvSpPr txBox="1">
            <a:spLocks noGrp="1"/>
          </p:cNvSpPr>
          <p:nvPr>
            <p:ph type="ctrTitle"/>
          </p:nvPr>
        </p:nvSpPr>
        <p:spPr>
          <a:xfrm>
            <a:off x="523348" y="27550"/>
            <a:ext cx="8004409" cy="699065"/>
          </a:xfrm>
          <a:prstGeom prst="rect">
            <a:avLst/>
          </a:prstGeom>
          <a:noFill/>
          <a:ln>
            <a:noFill/>
          </a:ln>
        </p:spPr>
        <p:txBody>
          <a:bodyPr spcFirstLastPara="1" wrap="square" lIns="91425" tIns="45700" rIns="91425" bIns="45700" anchor="ctr" anchorCtr="0">
            <a:noAutofit/>
          </a:bodyPr>
          <a:lstStyle/>
          <a:p>
            <a:pPr lvl="0" algn="ctr"/>
            <a:r>
              <a:rPr lang="en-US"/>
              <a:t>Open Questions</a:t>
            </a:r>
            <a:endParaRPr sz="3000" b="1" i="0" u="none" strike="noStrike" cap="none">
              <a:solidFill>
                <a:schemeClr val="lt1"/>
              </a:solidFill>
              <a:latin typeface="Arial"/>
              <a:ea typeface="Arial"/>
              <a:cs typeface="Arial"/>
              <a:sym typeface="Arial"/>
            </a:endParaRPr>
          </a:p>
        </p:txBody>
      </p:sp>
      <p:sp>
        <p:nvSpPr>
          <p:cNvPr id="3" name="Subtitle 2"/>
          <p:cNvSpPr>
            <a:spLocks noGrp="1"/>
          </p:cNvSpPr>
          <p:nvPr>
            <p:ph type="subTitle" idx="1"/>
          </p:nvPr>
        </p:nvSpPr>
        <p:spPr>
          <a:xfrm>
            <a:off x="87305" y="929687"/>
            <a:ext cx="4254598" cy="2818769"/>
          </a:xfrm>
        </p:spPr>
        <p:txBody>
          <a:bodyPr/>
          <a:lstStyle/>
          <a:p>
            <a:pPr marL="114300" indent="0">
              <a:buNone/>
            </a:pPr>
            <a:r>
              <a:rPr lang="en-US"/>
              <a:t>Search for Physics Beyond the Standard Model:	</a:t>
            </a:r>
          </a:p>
          <a:p>
            <a:pPr marL="114300" indent="0">
              <a:buNone/>
            </a:pPr>
            <a:r>
              <a:rPr lang="en-US"/>
              <a:t>	</a:t>
            </a:r>
          </a:p>
          <a:p>
            <a:pPr marL="114300" indent="0">
              <a:buNone/>
            </a:pPr>
            <a:r>
              <a:rPr lang="en-US"/>
              <a:t>Spin-Dependent Fifth-Forces</a:t>
            </a:r>
            <a:r>
              <a:rPr lang="en-US" baseline="30000"/>
              <a:t>1,2</a:t>
            </a:r>
          </a:p>
          <a:p>
            <a:pPr marL="114300" indent="0">
              <a:buNone/>
            </a:pPr>
            <a:endParaRPr lang="en-US" baseline="30000"/>
          </a:p>
          <a:p>
            <a:pPr marL="114300" indent="0">
              <a:buNone/>
            </a:pPr>
            <a:r>
              <a:rPr lang="en-US"/>
              <a:t>Characterize electron spin samples for other spin-dependent exotic force searches</a:t>
            </a:r>
          </a:p>
          <a:p>
            <a:pPr marL="114300" indent="0">
              <a:buNone/>
            </a:pPr>
            <a:endParaRPr lang="en-US"/>
          </a:p>
          <a:p>
            <a:pPr marL="114300" indent="0">
              <a:buNone/>
            </a:pPr>
            <a:r>
              <a:rPr lang="en-US"/>
              <a:t>Internal B fields in a compensated ferrimagnet near T</a:t>
            </a:r>
            <a:r>
              <a:rPr lang="en-US" baseline="-25000"/>
              <a:t>C </a:t>
            </a:r>
            <a:r>
              <a:rPr lang="en-US"/>
              <a:t> for the first time</a:t>
            </a:r>
          </a:p>
        </p:txBody>
      </p:sp>
      <p:sp>
        <p:nvSpPr>
          <p:cNvPr id="5" name="TextBox 4">
            <a:extLst>
              <a:ext uri="{FF2B5EF4-FFF2-40B4-BE49-F238E27FC236}">
                <a16:creationId xmlns:a16="http://schemas.microsoft.com/office/drawing/2014/main" id="{2F2B46B0-7C5B-4684-8868-1E26FE4A6206}"/>
              </a:ext>
            </a:extLst>
          </p:cNvPr>
          <p:cNvSpPr txBox="1"/>
          <p:nvPr/>
        </p:nvSpPr>
        <p:spPr>
          <a:xfrm>
            <a:off x="7538385" y="4770378"/>
            <a:ext cx="1319592" cy="307777"/>
          </a:xfrm>
          <a:prstGeom prst="rect">
            <a:avLst/>
          </a:prstGeom>
          <a:noFill/>
        </p:spPr>
        <p:txBody>
          <a:bodyPr wrap="none" rtlCol="0">
            <a:spAutoFit/>
          </a:bodyPr>
          <a:lstStyle/>
          <a:p>
            <a:r>
              <a:rPr lang="en-US">
                <a:solidFill>
                  <a:schemeClr val="bg1"/>
                </a:solidFill>
              </a:rPr>
              <a:t>Caleb</a:t>
            </a:r>
            <a:r>
              <a:rPr lang="en-US"/>
              <a:t> </a:t>
            </a:r>
            <a:r>
              <a:rPr lang="en-US">
                <a:solidFill>
                  <a:schemeClr val="bg1"/>
                </a:solidFill>
              </a:rPr>
              <a:t>Hughes</a:t>
            </a:r>
          </a:p>
        </p:txBody>
      </p:sp>
      <p:pic>
        <p:nvPicPr>
          <p:cNvPr id="1026" name="Picture 2" descr="2021 was a big year for physics: We finally peeked beyond the Standard Model">
            <a:extLst>
              <a:ext uri="{FF2B5EF4-FFF2-40B4-BE49-F238E27FC236}">
                <a16:creationId xmlns:a16="http://schemas.microsoft.com/office/drawing/2014/main" id="{B7C2CEB7-61A8-2BD2-08A8-6C7FDCAE75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1903" y="929687"/>
            <a:ext cx="4802098" cy="270118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5EC20CD-0DAA-3696-65CB-519B2BD912B9}"/>
              </a:ext>
            </a:extLst>
          </p:cNvPr>
          <p:cNvSpPr txBox="1"/>
          <p:nvPr/>
        </p:nvSpPr>
        <p:spPr>
          <a:xfrm>
            <a:off x="4341903" y="3630868"/>
            <a:ext cx="4802097" cy="415498"/>
          </a:xfrm>
          <a:prstGeom prst="rect">
            <a:avLst/>
          </a:prstGeom>
          <a:noFill/>
        </p:spPr>
        <p:txBody>
          <a:bodyPr wrap="square" rtlCol="0">
            <a:spAutoFit/>
          </a:bodyPr>
          <a:lstStyle/>
          <a:p>
            <a:r>
              <a:rPr lang="en-US" sz="700">
                <a:solidFill>
                  <a:schemeClr val="bg1"/>
                </a:solidFill>
                <a:effectLst/>
              </a:rPr>
              <a:t>McGowan, A. (2021) </a:t>
            </a:r>
            <a:r>
              <a:rPr lang="en-US" sz="700" i="1">
                <a:solidFill>
                  <a:schemeClr val="bg1"/>
                </a:solidFill>
                <a:effectLst/>
              </a:rPr>
              <a:t>2021 was a big year for physics: We finally peeked beyond the standard model</a:t>
            </a:r>
            <a:r>
              <a:rPr lang="en-US" sz="700">
                <a:solidFill>
                  <a:schemeClr val="bg1"/>
                </a:solidFill>
                <a:effectLst/>
              </a:rPr>
              <a:t>, </a:t>
            </a:r>
            <a:r>
              <a:rPr lang="en-US" sz="700" i="1">
                <a:solidFill>
                  <a:schemeClr val="bg1"/>
                </a:solidFill>
                <a:effectLst/>
              </a:rPr>
              <a:t>TNW | Science</a:t>
            </a:r>
            <a:r>
              <a:rPr lang="en-US" sz="700">
                <a:solidFill>
                  <a:schemeClr val="bg1"/>
                </a:solidFill>
                <a:effectLst/>
              </a:rPr>
              <a:t>. Available at: https://thenextweb.com/news/physics-beyond-standard-model-syndication (Accessed: April 14, 2023). </a:t>
            </a:r>
            <a:r>
              <a:rPr lang="en-US" sz="700">
                <a:solidFill>
                  <a:schemeClr val="bg1"/>
                </a:solidFill>
              </a:rPr>
              <a:t>Image: Daniel Dominguez/CERN</a:t>
            </a:r>
          </a:p>
        </p:txBody>
      </p:sp>
      <p:sp>
        <p:nvSpPr>
          <p:cNvPr id="4" name="TextBox 3">
            <a:extLst>
              <a:ext uri="{FF2B5EF4-FFF2-40B4-BE49-F238E27FC236}">
                <a16:creationId xmlns:a16="http://schemas.microsoft.com/office/drawing/2014/main" id="{00827147-2B7C-0BCE-72A4-892F275D8C90}"/>
              </a:ext>
            </a:extLst>
          </p:cNvPr>
          <p:cNvSpPr txBox="1"/>
          <p:nvPr/>
        </p:nvSpPr>
        <p:spPr>
          <a:xfrm>
            <a:off x="4359294" y="4196390"/>
            <a:ext cx="4802097" cy="523220"/>
          </a:xfrm>
          <a:prstGeom prst="rect">
            <a:avLst/>
          </a:prstGeom>
          <a:noFill/>
        </p:spPr>
        <p:txBody>
          <a:bodyPr wrap="square" rtlCol="0">
            <a:spAutoFit/>
          </a:bodyPr>
          <a:lstStyle/>
          <a:p>
            <a:r>
              <a:rPr lang="en-US" sz="700" dirty="0">
                <a:solidFill>
                  <a:schemeClr val="bg1"/>
                </a:solidFill>
                <a:effectLst/>
              </a:rPr>
              <a:t>1. </a:t>
            </a:r>
            <a:r>
              <a:rPr lang="en-US" sz="700" dirty="0" err="1">
                <a:solidFill>
                  <a:schemeClr val="bg1"/>
                </a:solidFill>
                <a:effectLst/>
              </a:rPr>
              <a:t>Dobrescu</a:t>
            </a:r>
            <a:r>
              <a:rPr lang="en-US" sz="700" dirty="0">
                <a:solidFill>
                  <a:schemeClr val="bg1"/>
                </a:solidFill>
                <a:effectLst/>
              </a:rPr>
              <a:t>, B. A. &amp; </a:t>
            </a:r>
            <a:r>
              <a:rPr lang="en-US" sz="700" dirty="0" err="1">
                <a:solidFill>
                  <a:schemeClr val="bg1"/>
                </a:solidFill>
                <a:effectLst/>
              </a:rPr>
              <a:t>Mocioiu</a:t>
            </a:r>
            <a:r>
              <a:rPr lang="en-US" sz="700" dirty="0">
                <a:solidFill>
                  <a:schemeClr val="bg1"/>
                </a:solidFill>
                <a:effectLst/>
              </a:rPr>
              <a:t>, I. Spin-Dependent Macroscopic Forces from New Particle Exchange. J. High Energy Phys. 2006, 005–005 (2006).</a:t>
            </a:r>
          </a:p>
          <a:p>
            <a:r>
              <a:rPr lang="en-US" sz="700" dirty="0">
                <a:solidFill>
                  <a:schemeClr val="bg1"/>
                </a:solidFill>
              </a:rPr>
              <a:t>2. Leslie, T. M., Weisman, E., Khatiwada, R. &amp; Long, J. C. Prospects for electron spin-dependent short-range force experiments with rare earth iron garnet test masses. Phys. Rev. D 89, 114022 (2014).</a:t>
            </a:r>
          </a:p>
        </p:txBody>
      </p:sp>
    </p:spTree>
    <p:extLst>
      <p:ext uri="{BB962C8B-B14F-4D97-AF65-F5344CB8AC3E}">
        <p14:creationId xmlns:p14="http://schemas.microsoft.com/office/powerpoint/2010/main" val="8807164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p38"/>
          <p:cNvSpPr txBox="1">
            <a:spLocks noGrp="1"/>
          </p:cNvSpPr>
          <p:nvPr>
            <p:ph type="ctrTitle"/>
          </p:nvPr>
        </p:nvSpPr>
        <p:spPr>
          <a:xfrm>
            <a:off x="523348" y="27550"/>
            <a:ext cx="8004409" cy="699065"/>
          </a:xfrm>
          <a:prstGeom prst="rect">
            <a:avLst/>
          </a:prstGeom>
          <a:noFill/>
          <a:ln>
            <a:noFill/>
          </a:ln>
        </p:spPr>
        <p:txBody>
          <a:bodyPr spcFirstLastPara="1" wrap="square" lIns="91425" tIns="45700" rIns="91425" bIns="45700" anchor="ctr" anchorCtr="0">
            <a:noAutofit/>
          </a:bodyPr>
          <a:lstStyle/>
          <a:p>
            <a:pPr lvl="0" algn="ctr"/>
            <a:r>
              <a:rPr lang="en-US"/>
              <a:t>Measurements</a:t>
            </a:r>
            <a:endParaRPr sz="3000" b="1" i="0" u="none" strike="noStrike" cap="none">
              <a:solidFill>
                <a:schemeClr val="lt1"/>
              </a:solidFill>
              <a:latin typeface="Arial"/>
              <a:ea typeface="Arial"/>
              <a:cs typeface="Arial"/>
              <a:sym typeface="Arial"/>
            </a:endParaRPr>
          </a:p>
        </p:txBody>
      </p:sp>
      <p:sp>
        <p:nvSpPr>
          <p:cNvPr id="3" name="Subtitle 2"/>
          <p:cNvSpPr>
            <a:spLocks noGrp="1"/>
          </p:cNvSpPr>
          <p:nvPr>
            <p:ph type="subTitle" idx="1"/>
          </p:nvPr>
        </p:nvSpPr>
        <p:spPr>
          <a:xfrm>
            <a:off x="91440" y="932688"/>
            <a:ext cx="4251960" cy="2818769"/>
          </a:xfrm>
        </p:spPr>
        <p:txBody>
          <a:bodyPr/>
          <a:lstStyle/>
          <a:p>
            <a:r>
              <a:rPr lang="en-US"/>
              <a:t>Compensation Temperature</a:t>
            </a:r>
          </a:p>
          <a:p>
            <a:r>
              <a:rPr lang="en-US"/>
              <a:t>Transmission</a:t>
            </a:r>
          </a:p>
          <a:p>
            <a:r>
              <a:rPr lang="en-US"/>
              <a:t>Pi Coil Off</a:t>
            </a:r>
          </a:p>
          <a:p>
            <a:r>
              <a:rPr lang="en-US"/>
              <a:t>Small Q</a:t>
            </a:r>
          </a:p>
          <a:p>
            <a:r>
              <a:rPr lang="en-US"/>
              <a:t>Fifth-Force Search Trial Run</a:t>
            </a:r>
          </a:p>
          <a:p>
            <a:endParaRPr lang="en-US"/>
          </a:p>
          <a:p>
            <a:endParaRPr lang="en-US"/>
          </a:p>
          <a:p>
            <a:endParaRPr lang="en-US"/>
          </a:p>
        </p:txBody>
      </p:sp>
      <p:sp>
        <p:nvSpPr>
          <p:cNvPr id="5" name="TextBox 4">
            <a:extLst>
              <a:ext uri="{FF2B5EF4-FFF2-40B4-BE49-F238E27FC236}">
                <a16:creationId xmlns:a16="http://schemas.microsoft.com/office/drawing/2014/main" id="{2F2B46B0-7C5B-4684-8868-1E26FE4A6206}"/>
              </a:ext>
            </a:extLst>
          </p:cNvPr>
          <p:cNvSpPr txBox="1"/>
          <p:nvPr/>
        </p:nvSpPr>
        <p:spPr>
          <a:xfrm>
            <a:off x="7538385" y="4770378"/>
            <a:ext cx="1319592" cy="307777"/>
          </a:xfrm>
          <a:prstGeom prst="rect">
            <a:avLst/>
          </a:prstGeom>
          <a:noFill/>
        </p:spPr>
        <p:txBody>
          <a:bodyPr wrap="none" rtlCol="0">
            <a:spAutoFit/>
          </a:bodyPr>
          <a:lstStyle/>
          <a:p>
            <a:r>
              <a:rPr lang="en-US">
                <a:solidFill>
                  <a:schemeClr val="bg1"/>
                </a:solidFill>
              </a:rPr>
              <a:t>Caleb Hughes</a:t>
            </a:r>
          </a:p>
        </p:txBody>
      </p:sp>
      <p:sp>
        <p:nvSpPr>
          <p:cNvPr id="4" name="AutoShape 4">
            <a:extLst>
              <a:ext uri="{FF2B5EF4-FFF2-40B4-BE49-F238E27FC236}">
                <a16:creationId xmlns:a16="http://schemas.microsoft.com/office/drawing/2014/main" id="{FA6BD881-1983-2551-BA95-C641F9C73112}"/>
              </a:ext>
            </a:extLst>
          </p:cNvPr>
          <p:cNvSpPr>
            <a:spLocks noChangeAspect="1" noChangeArrowheads="1"/>
          </p:cNvSpPr>
          <p:nvPr/>
        </p:nvSpPr>
        <p:spPr bwMode="auto">
          <a:xfrm>
            <a:off x="4572000" y="25717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descr="A picture containing indoor, sewing machine, appliance, dirty&#10;&#10;Description automatically generated">
            <a:extLst>
              <a:ext uri="{FF2B5EF4-FFF2-40B4-BE49-F238E27FC236}">
                <a16:creationId xmlns:a16="http://schemas.microsoft.com/office/drawing/2014/main" id="{B860E9B9-0AE7-D916-E5C1-C146987D8A35}"/>
              </a:ext>
            </a:extLst>
          </p:cNvPr>
          <p:cNvPicPr>
            <a:picLocks noChangeAspect="1"/>
          </p:cNvPicPr>
          <p:nvPr/>
        </p:nvPicPr>
        <p:blipFill>
          <a:blip r:embed="rId3"/>
          <a:stretch>
            <a:fillRect/>
          </a:stretch>
        </p:blipFill>
        <p:spPr>
          <a:xfrm>
            <a:off x="4343400" y="932688"/>
            <a:ext cx="2743200" cy="3657600"/>
          </a:xfrm>
          <a:prstGeom prst="rect">
            <a:avLst/>
          </a:prstGeom>
        </p:spPr>
      </p:pic>
    </p:spTree>
    <p:extLst>
      <p:ext uri="{BB962C8B-B14F-4D97-AF65-F5344CB8AC3E}">
        <p14:creationId xmlns:p14="http://schemas.microsoft.com/office/powerpoint/2010/main" val="39131196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p38"/>
          <p:cNvSpPr txBox="1">
            <a:spLocks noGrp="1"/>
          </p:cNvSpPr>
          <p:nvPr>
            <p:ph type="ctrTitle"/>
          </p:nvPr>
        </p:nvSpPr>
        <p:spPr>
          <a:xfrm>
            <a:off x="523348" y="27550"/>
            <a:ext cx="8004409" cy="699065"/>
          </a:xfrm>
          <a:prstGeom prst="rect">
            <a:avLst/>
          </a:prstGeom>
          <a:noFill/>
          <a:ln>
            <a:noFill/>
          </a:ln>
        </p:spPr>
        <p:txBody>
          <a:bodyPr spcFirstLastPara="1" wrap="square" lIns="91425" tIns="45700" rIns="91425" bIns="45700" anchor="ctr" anchorCtr="0">
            <a:noAutofit/>
          </a:bodyPr>
          <a:lstStyle/>
          <a:p>
            <a:pPr lvl="0" algn="ctr"/>
            <a:r>
              <a:rPr lang="en-US"/>
              <a:t>Compensation Temperature</a:t>
            </a:r>
            <a:endParaRPr sz="3000" b="1" i="0" u="none" strike="noStrike" cap="none">
              <a:solidFill>
                <a:schemeClr val="lt1"/>
              </a:solidFill>
              <a:latin typeface="Arial"/>
              <a:ea typeface="Arial"/>
              <a:cs typeface="Arial"/>
              <a:sym typeface="Arial"/>
            </a:endParaRPr>
          </a:p>
        </p:txBody>
      </p:sp>
      <p:sp>
        <p:nvSpPr>
          <p:cNvPr id="3" name="Subtitle 2"/>
          <p:cNvSpPr>
            <a:spLocks noGrp="1"/>
          </p:cNvSpPr>
          <p:nvPr>
            <p:ph type="subTitle" idx="1"/>
          </p:nvPr>
        </p:nvSpPr>
        <p:spPr>
          <a:xfrm>
            <a:off x="91440" y="933533"/>
            <a:ext cx="4398182" cy="2818769"/>
          </a:xfrm>
        </p:spPr>
        <p:txBody>
          <a:bodyPr/>
          <a:lstStyle/>
          <a:p>
            <a:pPr marL="114300" indent="0">
              <a:buNone/>
            </a:pPr>
            <a:r>
              <a:rPr lang="en-US"/>
              <a:t>Hall probe directly above sample</a:t>
            </a:r>
          </a:p>
          <a:p>
            <a:pPr marL="114300" indent="0">
              <a:buNone/>
            </a:pPr>
            <a:r>
              <a:rPr lang="nb-NO"/>
              <a:t>Tc (Hall sensor): (251.34 +/- 0.85) K</a:t>
            </a:r>
          </a:p>
          <a:p>
            <a:pPr marL="114300" indent="0">
              <a:buNone/>
            </a:pPr>
            <a:endParaRPr lang="en-US"/>
          </a:p>
          <a:p>
            <a:pPr marL="114300" indent="0">
              <a:buNone/>
            </a:pPr>
            <a:r>
              <a:rPr lang="en-US"/>
              <a:t>Fluxgates outside cryostat</a:t>
            </a:r>
          </a:p>
          <a:p>
            <a:pPr marL="114300" indent="0">
              <a:buNone/>
            </a:pPr>
            <a:r>
              <a:rPr lang="nb-NO"/>
              <a:t>Tc (fluxgate sensor): (251.02 +/- 0.62) K</a:t>
            </a:r>
          </a:p>
          <a:p>
            <a:pPr marL="114300" indent="0">
              <a:buNone/>
            </a:pPr>
            <a:endParaRPr lang="en-US"/>
          </a:p>
          <a:p>
            <a:pPr marL="114300" indent="0">
              <a:buNone/>
            </a:pPr>
            <a:r>
              <a:rPr lang="en-US"/>
              <a:t>Two lakeshore temperature sensors</a:t>
            </a:r>
          </a:p>
          <a:p>
            <a:pPr marL="114300" indent="0">
              <a:buNone/>
            </a:pPr>
            <a:endParaRPr lang="en-US"/>
          </a:p>
        </p:txBody>
      </p:sp>
      <p:sp>
        <p:nvSpPr>
          <p:cNvPr id="5" name="TextBox 4">
            <a:extLst>
              <a:ext uri="{FF2B5EF4-FFF2-40B4-BE49-F238E27FC236}">
                <a16:creationId xmlns:a16="http://schemas.microsoft.com/office/drawing/2014/main" id="{2F2B46B0-7C5B-4684-8868-1E26FE4A6206}"/>
              </a:ext>
            </a:extLst>
          </p:cNvPr>
          <p:cNvSpPr txBox="1"/>
          <p:nvPr/>
        </p:nvSpPr>
        <p:spPr>
          <a:xfrm>
            <a:off x="7538385" y="4770378"/>
            <a:ext cx="1319592" cy="307777"/>
          </a:xfrm>
          <a:prstGeom prst="rect">
            <a:avLst/>
          </a:prstGeom>
          <a:noFill/>
        </p:spPr>
        <p:txBody>
          <a:bodyPr wrap="none" rtlCol="0">
            <a:spAutoFit/>
          </a:bodyPr>
          <a:lstStyle/>
          <a:p>
            <a:r>
              <a:rPr lang="en-US">
                <a:solidFill>
                  <a:schemeClr val="bg1"/>
                </a:solidFill>
              </a:rPr>
              <a:t>Caleb Hughes</a:t>
            </a:r>
          </a:p>
        </p:txBody>
      </p:sp>
      <p:sp>
        <p:nvSpPr>
          <p:cNvPr id="2" name="AutoShape 2">
            <a:extLst>
              <a:ext uri="{FF2B5EF4-FFF2-40B4-BE49-F238E27FC236}">
                <a16:creationId xmlns:a16="http://schemas.microsoft.com/office/drawing/2014/main" id="{59148454-7857-4EF4-DE67-7D80F1B47483}"/>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descr="A close-up of a machine&#10;&#10;Description automatically generated with medium confidence">
            <a:extLst>
              <a:ext uri="{FF2B5EF4-FFF2-40B4-BE49-F238E27FC236}">
                <a16:creationId xmlns:a16="http://schemas.microsoft.com/office/drawing/2014/main" id="{C5FF2BCB-5AC2-C429-9608-1EDCBB75A7EC}"/>
              </a:ext>
            </a:extLst>
          </p:cNvPr>
          <p:cNvPicPr>
            <a:picLocks noChangeAspect="1"/>
          </p:cNvPicPr>
          <p:nvPr/>
        </p:nvPicPr>
        <p:blipFill rotWithShape="1">
          <a:blip r:embed="rId3"/>
          <a:srcRect l="16116"/>
          <a:stretch/>
        </p:blipFill>
        <p:spPr>
          <a:xfrm rot="10800000">
            <a:off x="4447637" y="932688"/>
            <a:ext cx="2521576" cy="2254510"/>
          </a:xfrm>
          <a:prstGeom prst="rect">
            <a:avLst/>
          </a:prstGeom>
        </p:spPr>
      </p:pic>
      <p:pic>
        <p:nvPicPr>
          <p:cNvPr id="7" name="Picture 6" descr="A close-up of a machine&#10;&#10;Description automatically generated with medium confidence">
            <a:extLst>
              <a:ext uri="{FF2B5EF4-FFF2-40B4-BE49-F238E27FC236}">
                <a16:creationId xmlns:a16="http://schemas.microsoft.com/office/drawing/2014/main" id="{C8A61183-E37C-E060-7BBD-E51667602D97}"/>
              </a:ext>
            </a:extLst>
          </p:cNvPr>
          <p:cNvPicPr>
            <a:picLocks noChangeAspect="1"/>
          </p:cNvPicPr>
          <p:nvPr/>
        </p:nvPicPr>
        <p:blipFill>
          <a:blip r:embed="rId4"/>
          <a:stretch>
            <a:fillRect/>
          </a:stretch>
        </p:blipFill>
        <p:spPr>
          <a:xfrm>
            <a:off x="7127792" y="932688"/>
            <a:ext cx="1690884" cy="2254511"/>
          </a:xfrm>
          <a:prstGeom prst="rect">
            <a:avLst/>
          </a:prstGeom>
        </p:spPr>
      </p:pic>
    </p:spTree>
    <p:extLst>
      <p:ext uri="{BB962C8B-B14F-4D97-AF65-F5344CB8AC3E}">
        <p14:creationId xmlns:p14="http://schemas.microsoft.com/office/powerpoint/2010/main" val="17320828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p38"/>
          <p:cNvSpPr txBox="1">
            <a:spLocks noGrp="1"/>
          </p:cNvSpPr>
          <p:nvPr>
            <p:ph type="ctrTitle"/>
          </p:nvPr>
        </p:nvSpPr>
        <p:spPr>
          <a:xfrm>
            <a:off x="523348" y="27550"/>
            <a:ext cx="8004409" cy="699065"/>
          </a:xfrm>
          <a:prstGeom prst="rect">
            <a:avLst/>
          </a:prstGeom>
          <a:noFill/>
          <a:ln>
            <a:noFill/>
          </a:ln>
        </p:spPr>
        <p:txBody>
          <a:bodyPr spcFirstLastPara="1" wrap="square" lIns="91425" tIns="45700" rIns="91425" bIns="45700" anchor="ctr" anchorCtr="0">
            <a:noAutofit/>
          </a:bodyPr>
          <a:lstStyle/>
          <a:p>
            <a:pPr lvl="0" algn="ctr"/>
            <a:r>
              <a:rPr lang="en-US"/>
              <a:t>Compensation Temperature</a:t>
            </a:r>
            <a:endParaRPr sz="3000" b="1" i="0" u="none" strike="noStrike" cap="none">
              <a:solidFill>
                <a:schemeClr val="lt1"/>
              </a:solidFill>
              <a:latin typeface="Arial"/>
              <a:ea typeface="Arial"/>
              <a:cs typeface="Arial"/>
              <a:sym typeface="Arial"/>
            </a:endParaRPr>
          </a:p>
        </p:txBody>
      </p:sp>
      <p:sp>
        <p:nvSpPr>
          <p:cNvPr id="3" name="Subtitle 2"/>
          <p:cNvSpPr>
            <a:spLocks noGrp="1"/>
          </p:cNvSpPr>
          <p:nvPr>
            <p:ph type="subTitle" idx="1"/>
          </p:nvPr>
        </p:nvSpPr>
        <p:spPr>
          <a:xfrm>
            <a:off x="91440" y="933533"/>
            <a:ext cx="4398182" cy="2818769"/>
          </a:xfrm>
        </p:spPr>
        <p:txBody>
          <a:bodyPr/>
          <a:lstStyle/>
          <a:p>
            <a:pPr marL="114300" indent="0">
              <a:buNone/>
            </a:pPr>
            <a:r>
              <a:rPr lang="en-US"/>
              <a:t>Hall probe directly above sample</a:t>
            </a:r>
          </a:p>
          <a:p>
            <a:pPr marL="114300" indent="0">
              <a:buNone/>
            </a:pPr>
            <a:r>
              <a:rPr lang="nb-NO"/>
              <a:t>Tc (Hall sensor): (251.34 +/- 0.85) K</a:t>
            </a:r>
          </a:p>
          <a:p>
            <a:pPr marL="114300" indent="0">
              <a:buNone/>
            </a:pPr>
            <a:endParaRPr lang="en-US"/>
          </a:p>
          <a:p>
            <a:pPr marL="114300" indent="0">
              <a:buNone/>
            </a:pPr>
            <a:r>
              <a:rPr lang="en-US"/>
              <a:t>Fluxgates outside cryostat</a:t>
            </a:r>
          </a:p>
          <a:p>
            <a:pPr marL="114300" indent="0">
              <a:buNone/>
            </a:pPr>
            <a:r>
              <a:rPr lang="nb-NO"/>
              <a:t>Tc (fluxgate sensor): (251.02 +/- 0.62) K</a:t>
            </a:r>
          </a:p>
          <a:p>
            <a:pPr marL="114300" indent="0">
              <a:buNone/>
            </a:pPr>
            <a:endParaRPr lang="en-US"/>
          </a:p>
          <a:p>
            <a:pPr marL="114300" indent="0">
              <a:buNone/>
            </a:pPr>
            <a:r>
              <a:rPr lang="en-US"/>
              <a:t>Two lakeshore temperature sensors</a:t>
            </a:r>
          </a:p>
          <a:p>
            <a:pPr marL="114300" indent="0">
              <a:buNone/>
            </a:pPr>
            <a:endParaRPr lang="en-US"/>
          </a:p>
        </p:txBody>
      </p:sp>
      <p:sp>
        <p:nvSpPr>
          <p:cNvPr id="5" name="TextBox 4">
            <a:extLst>
              <a:ext uri="{FF2B5EF4-FFF2-40B4-BE49-F238E27FC236}">
                <a16:creationId xmlns:a16="http://schemas.microsoft.com/office/drawing/2014/main" id="{2F2B46B0-7C5B-4684-8868-1E26FE4A6206}"/>
              </a:ext>
            </a:extLst>
          </p:cNvPr>
          <p:cNvSpPr txBox="1"/>
          <p:nvPr/>
        </p:nvSpPr>
        <p:spPr>
          <a:xfrm>
            <a:off x="7538385" y="4770378"/>
            <a:ext cx="1319592" cy="307777"/>
          </a:xfrm>
          <a:prstGeom prst="rect">
            <a:avLst/>
          </a:prstGeom>
          <a:noFill/>
        </p:spPr>
        <p:txBody>
          <a:bodyPr wrap="none" rtlCol="0">
            <a:spAutoFit/>
          </a:bodyPr>
          <a:lstStyle/>
          <a:p>
            <a:r>
              <a:rPr lang="en-US">
                <a:solidFill>
                  <a:schemeClr val="bg1"/>
                </a:solidFill>
              </a:rPr>
              <a:t>Caleb Hughes</a:t>
            </a:r>
          </a:p>
        </p:txBody>
      </p:sp>
      <p:sp>
        <p:nvSpPr>
          <p:cNvPr id="2" name="AutoShape 2">
            <a:extLst>
              <a:ext uri="{FF2B5EF4-FFF2-40B4-BE49-F238E27FC236}">
                <a16:creationId xmlns:a16="http://schemas.microsoft.com/office/drawing/2014/main" id="{59148454-7857-4EF4-DE67-7D80F1B47483}"/>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Picture 7">
            <a:extLst>
              <a:ext uri="{FF2B5EF4-FFF2-40B4-BE49-F238E27FC236}">
                <a16:creationId xmlns:a16="http://schemas.microsoft.com/office/drawing/2014/main" id="{C1012D0F-D16B-9AE3-D00A-2F8416C0487F}"/>
              </a:ext>
            </a:extLst>
          </p:cNvPr>
          <p:cNvPicPr>
            <a:picLocks/>
          </p:cNvPicPr>
          <p:nvPr/>
        </p:nvPicPr>
        <p:blipFill>
          <a:blip r:embed="rId3"/>
          <a:stretch>
            <a:fillRect/>
          </a:stretch>
        </p:blipFill>
        <p:spPr>
          <a:xfrm>
            <a:off x="4489622" y="932688"/>
            <a:ext cx="4448432" cy="2697480"/>
          </a:xfrm>
          <a:prstGeom prst="rect">
            <a:avLst/>
          </a:prstGeom>
        </p:spPr>
      </p:pic>
    </p:spTree>
    <p:extLst>
      <p:ext uri="{BB962C8B-B14F-4D97-AF65-F5344CB8AC3E}">
        <p14:creationId xmlns:p14="http://schemas.microsoft.com/office/powerpoint/2010/main" val="13223988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p38"/>
          <p:cNvSpPr txBox="1">
            <a:spLocks noGrp="1"/>
          </p:cNvSpPr>
          <p:nvPr>
            <p:ph type="ctrTitle"/>
          </p:nvPr>
        </p:nvSpPr>
        <p:spPr>
          <a:xfrm>
            <a:off x="523348" y="27550"/>
            <a:ext cx="8004409" cy="699065"/>
          </a:xfrm>
          <a:prstGeom prst="rect">
            <a:avLst/>
          </a:prstGeom>
          <a:noFill/>
          <a:ln>
            <a:noFill/>
          </a:ln>
        </p:spPr>
        <p:txBody>
          <a:bodyPr spcFirstLastPara="1" wrap="square" lIns="91425" tIns="45700" rIns="91425" bIns="45700" anchor="ctr" anchorCtr="0">
            <a:noAutofit/>
          </a:bodyPr>
          <a:lstStyle/>
          <a:p>
            <a:pPr lvl="0" algn="ctr"/>
            <a:r>
              <a:rPr lang="en-US"/>
              <a:t>Transmission Mode</a:t>
            </a:r>
            <a:endParaRPr sz="3000" b="1" i="0" u="none" strike="noStrike" cap="none">
              <a:solidFill>
                <a:schemeClr val="lt1"/>
              </a:solidFill>
              <a:latin typeface="Arial"/>
              <a:ea typeface="Arial"/>
              <a:cs typeface="Arial"/>
              <a:sym typeface="Arial"/>
            </a:endParaRPr>
          </a:p>
        </p:txBody>
      </p:sp>
      <p:sp>
        <p:nvSpPr>
          <p:cNvPr id="5" name="TextBox 4">
            <a:extLst>
              <a:ext uri="{FF2B5EF4-FFF2-40B4-BE49-F238E27FC236}">
                <a16:creationId xmlns:a16="http://schemas.microsoft.com/office/drawing/2014/main" id="{2F2B46B0-7C5B-4684-8868-1E26FE4A6206}"/>
              </a:ext>
            </a:extLst>
          </p:cNvPr>
          <p:cNvSpPr txBox="1"/>
          <p:nvPr/>
        </p:nvSpPr>
        <p:spPr>
          <a:xfrm>
            <a:off x="7538385" y="4770378"/>
            <a:ext cx="1319592" cy="307777"/>
          </a:xfrm>
          <a:prstGeom prst="rect">
            <a:avLst/>
          </a:prstGeom>
          <a:noFill/>
        </p:spPr>
        <p:txBody>
          <a:bodyPr wrap="none" rtlCol="0">
            <a:spAutoFit/>
          </a:bodyPr>
          <a:lstStyle/>
          <a:p>
            <a:r>
              <a:rPr lang="en-US">
                <a:solidFill>
                  <a:schemeClr val="bg1"/>
                </a:solidFill>
              </a:rPr>
              <a:t>Caleb Hughes</a:t>
            </a:r>
          </a:p>
        </p:txBody>
      </p:sp>
      <p:sp>
        <p:nvSpPr>
          <p:cNvPr id="2" name="AutoShape 2">
            <a:extLst>
              <a:ext uri="{FF2B5EF4-FFF2-40B4-BE49-F238E27FC236}">
                <a16:creationId xmlns:a16="http://schemas.microsoft.com/office/drawing/2014/main" id="{B01E9737-4F40-00C7-CBB5-B00DC55A0AED}"/>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36" name="Group 35">
            <a:extLst>
              <a:ext uri="{FF2B5EF4-FFF2-40B4-BE49-F238E27FC236}">
                <a16:creationId xmlns:a16="http://schemas.microsoft.com/office/drawing/2014/main" id="{80DEBA6C-E647-1D65-13A2-438D5CD13F17}"/>
              </a:ext>
            </a:extLst>
          </p:cNvPr>
          <p:cNvGrpSpPr/>
          <p:nvPr/>
        </p:nvGrpSpPr>
        <p:grpSpPr>
          <a:xfrm>
            <a:off x="673354" y="758691"/>
            <a:ext cx="6888722" cy="1476183"/>
            <a:chOff x="673354" y="758691"/>
            <a:chExt cx="6888722" cy="1476183"/>
          </a:xfrm>
        </p:grpSpPr>
        <p:grpSp>
          <p:nvGrpSpPr>
            <p:cNvPr id="11" name="Group 10">
              <a:extLst>
                <a:ext uri="{FF2B5EF4-FFF2-40B4-BE49-F238E27FC236}">
                  <a16:creationId xmlns:a16="http://schemas.microsoft.com/office/drawing/2014/main" id="{4304FB63-75F4-81CA-39E3-8BAB4DDC7503}"/>
                </a:ext>
              </a:extLst>
            </p:cNvPr>
            <p:cNvGrpSpPr/>
            <p:nvPr/>
          </p:nvGrpSpPr>
          <p:grpSpPr>
            <a:xfrm>
              <a:off x="1886723" y="758691"/>
              <a:ext cx="5675353" cy="1476183"/>
              <a:chOff x="1113269" y="2346200"/>
              <a:chExt cx="5675353" cy="1476183"/>
            </a:xfrm>
          </p:grpSpPr>
          <p:sp>
            <p:nvSpPr>
              <p:cNvPr id="12" name="AutoShape 2">
                <a:extLst>
                  <a:ext uri="{FF2B5EF4-FFF2-40B4-BE49-F238E27FC236}">
                    <a16:creationId xmlns:a16="http://schemas.microsoft.com/office/drawing/2014/main" id="{B8F7C7ED-05DF-30B1-7C81-5995E1C8970D}"/>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Rectangle 12">
                <a:extLst>
                  <a:ext uri="{FF2B5EF4-FFF2-40B4-BE49-F238E27FC236}">
                    <a16:creationId xmlns:a16="http://schemas.microsoft.com/office/drawing/2014/main" id="{333ED5FF-D655-9385-9116-05B3CA7B9294}"/>
                  </a:ext>
                </a:extLst>
              </p:cNvPr>
              <p:cNvSpPr/>
              <p:nvPr/>
            </p:nvSpPr>
            <p:spPr>
              <a:xfrm>
                <a:off x="1316963" y="3028117"/>
                <a:ext cx="165321" cy="782595"/>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69BDAE0-835B-8070-7A7D-64CF0F4E1E32}"/>
                  </a:ext>
                </a:extLst>
              </p:cNvPr>
              <p:cNvSpPr/>
              <p:nvPr/>
            </p:nvSpPr>
            <p:spPr>
              <a:xfrm>
                <a:off x="1706693" y="3031546"/>
                <a:ext cx="865204" cy="782595"/>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67F5781-4675-A2B6-1A8E-6BDB772C89E6}"/>
                  </a:ext>
                </a:extLst>
              </p:cNvPr>
              <p:cNvSpPr/>
              <p:nvPr/>
            </p:nvSpPr>
            <p:spPr>
              <a:xfrm>
                <a:off x="2727937" y="3028118"/>
                <a:ext cx="152399" cy="782595"/>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1956E40-714F-E10B-7602-B9130C62449C}"/>
                  </a:ext>
                </a:extLst>
              </p:cNvPr>
              <p:cNvSpPr/>
              <p:nvPr/>
            </p:nvSpPr>
            <p:spPr>
              <a:xfrm>
                <a:off x="4197655" y="3028117"/>
                <a:ext cx="868680" cy="782595"/>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39CE6600-DD4A-149A-5CCF-58247AC01C4F}"/>
                  </a:ext>
                </a:extLst>
              </p:cNvPr>
              <p:cNvSpPr/>
              <p:nvPr/>
            </p:nvSpPr>
            <p:spPr>
              <a:xfrm>
                <a:off x="5382163" y="3039788"/>
                <a:ext cx="165731" cy="782595"/>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C84C7DF-BDB3-182E-41BF-ACBBAA5F598D}"/>
                  </a:ext>
                </a:extLst>
              </p:cNvPr>
              <p:cNvSpPr/>
              <p:nvPr/>
            </p:nvSpPr>
            <p:spPr>
              <a:xfrm>
                <a:off x="5765452" y="3039788"/>
                <a:ext cx="144427" cy="782595"/>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FAE3065C-02B8-57D1-4939-61546DDDA065}"/>
                  </a:ext>
                </a:extLst>
              </p:cNvPr>
              <p:cNvSpPr/>
              <p:nvPr/>
            </p:nvSpPr>
            <p:spPr>
              <a:xfrm>
                <a:off x="6053332" y="3039788"/>
                <a:ext cx="144427" cy="782595"/>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ylinder 19">
                <a:extLst>
                  <a:ext uri="{FF2B5EF4-FFF2-40B4-BE49-F238E27FC236}">
                    <a16:creationId xmlns:a16="http://schemas.microsoft.com/office/drawing/2014/main" id="{86D0AD36-5B89-B299-499B-F4C4BE760537}"/>
                  </a:ext>
                </a:extLst>
              </p:cNvPr>
              <p:cNvSpPr/>
              <p:nvPr/>
            </p:nvSpPr>
            <p:spPr>
              <a:xfrm rot="5400000">
                <a:off x="3142587" y="2970305"/>
                <a:ext cx="805863" cy="874952"/>
              </a:xfrm>
              <a:prstGeom prst="can">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7CD5FADB-5EDA-CD4A-F36A-13430C14F423}"/>
                  </a:ext>
                </a:extLst>
              </p:cNvPr>
              <p:cNvSpPr txBox="1"/>
              <p:nvPr/>
            </p:nvSpPr>
            <p:spPr>
              <a:xfrm rot="18900000">
                <a:off x="1113269" y="2476361"/>
                <a:ext cx="1053494" cy="307777"/>
              </a:xfrm>
              <a:prstGeom prst="rect">
                <a:avLst/>
              </a:prstGeom>
              <a:noFill/>
            </p:spPr>
            <p:txBody>
              <a:bodyPr wrap="none" rtlCol="0">
                <a:spAutoFit/>
              </a:bodyPr>
              <a:lstStyle/>
              <a:p>
                <a:r>
                  <a:rPr lang="en-US">
                    <a:solidFill>
                      <a:schemeClr val="bg1"/>
                    </a:solidFill>
                  </a:rPr>
                  <a:t>π/2 Flipper</a:t>
                </a:r>
              </a:p>
            </p:txBody>
          </p:sp>
          <p:sp>
            <p:nvSpPr>
              <p:cNvPr id="22" name="TextBox 21">
                <a:extLst>
                  <a:ext uri="{FF2B5EF4-FFF2-40B4-BE49-F238E27FC236}">
                    <a16:creationId xmlns:a16="http://schemas.microsoft.com/office/drawing/2014/main" id="{8540951F-DB86-DB42-5A62-2FB906376C31}"/>
                  </a:ext>
                </a:extLst>
              </p:cNvPr>
              <p:cNvSpPr txBox="1"/>
              <p:nvPr/>
            </p:nvSpPr>
            <p:spPr>
              <a:xfrm rot="18900000">
                <a:off x="1750037" y="2346200"/>
                <a:ext cx="1120820" cy="523220"/>
              </a:xfrm>
              <a:prstGeom prst="rect">
                <a:avLst/>
              </a:prstGeom>
              <a:noFill/>
            </p:spPr>
            <p:txBody>
              <a:bodyPr wrap="none" rtlCol="0">
                <a:spAutoFit/>
              </a:bodyPr>
              <a:lstStyle/>
              <a:p>
                <a:r>
                  <a:rPr lang="en-US">
                    <a:solidFill>
                      <a:schemeClr val="bg1"/>
                    </a:solidFill>
                  </a:rPr>
                  <a:t> Precession</a:t>
                </a:r>
              </a:p>
              <a:p>
                <a:r>
                  <a:rPr lang="en-US">
                    <a:solidFill>
                      <a:schemeClr val="bg1"/>
                    </a:solidFill>
                  </a:rPr>
                  <a:t> coil</a:t>
                </a:r>
              </a:p>
            </p:txBody>
          </p:sp>
          <p:sp>
            <p:nvSpPr>
              <p:cNvPr id="23" name="TextBox 22">
                <a:extLst>
                  <a:ext uri="{FF2B5EF4-FFF2-40B4-BE49-F238E27FC236}">
                    <a16:creationId xmlns:a16="http://schemas.microsoft.com/office/drawing/2014/main" id="{44A0EFD6-F4C3-7F05-C165-7E3F9CB0994B}"/>
                  </a:ext>
                </a:extLst>
              </p:cNvPr>
              <p:cNvSpPr txBox="1"/>
              <p:nvPr/>
            </p:nvSpPr>
            <p:spPr>
              <a:xfrm rot="18900000">
                <a:off x="2491512" y="2565341"/>
                <a:ext cx="845103" cy="307777"/>
              </a:xfrm>
              <a:prstGeom prst="rect">
                <a:avLst/>
              </a:prstGeom>
              <a:noFill/>
            </p:spPr>
            <p:txBody>
              <a:bodyPr wrap="none" rtlCol="0">
                <a:spAutoFit/>
              </a:bodyPr>
              <a:lstStyle/>
              <a:p>
                <a:r>
                  <a:rPr lang="en-US">
                    <a:solidFill>
                      <a:schemeClr val="bg1"/>
                    </a:solidFill>
                  </a:rPr>
                  <a:t>π flipper</a:t>
                </a:r>
              </a:p>
            </p:txBody>
          </p:sp>
          <p:sp>
            <p:nvSpPr>
              <p:cNvPr id="24" name="TextBox 23">
                <a:extLst>
                  <a:ext uri="{FF2B5EF4-FFF2-40B4-BE49-F238E27FC236}">
                    <a16:creationId xmlns:a16="http://schemas.microsoft.com/office/drawing/2014/main" id="{F535ABE2-A394-EAEF-EB05-43C28B2557BD}"/>
                  </a:ext>
                </a:extLst>
              </p:cNvPr>
              <p:cNvSpPr txBox="1"/>
              <p:nvPr/>
            </p:nvSpPr>
            <p:spPr>
              <a:xfrm rot="18900000">
                <a:off x="3145573" y="2546639"/>
                <a:ext cx="792205" cy="307777"/>
              </a:xfrm>
              <a:prstGeom prst="rect">
                <a:avLst/>
              </a:prstGeom>
              <a:noFill/>
            </p:spPr>
            <p:txBody>
              <a:bodyPr wrap="none" rtlCol="0">
                <a:spAutoFit/>
              </a:bodyPr>
              <a:lstStyle/>
              <a:p>
                <a:r>
                  <a:rPr lang="en-US">
                    <a:solidFill>
                      <a:schemeClr val="bg1"/>
                    </a:solidFill>
                  </a:rPr>
                  <a:t>Sample</a:t>
                </a:r>
              </a:p>
            </p:txBody>
          </p:sp>
          <p:sp>
            <p:nvSpPr>
              <p:cNvPr id="25" name="TextBox 24">
                <a:extLst>
                  <a:ext uri="{FF2B5EF4-FFF2-40B4-BE49-F238E27FC236}">
                    <a16:creationId xmlns:a16="http://schemas.microsoft.com/office/drawing/2014/main" id="{0061C4C9-1D40-F2E7-1377-08909DF549C2}"/>
                  </a:ext>
                </a:extLst>
              </p:cNvPr>
              <p:cNvSpPr txBox="1"/>
              <p:nvPr/>
            </p:nvSpPr>
            <p:spPr>
              <a:xfrm rot="18900000">
                <a:off x="4158926" y="2356318"/>
                <a:ext cx="1120820" cy="523220"/>
              </a:xfrm>
              <a:prstGeom prst="rect">
                <a:avLst/>
              </a:prstGeom>
              <a:noFill/>
            </p:spPr>
            <p:txBody>
              <a:bodyPr wrap="none" rtlCol="0">
                <a:spAutoFit/>
              </a:bodyPr>
              <a:lstStyle/>
              <a:p>
                <a:r>
                  <a:rPr lang="en-US">
                    <a:solidFill>
                      <a:schemeClr val="bg1"/>
                    </a:solidFill>
                  </a:rPr>
                  <a:t> Precession</a:t>
                </a:r>
              </a:p>
              <a:p>
                <a:r>
                  <a:rPr lang="en-US">
                    <a:solidFill>
                      <a:schemeClr val="bg1"/>
                    </a:solidFill>
                  </a:rPr>
                  <a:t> Coil</a:t>
                </a:r>
              </a:p>
            </p:txBody>
          </p:sp>
          <p:sp>
            <p:nvSpPr>
              <p:cNvPr id="26" name="TextBox 25">
                <a:extLst>
                  <a:ext uri="{FF2B5EF4-FFF2-40B4-BE49-F238E27FC236}">
                    <a16:creationId xmlns:a16="http://schemas.microsoft.com/office/drawing/2014/main" id="{855F9959-F8D9-5DBF-E155-89008A78DB21}"/>
                  </a:ext>
                </a:extLst>
              </p:cNvPr>
              <p:cNvSpPr txBox="1"/>
              <p:nvPr/>
            </p:nvSpPr>
            <p:spPr>
              <a:xfrm rot="18900000">
                <a:off x="5198466" y="2499235"/>
                <a:ext cx="994183" cy="307777"/>
              </a:xfrm>
              <a:prstGeom prst="rect">
                <a:avLst/>
              </a:prstGeom>
              <a:noFill/>
            </p:spPr>
            <p:txBody>
              <a:bodyPr wrap="none" rtlCol="0">
                <a:spAutoFit/>
              </a:bodyPr>
              <a:lstStyle/>
              <a:p>
                <a:r>
                  <a:rPr lang="en-US">
                    <a:solidFill>
                      <a:schemeClr val="bg1"/>
                    </a:solidFill>
                  </a:rPr>
                  <a:t>π/2 flipper</a:t>
                </a:r>
              </a:p>
            </p:txBody>
          </p:sp>
          <p:sp>
            <p:nvSpPr>
              <p:cNvPr id="27" name="TextBox 26">
                <a:extLst>
                  <a:ext uri="{FF2B5EF4-FFF2-40B4-BE49-F238E27FC236}">
                    <a16:creationId xmlns:a16="http://schemas.microsoft.com/office/drawing/2014/main" id="{842DEEFC-72AD-A95C-4805-A7BCC71DAC6D}"/>
                  </a:ext>
                </a:extLst>
              </p:cNvPr>
              <p:cNvSpPr txBox="1"/>
              <p:nvPr/>
            </p:nvSpPr>
            <p:spPr>
              <a:xfrm rot="18900000">
                <a:off x="5588914" y="2546639"/>
                <a:ext cx="881973" cy="307777"/>
              </a:xfrm>
              <a:prstGeom prst="rect">
                <a:avLst/>
              </a:prstGeom>
              <a:noFill/>
            </p:spPr>
            <p:txBody>
              <a:bodyPr wrap="none" rtlCol="0">
                <a:spAutoFit/>
              </a:bodyPr>
              <a:lstStyle/>
              <a:p>
                <a:r>
                  <a:rPr lang="en-US">
                    <a:solidFill>
                      <a:schemeClr val="bg1"/>
                    </a:solidFill>
                  </a:rPr>
                  <a:t>Analyzer</a:t>
                </a:r>
              </a:p>
            </p:txBody>
          </p:sp>
          <p:sp>
            <p:nvSpPr>
              <p:cNvPr id="28" name="TextBox 27">
                <a:extLst>
                  <a:ext uri="{FF2B5EF4-FFF2-40B4-BE49-F238E27FC236}">
                    <a16:creationId xmlns:a16="http://schemas.microsoft.com/office/drawing/2014/main" id="{66F0D8D7-7E99-95E6-4210-A3FE2EEB99DC}"/>
                  </a:ext>
                </a:extLst>
              </p:cNvPr>
              <p:cNvSpPr txBox="1"/>
              <p:nvPr/>
            </p:nvSpPr>
            <p:spPr>
              <a:xfrm rot="18900000">
                <a:off x="5927489" y="2563629"/>
                <a:ext cx="861133" cy="307777"/>
              </a:xfrm>
              <a:prstGeom prst="rect">
                <a:avLst/>
              </a:prstGeom>
              <a:noFill/>
            </p:spPr>
            <p:txBody>
              <a:bodyPr wrap="none" rtlCol="0">
                <a:spAutoFit/>
              </a:bodyPr>
              <a:lstStyle/>
              <a:p>
                <a:r>
                  <a:rPr lang="en-US">
                    <a:solidFill>
                      <a:schemeClr val="bg1"/>
                    </a:solidFill>
                  </a:rPr>
                  <a:t>Detector</a:t>
                </a:r>
              </a:p>
            </p:txBody>
          </p:sp>
        </p:grpSp>
        <p:cxnSp>
          <p:nvCxnSpPr>
            <p:cNvPr id="30" name="Straight Arrow Connector 29">
              <a:extLst>
                <a:ext uri="{FF2B5EF4-FFF2-40B4-BE49-F238E27FC236}">
                  <a16:creationId xmlns:a16="http://schemas.microsoft.com/office/drawing/2014/main" id="{E9FE9735-AC1B-72CA-C2AC-686E18680DC6}"/>
                </a:ext>
              </a:extLst>
            </p:cNvPr>
            <p:cNvCxnSpPr>
              <a:endCxn id="20" idx="1"/>
            </p:cNvCxnSpPr>
            <p:nvPr/>
          </p:nvCxnSpPr>
          <p:spPr>
            <a:xfrm flipV="1">
              <a:off x="4250724" y="1820273"/>
              <a:ext cx="505725" cy="8527"/>
            </a:xfrm>
            <a:prstGeom prst="straightConnector1">
              <a:avLst/>
            </a:prstGeom>
            <a:ln w="41275">
              <a:tailEnd type="triangle"/>
            </a:ln>
          </p:spPr>
          <p:style>
            <a:lnRef idx="1">
              <a:schemeClr val="accent2"/>
            </a:lnRef>
            <a:fillRef idx="0">
              <a:schemeClr val="accent2"/>
            </a:fillRef>
            <a:effectRef idx="0">
              <a:schemeClr val="accent2"/>
            </a:effectRef>
            <a:fontRef idx="minor">
              <a:schemeClr val="tx1"/>
            </a:fontRef>
          </p:style>
        </p:cxnSp>
        <p:sp>
          <p:nvSpPr>
            <p:cNvPr id="31" name="TextBox 30">
              <a:extLst>
                <a:ext uri="{FF2B5EF4-FFF2-40B4-BE49-F238E27FC236}">
                  <a16:creationId xmlns:a16="http://schemas.microsoft.com/office/drawing/2014/main" id="{8B3E037F-6692-3123-2347-98247F007EC3}"/>
                </a:ext>
              </a:extLst>
            </p:cNvPr>
            <p:cNvSpPr txBox="1"/>
            <p:nvPr/>
          </p:nvSpPr>
          <p:spPr>
            <a:xfrm>
              <a:off x="4251234" y="1537631"/>
              <a:ext cx="304892" cy="307777"/>
            </a:xfrm>
            <a:prstGeom prst="rect">
              <a:avLst/>
            </a:prstGeom>
            <a:noFill/>
          </p:spPr>
          <p:txBody>
            <a:bodyPr wrap="none" rtlCol="0">
              <a:spAutoFit/>
            </a:bodyPr>
            <a:lstStyle/>
            <a:p>
              <a:r>
                <a:rPr lang="en-US">
                  <a:solidFill>
                    <a:srgbClr val="BE4B48"/>
                  </a:solidFill>
                </a:rPr>
                <a:t>S</a:t>
              </a:r>
            </a:p>
          </p:txBody>
        </p:sp>
        <p:cxnSp>
          <p:nvCxnSpPr>
            <p:cNvPr id="34" name="Straight Arrow Connector 33">
              <a:extLst>
                <a:ext uri="{FF2B5EF4-FFF2-40B4-BE49-F238E27FC236}">
                  <a16:creationId xmlns:a16="http://schemas.microsoft.com/office/drawing/2014/main" id="{E5113B3E-99D1-D763-415C-22E724705728}"/>
                </a:ext>
              </a:extLst>
            </p:cNvPr>
            <p:cNvCxnSpPr/>
            <p:nvPr/>
          </p:nvCxnSpPr>
          <p:spPr>
            <a:xfrm flipV="1">
              <a:off x="1076858" y="1811745"/>
              <a:ext cx="505725" cy="8527"/>
            </a:xfrm>
            <a:prstGeom prst="straightConnector1">
              <a:avLst/>
            </a:prstGeom>
            <a:ln w="41275">
              <a:tailEnd type="triangle"/>
            </a:ln>
          </p:spPr>
          <p:style>
            <a:lnRef idx="1">
              <a:schemeClr val="accent2"/>
            </a:lnRef>
            <a:fillRef idx="0">
              <a:schemeClr val="accent2"/>
            </a:fillRef>
            <a:effectRef idx="0">
              <a:schemeClr val="accent2"/>
            </a:effectRef>
            <a:fontRef idx="minor">
              <a:schemeClr val="tx1"/>
            </a:fontRef>
          </p:style>
        </p:cxnSp>
        <p:sp>
          <p:nvSpPr>
            <p:cNvPr id="35" name="TextBox 34">
              <a:extLst>
                <a:ext uri="{FF2B5EF4-FFF2-40B4-BE49-F238E27FC236}">
                  <a16:creationId xmlns:a16="http://schemas.microsoft.com/office/drawing/2014/main" id="{EE0C1562-B89C-15CD-1C04-E7269B0E4F2E}"/>
                </a:ext>
              </a:extLst>
            </p:cNvPr>
            <p:cNvSpPr txBox="1"/>
            <p:nvPr/>
          </p:nvSpPr>
          <p:spPr>
            <a:xfrm>
              <a:off x="673354" y="1440608"/>
              <a:ext cx="1367682" cy="307777"/>
            </a:xfrm>
            <a:prstGeom prst="rect">
              <a:avLst/>
            </a:prstGeom>
            <a:noFill/>
          </p:spPr>
          <p:txBody>
            <a:bodyPr wrap="none" rtlCol="0">
              <a:spAutoFit/>
            </a:bodyPr>
            <a:lstStyle/>
            <a:p>
              <a:r>
                <a:rPr lang="en-US">
                  <a:solidFill>
                    <a:srgbClr val="BE4B48"/>
                  </a:solidFill>
                </a:rPr>
                <a:t>Neutron Travel</a:t>
              </a:r>
            </a:p>
          </p:txBody>
        </p:sp>
      </p:grpSp>
      <p:pic>
        <p:nvPicPr>
          <p:cNvPr id="38" name="Picture 37">
            <a:extLst>
              <a:ext uri="{FF2B5EF4-FFF2-40B4-BE49-F238E27FC236}">
                <a16:creationId xmlns:a16="http://schemas.microsoft.com/office/drawing/2014/main" id="{9B7EAB62-B460-54F1-AAA0-A3A44B4F9C96}"/>
              </a:ext>
            </a:extLst>
          </p:cNvPr>
          <p:cNvPicPr>
            <a:picLocks noChangeAspect="1"/>
          </p:cNvPicPr>
          <p:nvPr/>
        </p:nvPicPr>
        <p:blipFill>
          <a:blip r:embed="rId3"/>
          <a:stretch>
            <a:fillRect/>
          </a:stretch>
        </p:blipFill>
        <p:spPr>
          <a:xfrm>
            <a:off x="315672" y="2363440"/>
            <a:ext cx="4024171" cy="2241393"/>
          </a:xfrm>
          <a:prstGeom prst="rect">
            <a:avLst/>
          </a:prstGeom>
        </p:spPr>
      </p:pic>
      <p:pic>
        <p:nvPicPr>
          <p:cNvPr id="40" name="Picture 39">
            <a:extLst>
              <a:ext uri="{FF2B5EF4-FFF2-40B4-BE49-F238E27FC236}">
                <a16:creationId xmlns:a16="http://schemas.microsoft.com/office/drawing/2014/main" id="{198B16AF-3A21-614F-6A71-1FFE52DE7B7B}"/>
              </a:ext>
            </a:extLst>
          </p:cNvPr>
          <p:cNvPicPr>
            <a:picLocks/>
          </p:cNvPicPr>
          <p:nvPr/>
        </p:nvPicPr>
        <p:blipFill>
          <a:blip r:embed="rId4"/>
          <a:stretch>
            <a:fillRect/>
          </a:stretch>
        </p:blipFill>
        <p:spPr>
          <a:xfrm>
            <a:off x="4812177" y="2371968"/>
            <a:ext cx="4023360" cy="2240280"/>
          </a:xfrm>
          <a:prstGeom prst="rect">
            <a:avLst/>
          </a:prstGeom>
        </p:spPr>
      </p:pic>
      <p:sp>
        <p:nvSpPr>
          <p:cNvPr id="41" name="TextBox 40">
            <a:extLst>
              <a:ext uri="{FF2B5EF4-FFF2-40B4-BE49-F238E27FC236}">
                <a16:creationId xmlns:a16="http://schemas.microsoft.com/office/drawing/2014/main" id="{380624FC-73B4-2B5C-5742-9C1B43CF621B}"/>
              </a:ext>
            </a:extLst>
          </p:cNvPr>
          <p:cNvSpPr txBox="1"/>
          <p:nvPr/>
        </p:nvSpPr>
        <p:spPr>
          <a:xfrm>
            <a:off x="308463" y="3814119"/>
            <a:ext cx="696553" cy="523220"/>
          </a:xfrm>
          <a:prstGeom prst="rect">
            <a:avLst/>
          </a:prstGeom>
          <a:noFill/>
        </p:spPr>
        <p:txBody>
          <a:bodyPr wrap="square" rtlCol="0">
            <a:spAutoFit/>
          </a:bodyPr>
          <a:lstStyle/>
          <a:p>
            <a:r>
              <a:rPr lang="en-US">
                <a:solidFill>
                  <a:srgbClr val="BE4B48"/>
                </a:solidFill>
              </a:rPr>
              <a:t>T = 243 K</a:t>
            </a:r>
          </a:p>
        </p:txBody>
      </p:sp>
      <p:sp>
        <p:nvSpPr>
          <p:cNvPr id="42" name="TextBox 41">
            <a:extLst>
              <a:ext uri="{FF2B5EF4-FFF2-40B4-BE49-F238E27FC236}">
                <a16:creationId xmlns:a16="http://schemas.microsoft.com/office/drawing/2014/main" id="{6BC71F8F-8098-6DDB-FD8A-F2DA35EA6672}"/>
              </a:ext>
            </a:extLst>
          </p:cNvPr>
          <p:cNvSpPr txBox="1"/>
          <p:nvPr/>
        </p:nvSpPr>
        <p:spPr>
          <a:xfrm>
            <a:off x="4796237" y="3814119"/>
            <a:ext cx="696553" cy="523220"/>
          </a:xfrm>
          <a:prstGeom prst="rect">
            <a:avLst/>
          </a:prstGeom>
          <a:noFill/>
        </p:spPr>
        <p:txBody>
          <a:bodyPr wrap="square" rtlCol="0">
            <a:spAutoFit/>
          </a:bodyPr>
          <a:lstStyle/>
          <a:p>
            <a:r>
              <a:rPr lang="en-US">
                <a:solidFill>
                  <a:srgbClr val="BE4B48"/>
                </a:solidFill>
              </a:rPr>
              <a:t>T =  T</a:t>
            </a:r>
            <a:r>
              <a:rPr lang="en-US" baseline="-25000">
                <a:solidFill>
                  <a:srgbClr val="BE4B48"/>
                </a:solidFill>
              </a:rPr>
              <a:t>C</a:t>
            </a:r>
            <a:endParaRPr lang="en-US">
              <a:solidFill>
                <a:srgbClr val="BE4B48"/>
              </a:solidFill>
            </a:endParaRPr>
          </a:p>
        </p:txBody>
      </p:sp>
    </p:spTree>
    <p:extLst>
      <p:ext uri="{BB962C8B-B14F-4D97-AF65-F5344CB8AC3E}">
        <p14:creationId xmlns:p14="http://schemas.microsoft.com/office/powerpoint/2010/main" val="874599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p38"/>
          <p:cNvSpPr txBox="1">
            <a:spLocks noGrp="1"/>
          </p:cNvSpPr>
          <p:nvPr>
            <p:ph type="ctrTitle"/>
          </p:nvPr>
        </p:nvSpPr>
        <p:spPr>
          <a:xfrm>
            <a:off x="523348" y="27550"/>
            <a:ext cx="8004409" cy="699065"/>
          </a:xfrm>
          <a:prstGeom prst="rect">
            <a:avLst/>
          </a:prstGeom>
          <a:noFill/>
          <a:ln>
            <a:noFill/>
          </a:ln>
        </p:spPr>
        <p:txBody>
          <a:bodyPr spcFirstLastPara="1" wrap="square" lIns="91425" tIns="45700" rIns="91425" bIns="45700" anchor="ctr" anchorCtr="0">
            <a:noAutofit/>
          </a:bodyPr>
          <a:lstStyle/>
          <a:p>
            <a:pPr algn="ctr"/>
            <a:r>
              <a:rPr lang="en-US"/>
              <a:t>Paramagnetic Scattering: Pi Coil Off</a:t>
            </a:r>
            <a:endParaRPr lang="en-US" sz="3000" b="1" i="0" u="none" strike="noStrike" cap="none">
              <a:solidFill>
                <a:schemeClr val="lt1"/>
              </a:solidFill>
              <a:latin typeface="Arial"/>
              <a:ea typeface="Arial"/>
              <a:cs typeface="Arial"/>
              <a:sym typeface="Arial"/>
            </a:endParaRPr>
          </a:p>
        </p:txBody>
      </p:sp>
      <p:sp>
        <p:nvSpPr>
          <p:cNvPr id="5" name="TextBox 4">
            <a:extLst>
              <a:ext uri="{FF2B5EF4-FFF2-40B4-BE49-F238E27FC236}">
                <a16:creationId xmlns:a16="http://schemas.microsoft.com/office/drawing/2014/main" id="{2F2B46B0-7C5B-4684-8868-1E26FE4A6206}"/>
              </a:ext>
            </a:extLst>
          </p:cNvPr>
          <p:cNvSpPr txBox="1"/>
          <p:nvPr/>
        </p:nvSpPr>
        <p:spPr>
          <a:xfrm>
            <a:off x="7538385" y="4770378"/>
            <a:ext cx="1319592" cy="307777"/>
          </a:xfrm>
          <a:prstGeom prst="rect">
            <a:avLst/>
          </a:prstGeom>
          <a:noFill/>
        </p:spPr>
        <p:txBody>
          <a:bodyPr wrap="none" rtlCol="0">
            <a:spAutoFit/>
          </a:bodyPr>
          <a:lstStyle/>
          <a:p>
            <a:r>
              <a:rPr lang="en-US">
                <a:solidFill>
                  <a:schemeClr val="bg1"/>
                </a:solidFill>
              </a:rPr>
              <a:t>Caleb Hughes</a:t>
            </a:r>
          </a:p>
        </p:txBody>
      </p:sp>
      <p:grpSp>
        <p:nvGrpSpPr>
          <p:cNvPr id="53" name="Group 52">
            <a:extLst>
              <a:ext uri="{FF2B5EF4-FFF2-40B4-BE49-F238E27FC236}">
                <a16:creationId xmlns:a16="http://schemas.microsoft.com/office/drawing/2014/main" id="{EF4CC825-982E-0DF3-13A9-163CECAF4584}"/>
              </a:ext>
            </a:extLst>
          </p:cNvPr>
          <p:cNvGrpSpPr/>
          <p:nvPr/>
        </p:nvGrpSpPr>
        <p:grpSpPr>
          <a:xfrm>
            <a:off x="673354" y="758691"/>
            <a:ext cx="6888722" cy="1476183"/>
            <a:chOff x="673354" y="758691"/>
            <a:chExt cx="6888722" cy="1476183"/>
          </a:xfrm>
        </p:grpSpPr>
        <p:grpSp>
          <p:nvGrpSpPr>
            <p:cNvPr id="54" name="Group 53">
              <a:extLst>
                <a:ext uri="{FF2B5EF4-FFF2-40B4-BE49-F238E27FC236}">
                  <a16:creationId xmlns:a16="http://schemas.microsoft.com/office/drawing/2014/main" id="{97D68F60-89A3-9C79-A592-17D535DF3800}"/>
                </a:ext>
              </a:extLst>
            </p:cNvPr>
            <p:cNvGrpSpPr/>
            <p:nvPr/>
          </p:nvGrpSpPr>
          <p:grpSpPr>
            <a:xfrm>
              <a:off x="1886723" y="758691"/>
              <a:ext cx="5675353" cy="1476183"/>
              <a:chOff x="1113269" y="2346200"/>
              <a:chExt cx="5675353" cy="1476183"/>
            </a:xfrm>
          </p:grpSpPr>
          <p:sp>
            <p:nvSpPr>
              <p:cNvPr id="59" name="AutoShape 2">
                <a:extLst>
                  <a:ext uri="{FF2B5EF4-FFF2-40B4-BE49-F238E27FC236}">
                    <a16:creationId xmlns:a16="http://schemas.microsoft.com/office/drawing/2014/main" id="{29915330-3A12-DE26-9E50-0EB8E716C2EC}"/>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0" name="Rectangle 59">
                <a:extLst>
                  <a:ext uri="{FF2B5EF4-FFF2-40B4-BE49-F238E27FC236}">
                    <a16:creationId xmlns:a16="http://schemas.microsoft.com/office/drawing/2014/main" id="{C5DDA4B7-DAF0-6118-0135-606EAAB2C721}"/>
                  </a:ext>
                </a:extLst>
              </p:cNvPr>
              <p:cNvSpPr/>
              <p:nvPr/>
            </p:nvSpPr>
            <p:spPr>
              <a:xfrm>
                <a:off x="1316963" y="3028117"/>
                <a:ext cx="165321" cy="782595"/>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9B1CDC80-BC49-722B-1044-25472044B9CA}"/>
                  </a:ext>
                </a:extLst>
              </p:cNvPr>
              <p:cNvSpPr/>
              <p:nvPr/>
            </p:nvSpPr>
            <p:spPr>
              <a:xfrm>
                <a:off x="1706693" y="3031546"/>
                <a:ext cx="865204" cy="782595"/>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48D84EB8-43F8-E0E9-11CC-097E4EB4680E}"/>
                  </a:ext>
                </a:extLst>
              </p:cNvPr>
              <p:cNvSpPr/>
              <p:nvPr/>
            </p:nvSpPr>
            <p:spPr>
              <a:xfrm>
                <a:off x="2727937" y="3028118"/>
                <a:ext cx="152399" cy="782595"/>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D81A964E-7581-5D4A-12A5-2570164DAA22}"/>
                  </a:ext>
                </a:extLst>
              </p:cNvPr>
              <p:cNvSpPr/>
              <p:nvPr/>
            </p:nvSpPr>
            <p:spPr>
              <a:xfrm>
                <a:off x="4197655" y="3028117"/>
                <a:ext cx="868680" cy="782595"/>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Rectangle 255">
                <a:extLst>
                  <a:ext uri="{FF2B5EF4-FFF2-40B4-BE49-F238E27FC236}">
                    <a16:creationId xmlns:a16="http://schemas.microsoft.com/office/drawing/2014/main" id="{CC5863F2-D15A-368B-D6F2-8B7EC9AF1BC5}"/>
                  </a:ext>
                </a:extLst>
              </p:cNvPr>
              <p:cNvSpPr/>
              <p:nvPr/>
            </p:nvSpPr>
            <p:spPr>
              <a:xfrm>
                <a:off x="5382163" y="3039788"/>
                <a:ext cx="165731" cy="782595"/>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Rectangle 256">
                <a:extLst>
                  <a:ext uri="{FF2B5EF4-FFF2-40B4-BE49-F238E27FC236}">
                    <a16:creationId xmlns:a16="http://schemas.microsoft.com/office/drawing/2014/main" id="{7A1F15F5-ED0C-F424-700C-EEB0EC651AB1}"/>
                  </a:ext>
                </a:extLst>
              </p:cNvPr>
              <p:cNvSpPr/>
              <p:nvPr/>
            </p:nvSpPr>
            <p:spPr>
              <a:xfrm>
                <a:off x="5765452" y="3039788"/>
                <a:ext cx="144427" cy="782595"/>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8" name="Rectangle 257">
                <a:extLst>
                  <a:ext uri="{FF2B5EF4-FFF2-40B4-BE49-F238E27FC236}">
                    <a16:creationId xmlns:a16="http://schemas.microsoft.com/office/drawing/2014/main" id="{C052567D-DF0D-6248-B141-EBCBAE00FE62}"/>
                  </a:ext>
                </a:extLst>
              </p:cNvPr>
              <p:cNvSpPr/>
              <p:nvPr/>
            </p:nvSpPr>
            <p:spPr>
              <a:xfrm>
                <a:off x="6053332" y="3039788"/>
                <a:ext cx="144427" cy="782595"/>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9" name="Cylinder 258">
                <a:extLst>
                  <a:ext uri="{FF2B5EF4-FFF2-40B4-BE49-F238E27FC236}">
                    <a16:creationId xmlns:a16="http://schemas.microsoft.com/office/drawing/2014/main" id="{D2CA57F9-C58B-DFBF-9C3D-4952D0FE7924}"/>
                  </a:ext>
                </a:extLst>
              </p:cNvPr>
              <p:cNvSpPr/>
              <p:nvPr/>
            </p:nvSpPr>
            <p:spPr>
              <a:xfrm rot="5400000">
                <a:off x="3142587" y="2970305"/>
                <a:ext cx="805863" cy="874952"/>
              </a:xfrm>
              <a:prstGeom prst="can">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60" name="TextBox 259">
                <a:extLst>
                  <a:ext uri="{FF2B5EF4-FFF2-40B4-BE49-F238E27FC236}">
                    <a16:creationId xmlns:a16="http://schemas.microsoft.com/office/drawing/2014/main" id="{61AD0E0C-CC11-5E96-5493-69D96375818B}"/>
                  </a:ext>
                </a:extLst>
              </p:cNvPr>
              <p:cNvSpPr txBox="1"/>
              <p:nvPr/>
            </p:nvSpPr>
            <p:spPr>
              <a:xfrm rot="18900000">
                <a:off x="1113269" y="2476361"/>
                <a:ext cx="1053494" cy="307777"/>
              </a:xfrm>
              <a:prstGeom prst="rect">
                <a:avLst/>
              </a:prstGeom>
              <a:noFill/>
            </p:spPr>
            <p:txBody>
              <a:bodyPr wrap="none" rtlCol="0">
                <a:spAutoFit/>
              </a:bodyPr>
              <a:lstStyle/>
              <a:p>
                <a:r>
                  <a:rPr lang="en-US">
                    <a:solidFill>
                      <a:schemeClr val="bg1"/>
                    </a:solidFill>
                  </a:rPr>
                  <a:t>π/2 Flipper</a:t>
                </a:r>
              </a:p>
            </p:txBody>
          </p:sp>
          <p:sp>
            <p:nvSpPr>
              <p:cNvPr id="261" name="TextBox 260">
                <a:extLst>
                  <a:ext uri="{FF2B5EF4-FFF2-40B4-BE49-F238E27FC236}">
                    <a16:creationId xmlns:a16="http://schemas.microsoft.com/office/drawing/2014/main" id="{EC3DFDE1-61D7-6DEB-46B5-548C3492378D}"/>
                  </a:ext>
                </a:extLst>
              </p:cNvPr>
              <p:cNvSpPr txBox="1"/>
              <p:nvPr/>
            </p:nvSpPr>
            <p:spPr>
              <a:xfrm rot="18900000">
                <a:off x="1750037" y="2346200"/>
                <a:ext cx="1120820" cy="523220"/>
              </a:xfrm>
              <a:prstGeom prst="rect">
                <a:avLst/>
              </a:prstGeom>
              <a:noFill/>
            </p:spPr>
            <p:txBody>
              <a:bodyPr wrap="none" rtlCol="0">
                <a:spAutoFit/>
              </a:bodyPr>
              <a:lstStyle/>
              <a:p>
                <a:r>
                  <a:rPr lang="en-US">
                    <a:solidFill>
                      <a:schemeClr val="bg1"/>
                    </a:solidFill>
                  </a:rPr>
                  <a:t> Precession</a:t>
                </a:r>
              </a:p>
              <a:p>
                <a:r>
                  <a:rPr lang="en-US">
                    <a:solidFill>
                      <a:schemeClr val="bg1"/>
                    </a:solidFill>
                  </a:rPr>
                  <a:t> coil</a:t>
                </a:r>
              </a:p>
            </p:txBody>
          </p:sp>
          <p:sp>
            <p:nvSpPr>
              <p:cNvPr id="262" name="TextBox 261">
                <a:extLst>
                  <a:ext uri="{FF2B5EF4-FFF2-40B4-BE49-F238E27FC236}">
                    <a16:creationId xmlns:a16="http://schemas.microsoft.com/office/drawing/2014/main" id="{98819BF9-7929-CF4D-74E5-B13D2E1A3FE1}"/>
                  </a:ext>
                </a:extLst>
              </p:cNvPr>
              <p:cNvSpPr txBox="1"/>
              <p:nvPr/>
            </p:nvSpPr>
            <p:spPr>
              <a:xfrm rot="18900000">
                <a:off x="2491512" y="2565341"/>
                <a:ext cx="845103" cy="307777"/>
              </a:xfrm>
              <a:prstGeom prst="rect">
                <a:avLst/>
              </a:prstGeom>
              <a:noFill/>
            </p:spPr>
            <p:txBody>
              <a:bodyPr wrap="none" rtlCol="0">
                <a:spAutoFit/>
              </a:bodyPr>
              <a:lstStyle/>
              <a:p>
                <a:r>
                  <a:rPr lang="en-US">
                    <a:solidFill>
                      <a:schemeClr val="bg1"/>
                    </a:solidFill>
                  </a:rPr>
                  <a:t>π flipper</a:t>
                </a:r>
              </a:p>
            </p:txBody>
          </p:sp>
          <p:sp>
            <p:nvSpPr>
              <p:cNvPr id="263" name="TextBox 262">
                <a:extLst>
                  <a:ext uri="{FF2B5EF4-FFF2-40B4-BE49-F238E27FC236}">
                    <a16:creationId xmlns:a16="http://schemas.microsoft.com/office/drawing/2014/main" id="{3566A116-8839-5E7F-57C5-07F53450B372}"/>
                  </a:ext>
                </a:extLst>
              </p:cNvPr>
              <p:cNvSpPr txBox="1"/>
              <p:nvPr/>
            </p:nvSpPr>
            <p:spPr>
              <a:xfrm rot="18900000">
                <a:off x="3145573" y="2546639"/>
                <a:ext cx="792205" cy="307777"/>
              </a:xfrm>
              <a:prstGeom prst="rect">
                <a:avLst/>
              </a:prstGeom>
              <a:noFill/>
            </p:spPr>
            <p:txBody>
              <a:bodyPr wrap="none" rtlCol="0">
                <a:spAutoFit/>
              </a:bodyPr>
              <a:lstStyle/>
              <a:p>
                <a:r>
                  <a:rPr lang="en-US">
                    <a:solidFill>
                      <a:schemeClr val="bg1"/>
                    </a:solidFill>
                  </a:rPr>
                  <a:t>Sample</a:t>
                </a:r>
              </a:p>
            </p:txBody>
          </p:sp>
          <p:sp>
            <p:nvSpPr>
              <p:cNvPr id="264" name="TextBox 263">
                <a:extLst>
                  <a:ext uri="{FF2B5EF4-FFF2-40B4-BE49-F238E27FC236}">
                    <a16:creationId xmlns:a16="http://schemas.microsoft.com/office/drawing/2014/main" id="{3BD4359D-C2C9-90B3-D432-45BEC2D8DD90}"/>
                  </a:ext>
                </a:extLst>
              </p:cNvPr>
              <p:cNvSpPr txBox="1"/>
              <p:nvPr/>
            </p:nvSpPr>
            <p:spPr>
              <a:xfrm rot="18900000">
                <a:off x="4158926" y="2356318"/>
                <a:ext cx="1120820" cy="523220"/>
              </a:xfrm>
              <a:prstGeom prst="rect">
                <a:avLst/>
              </a:prstGeom>
              <a:noFill/>
            </p:spPr>
            <p:txBody>
              <a:bodyPr wrap="none" rtlCol="0">
                <a:spAutoFit/>
              </a:bodyPr>
              <a:lstStyle/>
              <a:p>
                <a:r>
                  <a:rPr lang="en-US">
                    <a:solidFill>
                      <a:schemeClr val="bg1"/>
                    </a:solidFill>
                  </a:rPr>
                  <a:t> Precession</a:t>
                </a:r>
              </a:p>
              <a:p>
                <a:r>
                  <a:rPr lang="en-US">
                    <a:solidFill>
                      <a:schemeClr val="bg1"/>
                    </a:solidFill>
                  </a:rPr>
                  <a:t> Coil</a:t>
                </a:r>
              </a:p>
            </p:txBody>
          </p:sp>
          <p:sp>
            <p:nvSpPr>
              <p:cNvPr id="265" name="TextBox 264">
                <a:extLst>
                  <a:ext uri="{FF2B5EF4-FFF2-40B4-BE49-F238E27FC236}">
                    <a16:creationId xmlns:a16="http://schemas.microsoft.com/office/drawing/2014/main" id="{DDB0485A-07C8-71BE-4242-1947A05E8934}"/>
                  </a:ext>
                </a:extLst>
              </p:cNvPr>
              <p:cNvSpPr txBox="1"/>
              <p:nvPr/>
            </p:nvSpPr>
            <p:spPr>
              <a:xfrm rot="18900000">
                <a:off x="5198466" y="2499235"/>
                <a:ext cx="994183" cy="307777"/>
              </a:xfrm>
              <a:prstGeom prst="rect">
                <a:avLst/>
              </a:prstGeom>
              <a:noFill/>
            </p:spPr>
            <p:txBody>
              <a:bodyPr wrap="none" rtlCol="0">
                <a:spAutoFit/>
              </a:bodyPr>
              <a:lstStyle/>
              <a:p>
                <a:r>
                  <a:rPr lang="en-US">
                    <a:solidFill>
                      <a:schemeClr val="bg1"/>
                    </a:solidFill>
                  </a:rPr>
                  <a:t>π/2 flipper</a:t>
                </a:r>
              </a:p>
            </p:txBody>
          </p:sp>
          <p:sp>
            <p:nvSpPr>
              <p:cNvPr id="266" name="TextBox 265">
                <a:extLst>
                  <a:ext uri="{FF2B5EF4-FFF2-40B4-BE49-F238E27FC236}">
                    <a16:creationId xmlns:a16="http://schemas.microsoft.com/office/drawing/2014/main" id="{2C7314E6-3C85-A78A-049E-839BB4D23494}"/>
                  </a:ext>
                </a:extLst>
              </p:cNvPr>
              <p:cNvSpPr txBox="1"/>
              <p:nvPr/>
            </p:nvSpPr>
            <p:spPr>
              <a:xfrm rot="18900000">
                <a:off x="5588914" y="2546639"/>
                <a:ext cx="881973" cy="307777"/>
              </a:xfrm>
              <a:prstGeom prst="rect">
                <a:avLst/>
              </a:prstGeom>
              <a:noFill/>
            </p:spPr>
            <p:txBody>
              <a:bodyPr wrap="none" rtlCol="0">
                <a:spAutoFit/>
              </a:bodyPr>
              <a:lstStyle/>
              <a:p>
                <a:r>
                  <a:rPr lang="en-US">
                    <a:solidFill>
                      <a:schemeClr val="bg1"/>
                    </a:solidFill>
                  </a:rPr>
                  <a:t>Analyzer</a:t>
                </a:r>
              </a:p>
            </p:txBody>
          </p:sp>
          <p:sp>
            <p:nvSpPr>
              <p:cNvPr id="267" name="TextBox 266">
                <a:extLst>
                  <a:ext uri="{FF2B5EF4-FFF2-40B4-BE49-F238E27FC236}">
                    <a16:creationId xmlns:a16="http://schemas.microsoft.com/office/drawing/2014/main" id="{985FF806-28BA-8A94-5CD7-FCB7FFFA0A7C}"/>
                  </a:ext>
                </a:extLst>
              </p:cNvPr>
              <p:cNvSpPr txBox="1"/>
              <p:nvPr/>
            </p:nvSpPr>
            <p:spPr>
              <a:xfrm rot="18900000">
                <a:off x="5927489" y="2563629"/>
                <a:ext cx="861133" cy="307777"/>
              </a:xfrm>
              <a:prstGeom prst="rect">
                <a:avLst/>
              </a:prstGeom>
              <a:noFill/>
            </p:spPr>
            <p:txBody>
              <a:bodyPr wrap="none" rtlCol="0">
                <a:spAutoFit/>
              </a:bodyPr>
              <a:lstStyle/>
              <a:p>
                <a:r>
                  <a:rPr lang="en-US">
                    <a:solidFill>
                      <a:schemeClr val="bg1"/>
                    </a:solidFill>
                  </a:rPr>
                  <a:t>Detector</a:t>
                </a:r>
              </a:p>
            </p:txBody>
          </p:sp>
        </p:grpSp>
        <p:cxnSp>
          <p:nvCxnSpPr>
            <p:cNvPr id="55" name="Straight Arrow Connector 54">
              <a:extLst>
                <a:ext uri="{FF2B5EF4-FFF2-40B4-BE49-F238E27FC236}">
                  <a16:creationId xmlns:a16="http://schemas.microsoft.com/office/drawing/2014/main" id="{C2D11042-62A5-8ED1-8BAC-DFC5A5555D0F}"/>
                </a:ext>
              </a:extLst>
            </p:cNvPr>
            <p:cNvCxnSpPr>
              <a:endCxn id="259" idx="1"/>
            </p:cNvCxnSpPr>
            <p:nvPr/>
          </p:nvCxnSpPr>
          <p:spPr>
            <a:xfrm flipV="1">
              <a:off x="4250724" y="1820273"/>
              <a:ext cx="505725" cy="8527"/>
            </a:xfrm>
            <a:prstGeom prst="straightConnector1">
              <a:avLst/>
            </a:prstGeom>
            <a:ln w="41275">
              <a:tailEnd type="triangle"/>
            </a:ln>
          </p:spPr>
          <p:style>
            <a:lnRef idx="1">
              <a:schemeClr val="accent2"/>
            </a:lnRef>
            <a:fillRef idx="0">
              <a:schemeClr val="accent2"/>
            </a:fillRef>
            <a:effectRef idx="0">
              <a:schemeClr val="accent2"/>
            </a:effectRef>
            <a:fontRef idx="minor">
              <a:schemeClr val="tx1"/>
            </a:fontRef>
          </p:style>
        </p:cxnSp>
        <p:sp>
          <p:nvSpPr>
            <p:cNvPr id="56" name="TextBox 55">
              <a:extLst>
                <a:ext uri="{FF2B5EF4-FFF2-40B4-BE49-F238E27FC236}">
                  <a16:creationId xmlns:a16="http://schemas.microsoft.com/office/drawing/2014/main" id="{7D5D4DA0-0E06-A1B9-4087-2A00AFBB9C3E}"/>
                </a:ext>
              </a:extLst>
            </p:cNvPr>
            <p:cNvSpPr txBox="1"/>
            <p:nvPr/>
          </p:nvSpPr>
          <p:spPr>
            <a:xfrm>
              <a:off x="4251234" y="1537631"/>
              <a:ext cx="304892" cy="307777"/>
            </a:xfrm>
            <a:prstGeom prst="rect">
              <a:avLst/>
            </a:prstGeom>
            <a:noFill/>
          </p:spPr>
          <p:txBody>
            <a:bodyPr wrap="none" rtlCol="0">
              <a:spAutoFit/>
            </a:bodyPr>
            <a:lstStyle/>
            <a:p>
              <a:r>
                <a:rPr lang="en-US">
                  <a:solidFill>
                    <a:srgbClr val="BE4B48"/>
                  </a:solidFill>
                </a:rPr>
                <a:t>S</a:t>
              </a:r>
            </a:p>
          </p:txBody>
        </p:sp>
        <p:cxnSp>
          <p:nvCxnSpPr>
            <p:cNvPr id="57" name="Straight Arrow Connector 56">
              <a:extLst>
                <a:ext uri="{FF2B5EF4-FFF2-40B4-BE49-F238E27FC236}">
                  <a16:creationId xmlns:a16="http://schemas.microsoft.com/office/drawing/2014/main" id="{01677EF2-D1B2-7E91-659B-B18C84F65BBE}"/>
                </a:ext>
              </a:extLst>
            </p:cNvPr>
            <p:cNvCxnSpPr/>
            <p:nvPr/>
          </p:nvCxnSpPr>
          <p:spPr>
            <a:xfrm flipV="1">
              <a:off x="1076858" y="1811745"/>
              <a:ext cx="505725" cy="8527"/>
            </a:xfrm>
            <a:prstGeom prst="straightConnector1">
              <a:avLst/>
            </a:prstGeom>
            <a:ln w="41275">
              <a:tailEnd type="triangle"/>
            </a:ln>
          </p:spPr>
          <p:style>
            <a:lnRef idx="1">
              <a:schemeClr val="accent2"/>
            </a:lnRef>
            <a:fillRef idx="0">
              <a:schemeClr val="accent2"/>
            </a:fillRef>
            <a:effectRef idx="0">
              <a:schemeClr val="accent2"/>
            </a:effectRef>
            <a:fontRef idx="minor">
              <a:schemeClr val="tx1"/>
            </a:fontRef>
          </p:style>
        </p:cxnSp>
        <p:sp>
          <p:nvSpPr>
            <p:cNvPr id="58" name="TextBox 57">
              <a:extLst>
                <a:ext uri="{FF2B5EF4-FFF2-40B4-BE49-F238E27FC236}">
                  <a16:creationId xmlns:a16="http://schemas.microsoft.com/office/drawing/2014/main" id="{64CA4CB3-07A1-D0E9-8D4B-FAAB4A9F3687}"/>
                </a:ext>
              </a:extLst>
            </p:cNvPr>
            <p:cNvSpPr txBox="1"/>
            <p:nvPr/>
          </p:nvSpPr>
          <p:spPr>
            <a:xfrm>
              <a:off x="673354" y="1440608"/>
              <a:ext cx="1367682" cy="307777"/>
            </a:xfrm>
            <a:prstGeom prst="rect">
              <a:avLst/>
            </a:prstGeom>
            <a:noFill/>
          </p:spPr>
          <p:txBody>
            <a:bodyPr wrap="none" rtlCol="0">
              <a:spAutoFit/>
            </a:bodyPr>
            <a:lstStyle/>
            <a:p>
              <a:r>
                <a:rPr lang="en-US">
                  <a:solidFill>
                    <a:srgbClr val="BE4B48"/>
                  </a:solidFill>
                </a:rPr>
                <a:t>Neutron Travel</a:t>
              </a:r>
            </a:p>
          </p:txBody>
        </p:sp>
      </p:grpSp>
      <p:cxnSp>
        <p:nvCxnSpPr>
          <p:cNvPr id="269" name="Straight Connector 268">
            <a:extLst>
              <a:ext uri="{FF2B5EF4-FFF2-40B4-BE49-F238E27FC236}">
                <a16:creationId xmlns:a16="http://schemas.microsoft.com/office/drawing/2014/main" id="{27E74E3F-0EA9-7540-38D7-244CA56F2515}"/>
              </a:ext>
            </a:extLst>
          </p:cNvPr>
          <p:cNvCxnSpPr>
            <a:cxnSpLocks/>
          </p:cNvCxnSpPr>
          <p:nvPr/>
        </p:nvCxnSpPr>
        <p:spPr>
          <a:xfrm>
            <a:off x="3429919" y="1471700"/>
            <a:ext cx="351249" cy="727804"/>
          </a:xfrm>
          <a:prstGeom prst="line">
            <a:avLst/>
          </a:prstGeom>
          <a:ln w="41275"/>
        </p:spPr>
        <p:style>
          <a:lnRef idx="2">
            <a:schemeClr val="accent2"/>
          </a:lnRef>
          <a:fillRef idx="0">
            <a:schemeClr val="accent2"/>
          </a:fillRef>
          <a:effectRef idx="1">
            <a:schemeClr val="accent2"/>
          </a:effectRef>
          <a:fontRef idx="minor">
            <a:schemeClr val="tx1"/>
          </a:fontRef>
        </p:style>
      </p:cxnSp>
      <p:cxnSp>
        <p:nvCxnSpPr>
          <p:cNvPr id="270" name="Straight Connector 269">
            <a:extLst>
              <a:ext uri="{FF2B5EF4-FFF2-40B4-BE49-F238E27FC236}">
                <a16:creationId xmlns:a16="http://schemas.microsoft.com/office/drawing/2014/main" id="{55215394-F156-2CF0-9364-BB20D067112B}"/>
              </a:ext>
            </a:extLst>
          </p:cNvPr>
          <p:cNvCxnSpPr>
            <a:cxnSpLocks/>
          </p:cNvCxnSpPr>
          <p:nvPr/>
        </p:nvCxnSpPr>
        <p:spPr>
          <a:xfrm rot="2700000">
            <a:off x="3409321" y="1492292"/>
            <a:ext cx="351249" cy="727804"/>
          </a:xfrm>
          <a:prstGeom prst="line">
            <a:avLst/>
          </a:prstGeom>
          <a:ln w="41275"/>
        </p:spPr>
        <p:style>
          <a:lnRef idx="2">
            <a:schemeClr val="accent2"/>
          </a:lnRef>
          <a:fillRef idx="0">
            <a:schemeClr val="accent2"/>
          </a:fillRef>
          <a:effectRef idx="1">
            <a:schemeClr val="accent2"/>
          </a:effectRef>
          <a:fontRef idx="minor">
            <a:schemeClr val="tx1"/>
          </a:fontRef>
        </p:style>
      </p:cxnSp>
      <p:pic>
        <p:nvPicPr>
          <p:cNvPr id="272" name="Picture 271">
            <a:extLst>
              <a:ext uri="{FF2B5EF4-FFF2-40B4-BE49-F238E27FC236}">
                <a16:creationId xmlns:a16="http://schemas.microsoft.com/office/drawing/2014/main" id="{9DCBC13D-D1DD-45DE-2C86-A57018604081}"/>
              </a:ext>
            </a:extLst>
          </p:cNvPr>
          <p:cNvPicPr>
            <a:picLocks/>
          </p:cNvPicPr>
          <p:nvPr/>
        </p:nvPicPr>
        <p:blipFill>
          <a:blip r:embed="rId3"/>
          <a:stretch>
            <a:fillRect/>
          </a:stretch>
        </p:blipFill>
        <p:spPr>
          <a:xfrm>
            <a:off x="320040" y="2368296"/>
            <a:ext cx="4023360" cy="2240280"/>
          </a:xfrm>
          <a:prstGeom prst="rect">
            <a:avLst/>
          </a:prstGeom>
        </p:spPr>
      </p:pic>
      <p:pic>
        <p:nvPicPr>
          <p:cNvPr id="274" name="Picture 273">
            <a:extLst>
              <a:ext uri="{FF2B5EF4-FFF2-40B4-BE49-F238E27FC236}">
                <a16:creationId xmlns:a16="http://schemas.microsoft.com/office/drawing/2014/main" id="{F788FEB0-1A97-1830-C602-18A86AB79998}"/>
              </a:ext>
            </a:extLst>
          </p:cNvPr>
          <p:cNvPicPr>
            <a:picLocks/>
          </p:cNvPicPr>
          <p:nvPr/>
        </p:nvPicPr>
        <p:blipFill>
          <a:blip r:embed="rId4"/>
          <a:stretch>
            <a:fillRect/>
          </a:stretch>
        </p:blipFill>
        <p:spPr>
          <a:xfrm>
            <a:off x="4809744" y="2368296"/>
            <a:ext cx="4023360" cy="2240280"/>
          </a:xfrm>
          <a:prstGeom prst="rect">
            <a:avLst/>
          </a:prstGeom>
        </p:spPr>
      </p:pic>
      <p:sp>
        <p:nvSpPr>
          <p:cNvPr id="276" name="TextBox 275">
            <a:extLst>
              <a:ext uri="{FF2B5EF4-FFF2-40B4-BE49-F238E27FC236}">
                <a16:creationId xmlns:a16="http://schemas.microsoft.com/office/drawing/2014/main" id="{D13FE3D9-CB9E-666B-0B65-E5E08BAFF04E}"/>
              </a:ext>
            </a:extLst>
          </p:cNvPr>
          <p:cNvSpPr txBox="1"/>
          <p:nvPr/>
        </p:nvSpPr>
        <p:spPr>
          <a:xfrm>
            <a:off x="308463" y="3814119"/>
            <a:ext cx="696553" cy="523220"/>
          </a:xfrm>
          <a:prstGeom prst="rect">
            <a:avLst/>
          </a:prstGeom>
          <a:noFill/>
        </p:spPr>
        <p:txBody>
          <a:bodyPr wrap="square" rtlCol="0">
            <a:spAutoFit/>
          </a:bodyPr>
          <a:lstStyle/>
          <a:p>
            <a:r>
              <a:rPr lang="en-US">
                <a:solidFill>
                  <a:srgbClr val="BE4B48"/>
                </a:solidFill>
              </a:rPr>
              <a:t>T = 230 K</a:t>
            </a:r>
          </a:p>
        </p:txBody>
      </p:sp>
      <p:sp>
        <p:nvSpPr>
          <p:cNvPr id="277" name="TextBox 276">
            <a:extLst>
              <a:ext uri="{FF2B5EF4-FFF2-40B4-BE49-F238E27FC236}">
                <a16:creationId xmlns:a16="http://schemas.microsoft.com/office/drawing/2014/main" id="{59D64E05-8915-9F35-56A3-60AED3D26166}"/>
              </a:ext>
            </a:extLst>
          </p:cNvPr>
          <p:cNvSpPr txBox="1"/>
          <p:nvPr/>
        </p:nvSpPr>
        <p:spPr>
          <a:xfrm>
            <a:off x="4796237" y="3814119"/>
            <a:ext cx="696553" cy="523220"/>
          </a:xfrm>
          <a:prstGeom prst="rect">
            <a:avLst/>
          </a:prstGeom>
          <a:noFill/>
        </p:spPr>
        <p:txBody>
          <a:bodyPr wrap="square" rtlCol="0">
            <a:spAutoFit/>
          </a:bodyPr>
          <a:lstStyle/>
          <a:p>
            <a:r>
              <a:rPr lang="en-US">
                <a:solidFill>
                  <a:srgbClr val="BE4B48"/>
                </a:solidFill>
              </a:rPr>
              <a:t>T =  T</a:t>
            </a:r>
            <a:r>
              <a:rPr lang="en-US" baseline="-25000">
                <a:solidFill>
                  <a:srgbClr val="BE4B48"/>
                </a:solidFill>
              </a:rPr>
              <a:t>C</a:t>
            </a:r>
            <a:endParaRPr lang="en-US">
              <a:solidFill>
                <a:srgbClr val="BE4B48"/>
              </a:solidFill>
            </a:endParaRPr>
          </a:p>
        </p:txBody>
      </p:sp>
    </p:spTree>
    <p:extLst>
      <p:ext uri="{BB962C8B-B14F-4D97-AF65-F5344CB8AC3E}">
        <p14:creationId xmlns:p14="http://schemas.microsoft.com/office/powerpoint/2010/main" val="306390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p38"/>
          <p:cNvSpPr txBox="1">
            <a:spLocks noGrp="1"/>
          </p:cNvSpPr>
          <p:nvPr>
            <p:ph type="ctrTitle"/>
          </p:nvPr>
        </p:nvSpPr>
        <p:spPr>
          <a:xfrm>
            <a:off x="523348" y="27550"/>
            <a:ext cx="8004409" cy="699065"/>
          </a:xfrm>
          <a:prstGeom prst="rect">
            <a:avLst/>
          </a:prstGeom>
          <a:noFill/>
          <a:ln>
            <a:noFill/>
          </a:ln>
        </p:spPr>
        <p:txBody>
          <a:bodyPr spcFirstLastPara="1" wrap="square" lIns="91425" tIns="45700" rIns="91425" bIns="45700" anchor="ctr" anchorCtr="0">
            <a:noAutofit/>
          </a:bodyPr>
          <a:lstStyle/>
          <a:p>
            <a:pPr lvl="0" algn="ctr"/>
            <a:r>
              <a:rPr lang="en-US"/>
              <a:t>Low Q</a:t>
            </a:r>
            <a:endParaRPr sz="3000" b="1" i="0" u="none" strike="noStrike" cap="none">
              <a:solidFill>
                <a:schemeClr val="lt1"/>
              </a:solidFill>
              <a:latin typeface="Arial"/>
              <a:ea typeface="Arial"/>
              <a:cs typeface="Arial"/>
              <a:sym typeface="Arial"/>
            </a:endParaRPr>
          </a:p>
        </p:txBody>
      </p:sp>
      <p:sp>
        <p:nvSpPr>
          <p:cNvPr id="3" name="Subtitle 2"/>
          <p:cNvSpPr>
            <a:spLocks noGrp="1"/>
          </p:cNvSpPr>
          <p:nvPr>
            <p:ph type="subTitle" idx="1"/>
          </p:nvPr>
        </p:nvSpPr>
        <p:spPr>
          <a:xfrm>
            <a:off x="523349" y="1630404"/>
            <a:ext cx="4048652" cy="2818769"/>
          </a:xfrm>
        </p:spPr>
        <p:txBody>
          <a:bodyPr/>
          <a:lstStyle/>
          <a:p>
            <a:pPr marL="114300" indent="0">
              <a:buNone/>
            </a:pPr>
            <a:endParaRPr lang="en-US"/>
          </a:p>
          <a:p>
            <a:endParaRPr lang="en-US"/>
          </a:p>
          <a:p>
            <a:endParaRPr lang="en-US"/>
          </a:p>
        </p:txBody>
      </p:sp>
      <p:sp>
        <p:nvSpPr>
          <p:cNvPr id="5" name="TextBox 4">
            <a:extLst>
              <a:ext uri="{FF2B5EF4-FFF2-40B4-BE49-F238E27FC236}">
                <a16:creationId xmlns:a16="http://schemas.microsoft.com/office/drawing/2014/main" id="{2F2B46B0-7C5B-4684-8868-1E26FE4A6206}"/>
              </a:ext>
            </a:extLst>
          </p:cNvPr>
          <p:cNvSpPr txBox="1"/>
          <p:nvPr/>
        </p:nvSpPr>
        <p:spPr>
          <a:xfrm>
            <a:off x="7538385" y="4770378"/>
            <a:ext cx="1319592" cy="307777"/>
          </a:xfrm>
          <a:prstGeom prst="rect">
            <a:avLst/>
          </a:prstGeom>
          <a:noFill/>
        </p:spPr>
        <p:txBody>
          <a:bodyPr wrap="none" rtlCol="0">
            <a:spAutoFit/>
          </a:bodyPr>
          <a:lstStyle/>
          <a:p>
            <a:r>
              <a:rPr lang="en-US">
                <a:solidFill>
                  <a:schemeClr val="bg1"/>
                </a:solidFill>
              </a:rPr>
              <a:t>Caleb Hughes</a:t>
            </a:r>
          </a:p>
        </p:txBody>
      </p:sp>
      <p:sp>
        <p:nvSpPr>
          <p:cNvPr id="34" name="AutoShape 2">
            <a:extLst>
              <a:ext uri="{FF2B5EF4-FFF2-40B4-BE49-F238E27FC236}">
                <a16:creationId xmlns:a16="http://schemas.microsoft.com/office/drawing/2014/main" id="{90AB6A2E-B0FE-F3BF-C487-FE34954E4E01}"/>
              </a:ext>
            </a:extLst>
          </p:cNvPr>
          <p:cNvSpPr>
            <a:spLocks noChangeAspect="1" noChangeArrowheads="1"/>
          </p:cNvSpPr>
          <p:nvPr/>
        </p:nvSpPr>
        <p:spPr bwMode="auto">
          <a:xfrm>
            <a:off x="5193054" y="831841"/>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 name="Rectangle 34">
            <a:extLst>
              <a:ext uri="{FF2B5EF4-FFF2-40B4-BE49-F238E27FC236}">
                <a16:creationId xmlns:a16="http://schemas.microsoft.com/office/drawing/2014/main" id="{B08116A1-C83E-EE3B-0504-E01C02A40AA4}"/>
              </a:ext>
            </a:extLst>
          </p:cNvPr>
          <p:cNvSpPr/>
          <p:nvPr/>
        </p:nvSpPr>
        <p:spPr>
          <a:xfrm>
            <a:off x="2090417" y="1440608"/>
            <a:ext cx="165321" cy="782595"/>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F13EF2E6-246F-4C9C-9F6C-7FB045E2238C}"/>
              </a:ext>
            </a:extLst>
          </p:cNvPr>
          <p:cNvSpPr/>
          <p:nvPr/>
        </p:nvSpPr>
        <p:spPr>
          <a:xfrm>
            <a:off x="2480147" y="1444037"/>
            <a:ext cx="865204" cy="782595"/>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125FB9FC-D6D1-55D0-681B-7CCD33CB233D}"/>
              </a:ext>
            </a:extLst>
          </p:cNvPr>
          <p:cNvSpPr/>
          <p:nvPr/>
        </p:nvSpPr>
        <p:spPr>
          <a:xfrm>
            <a:off x="3501391" y="1440609"/>
            <a:ext cx="152399" cy="782595"/>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94D77C52-585B-939D-6FD9-5ED3FCBA4BDE}"/>
              </a:ext>
            </a:extLst>
          </p:cNvPr>
          <p:cNvSpPr/>
          <p:nvPr/>
        </p:nvSpPr>
        <p:spPr>
          <a:xfrm>
            <a:off x="4971109" y="1440608"/>
            <a:ext cx="868680" cy="782595"/>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Cylinder 41">
            <a:extLst>
              <a:ext uri="{FF2B5EF4-FFF2-40B4-BE49-F238E27FC236}">
                <a16:creationId xmlns:a16="http://schemas.microsoft.com/office/drawing/2014/main" id="{6A75AAEB-74F5-885A-FD81-EE9E957307A8}"/>
              </a:ext>
            </a:extLst>
          </p:cNvPr>
          <p:cNvSpPr/>
          <p:nvPr/>
        </p:nvSpPr>
        <p:spPr>
          <a:xfrm rot="5400000">
            <a:off x="3916041" y="1382796"/>
            <a:ext cx="805863" cy="874952"/>
          </a:xfrm>
          <a:prstGeom prst="can">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9CEFFF85-1DA1-4B50-F7CE-8F20C3F55DDE}"/>
              </a:ext>
            </a:extLst>
          </p:cNvPr>
          <p:cNvSpPr txBox="1"/>
          <p:nvPr/>
        </p:nvSpPr>
        <p:spPr>
          <a:xfrm rot="18900000">
            <a:off x="1886723" y="888852"/>
            <a:ext cx="1053494" cy="307777"/>
          </a:xfrm>
          <a:prstGeom prst="rect">
            <a:avLst/>
          </a:prstGeom>
          <a:noFill/>
        </p:spPr>
        <p:txBody>
          <a:bodyPr wrap="none" rtlCol="0">
            <a:spAutoFit/>
          </a:bodyPr>
          <a:lstStyle/>
          <a:p>
            <a:r>
              <a:rPr lang="en-US">
                <a:solidFill>
                  <a:schemeClr val="bg1"/>
                </a:solidFill>
              </a:rPr>
              <a:t>π/2 Flipper</a:t>
            </a:r>
          </a:p>
        </p:txBody>
      </p:sp>
      <p:sp>
        <p:nvSpPr>
          <p:cNvPr id="44" name="TextBox 43">
            <a:extLst>
              <a:ext uri="{FF2B5EF4-FFF2-40B4-BE49-F238E27FC236}">
                <a16:creationId xmlns:a16="http://schemas.microsoft.com/office/drawing/2014/main" id="{D579295E-3DA0-58D5-9D73-FDE98676B9AF}"/>
              </a:ext>
            </a:extLst>
          </p:cNvPr>
          <p:cNvSpPr txBox="1"/>
          <p:nvPr/>
        </p:nvSpPr>
        <p:spPr>
          <a:xfrm rot="18900000">
            <a:off x="2523491" y="758691"/>
            <a:ext cx="1120820" cy="523220"/>
          </a:xfrm>
          <a:prstGeom prst="rect">
            <a:avLst/>
          </a:prstGeom>
          <a:noFill/>
        </p:spPr>
        <p:txBody>
          <a:bodyPr wrap="none" rtlCol="0">
            <a:spAutoFit/>
          </a:bodyPr>
          <a:lstStyle/>
          <a:p>
            <a:r>
              <a:rPr lang="en-US">
                <a:solidFill>
                  <a:schemeClr val="bg1"/>
                </a:solidFill>
              </a:rPr>
              <a:t> Precession</a:t>
            </a:r>
          </a:p>
          <a:p>
            <a:r>
              <a:rPr lang="en-US">
                <a:solidFill>
                  <a:schemeClr val="bg1"/>
                </a:solidFill>
              </a:rPr>
              <a:t> coil</a:t>
            </a:r>
          </a:p>
        </p:txBody>
      </p:sp>
      <p:sp>
        <p:nvSpPr>
          <p:cNvPr id="45" name="TextBox 44">
            <a:extLst>
              <a:ext uri="{FF2B5EF4-FFF2-40B4-BE49-F238E27FC236}">
                <a16:creationId xmlns:a16="http://schemas.microsoft.com/office/drawing/2014/main" id="{605837F0-D4E3-0F33-E66D-34BE133C99F1}"/>
              </a:ext>
            </a:extLst>
          </p:cNvPr>
          <p:cNvSpPr txBox="1"/>
          <p:nvPr/>
        </p:nvSpPr>
        <p:spPr>
          <a:xfrm rot="18900000">
            <a:off x="3264966" y="977832"/>
            <a:ext cx="845103" cy="307777"/>
          </a:xfrm>
          <a:prstGeom prst="rect">
            <a:avLst/>
          </a:prstGeom>
          <a:noFill/>
        </p:spPr>
        <p:txBody>
          <a:bodyPr wrap="none" rtlCol="0">
            <a:spAutoFit/>
          </a:bodyPr>
          <a:lstStyle/>
          <a:p>
            <a:r>
              <a:rPr lang="en-US">
                <a:solidFill>
                  <a:schemeClr val="bg1"/>
                </a:solidFill>
              </a:rPr>
              <a:t>π flipper</a:t>
            </a:r>
          </a:p>
        </p:txBody>
      </p:sp>
      <p:sp>
        <p:nvSpPr>
          <p:cNvPr id="46" name="TextBox 45">
            <a:extLst>
              <a:ext uri="{FF2B5EF4-FFF2-40B4-BE49-F238E27FC236}">
                <a16:creationId xmlns:a16="http://schemas.microsoft.com/office/drawing/2014/main" id="{AAAA98CF-D72E-F553-0F86-394286ED4C10}"/>
              </a:ext>
            </a:extLst>
          </p:cNvPr>
          <p:cNvSpPr txBox="1"/>
          <p:nvPr/>
        </p:nvSpPr>
        <p:spPr>
          <a:xfrm rot="18900000">
            <a:off x="3919027" y="959130"/>
            <a:ext cx="792205" cy="307777"/>
          </a:xfrm>
          <a:prstGeom prst="rect">
            <a:avLst/>
          </a:prstGeom>
          <a:noFill/>
        </p:spPr>
        <p:txBody>
          <a:bodyPr wrap="none" rtlCol="0">
            <a:spAutoFit/>
          </a:bodyPr>
          <a:lstStyle/>
          <a:p>
            <a:r>
              <a:rPr lang="en-US">
                <a:solidFill>
                  <a:schemeClr val="bg1"/>
                </a:solidFill>
              </a:rPr>
              <a:t>Sample</a:t>
            </a:r>
          </a:p>
        </p:txBody>
      </p:sp>
      <p:sp>
        <p:nvSpPr>
          <p:cNvPr id="47" name="TextBox 46">
            <a:extLst>
              <a:ext uri="{FF2B5EF4-FFF2-40B4-BE49-F238E27FC236}">
                <a16:creationId xmlns:a16="http://schemas.microsoft.com/office/drawing/2014/main" id="{6CA55585-38FA-BB24-0CD4-32F54E846493}"/>
              </a:ext>
            </a:extLst>
          </p:cNvPr>
          <p:cNvSpPr txBox="1"/>
          <p:nvPr/>
        </p:nvSpPr>
        <p:spPr>
          <a:xfrm rot="18900000">
            <a:off x="4932380" y="768809"/>
            <a:ext cx="1120820" cy="523220"/>
          </a:xfrm>
          <a:prstGeom prst="rect">
            <a:avLst/>
          </a:prstGeom>
          <a:noFill/>
        </p:spPr>
        <p:txBody>
          <a:bodyPr wrap="none" rtlCol="0">
            <a:spAutoFit/>
          </a:bodyPr>
          <a:lstStyle/>
          <a:p>
            <a:r>
              <a:rPr lang="en-US">
                <a:solidFill>
                  <a:schemeClr val="bg1"/>
                </a:solidFill>
              </a:rPr>
              <a:t> Precession</a:t>
            </a:r>
          </a:p>
          <a:p>
            <a:r>
              <a:rPr lang="en-US">
                <a:solidFill>
                  <a:schemeClr val="bg1"/>
                </a:solidFill>
              </a:rPr>
              <a:t> Coil</a:t>
            </a:r>
          </a:p>
        </p:txBody>
      </p:sp>
      <p:grpSp>
        <p:nvGrpSpPr>
          <p:cNvPr id="53" name="Group 52">
            <a:extLst>
              <a:ext uri="{FF2B5EF4-FFF2-40B4-BE49-F238E27FC236}">
                <a16:creationId xmlns:a16="http://schemas.microsoft.com/office/drawing/2014/main" id="{15734CB8-6F27-7832-7D0D-47AB4117DCA7}"/>
              </a:ext>
            </a:extLst>
          </p:cNvPr>
          <p:cNvGrpSpPr/>
          <p:nvPr/>
        </p:nvGrpSpPr>
        <p:grpSpPr>
          <a:xfrm rot="20220000">
            <a:off x="5951491" y="656479"/>
            <a:ext cx="1590156" cy="1323148"/>
            <a:chOff x="5971920" y="911726"/>
            <a:chExt cx="1590156" cy="1323148"/>
          </a:xfrm>
        </p:grpSpPr>
        <p:sp>
          <p:nvSpPr>
            <p:cNvPr id="39" name="Rectangle 38">
              <a:extLst>
                <a:ext uri="{FF2B5EF4-FFF2-40B4-BE49-F238E27FC236}">
                  <a16:creationId xmlns:a16="http://schemas.microsoft.com/office/drawing/2014/main" id="{680AD39C-0749-B8F2-7456-66BB8FFFBFAE}"/>
                </a:ext>
              </a:extLst>
            </p:cNvPr>
            <p:cNvSpPr/>
            <p:nvPr/>
          </p:nvSpPr>
          <p:spPr>
            <a:xfrm>
              <a:off x="6155617" y="1452279"/>
              <a:ext cx="165731" cy="782595"/>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D958A898-EC09-3539-538B-2B2D25D9F20A}"/>
                </a:ext>
              </a:extLst>
            </p:cNvPr>
            <p:cNvSpPr/>
            <p:nvPr/>
          </p:nvSpPr>
          <p:spPr>
            <a:xfrm>
              <a:off x="6538906" y="1452279"/>
              <a:ext cx="144427" cy="782595"/>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8A7B7D96-675A-3859-2768-1F82A5B22A3F}"/>
                </a:ext>
              </a:extLst>
            </p:cNvPr>
            <p:cNvSpPr/>
            <p:nvPr/>
          </p:nvSpPr>
          <p:spPr>
            <a:xfrm>
              <a:off x="6826786" y="1452279"/>
              <a:ext cx="144427" cy="782595"/>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a:extLst>
                <a:ext uri="{FF2B5EF4-FFF2-40B4-BE49-F238E27FC236}">
                  <a16:creationId xmlns:a16="http://schemas.microsoft.com/office/drawing/2014/main" id="{C5290CEC-32C1-A8D2-E90D-FB37AD0F29C4}"/>
                </a:ext>
              </a:extLst>
            </p:cNvPr>
            <p:cNvSpPr txBox="1"/>
            <p:nvPr/>
          </p:nvSpPr>
          <p:spPr>
            <a:xfrm rot="18900000">
              <a:off x="5971920" y="911726"/>
              <a:ext cx="994183" cy="307777"/>
            </a:xfrm>
            <a:prstGeom prst="rect">
              <a:avLst/>
            </a:prstGeom>
            <a:noFill/>
          </p:spPr>
          <p:txBody>
            <a:bodyPr wrap="none" rtlCol="0">
              <a:spAutoFit/>
            </a:bodyPr>
            <a:lstStyle/>
            <a:p>
              <a:r>
                <a:rPr lang="en-US">
                  <a:solidFill>
                    <a:schemeClr val="bg1"/>
                  </a:solidFill>
                </a:rPr>
                <a:t>π/2 flipper</a:t>
              </a:r>
            </a:p>
          </p:txBody>
        </p:sp>
        <p:sp>
          <p:nvSpPr>
            <p:cNvPr id="49" name="TextBox 48">
              <a:extLst>
                <a:ext uri="{FF2B5EF4-FFF2-40B4-BE49-F238E27FC236}">
                  <a16:creationId xmlns:a16="http://schemas.microsoft.com/office/drawing/2014/main" id="{C744A5ED-98D8-4980-08C6-83A1ABFADA7F}"/>
                </a:ext>
              </a:extLst>
            </p:cNvPr>
            <p:cNvSpPr txBox="1"/>
            <p:nvPr/>
          </p:nvSpPr>
          <p:spPr>
            <a:xfrm rot="18900000">
              <a:off x="6362368" y="959130"/>
              <a:ext cx="881973" cy="307777"/>
            </a:xfrm>
            <a:prstGeom prst="rect">
              <a:avLst/>
            </a:prstGeom>
            <a:noFill/>
          </p:spPr>
          <p:txBody>
            <a:bodyPr wrap="none" rtlCol="0">
              <a:spAutoFit/>
            </a:bodyPr>
            <a:lstStyle/>
            <a:p>
              <a:r>
                <a:rPr lang="en-US">
                  <a:solidFill>
                    <a:schemeClr val="bg1"/>
                  </a:solidFill>
                </a:rPr>
                <a:t>Analyzer</a:t>
              </a:r>
            </a:p>
          </p:txBody>
        </p:sp>
        <p:sp>
          <p:nvSpPr>
            <p:cNvPr id="50" name="TextBox 49">
              <a:extLst>
                <a:ext uri="{FF2B5EF4-FFF2-40B4-BE49-F238E27FC236}">
                  <a16:creationId xmlns:a16="http://schemas.microsoft.com/office/drawing/2014/main" id="{EF36A4C9-20EE-4009-F8F2-12C82F265531}"/>
                </a:ext>
              </a:extLst>
            </p:cNvPr>
            <p:cNvSpPr txBox="1"/>
            <p:nvPr/>
          </p:nvSpPr>
          <p:spPr>
            <a:xfrm rot="18900000">
              <a:off x="6700943" y="976120"/>
              <a:ext cx="861133" cy="307777"/>
            </a:xfrm>
            <a:prstGeom prst="rect">
              <a:avLst/>
            </a:prstGeom>
            <a:noFill/>
          </p:spPr>
          <p:txBody>
            <a:bodyPr wrap="none" rtlCol="0">
              <a:spAutoFit/>
            </a:bodyPr>
            <a:lstStyle/>
            <a:p>
              <a:r>
                <a:rPr lang="en-US">
                  <a:solidFill>
                    <a:schemeClr val="bg1"/>
                  </a:solidFill>
                </a:rPr>
                <a:t>Detector</a:t>
              </a:r>
            </a:p>
          </p:txBody>
        </p:sp>
      </p:grpSp>
      <p:cxnSp>
        <p:nvCxnSpPr>
          <p:cNvPr id="30" name="Straight Arrow Connector 29">
            <a:extLst>
              <a:ext uri="{FF2B5EF4-FFF2-40B4-BE49-F238E27FC236}">
                <a16:creationId xmlns:a16="http://schemas.microsoft.com/office/drawing/2014/main" id="{B69FA9E8-DE19-2934-1BC7-A33E5C802A7A}"/>
              </a:ext>
            </a:extLst>
          </p:cNvPr>
          <p:cNvCxnSpPr>
            <a:endCxn id="42" idx="1"/>
          </p:cNvCxnSpPr>
          <p:nvPr/>
        </p:nvCxnSpPr>
        <p:spPr>
          <a:xfrm flipV="1">
            <a:off x="4250724" y="1820273"/>
            <a:ext cx="505725" cy="8527"/>
          </a:xfrm>
          <a:prstGeom prst="straightConnector1">
            <a:avLst/>
          </a:prstGeom>
          <a:ln w="41275">
            <a:tailEnd type="triangle"/>
          </a:ln>
        </p:spPr>
        <p:style>
          <a:lnRef idx="1">
            <a:schemeClr val="accent2"/>
          </a:lnRef>
          <a:fillRef idx="0">
            <a:schemeClr val="accent2"/>
          </a:fillRef>
          <a:effectRef idx="0">
            <a:schemeClr val="accent2"/>
          </a:effectRef>
          <a:fontRef idx="minor">
            <a:schemeClr val="tx1"/>
          </a:fontRef>
        </p:style>
      </p:cxnSp>
      <p:sp>
        <p:nvSpPr>
          <p:cNvPr id="31" name="TextBox 30">
            <a:extLst>
              <a:ext uri="{FF2B5EF4-FFF2-40B4-BE49-F238E27FC236}">
                <a16:creationId xmlns:a16="http://schemas.microsoft.com/office/drawing/2014/main" id="{28DB1DCD-72CE-ADCB-0878-2A2F80E30F77}"/>
              </a:ext>
            </a:extLst>
          </p:cNvPr>
          <p:cNvSpPr txBox="1"/>
          <p:nvPr/>
        </p:nvSpPr>
        <p:spPr>
          <a:xfrm>
            <a:off x="4251234" y="1537631"/>
            <a:ext cx="304892" cy="307777"/>
          </a:xfrm>
          <a:prstGeom prst="rect">
            <a:avLst/>
          </a:prstGeom>
          <a:noFill/>
        </p:spPr>
        <p:txBody>
          <a:bodyPr wrap="none" rtlCol="0">
            <a:spAutoFit/>
          </a:bodyPr>
          <a:lstStyle/>
          <a:p>
            <a:r>
              <a:rPr lang="en-US">
                <a:solidFill>
                  <a:srgbClr val="BE4B48"/>
                </a:solidFill>
              </a:rPr>
              <a:t>S</a:t>
            </a:r>
          </a:p>
        </p:txBody>
      </p:sp>
      <p:cxnSp>
        <p:nvCxnSpPr>
          <p:cNvPr id="32" name="Straight Arrow Connector 31">
            <a:extLst>
              <a:ext uri="{FF2B5EF4-FFF2-40B4-BE49-F238E27FC236}">
                <a16:creationId xmlns:a16="http://schemas.microsoft.com/office/drawing/2014/main" id="{26DA59F7-D7D7-F65A-45F8-3F82EABE76E1}"/>
              </a:ext>
            </a:extLst>
          </p:cNvPr>
          <p:cNvCxnSpPr/>
          <p:nvPr/>
        </p:nvCxnSpPr>
        <p:spPr>
          <a:xfrm flipV="1">
            <a:off x="1076858" y="1811745"/>
            <a:ext cx="505725" cy="8527"/>
          </a:xfrm>
          <a:prstGeom prst="straightConnector1">
            <a:avLst/>
          </a:prstGeom>
          <a:ln w="41275">
            <a:tailEnd type="triangle"/>
          </a:ln>
        </p:spPr>
        <p:style>
          <a:lnRef idx="1">
            <a:schemeClr val="accent2"/>
          </a:lnRef>
          <a:fillRef idx="0">
            <a:schemeClr val="accent2"/>
          </a:fillRef>
          <a:effectRef idx="0">
            <a:schemeClr val="accent2"/>
          </a:effectRef>
          <a:fontRef idx="minor">
            <a:schemeClr val="tx1"/>
          </a:fontRef>
        </p:style>
      </p:cxnSp>
      <p:sp>
        <p:nvSpPr>
          <p:cNvPr id="33" name="TextBox 32">
            <a:extLst>
              <a:ext uri="{FF2B5EF4-FFF2-40B4-BE49-F238E27FC236}">
                <a16:creationId xmlns:a16="http://schemas.microsoft.com/office/drawing/2014/main" id="{3460D500-0093-2398-3EAE-416AA3CFF9C5}"/>
              </a:ext>
            </a:extLst>
          </p:cNvPr>
          <p:cNvSpPr txBox="1"/>
          <p:nvPr/>
        </p:nvSpPr>
        <p:spPr>
          <a:xfrm>
            <a:off x="673354" y="1440608"/>
            <a:ext cx="1367682" cy="307777"/>
          </a:xfrm>
          <a:prstGeom prst="rect">
            <a:avLst/>
          </a:prstGeom>
          <a:noFill/>
        </p:spPr>
        <p:txBody>
          <a:bodyPr wrap="none" rtlCol="0">
            <a:spAutoFit/>
          </a:bodyPr>
          <a:lstStyle/>
          <a:p>
            <a:r>
              <a:rPr lang="en-US">
                <a:solidFill>
                  <a:srgbClr val="BE4B48"/>
                </a:solidFill>
              </a:rPr>
              <a:t>Neutron Travel</a:t>
            </a:r>
          </a:p>
        </p:txBody>
      </p:sp>
      <p:cxnSp>
        <p:nvCxnSpPr>
          <p:cNvPr id="51" name="Straight Connector 50">
            <a:extLst>
              <a:ext uri="{FF2B5EF4-FFF2-40B4-BE49-F238E27FC236}">
                <a16:creationId xmlns:a16="http://schemas.microsoft.com/office/drawing/2014/main" id="{D9F816B7-9DCD-FBB9-7758-C6535B871CDD}"/>
              </a:ext>
            </a:extLst>
          </p:cNvPr>
          <p:cNvCxnSpPr>
            <a:cxnSpLocks/>
          </p:cNvCxnSpPr>
          <p:nvPr/>
        </p:nvCxnSpPr>
        <p:spPr>
          <a:xfrm>
            <a:off x="3429919" y="1471700"/>
            <a:ext cx="351249" cy="727804"/>
          </a:xfrm>
          <a:prstGeom prst="line">
            <a:avLst/>
          </a:prstGeom>
          <a:ln w="41275"/>
        </p:spPr>
        <p:style>
          <a:lnRef idx="2">
            <a:schemeClr val="accent2"/>
          </a:lnRef>
          <a:fillRef idx="0">
            <a:schemeClr val="accent2"/>
          </a:fillRef>
          <a:effectRef idx="1">
            <a:schemeClr val="accent2"/>
          </a:effectRef>
          <a:fontRef idx="minor">
            <a:schemeClr val="tx1"/>
          </a:fontRef>
        </p:style>
      </p:cxnSp>
      <p:cxnSp>
        <p:nvCxnSpPr>
          <p:cNvPr id="52" name="Straight Connector 51">
            <a:extLst>
              <a:ext uri="{FF2B5EF4-FFF2-40B4-BE49-F238E27FC236}">
                <a16:creationId xmlns:a16="http://schemas.microsoft.com/office/drawing/2014/main" id="{D750E5B8-FE24-8285-71AD-E8DE8DCDFAD4}"/>
              </a:ext>
            </a:extLst>
          </p:cNvPr>
          <p:cNvCxnSpPr>
            <a:cxnSpLocks/>
          </p:cNvCxnSpPr>
          <p:nvPr/>
        </p:nvCxnSpPr>
        <p:spPr>
          <a:xfrm rot="2700000">
            <a:off x="3409321" y="1492292"/>
            <a:ext cx="351249" cy="727804"/>
          </a:xfrm>
          <a:prstGeom prst="line">
            <a:avLst/>
          </a:prstGeom>
          <a:ln w="41275"/>
        </p:spPr>
        <p:style>
          <a:lnRef idx="2">
            <a:schemeClr val="accent2"/>
          </a:lnRef>
          <a:fillRef idx="0">
            <a:schemeClr val="accent2"/>
          </a:fillRef>
          <a:effectRef idx="1">
            <a:schemeClr val="accent2"/>
          </a:effectRef>
          <a:fontRef idx="minor">
            <a:schemeClr val="tx1"/>
          </a:fontRef>
        </p:style>
      </p:cxnSp>
      <p:pic>
        <p:nvPicPr>
          <p:cNvPr id="54" name="Picture 53">
            <a:extLst>
              <a:ext uri="{FF2B5EF4-FFF2-40B4-BE49-F238E27FC236}">
                <a16:creationId xmlns:a16="http://schemas.microsoft.com/office/drawing/2014/main" id="{DE2F0DF8-413D-2B57-1903-7A8EB85C707A}"/>
              </a:ext>
            </a:extLst>
          </p:cNvPr>
          <p:cNvPicPr>
            <a:picLocks/>
          </p:cNvPicPr>
          <p:nvPr/>
        </p:nvPicPr>
        <p:blipFill>
          <a:blip r:embed="rId3"/>
          <a:stretch>
            <a:fillRect/>
          </a:stretch>
        </p:blipFill>
        <p:spPr>
          <a:xfrm>
            <a:off x="320040" y="2368296"/>
            <a:ext cx="4023360" cy="2240280"/>
          </a:xfrm>
          <a:prstGeom prst="rect">
            <a:avLst/>
          </a:prstGeom>
        </p:spPr>
      </p:pic>
      <p:pic>
        <p:nvPicPr>
          <p:cNvPr id="56" name="Picture 55">
            <a:extLst>
              <a:ext uri="{FF2B5EF4-FFF2-40B4-BE49-F238E27FC236}">
                <a16:creationId xmlns:a16="http://schemas.microsoft.com/office/drawing/2014/main" id="{26A414D6-71D9-F968-12CB-C2C5DB506C36}"/>
              </a:ext>
            </a:extLst>
          </p:cNvPr>
          <p:cNvPicPr>
            <a:picLocks/>
          </p:cNvPicPr>
          <p:nvPr/>
        </p:nvPicPr>
        <p:blipFill>
          <a:blip r:embed="rId4"/>
          <a:stretch>
            <a:fillRect/>
          </a:stretch>
        </p:blipFill>
        <p:spPr>
          <a:xfrm>
            <a:off x="4809744" y="2368296"/>
            <a:ext cx="4023360" cy="2240280"/>
          </a:xfrm>
          <a:prstGeom prst="rect">
            <a:avLst/>
          </a:prstGeom>
        </p:spPr>
      </p:pic>
      <p:sp>
        <p:nvSpPr>
          <p:cNvPr id="57" name="TextBox 56">
            <a:extLst>
              <a:ext uri="{FF2B5EF4-FFF2-40B4-BE49-F238E27FC236}">
                <a16:creationId xmlns:a16="http://schemas.microsoft.com/office/drawing/2014/main" id="{D2D80E40-287B-3813-5EFE-BD3952D48E1B}"/>
              </a:ext>
            </a:extLst>
          </p:cNvPr>
          <p:cNvSpPr txBox="1"/>
          <p:nvPr/>
        </p:nvSpPr>
        <p:spPr>
          <a:xfrm>
            <a:off x="308463" y="3814119"/>
            <a:ext cx="696553" cy="523220"/>
          </a:xfrm>
          <a:prstGeom prst="rect">
            <a:avLst/>
          </a:prstGeom>
          <a:noFill/>
        </p:spPr>
        <p:txBody>
          <a:bodyPr wrap="square" rtlCol="0">
            <a:spAutoFit/>
          </a:bodyPr>
          <a:lstStyle/>
          <a:p>
            <a:r>
              <a:rPr lang="en-US">
                <a:solidFill>
                  <a:srgbClr val="BE4B48"/>
                </a:solidFill>
              </a:rPr>
              <a:t>T = 230 K</a:t>
            </a:r>
          </a:p>
        </p:txBody>
      </p:sp>
      <p:sp>
        <p:nvSpPr>
          <p:cNvPr id="58" name="TextBox 57">
            <a:extLst>
              <a:ext uri="{FF2B5EF4-FFF2-40B4-BE49-F238E27FC236}">
                <a16:creationId xmlns:a16="http://schemas.microsoft.com/office/drawing/2014/main" id="{E9221F57-4B77-50AC-46B2-3BDDC621D67F}"/>
              </a:ext>
            </a:extLst>
          </p:cNvPr>
          <p:cNvSpPr txBox="1"/>
          <p:nvPr/>
        </p:nvSpPr>
        <p:spPr>
          <a:xfrm>
            <a:off x="4796237" y="3814119"/>
            <a:ext cx="696553" cy="523220"/>
          </a:xfrm>
          <a:prstGeom prst="rect">
            <a:avLst/>
          </a:prstGeom>
          <a:noFill/>
        </p:spPr>
        <p:txBody>
          <a:bodyPr wrap="square" rtlCol="0">
            <a:spAutoFit/>
          </a:bodyPr>
          <a:lstStyle/>
          <a:p>
            <a:r>
              <a:rPr lang="en-US">
                <a:solidFill>
                  <a:srgbClr val="BE4B48"/>
                </a:solidFill>
              </a:rPr>
              <a:t>T = 230 K</a:t>
            </a:r>
          </a:p>
        </p:txBody>
      </p:sp>
    </p:spTree>
    <p:extLst>
      <p:ext uri="{BB962C8B-B14F-4D97-AF65-F5344CB8AC3E}">
        <p14:creationId xmlns:p14="http://schemas.microsoft.com/office/powerpoint/2010/main" val="35954775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p38"/>
          <p:cNvSpPr txBox="1">
            <a:spLocks noGrp="1"/>
          </p:cNvSpPr>
          <p:nvPr>
            <p:ph type="ctrTitle"/>
          </p:nvPr>
        </p:nvSpPr>
        <p:spPr>
          <a:xfrm>
            <a:off x="523348" y="27550"/>
            <a:ext cx="8004409" cy="699065"/>
          </a:xfrm>
          <a:prstGeom prst="rect">
            <a:avLst/>
          </a:prstGeom>
          <a:noFill/>
          <a:ln>
            <a:noFill/>
          </a:ln>
        </p:spPr>
        <p:txBody>
          <a:bodyPr spcFirstLastPara="1" wrap="square" lIns="91425" tIns="45700" rIns="91425" bIns="45700" anchor="ctr" anchorCtr="0">
            <a:noAutofit/>
          </a:bodyPr>
          <a:lstStyle/>
          <a:p>
            <a:pPr algn="ctr"/>
            <a:r>
              <a:rPr lang="en-US" dirty="0"/>
              <a:t>Spin-Dependent </a:t>
            </a:r>
            <a:r>
              <a:rPr lang="en-US"/>
              <a:t>Fifth-Force Search </a:t>
            </a:r>
            <a:endParaRPr lang="en-US" sz="3000" b="1" i="0" u="none" strike="noStrike" cap="none" dirty="0">
              <a:solidFill>
                <a:schemeClr val="lt1"/>
              </a:solidFill>
              <a:latin typeface="Arial"/>
              <a:ea typeface="Arial"/>
              <a:cs typeface="Arial"/>
            </a:endParaRPr>
          </a:p>
        </p:txBody>
      </p:sp>
      <p:sp>
        <p:nvSpPr>
          <p:cNvPr id="3" name="Subtitle 2"/>
          <p:cNvSpPr>
            <a:spLocks noGrp="1"/>
          </p:cNvSpPr>
          <p:nvPr>
            <p:ph type="subTitle" idx="1"/>
          </p:nvPr>
        </p:nvSpPr>
        <p:spPr>
          <a:xfrm>
            <a:off x="523349" y="1630404"/>
            <a:ext cx="4048652" cy="2818769"/>
          </a:xfrm>
        </p:spPr>
        <p:txBody>
          <a:bodyPr/>
          <a:lstStyle/>
          <a:p>
            <a:pPr marL="114300" indent="0">
              <a:buNone/>
            </a:pPr>
            <a:endParaRPr lang="en-US"/>
          </a:p>
          <a:p>
            <a:endParaRPr lang="en-US"/>
          </a:p>
          <a:p>
            <a:endParaRPr lang="en-US"/>
          </a:p>
        </p:txBody>
      </p:sp>
      <p:sp>
        <p:nvSpPr>
          <p:cNvPr id="5" name="TextBox 4">
            <a:extLst>
              <a:ext uri="{FF2B5EF4-FFF2-40B4-BE49-F238E27FC236}">
                <a16:creationId xmlns:a16="http://schemas.microsoft.com/office/drawing/2014/main" id="{2F2B46B0-7C5B-4684-8868-1E26FE4A6206}"/>
              </a:ext>
            </a:extLst>
          </p:cNvPr>
          <p:cNvSpPr txBox="1"/>
          <p:nvPr/>
        </p:nvSpPr>
        <p:spPr>
          <a:xfrm>
            <a:off x="7538385" y="4770378"/>
            <a:ext cx="1319592" cy="307777"/>
          </a:xfrm>
          <a:prstGeom prst="rect">
            <a:avLst/>
          </a:prstGeom>
          <a:noFill/>
        </p:spPr>
        <p:txBody>
          <a:bodyPr wrap="none" rtlCol="0">
            <a:spAutoFit/>
          </a:bodyPr>
          <a:lstStyle/>
          <a:p>
            <a:r>
              <a:rPr lang="en-US">
                <a:solidFill>
                  <a:schemeClr val="bg1"/>
                </a:solidFill>
              </a:rPr>
              <a:t>Caleb Hughes</a:t>
            </a:r>
          </a:p>
        </p:txBody>
      </p:sp>
      <p:grpSp>
        <p:nvGrpSpPr>
          <p:cNvPr id="28" name="Group 27">
            <a:extLst>
              <a:ext uri="{FF2B5EF4-FFF2-40B4-BE49-F238E27FC236}">
                <a16:creationId xmlns:a16="http://schemas.microsoft.com/office/drawing/2014/main" id="{430E1090-5D99-9C1F-AC69-3517B32DBCA2}"/>
              </a:ext>
            </a:extLst>
          </p:cNvPr>
          <p:cNvGrpSpPr/>
          <p:nvPr/>
        </p:nvGrpSpPr>
        <p:grpSpPr>
          <a:xfrm>
            <a:off x="673354" y="758691"/>
            <a:ext cx="6888722" cy="1476183"/>
            <a:chOff x="673354" y="758691"/>
            <a:chExt cx="6888722" cy="1476183"/>
          </a:xfrm>
        </p:grpSpPr>
        <p:grpSp>
          <p:nvGrpSpPr>
            <p:cNvPr id="29" name="Group 28">
              <a:extLst>
                <a:ext uri="{FF2B5EF4-FFF2-40B4-BE49-F238E27FC236}">
                  <a16:creationId xmlns:a16="http://schemas.microsoft.com/office/drawing/2014/main" id="{03DBC1D3-063A-E622-374A-97E07730EA76}"/>
                </a:ext>
              </a:extLst>
            </p:cNvPr>
            <p:cNvGrpSpPr/>
            <p:nvPr/>
          </p:nvGrpSpPr>
          <p:grpSpPr>
            <a:xfrm>
              <a:off x="1886723" y="758691"/>
              <a:ext cx="5675353" cy="1476183"/>
              <a:chOff x="1113269" y="2346200"/>
              <a:chExt cx="5675353" cy="1476183"/>
            </a:xfrm>
          </p:grpSpPr>
          <p:sp>
            <p:nvSpPr>
              <p:cNvPr id="34" name="AutoShape 2">
                <a:extLst>
                  <a:ext uri="{FF2B5EF4-FFF2-40B4-BE49-F238E27FC236}">
                    <a16:creationId xmlns:a16="http://schemas.microsoft.com/office/drawing/2014/main" id="{0E7AC9AC-6A94-EAE8-CEA4-02168DB883CD}"/>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 name="Rectangle 34">
                <a:extLst>
                  <a:ext uri="{FF2B5EF4-FFF2-40B4-BE49-F238E27FC236}">
                    <a16:creationId xmlns:a16="http://schemas.microsoft.com/office/drawing/2014/main" id="{FBBBCD98-6D11-82D3-8F92-0B25E7E31BEA}"/>
                  </a:ext>
                </a:extLst>
              </p:cNvPr>
              <p:cNvSpPr/>
              <p:nvPr/>
            </p:nvSpPr>
            <p:spPr>
              <a:xfrm>
                <a:off x="1316963" y="3028117"/>
                <a:ext cx="165321" cy="782595"/>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B4D11FA3-9520-427B-E447-1824D32D1279}"/>
                  </a:ext>
                </a:extLst>
              </p:cNvPr>
              <p:cNvSpPr/>
              <p:nvPr/>
            </p:nvSpPr>
            <p:spPr>
              <a:xfrm>
                <a:off x="1706693" y="3031546"/>
                <a:ext cx="865204" cy="782595"/>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70EF99C3-EBF1-0109-B0C2-915B722F0C47}"/>
                  </a:ext>
                </a:extLst>
              </p:cNvPr>
              <p:cNvSpPr/>
              <p:nvPr/>
            </p:nvSpPr>
            <p:spPr>
              <a:xfrm>
                <a:off x="2727937" y="3028118"/>
                <a:ext cx="152399" cy="782595"/>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07418DC1-0947-91FD-DE4F-BFF950B3C406}"/>
                  </a:ext>
                </a:extLst>
              </p:cNvPr>
              <p:cNvSpPr/>
              <p:nvPr/>
            </p:nvSpPr>
            <p:spPr>
              <a:xfrm>
                <a:off x="4197655" y="3028117"/>
                <a:ext cx="868680" cy="782595"/>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B41F6800-77EA-76E4-CF23-327ECEF294CC}"/>
                  </a:ext>
                </a:extLst>
              </p:cNvPr>
              <p:cNvSpPr/>
              <p:nvPr/>
            </p:nvSpPr>
            <p:spPr>
              <a:xfrm>
                <a:off x="5382163" y="3039788"/>
                <a:ext cx="165731" cy="782595"/>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1E7947FF-6B97-6F9F-471B-1492DAA6C7A2}"/>
                  </a:ext>
                </a:extLst>
              </p:cNvPr>
              <p:cNvSpPr/>
              <p:nvPr/>
            </p:nvSpPr>
            <p:spPr>
              <a:xfrm>
                <a:off x="5765452" y="3039788"/>
                <a:ext cx="144427" cy="782595"/>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24D4746F-0E5C-AB3B-393C-BB36AD3A4CD6}"/>
                  </a:ext>
                </a:extLst>
              </p:cNvPr>
              <p:cNvSpPr/>
              <p:nvPr/>
            </p:nvSpPr>
            <p:spPr>
              <a:xfrm>
                <a:off x="6053332" y="3039788"/>
                <a:ext cx="144427" cy="782595"/>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Cylinder 41">
                <a:extLst>
                  <a:ext uri="{FF2B5EF4-FFF2-40B4-BE49-F238E27FC236}">
                    <a16:creationId xmlns:a16="http://schemas.microsoft.com/office/drawing/2014/main" id="{168F30B7-6809-23AC-DC2D-9CB125701AB4}"/>
                  </a:ext>
                </a:extLst>
              </p:cNvPr>
              <p:cNvSpPr/>
              <p:nvPr/>
            </p:nvSpPr>
            <p:spPr>
              <a:xfrm rot="5400000">
                <a:off x="3142587" y="2970305"/>
                <a:ext cx="805863" cy="874952"/>
              </a:xfrm>
              <a:prstGeom prst="can">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026BE492-EDA6-72E0-3F4D-8191F0EDB251}"/>
                  </a:ext>
                </a:extLst>
              </p:cNvPr>
              <p:cNvSpPr txBox="1"/>
              <p:nvPr/>
            </p:nvSpPr>
            <p:spPr>
              <a:xfrm rot="18900000">
                <a:off x="1113269" y="2476361"/>
                <a:ext cx="1053494" cy="307777"/>
              </a:xfrm>
              <a:prstGeom prst="rect">
                <a:avLst/>
              </a:prstGeom>
              <a:noFill/>
            </p:spPr>
            <p:txBody>
              <a:bodyPr wrap="none" rtlCol="0">
                <a:spAutoFit/>
              </a:bodyPr>
              <a:lstStyle/>
              <a:p>
                <a:r>
                  <a:rPr lang="en-US">
                    <a:solidFill>
                      <a:schemeClr val="bg1"/>
                    </a:solidFill>
                  </a:rPr>
                  <a:t>π/2 Flipper</a:t>
                </a:r>
              </a:p>
            </p:txBody>
          </p:sp>
          <p:sp>
            <p:nvSpPr>
              <p:cNvPr id="44" name="TextBox 43">
                <a:extLst>
                  <a:ext uri="{FF2B5EF4-FFF2-40B4-BE49-F238E27FC236}">
                    <a16:creationId xmlns:a16="http://schemas.microsoft.com/office/drawing/2014/main" id="{2A5EB022-619F-DE56-1C82-041C8BB5D9EF}"/>
                  </a:ext>
                </a:extLst>
              </p:cNvPr>
              <p:cNvSpPr txBox="1"/>
              <p:nvPr/>
            </p:nvSpPr>
            <p:spPr>
              <a:xfrm rot="18900000">
                <a:off x="1750037" y="2346200"/>
                <a:ext cx="1120820" cy="523220"/>
              </a:xfrm>
              <a:prstGeom prst="rect">
                <a:avLst/>
              </a:prstGeom>
              <a:noFill/>
            </p:spPr>
            <p:txBody>
              <a:bodyPr wrap="none" rtlCol="0">
                <a:spAutoFit/>
              </a:bodyPr>
              <a:lstStyle/>
              <a:p>
                <a:r>
                  <a:rPr lang="en-US">
                    <a:solidFill>
                      <a:schemeClr val="bg1"/>
                    </a:solidFill>
                  </a:rPr>
                  <a:t> Precession</a:t>
                </a:r>
              </a:p>
              <a:p>
                <a:r>
                  <a:rPr lang="en-US">
                    <a:solidFill>
                      <a:schemeClr val="bg1"/>
                    </a:solidFill>
                  </a:rPr>
                  <a:t> coil</a:t>
                </a:r>
              </a:p>
            </p:txBody>
          </p:sp>
          <p:sp>
            <p:nvSpPr>
              <p:cNvPr id="45" name="TextBox 44">
                <a:extLst>
                  <a:ext uri="{FF2B5EF4-FFF2-40B4-BE49-F238E27FC236}">
                    <a16:creationId xmlns:a16="http://schemas.microsoft.com/office/drawing/2014/main" id="{917A744E-E164-B7AA-0C89-2D566A575E30}"/>
                  </a:ext>
                </a:extLst>
              </p:cNvPr>
              <p:cNvSpPr txBox="1"/>
              <p:nvPr/>
            </p:nvSpPr>
            <p:spPr>
              <a:xfrm rot="18900000">
                <a:off x="2491512" y="2565341"/>
                <a:ext cx="845103" cy="307777"/>
              </a:xfrm>
              <a:prstGeom prst="rect">
                <a:avLst/>
              </a:prstGeom>
              <a:noFill/>
            </p:spPr>
            <p:txBody>
              <a:bodyPr wrap="none" rtlCol="0">
                <a:spAutoFit/>
              </a:bodyPr>
              <a:lstStyle/>
              <a:p>
                <a:r>
                  <a:rPr lang="en-US">
                    <a:solidFill>
                      <a:schemeClr val="bg1"/>
                    </a:solidFill>
                  </a:rPr>
                  <a:t>π flipper</a:t>
                </a:r>
              </a:p>
            </p:txBody>
          </p:sp>
          <p:sp>
            <p:nvSpPr>
              <p:cNvPr id="46" name="TextBox 45">
                <a:extLst>
                  <a:ext uri="{FF2B5EF4-FFF2-40B4-BE49-F238E27FC236}">
                    <a16:creationId xmlns:a16="http://schemas.microsoft.com/office/drawing/2014/main" id="{A52C8783-4301-F0E0-DA23-581DFC9EADF4}"/>
                  </a:ext>
                </a:extLst>
              </p:cNvPr>
              <p:cNvSpPr txBox="1"/>
              <p:nvPr/>
            </p:nvSpPr>
            <p:spPr>
              <a:xfrm rot="18900000">
                <a:off x="3145573" y="2546639"/>
                <a:ext cx="792205" cy="307777"/>
              </a:xfrm>
              <a:prstGeom prst="rect">
                <a:avLst/>
              </a:prstGeom>
              <a:noFill/>
            </p:spPr>
            <p:txBody>
              <a:bodyPr wrap="none" rtlCol="0">
                <a:spAutoFit/>
              </a:bodyPr>
              <a:lstStyle/>
              <a:p>
                <a:r>
                  <a:rPr lang="en-US">
                    <a:solidFill>
                      <a:schemeClr val="bg1"/>
                    </a:solidFill>
                  </a:rPr>
                  <a:t>Sample</a:t>
                </a:r>
              </a:p>
            </p:txBody>
          </p:sp>
          <p:sp>
            <p:nvSpPr>
              <p:cNvPr id="47" name="TextBox 46">
                <a:extLst>
                  <a:ext uri="{FF2B5EF4-FFF2-40B4-BE49-F238E27FC236}">
                    <a16:creationId xmlns:a16="http://schemas.microsoft.com/office/drawing/2014/main" id="{C225C6DC-93B7-1016-1515-BA07A8BF1778}"/>
                  </a:ext>
                </a:extLst>
              </p:cNvPr>
              <p:cNvSpPr txBox="1"/>
              <p:nvPr/>
            </p:nvSpPr>
            <p:spPr>
              <a:xfrm rot="18900000">
                <a:off x="4158926" y="2356318"/>
                <a:ext cx="1120820" cy="523220"/>
              </a:xfrm>
              <a:prstGeom prst="rect">
                <a:avLst/>
              </a:prstGeom>
              <a:noFill/>
            </p:spPr>
            <p:txBody>
              <a:bodyPr wrap="none" rtlCol="0">
                <a:spAutoFit/>
              </a:bodyPr>
              <a:lstStyle/>
              <a:p>
                <a:r>
                  <a:rPr lang="en-US">
                    <a:solidFill>
                      <a:schemeClr val="bg1"/>
                    </a:solidFill>
                  </a:rPr>
                  <a:t> Precession</a:t>
                </a:r>
              </a:p>
              <a:p>
                <a:r>
                  <a:rPr lang="en-US">
                    <a:solidFill>
                      <a:schemeClr val="bg1"/>
                    </a:solidFill>
                  </a:rPr>
                  <a:t> Coil</a:t>
                </a:r>
              </a:p>
            </p:txBody>
          </p:sp>
          <p:sp>
            <p:nvSpPr>
              <p:cNvPr id="48" name="TextBox 47">
                <a:extLst>
                  <a:ext uri="{FF2B5EF4-FFF2-40B4-BE49-F238E27FC236}">
                    <a16:creationId xmlns:a16="http://schemas.microsoft.com/office/drawing/2014/main" id="{811DC544-9656-75F9-497F-CD65B1C07269}"/>
                  </a:ext>
                </a:extLst>
              </p:cNvPr>
              <p:cNvSpPr txBox="1"/>
              <p:nvPr/>
            </p:nvSpPr>
            <p:spPr>
              <a:xfrm rot="18900000">
                <a:off x="5198466" y="2499235"/>
                <a:ext cx="994183" cy="307777"/>
              </a:xfrm>
              <a:prstGeom prst="rect">
                <a:avLst/>
              </a:prstGeom>
              <a:noFill/>
            </p:spPr>
            <p:txBody>
              <a:bodyPr wrap="none" rtlCol="0">
                <a:spAutoFit/>
              </a:bodyPr>
              <a:lstStyle/>
              <a:p>
                <a:r>
                  <a:rPr lang="en-US">
                    <a:solidFill>
                      <a:schemeClr val="bg1"/>
                    </a:solidFill>
                  </a:rPr>
                  <a:t>π/2 flipper</a:t>
                </a:r>
              </a:p>
            </p:txBody>
          </p:sp>
          <p:sp>
            <p:nvSpPr>
              <p:cNvPr id="49" name="TextBox 48">
                <a:extLst>
                  <a:ext uri="{FF2B5EF4-FFF2-40B4-BE49-F238E27FC236}">
                    <a16:creationId xmlns:a16="http://schemas.microsoft.com/office/drawing/2014/main" id="{63CA256F-A164-F5C4-D93D-226EA4880FA7}"/>
                  </a:ext>
                </a:extLst>
              </p:cNvPr>
              <p:cNvSpPr txBox="1"/>
              <p:nvPr/>
            </p:nvSpPr>
            <p:spPr>
              <a:xfrm rot="18900000">
                <a:off x="5588914" y="2546639"/>
                <a:ext cx="881973" cy="307777"/>
              </a:xfrm>
              <a:prstGeom prst="rect">
                <a:avLst/>
              </a:prstGeom>
              <a:noFill/>
            </p:spPr>
            <p:txBody>
              <a:bodyPr wrap="none" rtlCol="0">
                <a:spAutoFit/>
              </a:bodyPr>
              <a:lstStyle/>
              <a:p>
                <a:r>
                  <a:rPr lang="en-US">
                    <a:solidFill>
                      <a:schemeClr val="bg1"/>
                    </a:solidFill>
                  </a:rPr>
                  <a:t>Analyzer</a:t>
                </a:r>
              </a:p>
            </p:txBody>
          </p:sp>
          <p:sp>
            <p:nvSpPr>
              <p:cNvPr id="50" name="TextBox 49">
                <a:extLst>
                  <a:ext uri="{FF2B5EF4-FFF2-40B4-BE49-F238E27FC236}">
                    <a16:creationId xmlns:a16="http://schemas.microsoft.com/office/drawing/2014/main" id="{3313047A-2254-778B-0F86-F43E93B17FDF}"/>
                  </a:ext>
                </a:extLst>
              </p:cNvPr>
              <p:cNvSpPr txBox="1"/>
              <p:nvPr/>
            </p:nvSpPr>
            <p:spPr>
              <a:xfrm rot="18900000">
                <a:off x="5927489" y="2563629"/>
                <a:ext cx="861133" cy="307777"/>
              </a:xfrm>
              <a:prstGeom prst="rect">
                <a:avLst/>
              </a:prstGeom>
              <a:noFill/>
            </p:spPr>
            <p:txBody>
              <a:bodyPr wrap="none" rtlCol="0">
                <a:spAutoFit/>
              </a:bodyPr>
              <a:lstStyle/>
              <a:p>
                <a:r>
                  <a:rPr lang="en-US">
                    <a:solidFill>
                      <a:schemeClr val="bg1"/>
                    </a:solidFill>
                  </a:rPr>
                  <a:t>Detector</a:t>
                </a:r>
              </a:p>
            </p:txBody>
          </p:sp>
        </p:grpSp>
        <p:cxnSp>
          <p:nvCxnSpPr>
            <p:cNvPr id="30" name="Straight Arrow Connector 29">
              <a:extLst>
                <a:ext uri="{FF2B5EF4-FFF2-40B4-BE49-F238E27FC236}">
                  <a16:creationId xmlns:a16="http://schemas.microsoft.com/office/drawing/2014/main" id="{F696073F-E493-8768-0980-229FE174FBF1}"/>
                </a:ext>
              </a:extLst>
            </p:cNvPr>
            <p:cNvCxnSpPr>
              <a:endCxn id="42" idx="1"/>
            </p:cNvCxnSpPr>
            <p:nvPr/>
          </p:nvCxnSpPr>
          <p:spPr>
            <a:xfrm flipV="1">
              <a:off x="4250724" y="1820273"/>
              <a:ext cx="505725" cy="8527"/>
            </a:xfrm>
            <a:prstGeom prst="straightConnector1">
              <a:avLst/>
            </a:prstGeom>
            <a:ln w="41275">
              <a:tailEnd type="triangle"/>
            </a:ln>
          </p:spPr>
          <p:style>
            <a:lnRef idx="1">
              <a:schemeClr val="accent2"/>
            </a:lnRef>
            <a:fillRef idx="0">
              <a:schemeClr val="accent2"/>
            </a:fillRef>
            <a:effectRef idx="0">
              <a:schemeClr val="accent2"/>
            </a:effectRef>
            <a:fontRef idx="minor">
              <a:schemeClr val="tx1"/>
            </a:fontRef>
          </p:style>
        </p:cxnSp>
        <p:sp>
          <p:nvSpPr>
            <p:cNvPr id="31" name="TextBox 30">
              <a:extLst>
                <a:ext uri="{FF2B5EF4-FFF2-40B4-BE49-F238E27FC236}">
                  <a16:creationId xmlns:a16="http://schemas.microsoft.com/office/drawing/2014/main" id="{C0AD3A43-4AD0-4574-AD02-A4E5F42811BC}"/>
                </a:ext>
              </a:extLst>
            </p:cNvPr>
            <p:cNvSpPr txBox="1"/>
            <p:nvPr/>
          </p:nvSpPr>
          <p:spPr>
            <a:xfrm>
              <a:off x="4251234" y="1537631"/>
              <a:ext cx="304892" cy="307777"/>
            </a:xfrm>
            <a:prstGeom prst="rect">
              <a:avLst/>
            </a:prstGeom>
            <a:noFill/>
          </p:spPr>
          <p:txBody>
            <a:bodyPr wrap="none" rtlCol="0">
              <a:spAutoFit/>
            </a:bodyPr>
            <a:lstStyle/>
            <a:p>
              <a:r>
                <a:rPr lang="en-US">
                  <a:solidFill>
                    <a:srgbClr val="BE4B48"/>
                  </a:solidFill>
                </a:rPr>
                <a:t>S</a:t>
              </a:r>
            </a:p>
          </p:txBody>
        </p:sp>
        <p:cxnSp>
          <p:nvCxnSpPr>
            <p:cNvPr id="32" name="Straight Arrow Connector 31">
              <a:extLst>
                <a:ext uri="{FF2B5EF4-FFF2-40B4-BE49-F238E27FC236}">
                  <a16:creationId xmlns:a16="http://schemas.microsoft.com/office/drawing/2014/main" id="{373314E0-8531-45CE-C93A-B97F0269C13D}"/>
                </a:ext>
              </a:extLst>
            </p:cNvPr>
            <p:cNvCxnSpPr/>
            <p:nvPr/>
          </p:nvCxnSpPr>
          <p:spPr>
            <a:xfrm flipV="1">
              <a:off x="1076858" y="1811745"/>
              <a:ext cx="505725" cy="8527"/>
            </a:xfrm>
            <a:prstGeom prst="straightConnector1">
              <a:avLst/>
            </a:prstGeom>
            <a:ln w="41275">
              <a:tailEnd type="triangle"/>
            </a:ln>
          </p:spPr>
          <p:style>
            <a:lnRef idx="1">
              <a:schemeClr val="accent2"/>
            </a:lnRef>
            <a:fillRef idx="0">
              <a:schemeClr val="accent2"/>
            </a:fillRef>
            <a:effectRef idx="0">
              <a:schemeClr val="accent2"/>
            </a:effectRef>
            <a:fontRef idx="minor">
              <a:schemeClr val="tx1"/>
            </a:fontRef>
          </p:style>
        </p:cxnSp>
        <p:sp>
          <p:nvSpPr>
            <p:cNvPr id="33" name="TextBox 32">
              <a:extLst>
                <a:ext uri="{FF2B5EF4-FFF2-40B4-BE49-F238E27FC236}">
                  <a16:creationId xmlns:a16="http://schemas.microsoft.com/office/drawing/2014/main" id="{B3F2E0BE-C992-6BAB-EC2A-6B7B9B36E5E6}"/>
                </a:ext>
              </a:extLst>
            </p:cNvPr>
            <p:cNvSpPr txBox="1"/>
            <p:nvPr/>
          </p:nvSpPr>
          <p:spPr>
            <a:xfrm>
              <a:off x="673354" y="1440608"/>
              <a:ext cx="1367682" cy="307777"/>
            </a:xfrm>
            <a:prstGeom prst="rect">
              <a:avLst/>
            </a:prstGeom>
            <a:noFill/>
          </p:spPr>
          <p:txBody>
            <a:bodyPr wrap="none" rtlCol="0">
              <a:spAutoFit/>
            </a:bodyPr>
            <a:lstStyle/>
            <a:p>
              <a:r>
                <a:rPr lang="en-US">
                  <a:solidFill>
                    <a:srgbClr val="BE4B48"/>
                  </a:solidFill>
                </a:rPr>
                <a:t>Neutron Travel</a:t>
              </a:r>
            </a:p>
          </p:txBody>
        </p:sp>
      </p:grpSp>
      <p:pic>
        <p:nvPicPr>
          <p:cNvPr id="52" name="Picture 51">
            <a:extLst>
              <a:ext uri="{FF2B5EF4-FFF2-40B4-BE49-F238E27FC236}">
                <a16:creationId xmlns:a16="http://schemas.microsoft.com/office/drawing/2014/main" id="{BE6556E3-12D6-EE19-C103-C96179CA45FA}"/>
              </a:ext>
            </a:extLst>
          </p:cNvPr>
          <p:cNvPicPr>
            <a:picLocks/>
          </p:cNvPicPr>
          <p:nvPr/>
        </p:nvPicPr>
        <p:blipFill>
          <a:blip r:embed="rId3"/>
          <a:stretch>
            <a:fillRect/>
          </a:stretch>
        </p:blipFill>
        <p:spPr>
          <a:xfrm>
            <a:off x="320040" y="2368296"/>
            <a:ext cx="4023360" cy="2240280"/>
          </a:xfrm>
          <a:prstGeom prst="rect">
            <a:avLst/>
          </a:prstGeom>
        </p:spPr>
      </p:pic>
      <p:pic>
        <p:nvPicPr>
          <p:cNvPr id="54" name="Picture 53">
            <a:extLst>
              <a:ext uri="{FF2B5EF4-FFF2-40B4-BE49-F238E27FC236}">
                <a16:creationId xmlns:a16="http://schemas.microsoft.com/office/drawing/2014/main" id="{E85213A7-6E6A-8D0F-5733-94A56F632022}"/>
              </a:ext>
            </a:extLst>
          </p:cNvPr>
          <p:cNvPicPr>
            <a:picLocks/>
          </p:cNvPicPr>
          <p:nvPr/>
        </p:nvPicPr>
        <p:blipFill>
          <a:blip r:embed="rId4"/>
          <a:stretch>
            <a:fillRect/>
          </a:stretch>
        </p:blipFill>
        <p:spPr>
          <a:xfrm>
            <a:off x="4809744" y="2368296"/>
            <a:ext cx="4023360" cy="2240280"/>
          </a:xfrm>
          <a:prstGeom prst="rect">
            <a:avLst/>
          </a:prstGeom>
        </p:spPr>
      </p:pic>
      <p:sp>
        <p:nvSpPr>
          <p:cNvPr id="55" name="TextBox 54">
            <a:extLst>
              <a:ext uri="{FF2B5EF4-FFF2-40B4-BE49-F238E27FC236}">
                <a16:creationId xmlns:a16="http://schemas.microsoft.com/office/drawing/2014/main" id="{CDE96666-EBBC-A237-E26E-1F14D8CF11B4}"/>
              </a:ext>
            </a:extLst>
          </p:cNvPr>
          <p:cNvSpPr txBox="1"/>
          <p:nvPr/>
        </p:nvSpPr>
        <p:spPr>
          <a:xfrm>
            <a:off x="308463" y="3814119"/>
            <a:ext cx="696553" cy="523220"/>
          </a:xfrm>
          <a:prstGeom prst="rect">
            <a:avLst/>
          </a:prstGeom>
          <a:noFill/>
        </p:spPr>
        <p:txBody>
          <a:bodyPr wrap="square" rtlCol="0">
            <a:spAutoFit/>
          </a:bodyPr>
          <a:lstStyle/>
          <a:p>
            <a:r>
              <a:rPr lang="en-US">
                <a:solidFill>
                  <a:srgbClr val="BE4B48"/>
                </a:solidFill>
              </a:rPr>
              <a:t>T =  T</a:t>
            </a:r>
            <a:r>
              <a:rPr lang="en-US" baseline="-25000">
                <a:solidFill>
                  <a:srgbClr val="BE4B48"/>
                </a:solidFill>
              </a:rPr>
              <a:t>C</a:t>
            </a:r>
            <a:endParaRPr lang="en-US">
              <a:solidFill>
                <a:srgbClr val="BE4B48"/>
              </a:solidFill>
            </a:endParaRPr>
          </a:p>
        </p:txBody>
      </p:sp>
      <p:sp>
        <p:nvSpPr>
          <p:cNvPr id="56" name="TextBox 55">
            <a:extLst>
              <a:ext uri="{FF2B5EF4-FFF2-40B4-BE49-F238E27FC236}">
                <a16:creationId xmlns:a16="http://schemas.microsoft.com/office/drawing/2014/main" id="{42572F63-1D77-B3A6-2996-8AC58E770033}"/>
              </a:ext>
            </a:extLst>
          </p:cNvPr>
          <p:cNvSpPr txBox="1"/>
          <p:nvPr/>
        </p:nvSpPr>
        <p:spPr>
          <a:xfrm>
            <a:off x="4796237" y="3814119"/>
            <a:ext cx="696553" cy="523220"/>
          </a:xfrm>
          <a:prstGeom prst="rect">
            <a:avLst/>
          </a:prstGeom>
          <a:noFill/>
        </p:spPr>
        <p:txBody>
          <a:bodyPr wrap="square" rtlCol="0">
            <a:spAutoFit/>
          </a:bodyPr>
          <a:lstStyle/>
          <a:p>
            <a:r>
              <a:rPr lang="en-US">
                <a:solidFill>
                  <a:srgbClr val="BE4B48"/>
                </a:solidFill>
              </a:rPr>
              <a:t>T =  T</a:t>
            </a:r>
            <a:r>
              <a:rPr lang="en-US" baseline="-25000">
                <a:solidFill>
                  <a:srgbClr val="BE4B48"/>
                </a:solidFill>
              </a:rPr>
              <a:t>C</a:t>
            </a:r>
            <a:endParaRPr lang="en-US">
              <a:solidFill>
                <a:srgbClr val="BE4B48"/>
              </a:solidFill>
            </a:endParaRPr>
          </a:p>
        </p:txBody>
      </p:sp>
      <p:cxnSp>
        <p:nvCxnSpPr>
          <p:cNvPr id="57" name="Straight Arrow Connector 56">
            <a:extLst>
              <a:ext uri="{FF2B5EF4-FFF2-40B4-BE49-F238E27FC236}">
                <a16:creationId xmlns:a16="http://schemas.microsoft.com/office/drawing/2014/main" id="{00E5F2E0-2B77-104A-6E0F-88E1818CC384}"/>
              </a:ext>
            </a:extLst>
          </p:cNvPr>
          <p:cNvCxnSpPr>
            <a:cxnSpLocks/>
          </p:cNvCxnSpPr>
          <p:nvPr/>
        </p:nvCxnSpPr>
        <p:spPr>
          <a:xfrm rot="10800000" flipV="1">
            <a:off x="3900307" y="1828800"/>
            <a:ext cx="411480" cy="8527"/>
          </a:xfrm>
          <a:prstGeom prst="straightConnector1">
            <a:avLst/>
          </a:prstGeom>
          <a:ln w="41275">
            <a:solidFill>
              <a:schemeClr val="bg2">
                <a:lumMod val="60000"/>
                <a:lumOff val="40000"/>
                <a:alpha val="98000"/>
              </a:schemeClr>
            </a:solidFill>
            <a:tailEnd type="triangle"/>
          </a:ln>
        </p:spPr>
        <p:style>
          <a:lnRef idx="1">
            <a:schemeClr val="accent2"/>
          </a:lnRef>
          <a:fillRef idx="0">
            <a:schemeClr val="accent2"/>
          </a:fillRef>
          <a:effectRef idx="0">
            <a:schemeClr val="accent2"/>
          </a:effectRef>
          <a:fontRef idx="minor">
            <a:schemeClr val="tx1"/>
          </a:fontRef>
        </p:style>
      </p:cxnSp>
      <p:sp>
        <p:nvSpPr>
          <p:cNvPr id="58" name="TextBox 57">
            <a:extLst>
              <a:ext uri="{FF2B5EF4-FFF2-40B4-BE49-F238E27FC236}">
                <a16:creationId xmlns:a16="http://schemas.microsoft.com/office/drawing/2014/main" id="{46E3D3C1-7CDE-FD09-A59C-09F4165AF4C9}"/>
              </a:ext>
            </a:extLst>
          </p:cNvPr>
          <p:cNvSpPr txBox="1"/>
          <p:nvPr/>
        </p:nvSpPr>
        <p:spPr>
          <a:xfrm>
            <a:off x="3864239" y="1536245"/>
            <a:ext cx="304892" cy="307777"/>
          </a:xfrm>
          <a:prstGeom prst="rect">
            <a:avLst/>
          </a:prstGeom>
          <a:noFill/>
        </p:spPr>
        <p:txBody>
          <a:bodyPr wrap="square" rtlCol="0">
            <a:spAutoFit/>
          </a:bodyPr>
          <a:lstStyle/>
          <a:p>
            <a:r>
              <a:rPr lang="en-US">
                <a:solidFill>
                  <a:schemeClr val="bg2">
                    <a:lumMod val="60000"/>
                    <a:lumOff val="40000"/>
                  </a:schemeClr>
                </a:solidFill>
              </a:rPr>
              <a:t>S</a:t>
            </a:r>
          </a:p>
        </p:txBody>
      </p:sp>
    </p:spTree>
    <p:extLst>
      <p:ext uri="{BB962C8B-B14F-4D97-AF65-F5344CB8AC3E}">
        <p14:creationId xmlns:p14="http://schemas.microsoft.com/office/powerpoint/2010/main" val="34616183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p38"/>
          <p:cNvSpPr txBox="1">
            <a:spLocks noGrp="1"/>
          </p:cNvSpPr>
          <p:nvPr>
            <p:ph type="ctrTitle"/>
          </p:nvPr>
        </p:nvSpPr>
        <p:spPr>
          <a:xfrm>
            <a:off x="523348" y="27550"/>
            <a:ext cx="8004409" cy="699065"/>
          </a:xfrm>
          <a:prstGeom prst="rect">
            <a:avLst/>
          </a:prstGeom>
          <a:noFill/>
          <a:ln>
            <a:noFill/>
          </a:ln>
        </p:spPr>
        <p:txBody>
          <a:bodyPr spcFirstLastPara="1" wrap="square" lIns="91425" tIns="45700" rIns="91425" bIns="45700" anchor="ctr" anchorCtr="0">
            <a:noAutofit/>
          </a:bodyPr>
          <a:lstStyle/>
          <a:p>
            <a:pPr algn="ctr"/>
            <a:r>
              <a:rPr lang="en-US" dirty="0"/>
              <a:t>Sayonara, SNS : Hello, HFIR</a:t>
            </a:r>
            <a:endParaRPr lang="en-US" sz="3000" b="1" i="0" u="none" strike="noStrike" cap="none" dirty="0">
              <a:solidFill>
                <a:schemeClr val="lt1"/>
              </a:solidFill>
              <a:latin typeface="Arial"/>
              <a:ea typeface="Arial"/>
              <a:cs typeface="Arial"/>
              <a:sym typeface="Arial"/>
            </a:endParaRPr>
          </a:p>
        </p:txBody>
      </p:sp>
      <p:sp>
        <p:nvSpPr>
          <p:cNvPr id="5" name="TextBox 4">
            <a:extLst>
              <a:ext uri="{FF2B5EF4-FFF2-40B4-BE49-F238E27FC236}">
                <a16:creationId xmlns:a16="http://schemas.microsoft.com/office/drawing/2014/main" id="{2F2B46B0-7C5B-4684-8868-1E26FE4A6206}"/>
              </a:ext>
            </a:extLst>
          </p:cNvPr>
          <p:cNvSpPr txBox="1"/>
          <p:nvPr/>
        </p:nvSpPr>
        <p:spPr>
          <a:xfrm>
            <a:off x="7538385" y="4770378"/>
            <a:ext cx="1319592" cy="307777"/>
          </a:xfrm>
          <a:prstGeom prst="rect">
            <a:avLst/>
          </a:prstGeom>
          <a:noFill/>
        </p:spPr>
        <p:txBody>
          <a:bodyPr wrap="none" rtlCol="0">
            <a:spAutoFit/>
          </a:bodyPr>
          <a:lstStyle/>
          <a:p>
            <a:r>
              <a:rPr lang="en-US">
                <a:solidFill>
                  <a:schemeClr val="bg1"/>
                </a:solidFill>
              </a:rPr>
              <a:t>Caleb Hughes</a:t>
            </a:r>
          </a:p>
        </p:txBody>
      </p:sp>
      <p:sp>
        <p:nvSpPr>
          <p:cNvPr id="2" name="AutoShape 2">
            <a:extLst>
              <a:ext uri="{FF2B5EF4-FFF2-40B4-BE49-F238E27FC236}">
                <a16:creationId xmlns:a16="http://schemas.microsoft.com/office/drawing/2014/main" id="{59148454-7857-4EF4-DE67-7D80F1B47483}"/>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 name="Picture 3" descr="Aerial view of a large building with a parking lot and trees&#10;&#10;Description automatically generated">
            <a:extLst>
              <a:ext uri="{FF2B5EF4-FFF2-40B4-BE49-F238E27FC236}">
                <a16:creationId xmlns:a16="http://schemas.microsoft.com/office/drawing/2014/main" id="{437993D3-6266-0F1D-31B8-8FFEFD787E4E}"/>
              </a:ext>
            </a:extLst>
          </p:cNvPr>
          <p:cNvPicPr>
            <a:picLocks noChangeAspect="1"/>
          </p:cNvPicPr>
          <p:nvPr/>
        </p:nvPicPr>
        <p:blipFill>
          <a:blip r:embed="rId3"/>
          <a:stretch>
            <a:fillRect/>
          </a:stretch>
        </p:blipFill>
        <p:spPr>
          <a:xfrm>
            <a:off x="319361" y="1526507"/>
            <a:ext cx="2997296" cy="1246178"/>
          </a:xfrm>
          <a:prstGeom prst="rect">
            <a:avLst/>
          </a:prstGeom>
        </p:spPr>
      </p:pic>
      <p:pic>
        <p:nvPicPr>
          <p:cNvPr id="6" name="Picture 5">
            <a:extLst>
              <a:ext uri="{FF2B5EF4-FFF2-40B4-BE49-F238E27FC236}">
                <a16:creationId xmlns:a16="http://schemas.microsoft.com/office/drawing/2014/main" id="{62AFFD50-F98D-5A2C-8C78-B4E549F67587}"/>
              </a:ext>
            </a:extLst>
          </p:cNvPr>
          <p:cNvPicPr>
            <a:picLocks noChangeAspect="1"/>
          </p:cNvPicPr>
          <p:nvPr/>
        </p:nvPicPr>
        <p:blipFill>
          <a:blip r:embed="rId4"/>
          <a:stretch>
            <a:fillRect/>
          </a:stretch>
        </p:blipFill>
        <p:spPr>
          <a:xfrm>
            <a:off x="271280" y="476934"/>
            <a:ext cx="1149337" cy="851714"/>
          </a:xfrm>
          <a:prstGeom prst="rect">
            <a:avLst/>
          </a:prstGeom>
        </p:spPr>
      </p:pic>
      <p:pic>
        <p:nvPicPr>
          <p:cNvPr id="8" name="Picture 7" descr="A blue light coming out of a machine&#10;&#10;Description automatically generated">
            <a:extLst>
              <a:ext uri="{FF2B5EF4-FFF2-40B4-BE49-F238E27FC236}">
                <a16:creationId xmlns:a16="http://schemas.microsoft.com/office/drawing/2014/main" id="{8D400FA1-55F6-922A-CD4C-CF018611E534}"/>
              </a:ext>
            </a:extLst>
          </p:cNvPr>
          <p:cNvPicPr>
            <a:picLocks noChangeAspect="1"/>
          </p:cNvPicPr>
          <p:nvPr/>
        </p:nvPicPr>
        <p:blipFill>
          <a:blip r:embed="rId5"/>
          <a:stretch>
            <a:fillRect/>
          </a:stretch>
        </p:blipFill>
        <p:spPr>
          <a:xfrm>
            <a:off x="7162620" y="477149"/>
            <a:ext cx="1851265" cy="1044156"/>
          </a:xfrm>
          <a:prstGeom prst="rect">
            <a:avLst/>
          </a:prstGeom>
        </p:spPr>
      </p:pic>
      <p:pic>
        <p:nvPicPr>
          <p:cNvPr id="9" name="Picture 8" descr="Aerial view of a factory&#10;&#10;Description automatically generated">
            <a:extLst>
              <a:ext uri="{FF2B5EF4-FFF2-40B4-BE49-F238E27FC236}">
                <a16:creationId xmlns:a16="http://schemas.microsoft.com/office/drawing/2014/main" id="{3C9BEE27-A119-7659-3E46-72198C1A477D}"/>
              </a:ext>
            </a:extLst>
          </p:cNvPr>
          <p:cNvPicPr>
            <a:picLocks noChangeAspect="1"/>
          </p:cNvPicPr>
          <p:nvPr/>
        </p:nvPicPr>
        <p:blipFill>
          <a:blip r:embed="rId6"/>
          <a:stretch>
            <a:fillRect/>
          </a:stretch>
        </p:blipFill>
        <p:spPr>
          <a:xfrm>
            <a:off x="5213588" y="1525797"/>
            <a:ext cx="3154393" cy="1309778"/>
          </a:xfrm>
          <a:prstGeom prst="rect">
            <a:avLst/>
          </a:prstGeom>
        </p:spPr>
      </p:pic>
      <p:graphicFrame>
        <p:nvGraphicFramePr>
          <p:cNvPr id="10" name="Table 9">
            <a:extLst>
              <a:ext uri="{FF2B5EF4-FFF2-40B4-BE49-F238E27FC236}">
                <a16:creationId xmlns:a16="http://schemas.microsoft.com/office/drawing/2014/main" id="{50599BCB-8489-DBA8-596E-C2C0C0237E60}"/>
              </a:ext>
            </a:extLst>
          </p:cNvPr>
          <p:cNvGraphicFramePr>
            <a:graphicFrameLocks noGrp="1"/>
          </p:cNvGraphicFramePr>
          <p:nvPr>
            <p:extLst>
              <p:ext uri="{D42A27DB-BD31-4B8C-83A1-F6EECF244321}">
                <p14:modId xmlns:p14="http://schemas.microsoft.com/office/powerpoint/2010/main" val="2901446330"/>
              </p:ext>
            </p:extLst>
          </p:nvPr>
        </p:nvGraphicFramePr>
        <p:xfrm>
          <a:off x="1612708" y="2846631"/>
          <a:ext cx="5120640" cy="1259839"/>
        </p:xfrm>
        <a:graphic>
          <a:graphicData uri="http://schemas.openxmlformats.org/drawingml/2006/table">
            <a:tbl>
              <a:tblPr firstRow="1" bandRow="1">
                <a:tableStyleId>{5C22544A-7EE6-4342-B048-85BDC9FD1C3A}</a:tableStyleId>
              </a:tblPr>
              <a:tblGrid>
                <a:gridCol w="1706880">
                  <a:extLst>
                    <a:ext uri="{9D8B030D-6E8A-4147-A177-3AD203B41FA5}">
                      <a16:colId xmlns:a16="http://schemas.microsoft.com/office/drawing/2014/main" val="1900366388"/>
                    </a:ext>
                  </a:extLst>
                </a:gridCol>
                <a:gridCol w="1706880">
                  <a:extLst>
                    <a:ext uri="{9D8B030D-6E8A-4147-A177-3AD203B41FA5}">
                      <a16:colId xmlns:a16="http://schemas.microsoft.com/office/drawing/2014/main" val="2161376429"/>
                    </a:ext>
                  </a:extLst>
                </a:gridCol>
                <a:gridCol w="1706880">
                  <a:extLst>
                    <a:ext uri="{9D8B030D-6E8A-4147-A177-3AD203B41FA5}">
                      <a16:colId xmlns:a16="http://schemas.microsoft.com/office/drawing/2014/main" val="797838706"/>
                    </a:ext>
                  </a:extLst>
                </a:gridCol>
              </a:tblGrid>
              <a:tr h="370840">
                <a:tc>
                  <a:txBody>
                    <a:bodyPr/>
                    <a:lstStyle/>
                    <a:p>
                      <a:endParaRPr lang="en-US"/>
                    </a:p>
                  </a:txBody>
                  <a:tcPr/>
                </a:tc>
                <a:tc>
                  <a:txBody>
                    <a:bodyPr/>
                    <a:lstStyle/>
                    <a:p>
                      <a:r>
                        <a:rPr lang="en-US" dirty="0"/>
                        <a:t>SNS</a:t>
                      </a:r>
                    </a:p>
                  </a:txBody>
                  <a:tcPr/>
                </a:tc>
                <a:tc>
                  <a:txBody>
                    <a:bodyPr/>
                    <a:lstStyle/>
                    <a:p>
                      <a:r>
                        <a:rPr lang="en-US" dirty="0"/>
                        <a:t>HFIR</a:t>
                      </a:r>
                    </a:p>
                  </a:txBody>
                  <a:tcPr/>
                </a:tc>
                <a:extLst>
                  <a:ext uri="{0D108BD9-81ED-4DB2-BD59-A6C34878D82A}">
                    <a16:rowId xmlns:a16="http://schemas.microsoft.com/office/drawing/2014/main" val="2188801173"/>
                  </a:ext>
                </a:extLst>
              </a:tr>
              <a:tr h="370840">
                <a:tc>
                  <a:txBody>
                    <a:bodyPr/>
                    <a:lstStyle/>
                    <a:p>
                      <a:r>
                        <a:rPr lang="en-US" dirty="0"/>
                        <a:t>Number of Instruments</a:t>
                      </a:r>
                    </a:p>
                  </a:txBody>
                  <a:tcPr/>
                </a:tc>
                <a:tc>
                  <a:txBody>
                    <a:bodyPr/>
                    <a:lstStyle/>
                    <a:p>
                      <a:r>
                        <a:rPr lang="en-US" dirty="0"/>
                        <a:t>20</a:t>
                      </a:r>
                    </a:p>
                  </a:txBody>
                  <a:tcPr/>
                </a:tc>
                <a:tc>
                  <a:txBody>
                    <a:bodyPr/>
                    <a:lstStyle/>
                    <a:p>
                      <a:r>
                        <a:rPr lang="en-US" dirty="0"/>
                        <a:t>13</a:t>
                      </a:r>
                    </a:p>
                  </a:txBody>
                  <a:tcPr/>
                </a:tc>
                <a:extLst>
                  <a:ext uri="{0D108BD9-81ED-4DB2-BD59-A6C34878D82A}">
                    <a16:rowId xmlns:a16="http://schemas.microsoft.com/office/drawing/2014/main" val="3834865213"/>
                  </a:ext>
                </a:extLst>
              </a:tr>
              <a:tr h="370839">
                <a:tc>
                  <a:txBody>
                    <a:bodyPr/>
                    <a:lstStyle/>
                    <a:p>
                      <a:pPr lvl="0">
                        <a:buNone/>
                      </a:pPr>
                      <a:r>
                        <a:rPr lang="en-US" dirty="0"/>
                        <a:t>Instrument Used</a:t>
                      </a:r>
                    </a:p>
                  </a:txBody>
                  <a:tcPr/>
                </a:tc>
                <a:tc>
                  <a:txBody>
                    <a:bodyPr/>
                    <a:lstStyle/>
                    <a:p>
                      <a:pPr lvl="0">
                        <a:buNone/>
                      </a:pPr>
                      <a:r>
                        <a:rPr lang="en-US" dirty="0"/>
                        <a:t>BL-15 (NSE)</a:t>
                      </a:r>
                    </a:p>
                  </a:txBody>
                  <a:tcPr/>
                </a:tc>
                <a:tc>
                  <a:txBody>
                    <a:bodyPr/>
                    <a:lstStyle/>
                    <a:p>
                      <a:pPr lvl="0">
                        <a:buNone/>
                      </a:pPr>
                      <a:r>
                        <a:rPr lang="en-US" dirty="0"/>
                        <a:t>MARS (Imaging)</a:t>
                      </a:r>
                    </a:p>
                  </a:txBody>
                  <a:tcPr/>
                </a:tc>
                <a:extLst>
                  <a:ext uri="{0D108BD9-81ED-4DB2-BD59-A6C34878D82A}">
                    <a16:rowId xmlns:a16="http://schemas.microsoft.com/office/drawing/2014/main" val="2882905703"/>
                  </a:ext>
                </a:extLst>
              </a:tr>
            </a:tbl>
          </a:graphicData>
        </a:graphic>
      </p:graphicFrame>
    </p:spTree>
    <p:extLst>
      <p:ext uri="{BB962C8B-B14F-4D97-AF65-F5344CB8AC3E}">
        <p14:creationId xmlns:p14="http://schemas.microsoft.com/office/powerpoint/2010/main" val="16559312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p38"/>
          <p:cNvSpPr txBox="1">
            <a:spLocks noGrp="1"/>
          </p:cNvSpPr>
          <p:nvPr>
            <p:ph type="ctrTitle"/>
          </p:nvPr>
        </p:nvSpPr>
        <p:spPr>
          <a:xfrm>
            <a:off x="523348" y="27550"/>
            <a:ext cx="8004409" cy="699065"/>
          </a:xfrm>
          <a:prstGeom prst="rect">
            <a:avLst/>
          </a:prstGeom>
          <a:noFill/>
          <a:ln>
            <a:noFill/>
          </a:ln>
        </p:spPr>
        <p:txBody>
          <a:bodyPr spcFirstLastPara="1" wrap="square" lIns="91425" tIns="45700" rIns="91425" bIns="45700" anchor="ctr" anchorCtr="0">
            <a:noAutofit/>
          </a:bodyPr>
          <a:lstStyle/>
          <a:p>
            <a:pPr lvl="0" algn="ctr"/>
            <a:r>
              <a:rPr lang="en-US"/>
              <a:t>MARS</a:t>
            </a:r>
            <a:endParaRPr sz="3000" b="1" i="0" u="none" strike="noStrike" cap="none">
              <a:solidFill>
                <a:schemeClr val="lt1"/>
              </a:solidFill>
              <a:latin typeface="Arial"/>
              <a:ea typeface="Arial"/>
              <a:cs typeface="Arial"/>
              <a:sym typeface="Arial"/>
            </a:endParaRPr>
          </a:p>
        </p:txBody>
      </p:sp>
      <p:sp>
        <p:nvSpPr>
          <p:cNvPr id="3" name="Subtitle 2"/>
          <p:cNvSpPr>
            <a:spLocks noGrp="1"/>
          </p:cNvSpPr>
          <p:nvPr>
            <p:ph type="subTitle" idx="1"/>
          </p:nvPr>
        </p:nvSpPr>
        <p:spPr>
          <a:xfrm>
            <a:off x="91440" y="933533"/>
            <a:ext cx="4398182" cy="2818769"/>
          </a:xfrm>
        </p:spPr>
        <p:txBody>
          <a:bodyPr/>
          <a:lstStyle/>
          <a:p>
            <a:pPr marL="114300" indent="0">
              <a:buNone/>
            </a:pPr>
            <a:r>
              <a:rPr lang="en-US"/>
              <a:t>Multimodal Advanced Radiography Station (MARS</a:t>
            </a:r>
            <a:r>
              <a:rPr lang="en-US" dirty="0"/>
              <a:t>) </a:t>
            </a:r>
            <a:endParaRPr lang="en-US"/>
          </a:p>
          <a:p>
            <a:pPr marL="114300" indent="0">
              <a:buNone/>
            </a:pPr>
            <a:endParaRPr lang="en-US"/>
          </a:p>
          <a:p>
            <a:pPr marL="114300" indent="0">
              <a:buNone/>
            </a:pPr>
            <a:r>
              <a:rPr lang="en-US"/>
              <a:t>HFIR beamline CG-1D</a:t>
            </a:r>
          </a:p>
          <a:p>
            <a:pPr marL="114300" indent="0">
              <a:buNone/>
            </a:pPr>
            <a:endParaRPr lang="en-US"/>
          </a:p>
          <a:p>
            <a:pPr marL="114300" indent="0">
              <a:buNone/>
            </a:pPr>
            <a:r>
              <a:rPr lang="en-US"/>
              <a:t>Radiography and computed tomography imaging capabilities</a:t>
            </a:r>
          </a:p>
          <a:p>
            <a:pPr marL="114300" indent="0">
              <a:buNone/>
            </a:pPr>
            <a:r>
              <a:rPr lang="en-US" sz="1400" dirty="0"/>
              <a:t>     High spatial resolution, lower B field sensitivity</a:t>
            </a:r>
          </a:p>
          <a:p>
            <a:pPr marL="114300" indent="0">
              <a:buNone/>
            </a:pPr>
            <a:r>
              <a:rPr lang="en-US" sz="1400" dirty="0"/>
              <a:t>     Use radiography to quantify n spin rotation</a:t>
            </a:r>
          </a:p>
          <a:p>
            <a:pPr marL="114300" indent="0">
              <a:buNone/>
            </a:pPr>
            <a:endParaRPr lang="en-US" sz="1400" dirty="0"/>
          </a:p>
          <a:p>
            <a:pPr marL="114300" indent="0">
              <a:buNone/>
            </a:pPr>
            <a:endParaRPr lang="en-US" sz="1400" dirty="0"/>
          </a:p>
        </p:txBody>
      </p:sp>
      <p:sp>
        <p:nvSpPr>
          <p:cNvPr id="5" name="TextBox 4">
            <a:extLst>
              <a:ext uri="{FF2B5EF4-FFF2-40B4-BE49-F238E27FC236}">
                <a16:creationId xmlns:a16="http://schemas.microsoft.com/office/drawing/2014/main" id="{2F2B46B0-7C5B-4684-8868-1E26FE4A6206}"/>
              </a:ext>
            </a:extLst>
          </p:cNvPr>
          <p:cNvSpPr txBox="1"/>
          <p:nvPr/>
        </p:nvSpPr>
        <p:spPr>
          <a:xfrm>
            <a:off x="7538385" y="4770378"/>
            <a:ext cx="1319592" cy="307777"/>
          </a:xfrm>
          <a:prstGeom prst="rect">
            <a:avLst/>
          </a:prstGeom>
          <a:noFill/>
        </p:spPr>
        <p:txBody>
          <a:bodyPr wrap="none" rtlCol="0">
            <a:spAutoFit/>
          </a:bodyPr>
          <a:lstStyle/>
          <a:p>
            <a:r>
              <a:rPr lang="en-US">
                <a:solidFill>
                  <a:schemeClr val="bg1"/>
                </a:solidFill>
              </a:rPr>
              <a:t>Caleb Hughes</a:t>
            </a:r>
          </a:p>
        </p:txBody>
      </p:sp>
      <p:sp>
        <p:nvSpPr>
          <p:cNvPr id="2" name="AutoShape 2">
            <a:extLst>
              <a:ext uri="{FF2B5EF4-FFF2-40B4-BE49-F238E27FC236}">
                <a16:creationId xmlns:a16="http://schemas.microsoft.com/office/drawing/2014/main" id="{59148454-7857-4EF4-DE67-7D80F1B47483}"/>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 name="Picture 3" descr="A person in a mask working in a factory&#10;&#10;Description automatically generated">
            <a:extLst>
              <a:ext uri="{FF2B5EF4-FFF2-40B4-BE49-F238E27FC236}">
                <a16:creationId xmlns:a16="http://schemas.microsoft.com/office/drawing/2014/main" id="{F947F075-3486-FEE4-DB73-9E0A0D14FB55}"/>
              </a:ext>
            </a:extLst>
          </p:cNvPr>
          <p:cNvPicPr>
            <a:picLocks noChangeAspect="1"/>
          </p:cNvPicPr>
          <p:nvPr/>
        </p:nvPicPr>
        <p:blipFill>
          <a:blip r:embed="rId3"/>
          <a:stretch>
            <a:fillRect/>
          </a:stretch>
        </p:blipFill>
        <p:spPr>
          <a:xfrm>
            <a:off x="5084268" y="726615"/>
            <a:ext cx="3599185" cy="2700154"/>
          </a:xfrm>
          <a:prstGeom prst="rect">
            <a:avLst/>
          </a:prstGeom>
        </p:spPr>
      </p:pic>
      <p:pic>
        <p:nvPicPr>
          <p:cNvPr id="6" name="Picture 5" descr="A close-up of a machine&#10;&#10;Description automatically generated">
            <a:extLst>
              <a:ext uri="{FF2B5EF4-FFF2-40B4-BE49-F238E27FC236}">
                <a16:creationId xmlns:a16="http://schemas.microsoft.com/office/drawing/2014/main" id="{96801330-954A-B8C7-148D-F26F3A8E4382}"/>
              </a:ext>
            </a:extLst>
          </p:cNvPr>
          <p:cNvPicPr>
            <a:picLocks noChangeAspect="1"/>
          </p:cNvPicPr>
          <p:nvPr/>
        </p:nvPicPr>
        <p:blipFill>
          <a:blip r:embed="rId4"/>
          <a:stretch>
            <a:fillRect/>
          </a:stretch>
        </p:blipFill>
        <p:spPr>
          <a:xfrm>
            <a:off x="1260640" y="3426769"/>
            <a:ext cx="2059781" cy="1190355"/>
          </a:xfrm>
          <a:prstGeom prst="rect">
            <a:avLst/>
          </a:prstGeom>
        </p:spPr>
      </p:pic>
    </p:spTree>
    <p:extLst>
      <p:ext uri="{BB962C8B-B14F-4D97-AF65-F5344CB8AC3E}">
        <p14:creationId xmlns:p14="http://schemas.microsoft.com/office/powerpoint/2010/main" val="9728143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p38"/>
          <p:cNvSpPr txBox="1">
            <a:spLocks noGrp="1"/>
          </p:cNvSpPr>
          <p:nvPr>
            <p:ph type="ctrTitle"/>
          </p:nvPr>
        </p:nvSpPr>
        <p:spPr>
          <a:xfrm>
            <a:off x="523348" y="27550"/>
            <a:ext cx="8004409" cy="699065"/>
          </a:xfrm>
          <a:prstGeom prst="rect">
            <a:avLst/>
          </a:prstGeom>
          <a:noFill/>
          <a:ln>
            <a:noFill/>
          </a:ln>
        </p:spPr>
        <p:txBody>
          <a:bodyPr spcFirstLastPara="1" wrap="square" lIns="91425" tIns="45700" rIns="91425" bIns="45700" anchor="ctr" anchorCtr="0">
            <a:noAutofit/>
          </a:bodyPr>
          <a:lstStyle/>
          <a:p>
            <a:pPr lvl="0" algn="ctr"/>
            <a:r>
              <a:rPr lang="en-US"/>
              <a:t>Magnetic Shielding</a:t>
            </a:r>
            <a:endParaRPr sz="3000" b="1" i="0" u="none" strike="noStrike" cap="none">
              <a:solidFill>
                <a:schemeClr val="lt1"/>
              </a:solidFill>
              <a:latin typeface="Arial"/>
              <a:ea typeface="Arial"/>
              <a:cs typeface="Arial"/>
              <a:sym typeface="Arial"/>
            </a:endParaRPr>
          </a:p>
        </p:txBody>
      </p:sp>
      <p:sp>
        <p:nvSpPr>
          <p:cNvPr id="3" name="Subtitle 2"/>
          <p:cNvSpPr>
            <a:spLocks noGrp="1"/>
          </p:cNvSpPr>
          <p:nvPr>
            <p:ph type="subTitle" idx="1"/>
          </p:nvPr>
        </p:nvSpPr>
        <p:spPr>
          <a:xfrm>
            <a:off x="91440" y="933533"/>
            <a:ext cx="4398182" cy="2818769"/>
          </a:xfrm>
        </p:spPr>
        <p:txBody>
          <a:bodyPr/>
          <a:lstStyle/>
          <a:p>
            <a:pPr marL="114300" indent="0">
              <a:buNone/>
            </a:pPr>
            <a:r>
              <a:rPr lang="en-US" dirty="0"/>
              <a:t>No ambient shielding in instrument area</a:t>
            </a:r>
            <a:endParaRPr lang="nb-NO" dirty="0"/>
          </a:p>
          <a:p>
            <a:pPr marL="114300" indent="0">
              <a:buNone/>
            </a:pPr>
            <a:endParaRPr lang="en-US" dirty="0"/>
          </a:p>
          <a:p>
            <a:pPr marL="114300" indent="0">
              <a:buNone/>
            </a:pPr>
            <a:r>
              <a:rPr lang="en-US" dirty="0"/>
              <a:t>Design Constraints:</a:t>
            </a:r>
          </a:p>
          <a:p>
            <a:pPr marL="114300" indent="0">
              <a:buNone/>
            </a:pPr>
            <a:r>
              <a:rPr lang="en-US" dirty="0"/>
              <a:t>	4:1 </a:t>
            </a:r>
            <a:r>
              <a:rPr lang="en-US" dirty="0" err="1"/>
              <a:t>length:diameter</a:t>
            </a:r>
            <a:endParaRPr lang="en-US" dirty="0"/>
          </a:p>
          <a:p>
            <a:pPr marL="114300" indent="0">
              <a:buNone/>
            </a:pPr>
            <a:r>
              <a:rPr lang="en-US" dirty="0"/>
              <a:t>	Fits around cryostat</a:t>
            </a:r>
          </a:p>
          <a:p>
            <a:pPr marL="114300" indent="0">
              <a:buNone/>
            </a:pPr>
            <a:r>
              <a:rPr lang="en-US" dirty="0"/>
              <a:t>	Doesn’t interrupt n travel</a:t>
            </a:r>
          </a:p>
          <a:p>
            <a:pPr marL="114300" indent="0">
              <a:buNone/>
            </a:pPr>
            <a:r>
              <a:rPr lang="en-US" dirty="0"/>
              <a:t>	Minimized opening size</a:t>
            </a:r>
            <a:endParaRPr lang="nb-NO" dirty="0"/>
          </a:p>
          <a:p>
            <a:pPr marL="114300" indent="0">
              <a:buNone/>
            </a:pPr>
            <a:endParaRPr lang="en-US" dirty="0"/>
          </a:p>
          <a:p>
            <a:pPr marL="114300" indent="0">
              <a:buNone/>
            </a:pPr>
            <a:r>
              <a:rPr lang="en-US" dirty="0"/>
              <a:t>Shielding reduces field to acceptable levels</a:t>
            </a:r>
          </a:p>
          <a:p>
            <a:pPr marL="114300" indent="0">
              <a:buNone/>
            </a:pPr>
            <a:endParaRPr lang="en-US" dirty="0"/>
          </a:p>
        </p:txBody>
      </p:sp>
      <p:sp>
        <p:nvSpPr>
          <p:cNvPr id="5" name="TextBox 4">
            <a:extLst>
              <a:ext uri="{FF2B5EF4-FFF2-40B4-BE49-F238E27FC236}">
                <a16:creationId xmlns:a16="http://schemas.microsoft.com/office/drawing/2014/main" id="{2F2B46B0-7C5B-4684-8868-1E26FE4A6206}"/>
              </a:ext>
            </a:extLst>
          </p:cNvPr>
          <p:cNvSpPr txBox="1"/>
          <p:nvPr/>
        </p:nvSpPr>
        <p:spPr>
          <a:xfrm>
            <a:off x="7538385" y="4770378"/>
            <a:ext cx="1319592" cy="307777"/>
          </a:xfrm>
          <a:prstGeom prst="rect">
            <a:avLst/>
          </a:prstGeom>
          <a:noFill/>
        </p:spPr>
        <p:txBody>
          <a:bodyPr wrap="none" rtlCol="0">
            <a:spAutoFit/>
          </a:bodyPr>
          <a:lstStyle/>
          <a:p>
            <a:r>
              <a:rPr lang="en-US">
                <a:solidFill>
                  <a:schemeClr val="bg1"/>
                </a:solidFill>
              </a:rPr>
              <a:t>Caleb Hughes</a:t>
            </a:r>
          </a:p>
        </p:txBody>
      </p:sp>
      <p:sp>
        <p:nvSpPr>
          <p:cNvPr id="2" name="AutoShape 2">
            <a:extLst>
              <a:ext uri="{FF2B5EF4-FFF2-40B4-BE49-F238E27FC236}">
                <a16:creationId xmlns:a16="http://schemas.microsoft.com/office/drawing/2014/main" id="{59148454-7857-4EF4-DE67-7D80F1B47483}"/>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2">
            <a:extLst>
              <a:ext uri="{FF2B5EF4-FFF2-40B4-BE49-F238E27FC236}">
                <a16:creationId xmlns:a16="http://schemas.microsoft.com/office/drawing/2014/main" id="{333FC01E-5810-D19D-81D1-7B1ADB68FF23}"/>
              </a:ext>
            </a:extLst>
          </p:cNvPr>
          <p:cNvSpPr>
            <a:spLocks noChangeAspect="1" noChangeArrowheads="1"/>
          </p:cNvSpPr>
          <p:nvPr/>
        </p:nvSpPr>
        <p:spPr bwMode="auto">
          <a:xfrm>
            <a:off x="4572000" y="25717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Picture 7" descr="A large cylindrical object in a room&#10;&#10;Description automatically generated">
            <a:extLst>
              <a:ext uri="{FF2B5EF4-FFF2-40B4-BE49-F238E27FC236}">
                <a16:creationId xmlns:a16="http://schemas.microsoft.com/office/drawing/2014/main" id="{392E561D-0B90-D681-9AB9-1C3D02F5B28E}"/>
              </a:ext>
            </a:extLst>
          </p:cNvPr>
          <p:cNvPicPr>
            <a:picLocks noChangeAspect="1"/>
          </p:cNvPicPr>
          <p:nvPr/>
        </p:nvPicPr>
        <p:blipFill>
          <a:blip r:embed="rId3"/>
          <a:stretch>
            <a:fillRect/>
          </a:stretch>
        </p:blipFill>
        <p:spPr>
          <a:xfrm>
            <a:off x="5822061" y="767953"/>
            <a:ext cx="2705696" cy="3607594"/>
          </a:xfrm>
          <a:prstGeom prst="rect">
            <a:avLst/>
          </a:prstGeom>
        </p:spPr>
      </p:pic>
    </p:spTree>
    <p:extLst>
      <p:ext uri="{BB962C8B-B14F-4D97-AF65-F5344CB8AC3E}">
        <p14:creationId xmlns:p14="http://schemas.microsoft.com/office/powerpoint/2010/main" val="2216882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Google Shape;220;p30"/>
          <p:cNvSpPr txBox="1">
            <a:spLocks noGrp="1"/>
          </p:cNvSpPr>
          <p:nvPr>
            <p:ph type="ctrTitle"/>
          </p:nvPr>
        </p:nvSpPr>
        <p:spPr>
          <a:xfrm>
            <a:off x="530008" y="0"/>
            <a:ext cx="8004409" cy="699065"/>
          </a:xfrm>
          <a:prstGeom prst="rect">
            <a:avLst/>
          </a:prstGeom>
          <a:noFill/>
          <a:ln>
            <a:noFill/>
          </a:ln>
        </p:spPr>
        <p:txBody>
          <a:bodyPr spcFirstLastPara="1" wrap="square" lIns="91425" tIns="45700" rIns="91425" bIns="45700" anchor="ctr" anchorCtr="0">
            <a:noAutofit/>
          </a:bodyPr>
          <a:lstStyle/>
          <a:p>
            <a:pPr lvl="0" algn="ctr"/>
            <a:r>
              <a:rPr lang="en-US" sz="3000" b="1" i="0" u="none" strike="noStrike" cap="none" dirty="0">
                <a:solidFill>
                  <a:schemeClr val="lt1"/>
                </a:solidFill>
                <a:latin typeface="Arial"/>
                <a:ea typeface="Arial"/>
                <a:cs typeface="Arial"/>
                <a:sym typeface="Arial"/>
              </a:rPr>
              <a:t>Spin-Dependent Potential</a:t>
            </a:r>
            <a:r>
              <a:rPr lang="en-US" sz="3200" dirty="0">
                <a:solidFill>
                  <a:srgbClr val="FFFFFF"/>
                </a:solidFill>
              </a:rPr>
              <a:t>s</a:t>
            </a:r>
            <a:r>
              <a:rPr lang="en-US" baseline="30000" dirty="0">
                <a:solidFill>
                  <a:schemeClr val="bg1"/>
                </a:solidFill>
              </a:rPr>
              <a:t>1,2,3</a:t>
            </a:r>
            <a:endParaRPr sz="3000" b="1" i="0" u="none" strike="noStrike" cap="none" dirty="0">
              <a:solidFill>
                <a:schemeClr val="lt1"/>
              </a:solidFill>
              <a:latin typeface="Arial"/>
              <a:ea typeface="Arial"/>
              <a:cs typeface="Arial"/>
              <a:sym typeface="Arial"/>
            </a:endParaRPr>
          </a:p>
        </p:txBody>
      </p:sp>
      <p:sp>
        <p:nvSpPr>
          <p:cNvPr id="13" name="TextBox 12">
            <a:extLst>
              <a:ext uri="{FF2B5EF4-FFF2-40B4-BE49-F238E27FC236}">
                <a16:creationId xmlns:a16="http://schemas.microsoft.com/office/drawing/2014/main" id="{5C316957-41DB-4E08-A3DB-72DD4403E3C2}"/>
              </a:ext>
            </a:extLst>
          </p:cNvPr>
          <p:cNvSpPr txBox="1"/>
          <p:nvPr/>
        </p:nvSpPr>
        <p:spPr>
          <a:xfrm>
            <a:off x="7538385" y="4770378"/>
            <a:ext cx="1319592" cy="307777"/>
          </a:xfrm>
          <a:prstGeom prst="rect">
            <a:avLst/>
          </a:prstGeom>
          <a:noFill/>
        </p:spPr>
        <p:txBody>
          <a:bodyPr wrap="none" rtlCol="0">
            <a:spAutoFit/>
          </a:bodyPr>
          <a:lstStyle/>
          <a:p>
            <a:r>
              <a:rPr lang="en-US" dirty="0">
                <a:solidFill>
                  <a:schemeClr val="bg1"/>
                </a:solidFill>
              </a:rPr>
              <a:t>Caleb Hughes</a:t>
            </a:r>
          </a:p>
        </p:txBody>
      </p:sp>
      <p:pic>
        <p:nvPicPr>
          <p:cNvPr id="23" name="Picture 22" descr="A group of black letters&#10;&#10;Description automatically generated">
            <a:extLst>
              <a:ext uri="{FF2B5EF4-FFF2-40B4-BE49-F238E27FC236}">
                <a16:creationId xmlns:a16="http://schemas.microsoft.com/office/drawing/2014/main" id="{B5BF53D5-43C5-45A2-08F6-5F1D3EA20185}"/>
              </a:ext>
            </a:extLst>
          </p:cNvPr>
          <p:cNvPicPr>
            <a:picLocks noChangeAspect="1"/>
          </p:cNvPicPr>
          <p:nvPr/>
        </p:nvPicPr>
        <p:blipFill>
          <a:blip r:embed="rId3"/>
          <a:stretch>
            <a:fillRect/>
          </a:stretch>
        </p:blipFill>
        <p:spPr>
          <a:xfrm>
            <a:off x="743771" y="691095"/>
            <a:ext cx="2743200" cy="544505"/>
          </a:xfrm>
          <a:prstGeom prst="rect">
            <a:avLst/>
          </a:prstGeom>
        </p:spPr>
      </p:pic>
      <p:pic>
        <p:nvPicPr>
          <p:cNvPr id="24" name="Picture 23" descr="A group of mathematical symbols&#10;&#10;Description automatically generated">
            <a:extLst>
              <a:ext uri="{FF2B5EF4-FFF2-40B4-BE49-F238E27FC236}">
                <a16:creationId xmlns:a16="http://schemas.microsoft.com/office/drawing/2014/main" id="{B9295BC8-29E9-BB56-C4C0-5ECB1FAEEA99}"/>
              </a:ext>
            </a:extLst>
          </p:cNvPr>
          <p:cNvPicPr>
            <a:picLocks noChangeAspect="1"/>
          </p:cNvPicPr>
          <p:nvPr/>
        </p:nvPicPr>
        <p:blipFill rotWithShape="1">
          <a:blip r:embed="rId4"/>
          <a:srcRect l="20676" t="-5212" b="50000"/>
          <a:stretch/>
        </p:blipFill>
        <p:spPr>
          <a:xfrm>
            <a:off x="5102893" y="614839"/>
            <a:ext cx="2831936" cy="699064"/>
          </a:xfrm>
          <a:prstGeom prst="rect">
            <a:avLst/>
          </a:prstGeom>
        </p:spPr>
      </p:pic>
      <p:pic>
        <p:nvPicPr>
          <p:cNvPr id="2" name="Picture 1" descr="A group of mathematical symbols&#10;&#10;Description automatically generated">
            <a:extLst>
              <a:ext uri="{FF2B5EF4-FFF2-40B4-BE49-F238E27FC236}">
                <a16:creationId xmlns:a16="http://schemas.microsoft.com/office/drawing/2014/main" id="{36A998B7-B78C-3DAD-0A71-804748AB0A06}"/>
              </a:ext>
            </a:extLst>
          </p:cNvPr>
          <p:cNvPicPr>
            <a:picLocks noChangeAspect="1"/>
          </p:cNvPicPr>
          <p:nvPr/>
        </p:nvPicPr>
        <p:blipFill rotWithShape="1">
          <a:blip r:embed="rId4"/>
          <a:srcRect l="7268" t="57124"/>
          <a:stretch/>
        </p:blipFill>
        <p:spPr>
          <a:xfrm>
            <a:off x="2625928" y="2895164"/>
            <a:ext cx="3424328" cy="561527"/>
          </a:xfrm>
          <a:prstGeom prst="rect">
            <a:avLst/>
          </a:prstGeom>
        </p:spPr>
      </p:pic>
      <p:sp>
        <p:nvSpPr>
          <p:cNvPr id="3" name="TextBox 2">
            <a:extLst>
              <a:ext uri="{FF2B5EF4-FFF2-40B4-BE49-F238E27FC236}">
                <a16:creationId xmlns:a16="http://schemas.microsoft.com/office/drawing/2014/main" id="{34AA01C7-06E3-7569-D941-A8D1005AD185}"/>
              </a:ext>
            </a:extLst>
          </p:cNvPr>
          <p:cNvSpPr txBox="1"/>
          <p:nvPr/>
        </p:nvSpPr>
        <p:spPr>
          <a:xfrm>
            <a:off x="192766" y="692518"/>
            <a:ext cx="693057" cy="523220"/>
          </a:xfrm>
          <a:prstGeom prst="rect">
            <a:avLst/>
          </a:prstGeom>
          <a:noFill/>
        </p:spPr>
        <p:txBody>
          <a:bodyPr wrap="square" rtlCol="0">
            <a:spAutoFit/>
          </a:bodyPr>
          <a:lstStyle/>
          <a:p>
            <a:r>
              <a:rPr lang="en-US" dirty="0">
                <a:solidFill>
                  <a:schemeClr val="bg1"/>
                </a:solidFill>
              </a:rPr>
              <a:t>S = 0 m ≥ 0</a:t>
            </a:r>
          </a:p>
        </p:txBody>
      </p:sp>
      <p:sp>
        <p:nvSpPr>
          <p:cNvPr id="4" name="TextBox 3">
            <a:extLst>
              <a:ext uri="{FF2B5EF4-FFF2-40B4-BE49-F238E27FC236}">
                <a16:creationId xmlns:a16="http://schemas.microsoft.com/office/drawing/2014/main" id="{F9222761-5F09-3FC9-CEE0-8818FDFFE3F6}"/>
              </a:ext>
            </a:extLst>
          </p:cNvPr>
          <p:cNvSpPr txBox="1"/>
          <p:nvPr/>
        </p:nvSpPr>
        <p:spPr>
          <a:xfrm>
            <a:off x="4503305" y="709232"/>
            <a:ext cx="693057" cy="523220"/>
          </a:xfrm>
          <a:prstGeom prst="rect">
            <a:avLst/>
          </a:prstGeom>
          <a:noFill/>
        </p:spPr>
        <p:txBody>
          <a:bodyPr wrap="square" rtlCol="0">
            <a:spAutoFit/>
          </a:bodyPr>
          <a:lstStyle/>
          <a:p>
            <a:r>
              <a:rPr lang="en-US" dirty="0">
                <a:solidFill>
                  <a:schemeClr val="bg1"/>
                </a:solidFill>
              </a:rPr>
              <a:t>S =1 m &gt; 0</a:t>
            </a:r>
          </a:p>
        </p:txBody>
      </p:sp>
      <p:sp>
        <p:nvSpPr>
          <p:cNvPr id="6" name="TextBox 5">
            <a:extLst>
              <a:ext uri="{FF2B5EF4-FFF2-40B4-BE49-F238E27FC236}">
                <a16:creationId xmlns:a16="http://schemas.microsoft.com/office/drawing/2014/main" id="{7611C4CA-38C6-0164-722C-C50E90D1CE26}"/>
              </a:ext>
            </a:extLst>
          </p:cNvPr>
          <p:cNvSpPr txBox="1"/>
          <p:nvPr/>
        </p:nvSpPr>
        <p:spPr>
          <a:xfrm>
            <a:off x="2043702" y="2851194"/>
            <a:ext cx="693057" cy="523220"/>
          </a:xfrm>
          <a:prstGeom prst="rect">
            <a:avLst/>
          </a:prstGeom>
          <a:noFill/>
        </p:spPr>
        <p:txBody>
          <a:bodyPr wrap="square" rtlCol="0">
            <a:spAutoFit/>
          </a:bodyPr>
          <a:lstStyle/>
          <a:p>
            <a:r>
              <a:rPr lang="en-US" dirty="0">
                <a:solidFill>
                  <a:schemeClr val="bg1"/>
                </a:solidFill>
              </a:rPr>
              <a:t>S =1 m = 0</a:t>
            </a:r>
          </a:p>
        </p:txBody>
      </p:sp>
      <p:sp>
        <p:nvSpPr>
          <p:cNvPr id="7" name="TextBox 6">
            <a:extLst>
              <a:ext uri="{FF2B5EF4-FFF2-40B4-BE49-F238E27FC236}">
                <a16:creationId xmlns:a16="http://schemas.microsoft.com/office/drawing/2014/main" id="{3B97AA2B-6DAE-45C0-6D17-4C1CE6B36822}"/>
              </a:ext>
            </a:extLst>
          </p:cNvPr>
          <p:cNvSpPr txBox="1"/>
          <p:nvPr/>
        </p:nvSpPr>
        <p:spPr>
          <a:xfrm>
            <a:off x="4423588" y="3896138"/>
            <a:ext cx="4802097" cy="954107"/>
          </a:xfrm>
          <a:prstGeom prst="rect">
            <a:avLst/>
          </a:prstGeom>
          <a:noFill/>
        </p:spPr>
        <p:txBody>
          <a:bodyPr wrap="square" rtlCol="0">
            <a:spAutoFit/>
          </a:bodyPr>
          <a:lstStyle/>
          <a:p>
            <a:pPr marL="228600" indent="-228600">
              <a:buAutoNum type="arabicPeriod"/>
            </a:pPr>
            <a:r>
              <a:rPr lang="en-US" sz="700" dirty="0">
                <a:solidFill>
                  <a:schemeClr val="bg1"/>
                </a:solidFill>
                <a:effectLst/>
              </a:rPr>
              <a:t>Fadeev, P. et al. Revisiting spin-dependent forces mediated by new bosons: Potentials in the coordinate-space representation for macroscopic- and atomic-scale experiments. Phys. Rev. A 99, 022113 (2019).</a:t>
            </a:r>
          </a:p>
          <a:p>
            <a:pPr marL="228600" indent="-228600">
              <a:buAutoNum type="arabicPeriod"/>
            </a:pPr>
            <a:endParaRPr lang="en-US" sz="700" dirty="0">
              <a:solidFill>
                <a:schemeClr val="bg1"/>
              </a:solidFill>
            </a:endParaRPr>
          </a:p>
          <a:p>
            <a:pPr marL="228600" indent="-228600">
              <a:buFont typeface="Arial"/>
              <a:buAutoNum type="arabicPeriod"/>
            </a:pPr>
            <a:r>
              <a:rPr lang="en-US" sz="700" dirty="0" err="1">
                <a:solidFill>
                  <a:schemeClr val="bg1"/>
                </a:solidFill>
                <a:effectLst/>
              </a:rPr>
              <a:t>Dobrescu</a:t>
            </a:r>
            <a:r>
              <a:rPr lang="en-US" sz="700" dirty="0">
                <a:solidFill>
                  <a:schemeClr val="bg1"/>
                </a:solidFill>
                <a:effectLst/>
              </a:rPr>
              <a:t>, B. A. &amp; </a:t>
            </a:r>
            <a:r>
              <a:rPr lang="en-US" sz="700" dirty="0" err="1">
                <a:solidFill>
                  <a:schemeClr val="bg1"/>
                </a:solidFill>
                <a:effectLst/>
              </a:rPr>
              <a:t>Mocioiu</a:t>
            </a:r>
            <a:r>
              <a:rPr lang="en-US" sz="700" dirty="0">
                <a:solidFill>
                  <a:schemeClr val="bg1"/>
                </a:solidFill>
                <a:effectLst/>
              </a:rPr>
              <a:t>, I. Spin-Dependent Macroscopic Forces from New Particle Exchange. J. High Energy Phys. 2006, 005–005 (2006).</a:t>
            </a:r>
          </a:p>
          <a:p>
            <a:pPr marL="228600" indent="-228600">
              <a:buFont typeface="Arial"/>
              <a:buAutoNum type="arabicPeriod"/>
            </a:pPr>
            <a:endParaRPr lang="en-US" sz="700" dirty="0">
              <a:solidFill>
                <a:schemeClr val="bg1"/>
              </a:solidFill>
            </a:endParaRPr>
          </a:p>
          <a:p>
            <a:pPr marL="228600" indent="-228600">
              <a:buFont typeface="Arial"/>
              <a:buAutoNum type="arabicPeriod"/>
            </a:pPr>
            <a:r>
              <a:rPr lang="en-US" sz="700" dirty="0">
                <a:solidFill>
                  <a:schemeClr val="bg1"/>
                </a:solidFill>
                <a:effectLst/>
              </a:rPr>
              <a:t>Moody, J. &amp; </a:t>
            </a:r>
            <a:r>
              <a:rPr lang="en-US" sz="700" dirty="0" err="1">
                <a:solidFill>
                  <a:schemeClr val="bg1"/>
                </a:solidFill>
                <a:effectLst/>
              </a:rPr>
              <a:t>Wilczek</a:t>
            </a:r>
            <a:r>
              <a:rPr lang="en-US" sz="700" dirty="0">
                <a:solidFill>
                  <a:schemeClr val="bg1"/>
                </a:solidFill>
                <a:effectLst/>
              </a:rPr>
              <a:t>, F. New macroscopic forces? Phys. Rev. D 30, 130–138 (1984).</a:t>
            </a:r>
          </a:p>
          <a:p>
            <a:pPr marL="228600" indent="-228600">
              <a:buAutoNum type="arabicPeriod"/>
            </a:pPr>
            <a:endParaRPr lang="en-US" sz="700" dirty="0">
              <a:solidFill>
                <a:schemeClr val="bg1"/>
              </a:solidFill>
            </a:endParaRPr>
          </a:p>
        </p:txBody>
      </p:sp>
    </p:spTree>
    <p:extLst>
      <p:ext uri="{BB962C8B-B14F-4D97-AF65-F5344CB8AC3E}">
        <p14:creationId xmlns:p14="http://schemas.microsoft.com/office/powerpoint/2010/main" val="40849745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p38"/>
          <p:cNvSpPr txBox="1">
            <a:spLocks noGrp="1"/>
          </p:cNvSpPr>
          <p:nvPr>
            <p:ph type="ctrTitle"/>
          </p:nvPr>
        </p:nvSpPr>
        <p:spPr>
          <a:xfrm>
            <a:off x="523348" y="27550"/>
            <a:ext cx="8004409" cy="699065"/>
          </a:xfrm>
          <a:prstGeom prst="rect">
            <a:avLst/>
          </a:prstGeom>
          <a:noFill/>
          <a:ln>
            <a:noFill/>
          </a:ln>
        </p:spPr>
        <p:txBody>
          <a:bodyPr spcFirstLastPara="1" wrap="square" lIns="91425" tIns="45700" rIns="91425" bIns="45700" anchor="ctr" anchorCtr="0">
            <a:noAutofit/>
          </a:bodyPr>
          <a:lstStyle/>
          <a:p>
            <a:pPr lvl="0" algn="ctr"/>
            <a:r>
              <a:rPr lang="en-US" sz="3000" b="1" i="0" u="none" strike="noStrike" cap="none">
                <a:solidFill>
                  <a:schemeClr val="lt1"/>
                </a:solidFill>
                <a:latin typeface="Arial"/>
                <a:ea typeface="Arial"/>
                <a:cs typeface="Arial"/>
                <a:sym typeface="Arial"/>
              </a:rPr>
              <a:t>Samples</a:t>
            </a:r>
            <a:endParaRPr sz="3000" b="1" i="0" u="none" strike="noStrike" cap="none">
              <a:solidFill>
                <a:schemeClr val="lt1"/>
              </a:solidFill>
              <a:latin typeface="Arial"/>
              <a:ea typeface="Arial"/>
              <a:cs typeface="Arial"/>
              <a:sym typeface="Arial"/>
            </a:endParaRPr>
          </a:p>
        </p:txBody>
      </p:sp>
      <p:sp>
        <p:nvSpPr>
          <p:cNvPr id="3" name="Subtitle 2"/>
          <p:cNvSpPr>
            <a:spLocks noGrp="1"/>
          </p:cNvSpPr>
          <p:nvPr>
            <p:ph type="subTitle" idx="1"/>
          </p:nvPr>
        </p:nvSpPr>
        <p:spPr>
          <a:xfrm>
            <a:off x="91440" y="933533"/>
            <a:ext cx="4398182" cy="2818769"/>
          </a:xfrm>
        </p:spPr>
        <p:txBody>
          <a:bodyPr/>
          <a:lstStyle/>
          <a:p>
            <a:pPr marL="114300" indent="0">
              <a:buNone/>
            </a:pPr>
            <a:r>
              <a:rPr lang="en-US" dirty="0"/>
              <a:t>Reused main sample used in NSE experiment</a:t>
            </a:r>
          </a:p>
          <a:p>
            <a:pPr marL="114300" indent="0">
              <a:buNone/>
            </a:pPr>
            <a:r>
              <a:rPr lang="en-US" dirty="0"/>
              <a:t>     </a:t>
            </a:r>
            <a:r>
              <a:rPr lang="en-US" sz="1400" dirty="0"/>
              <a:t>Safety considerations</a:t>
            </a:r>
          </a:p>
          <a:p>
            <a:pPr marL="114300" indent="0">
              <a:buNone/>
            </a:pPr>
            <a:endParaRPr lang="en-US" dirty="0"/>
          </a:p>
          <a:p>
            <a:pPr marL="114300" indent="0">
              <a:buNone/>
            </a:pPr>
            <a:r>
              <a:rPr lang="en-US" dirty="0"/>
              <a:t>Redesigned holder for single sample</a:t>
            </a:r>
          </a:p>
          <a:p>
            <a:pPr marL="114300" indent="0">
              <a:buNone/>
            </a:pPr>
            <a:endParaRPr lang="en-US" dirty="0"/>
          </a:p>
          <a:p>
            <a:pPr marL="114300" indent="0">
              <a:buNone/>
            </a:pPr>
            <a:endParaRPr lang="en-US" dirty="0"/>
          </a:p>
          <a:p>
            <a:pPr marL="114300" indent="0">
              <a:buNone/>
            </a:pPr>
            <a:endParaRPr lang="en-US" dirty="0"/>
          </a:p>
        </p:txBody>
      </p:sp>
      <p:sp>
        <p:nvSpPr>
          <p:cNvPr id="5" name="TextBox 4">
            <a:extLst>
              <a:ext uri="{FF2B5EF4-FFF2-40B4-BE49-F238E27FC236}">
                <a16:creationId xmlns:a16="http://schemas.microsoft.com/office/drawing/2014/main" id="{2F2B46B0-7C5B-4684-8868-1E26FE4A6206}"/>
              </a:ext>
            </a:extLst>
          </p:cNvPr>
          <p:cNvSpPr txBox="1"/>
          <p:nvPr/>
        </p:nvSpPr>
        <p:spPr>
          <a:xfrm>
            <a:off x="7538385" y="4770378"/>
            <a:ext cx="1319592" cy="307777"/>
          </a:xfrm>
          <a:prstGeom prst="rect">
            <a:avLst/>
          </a:prstGeom>
          <a:noFill/>
        </p:spPr>
        <p:txBody>
          <a:bodyPr wrap="none" rtlCol="0">
            <a:spAutoFit/>
          </a:bodyPr>
          <a:lstStyle/>
          <a:p>
            <a:r>
              <a:rPr lang="en-US">
                <a:solidFill>
                  <a:schemeClr val="bg1"/>
                </a:solidFill>
              </a:rPr>
              <a:t>Caleb Hughes</a:t>
            </a:r>
          </a:p>
        </p:txBody>
      </p:sp>
      <p:sp>
        <p:nvSpPr>
          <p:cNvPr id="2" name="AutoShape 2">
            <a:extLst>
              <a:ext uri="{FF2B5EF4-FFF2-40B4-BE49-F238E27FC236}">
                <a16:creationId xmlns:a16="http://schemas.microsoft.com/office/drawing/2014/main" id="{59148454-7857-4EF4-DE67-7D80F1B47483}"/>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 name="Picture 8" descr="A blueprint of a piece of metal&#10;&#10;Description automatically generated">
            <a:extLst>
              <a:ext uri="{FF2B5EF4-FFF2-40B4-BE49-F238E27FC236}">
                <a16:creationId xmlns:a16="http://schemas.microsoft.com/office/drawing/2014/main" id="{F1E982DD-F805-8A40-4CE5-406734C3B02D}"/>
              </a:ext>
            </a:extLst>
          </p:cNvPr>
          <p:cNvPicPr>
            <a:picLocks noChangeAspect="1"/>
          </p:cNvPicPr>
          <p:nvPr/>
        </p:nvPicPr>
        <p:blipFill>
          <a:blip r:embed="rId3"/>
          <a:stretch>
            <a:fillRect/>
          </a:stretch>
        </p:blipFill>
        <p:spPr>
          <a:xfrm>
            <a:off x="4653197" y="932669"/>
            <a:ext cx="4119172" cy="2655133"/>
          </a:xfrm>
          <a:prstGeom prst="rect">
            <a:avLst/>
          </a:prstGeom>
        </p:spPr>
      </p:pic>
      <p:pic>
        <p:nvPicPr>
          <p:cNvPr id="4" name="Picture 3" descr="A yellow round object in a plastic container&#10;&#10;Description automatically generated">
            <a:extLst>
              <a:ext uri="{FF2B5EF4-FFF2-40B4-BE49-F238E27FC236}">
                <a16:creationId xmlns:a16="http://schemas.microsoft.com/office/drawing/2014/main" id="{9E0E6D54-57C7-BAC3-4408-B5BF0EB7D296}"/>
              </a:ext>
            </a:extLst>
          </p:cNvPr>
          <p:cNvPicPr>
            <a:picLocks noChangeAspect="1"/>
          </p:cNvPicPr>
          <p:nvPr/>
        </p:nvPicPr>
        <p:blipFill>
          <a:blip r:embed="rId4"/>
          <a:stretch>
            <a:fillRect/>
          </a:stretch>
        </p:blipFill>
        <p:spPr>
          <a:xfrm>
            <a:off x="371631" y="2494400"/>
            <a:ext cx="1505615" cy="2009952"/>
          </a:xfrm>
          <a:prstGeom prst="rect">
            <a:avLst/>
          </a:prstGeom>
        </p:spPr>
      </p:pic>
      <p:pic>
        <p:nvPicPr>
          <p:cNvPr id="7" name="Picture 6" descr="A close up of a machine&#10;&#10;Description automatically generated">
            <a:extLst>
              <a:ext uri="{FF2B5EF4-FFF2-40B4-BE49-F238E27FC236}">
                <a16:creationId xmlns:a16="http://schemas.microsoft.com/office/drawing/2014/main" id="{09B2B6D3-E2B3-B4D8-C17D-B484E7492622}"/>
              </a:ext>
            </a:extLst>
          </p:cNvPr>
          <p:cNvPicPr>
            <a:picLocks noChangeAspect="1"/>
          </p:cNvPicPr>
          <p:nvPr/>
        </p:nvPicPr>
        <p:blipFill>
          <a:blip r:embed="rId5"/>
          <a:stretch>
            <a:fillRect/>
          </a:stretch>
        </p:blipFill>
        <p:spPr>
          <a:xfrm>
            <a:off x="2436019" y="2528286"/>
            <a:ext cx="1494830" cy="1993106"/>
          </a:xfrm>
          <a:prstGeom prst="rect">
            <a:avLst/>
          </a:prstGeom>
        </p:spPr>
      </p:pic>
    </p:spTree>
    <p:extLst>
      <p:ext uri="{BB962C8B-B14F-4D97-AF65-F5344CB8AC3E}">
        <p14:creationId xmlns:p14="http://schemas.microsoft.com/office/powerpoint/2010/main" val="39818865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p38"/>
          <p:cNvSpPr txBox="1">
            <a:spLocks noGrp="1"/>
          </p:cNvSpPr>
          <p:nvPr>
            <p:ph type="ctrTitle"/>
          </p:nvPr>
        </p:nvSpPr>
        <p:spPr>
          <a:xfrm>
            <a:off x="523348" y="27550"/>
            <a:ext cx="8004409" cy="699065"/>
          </a:xfrm>
          <a:prstGeom prst="rect">
            <a:avLst/>
          </a:prstGeom>
          <a:noFill/>
          <a:ln>
            <a:noFill/>
          </a:ln>
        </p:spPr>
        <p:txBody>
          <a:bodyPr spcFirstLastPara="1" wrap="square" lIns="91425" tIns="45700" rIns="91425" bIns="45700" anchor="ctr" anchorCtr="0">
            <a:noAutofit/>
          </a:bodyPr>
          <a:lstStyle/>
          <a:p>
            <a:pPr algn="ctr"/>
            <a:r>
              <a:rPr lang="en-US" dirty="0"/>
              <a:t>Neutron Flight Path</a:t>
            </a:r>
            <a:endParaRPr lang="en-US" sz="3000" b="1" i="0" u="none" strike="noStrike" cap="none" dirty="0">
              <a:solidFill>
                <a:schemeClr val="lt1"/>
              </a:solidFill>
              <a:latin typeface="Arial"/>
              <a:ea typeface="Arial"/>
              <a:cs typeface="Arial"/>
            </a:endParaRPr>
          </a:p>
        </p:txBody>
      </p:sp>
      <p:sp>
        <p:nvSpPr>
          <p:cNvPr id="5" name="TextBox 4">
            <a:extLst>
              <a:ext uri="{FF2B5EF4-FFF2-40B4-BE49-F238E27FC236}">
                <a16:creationId xmlns:a16="http://schemas.microsoft.com/office/drawing/2014/main" id="{2F2B46B0-7C5B-4684-8868-1E26FE4A6206}"/>
              </a:ext>
            </a:extLst>
          </p:cNvPr>
          <p:cNvSpPr txBox="1"/>
          <p:nvPr/>
        </p:nvSpPr>
        <p:spPr>
          <a:xfrm>
            <a:off x="7538385" y="4770378"/>
            <a:ext cx="1319592" cy="307777"/>
          </a:xfrm>
          <a:prstGeom prst="rect">
            <a:avLst/>
          </a:prstGeom>
          <a:noFill/>
        </p:spPr>
        <p:txBody>
          <a:bodyPr wrap="none" rtlCol="0">
            <a:spAutoFit/>
          </a:bodyPr>
          <a:lstStyle/>
          <a:p>
            <a:r>
              <a:rPr lang="en-US">
                <a:solidFill>
                  <a:schemeClr val="bg1"/>
                </a:solidFill>
              </a:rPr>
              <a:t>Caleb Hughes</a:t>
            </a:r>
          </a:p>
        </p:txBody>
      </p:sp>
      <p:sp>
        <p:nvSpPr>
          <p:cNvPr id="2" name="AutoShape 2">
            <a:extLst>
              <a:ext uri="{FF2B5EF4-FFF2-40B4-BE49-F238E27FC236}">
                <a16:creationId xmlns:a16="http://schemas.microsoft.com/office/drawing/2014/main" id="{59148454-7857-4EF4-DE67-7D80F1B47483}"/>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 name="Picture 3" descr="A close-up of a machine&#10;&#10;Description automatically generated">
            <a:extLst>
              <a:ext uri="{FF2B5EF4-FFF2-40B4-BE49-F238E27FC236}">
                <a16:creationId xmlns:a16="http://schemas.microsoft.com/office/drawing/2014/main" id="{297E1298-526F-21B0-DCE5-F5FC949802E0}"/>
              </a:ext>
            </a:extLst>
          </p:cNvPr>
          <p:cNvPicPr>
            <a:picLocks noChangeAspect="1"/>
          </p:cNvPicPr>
          <p:nvPr/>
        </p:nvPicPr>
        <p:blipFill>
          <a:blip r:embed="rId3"/>
          <a:stretch>
            <a:fillRect/>
          </a:stretch>
        </p:blipFill>
        <p:spPr>
          <a:xfrm>
            <a:off x="2202455" y="645651"/>
            <a:ext cx="4741094" cy="1674695"/>
          </a:xfrm>
          <a:prstGeom prst="rect">
            <a:avLst/>
          </a:prstGeom>
        </p:spPr>
      </p:pic>
      <p:pic>
        <p:nvPicPr>
          <p:cNvPr id="8" name="Picture 7">
            <a:extLst>
              <a:ext uri="{FF2B5EF4-FFF2-40B4-BE49-F238E27FC236}">
                <a16:creationId xmlns:a16="http://schemas.microsoft.com/office/drawing/2014/main" id="{2289C7D6-08ED-49DD-C237-55D3E61A7595}"/>
              </a:ext>
            </a:extLst>
          </p:cNvPr>
          <p:cNvPicPr>
            <a:picLocks noChangeAspect="1"/>
          </p:cNvPicPr>
          <p:nvPr/>
        </p:nvPicPr>
        <p:blipFill>
          <a:blip r:embed="rId4"/>
          <a:stretch>
            <a:fillRect/>
          </a:stretch>
        </p:blipFill>
        <p:spPr>
          <a:xfrm>
            <a:off x="2579982" y="2418995"/>
            <a:ext cx="3891532" cy="2181813"/>
          </a:xfrm>
          <a:prstGeom prst="rect">
            <a:avLst/>
          </a:prstGeom>
        </p:spPr>
      </p:pic>
      <p:sp>
        <p:nvSpPr>
          <p:cNvPr id="3" name="TextBox 2">
            <a:extLst>
              <a:ext uri="{FF2B5EF4-FFF2-40B4-BE49-F238E27FC236}">
                <a16:creationId xmlns:a16="http://schemas.microsoft.com/office/drawing/2014/main" id="{75682F05-86E5-34D1-55CA-6C5C84935699}"/>
              </a:ext>
            </a:extLst>
          </p:cNvPr>
          <p:cNvSpPr txBox="1"/>
          <p:nvPr/>
        </p:nvSpPr>
        <p:spPr>
          <a:xfrm>
            <a:off x="3911734" y="4774037"/>
            <a:ext cx="2334293" cy="307777"/>
          </a:xfrm>
          <a:prstGeom prst="rect">
            <a:avLst/>
          </a:prstGeom>
          <a:noFill/>
        </p:spPr>
        <p:txBody>
          <a:bodyPr wrap="none" rtlCol="0">
            <a:spAutoFit/>
          </a:bodyPr>
          <a:lstStyle/>
          <a:p>
            <a:r>
              <a:rPr lang="en-US" dirty="0">
                <a:solidFill>
                  <a:schemeClr val="bg1"/>
                </a:solidFill>
              </a:rPr>
              <a:t>Graphic by Krystyna Lopez</a:t>
            </a:r>
          </a:p>
        </p:txBody>
      </p:sp>
    </p:spTree>
    <p:extLst>
      <p:ext uri="{BB962C8B-B14F-4D97-AF65-F5344CB8AC3E}">
        <p14:creationId xmlns:p14="http://schemas.microsoft.com/office/powerpoint/2010/main" val="6855623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p38"/>
          <p:cNvSpPr txBox="1">
            <a:spLocks noGrp="1"/>
          </p:cNvSpPr>
          <p:nvPr>
            <p:ph type="ctrTitle"/>
          </p:nvPr>
        </p:nvSpPr>
        <p:spPr>
          <a:xfrm>
            <a:off x="523348" y="27550"/>
            <a:ext cx="8004409" cy="699065"/>
          </a:xfrm>
          <a:prstGeom prst="rect">
            <a:avLst/>
          </a:prstGeom>
          <a:noFill/>
          <a:ln>
            <a:noFill/>
          </a:ln>
        </p:spPr>
        <p:txBody>
          <a:bodyPr spcFirstLastPara="1" wrap="square" lIns="91425" tIns="45700" rIns="91425" bIns="45700" anchor="ctr" anchorCtr="0">
            <a:noAutofit/>
          </a:bodyPr>
          <a:lstStyle/>
          <a:p>
            <a:pPr algn="ctr"/>
            <a:r>
              <a:rPr lang="en-US" dirty="0"/>
              <a:t>Neutron Beam</a:t>
            </a:r>
            <a:endParaRPr lang="en-US" sz="3000" b="1" i="0" u="none" strike="noStrike" cap="none" dirty="0">
              <a:solidFill>
                <a:schemeClr val="lt1"/>
              </a:solidFill>
              <a:latin typeface="Arial"/>
              <a:ea typeface="Arial"/>
              <a:cs typeface="Arial"/>
            </a:endParaRPr>
          </a:p>
        </p:txBody>
      </p:sp>
      <p:sp>
        <p:nvSpPr>
          <p:cNvPr id="5" name="TextBox 4">
            <a:extLst>
              <a:ext uri="{FF2B5EF4-FFF2-40B4-BE49-F238E27FC236}">
                <a16:creationId xmlns:a16="http://schemas.microsoft.com/office/drawing/2014/main" id="{2F2B46B0-7C5B-4684-8868-1E26FE4A6206}"/>
              </a:ext>
            </a:extLst>
          </p:cNvPr>
          <p:cNvSpPr txBox="1"/>
          <p:nvPr/>
        </p:nvSpPr>
        <p:spPr>
          <a:xfrm>
            <a:off x="7538385" y="4770378"/>
            <a:ext cx="1319592" cy="307777"/>
          </a:xfrm>
          <a:prstGeom prst="rect">
            <a:avLst/>
          </a:prstGeom>
          <a:noFill/>
        </p:spPr>
        <p:txBody>
          <a:bodyPr wrap="none" rtlCol="0">
            <a:spAutoFit/>
          </a:bodyPr>
          <a:lstStyle/>
          <a:p>
            <a:r>
              <a:rPr lang="en-US">
                <a:solidFill>
                  <a:schemeClr val="bg1"/>
                </a:solidFill>
              </a:rPr>
              <a:t>Caleb Hughes</a:t>
            </a:r>
          </a:p>
        </p:txBody>
      </p:sp>
      <p:sp>
        <p:nvSpPr>
          <p:cNvPr id="2" name="AutoShape 2">
            <a:extLst>
              <a:ext uri="{FF2B5EF4-FFF2-40B4-BE49-F238E27FC236}">
                <a16:creationId xmlns:a16="http://schemas.microsoft.com/office/drawing/2014/main" id="{59148454-7857-4EF4-DE67-7D80F1B47483}"/>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 name="Picture 3" descr="A close-up of a machine&#10;&#10;Description automatically generated">
            <a:extLst>
              <a:ext uri="{FF2B5EF4-FFF2-40B4-BE49-F238E27FC236}">
                <a16:creationId xmlns:a16="http://schemas.microsoft.com/office/drawing/2014/main" id="{297E1298-526F-21B0-DCE5-F5FC949802E0}"/>
              </a:ext>
            </a:extLst>
          </p:cNvPr>
          <p:cNvPicPr>
            <a:picLocks noChangeAspect="1"/>
          </p:cNvPicPr>
          <p:nvPr/>
        </p:nvPicPr>
        <p:blipFill>
          <a:blip r:embed="rId3"/>
          <a:stretch>
            <a:fillRect/>
          </a:stretch>
        </p:blipFill>
        <p:spPr>
          <a:xfrm>
            <a:off x="3940967" y="1586409"/>
            <a:ext cx="5010035" cy="1770745"/>
          </a:xfrm>
          <a:prstGeom prst="rect">
            <a:avLst/>
          </a:prstGeom>
        </p:spPr>
      </p:pic>
      <p:sp>
        <p:nvSpPr>
          <p:cNvPr id="9" name="Rectangle 8">
            <a:extLst>
              <a:ext uri="{FF2B5EF4-FFF2-40B4-BE49-F238E27FC236}">
                <a16:creationId xmlns:a16="http://schemas.microsoft.com/office/drawing/2014/main" id="{07038697-C559-42DA-04F8-153B5E261B92}"/>
              </a:ext>
            </a:extLst>
          </p:cNvPr>
          <p:cNvSpPr/>
          <p:nvPr/>
        </p:nvSpPr>
        <p:spPr>
          <a:xfrm>
            <a:off x="7310135" y="1729164"/>
            <a:ext cx="854476" cy="1026480"/>
          </a:xfrm>
          <a:prstGeom prst="rect">
            <a:avLst/>
          </a:prstGeom>
          <a:solidFill>
            <a:srgbClr val="E6E620">
              <a:alpha val="30000"/>
            </a:srgbClr>
          </a:solidFill>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pic>
        <p:nvPicPr>
          <p:cNvPr id="8" name="Picture 7">
            <a:extLst>
              <a:ext uri="{FF2B5EF4-FFF2-40B4-BE49-F238E27FC236}">
                <a16:creationId xmlns:a16="http://schemas.microsoft.com/office/drawing/2014/main" id="{2289C7D6-08ED-49DD-C237-55D3E61A7595}"/>
              </a:ext>
            </a:extLst>
          </p:cNvPr>
          <p:cNvPicPr>
            <a:picLocks noChangeAspect="1"/>
          </p:cNvPicPr>
          <p:nvPr/>
        </p:nvPicPr>
        <p:blipFill>
          <a:blip r:embed="rId4"/>
          <a:stretch>
            <a:fillRect/>
          </a:stretch>
        </p:blipFill>
        <p:spPr>
          <a:xfrm>
            <a:off x="78830" y="1507891"/>
            <a:ext cx="3795482" cy="2128986"/>
          </a:xfrm>
          <a:prstGeom prst="rect">
            <a:avLst/>
          </a:prstGeom>
        </p:spPr>
      </p:pic>
      <p:sp>
        <p:nvSpPr>
          <p:cNvPr id="10" name="Rectangle 9">
            <a:extLst>
              <a:ext uri="{FF2B5EF4-FFF2-40B4-BE49-F238E27FC236}">
                <a16:creationId xmlns:a16="http://schemas.microsoft.com/office/drawing/2014/main" id="{A7528A4A-5CD7-BF5D-AD5E-905FB8920052}"/>
              </a:ext>
            </a:extLst>
          </p:cNvPr>
          <p:cNvSpPr/>
          <p:nvPr/>
        </p:nvSpPr>
        <p:spPr>
          <a:xfrm>
            <a:off x="3154576" y="1789591"/>
            <a:ext cx="721376" cy="1530744"/>
          </a:xfrm>
          <a:prstGeom prst="rect">
            <a:avLst/>
          </a:prstGeom>
          <a:solidFill>
            <a:srgbClr val="E6E620">
              <a:alpha val="30000"/>
            </a:srgbClr>
          </a:solidFill>
        </p:spPr>
        <p:style>
          <a:lnRef idx="1">
            <a:schemeClr val="accent3"/>
          </a:lnRef>
          <a:fillRef idx="2">
            <a:schemeClr val="accent3"/>
          </a:fillRef>
          <a:effectRef idx="1">
            <a:schemeClr val="accent3"/>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9pPr>
          </a:lstStyle>
          <a:p>
            <a:pPr algn="ctr"/>
            <a:endParaRPr lang="en-US"/>
          </a:p>
        </p:txBody>
      </p:sp>
    </p:spTree>
    <p:extLst>
      <p:ext uri="{BB962C8B-B14F-4D97-AF65-F5344CB8AC3E}">
        <p14:creationId xmlns:p14="http://schemas.microsoft.com/office/powerpoint/2010/main" val="7923553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p38"/>
          <p:cNvSpPr txBox="1">
            <a:spLocks noGrp="1"/>
          </p:cNvSpPr>
          <p:nvPr>
            <p:ph type="ctrTitle"/>
          </p:nvPr>
        </p:nvSpPr>
        <p:spPr>
          <a:xfrm>
            <a:off x="523348" y="27550"/>
            <a:ext cx="8004409" cy="699065"/>
          </a:xfrm>
          <a:prstGeom prst="rect">
            <a:avLst/>
          </a:prstGeom>
          <a:noFill/>
          <a:ln>
            <a:noFill/>
          </a:ln>
        </p:spPr>
        <p:txBody>
          <a:bodyPr spcFirstLastPara="1" wrap="square" lIns="91425" tIns="45700" rIns="91425" bIns="45700" anchor="ctr" anchorCtr="0">
            <a:noAutofit/>
          </a:bodyPr>
          <a:lstStyle/>
          <a:p>
            <a:pPr lvl="0" algn="ctr"/>
            <a:r>
              <a:rPr lang="en-US" dirty="0"/>
              <a:t>Polarization</a:t>
            </a:r>
            <a:endParaRPr sz="3000" b="1" i="0" u="none" strike="noStrike" cap="none">
              <a:solidFill>
                <a:schemeClr val="lt1"/>
              </a:solidFill>
              <a:latin typeface="Arial"/>
              <a:ea typeface="Arial"/>
              <a:cs typeface="Arial"/>
              <a:sym typeface="Arial"/>
            </a:endParaRPr>
          </a:p>
        </p:txBody>
      </p:sp>
      <p:sp>
        <p:nvSpPr>
          <p:cNvPr id="5" name="TextBox 4">
            <a:extLst>
              <a:ext uri="{FF2B5EF4-FFF2-40B4-BE49-F238E27FC236}">
                <a16:creationId xmlns:a16="http://schemas.microsoft.com/office/drawing/2014/main" id="{2F2B46B0-7C5B-4684-8868-1E26FE4A6206}"/>
              </a:ext>
            </a:extLst>
          </p:cNvPr>
          <p:cNvSpPr txBox="1"/>
          <p:nvPr/>
        </p:nvSpPr>
        <p:spPr>
          <a:xfrm>
            <a:off x="7538385" y="4770378"/>
            <a:ext cx="1319592" cy="307777"/>
          </a:xfrm>
          <a:prstGeom prst="rect">
            <a:avLst/>
          </a:prstGeom>
          <a:noFill/>
        </p:spPr>
        <p:txBody>
          <a:bodyPr wrap="none" rtlCol="0">
            <a:spAutoFit/>
          </a:bodyPr>
          <a:lstStyle/>
          <a:p>
            <a:r>
              <a:rPr lang="en-US">
                <a:solidFill>
                  <a:schemeClr val="bg1"/>
                </a:solidFill>
              </a:rPr>
              <a:t>Caleb Hughes</a:t>
            </a:r>
          </a:p>
        </p:txBody>
      </p:sp>
      <p:sp>
        <p:nvSpPr>
          <p:cNvPr id="2" name="AutoShape 2">
            <a:extLst>
              <a:ext uri="{FF2B5EF4-FFF2-40B4-BE49-F238E27FC236}">
                <a16:creationId xmlns:a16="http://schemas.microsoft.com/office/drawing/2014/main" id="{59148454-7857-4EF4-DE67-7D80F1B47483}"/>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descr="A close-up of a machine&#10;&#10;Description automatically generated">
            <a:extLst>
              <a:ext uri="{FF2B5EF4-FFF2-40B4-BE49-F238E27FC236}">
                <a16:creationId xmlns:a16="http://schemas.microsoft.com/office/drawing/2014/main" id="{8D1E98A8-177A-99B2-D1C5-4B1F292B2804}"/>
              </a:ext>
            </a:extLst>
          </p:cNvPr>
          <p:cNvPicPr>
            <a:picLocks noChangeAspect="1"/>
          </p:cNvPicPr>
          <p:nvPr/>
        </p:nvPicPr>
        <p:blipFill>
          <a:blip r:embed="rId3"/>
          <a:stretch>
            <a:fillRect/>
          </a:stretch>
        </p:blipFill>
        <p:spPr>
          <a:xfrm>
            <a:off x="3960356" y="1457331"/>
            <a:ext cx="5110892" cy="1806835"/>
          </a:xfrm>
          <a:prstGeom prst="rect">
            <a:avLst/>
          </a:prstGeom>
        </p:spPr>
      </p:pic>
      <p:pic>
        <p:nvPicPr>
          <p:cNvPr id="9" name="Picture 8" descr="Diagram of a magnetic field&#10;&#10;Description automatically generated">
            <a:extLst>
              <a:ext uri="{FF2B5EF4-FFF2-40B4-BE49-F238E27FC236}">
                <a16:creationId xmlns:a16="http://schemas.microsoft.com/office/drawing/2014/main" id="{63388AD0-5934-331B-BB3F-BA167FCB3664}"/>
              </a:ext>
            </a:extLst>
          </p:cNvPr>
          <p:cNvPicPr>
            <a:picLocks noChangeAspect="1"/>
          </p:cNvPicPr>
          <p:nvPr/>
        </p:nvPicPr>
        <p:blipFill>
          <a:blip r:embed="rId4"/>
          <a:stretch>
            <a:fillRect/>
          </a:stretch>
        </p:blipFill>
        <p:spPr>
          <a:xfrm>
            <a:off x="100230" y="1308107"/>
            <a:ext cx="3790679" cy="2128986"/>
          </a:xfrm>
          <a:prstGeom prst="rect">
            <a:avLst/>
          </a:prstGeom>
        </p:spPr>
      </p:pic>
      <p:sp>
        <p:nvSpPr>
          <p:cNvPr id="14" name="Rectangle 13">
            <a:extLst>
              <a:ext uri="{FF2B5EF4-FFF2-40B4-BE49-F238E27FC236}">
                <a16:creationId xmlns:a16="http://schemas.microsoft.com/office/drawing/2014/main" id="{35C0B511-80DC-0018-DB0D-CAC9E21E820C}"/>
              </a:ext>
            </a:extLst>
          </p:cNvPr>
          <p:cNvSpPr/>
          <p:nvPr/>
        </p:nvSpPr>
        <p:spPr>
          <a:xfrm>
            <a:off x="2644812" y="1974195"/>
            <a:ext cx="513126" cy="702614"/>
          </a:xfrm>
          <a:prstGeom prst="rect">
            <a:avLst/>
          </a:prstGeom>
          <a:solidFill>
            <a:srgbClr val="E6E620">
              <a:alpha val="30000"/>
            </a:srgbClr>
          </a:solidFill>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16" name="Rectangle 15">
            <a:extLst>
              <a:ext uri="{FF2B5EF4-FFF2-40B4-BE49-F238E27FC236}">
                <a16:creationId xmlns:a16="http://schemas.microsoft.com/office/drawing/2014/main" id="{A0F5E51F-44D9-BB9D-4094-FFD7768E245A}"/>
              </a:ext>
            </a:extLst>
          </p:cNvPr>
          <p:cNvSpPr/>
          <p:nvPr/>
        </p:nvSpPr>
        <p:spPr>
          <a:xfrm>
            <a:off x="6752730" y="1947401"/>
            <a:ext cx="755543" cy="1061970"/>
          </a:xfrm>
          <a:prstGeom prst="rect">
            <a:avLst/>
          </a:prstGeom>
          <a:solidFill>
            <a:srgbClr val="E6E620">
              <a:alpha val="30000"/>
            </a:srgbClr>
          </a:solidFill>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4391251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p38"/>
          <p:cNvSpPr txBox="1">
            <a:spLocks noGrp="1"/>
          </p:cNvSpPr>
          <p:nvPr>
            <p:ph type="ctrTitle"/>
          </p:nvPr>
        </p:nvSpPr>
        <p:spPr>
          <a:xfrm>
            <a:off x="523348" y="27550"/>
            <a:ext cx="8004409" cy="699065"/>
          </a:xfrm>
          <a:prstGeom prst="rect">
            <a:avLst/>
          </a:prstGeom>
          <a:noFill/>
          <a:ln>
            <a:noFill/>
          </a:ln>
        </p:spPr>
        <p:txBody>
          <a:bodyPr spcFirstLastPara="1" wrap="square" lIns="91425" tIns="45700" rIns="91425" bIns="45700" anchor="ctr" anchorCtr="0">
            <a:noAutofit/>
          </a:bodyPr>
          <a:lstStyle/>
          <a:p>
            <a:pPr algn="ctr"/>
            <a:r>
              <a:rPr lang="en-US"/>
              <a:t>Spin Transport</a:t>
            </a:r>
            <a:r>
              <a:rPr lang="en-US" dirty="0"/>
              <a:t> </a:t>
            </a:r>
            <a:endParaRPr lang="en-US" sz="3000" b="1" i="0" u="none" strike="noStrike" cap="none">
              <a:solidFill>
                <a:schemeClr val="lt1"/>
              </a:solidFill>
              <a:latin typeface="Arial"/>
              <a:ea typeface="Arial"/>
              <a:cs typeface="Arial"/>
              <a:sym typeface="Arial"/>
            </a:endParaRPr>
          </a:p>
        </p:txBody>
      </p:sp>
      <p:sp>
        <p:nvSpPr>
          <p:cNvPr id="3" name="Subtitle 2"/>
          <p:cNvSpPr>
            <a:spLocks noGrp="1"/>
          </p:cNvSpPr>
          <p:nvPr>
            <p:ph type="subTitle" idx="1"/>
          </p:nvPr>
        </p:nvSpPr>
        <p:spPr>
          <a:xfrm>
            <a:off x="91440" y="933533"/>
            <a:ext cx="4398182" cy="2818769"/>
          </a:xfrm>
        </p:spPr>
        <p:txBody>
          <a:bodyPr/>
          <a:lstStyle/>
          <a:p>
            <a:pPr marL="114300" indent="0">
              <a:buNone/>
            </a:pPr>
            <a:r>
              <a:rPr lang="en-US"/>
              <a:t>Guide Field elements maintain polarization in the direction of n travel</a:t>
            </a:r>
          </a:p>
          <a:p>
            <a:pPr marL="114300" indent="0">
              <a:buNone/>
            </a:pPr>
            <a:endParaRPr lang="en-US"/>
          </a:p>
          <a:p>
            <a:pPr marL="114300" indent="0">
              <a:buNone/>
            </a:pPr>
            <a:r>
              <a:rPr lang="en-US" dirty="0"/>
              <a:t>Field of ~100 G</a:t>
            </a:r>
          </a:p>
          <a:p>
            <a:pPr marL="114300" indent="0">
              <a:buNone/>
            </a:pPr>
            <a:endParaRPr lang="en-US"/>
          </a:p>
        </p:txBody>
      </p:sp>
      <p:sp>
        <p:nvSpPr>
          <p:cNvPr id="5" name="TextBox 4">
            <a:extLst>
              <a:ext uri="{FF2B5EF4-FFF2-40B4-BE49-F238E27FC236}">
                <a16:creationId xmlns:a16="http://schemas.microsoft.com/office/drawing/2014/main" id="{2F2B46B0-7C5B-4684-8868-1E26FE4A6206}"/>
              </a:ext>
            </a:extLst>
          </p:cNvPr>
          <p:cNvSpPr txBox="1"/>
          <p:nvPr/>
        </p:nvSpPr>
        <p:spPr>
          <a:xfrm>
            <a:off x="7538385" y="4770378"/>
            <a:ext cx="1319592" cy="307777"/>
          </a:xfrm>
          <a:prstGeom prst="rect">
            <a:avLst/>
          </a:prstGeom>
          <a:noFill/>
        </p:spPr>
        <p:txBody>
          <a:bodyPr wrap="none" rtlCol="0">
            <a:spAutoFit/>
          </a:bodyPr>
          <a:lstStyle/>
          <a:p>
            <a:r>
              <a:rPr lang="en-US">
                <a:solidFill>
                  <a:schemeClr val="bg1"/>
                </a:solidFill>
              </a:rPr>
              <a:t>Caleb Hughes</a:t>
            </a:r>
          </a:p>
        </p:txBody>
      </p:sp>
      <p:sp>
        <p:nvSpPr>
          <p:cNvPr id="2" name="AutoShape 2">
            <a:extLst>
              <a:ext uri="{FF2B5EF4-FFF2-40B4-BE49-F238E27FC236}">
                <a16:creationId xmlns:a16="http://schemas.microsoft.com/office/drawing/2014/main" id="{59148454-7857-4EF4-DE67-7D80F1B47483}"/>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descr="A machine in a room&#10;&#10;Description automatically generated">
            <a:extLst>
              <a:ext uri="{FF2B5EF4-FFF2-40B4-BE49-F238E27FC236}">
                <a16:creationId xmlns:a16="http://schemas.microsoft.com/office/drawing/2014/main" id="{127D3A07-9ECC-81D1-1C1B-2A352E2F5ACC}"/>
              </a:ext>
            </a:extLst>
          </p:cNvPr>
          <p:cNvPicPr>
            <a:picLocks noChangeAspect="1"/>
          </p:cNvPicPr>
          <p:nvPr/>
        </p:nvPicPr>
        <p:blipFill>
          <a:blip r:embed="rId3"/>
          <a:stretch>
            <a:fillRect/>
          </a:stretch>
        </p:blipFill>
        <p:spPr>
          <a:xfrm>
            <a:off x="5032907" y="932688"/>
            <a:ext cx="3596640" cy="2697480"/>
          </a:xfrm>
          <a:prstGeom prst="rect">
            <a:avLst/>
          </a:prstGeom>
        </p:spPr>
      </p:pic>
      <p:pic>
        <p:nvPicPr>
          <p:cNvPr id="7" name="Picture 6" descr="Diagram of a magnetic field&#10;&#10;Description automatically generated">
            <a:extLst>
              <a:ext uri="{FF2B5EF4-FFF2-40B4-BE49-F238E27FC236}">
                <a16:creationId xmlns:a16="http://schemas.microsoft.com/office/drawing/2014/main" id="{9BB9D427-DC10-204D-786E-DD6C2451C53B}"/>
              </a:ext>
            </a:extLst>
          </p:cNvPr>
          <p:cNvPicPr>
            <a:picLocks noChangeAspect="1"/>
          </p:cNvPicPr>
          <p:nvPr/>
        </p:nvPicPr>
        <p:blipFill>
          <a:blip r:embed="rId4"/>
          <a:stretch>
            <a:fillRect/>
          </a:stretch>
        </p:blipFill>
        <p:spPr>
          <a:xfrm>
            <a:off x="163931" y="2068580"/>
            <a:ext cx="4817765" cy="2700205"/>
          </a:xfrm>
          <a:prstGeom prst="rect">
            <a:avLst/>
          </a:prstGeom>
        </p:spPr>
      </p:pic>
      <p:sp>
        <p:nvSpPr>
          <p:cNvPr id="8" name="Rectangle 7">
            <a:extLst>
              <a:ext uri="{FF2B5EF4-FFF2-40B4-BE49-F238E27FC236}">
                <a16:creationId xmlns:a16="http://schemas.microsoft.com/office/drawing/2014/main" id="{3972D704-601B-7591-81C3-B8D58289583C}"/>
              </a:ext>
            </a:extLst>
          </p:cNvPr>
          <p:cNvSpPr/>
          <p:nvPr/>
        </p:nvSpPr>
        <p:spPr>
          <a:xfrm>
            <a:off x="2680086" y="2908183"/>
            <a:ext cx="730497" cy="987127"/>
          </a:xfrm>
          <a:prstGeom prst="rect">
            <a:avLst/>
          </a:prstGeom>
          <a:solidFill>
            <a:srgbClr val="E6E620">
              <a:alpha val="30000"/>
            </a:srgbClr>
          </a:solidFill>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10" name="Rectangle 9">
            <a:extLst>
              <a:ext uri="{FF2B5EF4-FFF2-40B4-BE49-F238E27FC236}">
                <a16:creationId xmlns:a16="http://schemas.microsoft.com/office/drawing/2014/main" id="{6CFC73E2-AB96-7750-2A6E-8F614DCCE1D3}"/>
              </a:ext>
            </a:extLst>
          </p:cNvPr>
          <p:cNvSpPr/>
          <p:nvPr/>
        </p:nvSpPr>
        <p:spPr>
          <a:xfrm>
            <a:off x="5955405" y="1654725"/>
            <a:ext cx="2358551" cy="1462576"/>
          </a:xfrm>
          <a:prstGeom prst="rect">
            <a:avLst/>
          </a:prstGeom>
          <a:solidFill>
            <a:srgbClr val="E6E620">
              <a:alpha val="30000"/>
            </a:srgbClr>
          </a:solidFill>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5337959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p38"/>
          <p:cNvSpPr txBox="1">
            <a:spLocks noGrp="1"/>
          </p:cNvSpPr>
          <p:nvPr>
            <p:ph type="ctrTitle"/>
          </p:nvPr>
        </p:nvSpPr>
        <p:spPr>
          <a:xfrm>
            <a:off x="523348" y="27550"/>
            <a:ext cx="8004409" cy="699065"/>
          </a:xfrm>
          <a:prstGeom prst="rect">
            <a:avLst/>
          </a:prstGeom>
          <a:noFill/>
          <a:ln>
            <a:noFill/>
          </a:ln>
        </p:spPr>
        <p:txBody>
          <a:bodyPr spcFirstLastPara="1" wrap="square" lIns="91425" tIns="45700" rIns="91425" bIns="45700" anchor="ctr" anchorCtr="0">
            <a:noAutofit/>
          </a:bodyPr>
          <a:lstStyle/>
          <a:p>
            <a:pPr lvl="0" algn="ctr"/>
            <a:r>
              <a:rPr lang="en-US"/>
              <a:t>Spin </a:t>
            </a:r>
            <a:r>
              <a:rPr lang="en-US" dirty="0"/>
              <a:t>Manipulation</a:t>
            </a:r>
            <a:endParaRPr sz="3000" b="1" i="0" u="none" strike="noStrike" cap="none">
              <a:solidFill>
                <a:schemeClr val="lt1"/>
              </a:solidFill>
              <a:latin typeface="Arial"/>
              <a:ea typeface="Arial"/>
              <a:cs typeface="Arial"/>
              <a:sym typeface="Arial"/>
            </a:endParaRPr>
          </a:p>
        </p:txBody>
      </p:sp>
      <p:sp>
        <p:nvSpPr>
          <p:cNvPr id="3" name="Subtitle 2"/>
          <p:cNvSpPr>
            <a:spLocks noGrp="1"/>
          </p:cNvSpPr>
          <p:nvPr>
            <p:ph type="subTitle" idx="1"/>
          </p:nvPr>
        </p:nvSpPr>
        <p:spPr>
          <a:xfrm>
            <a:off x="91440" y="597773"/>
            <a:ext cx="4398182" cy="2818769"/>
          </a:xfrm>
        </p:spPr>
        <p:txBody>
          <a:bodyPr/>
          <a:lstStyle/>
          <a:p>
            <a:pPr marL="114300" indent="0">
              <a:buNone/>
            </a:pPr>
            <a:r>
              <a:rPr lang="en-US" dirty="0"/>
              <a:t>Beam collimated</a:t>
            </a:r>
          </a:p>
          <a:p>
            <a:pPr marL="114300" indent="0">
              <a:buNone/>
            </a:pPr>
            <a:endParaRPr lang="en-US" dirty="0"/>
          </a:p>
          <a:p>
            <a:pPr marL="114300" indent="0">
              <a:buNone/>
            </a:pPr>
            <a:r>
              <a:rPr lang="en-US" dirty="0"/>
              <a:t>Neutrons pass through sample and spin rotate</a:t>
            </a:r>
          </a:p>
          <a:p>
            <a:pPr marL="114300" indent="0">
              <a:buNone/>
            </a:pPr>
            <a:endParaRPr lang="en-US" dirty="0"/>
          </a:p>
          <a:p>
            <a:pPr marL="114300" indent="0">
              <a:buNone/>
            </a:pPr>
            <a:r>
              <a:rPr lang="en-US" dirty="0"/>
              <a:t>Exit to V-Coil</a:t>
            </a:r>
          </a:p>
          <a:p>
            <a:pPr marL="114300" indent="0">
              <a:buNone/>
            </a:pPr>
            <a:r>
              <a:rPr lang="en-US" dirty="0"/>
              <a:t>(sudden rotation via current sheet) </a:t>
            </a:r>
          </a:p>
          <a:p>
            <a:pPr marL="114300" indent="0">
              <a:buNone/>
            </a:pPr>
            <a:endParaRPr lang="en-US" dirty="0"/>
          </a:p>
          <a:p>
            <a:pPr marL="114300" indent="0">
              <a:buNone/>
            </a:pPr>
            <a:r>
              <a:rPr lang="en-US" dirty="0"/>
              <a:t>Exit to longitudinal coil</a:t>
            </a:r>
          </a:p>
          <a:p>
            <a:pPr marL="114300" indent="0">
              <a:buNone/>
            </a:pPr>
            <a:r>
              <a:rPr lang="en-US" dirty="0"/>
              <a:t>Adiabatic rotation</a:t>
            </a:r>
          </a:p>
          <a:p>
            <a:pPr marL="114300" indent="0">
              <a:buNone/>
            </a:pPr>
            <a:endParaRPr lang="en-US" dirty="0"/>
          </a:p>
        </p:txBody>
      </p:sp>
      <p:sp>
        <p:nvSpPr>
          <p:cNvPr id="5" name="TextBox 4">
            <a:extLst>
              <a:ext uri="{FF2B5EF4-FFF2-40B4-BE49-F238E27FC236}">
                <a16:creationId xmlns:a16="http://schemas.microsoft.com/office/drawing/2014/main" id="{2F2B46B0-7C5B-4684-8868-1E26FE4A6206}"/>
              </a:ext>
            </a:extLst>
          </p:cNvPr>
          <p:cNvSpPr txBox="1"/>
          <p:nvPr/>
        </p:nvSpPr>
        <p:spPr>
          <a:xfrm>
            <a:off x="7538385" y="4770378"/>
            <a:ext cx="1319592" cy="307777"/>
          </a:xfrm>
          <a:prstGeom prst="rect">
            <a:avLst/>
          </a:prstGeom>
          <a:noFill/>
        </p:spPr>
        <p:txBody>
          <a:bodyPr wrap="none" rtlCol="0">
            <a:spAutoFit/>
          </a:bodyPr>
          <a:lstStyle/>
          <a:p>
            <a:r>
              <a:rPr lang="en-US">
                <a:solidFill>
                  <a:schemeClr val="bg1"/>
                </a:solidFill>
              </a:rPr>
              <a:t>Caleb Hughes</a:t>
            </a:r>
          </a:p>
        </p:txBody>
      </p:sp>
      <p:sp>
        <p:nvSpPr>
          <p:cNvPr id="2" name="AutoShape 2">
            <a:extLst>
              <a:ext uri="{FF2B5EF4-FFF2-40B4-BE49-F238E27FC236}">
                <a16:creationId xmlns:a16="http://schemas.microsoft.com/office/drawing/2014/main" id="{59148454-7857-4EF4-DE67-7D80F1B47483}"/>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 name="Picture 8" descr="A room with many wires and a blue machine&#10;&#10;Description automatically generated with medium confidence">
            <a:extLst>
              <a:ext uri="{FF2B5EF4-FFF2-40B4-BE49-F238E27FC236}">
                <a16:creationId xmlns:a16="http://schemas.microsoft.com/office/drawing/2014/main" id="{60DDE875-962C-621C-1144-A9C65EB56F57}"/>
              </a:ext>
            </a:extLst>
          </p:cNvPr>
          <p:cNvPicPr>
            <a:picLocks noChangeAspect="1"/>
          </p:cNvPicPr>
          <p:nvPr/>
        </p:nvPicPr>
        <p:blipFill>
          <a:blip r:embed="rId3"/>
          <a:stretch>
            <a:fillRect/>
          </a:stretch>
        </p:blipFill>
        <p:spPr>
          <a:xfrm>
            <a:off x="4694785" y="726615"/>
            <a:ext cx="4122997" cy="3088148"/>
          </a:xfrm>
          <a:prstGeom prst="rect">
            <a:avLst/>
          </a:prstGeom>
        </p:spPr>
      </p:pic>
      <p:pic>
        <p:nvPicPr>
          <p:cNvPr id="6" name="Picture 5" descr="Diagram of a magnetic field&#10;&#10;Description automatically generated">
            <a:extLst>
              <a:ext uri="{FF2B5EF4-FFF2-40B4-BE49-F238E27FC236}">
                <a16:creationId xmlns:a16="http://schemas.microsoft.com/office/drawing/2014/main" id="{1E8E6392-5609-C05E-4F58-CBEE74753C7F}"/>
              </a:ext>
            </a:extLst>
          </p:cNvPr>
          <p:cNvPicPr>
            <a:picLocks noChangeAspect="1"/>
          </p:cNvPicPr>
          <p:nvPr/>
        </p:nvPicPr>
        <p:blipFill>
          <a:blip r:embed="rId4"/>
          <a:stretch>
            <a:fillRect/>
          </a:stretch>
        </p:blipFill>
        <p:spPr>
          <a:xfrm>
            <a:off x="1112397" y="3505127"/>
            <a:ext cx="2101490" cy="1178542"/>
          </a:xfrm>
          <a:prstGeom prst="rect">
            <a:avLst/>
          </a:prstGeom>
        </p:spPr>
      </p:pic>
      <p:sp>
        <p:nvSpPr>
          <p:cNvPr id="7" name="Rectangle 6">
            <a:extLst>
              <a:ext uri="{FF2B5EF4-FFF2-40B4-BE49-F238E27FC236}">
                <a16:creationId xmlns:a16="http://schemas.microsoft.com/office/drawing/2014/main" id="{B67F041B-E009-76D2-CE07-83E47D6F3D6A}"/>
              </a:ext>
            </a:extLst>
          </p:cNvPr>
          <p:cNvSpPr/>
          <p:nvPr/>
        </p:nvSpPr>
        <p:spPr>
          <a:xfrm>
            <a:off x="6536531" y="2410779"/>
            <a:ext cx="2042280" cy="626021"/>
          </a:xfrm>
          <a:prstGeom prst="rect">
            <a:avLst/>
          </a:prstGeom>
          <a:solidFill>
            <a:srgbClr val="E6E620">
              <a:alpha val="30000"/>
            </a:srgbClr>
          </a:solidFill>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10" name="Rectangle 9">
            <a:extLst>
              <a:ext uri="{FF2B5EF4-FFF2-40B4-BE49-F238E27FC236}">
                <a16:creationId xmlns:a16="http://schemas.microsoft.com/office/drawing/2014/main" id="{C410F64C-8C19-26CF-12FF-D6395B6C5EE3}"/>
              </a:ext>
            </a:extLst>
          </p:cNvPr>
          <p:cNvSpPr/>
          <p:nvPr/>
        </p:nvSpPr>
        <p:spPr>
          <a:xfrm>
            <a:off x="1629627" y="3979071"/>
            <a:ext cx="584933" cy="219277"/>
          </a:xfrm>
          <a:prstGeom prst="rect">
            <a:avLst/>
          </a:prstGeom>
          <a:solidFill>
            <a:srgbClr val="E6E620">
              <a:alpha val="30000"/>
            </a:srgbClr>
          </a:solidFill>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5220882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p38"/>
          <p:cNvSpPr txBox="1">
            <a:spLocks noGrp="1"/>
          </p:cNvSpPr>
          <p:nvPr>
            <p:ph type="ctrTitle"/>
          </p:nvPr>
        </p:nvSpPr>
        <p:spPr>
          <a:xfrm>
            <a:off x="523348" y="27550"/>
            <a:ext cx="8004409" cy="699065"/>
          </a:xfrm>
          <a:prstGeom prst="rect">
            <a:avLst/>
          </a:prstGeom>
          <a:noFill/>
          <a:ln>
            <a:noFill/>
          </a:ln>
        </p:spPr>
        <p:txBody>
          <a:bodyPr spcFirstLastPara="1" wrap="square" lIns="91425" tIns="45700" rIns="91425" bIns="45700" anchor="ctr" anchorCtr="0">
            <a:noAutofit/>
          </a:bodyPr>
          <a:lstStyle/>
          <a:p>
            <a:pPr algn="ctr"/>
            <a:r>
              <a:rPr lang="en-US"/>
              <a:t>Spin Analyzer</a:t>
            </a:r>
            <a:endParaRPr lang="en-US" sz="3000" b="1" i="0" u="none" strike="noStrike" cap="none" dirty="0">
              <a:solidFill>
                <a:schemeClr val="lt1"/>
              </a:solidFill>
              <a:latin typeface="Arial"/>
              <a:ea typeface="Arial"/>
              <a:cs typeface="Arial"/>
              <a:sym typeface="Arial"/>
            </a:endParaRPr>
          </a:p>
        </p:txBody>
      </p:sp>
      <p:sp>
        <p:nvSpPr>
          <p:cNvPr id="5" name="TextBox 4">
            <a:extLst>
              <a:ext uri="{FF2B5EF4-FFF2-40B4-BE49-F238E27FC236}">
                <a16:creationId xmlns:a16="http://schemas.microsoft.com/office/drawing/2014/main" id="{2F2B46B0-7C5B-4684-8868-1E26FE4A6206}"/>
              </a:ext>
            </a:extLst>
          </p:cNvPr>
          <p:cNvSpPr txBox="1"/>
          <p:nvPr/>
        </p:nvSpPr>
        <p:spPr>
          <a:xfrm>
            <a:off x="7538385" y="4770378"/>
            <a:ext cx="1319592" cy="307777"/>
          </a:xfrm>
          <a:prstGeom prst="rect">
            <a:avLst/>
          </a:prstGeom>
          <a:noFill/>
        </p:spPr>
        <p:txBody>
          <a:bodyPr wrap="none" rtlCol="0">
            <a:spAutoFit/>
          </a:bodyPr>
          <a:lstStyle/>
          <a:p>
            <a:r>
              <a:rPr lang="en-US">
                <a:solidFill>
                  <a:schemeClr val="bg1"/>
                </a:solidFill>
              </a:rPr>
              <a:t>Caleb Hughes</a:t>
            </a:r>
          </a:p>
        </p:txBody>
      </p:sp>
      <p:sp>
        <p:nvSpPr>
          <p:cNvPr id="2" name="AutoShape 2">
            <a:extLst>
              <a:ext uri="{FF2B5EF4-FFF2-40B4-BE49-F238E27FC236}">
                <a16:creationId xmlns:a16="http://schemas.microsoft.com/office/drawing/2014/main" id="{59148454-7857-4EF4-DE67-7D80F1B47483}"/>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 name="Picture 8" descr="A room with many wires and a blue machine&#10;&#10;Description automatically generated with medium confidence">
            <a:extLst>
              <a:ext uri="{FF2B5EF4-FFF2-40B4-BE49-F238E27FC236}">
                <a16:creationId xmlns:a16="http://schemas.microsoft.com/office/drawing/2014/main" id="{60DDE875-962C-621C-1144-A9C65EB56F57}"/>
              </a:ext>
            </a:extLst>
          </p:cNvPr>
          <p:cNvPicPr>
            <a:picLocks noChangeAspect="1"/>
          </p:cNvPicPr>
          <p:nvPr/>
        </p:nvPicPr>
        <p:blipFill>
          <a:blip r:embed="rId3"/>
          <a:stretch>
            <a:fillRect/>
          </a:stretch>
        </p:blipFill>
        <p:spPr>
          <a:xfrm>
            <a:off x="5310640" y="912916"/>
            <a:ext cx="3649363" cy="2737023"/>
          </a:xfrm>
          <a:prstGeom prst="rect">
            <a:avLst/>
          </a:prstGeom>
        </p:spPr>
      </p:pic>
      <p:pic>
        <p:nvPicPr>
          <p:cNvPr id="6" name="Picture 5" descr="Diagram of a magnetic field&#10;&#10;Description automatically generated">
            <a:extLst>
              <a:ext uri="{FF2B5EF4-FFF2-40B4-BE49-F238E27FC236}">
                <a16:creationId xmlns:a16="http://schemas.microsoft.com/office/drawing/2014/main" id="{FC9C473A-D315-7497-C0BC-8943C916E3BF}"/>
              </a:ext>
            </a:extLst>
          </p:cNvPr>
          <p:cNvPicPr>
            <a:picLocks noChangeAspect="1"/>
          </p:cNvPicPr>
          <p:nvPr/>
        </p:nvPicPr>
        <p:blipFill>
          <a:blip r:embed="rId4"/>
          <a:stretch>
            <a:fillRect/>
          </a:stretch>
        </p:blipFill>
        <p:spPr>
          <a:xfrm>
            <a:off x="160984" y="1003504"/>
            <a:ext cx="4817765" cy="2700205"/>
          </a:xfrm>
          <a:prstGeom prst="rect">
            <a:avLst/>
          </a:prstGeom>
        </p:spPr>
      </p:pic>
      <p:sp>
        <p:nvSpPr>
          <p:cNvPr id="4" name="Rectangle 3">
            <a:extLst>
              <a:ext uri="{FF2B5EF4-FFF2-40B4-BE49-F238E27FC236}">
                <a16:creationId xmlns:a16="http://schemas.microsoft.com/office/drawing/2014/main" id="{0353280B-1B90-35A6-8AE7-66E094082A20}"/>
              </a:ext>
            </a:extLst>
          </p:cNvPr>
          <p:cNvSpPr/>
          <p:nvPr/>
        </p:nvSpPr>
        <p:spPr>
          <a:xfrm>
            <a:off x="5871661" y="2281426"/>
            <a:ext cx="1172077" cy="1276161"/>
          </a:xfrm>
          <a:prstGeom prst="rect">
            <a:avLst/>
          </a:prstGeom>
          <a:solidFill>
            <a:srgbClr val="E6E620">
              <a:alpha val="30000"/>
            </a:srgbClr>
          </a:solidFill>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7" name="Rectangle 6">
            <a:extLst>
              <a:ext uri="{FF2B5EF4-FFF2-40B4-BE49-F238E27FC236}">
                <a16:creationId xmlns:a16="http://schemas.microsoft.com/office/drawing/2014/main" id="{EE55D690-FB96-C13A-073D-A02F82ADA74B}"/>
              </a:ext>
            </a:extLst>
          </p:cNvPr>
          <p:cNvSpPr/>
          <p:nvPr/>
        </p:nvSpPr>
        <p:spPr>
          <a:xfrm>
            <a:off x="792956" y="1880205"/>
            <a:ext cx="535782" cy="948719"/>
          </a:xfrm>
          <a:prstGeom prst="rect">
            <a:avLst/>
          </a:prstGeom>
          <a:solidFill>
            <a:srgbClr val="E6E620">
              <a:alpha val="30000"/>
            </a:srgbClr>
          </a:solidFill>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0834432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p38"/>
          <p:cNvSpPr txBox="1">
            <a:spLocks noGrp="1"/>
          </p:cNvSpPr>
          <p:nvPr>
            <p:ph type="ctrTitle"/>
          </p:nvPr>
        </p:nvSpPr>
        <p:spPr>
          <a:xfrm>
            <a:off x="523348" y="27550"/>
            <a:ext cx="8004409" cy="699065"/>
          </a:xfrm>
          <a:prstGeom prst="rect">
            <a:avLst/>
          </a:prstGeom>
          <a:noFill/>
          <a:ln>
            <a:noFill/>
          </a:ln>
        </p:spPr>
        <p:txBody>
          <a:bodyPr spcFirstLastPara="1" wrap="square" lIns="91425" tIns="45700" rIns="91425" bIns="45700" anchor="ctr" anchorCtr="0">
            <a:noAutofit/>
          </a:bodyPr>
          <a:lstStyle/>
          <a:p>
            <a:pPr algn="ctr"/>
            <a:r>
              <a:rPr lang="en-US" dirty="0"/>
              <a:t>Neutron Imaging</a:t>
            </a:r>
            <a:endParaRPr lang="en-US" sz="3000" b="1" i="0" u="none" strike="noStrike" cap="none" dirty="0">
              <a:solidFill>
                <a:schemeClr val="lt1"/>
              </a:solidFill>
              <a:latin typeface="Arial"/>
              <a:ea typeface="Arial"/>
              <a:cs typeface="Arial"/>
              <a:sym typeface="Arial"/>
            </a:endParaRPr>
          </a:p>
        </p:txBody>
      </p:sp>
      <p:sp>
        <p:nvSpPr>
          <p:cNvPr id="5" name="TextBox 4">
            <a:extLst>
              <a:ext uri="{FF2B5EF4-FFF2-40B4-BE49-F238E27FC236}">
                <a16:creationId xmlns:a16="http://schemas.microsoft.com/office/drawing/2014/main" id="{2F2B46B0-7C5B-4684-8868-1E26FE4A6206}"/>
              </a:ext>
            </a:extLst>
          </p:cNvPr>
          <p:cNvSpPr txBox="1"/>
          <p:nvPr/>
        </p:nvSpPr>
        <p:spPr>
          <a:xfrm>
            <a:off x="7538385" y="4770378"/>
            <a:ext cx="1319592" cy="307777"/>
          </a:xfrm>
          <a:prstGeom prst="rect">
            <a:avLst/>
          </a:prstGeom>
          <a:noFill/>
        </p:spPr>
        <p:txBody>
          <a:bodyPr wrap="none" rtlCol="0">
            <a:spAutoFit/>
          </a:bodyPr>
          <a:lstStyle/>
          <a:p>
            <a:r>
              <a:rPr lang="en-US">
                <a:solidFill>
                  <a:schemeClr val="bg1"/>
                </a:solidFill>
              </a:rPr>
              <a:t>Caleb Hughes</a:t>
            </a:r>
          </a:p>
        </p:txBody>
      </p:sp>
      <p:sp>
        <p:nvSpPr>
          <p:cNvPr id="2" name="AutoShape 2">
            <a:extLst>
              <a:ext uri="{FF2B5EF4-FFF2-40B4-BE49-F238E27FC236}">
                <a16:creationId xmlns:a16="http://schemas.microsoft.com/office/drawing/2014/main" id="{59148454-7857-4EF4-DE67-7D80F1B47483}"/>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 name="Picture 8" descr="A room with many wires and a blue machine&#10;&#10;Description automatically generated with medium confidence">
            <a:extLst>
              <a:ext uri="{FF2B5EF4-FFF2-40B4-BE49-F238E27FC236}">
                <a16:creationId xmlns:a16="http://schemas.microsoft.com/office/drawing/2014/main" id="{60DDE875-962C-621C-1144-A9C65EB56F57}"/>
              </a:ext>
            </a:extLst>
          </p:cNvPr>
          <p:cNvPicPr>
            <a:picLocks noChangeAspect="1"/>
          </p:cNvPicPr>
          <p:nvPr/>
        </p:nvPicPr>
        <p:blipFill>
          <a:blip r:embed="rId3"/>
          <a:stretch>
            <a:fillRect/>
          </a:stretch>
        </p:blipFill>
        <p:spPr>
          <a:xfrm>
            <a:off x="5217771" y="912916"/>
            <a:ext cx="3649363" cy="2737023"/>
          </a:xfrm>
          <a:prstGeom prst="rect">
            <a:avLst/>
          </a:prstGeom>
        </p:spPr>
      </p:pic>
      <p:pic>
        <p:nvPicPr>
          <p:cNvPr id="6" name="Picture 5" descr="Diagram of a magnetic field&#10;&#10;Description automatically generated">
            <a:extLst>
              <a:ext uri="{FF2B5EF4-FFF2-40B4-BE49-F238E27FC236}">
                <a16:creationId xmlns:a16="http://schemas.microsoft.com/office/drawing/2014/main" id="{9FD2EA19-64C5-9F77-BA13-D4013331AEFF}"/>
              </a:ext>
            </a:extLst>
          </p:cNvPr>
          <p:cNvPicPr>
            <a:picLocks noChangeAspect="1"/>
          </p:cNvPicPr>
          <p:nvPr/>
        </p:nvPicPr>
        <p:blipFill>
          <a:blip r:embed="rId4"/>
          <a:stretch>
            <a:fillRect/>
          </a:stretch>
        </p:blipFill>
        <p:spPr>
          <a:xfrm>
            <a:off x="153320" y="931324"/>
            <a:ext cx="4817765" cy="2700205"/>
          </a:xfrm>
          <a:prstGeom prst="rect">
            <a:avLst/>
          </a:prstGeom>
        </p:spPr>
      </p:pic>
      <p:sp>
        <p:nvSpPr>
          <p:cNvPr id="4" name="Rectangle 3">
            <a:extLst>
              <a:ext uri="{FF2B5EF4-FFF2-40B4-BE49-F238E27FC236}">
                <a16:creationId xmlns:a16="http://schemas.microsoft.com/office/drawing/2014/main" id="{7AD793E8-FEB8-8044-E71C-967C62BF9B6D}"/>
              </a:ext>
            </a:extLst>
          </p:cNvPr>
          <p:cNvSpPr/>
          <p:nvPr/>
        </p:nvSpPr>
        <p:spPr>
          <a:xfrm>
            <a:off x="5072241" y="2105474"/>
            <a:ext cx="760616" cy="1237352"/>
          </a:xfrm>
          <a:prstGeom prst="rect">
            <a:avLst/>
          </a:prstGeom>
          <a:solidFill>
            <a:srgbClr val="E6E620">
              <a:alpha val="30000"/>
            </a:srgbClr>
          </a:solidFill>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7" name="Rectangle 6">
            <a:extLst>
              <a:ext uri="{FF2B5EF4-FFF2-40B4-BE49-F238E27FC236}">
                <a16:creationId xmlns:a16="http://schemas.microsoft.com/office/drawing/2014/main" id="{90BFFF4A-0563-202A-05C2-79CE70513D66}"/>
              </a:ext>
            </a:extLst>
          </p:cNvPr>
          <p:cNvSpPr/>
          <p:nvPr/>
        </p:nvSpPr>
        <p:spPr>
          <a:xfrm>
            <a:off x="153320" y="1576743"/>
            <a:ext cx="632493" cy="1766083"/>
          </a:xfrm>
          <a:prstGeom prst="rect">
            <a:avLst/>
          </a:prstGeom>
          <a:solidFill>
            <a:srgbClr val="E6E620">
              <a:alpha val="30000"/>
            </a:srgbClr>
          </a:solidFill>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12345133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p38"/>
          <p:cNvSpPr txBox="1">
            <a:spLocks noGrp="1"/>
          </p:cNvSpPr>
          <p:nvPr>
            <p:ph type="ctrTitle"/>
          </p:nvPr>
        </p:nvSpPr>
        <p:spPr>
          <a:xfrm>
            <a:off x="523348" y="27550"/>
            <a:ext cx="8004409" cy="699065"/>
          </a:xfrm>
          <a:prstGeom prst="rect">
            <a:avLst/>
          </a:prstGeom>
          <a:noFill/>
          <a:ln>
            <a:noFill/>
          </a:ln>
        </p:spPr>
        <p:txBody>
          <a:bodyPr spcFirstLastPara="1" wrap="square" lIns="91425" tIns="45700" rIns="91425" bIns="45700" anchor="ctr" anchorCtr="0">
            <a:noAutofit/>
          </a:bodyPr>
          <a:lstStyle/>
          <a:p>
            <a:pPr lvl="0" algn="ctr"/>
            <a:r>
              <a:rPr lang="en-US" dirty="0"/>
              <a:t>Measurement Strategy</a:t>
            </a:r>
            <a:endParaRPr lang="en-US" sz="3000" b="1" i="0" u="none" strike="noStrike" cap="none" dirty="0">
              <a:solidFill>
                <a:schemeClr val="lt1"/>
              </a:solidFill>
              <a:latin typeface="Arial"/>
              <a:ea typeface="Arial"/>
              <a:cs typeface="Arial"/>
              <a:sym typeface="Arial"/>
            </a:endParaRPr>
          </a:p>
        </p:txBody>
      </p:sp>
      <p:sp>
        <p:nvSpPr>
          <p:cNvPr id="3" name="Subtitle 2"/>
          <p:cNvSpPr>
            <a:spLocks noGrp="1"/>
          </p:cNvSpPr>
          <p:nvPr>
            <p:ph type="subTitle" idx="1"/>
          </p:nvPr>
        </p:nvSpPr>
        <p:spPr>
          <a:xfrm>
            <a:off x="91440" y="933533"/>
            <a:ext cx="4398182" cy="2818769"/>
          </a:xfrm>
        </p:spPr>
        <p:txBody>
          <a:bodyPr/>
          <a:lstStyle/>
          <a:p>
            <a:pPr marL="114300" indent="0">
              <a:buNone/>
            </a:pPr>
            <a:r>
              <a:rPr lang="en-US" dirty="0"/>
              <a:t>Asymmetry measurement: spin-up vs. Spin-down</a:t>
            </a:r>
          </a:p>
          <a:p>
            <a:pPr marL="114300" indent="0">
              <a:buNone/>
            </a:pPr>
            <a:endParaRPr lang="en-US" dirty="0"/>
          </a:p>
          <a:p>
            <a:pPr marL="114300" indent="0">
              <a:buNone/>
            </a:pPr>
            <a:r>
              <a:rPr lang="en-US" dirty="0"/>
              <a:t>Coil current flipped</a:t>
            </a:r>
          </a:p>
          <a:p>
            <a:pPr marL="114300" indent="0">
              <a:buNone/>
            </a:pPr>
            <a:endParaRPr lang="en-US" dirty="0"/>
          </a:p>
          <a:p>
            <a:pPr marL="114300" indent="0">
              <a:buNone/>
            </a:pPr>
            <a:r>
              <a:rPr lang="en-US" dirty="0"/>
              <a:t>DATA SETS:</a:t>
            </a:r>
          </a:p>
          <a:p>
            <a:pPr marL="114300" indent="0">
              <a:buNone/>
            </a:pPr>
            <a:r>
              <a:rPr lang="en-US" dirty="0" err="1"/>
              <a:t>Ferrimagnetics</a:t>
            </a:r>
            <a:r>
              <a:rPr lang="en-US" dirty="0"/>
              <a:t> checked by sweeping through temperatures</a:t>
            </a:r>
          </a:p>
          <a:p>
            <a:pPr marL="114300" indent="0">
              <a:buNone/>
            </a:pPr>
            <a:endParaRPr lang="en-US" dirty="0"/>
          </a:p>
          <a:p>
            <a:pPr marL="114300" indent="0">
              <a:buNone/>
            </a:pPr>
            <a:r>
              <a:rPr lang="en-US" dirty="0"/>
              <a:t>Fifth-Force data collected by 180 degree rotation</a:t>
            </a:r>
          </a:p>
          <a:p>
            <a:pPr marL="114300" indent="0">
              <a:buNone/>
            </a:pPr>
            <a:endParaRPr lang="en-US" dirty="0"/>
          </a:p>
          <a:p>
            <a:pPr marL="114300" indent="0">
              <a:buNone/>
            </a:pPr>
            <a:endParaRPr lang="en-US" dirty="0"/>
          </a:p>
          <a:p>
            <a:pPr marL="114300" indent="0">
              <a:buNone/>
            </a:pPr>
            <a:endParaRPr lang="en-US" dirty="0"/>
          </a:p>
          <a:p>
            <a:pPr marL="114300" indent="0">
              <a:buNone/>
            </a:pPr>
            <a:endParaRPr lang="en-US" dirty="0"/>
          </a:p>
        </p:txBody>
      </p:sp>
      <p:sp>
        <p:nvSpPr>
          <p:cNvPr id="5" name="TextBox 4">
            <a:extLst>
              <a:ext uri="{FF2B5EF4-FFF2-40B4-BE49-F238E27FC236}">
                <a16:creationId xmlns:a16="http://schemas.microsoft.com/office/drawing/2014/main" id="{2F2B46B0-7C5B-4684-8868-1E26FE4A6206}"/>
              </a:ext>
            </a:extLst>
          </p:cNvPr>
          <p:cNvSpPr txBox="1"/>
          <p:nvPr/>
        </p:nvSpPr>
        <p:spPr>
          <a:xfrm>
            <a:off x="7538385" y="4770378"/>
            <a:ext cx="1319592" cy="307777"/>
          </a:xfrm>
          <a:prstGeom prst="rect">
            <a:avLst/>
          </a:prstGeom>
          <a:noFill/>
        </p:spPr>
        <p:txBody>
          <a:bodyPr wrap="none" rtlCol="0">
            <a:spAutoFit/>
          </a:bodyPr>
          <a:lstStyle/>
          <a:p>
            <a:r>
              <a:rPr lang="en-US">
                <a:solidFill>
                  <a:schemeClr val="bg1"/>
                </a:solidFill>
              </a:rPr>
              <a:t>Caleb Hughes</a:t>
            </a:r>
          </a:p>
        </p:txBody>
      </p:sp>
      <p:sp>
        <p:nvSpPr>
          <p:cNvPr id="2" name="AutoShape 2">
            <a:extLst>
              <a:ext uri="{FF2B5EF4-FFF2-40B4-BE49-F238E27FC236}">
                <a16:creationId xmlns:a16="http://schemas.microsoft.com/office/drawing/2014/main" id="{59148454-7857-4EF4-DE67-7D80F1B47483}"/>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descr="A close up of a machine&#10;&#10;Description automatically generated">
            <a:extLst>
              <a:ext uri="{FF2B5EF4-FFF2-40B4-BE49-F238E27FC236}">
                <a16:creationId xmlns:a16="http://schemas.microsoft.com/office/drawing/2014/main" id="{406B22DB-090F-0253-EF3E-2D88FC6E05C1}"/>
              </a:ext>
            </a:extLst>
          </p:cNvPr>
          <p:cNvPicPr>
            <a:picLocks noChangeAspect="1"/>
          </p:cNvPicPr>
          <p:nvPr/>
        </p:nvPicPr>
        <p:blipFill>
          <a:blip r:embed="rId3"/>
          <a:stretch>
            <a:fillRect/>
          </a:stretch>
        </p:blipFill>
        <p:spPr>
          <a:xfrm>
            <a:off x="4663281" y="838200"/>
            <a:ext cx="3978275" cy="2983706"/>
          </a:xfrm>
          <a:prstGeom prst="rect">
            <a:avLst/>
          </a:prstGeom>
        </p:spPr>
      </p:pic>
    </p:spTree>
    <p:extLst>
      <p:ext uri="{BB962C8B-B14F-4D97-AF65-F5344CB8AC3E}">
        <p14:creationId xmlns:p14="http://schemas.microsoft.com/office/powerpoint/2010/main" val="146444806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p38"/>
          <p:cNvSpPr txBox="1">
            <a:spLocks noGrp="1"/>
          </p:cNvSpPr>
          <p:nvPr>
            <p:ph type="ctrTitle"/>
          </p:nvPr>
        </p:nvSpPr>
        <p:spPr>
          <a:xfrm>
            <a:off x="-1445686" y="27550"/>
            <a:ext cx="8004409" cy="699065"/>
          </a:xfrm>
          <a:prstGeom prst="rect">
            <a:avLst/>
          </a:prstGeom>
          <a:noFill/>
          <a:ln>
            <a:noFill/>
          </a:ln>
        </p:spPr>
        <p:txBody>
          <a:bodyPr spcFirstLastPara="1" wrap="square" lIns="91425" tIns="45700" rIns="91425" bIns="45700" anchor="ctr" anchorCtr="0">
            <a:noAutofit/>
          </a:bodyPr>
          <a:lstStyle/>
          <a:p>
            <a:pPr algn="ctr"/>
            <a:r>
              <a:rPr lang="en-US" dirty="0"/>
              <a:t>Temperature </a:t>
            </a:r>
            <a:r>
              <a:rPr lang="en-US"/>
              <a:t>Sweep Data</a:t>
            </a:r>
            <a:r>
              <a:rPr lang="en-US" dirty="0"/>
              <a:t> </a:t>
            </a:r>
            <a:endParaRPr lang="en-US" sz="3000" b="1" i="0" u="none" strike="noStrike" cap="none" dirty="0">
              <a:solidFill>
                <a:schemeClr val="lt1"/>
              </a:solidFill>
              <a:latin typeface="Arial"/>
              <a:ea typeface="Arial"/>
              <a:cs typeface="Arial"/>
              <a:sym typeface="Arial"/>
            </a:endParaRPr>
          </a:p>
        </p:txBody>
      </p:sp>
      <p:sp>
        <p:nvSpPr>
          <p:cNvPr id="3" name="Subtitle 2"/>
          <p:cNvSpPr>
            <a:spLocks noGrp="1"/>
          </p:cNvSpPr>
          <p:nvPr>
            <p:ph type="subTitle" idx="1"/>
          </p:nvPr>
        </p:nvSpPr>
        <p:spPr>
          <a:xfrm>
            <a:off x="91440" y="933533"/>
            <a:ext cx="4398182" cy="2818769"/>
          </a:xfrm>
        </p:spPr>
        <p:txBody>
          <a:bodyPr/>
          <a:lstStyle/>
          <a:p>
            <a:pPr marL="114300" indent="0">
              <a:buNone/>
            </a:pPr>
            <a:r>
              <a:rPr lang="en-US"/>
              <a:t>Reversal of signal through Tc</a:t>
            </a:r>
          </a:p>
          <a:p>
            <a:pPr marL="114300" indent="0">
              <a:buNone/>
            </a:pPr>
            <a:endParaRPr lang="en-US"/>
          </a:p>
        </p:txBody>
      </p:sp>
      <p:sp>
        <p:nvSpPr>
          <p:cNvPr id="5" name="TextBox 4">
            <a:extLst>
              <a:ext uri="{FF2B5EF4-FFF2-40B4-BE49-F238E27FC236}">
                <a16:creationId xmlns:a16="http://schemas.microsoft.com/office/drawing/2014/main" id="{2F2B46B0-7C5B-4684-8868-1E26FE4A6206}"/>
              </a:ext>
            </a:extLst>
          </p:cNvPr>
          <p:cNvSpPr txBox="1"/>
          <p:nvPr/>
        </p:nvSpPr>
        <p:spPr>
          <a:xfrm>
            <a:off x="7538385" y="4770378"/>
            <a:ext cx="1319592" cy="307777"/>
          </a:xfrm>
          <a:prstGeom prst="rect">
            <a:avLst/>
          </a:prstGeom>
          <a:noFill/>
        </p:spPr>
        <p:txBody>
          <a:bodyPr wrap="none" rtlCol="0">
            <a:spAutoFit/>
          </a:bodyPr>
          <a:lstStyle/>
          <a:p>
            <a:r>
              <a:rPr lang="en-US" dirty="0">
                <a:solidFill>
                  <a:schemeClr val="bg1"/>
                </a:solidFill>
              </a:rPr>
              <a:t>Caleb Hughes</a:t>
            </a:r>
          </a:p>
        </p:txBody>
      </p:sp>
      <p:sp>
        <p:nvSpPr>
          <p:cNvPr id="2" name="AutoShape 2">
            <a:extLst>
              <a:ext uri="{FF2B5EF4-FFF2-40B4-BE49-F238E27FC236}">
                <a16:creationId xmlns:a16="http://schemas.microsoft.com/office/drawing/2014/main" id="{59148454-7857-4EF4-DE67-7D80F1B47483}"/>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descr="A collage of images of a planet&#10;&#10;Description automatically generated">
            <a:extLst>
              <a:ext uri="{FF2B5EF4-FFF2-40B4-BE49-F238E27FC236}">
                <a16:creationId xmlns:a16="http://schemas.microsoft.com/office/drawing/2014/main" id="{4FF18325-D461-9892-9142-B1F58A867FA6}"/>
              </a:ext>
            </a:extLst>
          </p:cNvPr>
          <p:cNvPicPr>
            <a:picLocks noChangeAspect="1"/>
          </p:cNvPicPr>
          <p:nvPr/>
        </p:nvPicPr>
        <p:blipFill>
          <a:blip r:embed="rId3"/>
          <a:stretch>
            <a:fillRect/>
          </a:stretch>
        </p:blipFill>
        <p:spPr>
          <a:xfrm>
            <a:off x="5292220" y="160647"/>
            <a:ext cx="3375374" cy="4370599"/>
          </a:xfrm>
          <a:prstGeom prst="rect">
            <a:avLst/>
          </a:prstGeom>
        </p:spPr>
      </p:pic>
      <p:sp>
        <p:nvSpPr>
          <p:cNvPr id="4" name="TextBox 3">
            <a:extLst>
              <a:ext uri="{FF2B5EF4-FFF2-40B4-BE49-F238E27FC236}">
                <a16:creationId xmlns:a16="http://schemas.microsoft.com/office/drawing/2014/main" id="{8A730919-0776-55AA-9764-53FA705E722B}"/>
              </a:ext>
            </a:extLst>
          </p:cNvPr>
          <p:cNvSpPr txBox="1"/>
          <p:nvPr/>
        </p:nvSpPr>
        <p:spPr>
          <a:xfrm>
            <a:off x="3911734" y="4774037"/>
            <a:ext cx="2372765" cy="307777"/>
          </a:xfrm>
          <a:prstGeom prst="rect">
            <a:avLst/>
          </a:prstGeom>
          <a:noFill/>
        </p:spPr>
        <p:txBody>
          <a:bodyPr wrap="none" rtlCol="0">
            <a:spAutoFit/>
          </a:bodyPr>
          <a:lstStyle/>
          <a:p>
            <a:r>
              <a:rPr lang="en-US" dirty="0">
                <a:solidFill>
                  <a:schemeClr val="bg1"/>
                </a:solidFill>
              </a:rPr>
              <a:t>Image from Krystyna Lopez</a:t>
            </a:r>
          </a:p>
        </p:txBody>
      </p:sp>
    </p:spTree>
    <p:extLst>
      <p:ext uri="{BB962C8B-B14F-4D97-AF65-F5344CB8AC3E}">
        <p14:creationId xmlns:p14="http://schemas.microsoft.com/office/powerpoint/2010/main" val="5455963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Google Shape;220;p30"/>
          <p:cNvSpPr txBox="1">
            <a:spLocks noGrp="1"/>
          </p:cNvSpPr>
          <p:nvPr>
            <p:ph type="ctrTitle"/>
          </p:nvPr>
        </p:nvSpPr>
        <p:spPr>
          <a:xfrm>
            <a:off x="530008" y="0"/>
            <a:ext cx="8004409" cy="699065"/>
          </a:xfrm>
          <a:prstGeom prst="rect">
            <a:avLst/>
          </a:prstGeom>
          <a:noFill/>
          <a:ln>
            <a:noFill/>
          </a:ln>
        </p:spPr>
        <p:txBody>
          <a:bodyPr spcFirstLastPara="1" wrap="square" lIns="91425" tIns="45700" rIns="91425" bIns="45700" anchor="ctr" anchorCtr="0">
            <a:noAutofit/>
          </a:bodyPr>
          <a:lstStyle/>
          <a:p>
            <a:pPr lvl="0" algn="ctr"/>
            <a:r>
              <a:rPr lang="en-US" sz="3000" b="1" i="0" u="none" strike="noStrike" cap="none" dirty="0">
                <a:solidFill>
                  <a:schemeClr val="lt1"/>
                </a:solidFill>
                <a:latin typeface="Arial"/>
                <a:ea typeface="Arial"/>
                <a:cs typeface="Arial"/>
                <a:sym typeface="Arial"/>
              </a:rPr>
              <a:t>Spin-Dependent Potential</a:t>
            </a:r>
            <a:r>
              <a:rPr lang="en-US" sz="3200" dirty="0">
                <a:solidFill>
                  <a:srgbClr val="FFFFFF"/>
                </a:solidFill>
              </a:rPr>
              <a:t>s</a:t>
            </a:r>
            <a:r>
              <a:rPr lang="en-US" baseline="30000" dirty="0">
                <a:solidFill>
                  <a:schemeClr val="bg1"/>
                </a:solidFill>
              </a:rPr>
              <a:t>1,2,3</a:t>
            </a:r>
            <a:endParaRPr sz="3000" b="1" i="0" u="none" strike="noStrike" cap="none" dirty="0">
              <a:solidFill>
                <a:schemeClr val="lt1"/>
              </a:solidFill>
              <a:latin typeface="Arial"/>
              <a:ea typeface="Arial"/>
              <a:cs typeface="Arial"/>
              <a:sym typeface="Arial"/>
            </a:endParaRPr>
          </a:p>
        </p:txBody>
      </p:sp>
      <p:sp>
        <p:nvSpPr>
          <p:cNvPr id="13" name="TextBox 12">
            <a:extLst>
              <a:ext uri="{FF2B5EF4-FFF2-40B4-BE49-F238E27FC236}">
                <a16:creationId xmlns:a16="http://schemas.microsoft.com/office/drawing/2014/main" id="{5C316957-41DB-4E08-A3DB-72DD4403E3C2}"/>
              </a:ext>
            </a:extLst>
          </p:cNvPr>
          <p:cNvSpPr txBox="1"/>
          <p:nvPr/>
        </p:nvSpPr>
        <p:spPr>
          <a:xfrm>
            <a:off x="7538385" y="4770378"/>
            <a:ext cx="1319592" cy="307777"/>
          </a:xfrm>
          <a:prstGeom prst="rect">
            <a:avLst/>
          </a:prstGeom>
          <a:noFill/>
        </p:spPr>
        <p:txBody>
          <a:bodyPr wrap="none" rtlCol="0">
            <a:spAutoFit/>
          </a:bodyPr>
          <a:lstStyle/>
          <a:p>
            <a:r>
              <a:rPr lang="en-US" dirty="0">
                <a:solidFill>
                  <a:schemeClr val="bg1"/>
                </a:solidFill>
              </a:rPr>
              <a:t>Caleb</a:t>
            </a:r>
            <a:r>
              <a:rPr lang="en-US" dirty="0"/>
              <a:t> </a:t>
            </a:r>
            <a:r>
              <a:rPr lang="en-US" dirty="0">
                <a:solidFill>
                  <a:schemeClr val="bg1"/>
                </a:solidFill>
              </a:rPr>
              <a:t>Hughes</a:t>
            </a:r>
          </a:p>
        </p:txBody>
      </p:sp>
      <p:pic>
        <p:nvPicPr>
          <p:cNvPr id="5" name="Picture 4" descr="A math equation with a smiley face&#10;&#10;Description automatically generated">
            <a:extLst>
              <a:ext uri="{FF2B5EF4-FFF2-40B4-BE49-F238E27FC236}">
                <a16:creationId xmlns:a16="http://schemas.microsoft.com/office/drawing/2014/main" id="{5C5F05E5-7A96-48F3-F9D8-ADE8BAEC5FAB}"/>
              </a:ext>
            </a:extLst>
          </p:cNvPr>
          <p:cNvPicPr>
            <a:picLocks noChangeAspect="1"/>
          </p:cNvPicPr>
          <p:nvPr/>
        </p:nvPicPr>
        <p:blipFill>
          <a:blip r:embed="rId3"/>
          <a:stretch>
            <a:fillRect/>
          </a:stretch>
        </p:blipFill>
        <p:spPr>
          <a:xfrm>
            <a:off x="756451" y="1247933"/>
            <a:ext cx="1436715" cy="545220"/>
          </a:xfrm>
          <a:prstGeom prst="rect">
            <a:avLst/>
          </a:prstGeom>
        </p:spPr>
      </p:pic>
      <p:pic>
        <p:nvPicPr>
          <p:cNvPr id="8" name="Picture 7" descr="A black text on a white background&#10;&#10;Description automatically generated">
            <a:extLst>
              <a:ext uri="{FF2B5EF4-FFF2-40B4-BE49-F238E27FC236}">
                <a16:creationId xmlns:a16="http://schemas.microsoft.com/office/drawing/2014/main" id="{FB64E823-4A6F-C94C-F6B6-53B79CDBAB17}"/>
              </a:ext>
            </a:extLst>
          </p:cNvPr>
          <p:cNvPicPr>
            <a:picLocks noChangeAspect="1"/>
          </p:cNvPicPr>
          <p:nvPr/>
        </p:nvPicPr>
        <p:blipFill>
          <a:blip r:embed="rId4"/>
          <a:stretch>
            <a:fillRect/>
          </a:stretch>
        </p:blipFill>
        <p:spPr>
          <a:xfrm>
            <a:off x="2390231" y="1279891"/>
            <a:ext cx="2210730" cy="517236"/>
          </a:xfrm>
          <a:prstGeom prst="rect">
            <a:avLst/>
          </a:prstGeom>
        </p:spPr>
      </p:pic>
      <p:pic>
        <p:nvPicPr>
          <p:cNvPr id="9" name="Picture 8" descr="A black and white math equation&#10;&#10;Description automatically generated">
            <a:extLst>
              <a:ext uri="{FF2B5EF4-FFF2-40B4-BE49-F238E27FC236}">
                <a16:creationId xmlns:a16="http://schemas.microsoft.com/office/drawing/2014/main" id="{9567C9E3-EDE9-1E4D-09A8-BE57BFC9D40B}"/>
              </a:ext>
            </a:extLst>
          </p:cNvPr>
          <p:cNvPicPr>
            <a:picLocks noChangeAspect="1"/>
          </p:cNvPicPr>
          <p:nvPr/>
        </p:nvPicPr>
        <p:blipFill>
          <a:blip r:embed="rId5"/>
          <a:stretch>
            <a:fillRect/>
          </a:stretch>
        </p:blipFill>
        <p:spPr>
          <a:xfrm>
            <a:off x="748448" y="1914178"/>
            <a:ext cx="3589644" cy="399781"/>
          </a:xfrm>
          <a:prstGeom prst="rect">
            <a:avLst/>
          </a:prstGeom>
        </p:spPr>
      </p:pic>
      <p:pic>
        <p:nvPicPr>
          <p:cNvPr id="10" name="Picture 9">
            <a:extLst>
              <a:ext uri="{FF2B5EF4-FFF2-40B4-BE49-F238E27FC236}">
                <a16:creationId xmlns:a16="http://schemas.microsoft.com/office/drawing/2014/main" id="{74D90A06-BFEC-781A-5D3A-78298BE1B7F6}"/>
              </a:ext>
            </a:extLst>
          </p:cNvPr>
          <p:cNvPicPr>
            <a:picLocks noChangeAspect="1"/>
          </p:cNvPicPr>
          <p:nvPr/>
        </p:nvPicPr>
        <p:blipFill>
          <a:blip r:embed="rId6"/>
          <a:stretch>
            <a:fillRect/>
          </a:stretch>
        </p:blipFill>
        <p:spPr>
          <a:xfrm>
            <a:off x="5102893" y="1473078"/>
            <a:ext cx="3783866" cy="349769"/>
          </a:xfrm>
          <a:prstGeom prst="rect">
            <a:avLst/>
          </a:prstGeom>
        </p:spPr>
      </p:pic>
      <p:pic>
        <p:nvPicPr>
          <p:cNvPr id="11" name="Picture 10" descr="A black text on a white background&#10;&#10;Description automatically generated">
            <a:extLst>
              <a:ext uri="{FF2B5EF4-FFF2-40B4-BE49-F238E27FC236}">
                <a16:creationId xmlns:a16="http://schemas.microsoft.com/office/drawing/2014/main" id="{C4BCAA4E-C799-C825-D163-309314E4C4DC}"/>
              </a:ext>
            </a:extLst>
          </p:cNvPr>
          <p:cNvPicPr>
            <a:picLocks noChangeAspect="1"/>
          </p:cNvPicPr>
          <p:nvPr/>
        </p:nvPicPr>
        <p:blipFill>
          <a:blip r:embed="rId7"/>
          <a:stretch>
            <a:fillRect/>
          </a:stretch>
        </p:blipFill>
        <p:spPr>
          <a:xfrm>
            <a:off x="5102892" y="1882379"/>
            <a:ext cx="3655345" cy="466072"/>
          </a:xfrm>
          <a:prstGeom prst="rect">
            <a:avLst/>
          </a:prstGeom>
        </p:spPr>
      </p:pic>
      <p:pic>
        <p:nvPicPr>
          <p:cNvPr id="14" name="Picture 13" descr="A math equation with numbers and symbols&#10;&#10;Description automatically generated">
            <a:extLst>
              <a:ext uri="{FF2B5EF4-FFF2-40B4-BE49-F238E27FC236}">
                <a16:creationId xmlns:a16="http://schemas.microsoft.com/office/drawing/2014/main" id="{AB567AB1-C816-4638-1829-74C6B2C56A89}"/>
              </a:ext>
            </a:extLst>
          </p:cNvPr>
          <p:cNvPicPr>
            <a:picLocks noChangeAspect="1"/>
          </p:cNvPicPr>
          <p:nvPr/>
        </p:nvPicPr>
        <p:blipFill>
          <a:blip r:embed="rId8"/>
          <a:stretch>
            <a:fillRect/>
          </a:stretch>
        </p:blipFill>
        <p:spPr>
          <a:xfrm>
            <a:off x="5102893" y="2404052"/>
            <a:ext cx="3778128" cy="307777"/>
          </a:xfrm>
          <a:prstGeom prst="rect">
            <a:avLst/>
          </a:prstGeom>
        </p:spPr>
      </p:pic>
      <p:pic>
        <p:nvPicPr>
          <p:cNvPr id="15" name="Picture 14" descr="A black line with black text&#10;&#10;Description automatically generated">
            <a:extLst>
              <a:ext uri="{FF2B5EF4-FFF2-40B4-BE49-F238E27FC236}">
                <a16:creationId xmlns:a16="http://schemas.microsoft.com/office/drawing/2014/main" id="{26716B3F-B8BF-8432-8E57-1F1FA95DEF39}"/>
              </a:ext>
            </a:extLst>
          </p:cNvPr>
          <p:cNvPicPr>
            <a:picLocks noChangeAspect="1"/>
          </p:cNvPicPr>
          <p:nvPr/>
        </p:nvPicPr>
        <p:blipFill>
          <a:blip r:embed="rId9"/>
          <a:stretch>
            <a:fillRect/>
          </a:stretch>
        </p:blipFill>
        <p:spPr>
          <a:xfrm>
            <a:off x="752395" y="3564624"/>
            <a:ext cx="3062367" cy="390303"/>
          </a:xfrm>
          <a:prstGeom prst="rect">
            <a:avLst/>
          </a:prstGeom>
        </p:spPr>
      </p:pic>
      <p:pic>
        <p:nvPicPr>
          <p:cNvPr id="21" name="Picture 20">
            <a:extLst>
              <a:ext uri="{FF2B5EF4-FFF2-40B4-BE49-F238E27FC236}">
                <a16:creationId xmlns:a16="http://schemas.microsoft.com/office/drawing/2014/main" id="{6A978A49-12F0-6455-0DB9-C5EEA37FA93C}"/>
              </a:ext>
            </a:extLst>
          </p:cNvPr>
          <p:cNvPicPr>
            <a:picLocks noChangeAspect="1"/>
          </p:cNvPicPr>
          <p:nvPr/>
        </p:nvPicPr>
        <p:blipFill>
          <a:blip r:embed="rId10"/>
          <a:stretch>
            <a:fillRect/>
          </a:stretch>
        </p:blipFill>
        <p:spPr>
          <a:xfrm>
            <a:off x="4199545" y="3623872"/>
            <a:ext cx="4433620" cy="788962"/>
          </a:xfrm>
          <a:prstGeom prst="rect">
            <a:avLst/>
          </a:prstGeom>
        </p:spPr>
      </p:pic>
      <p:pic>
        <p:nvPicPr>
          <p:cNvPr id="22" name="Picture 21" descr="A math equation with numbers and symbols&#10;&#10;Description automatically generated">
            <a:extLst>
              <a:ext uri="{FF2B5EF4-FFF2-40B4-BE49-F238E27FC236}">
                <a16:creationId xmlns:a16="http://schemas.microsoft.com/office/drawing/2014/main" id="{1547461A-EDD3-6014-0C0A-E1BEE7D67901}"/>
              </a:ext>
            </a:extLst>
          </p:cNvPr>
          <p:cNvPicPr>
            <a:picLocks noChangeAspect="1"/>
          </p:cNvPicPr>
          <p:nvPr/>
        </p:nvPicPr>
        <p:blipFill>
          <a:blip r:embed="rId11"/>
          <a:stretch>
            <a:fillRect/>
          </a:stretch>
        </p:blipFill>
        <p:spPr>
          <a:xfrm>
            <a:off x="752395" y="4127582"/>
            <a:ext cx="3062367" cy="362616"/>
          </a:xfrm>
          <a:prstGeom prst="rect">
            <a:avLst/>
          </a:prstGeom>
        </p:spPr>
      </p:pic>
      <p:pic>
        <p:nvPicPr>
          <p:cNvPr id="23" name="Picture 22" descr="A group of black letters&#10;&#10;Description automatically generated">
            <a:extLst>
              <a:ext uri="{FF2B5EF4-FFF2-40B4-BE49-F238E27FC236}">
                <a16:creationId xmlns:a16="http://schemas.microsoft.com/office/drawing/2014/main" id="{B5BF53D5-43C5-45A2-08F6-5F1D3EA20185}"/>
              </a:ext>
            </a:extLst>
          </p:cNvPr>
          <p:cNvPicPr>
            <a:picLocks noChangeAspect="1"/>
          </p:cNvPicPr>
          <p:nvPr/>
        </p:nvPicPr>
        <p:blipFill>
          <a:blip r:embed="rId12"/>
          <a:stretch>
            <a:fillRect/>
          </a:stretch>
        </p:blipFill>
        <p:spPr>
          <a:xfrm>
            <a:off x="743771" y="691095"/>
            <a:ext cx="2743200" cy="544505"/>
          </a:xfrm>
          <a:prstGeom prst="rect">
            <a:avLst/>
          </a:prstGeom>
        </p:spPr>
      </p:pic>
      <p:pic>
        <p:nvPicPr>
          <p:cNvPr id="24" name="Picture 23" descr="A group of mathematical symbols&#10;&#10;Description automatically generated">
            <a:extLst>
              <a:ext uri="{FF2B5EF4-FFF2-40B4-BE49-F238E27FC236}">
                <a16:creationId xmlns:a16="http://schemas.microsoft.com/office/drawing/2014/main" id="{B9295BC8-29E9-BB56-C4C0-5ECB1FAEEA99}"/>
              </a:ext>
            </a:extLst>
          </p:cNvPr>
          <p:cNvPicPr>
            <a:picLocks noChangeAspect="1"/>
          </p:cNvPicPr>
          <p:nvPr/>
        </p:nvPicPr>
        <p:blipFill rotWithShape="1">
          <a:blip r:embed="rId13"/>
          <a:srcRect l="20676" t="-5212" b="50000"/>
          <a:stretch/>
        </p:blipFill>
        <p:spPr>
          <a:xfrm>
            <a:off x="5102893" y="614839"/>
            <a:ext cx="2831936" cy="699064"/>
          </a:xfrm>
          <a:prstGeom prst="rect">
            <a:avLst/>
          </a:prstGeom>
        </p:spPr>
      </p:pic>
      <p:pic>
        <p:nvPicPr>
          <p:cNvPr id="2" name="Picture 1" descr="A group of mathematical symbols&#10;&#10;Description automatically generated">
            <a:extLst>
              <a:ext uri="{FF2B5EF4-FFF2-40B4-BE49-F238E27FC236}">
                <a16:creationId xmlns:a16="http://schemas.microsoft.com/office/drawing/2014/main" id="{36A998B7-B78C-3DAD-0A71-804748AB0A06}"/>
              </a:ext>
            </a:extLst>
          </p:cNvPr>
          <p:cNvPicPr>
            <a:picLocks noChangeAspect="1"/>
          </p:cNvPicPr>
          <p:nvPr/>
        </p:nvPicPr>
        <p:blipFill rotWithShape="1">
          <a:blip r:embed="rId13"/>
          <a:srcRect l="7268" t="57124"/>
          <a:stretch/>
        </p:blipFill>
        <p:spPr>
          <a:xfrm>
            <a:off x="2625928" y="2895164"/>
            <a:ext cx="3424328" cy="561527"/>
          </a:xfrm>
          <a:prstGeom prst="rect">
            <a:avLst/>
          </a:prstGeom>
        </p:spPr>
      </p:pic>
      <p:sp>
        <p:nvSpPr>
          <p:cNvPr id="3" name="TextBox 2">
            <a:extLst>
              <a:ext uri="{FF2B5EF4-FFF2-40B4-BE49-F238E27FC236}">
                <a16:creationId xmlns:a16="http://schemas.microsoft.com/office/drawing/2014/main" id="{34AA01C7-06E3-7569-D941-A8D1005AD185}"/>
              </a:ext>
            </a:extLst>
          </p:cNvPr>
          <p:cNvSpPr txBox="1"/>
          <p:nvPr/>
        </p:nvSpPr>
        <p:spPr>
          <a:xfrm>
            <a:off x="192766" y="692518"/>
            <a:ext cx="693057" cy="523220"/>
          </a:xfrm>
          <a:prstGeom prst="rect">
            <a:avLst/>
          </a:prstGeom>
          <a:noFill/>
        </p:spPr>
        <p:txBody>
          <a:bodyPr wrap="square" rtlCol="0">
            <a:spAutoFit/>
          </a:bodyPr>
          <a:lstStyle/>
          <a:p>
            <a:r>
              <a:rPr lang="en-US" dirty="0">
                <a:solidFill>
                  <a:schemeClr val="bg1"/>
                </a:solidFill>
              </a:rPr>
              <a:t>S = 0 m ≥ 0</a:t>
            </a:r>
          </a:p>
        </p:txBody>
      </p:sp>
      <p:sp>
        <p:nvSpPr>
          <p:cNvPr id="4" name="TextBox 3">
            <a:extLst>
              <a:ext uri="{FF2B5EF4-FFF2-40B4-BE49-F238E27FC236}">
                <a16:creationId xmlns:a16="http://schemas.microsoft.com/office/drawing/2014/main" id="{F9222761-5F09-3FC9-CEE0-8818FDFFE3F6}"/>
              </a:ext>
            </a:extLst>
          </p:cNvPr>
          <p:cNvSpPr txBox="1"/>
          <p:nvPr/>
        </p:nvSpPr>
        <p:spPr>
          <a:xfrm>
            <a:off x="4503305" y="709232"/>
            <a:ext cx="693057" cy="523220"/>
          </a:xfrm>
          <a:prstGeom prst="rect">
            <a:avLst/>
          </a:prstGeom>
          <a:noFill/>
        </p:spPr>
        <p:txBody>
          <a:bodyPr wrap="square" rtlCol="0">
            <a:spAutoFit/>
          </a:bodyPr>
          <a:lstStyle/>
          <a:p>
            <a:r>
              <a:rPr lang="en-US" dirty="0">
                <a:solidFill>
                  <a:schemeClr val="bg1"/>
                </a:solidFill>
              </a:rPr>
              <a:t>S =1 m &gt; 0</a:t>
            </a:r>
          </a:p>
        </p:txBody>
      </p:sp>
      <p:sp>
        <p:nvSpPr>
          <p:cNvPr id="6" name="TextBox 5">
            <a:extLst>
              <a:ext uri="{FF2B5EF4-FFF2-40B4-BE49-F238E27FC236}">
                <a16:creationId xmlns:a16="http://schemas.microsoft.com/office/drawing/2014/main" id="{7611C4CA-38C6-0164-722C-C50E90D1CE26}"/>
              </a:ext>
            </a:extLst>
          </p:cNvPr>
          <p:cNvSpPr txBox="1"/>
          <p:nvPr/>
        </p:nvSpPr>
        <p:spPr>
          <a:xfrm>
            <a:off x="2043702" y="2851194"/>
            <a:ext cx="693057" cy="523220"/>
          </a:xfrm>
          <a:prstGeom prst="rect">
            <a:avLst/>
          </a:prstGeom>
          <a:noFill/>
        </p:spPr>
        <p:txBody>
          <a:bodyPr wrap="square" rtlCol="0">
            <a:spAutoFit/>
          </a:bodyPr>
          <a:lstStyle/>
          <a:p>
            <a:r>
              <a:rPr lang="en-US" dirty="0">
                <a:solidFill>
                  <a:schemeClr val="bg1"/>
                </a:solidFill>
              </a:rPr>
              <a:t>S =1 m = 0</a:t>
            </a:r>
          </a:p>
        </p:txBody>
      </p:sp>
    </p:spTree>
    <p:extLst>
      <p:ext uri="{BB962C8B-B14F-4D97-AF65-F5344CB8AC3E}">
        <p14:creationId xmlns:p14="http://schemas.microsoft.com/office/powerpoint/2010/main" val="396712879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p38"/>
          <p:cNvSpPr txBox="1">
            <a:spLocks noGrp="1"/>
          </p:cNvSpPr>
          <p:nvPr>
            <p:ph type="ctrTitle"/>
          </p:nvPr>
        </p:nvSpPr>
        <p:spPr>
          <a:xfrm>
            <a:off x="523348" y="27550"/>
            <a:ext cx="8004409" cy="699065"/>
          </a:xfrm>
          <a:prstGeom prst="rect">
            <a:avLst/>
          </a:prstGeom>
          <a:noFill/>
          <a:ln>
            <a:noFill/>
          </a:ln>
        </p:spPr>
        <p:txBody>
          <a:bodyPr spcFirstLastPara="1" wrap="square" lIns="91425" tIns="45700" rIns="91425" bIns="45700" anchor="ctr" anchorCtr="0">
            <a:noAutofit/>
          </a:bodyPr>
          <a:lstStyle/>
          <a:p>
            <a:pPr algn="ctr"/>
            <a:r>
              <a:rPr lang="en-US" dirty="0"/>
              <a:t>HFIR Future</a:t>
            </a:r>
            <a:endParaRPr lang="en-US" sz="3000" b="1" i="0" u="none" strike="noStrike" cap="none" dirty="0">
              <a:latin typeface="Arial"/>
              <a:ea typeface="Arial"/>
              <a:cs typeface="Arial"/>
            </a:endParaRPr>
          </a:p>
        </p:txBody>
      </p:sp>
      <p:sp>
        <p:nvSpPr>
          <p:cNvPr id="3" name="Subtitle 2"/>
          <p:cNvSpPr>
            <a:spLocks noGrp="1"/>
          </p:cNvSpPr>
          <p:nvPr>
            <p:ph type="subTitle" idx="1"/>
          </p:nvPr>
        </p:nvSpPr>
        <p:spPr>
          <a:xfrm>
            <a:off x="254773" y="576345"/>
            <a:ext cx="4398182" cy="2818769"/>
          </a:xfrm>
        </p:spPr>
        <p:txBody>
          <a:bodyPr/>
          <a:lstStyle/>
          <a:p>
            <a:pPr marL="114300" indent="0">
              <a:buNone/>
            </a:pPr>
            <a:r>
              <a:rPr lang="en-US" dirty="0"/>
              <a:t>Proposal submitted for HFIR 2024-A run cycle</a:t>
            </a:r>
          </a:p>
          <a:p>
            <a:pPr marL="114300" indent="0">
              <a:buNone/>
            </a:pPr>
            <a:endParaRPr lang="en-US" dirty="0"/>
          </a:p>
          <a:p>
            <a:pPr marL="114300" indent="0">
              <a:buNone/>
            </a:pPr>
            <a:r>
              <a:rPr lang="en-US" dirty="0"/>
              <a:t>Improved magnetometry</a:t>
            </a:r>
          </a:p>
          <a:p>
            <a:pPr marL="114300" indent="0">
              <a:buNone/>
            </a:pPr>
            <a:endParaRPr lang="en-US" dirty="0"/>
          </a:p>
          <a:p>
            <a:pPr marL="114300" indent="0">
              <a:buNone/>
            </a:pPr>
            <a:r>
              <a:rPr lang="en-US" dirty="0"/>
              <a:t>Improved thermometry</a:t>
            </a:r>
          </a:p>
          <a:p>
            <a:pPr marL="114300" indent="0">
              <a:buNone/>
            </a:pPr>
            <a:endParaRPr lang="en-US" dirty="0"/>
          </a:p>
          <a:p>
            <a:pPr marL="114300" indent="0">
              <a:buNone/>
            </a:pPr>
            <a:r>
              <a:rPr lang="en-US" dirty="0"/>
              <a:t>Improved statistics</a:t>
            </a:r>
          </a:p>
          <a:p>
            <a:pPr marL="114300" indent="0">
              <a:buNone/>
            </a:pPr>
            <a:endParaRPr lang="en-US" dirty="0"/>
          </a:p>
          <a:p>
            <a:pPr marL="114300" indent="0">
              <a:buNone/>
            </a:pPr>
            <a:r>
              <a:rPr lang="en-US" dirty="0"/>
              <a:t>Order of Magnitude bound improvement</a:t>
            </a:r>
          </a:p>
          <a:p>
            <a:pPr marL="114300" indent="0">
              <a:buNone/>
            </a:pPr>
            <a:endParaRPr lang="en-US" dirty="0"/>
          </a:p>
        </p:txBody>
      </p:sp>
      <p:sp>
        <p:nvSpPr>
          <p:cNvPr id="5" name="TextBox 4">
            <a:extLst>
              <a:ext uri="{FF2B5EF4-FFF2-40B4-BE49-F238E27FC236}">
                <a16:creationId xmlns:a16="http://schemas.microsoft.com/office/drawing/2014/main" id="{2F2B46B0-7C5B-4684-8868-1E26FE4A6206}"/>
              </a:ext>
            </a:extLst>
          </p:cNvPr>
          <p:cNvSpPr txBox="1"/>
          <p:nvPr/>
        </p:nvSpPr>
        <p:spPr>
          <a:xfrm>
            <a:off x="7538385" y="4770378"/>
            <a:ext cx="1319592" cy="307777"/>
          </a:xfrm>
          <a:prstGeom prst="rect">
            <a:avLst/>
          </a:prstGeom>
          <a:noFill/>
        </p:spPr>
        <p:txBody>
          <a:bodyPr wrap="none" rtlCol="0">
            <a:spAutoFit/>
          </a:bodyPr>
          <a:lstStyle/>
          <a:p>
            <a:r>
              <a:rPr lang="en-US" dirty="0">
                <a:solidFill>
                  <a:schemeClr val="bg1"/>
                </a:solidFill>
              </a:rPr>
              <a:t>Caleb Hughes</a:t>
            </a:r>
          </a:p>
        </p:txBody>
      </p:sp>
      <p:sp>
        <p:nvSpPr>
          <p:cNvPr id="2" name="AutoShape 2">
            <a:extLst>
              <a:ext uri="{FF2B5EF4-FFF2-40B4-BE49-F238E27FC236}">
                <a16:creationId xmlns:a16="http://schemas.microsoft.com/office/drawing/2014/main" id="{59148454-7857-4EF4-DE67-7D80F1B47483}"/>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descr="A group of people in a factory&#10;&#10;Description automatically generated">
            <a:extLst>
              <a:ext uri="{FF2B5EF4-FFF2-40B4-BE49-F238E27FC236}">
                <a16:creationId xmlns:a16="http://schemas.microsoft.com/office/drawing/2014/main" id="{980D82C3-C92B-DA63-AD5D-82D4291EC8FB}"/>
              </a:ext>
            </a:extLst>
          </p:cNvPr>
          <p:cNvPicPr>
            <a:picLocks noChangeAspect="1"/>
          </p:cNvPicPr>
          <p:nvPr/>
        </p:nvPicPr>
        <p:blipFill>
          <a:blip r:embed="rId3"/>
          <a:stretch>
            <a:fillRect/>
          </a:stretch>
        </p:blipFill>
        <p:spPr>
          <a:xfrm>
            <a:off x="6036468" y="2724150"/>
            <a:ext cx="2581275" cy="1935956"/>
          </a:xfrm>
          <a:prstGeom prst="rect">
            <a:avLst/>
          </a:prstGeom>
        </p:spPr>
      </p:pic>
      <p:pic>
        <p:nvPicPr>
          <p:cNvPr id="8" name="Picture 7" descr="A group of people in a factory&#10;&#10;Description automatically generated">
            <a:extLst>
              <a:ext uri="{FF2B5EF4-FFF2-40B4-BE49-F238E27FC236}">
                <a16:creationId xmlns:a16="http://schemas.microsoft.com/office/drawing/2014/main" id="{B8FAE772-D7F1-5CB9-B4D6-B257D31887AD}"/>
              </a:ext>
            </a:extLst>
          </p:cNvPr>
          <p:cNvPicPr>
            <a:picLocks noChangeAspect="1"/>
          </p:cNvPicPr>
          <p:nvPr/>
        </p:nvPicPr>
        <p:blipFill>
          <a:blip r:embed="rId4"/>
          <a:stretch>
            <a:fillRect/>
          </a:stretch>
        </p:blipFill>
        <p:spPr>
          <a:xfrm>
            <a:off x="6860380" y="228600"/>
            <a:ext cx="1757363" cy="2343150"/>
          </a:xfrm>
          <a:prstGeom prst="rect">
            <a:avLst/>
          </a:prstGeom>
        </p:spPr>
      </p:pic>
      <p:pic>
        <p:nvPicPr>
          <p:cNvPr id="10" name="Picture 9" descr="A group of people working in a room&#10;&#10;Description automatically generated">
            <a:extLst>
              <a:ext uri="{FF2B5EF4-FFF2-40B4-BE49-F238E27FC236}">
                <a16:creationId xmlns:a16="http://schemas.microsoft.com/office/drawing/2014/main" id="{75695CAF-C430-5422-0C32-A1CB4BA820BA}"/>
              </a:ext>
            </a:extLst>
          </p:cNvPr>
          <p:cNvPicPr>
            <a:picLocks noChangeAspect="1"/>
          </p:cNvPicPr>
          <p:nvPr/>
        </p:nvPicPr>
        <p:blipFill>
          <a:blip r:embed="rId5"/>
          <a:stretch>
            <a:fillRect/>
          </a:stretch>
        </p:blipFill>
        <p:spPr>
          <a:xfrm>
            <a:off x="4921530" y="633580"/>
            <a:ext cx="1409105" cy="1878806"/>
          </a:xfrm>
          <a:prstGeom prst="rect">
            <a:avLst/>
          </a:prstGeom>
        </p:spPr>
      </p:pic>
    </p:spTree>
    <p:extLst>
      <p:ext uri="{BB962C8B-B14F-4D97-AF65-F5344CB8AC3E}">
        <p14:creationId xmlns:p14="http://schemas.microsoft.com/office/powerpoint/2010/main" val="68024136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 name="Google Shape;282;p39"/>
          <p:cNvSpPr txBox="1">
            <a:spLocks/>
          </p:cNvSpPr>
          <p:nvPr/>
        </p:nvSpPr>
        <p:spPr>
          <a:xfrm>
            <a:off x="569795" y="806142"/>
            <a:ext cx="8004409" cy="69906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buClr>
                <a:schemeClr val="lt1"/>
              </a:buClr>
              <a:buSzPts val="3000"/>
            </a:pPr>
            <a:r>
              <a:rPr lang="en-US" sz="3000" b="1">
                <a:solidFill>
                  <a:schemeClr val="lt1"/>
                </a:solidFill>
              </a:rPr>
              <a:t>Questions?</a:t>
            </a:r>
          </a:p>
        </p:txBody>
      </p:sp>
      <p:sp>
        <p:nvSpPr>
          <p:cNvPr id="2" name="TextBox 1"/>
          <p:cNvSpPr txBox="1"/>
          <p:nvPr/>
        </p:nvSpPr>
        <p:spPr>
          <a:xfrm>
            <a:off x="6008040" y="2590100"/>
            <a:ext cx="3039615" cy="523220"/>
          </a:xfrm>
          <a:prstGeom prst="rect">
            <a:avLst/>
          </a:prstGeom>
          <a:noFill/>
        </p:spPr>
        <p:txBody>
          <a:bodyPr wrap="none" rtlCol="0">
            <a:spAutoFit/>
          </a:bodyPr>
          <a:lstStyle/>
          <a:p>
            <a:r>
              <a:rPr lang="en-US">
                <a:solidFill>
                  <a:schemeClr val="bg1"/>
                </a:solidFill>
              </a:rPr>
              <a:t>This work supported by NSF grants </a:t>
            </a:r>
          </a:p>
          <a:p>
            <a:r>
              <a:rPr lang="en-US">
                <a:solidFill>
                  <a:schemeClr val="bg1"/>
                </a:solidFill>
              </a:rPr>
              <a:t>PHY-1707986 and PHY-2209481</a:t>
            </a:r>
          </a:p>
        </p:txBody>
      </p:sp>
      <p:sp>
        <p:nvSpPr>
          <p:cNvPr id="4" name="Text Placeholder 3"/>
          <p:cNvSpPr>
            <a:spLocks noGrp="1"/>
          </p:cNvSpPr>
          <p:nvPr>
            <p:ph type="body" idx="1"/>
          </p:nvPr>
        </p:nvSpPr>
        <p:spPr>
          <a:xfrm>
            <a:off x="463989" y="330863"/>
            <a:ext cx="7859185" cy="2721665"/>
          </a:xfrm>
        </p:spPr>
        <p:txBody>
          <a:bodyPr/>
          <a:lstStyle/>
          <a:p>
            <a:pPr algn="ctr"/>
            <a:r>
              <a:rPr lang="en-US" sz="4000">
                <a:latin typeface="Script MT Bold" panose="03040602040607080904" pitchFamily="66" charset="0"/>
              </a:rPr>
              <a:t>Thanks!</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97332" y="1373658"/>
            <a:ext cx="1325842" cy="1332771"/>
          </a:xfrm>
          <a:prstGeom prst="rect">
            <a:avLst/>
          </a:prstGeom>
        </p:spPr>
      </p:pic>
      <p:pic>
        <p:nvPicPr>
          <p:cNvPr id="5" name="Picture 4"/>
          <p:cNvPicPr>
            <a:picLocks noChangeAspect="1"/>
          </p:cNvPicPr>
          <p:nvPr/>
        </p:nvPicPr>
        <p:blipFill>
          <a:blip r:embed="rId4"/>
          <a:stretch>
            <a:fillRect/>
          </a:stretch>
        </p:blipFill>
        <p:spPr>
          <a:xfrm>
            <a:off x="7912186" y="898924"/>
            <a:ext cx="1203389" cy="501118"/>
          </a:xfrm>
          <a:prstGeom prst="rect">
            <a:avLst/>
          </a:prstGeom>
        </p:spPr>
      </p:pic>
      <p:sp>
        <p:nvSpPr>
          <p:cNvPr id="8" name="TextBox 7">
            <a:extLst>
              <a:ext uri="{FF2B5EF4-FFF2-40B4-BE49-F238E27FC236}">
                <a16:creationId xmlns:a16="http://schemas.microsoft.com/office/drawing/2014/main" id="{76B2C8B9-BD54-4799-84DD-5B527BC21CC1}"/>
              </a:ext>
            </a:extLst>
          </p:cNvPr>
          <p:cNvSpPr txBox="1"/>
          <p:nvPr/>
        </p:nvSpPr>
        <p:spPr>
          <a:xfrm>
            <a:off x="7538385" y="4770378"/>
            <a:ext cx="1319592" cy="307777"/>
          </a:xfrm>
          <a:prstGeom prst="rect">
            <a:avLst/>
          </a:prstGeom>
          <a:noFill/>
        </p:spPr>
        <p:txBody>
          <a:bodyPr wrap="none" rtlCol="0">
            <a:spAutoFit/>
          </a:bodyPr>
          <a:lstStyle/>
          <a:p>
            <a:r>
              <a:rPr lang="en-US">
                <a:solidFill>
                  <a:schemeClr val="bg1"/>
                </a:solidFill>
              </a:rPr>
              <a:t>Caleb Hughes</a:t>
            </a:r>
          </a:p>
        </p:txBody>
      </p:sp>
      <p:pic>
        <p:nvPicPr>
          <p:cNvPr id="8194" name="Picture 2" descr="U.S. Department of Energy (DoE) | Drought.gov">
            <a:extLst>
              <a:ext uri="{FF2B5EF4-FFF2-40B4-BE49-F238E27FC236}">
                <a16:creationId xmlns:a16="http://schemas.microsoft.com/office/drawing/2014/main" id="{4BCA2253-66F8-8C14-4F6A-5315BF174B3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46778" y="3223057"/>
            <a:ext cx="1201352" cy="1189966"/>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Georgia State University (@GeorgiaStateU) / Twitter">
            <a:extLst>
              <a:ext uri="{FF2B5EF4-FFF2-40B4-BE49-F238E27FC236}">
                <a16:creationId xmlns:a16="http://schemas.microsoft.com/office/drawing/2014/main" id="{2774E777-CC45-E165-0737-942AD7CB5CC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21596" y="59911"/>
            <a:ext cx="797685" cy="797685"/>
          </a:xfrm>
          <a:prstGeom prst="rect">
            <a:avLst/>
          </a:prstGeom>
          <a:noFill/>
          <a:extLst>
            <a:ext uri="{909E8E84-426E-40DD-AFC4-6F175D3DCCD1}">
              <a14:hiddenFill xmlns:a14="http://schemas.microsoft.com/office/drawing/2010/main">
                <a:solidFill>
                  <a:srgbClr val="FFFFFF"/>
                </a:solidFill>
              </a14:hiddenFill>
            </a:ext>
          </a:extLst>
        </p:spPr>
      </p:pic>
      <p:pic>
        <p:nvPicPr>
          <p:cNvPr id="8202" name="Picture 10" descr="Oak Ridge National Laboratory: Solving the Big Problems | ORNL">
            <a:extLst>
              <a:ext uri="{FF2B5EF4-FFF2-40B4-BE49-F238E27FC236}">
                <a16:creationId xmlns:a16="http://schemas.microsoft.com/office/drawing/2014/main" id="{491D399B-0A34-72A7-4A1F-7B98FB5FFC7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42547" y="905115"/>
            <a:ext cx="2086474" cy="50111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6E0E7CC-1353-474F-C78C-6E0334ADF1F1}"/>
              </a:ext>
            </a:extLst>
          </p:cNvPr>
          <p:cNvSpPr txBox="1"/>
          <p:nvPr/>
        </p:nvSpPr>
        <p:spPr>
          <a:xfrm>
            <a:off x="5927646" y="4522760"/>
            <a:ext cx="3070071" cy="523220"/>
          </a:xfrm>
          <a:prstGeom prst="rect">
            <a:avLst/>
          </a:prstGeom>
          <a:noFill/>
        </p:spPr>
        <p:txBody>
          <a:bodyPr wrap="none" rtlCol="0">
            <a:spAutoFit/>
          </a:bodyPr>
          <a:lstStyle/>
          <a:p>
            <a:r>
              <a:rPr lang="en-US">
                <a:solidFill>
                  <a:schemeClr val="bg1"/>
                </a:solidFill>
              </a:rPr>
              <a:t>This work supported by DOE grant </a:t>
            </a:r>
          </a:p>
          <a:p>
            <a:r>
              <a:rPr lang="en-US">
                <a:solidFill>
                  <a:schemeClr val="bg1"/>
                </a:solidFill>
              </a:rPr>
              <a:t>DE-SC0010443</a:t>
            </a:r>
          </a:p>
        </p:txBody>
      </p:sp>
      <p:sp>
        <p:nvSpPr>
          <p:cNvPr id="9" name="TextBox 8">
            <a:extLst>
              <a:ext uri="{FF2B5EF4-FFF2-40B4-BE49-F238E27FC236}">
                <a16:creationId xmlns:a16="http://schemas.microsoft.com/office/drawing/2014/main" id="{3CD3DEF6-1ABA-37A9-85C4-D50473B2BE79}"/>
              </a:ext>
            </a:extLst>
          </p:cNvPr>
          <p:cNvSpPr txBox="1"/>
          <p:nvPr/>
        </p:nvSpPr>
        <p:spPr>
          <a:xfrm>
            <a:off x="214184" y="805340"/>
            <a:ext cx="4684296" cy="3539430"/>
          </a:xfrm>
          <a:prstGeom prst="rect">
            <a:avLst/>
          </a:prstGeom>
          <a:noFill/>
        </p:spPr>
        <p:txBody>
          <a:bodyPr wrap="none" lIns="91440" tIns="45720" rIns="91440" bIns="45720" rtlCol="0" anchor="t">
            <a:spAutoFit/>
          </a:bodyPr>
          <a:lstStyle/>
          <a:p>
            <a:r>
              <a:rPr lang="en-US" b="1" u="sng" dirty="0">
                <a:solidFill>
                  <a:schemeClr val="bg1"/>
                </a:solidFill>
              </a:rPr>
              <a:t>Collaboration</a:t>
            </a:r>
          </a:p>
          <a:p>
            <a:r>
              <a:rPr lang="en-US" b="1" dirty="0">
                <a:solidFill>
                  <a:schemeClr val="bg1"/>
                </a:solidFill>
              </a:rPr>
              <a:t>Indiana University: </a:t>
            </a:r>
          </a:p>
          <a:p>
            <a:r>
              <a:rPr lang="en-US" dirty="0">
                <a:solidFill>
                  <a:schemeClr val="bg1"/>
                </a:solidFill>
              </a:rPr>
              <a:t>Caleb Hughes, Lili Lommel, Krystyna Lopez, Mike Snow,</a:t>
            </a:r>
          </a:p>
          <a:p>
            <a:r>
              <a:rPr lang="en-US" dirty="0">
                <a:solidFill>
                  <a:schemeClr val="bg1"/>
                </a:solidFill>
              </a:rPr>
              <a:t>Michael van Meter</a:t>
            </a:r>
          </a:p>
          <a:p>
            <a:endParaRPr lang="en-US">
              <a:solidFill>
                <a:schemeClr val="bg1"/>
              </a:solidFill>
            </a:endParaRPr>
          </a:p>
          <a:p>
            <a:r>
              <a:rPr lang="en-US" b="1" dirty="0">
                <a:solidFill>
                  <a:schemeClr val="bg1"/>
                </a:solidFill>
              </a:rPr>
              <a:t>University of Illinois Urbana-Champaign:</a:t>
            </a:r>
          </a:p>
          <a:p>
            <a:r>
              <a:rPr lang="en-US" dirty="0">
                <a:solidFill>
                  <a:schemeClr val="bg1"/>
                </a:solidFill>
              </a:rPr>
              <a:t>Josh Long</a:t>
            </a:r>
          </a:p>
          <a:p>
            <a:endParaRPr lang="en-US">
              <a:solidFill>
                <a:schemeClr val="bg1"/>
              </a:solidFill>
            </a:endParaRPr>
          </a:p>
          <a:p>
            <a:r>
              <a:rPr lang="en-US" b="1" dirty="0">
                <a:solidFill>
                  <a:schemeClr val="bg1"/>
                </a:solidFill>
              </a:rPr>
              <a:t>Georgia State University:</a:t>
            </a:r>
            <a:r>
              <a:rPr lang="en-US" dirty="0">
                <a:solidFill>
                  <a:schemeClr val="bg1"/>
                </a:solidFill>
              </a:rPr>
              <a:t> </a:t>
            </a:r>
          </a:p>
          <a:p>
            <a:r>
              <a:rPr lang="en-US" dirty="0">
                <a:solidFill>
                  <a:schemeClr val="bg1"/>
                </a:solidFill>
              </a:rPr>
              <a:t>Thomas Mulkey, Murad Sarsour</a:t>
            </a:r>
          </a:p>
          <a:p>
            <a:endParaRPr lang="en-US">
              <a:solidFill>
                <a:schemeClr val="bg1"/>
              </a:solidFill>
            </a:endParaRPr>
          </a:p>
          <a:p>
            <a:r>
              <a:rPr lang="en-US" b="1" dirty="0">
                <a:solidFill>
                  <a:schemeClr val="bg1"/>
                </a:solidFill>
              </a:rPr>
              <a:t>ORNL:</a:t>
            </a:r>
          </a:p>
          <a:p>
            <a:r>
              <a:rPr lang="en-US" b="1" dirty="0">
                <a:solidFill>
                  <a:schemeClr val="bg1"/>
                </a:solidFill>
              </a:rPr>
              <a:t>SNS:</a:t>
            </a:r>
          </a:p>
          <a:p>
            <a:r>
              <a:rPr lang="en-US" dirty="0">
                <a:solidFill>
                  <a:schemeClr val="bg1"/>
                </a:solidFill>
              </a:rPr>
              <a:t>Matt Frost, Mary Odom, Piotr </a:t>
            </a:r>
            <a:r>
              <a:rPr lang="en-US" dirty="0" err="1">
                <a:solidFill>
                  <a:schemeClr val="bg1"/>
                </a:solidFill>
              </a:rPr>
              <a:t>Zolnierczuk</a:t>
            </a:r>
            <a:r>
              <a:rPr lang="en-US" dirty="0">
                <a:solidFill>
                  <a:schemeClr val="bg1"/>
                </a:solidFill>
              </a:rPr>
              <a:t> </a:t>
            </a:r>
          </a:p>
          <a:p>
            <a:r>
              <a:rPr lang="en-US" b="1" dirty="0">
                <a:solidFill>
                  <a:schemeClr val="bg1"/>
                </a:solidFill>
              </a:rPr>
              <a:t>HFIR:</a:t>
            </a:r>
          </a:p>
          <a:p>
            <a:r>
              <a:rPr lang="en-US" dirty="0">
                <a:solidFill>
                  <a:schemeClr val="bg1"/>
                </a:solidFill>
              </a:rPr>
              <a:t>Peter Jiang, Erik Stringfellow, Yuxuan Zhang </a:t>
            </a:r>
          </a:p>
        </p:txBody>
      </p:sp>
      <p:pic>
        <p:nvPicPr>
          <p:cNvPr id="8204" name="Picture 12" descr="University logo and wordmark">
            <a:extLst>
              <a:ext uri="{FF2B5EF4-FFF2-40B4-BE49-F238E27FC236}">
                <a16:creationId xmlns:a16="http://schemas.microsoft.com/office/drawing/2014/main" id="{E85A3EF4-0DD8-7C3E-BA76-46F520C1C02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96797" y="-24872"/>
            <a:ext cx="2347025" cy="9693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568628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23"/>
          <p:cNvSpPr txBox="1">
            <a:spLocks noGrp="1"/>
          </p:cNvSpPr>
          <p:nvPr>
            <p:ph type="ctrTitle"/>
          </p:nvPr>
        </p:nvSpPr>
        <p:spPr>
          <a:xfrm>
            <a:off x="523348" y="137278"/>
            <a:ext cx="8004300" cy="699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3000"/>
              <a:buFont typeface="Arial"/>
              <a:buNone/>
            </a:pPr>
            <a:r>
              <a:rPr lang="en-US" sz="3000" b="1" i="0" u="none" strike="noStrike" cap="none">
                <a:solidFill>
                  <a:schemeClr val="lt1"/>
                </a:solidFill>
                <a:latin typeface="Arial"/>
                <a:ea typeface="Arial"/>
                <a:cs typeface="Arial"/>
                <a:sym typeface="Arial"/>
              </a:rPr>
              <a:t>Why Terbium?</a:t>
            </a:r>
            <a:endParaRPr sz="3000" b="1" i="0" u="none" strike="noStrike" cap="none">
              <a:solidFill>
                <a:schemeClr val="lt1"/>
              </a:solidFill>
              <a:latin typeface="Arial"/>
              <a:ea typeface="Arial"/>
              <a:cs typeface="Arial"/>
              <a:sym typeface="Arial"/>
            </a:endParaRPr>
          </a:p>
        </p:txBody>
      </p:sp>
      <p:sp>
        <p:nvSpPr>
          <p:cNvPr id="6" name="TextBox 5"/>
          <p:cNvSpPr txBox="1"/>
          <p:nvPr/>
        </p:nvSpPr>
        <p:spPr>
          <a:xfrm>
            <a:off x="91440" y="932688"/>
            <a:ext cx="4251960" cy="1754326"/>
          </a:xfrm>
          <a:prstGeom prst="rect">
            <a:avLst/>
          </a:prstGeom>
          <a:noFill/>
          <a:ln>
            <a:noFill/>
          </a:ln>
        </p:spPr>
        <p:txBody>
          <a:bodyPr wrap="square" rtlCol="0">
            <a:spAutoFit/>
          </a:bodyPr>
          <a:lstStyle/>
          <a:p>
            <a:r>
              <a:rPr lang="en-US" sz="1800">
                <a:solidFill>
                  <a:schemeClr val="bg1"/>
                </a:solidFill>
                <a:latin typeface="Arial" panose="020B0604020202020204" pitchFamily="34" charset="0"/>
                <a:cs typeface="Arial" panose="020B0604020202020204" pitchFamily="34" charset="0"/>
              </a:rPr>
              <a:t>Easily accessible Tc (~250 K)</a:t>
            </a:r>
          </a:p>
          <a:p>
            <a:endParaRPr lang="en-US" sz="1800">
              <a:solidFill>
                <a:schemeClr val="bg1"/>
              </a:solidFill>
              <a:latin typeface="Arial" panose="020B0604020202020204" pitchFamily="34" charset="0"/>
              <a:cs typeface="Arial" panose="020B0604020202020204" pitchFamily="34" charset="0"/>
            </a:endParaRPr>
          </a:p>
          <a:p>
            <a:r>
              <a:rPr lang="en-US" sz="1800" err="1">
                <a:solidFill>
                  <a:schemeClr val="bg1"/>
                </a:solidFill>
                <a:latin typeface="Arial" panose="020B0604020202020204" pitchFamily="34" charset="0"/>
                <a:cs typeface="Arial" panose="020B0604020202020204" pitchFamily="34" charset="0"/>
              </a:rPr>
              <a:t>TbIG</a:t>
            </a:r>
            <a:r>
              <a:rPr lang="en-US" sz="1800">
                <a:solidFill>
                  <a:schemeClr val="bg1"/>
                </a:solidFill>
                <a:latin typeface="Arial" panose="020B0604020202020204" pitchFamily="34" charset="0"/>
                <a:cs typeface="Arial" panose="020B0604020202020204" pitchFamily="34" charset="0"/>
              </a:rPr>
              <a:t> has ½x spin density of </a:t>
            </a:r>
            <a:r>
              <a:rPr lang="en-US" sz="1800" err="1">
                <a:solidFill>
                  <a:schemeClr val="bg1"/>
                </a:solidFill>
                <a:latin typeface="Arial" panose="020B0604020202020204" pitchFamily="34" charset="0"/>
                <a:cs typeface="Arial" panose="020B0604020202020204" pitchFamily="34" charset="0"/>
              </a:rPr>
              <a:t>DyIG</a:t>
            </a:r>
            <a:r>
              <a:rPr lang="en-US" sz="1800">
                <a:solidFill>
                  <a:schemeClr val="bg1"/>
                </a:solidFill>
                <a:latin typeface="Arial" panose="020B0604020202020204" pitchFamily="34" charset="0"/>
                <a:cs typeface="Arial" panose="020B0604020202020204" pitchFamily="34" charset="0"/>
              </a:rPr>
              <a:t>, but 0.1x neutron absorption cross section</a:t>
            </a:r>
          </a:p>
          <a:p>
            <a:endParaRPr lang="en-US" sz="1800">
              <a:solidFill>
                <a:schemeClr val="bg1"/>
              </a:solidFill>
              <a:latin typeface="Arial" panose="020B0604020202020204" pitchFamily="34" charset="0"/>
              <a:cs typeface="Arial" panose="020B0604020202020204" pitchFamily="34" charset="0"/>
            </a:endParaRPr>
          </a:p>
          <a:p>
            <a:r>
              <a:rPr lang="en-US" sz="1800">
                <a:solidFill>
                  <a:schemeClr val="bg1"/>
                </a:solidFill>
                <a:latin typeface="Arial" panose="020B0604020202020204" pitchFamily="34" charset="0"/>
                <a:cs typeface="Arial" panose="020B0604020202020204" pitchFamily="34" charset="0"/>
              </a:rPr>
              <a:t>Novel</a:t>
            </a:r>
          </a:p>
        </p:txBody>
      </p:sp>
      <p:sp>
        <p:nvSpPr>
          <p:cNvPr id="7" name="TextBox 6">
            <a:extLst>
              <a:ext uri="{FF2B5EF4-FFF2-40B4-BE49-F238E27FC236}">
                <a16:creationId xmlns:a16="http://schemas.microsoft.com/office/drawing/2014/main" id="{10C1D83F-8083-4498-9111-47C051F9AE1C}"/>
              </a:ext>
            </a:extLst>
          </p:cNvPr>
          <p:cNvSpPr txBox="1"/>
          <p:nvPr/>
        </p:nvSpPr>
        <p:spPr>
          <a:xfrm>
            <a:off x="7538385" y="4770378"/>
            <a:ext cx="1319592" cy="307777"/>
          </a:xfrm>
          <a:prstGeom prst="rect">
            <a:avLst/>
          </a:prstGeom>
          <a:noFill/>
        </p:spPr>
        <p:txBody>
          <a:bodyPr wrap="none" rtlCol="0">
            <a:spAutoFit/>
          </a:bodyPr>
          <a:lstStyle/>
          <a:p>
            <a:r>
              <a:rPr lang="en-US">
                <a:solidFill>
                  <a:schemeClr val="bg1"/>
                </a:solidFill>
              </a:rPr>
              <a:t>Caleb Hughes</a:t>
            </a:r>
          </a:p>
        </p:txBody>
      </p:sp>
      <p:pic>
        <p:nvPicPr>
          <p:cNvPr id="3" name="Picture 2">
            <a:extLst>
              <a:ext uri="{FF2B5EF4-FFF2-40B4-BE49-F238E27FC236}">
                <a16:creationId xmlns:a16="http://schemas.microsoft.com/office/drawing/2014/main" id="{51A7D788-4A0F-94B0-50F9-F396F910DF45}"/>
              </a:ext>
            </a:extLst>
          </p:cNvPr>
          <p:cNvPicPr>
            <a:picLocks noChangeAspect="1"/>
          </p:cNvPicPr>
          <p:nvPr/>
        </p:nvPicPr>
        <p:blipFill>
          <a:blip r:embed="rId3"/>
          <a:stretch>
            <a:fillRect/>
          </a:stretch>
        </p:blipFill>
        <p:spPr>
          <a:xfrm>
            <a:off x="4343400" y="932688"/>
            <a:ext cx="4570104" cy="3494271"/>
          </a:xfrm>
          <a:prstGeom prst="rect">
            <a:avLst/>
          </a:prstGeom>
        </p:spPr>
      </p:pic>
      <p:sp>
        <p:nvSpPr>
          <p:cNvPr id="4" name="TextBox 3">
            <a:extLst>
              <a:ext uri="{FF2B5EF4-FFF2-40B4-BE49-F238E27FC236}">
                <a16:creationId xmlns:a16="http://schemas.microsoft.com/office/drawing/2014/main" id="{71C31E38-BF2A-DB75-6CF2-7B32E80EB6AA}"/>
              </a:ext>
            </a:extLst>
          </p:cNvPr>
          <p:cNvSpPr txBox="1"/>
          <p:nvPr/>
        </p:nvSpPr>
        <p:spPr>
          <a:xfrm>
            <a:off x="5403951" y="4488707"/>
            <a:ext cx="2494310" cy="20005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a:ln>
                  <a:noFill/>
                </a:ln>
                <a:solidFill>
                  <a:schemeClr val="bg1"/>
                </a:solidFill>
                <a:effectLst/>
                <a:uLnTx/>
                <a:uFillTx/>
                <a:latin typeface="+mn-lt"/>
                <a:ea typeface="+mn-ea"/>
                <a:cs typeface="Times New Roman" panose="02020603050405020304" pitchFamily="18" charset="0"/>
              </a:rPr>
              <a:t>G. Dionne, </a:t>
            </a:r>
            <a:r>
              <a:rPr kumimoji="0" lang="en-US" sz="700" b="0" i="1" u="none" strike="noStrike" kern="1200" cap="none" spc="0" normalizeH="0" baseline="0" noProof="0">
                <a:ln>
                  <a:noFill/>
                </a:ln>
                <a:solidFill>
                  <a:schemeClr val="bg1"/>
                </a:solidFill>
                <a:effectLst/>
                <a:uLnTx/>
                <a:uFillTx/>
                <a:latin typeface="+mn-lt"/>
                <a:ea typeface="+mn-ea"/>
                <a:cs typeface="Times New Roman" panose="02020603050405020304" pitchFamily="18" charset="0"/>
              </a:rPr>
              <a:t>Magnetic Oxides</a:t>
            </a:r>
            <a:r>
              <a:rPr kumimoji="0" lang="en-US" sz="700" b="0" i="0" u="none" strike="noStrike" kern="1200" cap="none" spc="0" normalizeH="0" baseline="0" noProof="0">
                <a:ln>
                  <a:noFill/>
                </a:ln>
                <a:solidFill>
                  <a:schemeClr val="bg1"/>
                </a:solidFill>
                <a:effectLst/>
                <a:uLnTx/>
                <a:uFillTx/>
                <a:latin typeface="+mn-lt"/>
                <a:ea typeface="+mn-ea"/>
                <a:cs typeface="Times New Roman" panose="02020603050405020304" pitchFamily="18" charset="0"/>
              </a:rPr>
              <a:t> (N.Y., Springer, 2009) </a:t>
            </a:r>
          </a:p>
        </p:txBody>
      </p:sp>
    </p:spTree>
    <p:extLst>
      <p:ext uri="{BB962C8B-B14F-4D97-AF65-F5344CB8AC3E}">
        <p14:creationId xmlns:p14="http://schemas.microsoft.com/office/powerpoint/2010/main" val="180989638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23"/>
          <p:cNvSpPr txBox="1">
            <a:spLocks noGrp="1"/>
          </p:cNvSpPr>
          <p:nvPr>
            <p:ph type="ctrTitle"/>
          </p:nvPr>
        </p:nvSpPr>
        <p:spPr>
          <a:xfrm>
            <a:off x="523348" y="137278"/>
            <a:ext cx="8004300" cy="699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3000"/>
              <a:buFont typeface="Arial"/>
              <a:buNone/>
            </a:pPr>
            <a:r>
              <a:rPr lang="en-US" sz="3000" b="1" i="0" u="none" strike="noStrike" cap="none">
                <a:solidFill>
                  <a:schemeClr val="lt1"/>
                </a:solidFill>
                <a:latin typeface="Arial"/>
                <a:ea typeface="Arial"/>
                <a:cs typeface="Arial"/>
                <a:sym typeface="Arial"/>
              </a:rPr>
              <a:t>It Works! (Externally…)</a:t>
            </a:r>
            <a:endParaRPr sz="3000" b="1" i="0" u="none" strike="noStrike" cap="none">
              <a:solidFill>
                <a:schemeClr val="lt1"/>
              </a:solidFill>
              <a:latin typeface="Arial"/>
              <a:ea typeface="Arial"/>
              <a:cs typeface="Arial"/>
              <a:sym typeface="Arial"/>
            </a:endParaRPr>
          </a:p>
        </p:txBody>
      </p:sp>
      <p:sp>
        <p:nvSpPr>
          <p:cNvPr id="6" name="TextBox 5"/>
          <p:cNvSpPr txBox="1"/>
          <p:nvPr/>
        </p:nvSpPr>
        <p:spPr>
          <a:xfrm>
            <a:off x="91440" y="932688"/>
            <a:ext cx="4251960" cy="1477328"/>
          </a:xfrm>
          <a:prstGeom prst="rect">
            <a:avLst/>
          </a:prstGeom>
          <a:noFill/>
          <a:ln>
            <a:noFill/>
          </a:ln>
        </p:spPr>
        <p:txBody>
          <a:bodyPr wrap="square" rtlCol="0">
            <a:spAutoFit/>
          </a:bodyPr>
          <a:lstStyle/>
          <a:p>
            <a:r>
              <a:rPr lang="en-US" sz="1800">
                <a:solidFill>
                  <a:schemeClr val="bg1"/>
                </a:solidFill>
                <a:latin typeface="Arial" panose="020B0604020202020204" pitchFamily="34" charset="0"/>
                <a:cs typeface="Arial" panose="020B0604020202020204" pitchFamily="34" charset="0"/>
              </a:rPr>
              <a:t>MPMS Squid Magnetometer</a:t>
            </a:r>
          </a:p>
          <a:p>
            <a:endParaRPr lang="en-US" sz="1800">
              <a:solidFill>
                <a:schemeClr val="bg1"/>
              </a:solidFill>
              <a:latin typeface="Arial" panose="020B0604020202020204" pitchFamily="34" charset="0"/>
              <a:cs typeface="Arial" panose="020B0604020202020204" pitchFamily="34" charset="0"/>
            </a:endParaRPr>
          </a:p>
          <a:p>
            <a:r>
              <a:rPr lang="en-US" sz="1800">
                <a:solidFill>
                  <a:schemeClr val="bg1"/>
                </a:solidFill>
                <a:latin typeface="Arial" panose="020B0604020202020204" pitchFamily="34" charset="0"/>
                <a:cs typeface="Arial" panose="020B0604020202020204" pitchFamily="34" charset="0"/>
              </a:rPr>
              <a:t>Tc = 253 +/- 1 K</a:t>
            </a:r>
          </a:p>
          <a:p>
            <a:endParaRPr lang="en-US" sz="1800">
              <a:solidFill>
                <a:schemeClr val="bg1"/>
              </a:solidFill>
              <a:latin typeface="Arial" panose="020B0604020202020204" pitchFamily="34" charset="0"/>
              <a:cs typeface="Arial" panose="020B0604020202020204" pitchFamily="34" charset="0"/>
            </a:endParaRPr>
          </a:p>
          <a:p>
            <a:r>
              <a:rPr lang="en-US" sz="1800">
                <a:solidFill>
                  <a:schemeClr val="bg1"/>
                </a:solidFill>
                <a:latin typeface="Arial" panose="020B0604020202020204" pitchFamily="34" charset="0"/>
                <a:cs typeface="Arial" panose="020B0604020202020204" pitchFamily="34" charset="0"/>
              </a:rPr>
              <a:t>Now we just need an internal probe….. </a:t>
            </a:r>
          </a:p>
        </p:txBody>
      </p:sp>
      <p:sp>
        <p:nvSpPr>
          <p:cNvPr id="7" name="TextBox 6">
            <a:extLst>
              <a:ext uri="{FF2B5EF4-FFF2-40B4-BE49-F238E27FC236}">
                <a16:creationId xmlns:a16="http://schemas.microsoft.com/office/drawing/2014/main" id="{10C1D83F-8083-4498-9111-47C051F9AE1C}"/>
              </a:ext>
            </a:extLst>
          </p:cNvPr>
          <p:cNvSpPr txBox="1"/>
          <p:nvPr/>
        </p:nvSpPr>
        <p:spPr>
          <a:xfrm>
            <a:off x="7538385" y="4770378"/>
            <a:ext cx="1319592" cy="307777"/>
          </a:xfrm>
          <a:prstGeom prst="rect">
            <a:avLst/>
          </a:prstGeom>
          <a:noFill/>
        </p:spPr>
        <p:txBody>
          <a:bodyPr wrap="none" rtlCol="0">
            <a:spAutoFit/>
          </a:bodyPr>
          <a:lstStyle/>
          <a:p>
            <a:r>
              <a:rPr lang="en-US">
                <a:solidFill>
                  <a:schemeClr val="bg1"/>
                </a:solidFill>
              </a:rPr>
              <a:t>Caleb Hughes</a:t>
            </a:r>
          </a:p>
        </p:txBody>
      </p:sp>
      <p:pic>
        <p:nvPicPr>
          <p:cNvPr id="2" name="Picture 1" descr="Chart, line chart&#10;&#10;Description automatically generated">
            <a:extLst>
              <a:ext uri="{FF2B5EF4-FFF2-40B4-BE49-F238E27FC236}">
                <a16:creationId xmlns:a16="http://schemas.microsoft.com/office/drawing/2014/main" id="{DF03EEC7-F889-7680-7195-A2E5AAE9C06D}"/>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946" t="7008" r="9054" b="7082"/>
          <a:stretch/>
        </p:blipFill>
        <p:spPr bwMode="auto">
          <a:xfrm>
            <a:off x="4277628" y="768400"/>
            <a:ext cx="4048652" cy="3864623"/>
          </a:xfrm>
          <a:prstGeom prst="rect">
            <a:avLst/>
          </a:prstGeom>
          <a:ln>
            <a:noFill/>
          </a:ln>
          <a:extLst>
            <a:ext uri="{53640926-AAD7-44D8-BBD7-CCE9431645EC}">
              <a14:shadowObscured xmlns:a14="http://schemas.microsoft.com/office/drawing/2010/main"/>
            </a:ext>
          </a:extLst>
        </p:spPr>
      </p:pic>
      <p:cxnSp>
        <p:nvCxnSpPr>
          <p:cNvPr id="4" name="Straight Connector 3">
            <a:extLst>
              <a:ext uri="{FF2B5EF4-FFF2-40B4-BE49-F238E27FC236}">
                <a16:creationId xmlns:a16="http://schemas.microsoft.com/office/drawing/2014/main" id="{06205B7D-D478-2EFC-3D32-CB71EEECE150}"/>
              </a:ext>
            </a:extLst>
          </p:cNvPr>
          <p:cNvCxnSpPr>
            <a:cxnSpLocks/>
          </p:cNvCxnSpPr>
          <p:nvPr/>
        </p:nvCxnSpPr>
        <p:spPr>
          <a:xfrm>
            <a:off x="4794430" y="1993557"/>
            <a:ext cx="3531850" cy="0"/>
          </a:xfrm>
          <a:prstGeom prst="line">
            <a:avLst/>
          </a:prstGeom>
        </p:spPr>
        <p:style>
          <a:lnRef idx="1">
            <a:schemeClr val="dk1"/>
          </a:lnRef>
          <a:fillRef idx="0">
            <a:schemeClr val="dk1"/>
          </a:fillRef>
          <a:effectRef idx="0">
            <a:schemeClr val="dk1"/>
          </a:effectRef>
          <a:fontRef idx="minor">
            <a:schemeClr val="tx1"/>
          </a:fontRef>
        </p:style>
      </p:cxnSp>
      <p:pic>
        <p:nvPicPr>
          <p:cNvPr id="9" name="Picture 8" descr="A close-up of a syringe&#10;&#10;Description automatically generated with medium confidence">
            <a:extLst>
              <a:ext uri="{FF2B5EF4-FFF2-40B4-BE49-F238E27FC236}">
                <a16:creationId xmlns:a16="http://schemas.microsoft.com/office/drawing/2014/main" id="{A697ECFE-D2BD-2D81-3FAD-AAE33717CE2D}"/>
              </a:ext>
            </a:extLst>
          </p:cNvPr>
          <p:cNvPicPr>
            <a:picLocks noChangeAspect="1"/>
          </p:cNvPicPr>
          <p:nvPr/>
        </p:nvPicPr>
        <p:blipFill>
          <a:blip r:embed="rId4"/>
          <a:stretch>
            <a:fillRect/>
          </a:stretch>
        </p:blipFill>
        <p:spPr>
          <a:xfrm>
            <a:off x="148769" y="2571750"/>
            <a:ext cx="1501146" cy="2001527"/>
          </a:xfrm>
          <a:prstGeom prst="rect">
            <a:avLst/>
          </a:prstGeom>
        </p:spPr>
      </p:pic>
    </p:spTree>
    <p:extLst>
      <p:ext uri="{BB962C8B-B14F-4D97-AF65-F5344CB8AC3E}">
        <p14:creationId xmlns:p14="http://schemas.microsoft.com/office/powerpoint/2010/main" val="165148148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p38"/>
          <p:cNvSpPr txBox="1">
            <a:spLocks noGrp="1"/>
          </p:cNvSpPr>
          <p:nvPr>
            <p:ph type="ctrTitle"/>
          </p:nvPr>
        </p:nvSpPr>
        <p:spPr>
          <a:xfrm>
            <a:off x="523348" y="27550"/>
            <a:ext cx="8004409" cy="699065"/>
          </a:xfrm>
          <a:prstGeom prst="rect">
            <a:avLst/>
          </a:prstGeom>
          <a:noFill/>
          <a:ln>
            <a:noFill/>
          </a:ln>
        </p:spPr>
        <p:txBody>
          <a:bodyPr spcFirstLastPara="1" wrap="square" lIns="91425" tIns="45700" rIns="91425" bIns="45700" anchor="ctr" anchorCtr="0">
            <a:noAutofit/>
          </a:bodyPr>
          <a:lstStyle/>
          <a:p>
            <a:pPr lvl="0" algn="ctr"/>
            <a:r>
              <a:rPr lang="en-US"/>
              <a:t>Neutrons as a Probe</a:t>
            </a:r>
            <a:endParaRPr sz="3000" b="1" i="0" u="none" strike="noStrike" cap="none">
              <a:solidFill>
                <a:schemeClr val="lt1"/>
              </a:solidFill>
              <a:latin typeface="Arial"/>
              <a:ea typeface="Arial"/>
              <a:cs typeface="Arial"/>
              <a:sym typeface="Arial"/>
            </a:endParaRPr>
          </a:p>
        </p:txBody>
      </p:sp>
      <p:sp>
        <p:nvSpPr>
          <p:cNvPr id="3" name="Subtitle 2"/>
          <p:cNvSpPr>
            <a:spLocks noGrp="1"/>
          </p:cNvSpPr>
          <p:nvPr>
            <p:ph type="subTitle" idx="1"/>
          </p:nvPr>
        </p:nvSpPr>
        <p:spPr>
          <a:xfrm>
            <a:off x="91440" y="932688"/>
            <a:ext cx="4251960" cy="2818769"/>
          </a:xfrm>
        </p:spPr>
        <p:txBody>
          <a:bodyPr/>
          <a:lstStyle/>
          <a:p>
            <a:pPr marL="114300" indent="0">
              <a:buNone/>
            </a:pPr>
            <a:r>
              <a:rPr lang="en-US"/>
              <a:t>Electrically Neutral </a:t>
            </a:r>
          </a:p>
          <a:p>
            <a:pPr marL="114300" indent="0">
              <a:buNone/>
            </a:pPr>
            <a:endParaRPr lang="en-US"/>
          </a:p>
          <a:p>
            <a:pPr marL="114300" indent="0">
              <a:buNone/>
            </a:pPr>
            <a:r>
              <a:rPr lang="en-US"/>
              <a:t>Non-destructive</a:t>
            </a:r>
          </a:p>
          <a:p>
            <a:pPr marL="114300" indent="0">
              <a:buNone/>
            </a:pPr>
            <a:endParaRPr lang="en-US"/>
          </a:p>
          <a:p>
            <a:pPr marL="114300" indent="0">
              <a:buNone/>
            </a:pPr>
            <a:r>
              <a:rPr lang="en-US"/>
              <a:t>Readily polarized spin</a:t>
            </a:r>
          </a:p>
          <a:p>
            <a:pPr marL="114300" indent="0">
              <a:buNone/>
            </a:pPr>
            <a:endParaRPr lang="en-US"/>
          </a:p>
          <a:p>
            <a:pPr marL="114300" indent="0">
              <a:buNone/>
            </a:pPr>
            <a:r>
              <a:rPr lang="en-US"/>
              <a:t>Low decoherence in matter</a:t>
            </a:r>
          </a:p>
          <a:p>
            <a:pPr marL="114300" indent="0">
              <a:buNone/>
            </a:pPr>
            <a:endParaRPr lang="en-US"/>
          </a:p>
          <a:p>
            <a:pPr marL="114300" indent="0">
              <a:buNone/>
            </a:pPr>
            <a:endParaRPr lang="en-US"/>
          </a:p>
          <a:p>
            <a:pPr marL="114300" indent="0">
              <a:buNone/>
            </a:pPr>
            <a:endParaRPr lang="en-US"/>
          </a:p>
        </p:txBody>
      </p:sp>
      <p:sp>
        <p:nvSpPr>
          <p:cNvPr id="5" name="TextBox 4">
            <a:extLst>
              <a:ext uri="{FF2B5EF4-FFF2-40B4-BE49-F238E27FC236}">
                <a16:creationId xmlns:a16="http://schemas.microsoft.com/office/drawing/2014/main" id="{2F2B46B0-7C5B-4684-8868-1E26FE4A6206}"/>
              </a:ext>
            </a:extLst>
          </p:cNvPr>
          <p:cNvSpPr txBox="1"/>
          <p:nvPr/>
        </p:nvSpPr>
        <p:spPr>
          <a:xfrm>
            <a:off x="7538385" y="4770378"/>
            <a:ext cx="1319592" cy="307777"/>
          </a:xfrm>
          <a:prstGeom prst="rect">
            <a:avLst/>
          </a:prstGeom>
          <a:noFill/>
        </p:spPr>
        <p:txBody>
          <a:bodyPr wrap="none" rtlCol="0">
            <a:spAutoFit/>
          </a:bodyPr>
          <a:lstStyle/>
          <a:p>
            <a:r>
              <a:rPr lang="en-US">
                <a:solidFill>
                  <a:schemeClr val="bg1"/>
                </a:solidFill>
              </a:rPr>
              <a:t>Caleb Hughes</a:t>
            </a:r>
          </a:p>
        </p:txBody>
      </p:sp>
      <p:pic>
        <p:nvPicPr>
          <p:cNvPr id="2050" name="Picture 2" descr="Basics of neutron scattering - eneutrons">
            <a:extLst>
              <a:ext uri="{FF2B5EF4-FFF2-40B4-BE49-F238E27FC236}">
                <a16:creationId xmlns:a16="http://schemas.microsoft.com/office/drawing/2014/main" id="{30613CC2-96DE-5D9F-7072-4652A207F5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0360" y="932688"/>
            <a:ext cx="4785494" cy="271576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2424541-BE59-D200-4EE7-DFA777274935}"/>
              </a:ext>
            </a:extLst>
          </p:cNvPr>
          <p:cNvSpPr txBox="1"/>
          <p:nvPr/>
        </p:nvSpPr>
        <p:spPr>
          <a:xfrm>
            <a:off x="4600714" y="3648456"/>
            <a:ext cx="3644786" cy="415498"/>
          </a:xfrm>
          <a:prstGeom prst="rect">
            <a:avLst/>
          </a:prstGeom>
          <a:noFill/>
        </p:spPr>
        <p:txBody>
          <a:bodyPr wrap="square" rtlCol="0">
            <a:spAutoFit/>
          </a:bodyPr>
          <a:lstStyle/>
          <a:p>
            <a:r>
              <a:rPr lang="en-US" sz="700" i="1">
                <a:solidFill>
                  <a:schemeClr val="bg1"/>
                </a:solidFill>
                <a:effectLst/>
              </a:rPr>
              <a:t>Basics of neutron scattering</a:t>
            </a:r>
            <a:r>
              <a:rPr lang="en-US" sz="700">
                <a:solidFill>
                  <a:schemeClr val="bg1"/>
                </a:solidFill>
                <a:effectLst/>
              </a:rPr>
              <a:t> (no date) </a:t>
            </a:r>
            <a:r>
              <a:rPr lang="en-US" sz="700" i="1">
                <a:solidFill>
                  <a:schemeClr val="bg1"/>
                </a:solidFill>
                <a:effectLst/>
              </a:rPr>
              <a:t>Basics of neutron scattering - </a:t>
            </a:r>
            <a:r>
              <a:rPr lang="en-US" sz="700" i="1" err="1">
                <a:solidFill>
                  <a:schemeClr val="bg1"/>
                </a:solidFill>
                <a:effectLst/>
              </a:rPr>
              <a:t>eneutrons</a:t>
            </a:r>
            <a:r>
              <a:rPr lang="en-US" sz="700">
                <a:solidFill>
                  <a:schemeClr val="bg1"/>
                </a:solidFill>
                <a:effectLst/>
              </a:rPr>
              <a:t>. Available at: https://e-learning.pan-training.eu/wiki/index.php/Basics_of_neutron_scattering (Accessed: April 14, 2023). </a:t>
            </a:r>
          </a:p>
        </p:txBody>
      </p:sp>
    </p:spTree>
    <p:extLst>
      <p:ext uri="{BB962C8B-B14F-4D97-AF65-F5344CB8AC3E}">
        <p14:creationId xmlns:p14="http://schemas.microsoft.com/office/powerpoint/2010/main" val="78125757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p38"/>
          <p:cNvSpPr txBox="1">
            <a:spLocks noGrp="1"/>
          </p:cNvSpPr>
          <p:nvPr>
            <p:ph type="ctrTitle"/>
          </p:nvPr>
        </p:nvSpPr>
        <p:spPr>
          <a:xfrm>
            <a:off x="523348" y="27550"/>
            <a:ext cx="8004409" cy="699065"/>
          </a:xfrm>
          <a:prstGeom prst="rect">
            <a:avLst/>
          </a:prstGeom>
          <a:noFill/>
          <a:ln>
            <a:noFill/>
          </a:ln>
        </p:spPr>
        <p:txBody>
          <a:bodyPr spcFirstLastPara="1" wrap="square" lIns="91425" tIns="45700" rIns="91425" bIns="45700" anchor="ctr" anchorCtr="0">
            <a:noAutofit/>
          </a:bodyPr>
          <a:lstStyle/>
          <a:p>
            <a:pPr lvl="0" algn="ctr"/>
            <a:r>
              <a:rPr lang="en-US"/>
              <a:t>SANS</a:t>
            </a:r>
            <a:endParaRPr sz="3000" b="1" i="0" u="none" strike="noStrike" cap="none">
              <a:solidFill>
                <a:schemeClr val="lt1"/>
              </a:solidFill>
              <a:latin typeface="Arial"/>
              <a:ea typeface="Arial"/>
              <a:cs typeface="Arial"/>
              <a:sym typeface="Arial"/>
            </a:endParaRPr>
          </a:p>
        </p:txBody>
      </p:sp>
      <p:sp>
        <p:nvSpPr>
          <p:cNvPr id="3" name="Subtitle 2"/>
          <p:cNvSpPr>
            <a:spLocks noGrp="1"/>
          </p:cNvSpPr>
          <p:nvPr>
            <p:ph type="subTitle" idx="1"/>
          </p:nvPr>
        </p:nvSpPr>
        <p:spPr>
          <a:xfrm>
            <a:off x="91440" y="932688"/>
            <a:ext cx="4251960" cy="2818769"/>
          </a:xfrm>
        </p:spPr>
        <p:txBody>
          <a:bodyPr/>
          <a:lstStyle/>
          <a:p>
            <a:pPr marL="114300" indent="0">
              <a:buNone/>
            </a:pPr>
            <a:r>
              <a:rPr lang="en-US"/>
              <a:t>Tested samples for small-angle neutron scattering (SANS) using IU’s Low-Energy Neutron Source (LENS)</a:t>
            </a:r>
          </a:p>
          <a:p>
            <a:pPr marL="114300" indent="0">
              <a:buNone/>
            </a:pPr>
            <a:endParaRPr lang="en-US"/>
          </a:p>
          <a:p>
            <a:pPr marL="114300" indent="0">
              <a:buNone/>
            </a:pPr>
            <a:r>
              <a:rPr lang="en-US"/>
              <a:t>Multiple cycles through Tc; no change</a:t>
            </a:r>
          </a:p>
          <a:p>
            <a:pPr marL="114300" indent="0">
              <a:buNone/>
            </a:pPr>
            <a:endParaRPr lang="en-US"/>
          </a:p>
          <a:p>
            <a:pPr marL="114300" indent="0">
              <a:buNone/>
            </a:pPr>
            <a:r>
              <a:rPr lang="en-US"/>
              <a:t>No significant SANS as a function of T</a:t>
            </a:r>
          </a:p>
        </p:txBody>
      </p:sp>
      <p:sp>
        <p:nvSpPr>
          <p:cNvPr id="5" name="TextBox 4">
            <a:extLst>
              <a:ext uri="{FF2B5EF4-FFF2-40B4-BE49-F238E27FC236}">
                <a16:creationId xmlns:a16="http://schemas.microsoft.com/office/drawing/2014/main" id="{2F2B46B0-7C5B-4684-8868-1E26FE4A6206}"/>
              </a:ext>
            </a:extLst>
          </p:cNvPr>
          <p:cNvSpPr txBox="1"/>
          <p:nvPr/>
        </p:nvSpPr>
        <p:spPr>
          <a:xfrm>
            <a:off x="7538385" y="4770378"/>
            <a:ext cx="1319592" cy="307777"/>
          </a:xfrm>
          <a:prstGeom prst="rect">
            <a:avLst/>
          </a:prstGeom>
          <a:noFill/>
        </p:spPr>
        <p:txBody>
          <a:bodyPr wrap="none" rtlCol="0">
            <a:spAutoFit/>
          </a:bodyPr>
          <a:lstStyle/>
          <a:p>
            <a:r>
              <a:rPr lang="en-US">
                <a:solidFill>
                  <a:schemeClr val="bg1"/>
                </a:solidFill>
              </a:rPr>
              <a:t>Caleb Hughes</a:t>
            </a:r>
          </a:p>
        </p:txBody>
      </p:sp>
      <p:pic>
        <p:nvPicPr>
          <p:cNvPr id="2" name="Picture 1" descr="Chart&#10;&#10;Description automatically generated">
            <a:extLst>
              <a:ext uri="{FF2B5EF4-FFF2-40B4-BE49-F238E27FC236}">
                <a16:creationId xmlns:a16="http://schemas.microsoft.com/office/drawing/2014/main" id="{3E387E8D-1228-37D2-B30D-3C06CD47B1D9}"/>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5165" t="5165" r="5165" b="5165"/>
          <a:stretch/>
        </p:blipFill>
        <p:spPr bwMode="auto">
          <a:xfrm>
            <a:off x="4763642" y="726615"/>
            <a:ext cx="3973564" cy="3973564"/>
          </a:xfrm>
          <a:prstGeom prst="rect">
            <a:avLst/>
          </a:prstGeom>
          <a:ln>
            <a:noFill/>
          </a:ln>
          <a:extLst>
            <a:ext uri="{53640926-AAD7-44D8-BBD7-CCE9431645EC}">
              <a14:shadowObscured xmlns:a14="http://schemas.microsoft.com/office/drawing/2010/main"/>
            </a:ext>
          </a:extLst>
        </p:spPr>
      </p:pic>
      <p:pic>
        <p:nvPicPr>
          <p:cNvPr id="4" name="Picture 4" descr="Rendering of the SANS (Small Angle Neutron Scattering) instrument.">
            <a:extLst>
              <a:ext uri="{FF2B5EF4-FFF2-40B4-BE49-F238E27FC236}">
                <a16:creationId xmlns:a16="http://schemas.microsoft.com/office/drawing/2014/main" id="{401BA622-EB0D-BC9A-33E0-B5B54C484A1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4462" y="2381338"/>
            <a:ext cx="4307538" cy="200449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822D9399-7B60-B1C1-AFE7-B852733104CA}"/>
              </a:ext>
            </a:extLst>
          </p:cNvPr>
          <p:cNvSpPr txBox="1"/>
          <p:nvPr/>
        </p:nvSpPr>
        <p:spPr>
          <a:xfrm>
            <a:off x="406793" y="4385836"/>
            <a:ext cx="3901595" cy="307777"/>
          </a:xfrm>
          <a:prstGeom prst="rect">
            <a:avLst/>
          </a:prstGeom>
          <a:noFill/>
        </p:spPr>
        <p:txBody>
          <a:bodyPr wrap="square" rtlCol="0">
            <a:spAutoFit/>
          </a:bodyPr>
          <a:lstStyle/>
          <a:p>
            <a:r>
              <a:rPr lang="en-US" sz="700" i="1">
                <a:solidFill>
                  <a:schemeClr val="bg1"/>
                </a:solidFill>
                <a:effectLst/>
              </a:rPr>
              <a:t>Instruments</a:t>
            </a:r>
            <a:r>
              <a:rPr lang="en-US" sz="700">
                <a:solidFill>
                  <a:schemeClr val="bg1"/>
                </a:solidFill>
                <a:effectLst/>
              </a:rPr>
              <a:t> (no date) </a:t>
            </a:r>
            <a:r>
              <a:rPr lang="en-US" sz="700" i="1">
                <a:solidFill>
                  <a:schemeClr val="bg1"/>
                </a:solidFill>
                <a:effectLst/>
              </a:rPr>
              <a:t>Center for Exploration of Energy &amp; Matter</a:t>
            </a:r>
            <a:r>
              <a:rPr lang="en-US" sz="700">
                <a:solidFill>
                  <a:schemeClr val="bg1"/>
                </a:solidFill>
                <a:effectLst/>
              </a:rPr>
              <a:t>. Available at: https://ceem.indiana.edu/lens/instruments/index.html (Accessed: April 14, 2023). </a:t>
            </a:r>
          </a:p>
        </p:txBody>
      </p:sp>
    </p:spTree>
    <p:extLst>
      <p:ext uri="{BB962C8B-B14F-4D97-AF65-F5344CB8AC3E}">
        <p14:creationId xmlns:p14="http://schemas.microsoft.com/office/powerpoint/2010/main" val="104496707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p38"/>
          <p:cNvSpPr txBox="1">
            <a:spLocks noGrp="1"/>
          </p:cNvSpPr>
          <p:nvPr>
            <p:ph type="ctrTitle"/>
          </p:nvPr>
        </p:nvSpPr>
        <p:spPr>
          <a:xfrm>
            <a:off x="523348" y="27550"/>
            <a:ext cx="8004409" cy="699065"/>
          </a:xfrm>
          <a:prstGeom prst="rect">
            <a:avLst/>
          </a:prstGeom>
          <a:noFill/>
          <a:ln>
            <a:noFill/>
          </a:ln>
        </p:spPr>
        <p:txBody>
          <a:bodyPr spcFirstLastPara="1" wrap="square" lIns="91425" tIns="45700" rIns="91425" bIns="45700" anchor="ctr" anchorCtr="0">
            <a:noAutofit/>
          </a:bodyPr>
          <a:lstStyle/>
          <a:p>
            <a:pPr lvl="0" algn="ctr"/>
            <a:r>
              <a:rPr lang="en-US"/>
              <a:t>Ferrimagnets</a:t>
            </a:r>
            <a:endParaRPr sz="3000" b="1" i="0" u="none" strike="noStrike" cap="none">
              <a:solidFill>
                <a:schemeClr val="lt1"/>
              </a:solidFill>
              <a:latin typeface="Arial"/>
              <a:ea typeface="Arial"/>
              <a:cs typeface="Arial"/>
              <a:sym typeface="Arial"/>
            </a:endParaRPr>
          </a:p>
        </p:txBody>
      </p:sp>
      <p:sp>
        <p:nvSpPr>
          <p:cNvPr id="3" name="Subtitle 2"/>
          <p:cNvSpPr>
            <a:spLocks noGrp="1"/>
          </p:cNvSpPr>
          <p:nvPr>
            <p:ph type="subTitle" idx="1"/>
          </p:nvPr>
        </p:nvSpPr>
        <p:spPr>
          <a:xfrm>
            <a:off x="523348" y="1187557"/>
            <a:ext cx="4048652" cy="2818769"/>
          </a:xfrm>
        </p:spPr>
        <p:txBody>
          <a:bodyPr/>
          <a:lstStyle/>
          <a:p>
            <a:pPr marL="114300" indent="0">
              <a:buNone/>
            </a:pPr>
            <a:r>
              <a:rPr lang="en-US"/>
              <a:t>Ferrimagnets exhibit anti-aligned sub-moments which contribute to a net moment</a:t>
            </a:r>
          </a:p>
          <a:p>
            <a:pPr marL="114300" indent="0">
              <a:buNone/>
            </a:pPr>
            <a:endParaRPr lang="en-US"/>
          </a:p>
          <a:p>
            <a:pPr marL="114300" indent="0">
              <a:buNone/>
            </a:pPr>
            <a:r>
              <a:rPr lang="en-US"/>
              <a:t>Temperature dependance of </a:t>
            </a:r>
            <a:r>
              <a:rPr lang="en-US" i="1"/>
              <a:t>RIG </a:t>
            </a:r>
            <a:r>
              <a:rPr lang="en-US"/>
              <a:t>ferrimagnets leads to cancelling of the net magnetic moment</a:t>
            </a:r>
          </a:p>
          <a:p>
            <a:pPr marL="114300" indent="0">
              <a:buNone/>
            </a:pPr>
            <a:endParaRPr lang="en-US"/>
          </a:p>
          <a:p>
            <a:pPr marL="114300" indent="0">
              <a:buNone/>
            </a:pPr>
            <a:r>
              <a:rPr lang="en-US"/>
              <a:t>Global or local?</a:t>
            </a:r>
          </a:p>
          <a:p>
            <a:pPr marL="571500" lvl="1" indent="0"/>
            <a:endParaRPr lang="en-US"/>
          </a:p>
        </p:txBody>
      </p:sp>
      <p:sp>
        <p:nvSpPr>
          <p:cNvPr id="5" name="TextBox 4">
            <a:extLst>
              <a:ext uri="{FF2B5EF4-FFF2-40B4-BE49-F238E27FC236}">
                <a16:creationId xmlns:a16="http://schemas.microsoft.com/office/drawing/2014/main" id="{2F2B46B0-7C5B-4684-8868-1E26FE4A6206}"/>
              </a:ext>
            </a:extLst>
          </p:cNvPr>
          <p:cNvSpPr txBox="1"/>
          <p:nvPr/>
        </p:nvSpPr>
        <p:spPr>
          <a:xfrm>
            <a:off x="7538385" y="4770378"/>
            <a:ext cx="1319592" cy="307777"/>
          </a:xfrm>
          <a:prstGeom prst="rect">
            <a:avLst/>
          </a:prstGeom>
          <a:noFill/>
        </p:spPr>
        <p:txBody>
          <a:bodyPr wrap="none" rtlCol="0">
            <a:spAutoFit/>
          </a:bodyPr>
          <a:lstStyle/>
          <a:p>
            <a:r>
              <a:rPr lang="en-US">
                <a:solidFill>
                  <a:schemeClr val="bg1"/>
                </a:solidFill>
              </a:rPr>
              <a:t>Caleb</a:t>
            </a:r>
            <a:r>
              <a:rPr lang="en-US"/>
              <a:t> </a:t>
            </a:r>
            <a:r>
              <a:rPr lang="en-US">
                <a:solidFill>
                  <a:schemeClr val="bg1"/>
                </a:solidFill>
              </a:rPr>
              <a:t>Hughes</a:t>
            </a:r>
          </a:p>
        </p:txBody>
      </p:sp>
      <p:pic>
        <p:nvPicPr>
          <p:cNvPr id="2050" name="Picture 2" descr="6.8: Ferro-, Ferri- and Antiferromagnetism - Chemistry LibreTexts">
            <a:extLst>
              <a:ext uri="{FF2B5EF4-FFF2-40B4-BE49-F238E27FC236}">
                <a16:creationId xmlns:a16="http://schemas.microsoft.com/office/drawing/2014/main" id="{888CAC99-9F66-AD85-1A81-D4DDA2FC4F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23935" y="910530"/>
            <a:ext cx="3273308" cy="309579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6044C48-1058-73A3-FB95-D2A9850D7600}"/>
              </a:ext>
            </a:extLst>
          </p:cNvPr>
          <p:cNvSpPr txBox="1"/>
          <p:nvPr/>
        </p:nvSpPr>
        <p:spPr>
          <a:xfrm>
            <a:off x="4728519" y="4006326"/>
            <a:ext cx="4415481" cy="738664"/>
          </a:xfrm>
          <a:prstGeom prst="rect">
            <a:avLst/>
          </a:prstGeom>
          <a:noFill/>
        </p:spPr>
        <p:txBody>
          <a:bodyPr wrap="square" rtlCol="0">
            <a:spAutoFit/>
          </a:bodyPr>
          <a:lstStyle/>
          <a:p>
            <a:r>
              <a:rPr lang="en-US" sz="700" err="1">
                <a:solidFill>
                  <a:schemeClr val="bg1"/>
                </a:solidFill>
                <a:effectLst/>
              </a:rPr>
              <a:t>Libretexts</a:t>
            </a:r>
            <a:r>
              <a:rPr lang="en-US" sz="700">
                <a:solidFill>
                  <a:schemeClr val="bg1"/>
                </a:solidFill>
                <a:effectLst/>
              </a:rPr>
              <a:t> (2021) </a:t>
            </a:r>
            <a:r>
              <a:rPr lang="en-US" sz="700" i="1">
                <a:solidFill>
                  <a:schemeClr val="bg1"/>
                </a:solidFill>
                <a:effectLst/>
              </a:rPr>
              <a:t>6.8: Ferro-, </a:t>
            </a:r>
            <a:r>
              <a:rPr lang="en-US" sz="700" i="1" err="1">
                <a:solidFill>
                  <a:schemeClr val="bg1"/>
                </a:solidFill>
                <a:effectLst/>
              </a:rPr>
              <a:t>ferri</a:t>
            </a:r>
            <a:r>
              <a:rPr lang="en-US" sz="700" i="1">
                <a:solidFill>
                  <a:schemeClr val="bg1"/>
                </a:solidFill>
                <a:effectLst/>
              </a:rPr>
              <a:t>- and </a:t>
            </a:r>
            <a:r>
              <a:rPr lang="en-US" sz="700" i="1" err="1">
                <a:solidFill>
                  <a:schemeClr val="bg1"/>
                </a:solidFill>
                <a:effectLst/>
              </a:rPr>
              <a:t>Antiferromagnetism</a:t>
            </a:r>
            <a:r>
              <a:rPr lang="en-US" sz="700">
                <a:solidFill>
                  <a:schemeClr val="bg1"/>
                </a:solidFill>
                <a:effectLst/>
              </a:rPr>
              <a:t>, </a:t>
            </a:r>
            <a:r>
              <a:rPr lang="en-US" sz="700" i="1">
                <a:solidFill>
                  <a:schemeClr val="bg1"/>
                </a:solidFill>
                <a:effectLst/>
              </a:rPr>
              <a:t>Chemistry </a:t>
            </a:r>
            <a:r>
              <a:rPr lang="en-US" sz="700" i="1" err="1">
                <a:solidFill>
                  <a:schemeClr val="bg1"/>
                </a:solidFill>
                <a:effectLst/>
              </a:rPr>
              <a:t>LibreTexts</a:t>
            </a:r>
            <a:r>
              <a:rPr lang="en-US" sz="700">
                <a:solidFill>
                  <a:schemeClr val="bg1"/>
                </a:solidFill>
                <a:effectLst/>
              </a:rPr>
              <a:t>. </a:t>
            </a:r>
            <a:r>
              <a:rPr lang="en-US" sz="700" err="1">
                <a:solidFill>
                  <a:schemeClr val="bg1"/>
                </a:solidFill>
                <a:effectLst/>
              </a:rPr>
              <a:t>Libretexts</a:t>
            </a:r>
            <a:r>
              <a:rPr lang="en-US" sz="700">
                <a:solidFill>
                  <a:schemeClr val="bg1"/>
                </a:solidFill>
                <a:effectLst/>
              </a:rPr>
              <a:t>. Available at: https://chem.libretexts.org/Bookshelves/Inorganic_Chemistry/Book%3A_Introduction_to_Inorganic_Chemistry_%28Wikibook%29/06%3A_Metals_and_Alloys-_Structure_Bonding_Electronic_and_Magnetic_Properties/6.08%3A_Ferro-_Ferri-_and_Antiferromagnetism (Accessed: April 14, 2023). </a:t>
            </a:r>
          </a:p>
          <a:p>
            <a:endParaRPr lang="en-US" sz="700">
              <a:solidFill>
                <a:schemeClr val="bg1"/>
              </a:solidFill>
            </a:endParaRPr>
          </a:p>
        </p:txBody>
      </p:sp>
    </p:spTree>
    <p:extLst>
      <p:ext uri="{BB962C8B-B14F-4D97-AF65-F5344CB8AC3E}">
        <p14:creationId xmlns:p14="http://schemas.microsoft.com/office/powerpoint/2010/main" val="117358204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554" y="2542357"/>
            <a:ext cx="4271287" cy="1219789"/>
          </a:xfrm>
          <a:prstGeom prst="rect">
            <a:avLst/>
          </a:prstGeom>
        </p:spPr>
      </p:pic>
      <p:sp>
        <p:nvSpPr>
          <p:cNvPr id="16" name="Google Shape;220;p30"/>
          <p:cNvSpPr txBox="1">
            <a:spLocks noGrp="1"/>
          </p:cNvSpPr>
          <p:nvPr>
            <p:ph type="ctrTitle"/>
          </p:nvPr>
        </p:nvSpPr>
        <p:spPr>
          <a:xfrm>
            <a:off x="530008" y="0"/>
            <a:ext cx="8004409" cy="699065"/>
          </a:xfrm>
          <a:prstGeom prst="rect">
            <a:avLst/>
          </a:prstGeom>
          <a:noFill/>
          <a:ln>
            <a:noFill/>
          </a:ln>
        </p:spPr>
        <p:txBody>
          <a:bodyPr spcFirstLastPara="1" wrap="square" lIns="91425" tIns="45700" rIns="91425" bIns="45700" anchor="ctr" anchorCtr="0">
            <a:noAutofit/>
          </a:bodyPr>
          <a:lstStyle/>
          <a:p>
            <a:pPr lvl="0" algn="ctr"/>
            <a:r>
              <a:rPr lang="en-US" sz="3000" b="1" i="0" u="none" strike="noStrike" cap="none">
                <a:solidFill>
                  <a:schemeClr val="lt1"/>
                </a:solidFill>
                <a:latin typeface="Arial"/>
                <a:ea typeface="Arial"/>
                <a:cs typeface="Arial"/>
                <a:sym typeface="Arial"/>
              </a:rPr>
              <a:t>Spin-Dependent Potential</a:t>
            </a:r>
            <a:r>
              <a:rPr lang="en-US" sz="3200">
                <a:solidFill>
                  <a:srgbClr val="FFFFFF"/>
                </a:solidFill>
              </a:rPr>
              <a:t>s</a:t>
            </a:r>
            <a:r>
              <a:rPr lang="en-US" baseline="30000">
                <a:solidFill>
                  <a:schemeClr val="bg1"/>
                </a:solidFill>
              </a:rPr>
              <a:t>1,2,3</a:t>
            </a:r>
            <a:endParaRPr sz="3000" b="1" i="0" u="none" strike="noStrike" cap="none">
              <a:solidFill>
                <a:schemeClr val="lt1"/>
              </a:solidFill>
              <a:latin typeface="Arial"/>
              <a:ea typeface="Arial"/>
              <a:cs typeface="Arial"/>
              <a:sym typeface="Arial"/>
            </a:endParaRPr>
          </a:p>
        </p:txBody>
      </p:sp>
      <p:grpSp>
        <p:nvGrpSpPr>
          <p:cNvPr id="7" name="Group 6"/>
          <p:cNvGrpSpPr/>
          <p:nvPr/>
        </p:nvGrpSpPr>
        <p:grpSpPr>
          <a:xfrm>
            <a:off x="158180" y="669570"/>
            <a:ext cx="8985820" cy="4026788"/>
            <a:chOff x="158180" y="669570"/>
            <a:chExt cx="8985820" cy="4026788"/>
          </a:xfrm>
        </p:grpSpPr>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49947" y="1841283"/>
              <a:ext cx="4794053" cy="1920863"/>
            </a:xfrm>
            <a:prstGeom prst="rect">
              <a:avLst/>
            </a:prstGeom>
          </p:spPr>
        </p:pic>
        <p:grpSp>
          <p:nvGrpSpPr>
            <p:cNvPr id="6" name="Group 5"/>
            <p:cNvGrpSpPr/>
            <p:nvPr/>
          </p:nvGrpSpPr>
          <p:grpSpPr>
            <a:xfrm>
              <a:off x="158180" y="669570"/>
              <a:ext cx="8817957" cy="4026788"/>
              <a:chOff x="158180" y="669570"/>
              <a:chExt cx="8817957" cy="4026788"/>
            </a:xfrm>
          </p:grpSpPr>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8180" y="822263"/>
                <a:ext cx="4145661" cy="1163054"/>
              </a:xfrm>
              <a:prstGeom prst="rect">
                <a:avLst/>
              </a:prstGeom>
            </p:spPr>
          </p:pic>
          <p:sp>
            <p:nvSpPr>
              <p:cNvPr id="17" name="TextBox 16"/>
              <p:cNvSpPr txBox="1"/>
              <p:nvPr/>
            </p:nvSpPr>
            <p:spPr>
              <a:xfrm>
                <a:off x="1062815" y="3863854"/>
                <a:ext cx="2336388" cy="261610"/>
              </a:xfrm>
              <a:prstGeom prst="rect">
                <a:avLst/>
              </a:prstGeom>
              <a:noFill/>
              <a:ln>
                <a:noFill/>
              </a:ln>
            </p:spPr>
            <p:txBody>
              <a:bodyPr wrap="square" rtlCol="0">
                <a:spAutoFit/>
              </a:bodyPr>
              <a:lstStyle/>
              <a:p>
                <a:pPr algn="ctr"/>
                <a:r>
                  <a:rPr lang="en-US" sz="1100">
                    <a:solidFill>
                      <a:schemeClr val="bg1"/>
                    </a:solidFill>
                  </a:rPr>
                  <a:t>“Static” spin-spin interactions</a:t>
                </a:r>
              </a:p>
            </p:txBody>
          </p:sp>
          <p:sp>
            <p:nvSpPr>
              <p:cNvPr id="18" name="TextBox 17"/>
              <p:cNvSpPr txBox="1"/>
              <p:nvPr/>
            </p:nvSpPr>
            <p:spPr>
              <a:xfrm>
                <a:off x="5359067" y="3819555"/>
                <a:ext cx="2775811" cy="261610"/>
              </a:xfrm>
              <a:prstGeom prst="rect">
                <a:avLst/>
              </a:prstGeom>
              <a:noFill/>
              <a:ln>
                <a:noFill/>
              </a:ln>
            </p:spPr>
            <p:txBody>
              <a:bodyPr wrap="square" rtlCol="0">
                <a:spAutoFit/>
              </a:bodyPr>
              <a:lstStyle/>
              <a:p>
                <a:pPr algn="ctr"/>
                <a:r>
                  <a:rPr lang="en-US" sz="1100">
                    <a:solidFill>
                      <a:schemeClr val="bg1"/>
                    </a:solidFill>
                  </a:rPr>
                  <a:t>Velocity-dependent spin-spin interactions</a:t>
                </a:r>
              </a:p>
            </p:txBody>
          </p:sp>
          <p:sp>
            <p:nvSpPr>
              <p:cNvPr id="19" name="TextBox 18"/>
              <p:cNvSpPr txBox="1"/>
              <p:nvPr/>
            </p:nvSpPr>
            <p:spPr>
              <a:xfrm>
                <a:off x="843103" y="2073796"/>
                <a:ext cx="2775811" cy="261610"/>
              </a:xfrm>
              <a:prstGeom prst="rect">
                <a:avLst/>
              </a:prstGeom>
              <a:noFill/>
              <a:ln>
                <a:noFill/>
              </a:ln>
            </p:spPr>
            <p:txBody>
              <a:bodyPr wrap="square" rtlCol="0">
                <a:spAutoFit/>
              </a:bodyPr>
              <a:lstStyle/>
              <a:p>
                <a:pPr algn="ctr"/>
                <a:r>
                  <a:rPr lang="en-US" sz="1100">
                    <a:solidFill>
                      <a:schemeClr val="bg1"/>
                    </a:solidFill>
                  </a:rPr>
                  <a:t>Spin-Mass interactions</a:t>
                </a:r>
              </a:p>
            </p:txBody>
          </p:sp>
          <mc:AlternateContent xmlns:mc="http://schemas.openxmlformats.org/markup-compatibility/2006" xmlns:a14="http://schemas.microsoft.com/office/drawing/2010/main">
            <mc:Choice Requires="a14">
              <p:sp>
                <p:nvSpPr>
                  <p:cNvPr id="20" name="TextBox 19"/>
                  <p:cNvSpPr txBox="1"/>
                  <p:nvPr/>
                </p:nvSpPr>
                <p:spPr>
                  <a:xfrm>
                    <a:off x="4969050" y="669570"/>
                    <a:ext cx="3165828" cy="339965"/>
                  </a:xfrm>
                  <a:prstGeom prst="rect">
                    <a:avLst/>
                  </a:prstGeom>
                  <a:noFill/>
                  <a:ln>
                    <a:noFill/>
                  </a:ln>
                </p:spPr>
                <p:txBody>
                  <a:bodyPr wrap="square" rtlCol="0">
                    <a:spAutoFit/>
                  </a:bodyPr>
                  <a:lstStyle/>
                  <a:p>
                    <a:pPr marL="285750" indent="-285750">
                      <a:buClr>
                        <a:schemeClr val="bg1"/>
                      </a:buClr>
                      <a:buFont typeface="Arial" panose="020B0604020202020204" pitchFamily="34" charset="0"/>
                      <a:buChar char="•"/>
                    </a:pPr>
                    <a:r>
                      <a:rPr lang="en-US">
                        <a:solidFill>
                          <a:schemeClr val="bg1"/>
                        </a:solidFill>
                      </a:rPr>
                      <a:t>72 Independent couplings </a:t>
                    </a:r>
                    <a14:m>
                      <m:oMath xmlns:m="http://schemas.openxmlformats.org/officeDocument/2006/math">
                        <m:sSubSup>
                          <m:sSubSupPr>
                            <m:ctrlPr>
                              <a:rPr lang="en-US" b="0" i="1" smtClean="0">
                                <a:solidFill>
                                  <a:schemeClr val="bg1"/>
                                </a:solidFill>
                                <a:latin typeface="Cambria Math" panose="02040503050406030204" pitchFamily="18" charset="0"/>
                              </a:rPr>
                            </m:ctrlPr>
                          </m:sSubSupPr>
                          <m:e>
                            <m:r>
                              <a:rPr lang="en-US" b="0" i="1" smtClean="0">
                                <a:solidFill>
                                  <a:schemeClr val="bg1"/>
                                </a:solidFill>
                                <a:latin typeface="Cambria Math" panose="02040503050406030204" pitchFamily="18" charset="0"/>
                              </a:rPr>
                              <m:t>𝑓</m:t>
                            </m:r>
                          </m:e>
                          <m:sub>
                            <m:r>
                              <a:rPr lang="en-US" b="0" i="1" smtClean="0">
                                <a:solidFill>
                                  <a:schemeClr val="bg1"/>
                                </a:solidFill>
                                <a:latin typeface="Cambria Math" panose="02040503050406030204" pitchFamily="18" charset="0"/>
                              </a:rPr>
                              <m:t>𝑖</m:t>
                            </m:r>
                          </m:sub>
                          <m:sup>
                            <m:r>
                              <a:rPr lang="en-US" b="0" i="1" smtClean="0">
                                <a:solidFill>
                                  <a:schemeClr val="bg1"/>
                                </a:solidFill>
                                <a:latin typeface="Cambria Math" panose="02040503050406030204" pitchFamily="18" charset="0"/>
                              </a:rPr>
                              <m:t>1,2</m:t>
                            </m:r>
                          </m:sup>
                        </m:sSubSup>
                      </m:oMath>
                    </a14:m>
                    <a:endParaRPr lang="en-US">
                      <a:solidFill>
                        <a:schemeClr val="bg1"/>
                      </a:solidFill>
                    </a:endParaRPr>
                  </a:p>
                </p:txBody>
              </p:sp>
            </mc:Choice>
            <mc:Fallback xmlns="">
              <p:sp>
                <p:nvSpPr>
                  <p:cNvPr id="20" name="TextBox 19"/>
                  <p:cNvSpPr txBox="1">
                    <a:spLocks noRot="1" noChangeAspect="1" noMove="1" noResize="1" noEditPoints="1" noAdjustHandles="1" noChangeArrowheads="1" noChangeShapeType="1" noTextEdit="1"/>
                  </p:cNvSpPr>
                  <p:nvPr/>
                </p:nvSpPr>
                <p:spPr>
                  <a:xfrm>
                    <a:off x="4969050" y="669570"/>
                    <a:ext cx="3165828" cy="339965"/>
                  </a:xfrm>
                  <a:prstGeom prst="rect">
                    <a:avLst/>
                  </a:prstGeom>
                  <a:blipFill>
                    <a:blip r:embed="rId6"/>
                    <a:stretch>
                      <a:fillRect l="-193" b="-12500"/>
                    </a:stretch>
                  </a:blipFill>
                  <a:ln>
                    <a:noFill/>
                  </a:ln>
                </p:spPr>
                <p:txBody>
                  <a:bodyPr/>
                  <a:lstStyle/>
                  <a:p>
                    <a:r>
                      <a:rPr lang="en-US">
                        <a:noFill/>
                      </a:rPr>
                      <a:t> </a:t>
                    </a:r>
                  </a:p>
                </p:txBody>
              </p:sp>
            </mc:Fallback>
          </mc:AlternateContent>
          <p:sp>
            <p:nvSpPr>
              <p:cNvPr id="12" name="TextBox 11"/>
              <p:cNvSpPr txBox="1"/>
              <p:nvPr/>
            </p:nvSpPr>
            <p:spPr>
              <a:xfrm>
                <a:off x="4960100" y="4138574"/>
                <a:ext cx="4016037" cy="557784"/>
              </a:xfrm>
              <a:prstGeom prst="rect">
                <a:avLst/>
              </a:prstGeom>
              <a:noFill/>
              <a:ln>
                <a:noFill/>
              </a:ln>
            </p:spPr>
            <p:txBody>
              <a:bodyPr wrap="square" rtlCol="0">
                <a:spAutoFit/>
              </a:bodyPr>
              <a:lstStyle/>
              <a:p>
                <a:pPr algn="ctr"/>
                <a:r>
                  <a:rPr lang="en-US" sz="800">
                    <a:solidFill>
                      <a:schemeClr val="bg1"/>
                    </a:solidFill>
                  </a:rPr>
                  <a:t>      [1] </a:t>
                </a:r>
                <a:r>
                  <a:rPr lang="en-US" sz="800">
                    <a:solidFill>
                      <a:schemeClr val="bg1"/>
                    </a:solidFill>
                    <a:latin typeface="Times New Roman" panose="02020603050405020304" pitchFamily="18" charset="0"/>
                    <a:cs typeface="Times New Roman" panose="02020603050405020304" pitchFamily="18" charset="0"/>
                  </a:rPr>
                  <a:t>J. E. Moody and F. </a:t>
                </a:r>
                <a:r>
                  <a:rPr lang="en-US" sz="800" err="1">
                    <a:solidFill>
                      <a:schemeClr val="bg1"/>
                    </a:solidFill>
                    <a:latin typeface="Times New Roman" panose="02020603050405020304" pitchFamily="18" charset="0"/>
                    <a:cs typeface="Times New Roman" panose="02020603050405020304" pitchFamily="18" charset="0"/>
                  </a:rPr>
                  <a:t>Wilczek</a:t>
                </a:r>
                <a:r>
                  <a:rPr lang="en-US" sz="800">
                    <a:solidFill>
                      <a:schemeClr val="bg1"/>
                    </a:solidFill>
                    <a:latin typeface="Times New Roman" panose="02020603050405020304" pitchFamily="18" charset="0"/>
                    <a:cs typeface="Times New Roman" panose="02020603050405020304" pitchFamily="18" charset="0"/>
                  </a:rPr>
                  <a:t>, Phys. Rev. D 30, 130 (1984)</a:t>
                </a:r>
              </a:p>
              <a:p>
                <a:pPr algn="ctr"/>
                <a:r>
                  <a:rPr lang="en-US" sz="800">
                    <a:solidFill>
                      <a:schemeClr val="bg1"/>
                    </a:solidFill>
                    <a:latin typeface="Times New Roman" panose="02020603050405020304" pitchFamily="18" charset="0"/>
                    <a:cs typeface="Times New Roman" panose="02020603050405020304" pitchFamily="18" charset="0"/>
                  </a:rPr>
                  <a:t>                       [2]</a:t>
                </a:r>
                <a:r>
                  <a:rPr lang="en-US" sz="800">
                    <a:latin typeface="Times New Roman" panose="02020603050405020304" pitchFamily="18" charset="0"/>
                    <a:cs typeface="Times New Roman" panose="02020603050405020304" pitchFamily="18" charset="0"/>
                  </a:rPr>
                  <a:t> </a:t>
                </a:r>
                <a:r>
                  <a:rPr lang="en-US" sz="800">
                    <a:solidFill>
                      <a:schemeClr val="bg1"/>
                    </a:solidFill>
                    <a:latin typeface="Times New Roman" panose="02020603050405020304" pitchFamily="18" charset="0"/>
                    <a:cs typeface="Times New Roman" panose="02020603050405020304" pitchFamily="18" charset="0"/>
                  </a:rPr>
                  <a:t>B. </a:t>
                </a:r>
                <a:r>
                  <a:rPr lang="en-US" sz="800" err="1">
                    <a:solidFill>
                      <a:schemeClr val="bg1"/>
                    </a:solidFill>
                    <a:latin typeface="Times New Roman" panose="02020603050405020304" pitchFamily="18" charset="0"/>
                    <a:cs typeface="Times New Roman" panose="02020603050405020304" pitchFamily="18" charset="0"/>
                  </a:rPr>
                  <a:t>Dobrescu</a:t>
                </a:r>
                <a:r>
                  <a:rPr lang="en-US" sz="800">
                    <a:solidFill>
                      <a:schemeClr val="bg1"/>
                    </a:solidFill>
                    <a:latin typeface="Times New Roman" panose="02020603050405020304" pitchFamily="18" charset="0"/>
                    <a:cs typeface="Times New Roman" panose="02020603050405020304" pitchFamily="18" charset="0"/>
                  </a:rPr>
                  <a:t> and I. </a:t>
                </a:r>
                <a:r>
                  <a:rPr lang="en-US" sz="800" err="1">
                    <a:solidFill>
                      <a:schemeClr val="bg1"/>
                    </a:solidFill>
                    <a:latin typeface="Times New Roman" panose="02020603050405020304" pitchFamily="18" charset="0"/>
                    <a:cs typeface="Times New Roman" panose="02020603050405020304" pitchFamily="18" charset="0"/>
                  </a:rPr>
                  <a:t>Mocioiu</a:t>
                </a:r>
                <a:r>
                  <a:rPr lang="en-US" sz="800">
                    <a:solidFill>
                      <a:schemeClr val="bg1"/>
                    </a:solidFill>
                    <a:latin typeface="Times New Roman" panose="02020603050405020304" pitchFamily="18" charset="0"/>
                    <a:cs typeface="Times New Roman" panose="02020603050405020304" pitchFamily="18" charset="0"/>
                  </a:rPr>
                  <a:t>, J. High Energy Phys. 0611, 005 (2006)</a:t>
                </a:r>
                <a:br>
                  <a:rPr lang="en-US" sz="800">
                    <a:solidFill>
                      <a:schemeClr val="bg1"/>
                    </a:solidFill>
                    <a:latin typeface="Times New Roman" panose="02020603050405020304" pitchFamily="18" charset="0"/>
                    <a:cs typeface="Times New Roman" panose="02020603050405020304" pitchFamily="18" charset="0"/>
                  </a:rPr>
                </a:br>
                <a:r>
                  <a:rPr lang="en-US" sz="800">
                    <a:solidFill>
                      <a:schemeClr val="bg1"/>
                    </a:solidFill>
                    <a:latin typeface="Times New Roman" panose="02020603050405020304" pitchFamily="18" charset="0"/>
                    <a:cs typeface="Times New Roman" panose="02020603050405020304" pitchFamily="18" charset="0"/>
                  </a:rPr>
                  <a:t> [3]</a:t>
                </a:r>
                <a:r>
                  <a:rPr lang="en-US" sz="800">
                    <a:latin typeface="Times New Roman" panose="02020603050405020304" pitchFamily="18" charset="0"/>
                    <a:cs typeface="Times New Roman" panose="02020603050405020304" pitchFamily="18" charset="0"/>
                  </a:rPr>
                  <a:t> </a:t>
                </a:r>
                <a:r>
                  <a:rPr lang="en-US" sz="800" err="1">
                    <a:solidFill>
                      <a:schemeClr val="bg1"/>
                    </a:solidFill>
                    <a:latin typeface="Times New Roman" panose="02020603050405020304" pitchFamily="18" charset="0"/>
                    <a:cs typeface="Times New Roman" panose="02020603050405020304" pitchFamily="18" charset="0"/>
                  </a:rPr>
                  <a:t>Fadeev</a:t>
                </a:r>
                <a:r>
                  <a:rPr lang="en-US" sz="800">
                    <a:solidFill>
                      <a:schemeClr val="bg1"/>
                    </a:solidFill>
                    <a:latin typeface="Times New Roman" panose="02020603050405020304" pitchFamily="18" charset="0"/>
                    <a:cs typeface="Times New Roman" panose="02020603050405020304" pitchFamily="18" charset="0"/>
                  </a:rPr>
                  <a:t>, Pavel, et al. Phys. Rev. A, vol. 99, no. 2 , </a:t>
                </a:r>
                <a:r>
                  <a:rPr lang="en-US" sz="800" err="1">
                    <a:solidFill>
                      <a:schemeClr val="bg1"/>
                    </a:solidFill>
                    <a:latin typeface="Times New Roman" panose="02020603050405020304" pitchFamily="18" charset="0"/>
                    <a:cs typeface="Times New Roman" panose="02020603050405020304" pitchFamily="18" charset="0"/>
                  </a:rPr>
                  <a:t>doi</a:t>
                </a:r>
                <a:r>
                  <a:rPr lang="en-US" sz="800">
                    <a:solidFill>
                      <a:schemeClr val="bg1"/>
                    </a:solidFill>
                    <a:latin typeface="Times New Roman" panose="02020603050405020304" pitchFamily="18" charset="0"/>
                    <a:cs typeface="Times New Roman" panose="02020603050405020304" pitchFamily="18" charset="0"/>
                  </a:rPr>
                  <a:t>: 10.1103/physreva.99.022113(2019)</a:t>
                </a:r>
              </a:p>
              <a:p>
                <a:pPr algn="ctr"/>
                <a:endParaRPr lang="en-US" sz="800">
                  <a:solidFill>
                    <a:schemeClr val="bg1"/>
                  </a:solidFill>
                  <a:latin typeface="Times New Roman" panose="02020603050405020304" pitchFamily="18" charset="0"/>
                  <a:cs typeface="Times New Roman" panose="02020603050405020304" pitchFamily="18" charset="0"/>
                </a:endParaRPr>
              </a:p>
              <a:p>
                <a:pPr algn="ctr"/>
                <a:endParaRPr lang="en-US" sz="800">
                  <a:solidFill>
                    <a:schemeClr val="bg1"/>
                  </a:solidFill>
                </a:endParaRPr>
              </a:p>
            </p:txBody>
          </p:sp>
        </p:grpSp>
      </p:grpSp>
      <p:sp>
        <p:nvSpPr>
          <p:cNvPr id="13" name="TextBox 12">
            <a:extLst>
              <a:ext uri="{FF2B5EF4-FFF2-40B4-BE49-F238E27FC236}">
                <a16:creationId xmlns:a16="http://schemas.microsoft.com/office/drawing/2014/main" id="{5C316957-41DB-4E08-A3DB-72DD4403E3C2}"/>
              </a:ext>
            </a:extLst>
          </p:cNvPr>
          <p:cNvSpPr txBox="1"/>
          <p:nvPr/>
        </p:nvSpPr>
        <p:spPr>
          <a:xfrm>
            <a:off x="7538385" y="4770378"/>
            <a:ext cx="1319592" cy="307777"/>
          </a:xfrm>
          <a:prstGeom prst="rect">
            <a:avLst/>
          </a:prstGeom>
          <a:noFill/>
        </p:spPr>
        <p:txBody>
          <a:bodyPr wrap="none" rtlCol="0">
            <a:spAutoFit/>
          </a:bodyPr>
          <a:lstStyle/>
          <a:p>
            <a:r>
              <a:rPr lang="en-US"/>
              <a:t>Caleb Hughes</a:t>
            </a:r>
          </a:p>
        </p:txBody>
      </p:sp>
    </p:spTree>
    <p:extLst>
      <p:ext uri="{BB962C8B-B14F-4D97-AF65-F5344CB8AC3E}">
        <p14:creationId xmlns:p14="http://schemas.microsoft.com/office/powerpoint/2010/main" val="422653395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p38"/>
          <p:cNvSpPr txBox="1">
            <a:spLocks noGrp="1"/>
          </p:cNvSpPr>
          <p:nvPr>
            <p:ph type="ctrTitle"/>
          </p:nvPr>
        </p:nvSpPr>
        <p:spPr>
          <a:xfrm>
            <a:off x="523348" y="27550"/>
            <a:ext cx="8004409" cy="699065"/>
          </a:xfrm>
          <a:prstGeom prst="rect">
            <a:avLst/>
          </a:prstGeom>
          <a:noFill/>
          <a:ln>
            <a:noFill/>
          </a:ln>
        </p:spPr>
        <p:txBody>
          <a:bodyPr spcFirstLastPara="1" wrap="square" lIns="91425" tIns="45700" rIns="91425" bIns="45700" anchor="ctr" anchorCtr="0">
            <a:noAutofit/>
          </a:bodyPr>
          <a:lstStyle/>
          <a:p>
            <a:pPr lvl="0" algn="ctr"/>
            <a:r>
              <a:rPr lang="en-US" dirty="0"/>
              <a:t>Neutron Spin Orientation</a:t>
            </a:r>
            <a:endParaRPr sz="3000" b="1" i="0" u="none" strike="noStrike" cap="none" dirty="0">
              <a:solidFill>
                <a:schemeClr val="lt1"/>
              </a:solidFill>
              <a:latin typeface="Arial"/>
              <a:ea typeface="Arial"/>
              <a:cs typeface="Arial"/>
              <a:sym typeface="Arial"/>
            </a:endParaRPr>
          </a:p>
        </p:txBody>
      </p:sp>
      <p:sp>
        <p:nvSpPr>
          <p:cNvPr id="5" name="TextBox 4">
            <a:extLst>
              <a:ext uri="{FF2B5EF4-FFF2-40B4-BE49-F238E27FC236}">
                <a16:creationId xmlns:a16="http://schemas.microsoft.com/office/drawing/2014/main" id="{2F2B46B0-7C5B-4684-8868-1E26FE4A6206}"/>
              </a:ext>
            </a:extLst>
          </p:cNvPr>
          <p:cNvSpPr txBox="1"/>
          <p:nvPr/>
        </p:nvSpPr>
        <p:spPr>
          <a:xfrm>
            <a:off x="7538385" y="4770378"/>
            <a:ext cx="1319592" cy="307777"/>
          </a:xfrm>
          <a:prstGeom prst="rect">
            <a:avLst/>
          </a:prstGeom>
          <a:noFill/>
        </p:spPr>
        <p:txBody>
          <a:bodyPr wrap="none" rtlCol="0">
            <a:spAutoFit/>
          </a:bodyPr>
          <a:lstStyle/>
          <a:p>
            <a:r>
              <a:rPr lang="en-US">
                <a:solidFill>
                  <a:schemeClr val="bg1"/>
                </a:solidFill>
              </a:rPr>
              <a:t>Caleb Hughes</a:t>
            </a:r>
          </a:p>
        </p:txBody>
      </p:sp>
      <p:sp>
        <p:nvSpPr>
          <p:cNvPr id="2" name="AutoShape 2">
            <a:extLst>
              <a:ext uri="{FF2B5EF4-FFF2-40B4-BE49-F238E27FC236}">
                <a16:creationId xmlns:a16="http://schemas.microsoft.com/office/drawing/2014/main" id="{59148454-7857-4EF4-DE67-7D80F1B47483}"/>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Subtitle 5">
            <a:extLst>
              <a:ext uri="{FF2B5EF4-FFF2-40B4-BE49-F238E27FC236}">
                <a16:creationId xmlns:a16="http://schemas.microsoft.com/office/drawing/2014/main" id="{ACA45E8B-AAED-D912-D189-14AF537172AE}"/>
              </a:ext>
            </a:extLst>
          </p:cNvPr>
          <p:cNvSpPr>
            <a:spLocks noGrp="1"/>
          </p:cNvSpPr>
          <p:nvPr>
            <p:ph type="subTitle" idx="1"/>
          </p:nvPr>
        </p:nvSpPr>
        <p:spPr/>
        <p:txBody>
          <a:bodyPr/>
          <a:lstStyle/>
          <a:p>
            <a:endParaRPr lang="en-US"/>
          </a:p>
        </p:txBody>
      </p:sp>
      <p:pic>
        <p:nvPicPr>
          <p:cNvPr id="9" name="Picture 8">
            <a:extLst>
              <a:ext uri="{FF2B5EF4-FFF2-40B4-BE49-F238E27FC236}">
                <a16:creationId xmlns:a16="http://schemas.microsoft.com/office/drawing/2014/main" id="{1F39F792-0389-C2FE-DE68-69E732149FA7}"/>
              </a:ext>
            </a:extLst>
          </p:cNvPr>
          <p:cNvPicPr>
            <a:picLocks noChangeAspect="1"/>
          </p:cNvPicPr>
          <p:nvPr/>
        </p:nvPicPr>
        <p:blipFill>
          <a:blip r:embed="rId3"/>
          <a:stretch>
            <a:fillRect/>
          </a:stretch>
        </p:blipFill>
        <p:spPr>
          <a:xfrm>
            <a:off x="993386" y="553220"/>
            <a:ext cx="7157227" cy="4037059"/>
          </a:xfrm>
          <a:prstGeom prst="rect">
            <a:avLst/>
          </a:prstGeom>
        </p:spPr>
      </p:pic>
      <p:sp>
        <p:nvSpPr>
          <p:cNvPr id="10" name="TextBox 9">
            <a:extLst>
              <a:ext uri="{FF2B5EF4-FFF2-40B4-BE49-F238E27FC236}">
                <a16:creationId xmlns:a16="http://schemas.microsoft.com/office/drawing/2014/main" id="{D844E192-5834-356A-A20B-247BF4DC9F94}"/>
              </a:ext>
            </a:extLst>
          </p:cNvPr>
          <p:cNvSpPr txBox="1"/>
          <p:nvPr/>
        </p:nvSpPr>
        <p:spPr>
          <a:xfrm>
            <a:off x="3611704" y="4770377"/>
            <a:ext cx="2106667" cy="307777"/>
          </a:xfrm>
          <a:prstGeom prst="rect">
            <a:avLst/>
          </a:prstGeom>
          <a:noFill/>
        </p:spPr>
        <p:txBody>
          <a:bodyPr wrap="none" rtlCol="0">
            <a:spAutoFit/>
          </a:bodyPr>
          <a:lstStyle/>
          <a:p>
            <a:r>
              <a:rPr lang="en-US" dirty="0">
                <a:solidFill>
                  <a:schemeClr val="bg1"/>
                </a:solidFill>
              </a:rPr>
              <a:t>Slide by Krystyna Lopez</a:t>
            </a:r>
          </a:p>
        </p:txBody>
      </p:sp>
    </p:spTree>
    <p:extLst>
      <p:ext uri="{BB962C8B-B14F-4D97-AF65-F5344CB8AC3E}">
        <p14:creationId xmlns:p14="http://schemas.microsoft.com/office/powerpoint/2010/main" val="89162648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p38"/>
          <p:cNvSpPr txBox="1">
            <a:spLocks noGrp="1"/>
          </p:cNvSpPr>
          <p:nvPr>
            <p:ph type="ctrTitle"/>
          </p:nvPr>
        </p:nvSpPr>
        <p:spPr>
          <a:xfrm>
            <a:off x="523348" y="27550"/>
            <a:ext cx="8004409" cy="699065"/>
          </a:xfrm>
          <a:prstGeom prst="rect">
            <a:avLst/>
          </a:prstGeom>
          <a:noFill/>
          <a:ln>
            <a:noFill/>
          </a:ln>
        </p:spPr>
        <p:txBody>
          <a:bodyPr spcFirstLastPara="1" wrap="square" lIns="91425" tIns="45700" rIns="91425" bIns="45700" anchor="ctr" anchorCtr="0">
            <a:noAutofit/>
          </a:bodyPr>
          <a:lstStyle/>
          <a:p>
            <a:pPr lvl="0" algn="ctr"/>
            <a:r>
              <a:rPr lang="en-US"/>
              <a:t>Field Integral</a:t>
            </a:r>
            <a:endParaRPr sz="3000" b="1" i="0" u="none" strike="noStrike" cap="none">
              <a:solidFill>
                <a:schemeClr val="lt1"/>
              </a:solidFill>
              <a:latin typeface="Arial"/>
              <a:ea typeface="Arial"/>
              <a:cs typeface="Arial"/>
              <a:sym typeface="Arial"/>
            </a:endParaRPr>
          </a:p>
        </p:txBody>
      </p:sp>
      <p:sp>
        <p:nvSpPr>
          <p:cNvPr id="5" name="TextBox 4">
            <a:extLst>
              <a:ext uri="{FF2B5EF4-FFF2-40B4-BE49-F238E27FC236}">
                <a16:creationId xmlns:a16="http://schemas.microsoft.com/office/drawing/2014/main" id="{2F2B46B0-7C5B-4684-8868-1E26FE4A6206}"/>
              </a:ext>
            </a:extLst>
          </p:cNvPr>
          <p:cNvSpPr txBox="1"/>
          <p:nvPr/>
        </p:nvSpPr>
        <p:spPr>
          <a:xfrm>
            <a:off x="7538385" y="4770378"/>
            <a:ext cx="1319592" cy="307777"/>
          </a:xfrm>
          <a:prstGeom prst="rect">
            <a:avLst/>
          </a:prstGeom>
          <a:noFill/>
        </p:spPr>
        <p:txBody>
          <a:bodyPr wrap="none" rtlCol="0">
            <a:spAutoFit/>
          </a:bodyPr>
          <a:lstStyle/>
          <a:p>
            <a:r>
              <a:rPr lang="en-US">
                <a:solidFill>
                  <a:schemeClr val="bg1"/>
                </a:solidFill>
              </a:rPr>
              <a:t>Caleb</a:t>
            </a:r>
            <a:r>
              <a:rPr lang="en-US"/>
              <a:t> </a:t>
            </a:r>
            <a:r>
              <a:rPr lang="en-US">
                <a:solidFill>
                  <a:schemeClr val="bg1"/>
                </a:solidFill>
              </a:rPr>
              <a:t>Hughes</a:t>
            </a:r>
          </a:p>
        </p:txBody>
      </p:sp>
      <p:pic>
        <p:nvPicPr>
          <p:cNvPr id="8" name="Picture 7">
            <a:extLst>
              <a:ext uri="{FF2B5EF4-FFF2-40B4-BE49-F238E27FC236}">
                <a16:creationId xmlns:a16="http://schemas.microsoft.com/office/drawing/2014/main" id="{CFB1F731-EDA9-9361-119E-9176C04F5B2C}"/>
              </a:ext>
            </a:extLst>
          </p:cNvPr>
          <p:cNvPicPr>
            <a:picLocks noChangeAspect="1"/>
          </p:cNvPicPr>
          <p:nvPr/>
        </p:nvPicPr>
        <p:blipFill>
          <a:blip r:embed="rId3"/>
          <a:stretch>
            <a:fillRect/>
          </a:stretch>
        </p:blipFill>
        <p:spPr>
          <a:xfrm>
            <a:off x="2488934" y="660418"/>
            <a:ext cx="6369043" cy="3667535"/>
          </a:xfrm>
          <a:prstGeom prst="rect">
            <a:avLst/>
          </a:prstGeom>
        </p:spPr>
      </p:pic>
      <p:sp>
        <p:nvSpPr>
          <p:cNvPr id="9" name="TextBox 8">
            <a:extLst>
              <a:ext uri="{FF2B5EF4-FFF2-40B4-BE49-F238E27FC236}">
                <a16:creationId xmlns:a16="http://schemas.microsoft.com/office/drawing/2014/main" id="{8245D655-4A20-147D-3638-64C9F9A4B3B3}"/>
              </a:ext>
            </a:extLst>
          </p:cNvPr>
          <p:cNvSpPr txBox="1"/>
          <p:nvPr/>
        </p:nvSpPr>
        <p:spPr>
          <a:xfrm>
            <a:off x="840258" y="1383957"/>
            <a:ext cx="1169773" cy="523220"/>
          </a:xfrm>
          <a:prstGeom prst="rect">
            <a:avLst/>
          </a:prstGeom>
          <a:noFill/>
        </p:spPr>
        <p:txBody>
          <a:bodyPr wrap="square" rtlCol="0">
            <a:spAutoFit/>
          </a:bodyPr>
          <a:lstStyle/>
          <a:p>
            <a:r>
              <a:rPr lang="en-US">
                <a:solidFill>
                  <a:schemeClr val="bg1"/>
                </a:solidFill>
              </a:rPr>
              <a:t>Accuracy 100nTm</a:t>
            </a:r>
          </a:p>
        </p:txBody>
      </p:sp>
    </p:spTree>
    <p:extLst>
      <p:ext uri="{BB962C8B-B14F-4D97-AF65-F5344CB8AC3E}">
        <p14:creationId xmlns:p14="http://schemas.microsoft.com/office/powerpoint/2010/main" val="32033862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Google Shape;220;p30"/>
          <p:cNvSpPr txBox="1">
            <a:spLocks noGrp="1"/>
          </p:cNvSpPr>
          <p:nvPr>
            <p:ph type="ctrTitle"/>
          </p:nvPr>
        </p:nvSpPr>
        <p:spPr>
          <a:xfrm>
            <a:off x="560488" y="0"/>
            <a:ext cx="8004409" cy="69906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3000"/>
              <a:buFont typeface="Arial"/>
              <a:buNone/>
            </a:pPr>
            <a:r>
              <a:rPr lang="en-US" sz="3000" b="1" i="0" u="none" strike="noStrike" cap="none" dirty="0">
                <a:solidFill>
                  <a:schemeClr val="lt1"/>
                </a:solidFill>
                <a:latin typeface="Arial"/>
                <a:ea typeface="Arial"/>
                <a:cs typeface="Arial"/>
                <a:sym typeface="Arial"/>
              </a:rPr>
              <a:t> Constraint Examples</a:t>
            </a:r>
            <a:endParaRPr sz="3000" b="1" i="0" u="none" strike="noStrike" cap="none" dirty="0">
              <a:solidFill>
                <a:schemeClr val="lt1"/>
              </a:solidFill>
              <a:latin typeface="Arial"/>
              <a:ea typeface="Arial"/>
              <a:cs typeface="Arial"/>
              <a:sym typeface="Arial"/>
            </a:endParaRPr>
          </a:p>
        </p:txBody>
      </p:sp>
      <p:pic>
        <p:nvPicPr>
          <p:cNvPr id="4" name="Picture 3" descr="Chart&#10;&#10;Description automatically generated">
            <a:extLst>
              <a:ext uri="{FF2B5EF4-FFF2-40B4-BE49-F238E27FC236}">
                <a16:creationId xmlns:a16="http://schemas.microsoft.com/office/drawing/2014/main" id="{0532A612-ED7A-480B-A43B-E13BFDF79943}"/>
              </a:ext>
            </a:extLst>
          </p:cNvPr>
          <p:cNvPicPr>
            <a:picLocks noChangeAspect="1"/>
          </p:cNvPicPr>
          <p:nvPr/>
        </p:nvPicPr>
        <p:blipFill rotWithShape="1">
          <a:blip r:embed="rId3"/>
          <a:srcRect l="5694" t="8297" r="12900" b="3896"/>
          <a:stretch/>
        </p:blipFill>
        <p:spPr>
          <a:xfrm>
            <a:off x="4965740" y="712762"/>
            <a:ext cx="3915662" cy="3263706"/>
          </a:xfrm>
          <a:prstGeom prst="rect">
            <a:avLst/>
          </a:prstGeom>
        </p:spPr>
      </p:pic>
      <p:pic>
        <p:nvPicPr>
          <p:cNvPr id="7" name="Picture 6" descr="Chart, diagram&#10;&#10;Description automatically generated">
            <a:extLst>
              <a:ext uri="{FF2B5EF4-FFF2-40B4-BE49-F238E27FC236}">
                <a16:creationId xmlns:a16="http://schemas.microsoft.com/office/drawing/2014/main" id="{9C707B0B-D8F4-4097-AFDA-23E698704648}"/>
              </a:ext>
            </a:extLst>
          </p:cNvPr>
          <p:cNvPicPr>
            <a:picLocks noChangeAspect="1"/>
          </p:cNvPicPr>
          <p:nvPr/>
        </p:nvPicPr>
        <p:blipFill rotWithShape="1">
          <a:blip r:embed="rId4"/>
          <a:srcRect l="3409" t="8297" r="12247" b="3896"/>
          <a:stretch/>
        </p:blipFill>
        <p:spPr>
          <a:xfrm>
            <a:off x="242182" y="712762"/>
            <a:ext cx="4057050" cy="3263706"/>
          </a:xfrm>
          <a:prstGeom prst="rect">
            <a:avLst/>
          </a:prstGeom>
        </p:spPr>
      </p:pic>
      <p:sp>
        <p:nvSpPr>
          <p:cNvPr id="9" name="Rectangle 19">
            <a:extLst>
              <a:ext uri="{FF2B5EF4-FFF2-40B4-BE49-F238E27FC236}">
                <a16:creationId xmlns:a16="http://schemas.microsoft.com/office/drawing/2014/main" id="{15AEB762-4B1E-4C9B-8EFF-1E658A178942}"/>
              </a:ext>
            </a:extLst>
          </p:cNvPr>
          <p:cNvSpPr>
            <a:spLocks noChangeArrowheads="1"/>
          </p:cNvSpPr>
          <p:nvPr/>
        </p:nvSpPr>
        <p:spPr bwMode="auto">
          <a:xfrm>
            <a:off x="538088" y="3959441"/>
            <a:ext cx="2828778" cy="276971"/>
          </a:xfrm>
          <a:prstGeom prst="rect">
            <a:avLst/>
          </a:prstGeom>
          <a:noFill/>
          <a:ln w="9525" algn="ctr">
            <a:noFill/>
            <a:miter lim="800000"/>
            <a:headEnd/>
            <a:tailEnd/>
          </a:ln>
          <a:effectLst/>
        </p:spPr>
        <p:txBody>
          <a:bodyPr vert="horz" wrap="square" lIns="91410" tIns="45706" rIns="91410" bIns="45706"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
                <a:srgbClr val="000000"/>
              </a:buClr>
              <a:buSzTx/>
              <a:buFont typeface="Arial"/>
              <a:buNone/>
              <a:tabLst/>
              <a:defRPr/>
            </a:pPr>
            <a:r>
              <a:rPr kumimoji="0" lang="en-US" sz="1200" b="0"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Arial"/>
              </a:rPr>
              <a:t>S. Hoedl et al., PRL 106 041801 (2011) </a:t>
            </a:r>
            <a:endParaRPr kumimoji="0" lang="en-US" sz="1200" b="0" i="0" u="none" strike="noStrike" kern="0" cap="none" spc="0" normalizeH="0" baseline="30000" noProof="0" dirty="0">
              <a:ln>
                <a:noFill/>
              </a:ln>
              <a:solidFill>
                <a:srgbClr val="FFFFFF"/>
              </a:solidFill>
              <a:effectLst/>
              <a:uLnTx/>
              <a:uFillTx/>
              <a:latin typeface="Times New Roman" panose="02020603050405020304" pitchFamily="18" charset="0"/>
              <a:cs typeface="Times New Roman" panose="02020603050405020304" pitchFamily="18" charset="0"/>
              <a:sym typeface="Arial"/>
            </a:endParaRPr>
          </a:p>
        </p:txBody>
      </p:sp>
      <p:sp>
        <p:nvSpPr>
          <p:cNvPr id="10" name="Rectangle 19">
            <a:extLst>
              <a:ext uri="{FF2B5EF4-FFF2-40B4-BE49-F238E27FC236}">
                <a16:creationId xmlns:a16="http://schemas.microsoft.com/office/drawing/2014/main" id="{CE379328-B31C-4A47-9ED5-8A9CCA4F984D}"/>
              </a:ext>
            </a:extLst>
          </p:cNvPr>
          <p:cNvSpPr>
            <a:spLocks noChangeArrowheads="1"/>
          </p:cNvSpPr>
          <p:nvPr/>
        </p:nvSpPr>
        <p:spPr bwMode="auto">
          <a:xfrm>
            <a:off x="538088" y="4184831"/>
            <a:ext cx="2902198" cy="276971"/>
          </a:xfrm>
          <a:prstGeom prst="rect">
            <a:avLst/>
          </a:prstGeom>
          <a:noFill/>
          <a:ln w="9525" algn="ctr">
            <a:noFill/>
            <a:miter lim="800000"/>
            <a:headEnd/>
            <a:tailEnd/>
          </a:ln>
          <a:effectLst/>
        </p:spPr>
        <p:txBody>
          <a:bodyPr vert="horz" wrap="square" lIns="91410" tIns="45706" rIns="91410" bIns="45706"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
                <a:srgbClr val="000000"/>
              </a:buClr>
              <a:buSzTx/>
              <a:buFont typeface="Arial"/>
              <a:buNone/>
              <a:tabLst/>
              <a:defRPr/>
            </a:pPr>
            <a:r>
              <a:rPr kumimoji="0" lang="en-US" sz="1200" b="0"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Arial"/>
              </a:rPr>
              <a:t>W. </a:t>
            </a:r>
            <a:r>
              <a:rPr kumimoji="0" lang="en-US" sz="1200" b="0" i="0" u="none" strike="noStrike" kern="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sym typeface="Arial"/>
              </a:rPr>
              <a:t>Terrano</a:t>
            </a:r>
            <a:r>
              <a:rPr kumimoji="0" lang="en-US" sz="1200" b="0"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Arial"/>
              </a:rPr>
              <a:t> et al., PRL 115 201801 (2015) </a:t>
            </a:r>
            <a:endParaRPr kumimoji="0" lang="en-US" sz="1200" b="0" i="0" u="none" strike="noStrike" kern="0" cap="none" spc="0" normalizeH="0" baseline="30000" noProof="0" dirty="0">
              <a:ln>
                <a:noFill/>
              </a:ln>
              <a:solidFill>
                <a:srgbClr val="FFFFFF"/>
              </a:solidFill>
              <a:effectLst/>
              <a:uLnTx/>
              <a:uFillTx/>
              <a:latin typeface="Times New Roman" panose="02020603050405020304" pitchFamily="18" charset="0"/>
              <a:cs typeface="Times New Roman" panose="02020603050405020304" pitchFamily="18" charset="0"/>
              <a:sym typeface="Arial"/>
            </a:endParaRPr>
          </a:p>
        </p:txBody>
      </p:sp>
      <p:sp>
        <p:nvSpPr>
          <p:cNvPr id="11" name="Rectangle 10">
            <a:extLst>
              <a:ext uri="{FF2B5EF4-FFF2-40B4-BE49-F238E27FC236}">
                <a16:creationId xmlns:a16="http://schemas.microsoft.com/office/drawing/2014/main" id="{6EB17DA8-2E79-459B-A39D-A17F72082DBE}"/>
              </a:ext>
            </a:extLst>
          </p:cNvPr>
          <p:cNvSpPr/>
          <p:nvPr/>
        </p:nvSpPr>
        <p:spPr>
          <a:xfrm>
            <a:off x="538088" y="4410221"/>
            <a:ext cx="2897221"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FFFFFF"/>
                </a:solidFill>
                <a:effectLst/>
                <a:uLnTx/>
                <a:uFillTx/>
                <a:latin typeface="Times"/>
                <a:cs typeface="Palatino"/>
                <a:sym typeface="Arial"/>
              </a:rPr>
              <a:t>[</a:t>
            </a:r>
            <a:r>
              <a:rPr kumimoji="0" lang="en-US" sz="1200" b="0" i="0" u="none" strike="noStrike" kern="0" cap="none" spc="0" normalizeH="0" baseline="0" noProof="0" dirty="0" err="1">
                <a:ln>
                  <a:noFill/>
                </a:ln>
                <a:solidFill>
                  <a:srgbClr val="FFFFFF"/>
                </a:solidFill>
                <a:effectLst/>
                <a:uLnTx/>
                <a:uFillTx/>
                <a:latin typeface="Times"/>
                <a:cs typeface="Palatino"/>
                <a:sym typeface="Arial"/>
              </a:rPr>
              <a:t>astro</a:t>
            </a:r>
            <a:r>
              <a:rPr kumimoji="0" lang="en-US" sz="1200" b="0" i="0" u="none" strike="noStrike" kern="0" cap="none" spc="0" normalizeH="0" baseline="0" noProof="0" dirty="0">
                <a:ln>
                  <a:noFill/>
                </a:ln>
                <a:solidFill>
                  <a:srgbClr val="FFFFFF"/>
                </a:solidFill>
                <a:effectLst/>
                <a:uLnTx/>
                <a:uFillTx/>
                <a:latin typeface="Times"/>
                <a:cs typeface="Palatino"/>
                <a:sym typeface="Arial"/>
              </a:rPr>
              <a:t>]  G. </a:t>
            </a:r>
            <a:r>
              <a:rPr kumimoji="0" lang="en-US" sz="1200" b="0" i="0" u="none" strike="noStrike" kern="0" cap="none" spc="0" normalizeH="0" baseline="0" noProof="0" dirty="0" err="1">
                <a:ln>
                  <a:noFill/>
                </a:ln>
                <a:solidFill>
                  <a:srgbClr val="FFFFFF"/>
                </a:solidFill>
                <a:effectLst/>
                <a:uLnTx/>
                <a:uFillTx/>
                <a:latin typeface="Times"/>
                <a:cs typeface="Palatino"/>
                <a:sym typeface="Arial"/>
              </a:rPr>
              <a:t>Raffelt</a:t>
            </a:r>
            <a:r>
              <a:rPr kumimoji="0" lang="en-US" sz="1200" b="0" i="0" u="none" strike="noStrike" kern="0" cap="none" spc="0" normalizeH="0" baseline="0" noProof="0" dirty="0">
                <a:ln>
                  <a:noFill/>
                </a:ln>
                <a:solidFill>
                  <a:srgbClr val="FFFFFF"/>
                </a:solidFill>
                <a:effectLst/>
                <a:uLnTx/>
                <a:uFillTx/>
                <a:latin typeface="Times"/>
                <a:cs typeface="Palatino"/>
                <a:sym typeface="Arial"/>
              </a:rPr>
              <a:t> PRD 86, 015001 (2012)</a:t>
            </a:r>
          </a:p>
        </p:txBody>
      </p:sp>
      <p:sp>
        <p:nvSpPr>
          <p:cNvPr id="12" name="Rectangle 11">
            <a:extLst>
              <a:ext uri="{FF2B5EF4-FFF2-40B4-BE49-F238E27FC236}">
                <a16:creationId xmlns:a16="http://schemas.microsoft.com/office/drawing/2014/main" id="{9C6A90AC-60BD-421B-B96B-D86251BECE3A}"/>
              </a:ext>
            </a:extLst>
          </p:cNvPr>
          <p:cNvSpPr/>
          <p:nvPr/>
        </p:nvSpPr>
        <p:spPr>
          <a:xfrm>
            <a:off x="4776983" y="4089232"/>
            <a:ext cx="3780857"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Arial"/>
              </a:rPr>
              <a:t>[axion] R. J. </a:t>
            </a:r>
            <a:r>
              <a:rPr kumimoji="0" lang="en-US" sz="1200" b="0" i="0" u="none" strike="noStrike" kern="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sym typeface="Arial"/>
              </a:rPr>
              <a:t>Crewther</a:t>
            </a:r>
            <a:r>
              <a:rPr kumimoji="0" lang="en-US" sz="1200" b="0"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Arial"/>
              </a:rPr>
              <a:t>, et al., Phys. Lett. B91, 487 (1980); </a:t>
            </a:r>
          </a:p>
        </p:txBody>
      </p:sp>
      <p:sp>
        <p:nvSpPr>
          <p:cNvPr id="13" name="Rectangle 12">
            <a:extLst>
              <a:ext uri="{FF2B5EF4-FFF2-40B4-BE49-F238E27FC236}">
                <a16:creationId xmlns:a16="http://schemas.microsoft.com/office/drawing/2014/main" id="{01030C84-0290-4EF3-94DA-1B857D563CB0}"/>
              </a:ext>
            </a:extLst>
          </p:cNvPr>
          <p:cNvSpPr/>
          <p:nvPr/>
        </p:nvSpPr>
        <p:spPr>
          <a:xfrm>
            <a:off x="5264666" y="4355372"/>
            <a:ext cx="3587795"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Arial"/>
              </a:rPr>
              <a:t>C. Baker, et al., Phys. Rev. Lett. 97, 131801  (2006)</a:t>
            </a:r>
          </a:p>
        </p:txBody>
      </p:sp>
      <p:sp>
        <p:nvSpPr>
          <p:cNvPr id="14" name="TextBox 13">
            <a:extLst>
              <a:ext uri="{FF2B5EF4-FFF2-40B4-BE49-F238E27FC236}">
                <a16:creationId xmlns:a16="http://schemas.microsoft.com/office/drawing/2014/main" id="{583F1C7A-5662-4139-8EC3-4B87897713C3}"/>
              </a:ext>
            </a:extLst>
          </p:cNvPr>
          <p:cNvSpPr txBox="1"/>
          <p:nvPr/>
        </p:nvSpPr>
        <p:spPr>
          <a:xfrm>
            <a:off x="7538385" y="4770378"/>
            <a:ext cx="1319592" cy="307777"/>
          </a:xfrm>
          <a:prstGeom prst="rect">
            <a:avLst/>
          </a:prstGeom>
          <a:noFill/>
        </p:spPr>
        <p:txBody>
          <a:bodyPr wrap="none" rtlCol="0">
            <a:spAutoFit/>
          </a:bodyPr>
          <a:lstStyle/>
          <a:p>
            <a:r>
              <a:rPr lang="en-US" dirty="0">
                <a:solidFill>
                  <a:schemeClr val="bg1"/>
                </a:solidFill>
              </a:rPr>
              <a:t>Caleb Hughes</a:t>
            </a:r>
          </a:p>
        </p:txBody>
      </p:sp>
    </p:spTree>
    <p:extLst>
      <p:ext uri="{BB962C8B-B14F-4D97-AF65-F5344CB8AC3E}">
        <p14:creationId xmlns:p14="http://schemas.microsoft.com/office/powerpoint/2010/main" val="390238418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p38"/>
          <p:cNvSpPr txBox="1">
            <a:spLocks noGrp="1"/>
          </p:cNvSpPr>
          <p:nvPr>
            <p:ph type="ctrTitle"/>
          </p:nvPr>
        </p:nvSpPr>
        <p:spPr>
          <a:xfrm>
            <a:off x="523348" y="27550"/>
            <a:ext cx="8004409" cy="699065"/>
          </a:xfrm>
          <a:prstGeom prst="rect">
            <a:avLst/>
          </a:prstGeom>
          <a:noFill/>
          <a:ln>
            <a:noFill/>
          </a:ln>
        </p:spPr>
        <p:txBody>
          <a:bodyPr spcFirstLastPara="1" wrap="square" lIns="91425" tIns="45700" rIns="91425" bIns="45700" anchor="ctr" anchorCtr="0">
            <a:noAutofit/>
          </a:bodyPr>
          <a:lstStyle/>
          <a:p>
            <a:pPr algn="ctr"/>
            <a:r>
              <a:rPr lang="en-US" dirty="0"/>
              <a:t> NSE Analysis</a:t>
            </a:r>
            <a:endParaRPr sz="3000" b="1" i="0" u="none" strike="noStrike" cap="none">
              <a:solidFill>
                <a:schemeClr val="lt1"/>
              </a:solidFill>
              <a:latin typeface="Arial"/>
              <a:ea typeface="Arial"/>
              <a:cs typeface="Arial"/>
              <a:sym typeface="Arial"/>
            </a:endParaRPr>
          </a:p>
        </p:txBody>
      </p:sp>
      <p:sp>
        <p:nvSpPr>
          <p:cNvPr id="3" name="Subtitle 2"/>
          <p:cNvSpPr>
            <a:spLocks noGrp="1"/>
          </p:cNvSpPr>
          <p:nvPr>
            <p:ph type="subTitle" idx="1"/>
          </p:nvPr>
        </p:nvSpPr>
        <p:spPr>
          <a:xfrm>
            <a:off x="91440" y="933533"/>
            <a:ext cx="4398182" cy="2818769"/>
          </a:xfrm>
        </p:spPr>
        <p:txBody>
          <a:bodyPr/>
          <a:lstStyle/>
          <a:p>
            <a:pPr marL="114300" indent="0">
              <a:buNone/>
            </a:pPr>
            <a:r>
              <a:rPr lang="en-US" dirty="0"/>
              <a:t>Preliminary Analysis Observable:</a:t>
            </a:r>
          </a:p>
          <a:p>
            <a:pPr marL="114300" indent="0">
              <a:buNone/>
            </a:pPr>
            <a:r>
              <a:rPr lang="en-US" dirty="0"/>
              <a:t>D(theta)/</a:t>
            </a:r>
            <a:r>
              <a:rPr lang="en-US" dirty="0" err="1"/>
              <a:t>lamda</a:t>
            </a:r>
            <a:r>
              <a:rPr lang="en-US" dirty="0"/>
              <a:t> </a:t>
            </a:r>
            <a:r>
              <a:rPr lang="en-US" dirty="0" err="1"/>
              <a:t>dz</a:t>
            </a:r>
            <a:r>
              <a:rPr lang="en-US" dirty="0"/>
              <a:t> = 6.18 +/- 0.114 rad/Angstrom m</a:t>
            </a:r>
          </a:p>
          <a:p>
            <a:pPr marL="114300" indent="0">
              <a:buNone/>
            </a:pPr>
            <a:endParaRPr lang="en-US" dirty="0"/>
          </a:p>
          <a:p>
            <a:pPr marL="114300" indent="0">
              <a:buNone/>
            </a:pPr>
            <a:r>
              <a:rPr lang="en-US" dirty="0"/>
              <a:t>Corresponds to a ~100 </a:t>
            </a:r>
            <a:r>
              <a:rPr lang="en-US" dirty="0" err="1"/>
              <a:t>microT</a:t>
            </a:r>
            <a:r>
              <a:rPr lang="en-US" dirty="0"/>
              <a:t> field</a:t>
            </a:r>
          </a:p>
          <a:p>
            <a:pPr marL="114300" indent="0">
              <a:buNone/>
            </a:pPr>
            <a:endParaRPr lang="en-US" dirty="0"/>
          </a:p>
        </p:txBody>
      </p:sp>
      <p:sp>
        <p:nvSpPr>
          <p:cNvPr id="5" name="TextBox 4">
            <a:extLst>
              <a:ext uri="{FF2B5EF4-FFF2-40B4-BE49-F238E27FC236}">
                <a16:creationId xmlns:a16="http://schemas.microsoft.com/office/drawing/2014/main" id="{2F2B46B0-7C5B-4684-8868-1E26FE4A6206}"/>
              </a:ext>
            </a:extLst>
          </p:cNvPr>
          <p:cNvSpPr txBox="1"/>
          <p:nvPr/>
        </p:nvSpPr>
        <p:spPr>
          <a:xfrm>
            <a:off x="7538385" y="4770378"/>
            <a:ext cx="1319592" cy="307777"/>
          </a:xfrm>
          <a:prstGeom prst="rect">
            <a:avLst/>
          </a:prstGeom>
          <a:noFill/>
        </p:spPr>
        <p:txBody>
          <a:bodyPr wrap="none" rtlCol="0">
            <a:spAutoFit/>
          </a:bodyPr>
          <a:lstStyle/>
          <a:p>
            <a:r>
              <a:rPr lang="en-US">
                <a:solidFill>
                  <a:schemeClr val="bg1"/>
                </a:solidFill>
              </a:rPr>
              <a:t>Caleb Hughes</a:t>
            </a:r>
          </a:p>
        </p:txBody>
      </p:sp>
      <p:sp>
        <p:nvSpPr>
          <p:cNvPr id="2" name="AutoShape 2">
            <a:extLst>
              <a:ext uri="{FF2B5EF4-FFF2-40B4-BE49-F238E27FC236}">
                <a16:creationId xmlns:a16="http://schemas.microsoft.com/office/drawing/2014/main" id="{59148454-7857-4EF4-DE67-7D80F1B47483}"/>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 name="Picture 3" descr="Image">
            <a:extLst>
              <a:ext uri="{FF2B5EF4-FFF2-40B4-BE49-F238E27FC236}">
                <a16:creationId xmlns:a16="http://schemas.microsoft.com/office/drawing/2014/main" id="{DE8157B0-FBB3-9EB7-9C60-88342369543A}"/>
              </a:ext>
            </a:extLst>
          </p:cNvPr>
          <p:cNvPicPr>
            <a:picLocks noChangeAspect="1"/>
          </p:cNvPicPr>
          <p:nvPr/>
        </p:nvPicPr>
        <p:blipFill>
          <a:blip r:embed="rId3"/>
          <a:stretch>
            <a:fillRect/>
          </a:stretch>
        </p:blipFill>
        <p:spPr>
          <a:xfrm>
            <a:off x="4525552" y="933533"/>
            <a:ext cx="4395266" cy="1408652"/>
          </a:xfrm>
          <a:prstGeom prst="rect">
            <a:avLst/>
          </a:prstGeom>
        </p:spPr>
      </p:pic>
      <p:sp>
        <p:nvSpPr>
          <p:cNvPr id="9" name="I- = 0.5095 A">
            <a:extLst>
              <a:ext uri="{FF2B5EF4-FFF2-40B4-BE49-F238E27FC236}">
                <a16:creationId xmlns:a16="http://schemas.microsoft.com/office/drawing/2014/main" id="{BE6C4519-7D12-468E-A9FC-36837CBE0F74}"/>
              </a:ext>
            </a:extLst>
          </p:cNvPr>
          <p:cNvSpPr txBox="1"/>
          <p:nvPr/>
        </p:nvSpPr>
        <p:spPr>
          <a:xfrm>
            <a:off x="12251434" y="3987338"/>
            <a:ext cx="3211731" cy="69464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xmlns:lc="http://schemas.openxmlformats.org/drawingml/2006/lockedCanvas" val="1"/>
            </a:ext>
          </a:extLst>
        </p:spPr>
        <p:txBody>
          <a:bodyPr wrap="square" lIns="50800" tIns="50800" rIns="50800" bIns="50800" numCol="1"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n-lt"/>
                <a:ea typeface="+mn-ea"/>
                <a:cs typeface="+mn-cs"/>
                <a:sym typeface="Helvetica Light"/>
              </a:defRPr>
            </a:lvl1pPr>
            <a:lvl2pPr marL="0" marR="0" indent="2286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n-lt"/>
                <a:ea typeface="+mn-ea"/>
                <a:cs typeface="+mn-cs"/>
                <a:sym typeface="Helvetica Light"/>
              </a:defRPr>
            </a:lvl2pPr>
            <a:lvl3pPr marL="0" marR="0" indent="4572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n-lt"/>
                <a:ea typeface="+mn-ea"/>
                <a:cs typeface="+mn-cs"/>
                <a:sym typeface="Helvetica Light"/>
              </a:defRPr>
            </a:lvl3pPr>
            <a:lvl4pPr marL="0" marR="0" indent="6858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n-lt"/>
                <a:ea typeface="+mn-ea"/>
                <a:cs typeface="+mn-cs"/>
                <a:sym typeface="Helvetica Light"/>
              </a:defRPr>
            </a:lvl4pPr>
            <a:lvl5pPr marL="0" marR="0" indent="9144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n-lt"/>
                <a:ea typeface="+mn-ea"/>
                <a:cs typeface="+mn-cs"/>
                <a:sym typeface="Helvetica Light"/>
              </a:defRPr>
            </a:lvl5pPr>
            <a:lvl6pPr marL="0" marR="0" indent="11430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n-lt"/>
                <a:ea typeface="+mn-ea"/>
                <a:cs typeface="+mn-cs"/>
                <a:sym typeface="Helvetica Light"/>
              </a:defRPr>
            </a:lvl6pPr>
            <a:lvl7pPr marL="0" marR="0" indent="13716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n-lt"/>
                <a:ea typeface="+mn-ea"/>
                <a:cs typeface="+mn-cs"/>
                <a:sym typeface="Helvetica Light"/>
              </a:defRPr>
            </a:lvl7pPr>
            <a:lvl8pPr marL="0" marR="0" indent="16002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n-lt"/>
                <a:ea typeface="+mn-ea"/>
                <a:cs typeface="+mn-cs"/>
                <a:sym typeface="Helvetica Light"/>
              </a:defRPr>
            </a:lvl8pPr>
            <a:lvl9pPr marL="0" marR="0" indent="18288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n-lt"/>
                <a:ea typeface="+mn-ea"/>
                <a:cs typeface="+mn-cs"/>
                <a:sym typeface="Helvetica Light"/>
              </a:defRPr>
            </a:lvl9pPr>
          </a:lstStyle>
          <a:p>
            <a:r>
              <a:t>I- = 0.5095 A </a:t>
            </a:r>
          </a:p>
        </p:txBody>
      </p:sp>
      <p:sp>
        <p:nvSpPr>
          <p:cNvPr id="10" name="I- = 0.5095 A">
            <a:extLst>
              <a:ext uri="{FF2B5EF4-FFF2-40B4-BE49-F238E27FC236}">
                <a16:creationId xmlns:a16="http://schemas.microsoft.com/office/drawing/2014/main" id="{BE6C4519-7D12-468E-A9FC-36837CBE0F74}"/>
              </a:ext>
            </a:extLst>
          </p:cNvPr>
          <p:cNvSpPr txBox="1"/>
          <p:nvPr/>
        </p:nvSpPr>
        <p:spPr>
          <a:xfrm>
            <a:off x="12394309" y="4130213"/>
            <a:ext cx="3211731" cy="69464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xmlns:lc="http://schemas.openxmlformats.org/drawingml/2006/lockedCanvas" val="1"/>
            </a:ext>
          </a:extLst>
        </p:spPr>
        <p:txBody>
          <a:bodyPr wrap="square" lIns="50800" tIns="50800" rIns="50800" bIns="50800" numCol="1"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n-lt"/>
                <a:ea typeface="+mn-ea"/>
                <a:cs typeface="+mn-cs"/>
                <a:sym typeface="Helvetica Light"/>
              </a:defRPr>
            </a:lvl1pPr>
            <a:lvl2pPr marL="0" marR="0" indent="2286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n-lt"/>
                <a:ea typeface="+mn-ea"/>
                <a:cs typeface="+mn-cs"/>
                <a:sym typeface="Helvetica Light"/>
              </a:defRPr>
            </a:lvl2pPr>
            <a:lvl3pPr marL="0" marR="0" indent="4572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n-lt"/>
                <a:ea typeface="+mn-ea"/>
                <a:cs typeface="+mn-cs"/>
                <a:sym typeface="Helvetica Light"/>
              </a:defRPr>
            </a:lvl3pPr>
            <a:lvl4pPr marL="0" marR="0" indent="6858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n-lt"/>
                <a:ea typeface="+mn-ea"/>
                <a:cs typeface="+mn-cs"/>
                <a:sym typeface="Helvetica Light"/>
              </a:defRPr>
            </a:lvl4pPr>
            <a:lvl5pPr marL="0" marR="0" indent="9144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n-lt"/>
                <a:ea typeface="+mn-ea"/>
                <a:cs typeface="+mn-cs"/>
                <a:sym typeface="Helvetica Light"/>
              </a:defRPr>
            </a:lvl5pPr>
            <a:lvl6pPr marL="0" marR="0" indent="11430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n-lt"/>
                <a:ea typeface="+mn-ea"/>
                <a:cs typeface="+mn-cs"/>
                <a:sym typeface="Helvetica Light"/>
              </a:defRPr>
            </a:lvl6pPr>
            <a:lvl7pPr marL="0" marR="0" indent="13716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n-lt"/>
                <a:ea typeface="+mn-ea"/>
                <a:cs typeface="+mn-cs"/>
                <a:sym typeface="Helvetica Light"/>
              </a:defRPr>
            </a:lvl7pPr>
            <a:lvl8pPr marL="0" marR="0" indent="16002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n-lt"/>
                <a:ea typeface="+mn-ea"/>
                <a:cs typeface="+mn-cs"/>
                <a:sym typeface="Helvetica Light"/>
              </a:defRPr>
            </a:lvl8pPr>
            <a:lvl9pPr marL="0" marR="0" indent="18288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n-lt"/>
                <a:ea typeface="+mn-ea"/>
                <a:cs typeface="+mn-cs"/>
                <a:sym typeface="Helvetica Light"/>
              </a:defRPr>
            </a:lvl9pPr>
          </a:lstStyle>
          <a:p>
            <a:r>
              <a:t>I- = 0.5095 A </a:t>
            </a:r>
          </a:p>
        </p:txBody>
      </p:sp>
      <p:pic>
        <p:nvPicPr>
          <p:cNvPr id="11" name="Image" descr="Image">
            <a:extLst>
              <a:ext uri="{FF2B5EF4-FFF2-40B4-BE49-F238E27FC236}">
                <a16:creationId xmlns:a16="http://schemas.microsoft.com/office/drawing/2014/main" id="{EF9032D1-673E-5E08-4E76-C657A0289FC7}"/>
              </a:ext>
            </a:extLst>
          </p:cNvPr>
          <p:cNvPicPr>
            <a:picLocks noChangeAspect="1"/>
          </p:cNvPicPr>
          <p:nvPr/>
        </p:nvPicPr>
        <p:blipFill>
          <a:blip r:embed="rId4"/>
          <a:srcRect l="52099" t="9378" r="8062" b="47708"/>
          <a:stretch>
            <a:fillRect/>
          </a:stretch>
        </p:blipFill>
        <p:spPr>
          <a:xfrm>
            <a:off x="17558580" y="4659213"/>
            <a:ext cx="7068019" cy="3783875"/>
          </a:xfrm>
          <a:prstGeom prst="rect">
            <a:avLst/>
          </a:prstGeom>
          <a:ln w="12700" cap="flat">
            <a:noFill/>
            <a:miter lim="400000"/>
          </a:ln>
          <a:effectLst/>
        </p:spPr>
      </p:pic>
      <p:sp>
        <p:nvSpPr>
          <p:cNvPr id="12" name="I+ = 0.4621 A">
            <a:extLst>
              <a:ext uri="{FF2B5EF4-FFF2-40B4-BE49-F238E27FC236}">
                <a16:creationId xmlns:a16="http://schemas.microsoft.com/office/drawing/2014/main" id="{F5F0A605-BFCE-1FDD-ADFD-797DC2F7D609}"/>
              </a:ext>
            </a:extLst>
          </p:cNvPr>
          <p:cNvSpPr txBox="1"/>
          <p:nvPr/>
        </p:nvSpPr>
        <p:spPr>
          <a:xfrm>
            <a:off x="19317180" y="4051268"/>
            <a:ext cx="3550754" cy="73001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xmlns:lc="http://schemas.openxmlformats.org/drawingml/2006/lockedCanvas" val="1"/>
            </a:ext>
          </a:extLst>
        </p:spPr>
        <p:txBody>
          <a:bodyPr wrap="square" lIns="50800" tIns="50800" rIns="50800" bIns="50800" numCol="1"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n-lt"/>
                <a:ea typeface="+mn-ea"/>
                <a:cs typeface="+mn-cs"/>
                <a:sym typeface="Helvetica Light"/>
              </a:defRPr>
            </a:lvl1pPr>
            <a:lvl2pPr marL="0" marR="0" indent="2286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n-lt"/>
                <a:ea typeface="+mn-ea"/>
                <a:cs typeface="+mn-cs"/>
                <a:sym typeface="Helvetica Light"/>
              </a:defRPr>
            </a:lvl2pPr>
            <a:lvl3pPr marL="0" marR="0" indent="4572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n-lt"/>
                <a:ea typeface="+mn-ea"/>
                <a:cs typeface="+mn-cs"/>
                <a:sym typeface="Helvetica Light"/>
              </a:defRPr>
            </a:lvl3pPr>
            <a:lvl4pPr marL="0" marR="0" indent="6858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n-lt"/>
                <a:ea typeface="+mn-ea"/>
                <a:cs typeface="+mn-cs"/>
                <a:sym typeface="Helvetica Light"/>
              </a:defRPr>
            </a:lvl4pPr>
            <a:lvl5pPr marL="0" marR="0" indent="9144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n-lt"/>
                <a:ea typeface="+mn-ea"/>
                <a:cs typeface="+mn-cs"/>
                <a:sym typeface="Helvetica Light"/>
              </a:defRPr>
            </a:lvl5pPr>
            <a:lvl6pPr marL="0" marR="0" indent="11430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n-lt"/>
                <a:ea typeface="+mn-ea"/>
                <a:cs typeface="+mn-cs"/>
                <a:sym typeface="Helvetica Light"/>
              </a:defRPr>
            </a:lvl6pPr>
            <a:lvl7pPr marL="0" marR="0" indent="13716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n-lt"/>
                <a:ea typeface="+mn-ea"/>
                <a:cs typeface="+mn-cs"/>
                <a:sym typeface="Helvetica Light"/>
              </a:defRPr>
            </a:lvl7pPr>
            <a:lvl8pPr marL="0" marR="0" indent="16002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n-lt"/>
                <a:ea typeface="+mn-ea"/>
                <a:cs typeface="+mn-cs"/>
                <a:sym typeface="Helvetica Light"/>
              </a:defRPr>
            </a:lvl8pPr>
            <a:lvl9pPr marL="0" marR="0" indent="18288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n-lt"/>
                <a:ea typeface="+mn-ea"/>
                <a:cs typeface="+mn-cs"/>
                <a:sym typeface="Helvetica Light"/>
              </a:defRPr>
            </a:lvl9pPr>
          </a:lstStyle>
          <a:p>
            <a:r>
              <a:t>I+ = 0.4621 A </a:t>
            </a:r>
          </a:p>
        </p:txBody>
      </p:sp>
      <p:pic>
        <p:nvPicPr>
          <p:cNvPr id="13" name="Image" descr="Image">
            <a:extLst>
              <a:ext uri="{FF2B5EF4-FFF2-40B4-BE49-F238E27FC236}">
                <a16:creationId xmlns:a16="http://schemas.microsoft.com/office/drawing/2014/main" id="{EF9032D1-673E-5E08-4E76-C657A0289FC7}"/>
              </a:ext>
            </a:extLst>
          </p:cNvPr>
          <p:cNvPicPr>
            <a:picLocks noChangeAspect="1"/>
          </p:cNvPicPr>
          <p:nvPr/>
        </p:nvPicPr>
        <p:blipFill>
          <a:blip r:embed="rId4"/>
          <a:srcRect l="52099" t="9378" r="8062" b="47708"/>
          <a:stretch>
            <a:fillRect/>
          </a:stretch>
        </p:blipFill>
        <p:spPr>
          <a:xfrm>
            <a:off x="17701455" y="4802088"/>
            <a:ext cx="7068019" cy="3783875"/>
          </a:xfrm>
          <a:prstGeom prst="rect">
            <a:avLst/>
          </a:prstGeom>
          <a:ln w="12700" cap="flat">
            <a:noFill/>
            <a:miter lim="400000"/>
          </a:ln>
          <a:effectLst/>
        </p:spPr>
      </p:pic>
      <p:sp>
        <p:nvSpPr>
          <p:cNvPr id="14" name="I+ = 0.4621 A">
            <a:extLst>
              <a:ext uri="{FF2B5EF4-FFF2-40B4-BE49-F238E27FC236}">
                <a16:creationId xmlns:a16="http://schemas.microsoft.com/office/drawing/2014/main" id="{F5F0A605-BFCE-1FDD-ADFD-797DC2F7D609}"/>
              </a:ext>
            </a:extLst>
          </p:cNvPr>
          <p:cNvSpPr txBox="1"/>
          <p:nvPr/>
        </p:nvSpPr>
        <p:spPr>
          <a:xfrm>
            <a:off x="19460055" y="4194143"/>
            <a:ext cx="3550754" cy="73001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xmlns:lc="http://schemas.openxmlformats.org/drawingml/2006/lockedCanvas" val="1"/>
            </a:ext>
          </a:extLst>
        </p:spPr>
        <p:txBody>
          <a:bodyPr wrap="square" lIns="50800" tIns="50800" rIns="50800" bIns="50800" numCol="1"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n-lt"/>
                <a:ea typeface="+mn-ea"/>
                <a:cs typeface="+mn-cs"/>
                <a:sym typeface="Helvetica Light"/>
              </a:defRPr>
            </a:lvl1pPr>
            <a:lvl2pPr marL="0" marR="0" indent="2286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n-lt"/>
                <a:ea typeface="+mn-ea"/>
                <a:cs typeface="+mn-cs"/>
                <a:sym typeface="Helvetica Light"/>
              </a:defRPr>
            </a:lvl2pPr>
            <a:lvl3pPr marL="0" marR="0" indent="4572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n-lt"/>
                <a:ea typeface="+mn-ea"/>
                <a:cs typeface="+mn-cs"/>
                <a:sym typeface="Helvetica Light"/>
              </a:defRPr>
            </a:lvl3pPr>
            <a:lvl4pPr marL="0" marR="0" indent="6858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n-lt"/>
                <a:ea typeface="+mn-ea"/>
                <a:cs typeface="+mn-cs"/>
                <a:sym typeface="Helvetica Light"/>
              </a:defRPr>
            </a:lvl4pPr>
            <a:lvl5pPr marL="0" marR="0" indent="9144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n-lt"/>
                <a:ea typeface="+mn-ea"/>
                <a:cs typeface="+mn-cs"/>
                <a:sym typeface="Helvetica Light"/>
              </a:defRPr>
            </a:lvl5pPr>
            <a:lvl6pPr marL="0" marR="0" indent="11430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n-lt"/>
                <a:ea typeface="+mn-ea"/>
                <a:cs typeface="+mn-cs"/>
                <a:sym typeface="Helvetica Light"/>
              </a:defRPr>
            </a:lvl6pPr>
            <a:lvl7pPr marL="0" marR="0" indent="13716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n-lt"/>
                <a:ea typeface="+mn-ea"/>
                <a:cs typeface="+mn-cs"/>
                <a:sym typeface="Helvetica Light"/>
              </a:defRPr>
            </a:lvl7pPr>
            <a:lvl8pPr marL="0" marR="0" indent="16002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n-lt"/>
                <a:ea typeface="+mn-ea"/>
                <a:cs typeface="+mn-cs"/>
                <a:sym typeface="Helvetica Light"/>
              </a:defRPr>
            </a:lvl8pPr>
            <a:lvl9pPr marL="0" marR="0" indent="18288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n-lt"/>
                <a:ea typeface="+mn-ea"/>
                <a:cs typeface="+mn-cs"/>
                <a:sym typeface="Helvetica Light"/>
              </a:defRPr>
            </a:lvl9pPr>
          </a:lstStyle>
          <a:p>
            <a:r>
              <a:t>I+ = 0.4621 A </a:t>
            </a:r>
          </a:p>
        </p:txBody>
      </p:sp>
      <p:pic>
        <p:nvPicPr>
          <p:cNvPr id="15" name="Image" descr="Image">
            <a:extLst>
              <a:ext uri="{FF2B5EF4-FFF2-40B4-BE49-F238E27FC236}">
                <a16:creationId xmlns:a16="http://schemas.microsoft.com/office/drawing/2014/main" id="{EF9032D1-673E-5E08-4E76-C657A0289FC7}"/>
              </a:ext>
            </a:extLst>
          </p:cNvPr>
          <p:cNvPicPr>
            <a:picLocks noChangeAspect="1"/>
          </p:cNvPicPr>
          <p:nvPr/>
        </p:nvPicPr>
        <p:blipFill>
          <a:blip r:embed="rId4"/>
          <a:srcRect l="52099" t="9378" r="8062" b="47708"/>
          <a:stretch>
            <a:fillRect/>
          </a:stretch>
        </p:blipFill>
        <p:spPr>
          <a:xfrm>
            <a:off x="17844330" y="4944963"/>
            <a:ext cx="7068019" cy="3783875"/>
          </a:xfrm>
          <a:prstGeom prst="rect">
            <a:avLst/>
          </a:prstGeom>
          <a:ln w="12700" cap="flat">
            <a:noFill/>
            <a:miter lim="400000"/>
          </a:ln>
          <a:effectLst/>
        </p:spPr>
      </p:pic>
      <p:sp>
        <p:nvSpPr>
          <p:cNvPr id="16" name="I+ = 0.4621 A">
            <a:extLst>
              <a:ext uri="{FF2B5EF4-FFF2-40B4-BE49-F238E27FC236}">
                <a16:creationId xmlns:a16="http://schemas.microsoft.com/office/drawing/2014/main" id="{F5F0A605-BFCE-1FDD-ADFD-797DC2F7D609}"/>
              </a:ext>
            </a:extLst>
          </p:cNvPr>
          <p:cNvSpPr txBox="1"/>
          <p:nvPr/>
        </p:nvSpPr>
        <p:spPr>
          <a:xfrm>
            <a:off x="19602930" y="4337018"/>
            <a:ext cx="3550754" cy="73001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xmlns:lc="http://schemas.openxmlformats.org/drawingml/2006/lockedCanvas" val="1"/>
            </a:ext>
          </a:extLst>
        </p:spPr>
        <p:txBody>
          <a:bodyPr wrap="square" lIns="50800" tIns="50800" rIns="50800" bIns="50800" numCol="1"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n-lt"/>
                <a:ea typeface="+mn-ea"/>
                <a:cs typeface="+mn-cs"/>
                <a:sym typeface="Helvetica Light"/>
              </a:defRPr>
            </a:lvl1pPr>
            <a:lvl2pPr marL="0" marR="0" indent="2286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n-lt"/>
                <a:ea typeface="+mn-ea"/>
                <a:cs typeface="+mn-cs"/>
                <a:sym typeface="Helvetica Light"/>
              </a:defRPr>
            </a:lvl2pPr>
            <a:lvl3pPr marL="0" marR="0" indent="4572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n-lt"/>
                <a:ea typeface="+mn-ea"/>
                <a:cs typeface="+mn-cs"/>
                <a:sym typeface="Helvetica Light"/>
              </a:defRPr>
            </a:lvl3pPr>
            <a:lvl4pPr marL="0" marR="0" indent="6858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n-lt"/>
                <a:ea typeface="+mn-ea"/>
                <a:cs typeface="+mn-cs"/>
                <a:sym typeface="Helvetica Light"/>
              </a:defRPr>
            </a:lvl4pPr>
            <a:lvl5pPr marL="0" marR="0" indent="9144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n-lt"/>
                <a:ea typeface="+mn-ea"/>
                <a:cs typeface="+mn-cs"/>
                <a:sym typeface="Helvetica Light"/>
              </a:defRPr>
            </a:lvl5pPr>
            <a:lvl6pPr marL="0" marR="0" indent="11430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n-lt"/>
                <a:ea typeface="+mn-ea"/>
                <a:cs typeface="+mn-cs"/>
                <a:sym typeface="Helvetica Light"/>
              </a:defRPr>
            </a:lvl6pPr>
            <a:lvl7pPr marL="0" marR="0" indent="13716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n-lt"/>
                <a:ea typeface="+mn-ea"/>
                <a:cs typeface="+mn-cs"/>
                <a:sym typeface="Helvetica Light"/>
              </a:defRPr>
            </a:lvl7pPr>
            <a:lvl8pPr marL="0" marR="0" indent="16002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n-lt"/>
                <a:ea typeface="+mn-ea"/>
                <a:cs typeface="+mn-cs"/>
                <a:sym typeface="Helvetica Light"/>
              </a:defRPr>
            </a:lvl8pPr>
            <a:lvl9pPr marL="0" marR="0" indent="18288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n-lt"/>
                <a:ea typeface="+mn-ea"/>
                <a:cs typeface="+mn-cs"/>
                <a:sym typeface="Helvetica Light"/>
              </a:defRPr>
            </a:lvl9pPr>
          </a:lstStyle>
          <a:p>
            <a:r>
              <a:t>I+ = 0.4621 A </a:t>
            </a:r>
          </a:p>
        </p:txBody>
      </p:sp>
      <p:pic>
        <p:nvPicPr>
          <p:cNvPr id="17" name="Image" descr="Image">
            <a:extLst>
              <a:ext uri="{FF2B5EF4-FFF2-40B4-BE49-F238E27FC236}">
                <a16:creationId xmlns:a16="http://schemas.microsoft.com/office/drawing/2014/main" id="{EF9032D1-673E-5E08-4E76-C657A0289FC7}"/>
              </a:ext>
            </a:extLst>
          </p:cNvPr>
          <p:cNvPicPr>
            <a:picLocks noChangeAspect="1"/>
          </p:cNvPicPr>
          <p:nvPr/>
        </p:nvPicPr>
        <p:blipFill>
          <a:blip r:embed="rId4"/>
          <a:srcRect l="52099" t="9378" r="8062" b="47708"/>
          <a:stretch>
            <a:fillRect/>
          </a:stretch>
        </p:blipFill>
        <p:spPr>
          <a:xfrm>
            <a:off x="17987205" y="5087838"/>
            <a:ext cx="7068019" cy="3783875"/>
          </a:xfrm>
          <a:prstGeom prst="rect">
            <a:avLst/>
          </a:prstGeom>
          <a:ln w="12700" cap="flat">
            <a:noFill/>
            <a:miter lim="400000"/>
          </a:ln>
          <a:effectLst/>
        </p:spPr>
      </p:pic>
      <p:sp>
        <p:nvSpPr>
          <p:cNvPr id="18" name="I+ = 0.4621 A">
            <a:extLst>
              <a:ext uri="{FF2B5EF4-FFF2-40B4-BE49-F238E27FC236}">
                <a16:creationId xmlns:a16="http://schemas.microsoft.com/office/drawing/2014/main" id="{F5F0A605-BFCE-1FDD-ADFD-797DC2F7D609}"/>
              </a:ext>
            </a:extLst>
          </p:cNvPr>
          <p:cNvSpPr txBox="1"/>
          <p:nvPr/>
        </p:nvSpPr>
        <p:spPr>
          <a:xfrm>
            <a:off x="19745805" y="4479893"/>
            <a:ext cx="3550754" cy="73001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xmlns:lc="http://schemas.openxmlformats.org/drawingml/2006/lockedCanvas" val="1"/>
            </a:ext>
          </a:extLst>
        </p:spPr>
        <p:txBody>
          <a:bodyPr wrap="square" lIns="50800" tIns="50800" rIns="50800" bIns="50800" numCol="1"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n-lt"/>
                <a:ea typeface="+mn-ea"/>
                <a:cs typeface="+mn-cs"/>
                <a:sym typeface="Helvetica Light"/>
              </a:defRPr>
            </a:lvl1pPr>
            <a:lvl2pPr marL="0" marR="0" indent="2286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n-lt"/>
                <a:ea typeface="+mn-ea"/>
                <a:cs typeface="+mn-cs"/>
                <a:sym typeface="Helvetica Light"/>
              </a:defRPr>
            </a:lvl2pPr>
            <a:lvl3pPr marL="0" marR="0" indent="4572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n-lt"/>
                <a:ea typeface="+mn-ea"/>
                <a:cs typeface="+mn-cs"/>
                <a:sym typeface="Helvetica Light"/>
              </a:defRPr>
            </a:lvl3pPr>
            <a:lvl4pPr marL="0" marR="0" indent="6858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n-lt"/>
                <a:ea typeface="+mn-ea"/>
                <a:cs typeface="+mn-cs"/>
                <a:sym typeface="Helvetica Light"/>
              </a:defRPr>
            </a:lvl4pPr>
            <a:lvl5pPr marL="0" marR="0" indent="9144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n-lt"/>
                <a:ea typeface="+mn-ea"/>
                <a:cs typeface="+mn-cs"/>
                <a:sym typeface="Helvetica Light"/>
              </a:defRPr>
            </a:lvl5pPr>
            <a:lvl6pPr marL="0" marR="0" indent="11430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n-lt"/>
                <a:ea typeface="+mn-ea"/>
                <a:cs typeface="+mn-cs"/>
                <a:sym typeface="Helvetica Light"/>
              </a:defRPr>
            </a:lvl6pPr>
            <a:lvl7pPr marL="0" marR="0" indent="13716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n-lt"/>
                <a:ea typeface="+mn-ea"/>
                <a:cs typeface="+mn-cs"/>
                <a:sym typeface="Helvetica Light"/>
              </a:defRPr>
            </a:lvl7pPr>
            <a:lvl8pPr marL="0" marR="0" indent="16002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n-lt"/>
                <a:ea typeface="+mn-ea"/>
                <a:cs typeface="+mn-cs"/>
                <a:sym typeface="Helvetica Light"/>
              </a:defRPr>
            </a:lvl8pPr>
            <a:lvl9pPr marL="0" marR="0" indent="18288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n-lt"/>
                <a:ea typeface="+mn-ea"/>
                <a:cs typeface="+mn-cs"/>
                <a:sym typeface="Helvetica Light"/>
              </a:defRPr>
            </a:lvl9pPr>
          </a:lstStyle>
          <a:p>
            <a:r>
              <a:t>I+ = 0.4621 A </a:t>
            </a:r>
          </a:p>
        </p:txBody>
      </p:sp>
      <p:sp>
        <p:nvSpPr>
          <p:cNvPr id="7" name="TextBox 6">
            <a:extLst>
              <a:ext uri="{FF2B5EF4-FFF2-40B4-BE49-F238E27FC236}">
                <a16:creationId xmlns:a16="http://schemas.microsoft.com/office/drawing/2014/main" id="{4915B4A0-F10E-9FCC-F05A-19F61904615D}"/>
              </a:ext>
            </a:extLst>
          </p:cNvPr>
          <p:cNvSpPr txBox="1"/>
          <p:nvPr/>
        </p:nvSpPr>
        <p:spPr>
          <a:xfrm>
            <a:off x="3723066" y="4770378"/>
            <a:ext cx="3000119" cy="307777"/>
          </a:xfrm>
          <a:prstGeom prst="rect">
            <a:avLst/>
          </a:prstGeom>
          <a:noFill/>
        </p:spPr>
        <p:txBody>
          <a:bodyPr wrap="square" rtlCol="0">
            <a:spAutoFit/>
          </a:bodyPr>
          <a:lstStyle/>
          <a:p>
            <a:r>
              <a:rPr lang="en-US" dirty="0">
                <a:solidFill>
                  <a:schemeClr val="bg1"/>
                </a:solidFill>
              </a:rPr>
              <a:t>Analysis by Thomas Mulkey (GSU)</a:t>
            </a:r>
          </a:p>
        </p:txBody>
      </p:sp>
    </p:spTree>
    <p:extLst>
      <p:ext uri="{BB962C8B-B14F-4D97-AF65-F5344CB8AC3E}">
        <p14:creationId xmlns:p14="http://schemas.microsoft.com/office/powerpoint/2010/main" val="419321312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p38"/>
          <p:cNvSpPr txBox="1">
            <a:spLocks noGrp="1"/>
          </p:cNvSpPr>
          <p:nvPr>
            <p:ph type="ctrTitle"/>
          </p:nvPr>
        </p:nvSpPr>
        <p:spPr>
          <a:xfrm>
            <a:off x="523348" y="27550"/>
            <a:ext cx="8004409" cy="699065"/>
          </a:xfrm>
          <a:prstGeom prst="rect">
            <a:avLst/>
          </a:prstGeom>
          <a:noFill/>
          <a:ln>
            <a:noFill/>
          </a:ln>
        </p:spPr>
        <p:txBody>
          <a:bodyPr spcFirstLastPara="1" wrap="square" lIns="91425" tIns="45700" rIns="91425" bIns="45700" anchor="ctr" anchorCtr="0">
            <a:noAutofit/>
          </a:bodyPr>
          <a:lstStyle/>
          <a:p>
            <a:pPr lvl="0" algn="ctr"/>
            <a:r>
              <a:rPr lang="en-US"/>
              <a:t>TEMPLATE</a:t>
            </a:r>
            <a:endParaRPr sz="3000" b="1" i="0" u="none" strike="noStrike" cap="none">
              <a:solidFill>
                <a:schemeClr val="lt1"/>
              </a:solidFill>
              <a:latin typeface="Arial"/>
              <a:ea typeface="Arial"/>
              <a:cs typeface="Arial"/>
              <a:sym typeface="Arial"/>
            </a:endParaRPr>
          </a:p>
        </p:txBody>
      </p:sp>
      <p:sp>
        <p:nvSpPr>
          <p:cNvPr id="3" name="Subtitle 2"/>
          <p:cNvSpPr>
            <a:spLocks noGrp="1"/>
          </p:cNvSpPr>
          <p:nvPr>
            <p:ph type="subTitle" idx="1"/>
          </p:nvPr>
        </p:nvSpPr>
        <p:spPr>
          <a:xfrm>
            <a:off x="91440" y="933533"/>
            <a:ext cx="4398182" cy="2818769"/>
          </a:xfrm>
        </p:spPr>
        <p:txBody>
          <a:bodyPr/>
          <a:lstStyle/>
          <a:p>
            <a:pPr marL="114300" indent="0">
              <a:buNone/>
            </a:pPr>
            <a:r>
              <a:rPr lang="en-US"/>
              <a:t>Hall probe directly above sample</a:t>
            </a:r>
          </a:p>
          <a:p>
            <a:pPr marL="114300" indent="0">
              <a:buNone/>
            </a:pPr>
            <a:r>
              <a:rPr lang="nb-NO"/>
              <a:t>Tc (Hall sensor): (251.34 +/- 0.85) K</a:t>
            </a:r>
          </a:p>
          <a:p>
            <a:pPr marL="114300" indent="0">
              <a:buNone/>
            </a:pPr>
            <a:endParaRPr lang="en-US"/>
          </a:p>
          <a:p>
            <a:pPr marL="114300" indent="0">
              <a:buNone/>
            </a:pPr>
            <a:r>
              <a:rPr lang="en-US"/>
              <a:t>Fluxgates outside cryostat</a:t>
            </a:r>
          </a:p>
          <a:p>
            <a:pPr marL="114300" indent="0">
              <a:buNone/>
            </a:pPr>
            <a:r>
              <a:rPr lang="nb-NO"/>
              <a:t>Tc (fluxgate sensor): (251.02 +/- 0.62) K</a:t>
            </a:r>
          </a:p>
          <a:p>
            <a:pPr marL="114300" indent="0">
              <a:buNone/>
            </a:pPr>
            <a:endParaRPr lang="en-US"/>
          </a:p>
          <a:p>
            <a:pPr marL="114300" indent="0">
              <a:buNone/>
            </a:pPr>
            <a:r>
              <a:rPr lang="en-US"/>
              <a:t>Two lakeshore temperature sensors</a:t>
            </a:r>
          </a:p>
          <a:p>
            <a:pPr marL="114300" indent="0">
              <a:buNone/>
            </a:pPr>
            <a:endParaRPr lang="en-US"/>
          </a:p>
        </p:txBody>
      </p:sp>
      <p:sp>
        <p:nvSpPr>
          <p:cNvPr id="5" name="TextBox 4">
            <a:extLst>
              <a:ext uri="{FF2B5EF4-FFF2-40B4-BE49-F238E27FC236}">
                <a16:creationId xmlns:a16="http://schemas.microsoft.com/office/drawing/2014/main" id="{2F2B46B0-7C5B-4684-8868-1E26FE4A6206}"/>
              </a:ext>
            </a:extLst>
          </p:cNvPr>
          <p:cNvSpPr txBox="1"/>
          <p:nvPr/>
        </p:nvSpPr>
        <p:spPr>
          <a:xfrm>
            <a:off x="7538385" y="4770378"/>
            <a:ext cx="1319592" cy="307777"/>
          </a:xfrm>
          <a:prstGeom prst="rect">
            <a:avLst/>
          </a:prstGeom>
          <a:noFill/>
        </p:spPr>
        <p:txBody>
          <a:bodyPr wrap="none" rtlCol="0">
            <a:spAutoFit/>
          </a:bodyPr>
          <a:lstStyle/>
          <a:p>
            <a:r>
              <a:rPr lang="en-US">
                <a:solidFill>
                  <a:schemeClr val="bg1"/>
                </a:solidFill>
              </a:rPr>
              <a:t>Caleb Hughes</a:t>
            </a:r>
          </a:p>
        </p:txBody>
      </p:sp>
      <p:sp>
        <p:nvSpPr>
          <p:cNvPr id="2" name="AutoShape 2">
            <a:extLst>
              <a:ext uri="{FF2B5EF4-FFF2-40B4-BE49-F238E27FC236}">
                <a16:creationId xmlns:a16="http://schemas.microsoft.com/office/drawing/2014/main" id="{59148454-7857-4EF4-DE67-7D80F1B47483}"/>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Picture 7">
            <a:extLst>
              <a:ext uri="{FF2B5EF4-FFF2-40B4-BE49-F238E27FC236}">
                <a16:creationId xmlns:a16="http://schemas.microsoft.com/office/drawing/2014/main" id="{C1012D0F-D16B-9AE3-D00A-2F8416C0487F}"/>
              </a:ext>
            </a:extLst>
          </p:cNvPr>
          <p:cNvPicPr>
            <a:picLocks/>
          </p:cNvPicPr>
          <p:nvPr/>
        </p:nvPicPr>
        <p:blipFill>
          <a:blip r:embed="rId3"/>
          <a:stretch>
            <a:fillRect/>
          </a:stretch>
        </p:blipFill>
        <p:spPr>
          <a:xfrm>
            <a:off x="4489622" y="932688"/>
            <a:ext cx="4448432" cy="2697480"/>
          </a:xfrm>
          <a:prstGeom prst="rect">
            <a:avLst/>
          </a:prstGeom>
        </p:spPr>
      </p:pic>
    </p:spTree>
    <p:extLst>
      <p:ext uri="{BB962C8B-B14F-4D97-AF65-F5344CB8AC3E}">
        <p14:creationId xmlns:p14="http://schemas.microsoft.com/office/powerpoint/2010/main" val="152844758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p38"/>
          <p:cNvSpPr txBox="1">
            <a:spLocks noGrp="1"/>
          </p:cNvSpPr>
          <p:nvPr>
            <p:ph type="ctrTitle"/>
          </p:nvPr>
        </p:nvSpPr>
        <p:spPr>
          <a:xfrm>
            <a:off x="523348" y="27550"/>
            <a:ext cx="8004409" cy="699065"/>
          </a:xfrm>
          <a:prstGeom prst="rect">
            <a:avLst/>
          </a:prstGeom>
          <a:noFill/>
          <a:ln>
            <a:noFill/>
          </a:ln>
        </p:spPr>
        <p:txBody>
          <a:bodyPr spcFirstLastPara="1" wrap="square" lIns="91425" tIns="45700" rIns="91425" bIns="45700" anchor="ctr" anchorCtr="0">
            <a:noAutofit/>
          </a:bodyPr>
          <a:lstStyle/>
          <a:p>
            <a:pPr lvl="0" algn="ctr"/>
            <a:r>
              <a:rPr lang="en-US"/>
              <a:t>Calibration</a:t>
            </a:r>
            <a:endParaRPr sz="3000" b="1" i="0" u="none" strike="noStrike" cap="none">
              <a:solidFill>
                <a:schemeClr val="lt1"/>
              </a:solidFill>
              <a:latin typeface="Arial"/>
              <a:ea typeface="Arial"/>
              <a:cs typeface="Arial"/>
              <a:sym typeface="Arial"/>
            </a:endParaRPr>
          </a:p>
        </p:txBody>
      </p:sp>
      <p:sp>
        <p:nvSpPr>
          <p:cNvPr id="3" name="Subtitle 2"/>
          <p:cNvSpPr>
            <a:spLocks noGrp="1"/>
          </p:cNvSpPr>
          <p:nvPr>
            <p:ph type="subTitle" idx="1"/>
          </p:nvPr>
        </p:nvSpPr>
        <p:spPr>
          <a:xfrm>
            <a:off x="91440" y="933533"/>
            <a:ext cx="4398182" cy="2818769"/>
          </a:xfrm>
        </p:spPr>
        <p:txBody>
          <a:bodyPr/>
          <a:lstStyle/>
          <a:p>
            <a:pPr marL="114300" indent="0">
              <a:buNone/>
            </a:pPr>
            <a:r>
              <a:rPr lang="en-US"/>
              <a:t>Adjusted cryostat PID parameters</a:t>
            </a:r>
          </a:p>
          <a:p>
            <a:pPr marL="114300" indent="0">
              <a:buNone/>
            </a:pPr>
            <a:endParaRPr lang="en-US"/>
          </a:p>
          <a:p>
            <a:pPr marL="114300" indent="0">
              <a:buNone/>
            </a:pPr>
            <a:r>
              <a:rPr lang="en-US"/>
              <a:t>Leveled system </a:t>
            </a:r>
            <a:r>
              <a:rPr lang="en-US" err="1"/>
              <a:t>wrt</a:t>
            </a:r>
            <a:r>
              <a:rPr lang="en-US"/>
              <a:t> beam</a:t>
            </a:r>
          </a:p>
          <a:p>
            <a:pPr marL="114300" indent="0">
              <a:buNone/>
            </a:pPr>
            <a:endParaRPr lang="en-US"/>
          </a:p>
          <a:p>
            <a:pPr marL="114300" indent="0">
              <a:buNone/>
            </a:pPr>
            <a:r>
              <a:rPr lang="en-US"/>
              <a:t>Tested vacuum system</a:t>
            </a:r>
          </a:p>
          <a:p>
            <a:pPr marL="114300" indent="0">
              <a:buNone/>
            </a:pPr>
            <a:endParaRPr lang="en-US"/>
          </a:p>
        </p:txBody>
      </p:sp>
      <p:sp>
        <p:nvSpPr>
          <p:cNvPr id="5" name="TextBox 4">
            <a:extLst>
              <a:ext uri="{FF2B5EF4-FFF2-40B4-BE49-F238E27FC236}">
                <a16:creationId xmlns:a16="http://schemas.microsoft.com/office/drawing/2014/main" id="{2F2B46B0-7C5B-4684-8868-1E26FE4A6206}"/>
              </a:ext>
            </a:extLst>
          </p:cNvPr>
          <p:cNvSpPr txBox="1"/>
          <p:nvPr/>
        </p:nvSpPr>
        <p:spPr>
          <a:xfrm>
            <a:off x="7538385" y="4770378"/>
            <a:ext cx="1319592" cy="307777"/>
          </a:xfrm>
          <a:prstGeom prst="rect">
            <a:avLst/>
          </a:prstGeom>
          <a:noFill/>
        </p:spPr>
        <p:txBody>
          <a:bodyPr wrap="none" rtlCol="0">
            <a:spAutoFit/>
          </a:bodyPr>
          <a:lstStyle/>
          <a:p>
            <a:r>
              <a:rPr lang="en-US">
                <a:solidFill>
                  <a:schemeClr val="bg1"/>
                </a:solidFill>
              </a:rPr>
              <a:t>Caleb Hughes</a:t>
            </a:r>
          </a:p>
        </p:txBody>
      </p:sp>
      <p:sp>
        <p:nvSpPr>
          <p:cNvPr id="2" name="AutoShape 2">
            <a:extLst>
              <a:ext uri="{FF2B5EF4-FFF2-40B4-BE49-F238E27FC236}">
                <a16:creationId xmlns:a16="http://schemas.microsoft.com/office/drawing/2014/main" id="{59148454-7857-4EF4-DE67-7D80F1B47483}"/>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Picture 7">
            <a:extLst>
              <a:ext uri="{FF2B5EF4-FFF2-40B4-BE49-F238E27FC236}">
                <a16:creationId xmlns:a16="http://schemas.microsoft.com/office/drawing/2014/main" id="{C1012D0F-D16B-9AE3-D00A-2F8416C0487F}"/>
              </a:ext>
            </a:extLst>
          </p:cNvPr>
          <p:cNvPicPr>
            <a:picLocks/>
          </p:cNvPicPr>
          <p:nvPr/>
        </p:nvPicPr>
        <p:blipFill>
          <a:blip r:embed="rId3"/>
          <a:stretch>
            <a:fillRect/>
          </a:stretch>
        </p:blipFill>
        <p:spPr>
          <a:xfrm>
            <a:off x="4489622" y="932688"/>
            <a:ext cx="4448432" cy="2697480"/>
          </a:xfrm>
          <a:prstGeom prst="rect">
            <a:avLst/>
          </a:prstGeom>
        </p:spPr>
      </p:pic>
    </p:spTree>
    <p:extLst>
      <p:ext uri="{BB962C8B-B14F-4D97-AF65-F5344CB8AC3E}">
        <p14:creationId xmlns:p14="http://schemas.microsoft.com/office/powerpoint/2010/main" val="384922344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p38"/>
          <p:cNvSpPr txBox="1">
            <a:spLocks noGrp="1"/>
          </p:cNvSpPr>
          <p:nvPr>
            <p:ph type="ctrTitle"/>
          </p:nvPr>
        </p:nvSpPr>
        <p:spPr>
          <a:xfrm>
            <a:off x="523348" y="27550"/>
            <a:ext cx="8004409" cy="699065"/>
          </a:xfrm>
          <a:prstGeom prst="rect">
            <a:avLst/>
          </a:prstGeom>
          <a:noFill/>
          <a:ln>
            <a:noFill/>
          </a:ln>
        </p:spPr>
        <p:txBody>
          <a:bodyPr spcFirstLastPara="1" wrap="square" lIns="91425" tIns="45700" rIns="91425" bIns="45700" anchor="ctr" anchorCtr="0">
            <a:noAutofit/>
          </a:bodyPr>
          <a:lstStyle/>
          <a:p>
            <a:pPr lvl="0" algn="ctr"/>
            <a:r>
              <a:rPr lang="en-US"/>
              <a:t>Spin-Dependent Fifth-Force</a:t>
            </a:r>
            <a:endParaRPr sz="3000" b="1" i="0" u="none" strike="noStrike" cap="none">
              <a:solidFill>
                <a:schemeClr val="lt1"/>
              </a:solidFill>
              <a:latin typeface="Arial"/>
              <a:ea typeface="Arial"/>
              <a:cs typeface="Arial"/>
              <a:sym typeface="Arial"/>
            </a:endParaRPr>
          </a:p>
        </p:txBody>
      </p:sp>
      <p:sp>
        <p:nvSpPr>
          <p:cNvPr id="3" name="Subtitle 2"/>
          <p:cNvSpPr>
            <a:spLocks noGrp="1"/>
          </p:cNvSpPr>
          <p:nvPr>
            <p:ph type="subTitle" idx="1"/>
          </p:nvPr>
        </p:nvSpPr>
        <p:spPr>
          <a:xfrm>
            <a:off x="523349" y="1630404"/>
            <a:ext cx="4048652" cy="2818769"/>
          </a:xfrm>
        </p:spPr>
        <p:txBody>
          <a:bodyPr/>
          <a:lstStyle/>
          <a:p>
            <a:pPr marL="114300" indent="0">
              <a:buNone/>
            </a:pPr>
            <a:endParaRPr lang="en-US"/>
          </a:p>
          <a:p>
            <a:endParaRPr lang="en-US"/>
          </a:p>
          <a:p>
            <a:endParaRPr lang="en-US"/>
          </a:p>
        </p:txBody>
      </p:sp>
      <p:sp>
        <p:nvSpPr>
          <p:cNvPr id="5" name="TextBox 4">
            <a:extLst>
              <a:ext uri="{FF2B5EF4-FFF2-40B4-BE49-F238E27FC236}">
                <a16:creationId xmlns:a16="http://schemas.microsoft.com/office/drawing/2014/main" id="{2F2B46B0-7C5B-4684-8868-1E26FE4A6206}"/>
              </a:ext>
            </a:extLst>
          </p:cNvPr>
          <p:cNvSpPr txBox="1"/>
          <p:nvPr/>
        </p:nvSpPr>
        <p:spPr>
          <a:xfrm>
            <a:off x="7538385" y="4770378"/>
            <a:ext cx="1319592" cy="307777"/>
          </a:xfrm>
          <a:prstGeom prst="rect">
            <a:avLst/>
          </a:prstGeom>
          <a:noFill/>
        </p:spPr>
        <p:txBody>
          <a:bodyPr wrap="none" rtlCol="0">
            <a:spAutoFit/>
          </a:bodyPr>
          <a:lstStyle/>
          <a:p>
            <a:r>
              <a:rPr lang="en-US">
                <a:solidFill>
                  <a:schemeClr val="bg1"/>
                </a:solidFill>
              </a:rPr>
              <a:t>Caleb Hughes</a:t>
            </a:r>
          </a:p>
        </p:txBody>
      </p:sp>
      <p:grpSp>
        <p:nvGrpSpPr>
          <p:cNvPr id="28" name="Group 27">
            <a:extLst>
              <a:ext uri="{FF2B5EF4-FFF2-40B4-BE49-F238E27FC236}">
                <a16:creationId xmlns:a16="http://schemas.microsoft.com/office/drawing/2014/main" id="{430E1090-5D99-9C1F-AC69-3517B32DBCA2}"/>
              </a:ext>
            </a:extLst>
          </p:cNvPr>
          <p:cNvGrpSpPr/>
          <p:nvPr/>
        </p:nvGrpSpPr>
        <p:grpSpPr>
          <a:xfrm>
            <a:off x="673354" y="758691"/>
            <a:ext cx="6888722" cy="1476183"/>
            <a:chOff x="673354" y="758691"/>
            <a:chExt cx="6888722" cy="1476183"/>
          </a:xfrm>
        </p:grpSpPr>
        <p:grpSp>
          <p:nvGrpSpPr>
            <p:cNvPr id="29" name="Group 28">
              <a:extLst>
                <a:ext uri="{FF2B5EF4-FFF2-40B4-BE49-F238E27FC236}">
                  <a16:creationId xmlns:a16="http://schemas.microsoft.com/office/drawing/2014/main" id="{03DBC1D3-063A-E622-374A-97E07730EA76}"/>
                </a:ext>
              </a:extLst>
            </p:cNvPr>
            <p:cNvGrpSpPr/>
            <p:nvPr/>
          </p:nvGrpSpPr>
          <p:grpSpPr>
            <a:xfrm>
              <a:off x="1886723" y="758691"/>
              <a:ext cx="5675353" cy="1476183"/>
              <a:chOff x="1113269" y="2346200"/>
              <a:chExt cx="5675353" cy="1476183"/>
            </a:xfrm>
          </p:grpSpPr>
          <p:sp>
            <p:nvSpPr>
              <p:cNvPr id="34" name="AutoShape 2">
                <a:extLst>
                  <a:ext uri="{FF2B5EF4-FFF2-40B4-BE49-F238E27FC236}">
                    <a16:creationId xmlns:a16="http://schemas.microsoft.com/office/drawing/2014/main" id="{0E7AC9AC-6A94-EAE8-CEA4-02168DB883CD}"/>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 name="Rectangle 34">
                <a:extLst>
                  <a:ext uri="{FF2B5EF4-FFF2-40B4-BE49-F238E27FC236}">
                    <a16:creationId xmlns:a16="http://schemas.microsoft.com/office/drawing/2014/main" id="{FBBBCD98-6D11-82D3-8F92-0B25E7E31BEA}"/>
                  </a:ext>
                </a:extLst>
              </p:cNvPr>
              <p:cNvSpPr/>
              <p:nvPr/>
            </p:nvSpPr>
            <p:spPr>
              <a:xfrm>
                <a:off x="1316963" y="3028117"/>
                <a:ext cx="165321" cy="782595"/>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B4D11FA3-9520-427B-E447-1824D32D1279}"/>
                  </a:ext>
                </a:extLst>
              </p:cNvPr>
              <p:cNvSpPr/>
              <p:nvPr/>
            </p:nvSpPr>
            <p:spPr>
              <a:xfrm>
                <a:off x="1706693" y="3031546"/>
                <a:ext cx="865204" cy="782595"/>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70EF99C3-EBF1-0109-B0C2-915B722F0C47}"/>
                  </a:ext>
                </a:extLst>
              </p:cNvPr>
              <p:cNvSpPr/>
              <p:nvPr/>
            </p:nvSpPr>
            <p:spPr>
              <a:xfrm>
                <a:off x="2727937" y="3028118"/>
                <a:ext cx="152399" cy="782595"/>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07418DC1-0947-91FD-DE4F-BFF950B3C406}"/>
                  </a:ext>
                </a:extLst>
              </p:cNvPr>
              <p:cNvSpPr/>
              <p:nvPr/>
            </p:nvSpPr>
            <p:spPr>
              <a:xfrm>
                <a:off x="4197655" y="3028117"/>
                <a:ext cx="868680" cy="782595"/>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B41F6800-77EA-76E4-CF23-327ECEF294CC}"/>
                  </a:ext>
                </a:extLst>
              </p:cNvPr>
              <p:cNvSpPr/>
              <p:nvPr/>
            </p:nvSpPr>
            <p:spPr>
              <a:xfrm>
                <a:off x="5382163" y="3039788"/>
                <a:ext cx="165731" cy="782595"/>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1E7947FF-6B97-6F9F-471B-1492DAA6C7A2}"/>
                  </a:ext>
                </a:extLst>
              </p:cNvPr>
              <p:cNvSpPr/>
              <p:nvPr/>
            </p:nvSpPr>
            <p:spPr>
              <a:xfrm>
                <a:off x="5765452" y="3039788"/>
                <a:ext cx="144427" cy="782595"/>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24D4746F-0E5C-AB3B-393C-BB36AD3A4CD6}"/>
                  </a:ext>
                </a:extLst>
              </p:cNvPr>
              <p:cNvSpPr/>
              <p:nvPr/>
            </p:nvSpPr>
            <p:spPr>
              <a:xfrm>
                <a:off x="6053332" y="3039788"/>
                <a:ext cx="144427" cy="782595"/>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Cylinder 41">
                <a:extLst>
                  <a:ext uri="{FF2B5EF4-FFF2-40B4-BE49-F238E27FC236}">
                    <a16:creationId xmlns:a16="http://schemas.microsoft.com/office/drawing/2014/main" id="{168F30B7-6809-23AC-DC2D-9CB125701AB4}"/>
                  </a:ext>
                </a:extLst>
              </p:cNvPr>
              <p:cNvSpPr/>
              <p:nvPr/>
            </p:nvSpPr>
            <p:spPr>
              <a:xfrm rot="5400000">
                <a:off x="3142587" y="2970305"/>
                <a:ext cx="805863" cy="874952"/>
              </a:xfrm>
              <a:prstGeom prst="can">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026BE492-EDA6-72E0-3F4D-8191F0EDB251}"/>
                  </a:ext>
                </a:extLst>
              </p:cNvPr>
              <p:cNvSpPr txBox="1"/>
              <p:nvPr/>
            </p:nvSpPr>
            <p:spPr>
              <a:xfrm rot="18900000">
                <a:off x="1113269" y="2476361"/>
                <a:ext cx="1053494" cy="307777"/>
              </a:xfrm>
              <a:prstGeom prst="rect">
                <a:avLst/>
              </a:prstGeom>
              <a:noFill/>
            </p:spPr>
            <p:txBody>
              <a:bodyPr wrap="none" rtlCol="0">
                <a:spAutoFit/>
              </a:bodyPr>
              <a:lstStyle/>
              <a:p>
                <a:r>
                  <a:rPr lang="en-US">
                    <a:solidFill>
                      <a:schemeClr val="bg1"/>
                    </a:solidFill>
                  </a:rPr>
                  <a:t>π/2 Flipper</a:t>
                </a:r>
              </a:p>
            </p:txBody>
          </p:sp>
          <p:sp>
            <p:nvSpPr>
              <p:cNvPr id="44" name="TextBox 43">
                <a:extLst>
                  <a:ext uri="{FF2B5EF4-FFF2-40B4-BE49-F238E27FC236}">
                    <a16:creationId xmlns:a16="http://schemas.microsoft.com/office/drawing/2014/main" id="{2A5EB022-619F-DE56-1C82-041C8BB5D9EF}"/>
                  </a:ext>
                </a:extLst>
              </p:cNvPr>
              <p:cNvSpPr txBox="1"/>
              <p:nvPr/>
            </p:nvSpPr>
            <p:spPr>
              <a:xfrm rot="18900000">
                <a:off x="1750037" y="2346200"/>
                <a:ext cx="1120820" cy="523220"/>
              </a:xfrm>
              <a:prstGeom prst="rect">
                <a:avLst/>
              </a:prstGeom>
              <a:noFill/>
            </p:spPr>
            <p:txBody>
              <a:bodyPr wrap="none" rtlCol="0">
                <a:spAutoFit/>
              </a:bodyPr>
              <a:lstStyle/>
              <a:p>
                <a:r>
                  <a:rPr lang="en-US">
                    <a:solidFill>
                      <a:schemeClr val="bg1"/>
                    </a:solidFill>
                  </a:rPr>
                  <a:t> Precession</a:t>
                </a:r>
              </a:p>
              <a:p>
                <a:r>
                  <a:rPr lang="en-US">
                    <a:solidFill>
                      <a:schemeClr val="bg1"/>
                    </a:solidFill>
                  </a:rPr>
                  <a:t> coil</a:t>
                </a:r>
              </a:p>
            </p:txBody>
          </p:sp>
          <p:sp>
            <p:nvSpPr>
              <p:cNvPr id="45" name="TextBox 44">
                <a:extLst>
                  <a:ext uri="{FF2B5EF4-FFF2-40B4-BE49-F238E27FC236}">
                    <a16:creationId xmlns:a16="http://schemas.microsoft.com/office/drawing/2014/main" id="{917A744E-E164-B7AA-0C89-2D566A575E30}"/>
                  </a:ext>
                </a:extLst>
              </p:cNvPr>
              <p:cNvSpPr txBox="1"/>
              <p:nvPr/>
            </p:nvSpPr>
            <p:spPr>
              <a:xfrm rot="18900000">
                <a:off x="2491512" y="2565341"/>
                <a:ext cx="845103" cy="307777"/>
              </a:xfrm>
              <a:prstGeom prst="rect">
                <a:avLst/>
              </a:prstGeom>
              <a:noFill/>
            </p:spPr>
            <p:txBody>
              <a:bodyPr wrap="none" rtlCol="0">
                <a:spAutoFit/>
              </a:bodyPr>
              <a:lstStyle/>
              <a:p>
                <a:r>
                  <a:rPr lang="en-US">
                    <a:solidFill>
                      <a:schemeClr val="bg1"/>
                    </a:solidFill>
                  </a:rPr>
                  <a:t>π flipper</a:t>
                </a:r>
              </a:p>
            </p:txBody>
          </p:sp>
          <p:sp>
            <p:nvSpPr>
              <p:cNvPr id="46" name="TextBox 45">
                <a:extLst>
                  <a:ext uri="{FF2B5EF4-FFF2-40B4-BE49-F238E27FC236}">
                    <a16:creationId xmlns:a16="http://schemas.microsoft.com/office/drawing/2014/main" id="{A52C8783-4301-F0E0-DA23-581DFC9EADF4}"/>
                  </a:ext>
                </a:extLst>
              </p:cNvPr>
              <p:cNvSpPr txBox="1"/>
              <p:nvPr/>
            </p:nvSpPr>
            <p:spPr>
              <a:xfrm rot="18900000">
                <a:off x="3145573" y="2546639"/>
                <a:ext cx="792205" cy="307777"/>
              </a:xfrm>
              <a:prstGeom prst="rect">
                <a:avLst/>
              </a:prstGeom>
              <a:noFill/>
            </p:spPr>
            <p:txBody>
              <a:bodyPr wrap="none" rtlCol="0">
                <a:spAutoFit/>
              </a:bodyPr>
              <a:lstStyle/>
              <a:p>
                <a:r>
                  <a:rPr lang="en-US">
                    <a:solidFill>
                      <a:schemeClr val="bg1"/>
                    </a:solidFill>
                  </a:rPr>
                  <a:t>Sample</a:t>
                </a:r>
              </a:p>
            </p:txBody>
          </p:sp>
          <p:sp>
            <p:nvSpPr>
              <p:cNvPr id="47" name="TextBox 46">
                <a:extLst>
                  <a:ext uri="{FF2B5EF4-FFF2-40B4-BE49-F238E27FC236}">
                    <a16:creationId xmlns:a16="http://schemas.microsoft.com/office/drawing/2014/main" id="{C225C6DC-93B7-1016-1515-BA07A8BF1778}"/>
                  </a:ext>
                </a:extLst>
              </p:cNvPr>
              <p:cNvSpPr txBox="1"/>
              <p:nvPr/>
            </p:nvSpPr>
            <p:spPr>
              <a:xfrm rot="18900000">
                <a:off x="4158926" y="2356318"/>
                <a:ext cx="1120820" cy="523220"/>
              </a:xfrm>
              <a:prstGeom prst="rect">
                <a:avLst/>
              </a:prstGeom>
              <a:noFill/>
            </p:spPr>
            <p:txBody>
              <a:bodyPr wrap="none" rtlCol="0">
                <a:spAutoFit/>
              </a:bodyPr>
              <a:lstStyle/>
              <a:p>
                <a:r>
                  <a:rPr lang="en-US">
                    <a:solidFill>
                      <a:schemeClr val="bg1"/>
                    </a:solidFill>
                  </a:rPr>
                  <a:t> Precession</a:t>
                </a:r>
              </a:p>
              <a:p>
                <a:r>
                  <a:rPr lang="en-US">
                    <a:solidFill>
                      <a:schemeClr val="bg1"/>
                    </a:solidFill>
                  </a:rPr>
                  <a:t> Coil</a:t>
                </a:r>
              </a:p>
            </p:txBody>
          </p:sp>
          <p:sp>
            <p:nvSpPr>
              <p:cNvPr id="48" name="TextBox 47">
                <a:extLst>
                  <a:ext uri="{FF2B5EF4-FFF2-40B4-BE49-F238E27FC236}">
                    <a16:creationId xmlns:a16="http://schemas.microsoft.com/office/drawing/2014/main" id="{811DC544-9656-75F9-497F-CD65B1C07269}"/>
                  </a:ext>
                </a:extLst>
              </p:cNvPr>
              <p:cNvSpPr txBox="1"/>
              <p:nvPr/>
            </p:nvSpPr>
            <p:spPr>
              <a:xfrm rot="18900000">
                <a:off x="5198466" y="2499235"/>
                <a:ext cx="994183" cy="307777"/>
              </a:xfrm>
              <a:prstGeom prst="rect">
                <a:avLst/>
              </a:prstGeom>
              <a:noFill/>
            </p:spPr>
            <p:txBody>
              <a:bodyPr wrap="none" rtlCol="0">
                <a:spAutoFit/>
              </a:bodyPr>
              <a:lstStyle/>
              <a:p>
                <a:r>
                  <a:rPr lang="en-US">
                    <a:solidFill>
                      <a:schemeClr val="bg1"/>
                    </a:solidFill>
                  </a:rPr>
                  <a:t>π/2 flipper</a:t>
                </a:r>
              </a:p>
            </p:txBody>
          </p:sp>
          <p:sp>
            <p:nvSpPr>
              <p:cNvPr id="49" name="TextBox 48">
                <a:extLst>
                  <a:ext uri="{FF2B5EF4-FFF2-40B4-BE49-F238E27FC236}">
                    <a16:creationId xmlns:a16="http://schemas.microsoft.com/office/drawing/2014/main" id="{63CA256F-A164-F5C4-D93D-226EA4880FA7}"/>
                  </a:ext>
                </a:extLst>
              </p:cNvPr>
              <p:cNvSpPr txBox="1"/>
              <p:nvPr/>
            </p:nvSpPr>
            <p:spPr>
              <a:xfrm rot="18900000">
                <a:off x="5588914" y="2546639"/>
                <a:ext cx="881973" cy="307777"/>
              </a:xfrm>
              <a:prstGeom prst="rect">
                <a:avLst/>
              </a:prstGeom>
              <a:noFill/>
            </p:spPr>
            <p:txBody>
              <a:bodyPr wrap="none" rtlCol="0">
                <a:spAutoFit/>
              </a:bodyPr>
              <a:lstStyle/>
              <a:p>
                <a:r>
                  <a:rPr lang="en-US">
                    <a:solidFill>
                      <a:schemeClr val="bg1"/>
                    </a:solidFill>
                  </a:rPr>
                  <a:t>Analyzer</a:t>
                </a:r>
              </a:p>
            </p:txBody>
          </p:sp>
          <p:sp>
            <p:nvSpPr>
              <p:cNvPr id="50" name="TextBox 49">
                <a:extLst>
                  <a:ext uri="{FF2B5EF4-FFF2-40B4-BE49-F238E27FC236}">
                    <a16:creationId xmlns:a16="http://schemas.microsoft.com/office/drawing/2014/main" id="{3313047A-2254-778B-0F86-F43E93B17FDF}"/>
                  </a:ext>
                </a:extLst>
              </p:cNvPr>
              <p:cNvSpPr txBox="1"/>
              <p:nvPr/>
            </p:nvSpPr>
            <p:spPr>
              <a:xfrm rot="18900000">
                <a:off x="5927489" y="2563629"/>
                <a:ext cx="861133" cy="307777"/>
              </a:xfrm>
              <a:prstGeom prst="rect">
                <a:avLst/>
              </a:prstGeom>
              <a:noFill/>
            </p:spPr>
            <p:txBody>
              <a:bodyPr wrap="none" rtlCol="0">
                <a:spAutoFit/>
              </a:bodyPr>
              <a:lstStyle/>
              <a:p>
                <a:r>
                  <a:rPr lang="en-US">
                    <a:solidFill>
                      <a:schemeClr val="bg1"/>
                    </a:solidFill>
                  </a:rPr>
                  <a:t>Detector</a:t>
                </a:r>
              </a:p>
            </p:txBody>
          </p:sp>
        </p:grpSp>
        <p:cxnSp>
          <p:nvCxnSpPr>
            <p:cNvPr id="30" name="Straight Arrow Connector 29">
              <a:extLst>
                <a:ext uri="{FF2B5EF4-FFF2-40B4-BE49-F238E27FC236}">
                  <a16:creationId xmlns:a16="http://schemas.microsoft.com/office/drawing/2014/main" id="{F696073F-E493-8768-0980-229FE174FBF1}"/>
                </a:ext>
              </a:extLst>
            </p:cNvPr>
            <p:cNvCxnSpPr>
              <a:endCxn id="42" idx="1"/>
            </p:cNvCxnSpPr>
            <p:nvPr/>
          </p:nvCxnSpPr>
          <p:spPr>
            <a:xfrm flipV="1">
              <a:off x="4250724" y="1820273"/>
              <a:ext cx="505725" cy="8527"/>
            </a:xfrm>
            <a:prstGeom prst="straightConnector1">
              <a:avLst/>
            </a:prstGeom>
            <a:ln w="41275">
              <a:tailEnd type="triangle"/>
            </a:ln>
          </p:spPr>
          <p:style>
            <a:lnRef idx="1">
              <a:schemeClr val="accent2"/>
            </a:lnRef>
            <a:fillRef idx="0">
              <a:schemeClr val="accent2"/>
            </a:fillRef>
            <a:effectRef idx="0">
              <a:schemeClr val="accent2"/>
            </a:effectRef>
            <a:fontRef idx="minor">
              <a:schemeClr val="tx1"/>
            </a:fontRef>
          </p:style>
        </p:cxnSp>
        <p:sp>
          <p:nvSpPr>
            <p:cNvPr id="31" name="TextBox 30">
              <a:extLst>
                <a:ext uri="{FF2B5EF4-FFF2-40B4-BE49-F238E27FC236}">
                  <a16:creationId xmlns:a16="http://schemas.microsoft.com/office/drawing/2014/main" id="{C0AD3A43-4AD0-4574-AD02-A4E5F42811BC}"/>
                </a:ext>
              </a:extLst>
            </p:cNvPr>
            <p:cNvSpPr txBox="1"/>
            <p:nvPr/>
          </p:nvSpPr>
          <p:spPr>
            <a:xfrm>
              <a:off x="4251234" y="1537631"/>
              <a:ext cx="304892" cy="307777"/>
            </a:xfrm>
            <a:prstGeom prst="rect">
              <a:avLst/>
            </a:prstGeom>
            <a:noFill/>
          </p:spPr>
          <p:txBody>
            <a:bodyPr wrap="none" rtlCol="0">
              <a:spAutoFit/>
            </a:bodyPr>
            <a:lstStyle/>
            <a:p>
              <a:r>
                <a:rPr lang="en-US">
                  <a:solidFill>
                    <a:srgbClr val="BE4B48"/>
                  </a:solidFill>
                </a:rPr>
                <a:t>S</a:t>
              </a:r>
            </a:p>
          </p:txBody>
        </p:sp>
        <p:cxnSp>
          <p:nvCxnSpPr>
            <p:cNvPr id="32" name="Straight Arrow Connector 31">
              <a:extLst>
                <a:ext uri="{FF2B5EF4-FFF2-40B4-BE49-F238E27FC236}">
                  <a16:creationId xmlns:a16="http://schemas.microsoft.com/office/drawing/2014/main" id="{373314E0-8531-45CE-C93A-B97F0269C13D}"/>
                </a:ext>
              </a:extLst>
            </p:cNvPr>
            <p:cNvCxnSpPr/>
            <p:nvPr/>
          </p:nvCxnSpPr>
          <p:spPr>
            <a:xfrm flipV="1">
              <a:off x="1076858" y="1811745"/>
              <a:ext cx="505725" cy="8527"/>
            </a:xfrm>
            <a:prstGeom prst="straightConnector1">
              <a:avLst/>
            </a:prstGeom>
            <a:ln w="41275">
              <a:tailEnd type="triangle"/>
            </a:ln>
          </p:spPr>
          <p:style>
            <a:lnRef idx="1">
              <a:schemeClr val="accent2"/>
            </a:lnRef>
            <a:fillRef idx="0">
              <a:schemeClr val="accent2"/>
            </a:fillRef>
            <a:effectRef idx="0">
              <a:schemeClr val="accent2"/>
            </a:effectRef>
            <a:fontRef idx="minor">
              <a:schemeClr val="tx1"/>
            </a:fontRef>
          </p:style>
        </p:cxnSp>
        <p:sp>
          <p:nvSpPr>
            <p:cNvPr id="33" name="TextBox 32">
              <a:extLst>
                <a:ext uri="{FF2B5EF4-FFF2-40B4-BE49-F238E27FC236}">
                  <a16:creationId xmlns:a16="http://schemas.microsoft.com/office/drawing/2014/main" id="{B3F2E0BE-C992-6BAB-EC2A-6B7B9B36E5E6}"/>
                </a:ext>
              </a:extLst>
            </p:cNvPr>
            <p:cNvSpPr txBox="1"/>
            <p:nvPr/>
          </p:nvSpPr>
          <p:spPr>
            <a:xfrm>
              <a:off x="673354" y="1440608"/>
              <a:ext cx="1367682" cy="307777"/>
            </a:xfrm>
            <a:prstGeom prst="rect">
              <a:avLst/>
            </a:prstGeom>
            <a:noFill/>
          </p:spPr>
          <p:txBody>
            <a:bodyPr wrap="none" rtlCol="0">
              <a:spAutoFit/>
            </a:bodyPr>
            <a:lstStyle/>
            <a:p>
              <a:r>
                <a:rPr lang="en-US">
                  <a:solidFill>
                    <a:srgbClr val="BE4B48"/>
                  </a:solidFill>
                </a:rPr>
                <a:t>Neutron Travel</a:t>
              </a:r>
            </a:p>
          </p:txBody>
        </p:sp>
      </p:grpSp>
      <p:sp>
        <p:nvSpPr>
          <p:cNvPr id="2" name="TextBox 1">
            <a:extLst>
              <a:ext uri="{FF2B5EF4-FFF2-40B4-BE49-F238E27FC236}">
                <a16:creationId xmlns:a16="http://schemas.microsoft.com/office/drawing/2014/main" id="{55D74F89-4B4F-8DF5-0285-812A65280EC7}"/>
              </a:ext>
            </a:extLst>
          </p:cNvPr>
          <p:cNvSpPr txBox="1"/>
          <p:nvPr/>
        </p:nvSpPr>
        <p:spPr>
          <a:xfrm>
            <a:off x="853567" y="2863522"/>
            <a:ext cx="8004409" cy="584775"/>
          </a:xfrm>
          <a:prstGeom prst="rect">
            <a:avLst/>
          </a:prstGeom>
          <a:noFill/>
        </p:spPr>
        <p:txBody>
          <a:bodyPr wrap="square" lIns="91440" tIns="45720" rIns="91440" bIns="45720" rtlCol="0" anchor="t">
            <a:spAutoFit/>
          </a:bodyPr>
          <a:lstStyle/>
          <a:p>
            <a:endParaRPr lang="en-US" sz="3200">
              <a:solidFill>
                <a:schemeClr val="bg1"/>
              </a:solidFill>
            </a:endParaRPr>
          </a:p>
        </p:txBody>
      </p:sp>
    </p:spTree>
    <p:extLst>
      <p:ext uri="{BB962C8B-B14F-4D97-AF65-F5344CB8AC3E}">
        <p14:creationId xmlns:p14="http://schemas.microsoft.com/office/powerpoint/2010/main" val="90998158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561E6-0BB8-B1CD-03B6-C13F1619F8D2}"/>
              </a:ext>
            </a:extLst>
          </p:cNvPr>
          <p:cNvSpPr>
            <a:spLocks noGrp="1"/>
          </p:cNvSpPr>
          <p:nvPr>
            <p:ph type="ctrTitle"/>
          </p:nvPr>
        </p:nvSpPr>
        <p:spPr/>
        <p:txBody>
          <a:bodyPr/>
          <a:lstStyle/>
          <a:p>
            <a:r>
              <a:rPr lang="en-US"/>
              <a:t>INTENTIONALLY BLANK</a:t>
            </a:r>
          </a:p>
        </p:txBody>
      </p:sp>
      <p:sp>
        <p:nvSpPr>
          <p:cNvPr id="4" name="Text Placeholder 3">
            <a:extLst>
              <a:ext uri="{FF2B5EF4-FFF2-40B4-BE49-F238E27FC236}">
                <a16:creationId xmlns:a16="http://schemas.microsoft.com/office/drawing/2014/main" id="{12689A5E-96AB-A40D-9876-B615F32E3EE6}"/>
              </a:ext>
            </a:extLst>
          </p:cNvPr>
          <p:cNvSpPr>
            <a:spLocks noGrp="1"/>
          </p:cNvSpPr>
          <p:nvPr>
            <p:ph type="body" idx="2"/>
          </p:nvPr>
        </p:nvSpPr>
        <p:spPr/>
        <p:txBody>
          <a:bodyPr/>
          <a:lstStyle/>
          <a:p>
            <a:endParaRPr lang="en-US"/>
          </a:p>
        </p:txBody>
      </p:sp>
      <p:grpSp>
        <p:nvGrpSpPr>
          <p:cNvPr id="11" name="Group 10">
            <a:extLst>
              <a:ext uri="{FF2B5EF4-FFF2-40B4-BE49-F238E27FC236}">
                <a16:creationId xmlns:a16="http://schemas.microsoft.com/office/drawing/2014/main" id="{3A15EBAF-2945-C8A5-0993-ED893CC724FE}"/>
              </a:ext>
            </a:extLst>
          </p:cNvPr>
          <p:cNvGrpSpPr/>
          <p:nvPr/>
        </p:nvGrpSpPr>
        <p:grpSpPr>
          <a:xfrm>
            <a:off x="616243" y="694325"/>
            <a:ext cx="6018515" cy="3298818"/>
            <a:chOff x="616243" y="694325"/>
            <a:chExt cx="6018515" cy="3298818"/>
          </a:xfrm>
        </p:grpSpPr>
        <p:pic>
          <p:nvPicPr>
            <p:cNvPr id="7" name="Picture 6" descr="A screenshot of a computer screen&#10;&#10;Description automatically generated">
              <a:extLst>
                <a:ext uri="{FF2B5EF4-FFF2-40B4-BE49-F238E27FC236}">
                  <a16:creationId xmlns:a16="http://schemas.microsoft.com/office/drawing/2014/main" id="{01D7FAF0-5783-11D4-E0B1-33CAF75BB615}"/>
                </a:ext>
              </a:extLst>
            </p:cNvPr>
            <p:cNvPicPr>
              <a:picLocks noChangeAspect="1"/>
            </p:cNvPicPr>
            <p:nvPr/>
          </p:nvPicPr>
          <p:blipFill rotWithShape="1">
            <a:blip r:embed="rId2"/>
            <a:srcRect l="50479" t="8572"/>
            <a:stretch/>
          </p:blipFill>
          <p:spPr>
            <a:xfrm>
              <a:off x="616243" y="694325"/>
              <a:ext cx="2188985" cy="3233175"/>
            </a:xfrm>
            <a:prstGeom prst="rect">
              <a:avLst/>
            </a:prstGeom>
          </p:spPr>
        </p:pic>
        <p:pic>
          <p:nvPicPr>
            <p:cNvPr id="6" name="Picture 5" descr="A screenshot of a computer screen&#10;&#10;Description automatically generated">
              <a:extLst>
                <a:ext uri="{FF2B5EF4-FFF2-40B4-BE49-F238E27FC236}">
                  <a16:creationId xmlns:a16="http://schemas.microsoft.com/office/drawing/2014/main" id="{77545C5B-D8C2-4195-C90D-9D428D5CD3E8}"/>
                </a:ext>
              </a:extLst>
            </p:cNvPr>
            <p:cNvPicPr>
              <a:picLocks noChangeAspect="1"/>
            </p:cNvPicPr>
            <p:nvPr/>
          </p:nvPicPr>
          <p:blipFill rotWithShape="1">
            <a:blip r:embed="rId3"/>
            <a:srcRect l="51156" t="8571"/>
            <a:stretch/>
          </p:blipFill>
          <p:spPr>
            <a:xfrm>
              <a:off x="2582684" y="694327"/>
              <a:ext cx="2159076" cy="3233175"/>
            </a:xfrm>
            <a:prstGeom prst="rect">
              <a:avLst/>
            </a:prstGeom>
          </p:spPr>
        </p:pic>
        <p:pic>
          <p:nvPicPr>
            <p:cNvPr id="5" name="Picture 4" descr="A screenshot of a computer screen&#10;&#10;Description automatically generated">
              <a:extLst>
                <a:ext uri="{FF2B5EF4-FFF2-40B4-BE49-F238E27FC236}">
                  <a16:creationId xmlns:a16="http://schemas.microsoft.com/office/drawing/2014/main" id="{41CD6B58-2542-A94A-6355-1B9838828948}"/>
                </a:ext>
              </a:extLst>
            </p:cNvPr>
            <p:cNvPicPr>
              <a:picLocks noChangeAspect="1"/>
            </p:cNvPicPr>
            <p:nvPr/>
          </p:nvPicPr>
          <p:blipFill rotWithShape="1">
            <a:blip r:embed="rId4"/>
            <a:srcRect l="50479" t="8571"/>
            <a:stretch/>
          </p:blipFill>
          <p:spPr>
            <a:xfrm>
              <a:off x="4445773" y="694325"/>
              <a:ext cx="2188985" cy="3233175"/>
            </a:xfrm>
            <a:prstGeom prst="rect">
              <a:avLst/>
            </a:prstGeom>
          </p:spPr>
        </p:pic>
        <p:sp>
          <p:nvSpPr>
            <p:cNvPr id="8" name="TextBox 7">
              <a:extLst>
                <a:ext uri="{FF2B5EF4-FFF2-40B4-BE49-F238E27FC236}">
                  <a16:creationId xmlns:a16="http://schemas.microsoft.com/office/drawing/2014/main" id="{D202925D-D657-9FDA-419D-511D6DEF8BBE}"/>
                </a:ext>
              </a:extLst>
            </p:cNvPr>
            <p:cNvSpPr txBox="1"/>
            <p:nvPr/>
          </p:nvSpPr>
          <p:spPr>
            <a:xfrm>
              <a:off x="1092836" y="3685366"/>
              <a:ext cx="1013255" cy="307777"/>
            </a:xfrm>
            <a:prstGeom prst="rect">
              <a:avLst/>
            </a:prstGeom>
            <a:noFill/>
          </p:spPr>
          <p:txBody>
            <a:bodyPr wrap="square" rtlCol="0">
              <a:spAutoFit/>
            </a:bodyPr>
            <a:lstStyle/>
            <a:p>
              <a:r>
                <a:rPr lang="en-US"/>
                <a:t>T = 240 K</a:t>
              </a:r>
            </a:p>
          </p:txBody>
        </p:sp>
        <p:sp>
          <p:nvSpPr>
            <p:cNvPr id="9" name="TextBox 8">
              <a:extLst>
                <a:ext uri="{FF2B5EF4-FFF2-40B4-BE49-F238E27FC236}">
                  <a16:creationId xmlns:a16="http://schemas.microsoft.com/office/drawing/2014/main" id="{ECECB9B7-AD46-5446-B761-32E2D35FB446}"/>
                </a:ext>
              </a:extLst>
            </p:cNvPr>
            <p:cNvSpPr txBox="1"/>
            <p:nvPr/>
          </p:nvSpPr>
          <p:spPr>
            <a:xfrm>
              <a:off x="2961813" y="3685366"/>
              <a:ext cx="1013255" cy="307777"/>
            </a:xfrm>
            <a:prstGeom prst="rect">
              <a:avLst/>
            </a:prstGeom>
            <a:noFill/>
          </p:spPr>
          <p:txBody>
            <a:bodyPr wrap="square" rtlCol="0">
              <a:spAutoFit/>
            </a:bodyPr>
            <a:lstStyle/>
            <a:p>
              <a:r>
                <a:rPr lang="en-US"/>
                <a:t>T = 251 K</a:t>
              </a:r>
            </a:p>
          </p:txBody>
        </p:sp>
        <p:sp>
          <p:nvSpPr>
            <p:cNvPr id="10" name="TextBox 9">
              <a:extLst>
                <a:ext uri="{FF2B5EF4-FFF2-40B4-BE49-F238E27FC236}">
                  <a16:creationId xmlns:a16="http://schemas.microsoft.com/office/drawing/2014/main" id="{AC5A2F00-B4B8-93D2-C887-2044E7B1E8CA}"/>
                </a:ext>
              </a:extLst>
            </p:cNvPr>
            <p:cNvSpPr txBox="1"/>
            <p:nvPr/>
          </p:nvSpPr>
          <p:spPr>
            <a:xfrm>
              <a:off x="4898345" y="3676650"/>
              <a:ext cx="1013255" cy="307777"/>
            </a:xfrm>
            <a:prstGeom prst="rect">
              <a:avLst/>
            </a:prstGeom>
            <a:noFill/>
          </p:spPr>
          <p:txBody>
            <a:bodyPr wrap="square" rtlCol="0">
              <a:spAutoFit/>
            </a:bodyPr>
            <a:lstStyle/>
            <a:p>
              <a:r>
                <a:rPr lang="en-US"/>
                <a:t>T = 260 K</a:t>
              </a:r>
            </a:p>
          </p:txBody>
        </p:sp>
      </p:grpSp>
    </p:spTree>
    <p:extLst>
      <p:ext uri="{BB962C8B-B14F-4D97-AF65-F5344CB8AC3E}">
        <p14:creationId xmlns:p14="http://schemas.microsoft.com/office/powerpoint/2010/main" val="59088647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561E6-0BB8-B1CD-03B6-C13F1619F8D2}"/>
              </a:ext>
            </a:extLst>
          </p:cNvPr>
          <p:cNvSpPr>
            <a:spLocks noGrp="1"/>
          </p:cNvSpPr>
          <p:nvPr>
            <p:ph type="ctrTitle"/>
          </p:nvPr>
        </p:nvSpPr>
        <p:spPr/>
        <p:txBody>
          <a:bodyPr/>
          <a:lstStyle/>
          <a:p>
            <a:r>
              <a:rPr lang="en-US"/>
              <a:t>INTENTIONALLY BLANK</a:t>
            </a:r>
          </a:p>
        </p:txBody>
      </p:sp>
      <p:sp>
        <p:nvSpPr>
          <p:cNvPr id="4" name="Text Placeholder 3">
            <a:extLst>
              <a:ext uri="{FF2B5EF4-FFF2-40B4-BE49-F238E27FC236}">
                <a16:creationId xmlns:a16="http://schemas.microsoft.com/office/drawing/2014/main" id="{12689A5E-96AB-A40D-9876-B615F32E3EE6}"/>
              </a:ext>
            </a:extLst>
          </p:cNvPr>
          <p:cNvSpPr>
            <a:spLocks noGrp="1"/>
          </p:cNvSpPr>
          <p:nvPr>
            <p:ph type="body" idx="2"/>
          </p:nvPr>
        </p:nvSpPr>
        <p:spPr/>
        <p:txBody>
          <a:bodyPr/>
          <a:lstStyle/>
          <a:p>
            <a:endParaRPr lang="en-US"/>
          </a:p>
        </p:txBody>
      </p:sp>
      <p:grpSp>
        <p:nvGrpSpPr>
          <p:cNvPr id="12" name="Group 11">
            <a:extLst>
              <a:ext uri="{FF2B5EF4-FFF2-40B4-BE49-F238E27FC236}">
                <a16:creationId xmlns:a16="http://schemas.microsoft.com/office/drawing/2014/main" id="{EB17959B-CBFD-6D5A-232F-24FF71DFB7EE}"/>
              </a:ext>
            </a:extLst>
          </p:cNvPr>
          <p:cNvGrpSpPr>
            <a:grpSpLocks noChangeAspect="1"/>
          </p:cNvGrpSpPr>
          <p:nvPr/>
        </p:nvGrpSpPr>
        <p:grpSpPr>
          <a:xfrm>
            <a:off x="616250" y="694333"/>
            <a:ext cx="2347222" cy="1286539"/>
            <a:chOff x="616243" y="694325"/>
            <a:chExt cx="6018515" cy="3298818"/>
          </a:xfrm>
        </p:grpSpPr>
        <p:pic>
          <p:nvPicPr>
            <p:cNvPr id="7" name="Picture 6" descr="A screenshot of a computer screen&#10;&#10;Description automatically generated">
              <a:extLst>
                <a:ext uri="{FF2B5EF4-FFF2-40B4-BE49-F238E27FC236}">
                  <a16:creationId xmlns:a16="http://schemas.microsoft.com/office/drawing/2014/main" id="{01D7FAF0-5783-11D4-E0B1-33CAF75BB615}"/>
                </a:ext>
              </a:extLst>
            </p:cNvPr>
            <p:cNvPicPr>
              <a:picLocks noChangeAspect="1"/>
            </p:cNvPicPr>
            <p:nvPr/>
          </p:nvPicPr>
          <p:blipFill rotWithShape="1">
            <a:blip r:embed="rId2"/>
            <a:srcRect l="50479" t="8572"/>
            <a:stretch/>
          </p:blipFill>
          <p:spPr>
            <a:xfrm>
              <a:off x="616243" y="694325"/>
              <a:ext cx="2188985" cy="3233175"/>
            </a:xfrm>
            <a:prstGeom prst="rect">
              <a:avLst/>
            </a:prstGeom>
          </p:spPr>
        </p:pic>
        <p:pic>
          <p:nvPicPr>
            <p:cNvPr id="6" name="Picture 5" descr="A screenshot of a computer screen&#10;&#10;Description automatically generated">
              <a:extLst>
                <a:ext uri="{FF2B5EF4-FFF2-40B4-BE49-F238E27FC236}">
                  <a16:creationId xmlns:a16="http://schemas.microsoft.com/office/drawing/2014/main" id="{77545C5B-D8C2-4195-C90D-9D428D5CD3E8}"/>
                </a:ext>
              </a:extLst>
            </p:cNvPr>
            <p:cNvPicPr>
              <a:picLocks noChangeAspect="1"/>
            </p:cNvPicPr>
            <p:nvPr/>
          </p:nvPicPr>
          <p:blipFill rotWithShape="1">
            <a:blip r:embed="rId3"/>
            <a:srcRect l="51156" t="8571"/>
            <a:stretch/>
          </p:blipFill>
          <p:spPr>
            <a:xfrm>
              <a:off x="2582684" y="694327"/>
              <a:ext cx="2159076" cy="3233175"/>
            </a:xfrm>
            <a:prstGeom prst="rect">
              <a:avLst/>
            </a:prstGeom>
          </p:spPr>
        </p:pic>
        <p:pic>
          <p:nvPicPr>
            <p:cNvPr id="5" name="Picture 4" descr="A screenshot of a computer screen&#10;&#10;Description automatically generated">
              <a:extLst>
                <a:ext uri="{FF2B5EF4-FFF2-40B4-BE49-F238E27FC236}">
                  <a16:creationId xmlns:a16="http://schemas.microsoft.com/office/drawing/2014/main" id="{41CD6B58-2542-A94A-6355-1B9838828948}"/>
                </a:ext>
              </a:extLst>
            </p:cNvPr>
            <p:cNvPicPr>
              <a:picLocks noChangeAspect="1"/>
            </p:cNvPicPr>
            <p:nvPr/>
          </p:nvPicPr>
          <p:blipFill rotWithShape="1">
            <a:blip r:embed="rId4"/>
            <a:srcRect l="50479" t="8571"/>
            <a:stretch/>
          </p:blipFill>
          <p:spPr>
            <a:xfrm>
              <a:off x="4445773" y="694325"/>
              <a:ext cx="2188985" cy="3233175"/>
            </a:xfrm>
            <a:prstGeom prst="rect">
              <a:avLst/>
            </a:prstGeom>
          </p:spPr>
        </p:pic>
        <p:sp>
          <p:nvSpPr>
            <p:cNvPr id="8" name="TextBox 7">
              <a:extLst>
                <a:ext uri="{FF2B5EF4-FFF2-40B4-BE49-F238E27FC236}">
                  <a16:creationId xmlns:a16="http://schemas.microsoft.com/office/drawing/2014/main" id="{D202925D-D657-9FDA-419D-511D6DEF8BBE}"/>
                </a:ext>
              </a:extLst>
            </p:cNvPr>
            <p:cNvSpPr txBox="1">
              <a:spLocks/>
            </p:cNvSpPr>
            <p:nvPr/>
          </p:nvSpPr>
          <p:spPr>
            <a:xfrm>
              <a:off x="1092836" y="3685366"/>
              <a:ext cx="1013255" cy="307777"/>
            </a:xfrm>
            <a:prstGeom prst="rect">
              <a:avLst/>
            </a:prstGeom>
            <a:noFill/>
          </p:spPr>
          <p:txBody>
            <a:bodyPr wrap="square" rtlCol="0">
              <a:spAutoFit/>
            </a:bodyPr>
            <a:lstStyle/>
            <a:p>
              <a:r>
                <a:rPr lang="en-US"/>
                <a:t>T = 240 K</a:t>
              </a:r>
            </a:p>
          </p:txBody>
        </p:sp>
        <p:sp>
          <p:nvSpPr>
            <p:cNvPr id="9" name="TextBox 8">
              <a:extLst>
                <a:ext uri="{FF2B5EF4-FFF2-40B4-BE49-F238E27FC236}">
                  <a16:creationId xmlns:a16="http://schemas.microsoft.com/office/drawing/2014/main" id="{ECECB9B7-AD46-5446-B761-32E2D35FB446}"/>
                </a:ext>
              </a:extLst>
            </p:cNvPr>
            <p:cNvSpPr txBox="1">
              <a:spLocks/>
            </p:cNvSpPr>
            <p:nvPr/>
          </p:nvSpPr>
          <p:spPr>
            <a:xfrm>
              <a:off x="2961813" y="3685366"/>
              <a:ext cx="1013255" cy="307777"/>
            </a:xfrm>
            <a:prstGeom prst="rect">
              <a:avLst/>
            </a:prstGeom>
            <a:noFill/>
          </p:spPr>
          <p:txBody>
            <a:bodyPr wrap="square" rtlCol="0">
              <a:spAutoFit/>
            </a:bodyPr>
            <a:lstStyle/>
            <a:p>
              <a:r>
                <a:rPr lang="en-US"/>
                <a:t>T = 251 K</a:t>
              </a:r>
            </a:p>
          </p:txBody>
        </p:sp>
        <p:sp>
          <p:nvSpPr>
            <p:cNvPr id="10" name="TextBox 9">
              <a:extLst>
                <a:ext uri="{FF2B5EF4-FFF2-40B4-BE49-F238E27FC236}">
                  <a16:creationId xmlns:a16="http://schemas.microsoft.com/office/drawing/2014/main" id="{AC5A2F00-B4B8-93D2-C887-2044E7B1E8CA}"/>
                </a:ext>
              </a:extLst>
            </p:cNvPr>
            <p:cNvSpPr txBox="1">
              <a:spLocks/>
            </p:cNvSpPr>
            <p:nvPr/>
          </p:nvSpPr>
          <p:spPr>
            <a:xfrm>
              <a:off x="4898345" y="3676650"/>
              <a:ext cx="1013255" cy="307777"/>
            </a:xfrm>
            <a:prstGeom prst="rect">
              <a:avLst/>
            </a:prstGeom>
            <a:noFill/>
          </p:spPr>
          <p:txBody>
            <a:bodyPr wrap="square" rtlCol="0">
              <a:spAutoFit/>
            </a:bodyPr>
            <a:lstStyle/>
            <a:p>
              <a:r>
                <a:rPr lang="en-US"/>
                <a:t>T = 260 K</a:t>
              </a:r>
            </a:p>
          </p:txBody>
        </p:sp>
      </p:grpSp>
      <p:grpSp>
        <p:nvGrpSpPr>
          <p:cNvPr id="36" name="Group 35">
            <a:extLst>
              <a:ext uri="{FF2B5EF4-FFF2-40B4-BE49-F238E27FC236}">
                <a16:creationId xmlns:a16="http://schemas.microsoft.com/office/drawing/2014/main" id="{82705AFA-0C8D-9C8D-A645-7EEEE3F9B25B}"/>
              </a:ext>
            </a:extLst>
          </p:cNvPr>
          <p:cNvGrpSpPr/>
          <p:nvPr/>
        </p:nvGrpSpPr>
        <p:grpSpPr>
          <a:xfrm>
            <a:off x="221795" y="2866219"/>
            <a:ext cx="8607513" cy="1392742"/>
            <a:chOff x="221795" y="2866219"/>
            <a:chExt cx="8607513" cy="1392742"/>
          </a:xfrm>
        </p:grpSpPr>
        <p:grpSp>
          <p:nvGrpSpPr>
            <p:cNvPr id="27" name="Group 26">
              <a:extLst>
                <a:ext uri="{FF2B5EF4-FFF2-40B4-BE49-F238E27FC236}">
                  <a16:creationId xmlns:a16="http://schemas.microsoft.com/office/drawing/2014/main" id="{0BFEEB26-DA6D-6F6D-D495-E3087B3AD4A5}"/>
                </a:ext>
              </a:extLst>
            </p:cNvPr>
            <p:cNvGrpSpPr/>
            <p:nvPr/>
          </p:nvGrpSpPr>
          <p:grpSpPr>
            <a:xfrm>
              <a:off x="221795" y="2866219"/>
              <a:ext cx="8607513" cy="1392742"/>
              <a:chOff x="225914" y="2190716"/>
              <a:chExt cx="8607513" cy="1392742"/>
            </a:xfrm>
          </p:grpSpPr>
          <p:pic>
            <p:nvPicPr>
              <p:cNvPr id="11" name="Picture 10" descr="A collage of images of a planet&#10;&#10;Description automatically generated">
                <a:extLst>
                  <a:ext uri="{FF2B5EF4-FFF2-40B4-BE49-F238E27FC236}">
                    <a16:creationId xmlns:a16="http://schemas.microsoft.com/office/drawing/2014/main" id="{299E0975-E2ED-CCC6-BFF0-1B94AAF9D79B}"/>
                  </a:ext>
                </a:extLst>
              </p:cNvPr>
              <p:cNvPicPr>
                <a:picLocks noChangeAspect="1"/>
              </p:cNvPicPr>
              <p:nvPr/>
            </p:nvPicPr>
            <p:blipFill rotWithShape="1">
              <a:blip r:embed="rId5"/>
              <a:srcRect l="19063" t="69002" r="10466" b="6232"/>
              <a:stretch/>
            </p:blipFill>
            <p:spPr>
              <a:xfrm>
                <a:off x="6032561" y="2237337"/>
                <a:ext cx="2800866" cy="1273812"/>
              </a:xfrm>
              <a:prstGeom prst="rect">
                <a:avLst/>
              </a:prstGeom>
            </p:spPr>
          </p:pic>
          <p:pic>
            <p:nvPicPr>
              <p:cNvPr id="13" name="Picture 12" descr="A collage of images of a planet&#10;&#10;Description automatically generated">
                <a:extLst>
                  <a:ext uri="{FF2B5EF4-FFF2-40B4-BE49-F238E27FC236}">
                    <a16:creationId xmlns:a16="http://schemas.microsoft.com/office/drawing/2014/main" id="{2269139F-7F15-400A-D0F3-314B823C8D0D}"/>
                  </a:ext>
                </a:extLst>
              </p:cNvPr>
              <p:cNvPicPr>
                <a:picLocks noChangeAspect="1"/>
              </p:cNvPicPr>
              <p:nvPr/>
            </p:nvPicPr>
            <p:blipFill rotWithShape="1">
              <a:blip r:embed="rId5"/>
              <a:srcRect l="18897" t="40254" r="10634" b="34981"/>
              <a:stretch/>
            </p:blipFill>
            <p:spPr>
              <a:xfrm>
                <a:off x="3125119" y="2237337"/>
                <a:ext cx="2800865" cy="1273812"/>
              </a:xfrm>
              <a:prstGeom prst="rect">
                <a:avLst/>
              </a:prstGeom>
            </p:spPr>
          </p:pic>
          <p:sp>
            <p:nvSpPr>
              <p:cNvPr id="17" name="TextBox 16">
                <a:extLst>
                  <a:ext uri="{FF2B5EF4-FFF2-40B4-BE49-F238E27FC236}">
                    <a16:creationId xmlns:a16="http://schemas.microsoft.com/office/drawing/2014/main" id="{31464A30-DAC6-52C9-D80C-790582E27E14}"/>
                  </a:ext>
                </a:extLst>
              </p:cNvPr>
              <p:cNvSpPr txBox="1"/>
              <p:nvPr/>
            </p:nvSpPr>
            <p:spPr>
              <a:xfrm rot="5400000">
                <a:off x="6926367" y="2768503"/>
                <a:ext cx="1013255" cy="307777"/>
              </a:xfrm>
              <a:prstGeom prst="rect">
                <a:avLst/>
              </a:prstGeom>
              <a:noFill/>
            </p:spPr>
            <p:txBody>
              <a:bodyPr wrap="square" rtlCol="0">
                <a:spAutoFit/>
              </a:bodyPr>
              <a:lstStyle/>
              <a:p>
                <a:r>
                  <a:rPr lang="en-US">
                    <a:solidFill>
                      <a:srgbClr val="FF0000"/>
                    </a:solidFill>
                  </a:rPr>
                  <a:t>T = 261 K</a:t>
                </a:r>
              </a:p>
            </p:txBody>
          </p:sp>
          <p:pic>
            <p:nvPicPr>
              <p:cNvPr id="18" name="Picture 17" descr="A collage of images of a planet&#10;&#10;Description automatically generated">
                <a:extLst>
                  <a:ext uri="{FF2B5EF4-FFF2-40B4-BE49-F238E27FC236}">
                    <a16:creationId xmlns:a16="http://schemas.microsoft.com/office/drawing/2014/main" id="{1C5F8659-23E2-D8DD-326A-0DE67A0535FB}"/>
                  </a:ext>
                </a:extLst>
              </p:cNvPr>
              <p:cNvPicPr>
                <a:picLocks noChangeAspect="1"/>
              </p:cNvPicPr>
              <p:nvPr/>
            </p:nvPicPr>
            <p:blipFill rotWithShape="1">
              <a:blip r:embed="rId5"/>
              <a:srcRect l="17958" t="11865" r="11779" b="63369"/>
              <a:stretch/>
            </p:blipFill>
            <p:spPr>
              <a:xfrm>
                <a:off x="225914" y="2237338"/>
                <a:ext cx="2792627" cy="1273812"/>
              </a:xfrm>
              <a:prstGeom prst="rect">
                <a:avLst/>
              </a:prstGeom>
            </p:spPr>
          </p:pic>
          <p:sp>
            <p:nvSpPr>
              <p:cNvPr id="19" name="TextBox 18">
                <a:extLst>
                  <a:ext uri="{FF2B5EF4-FFF2-40B4-BE49-F238E27FC236}">
                    <a16:creationId xmlns:a16="http://schemas.microsoft.com/office/drawing/2014/main" id="{4C1641CF-FEA9-03BB-84F4-8BAB839DE4E0}"/>
                  </a:ext>
                </a:extLst>
              </p:cNvPr>
              <p:cNvSpPr txBox="1"/>
              <p:nvPr/>
            </p:nvSpPr>
            <p:spPr>
              <a:xfrm rot="5400000">
                <a:off x="1137094" y="2768505"/>
                <a:ext cx="1013255" cy="307777"/>
              </a:xfrm>
              <a:prstGeom prst="rect">
                <a:avLst/>
              </a:prstGeom>
              <a:noFill/>
            </p:spPr>
            <p:txBody>
              <a:bodyPr wrap="square" rtlCol="0">
                <a:spAutoFit/>
              </a:bodyPr>
              <a:lstStyle/>
              <a:p>
                <a:r>
                  <a:rPr lang="en-US">
                    <a:solidFill>
                      <a:srgbClr val="FF0000"/>
                    </a:solidFill>
                  </a:rPr>
                  <a:t>T = 241 K</a:t>
                </a:r>
              </a:p>
            </p:txBody>
          </p:sp>
          <p:sp>
            <p:nvSpPr>
              <p:cNvPr id="20" name="TextBox 19">
                <a:extLst>
                  <a:ext uri="{FF2B5EF4-FFF2-40B4-BE49-F238E27FC236}">
                    <a16:creationId xmlns:a16="http://schemas.microsoft.com/office/drawing/2014/main" id="{D572EEC1-A9AE-310E-FBAF-5A15D7C38214}"/>
                  </a:ext>
                </a:extLst>
              </p:cNvPr>
              <p:cNvSpPr txBox="1"/>
              <p:nvPr/>
            </p:nvSpPr>
            <p:spPr>
              <a:xfrm rot="5400000">
                <a:off x="3962936" y="2712519"/>
                <a:ext cx="1125230" cy="307777"/>
              </a:xfrm>
              <a:prstGeom prst="rect">
                <a:avLst/>
              </a:prstGeom>
              <a:noFill/>
            </p:spPr>
            <p:txBody>
              <a:bodyPr wrap="square" rtlCol="0">
                <a:spAutoFit/>
              </a:bodyPr>
              <a:lstStyle/>
              <a:p>
                <a:r>
                  <a:rPr lang="en-US">
                    <a:solidFill>
                      <a:srgbClr val="FF0000"/>
                    </a:solidFill>
                  </a:rPr>
                  <a:t>T = 250.5 K</a:t>
                </a:r>
              </a:p>
            </p:txBody>
          </p:sp>
          <p:cxnSp>
            <p:nvCxnSpPr>
              <p:cNvPr id="23" name="Straight Connector 22">
                <a:extLst>
                  <a:ext uri="{FF2B5EF4-FFF2-40B4-BE49-F238E27FC236}">
                    <a16:creationId xmlns:a16="http://schemas.microsoft.com/office/drawing/2014/main" id="{2E9EBDAB-6023-2DAD-C381-3BCB69C4EEA9}"/>
                  </a:ext>
                </a:extLst>
              </p:cNvPr>
              <p:cNvCxnSpPr>
                <a:cxnSpLocks/>
              </p:cNvCxnSpPr>
              <p:nvPr/>
            </p:nvCxnSpPr>
            <p:spPr>
              <a:xfrm>
                <a:off x="3076207" y="2190716"/>
                <a:ext cx="0" cy="1392742"/>
              </a:xfrm>
              <a:prstGeom prst="line">
                <a:avLst/>
              </a:prstGeom>
              <a:ln w="34925">
                <a:prstDash val="dash"/>
              </a:ln>
            </p:spPr>
            <p:style>
              <a:lnRef idx="1">
                <a:schemeClr val="accent2"/>
              </a:lnRef>
              <a:fillRef idx="0">
                <a:schemeClr val="accent2"/>
              </a:fillRef>
              <a:effectRef idx="0">
                <a:schemeClr val="accent2"/>
              </a:effectRef>
              <a:fontRef idx="minor">
                <a:schemeClr val="tx1"/>
              </a:fontRef>
            </p:style>
          </p:cxnSp>
          <p:cxnSp>
            <p:nvCxnSpPr>
              <p:cNvPr id="25" name="Straight Connector 24">
                <a:extLst>
                  <a:ext uri="{FF2B5EF4-FFF2-40B4-BE49-F238E27FC236}">
                    <a16:creationId xmlns:a16="http://schemas.microsoft.com/office/drawing/2014/main" id="{08DC7DDB-19EC-94E2-E305-984CBC2905ED}"/>
                  </a:ext>
                </a:extLst>
              </p:cNvPr>
              <p:cNvCxnSpPr>
                <a:cxnSpLocks/>
              </p:cNvCxnSpPr>
              <p:nvPr/>
            </p:nvCxnSpPr>
            <p:spPr>
              <a:xfrm>
                <a:off x="5971808" y="2190716"/>
                <a:ext cx="0" cy="1392742"/>
              </a:xfrm>
              <a:prstGeom prst="line">
                <a:avLst/>
              </a:prstGeom>
              <a:ln w="34925">
                <a:prstDash val="dash"/>
              </a:ln>
            </p:spPr>
            <p:style>
              <a:lnRef idx="1">
                <a:schemeClr val="accent2"/>
              </a:lnRef>
              <a:fillRef idx="0">
                <a:schemeClr val="accent2"/>
              </a:fillRef>
              <a:effectRef idx="0">
                <a:schemeClr val="accent2"/>
              </a:effectRef>
              <a:fontRef idx="minor">
                <a:schemeClr val="tx1"/>
              </a:fontRef>
            </p:style>
          </p:cxnSp>
        </p:grpSp>
        <p:sp>
          <p:nvSpPr>
            <p:cNvPr id="28" name="TextBox 27">
              <a:extLst>
                <a:ext uri="{FF2B5EF4-FFF2-40B4-BE49-F238E27FC236}">
                  <a16:creationId xmlns:a16="http://schemas.microsoft.com/office/drawing/2014/main" id="{FB0C0655-5B92-6E8C-1296-BE5E567E96FA}"/>
                </a:ext>
              </a:extLst>
            </p:cNvPr>
            <p:cNvSpPr txBox="1"/>
            <p:nvPr/>
          </p:nvSpPr>
          <p:spPr>
            <a:xfrm>
              <a:off x="239170" y="2912840"/>
              <a:ext cx="1013255" cy="246221"/>
            </a:xfrm>
            <a:prstGeom prst="rect">
              <a:avLst/>
            </a:prstGeom>
            <a:noFill/>
          </p:spPr>
          <p:txBody>
            <a:bodyPr wrap="square" rtlCol="0">
              <a:spAutoFit/>
            </a:bodyPr>
            <a:lstStyle/>
            <a:p>
              <a:r>
                <a:rPr lang="en-US" sz="1000">
                  <a:solidFill>
                    <a:srgbClr val="FF0000"/>
                  </a:solidFill>
                </a:rPr>
                <a:t>Spin up </a:t>
              </a:r>
            </a:p>
          </p:txBody>
        </p:sp>
        <p:sp>
          <p:nvSpPr>
            <p:cNvPr id="29" name="TextBox 28">
              <a:extLst>
                <a:ext uri="{FF2B5EF4-FFF2-40B4-BE49-F238E27FC236}">
                  <a16:creationId xmlns:a16="http://schemas.microsoft.com/office/drawing/2014/main" id="{D841405B-44BA-06ED-D543-31BA74DDC104}"/>
                </a:ext>
              </a:extLst>
            </p:cNvPr>
            <p:cNvSpPr txBox="1"/>
            <p:nvPr/>
          </p:nvSpPr>
          <p:spPr>
            <a:xfrm>
              <a:off x="3134770" y="2912840"/>
              <a:ext cx="1013255" cy="246221"/>
            </a:xfrm>
            <a:prstGeom prst="rect">
              <a:avLst/>
            </a:prstGeom>
            <a:noFill/>
          </p:spPr>
          <p:txBody>
            <a:bodyPr wrap="square" rtlCol="0">
              <a:spAutoFit/>
            </a:bodyPr>
            <a:lstStyle/>
            <a:p>
              <a:r>
                <a:rPr lang="en-US" sz="1000">
                  <a:solidFill>
                    <a:srgbClr val="FF0000"/>
                  </a:solidFill>
                </a:rPr>
                <a:t>Spin up </a:t>
              </a:r>
            </a:p>
          </p:txBody>
        </p:sp>
        <p:sp>
          <p:nvSpPr>
            <p:cNvPr id="30" name="TextBox 29">
              <a:extLst>
                <a:ext uri="{FF2B5EF4-FFF2-40B4-BE49-F238E27FC236}">
                  <a16:creationId xmlns:a16="http://schemas.microsoft.com/office/drawing/2014/main" id="{B428AA99-17D5-C5F4-D704-234E810A7F3F}"/>
                </a:ext>
              </a:extLst>
            </p:cNvPr>
            <p:cNvSpPr txBox="1"/>
            <p:nvPr/>
          </p:nvSpPr>
          <p:spPr>
            <a:xfrm>
              <a:off x="6034248" y="2912839"/>
              <a:ext cx="1013255" cy="246221"/>
            </a:xfrm>
            <a:prstGeom prst="rect">
              <a:avLst/>
            </a:prstGeom>
            <a:noFill/>
          </p:spPr>
          <p:txBody>
            <a:bodyPr wrap="square" rtlCol="0">
              <a:spAutoFit/>
            </a:bodyPr>
            <a:lstStyle/>
            <a:p>
              <a:r>
                <a:rPr lang="en-US" sz="1000">
                  <a:solidFill>
                    <a:srgbClr val="FF0000"/>
                  </a:solidFill>
                </a:rPr>
                <a:t>Spin up </a:t>
              </a:r>
            </a:p>
          </p:txBody>
        </p:sp>
        <p:sp>
          <p:nvSpPr>
            <p:cNvPr id="31" name="TextBox 30">
              <a:extLst>
                <a:ext uri="{FF2B5EF4-FFF2-40B4-BE49-F238E27FC236}">
                  <a16:creationId xmlns:a16="http://schemas.microsoft.com/office/drawing/2014/main" id="{485E66B9-F681-D510-476C-E1346D6C69FC}"/>
                </a:ext>
              </a:extLst>
            </p:cNvPr>
            <p:cNvSpPr txBox="1"/>
            <p:nvPr/>
          </p:nvSpPr>
          <p:spPr>
            <a:xfrm>
              <a:off x="1728608" y="2909442"/>
              <a:ext cx="1013255" cy="246221"/>
            </a:xfrm>
            <a:prstGeom prst="rect">
              <a:avLst/>
            </a:prstGeom>
            <a:noFill/>
          </p:spPr>
          <p:txBody>
            <a:bodyPr wrap="square" rtlCol="0">
              <a:spAutoFit/>
            </a:bodyPr>
            <a:lstStyle/>
            <a:p>
              <a:r>
                <a:rPr lang="en-US" sz="1000">
                  <a:solidFill>
                    <a:srgbClr val="FF0000"/>
                  </a:solidFill>
                </a:rPr>
                <a:t>Spin down </a:t>
              </a:r>
            </a:p>
          </p:txBody>
        </p:sp>
        <p:sp>
          <p:nvSpPr>
            <p:cNvPr id="34" name="TextBox 33">
              <a:extLst>
                <a:ext uri="{FF2B5EF4-FFF2-40B4-BE49-F238E27FC236}">
                  <a16:creationId xmlns:a16="http://schemas.microsoft.com/office/drawing/2014/main" id="{8C8EBFA1-44F1-191E-2201-0F41CA25F3A3}"/>
                </a:ext>
              </a:extLst>
            </p:cNvPr>
            <p:cNvSpPr txBox="1"/>
            <p:nvPr/>
          </p:nvSpPr>
          <p:spPr>
            <a:xfrm>
              <a:off x="4632174" y="2909442"/>
              <a:ext cx="1013255" cy="246221"/>
            </a:xfrm>
            <a:prstGeom prst="rect">
              <a:avLst/>
            </a:prstGeom>
            <a:noFill/>
          </p:spPr>
          <p:txBody>
            <a:bodyPr wrap="square" rtlCol="0">
              <a:spAutoFit/>
            </a:bodyPr>
            <a:lstStyle/>
            <a:p>
              <a:r>
                <a:rPr lang="en-US" sz="1000">
                  <a:solidFill>
                    <a:srgbClr val="FF0000"/>
                  </a:solidFill>
                </a:rPr>
                <a:t>Spin down </a:t>
              </a:r>
            </a:p>
          </p:txBody>
        </p:sp>
        <p:sp>
          <p:nvSpPr>
            <p:cNvPr id="35" name="TextBox 34">
              <a:extLst>
                <a:ext uri="{FF2B5EF4-FFF2-40B4-BE49-F238E27FC236}">
                  <a16:creationId xmlns:a16="http://schemas.microsoft.com/office/drawing/2014/main" id="{41053016-5FE3-B6F9-F350-1A38349B7AC1}"/>
                </a:ext>
              </a:extLst>
            </p:cNvPr>
            <p:cNvSpPr txBox="1"/>
            <p:nvPr/>
          </p:nvSpPr>
          <p:spPr>
            <a:xfrm>
              <a:off x="7527774" y="2909442"/>
              <a:ext cx="1013255" cy="246221"/>
            </a:xfrm>
            <a:prstGeom prst="rect">
              <a:avLst/>
            </a:prstGeom>
            <a:noFill/>
          </p:spPr>
          <p:txBody>
            <a:bodyPr wrap="square" rtlCol="0">
              <a:spAutoFit/>
            </a:bodyPr>
            <a:lstStyle/>
            <a:p>
              <a:r>
                <a:rPr lang="en-US" sz="1000">
                  <a:solidFill>
                    <a:srgbClr val="FF0000"/>
                  </a:solidFill>
                </a:rPr>
                <a:t>Spin down </a:t>
              </a:r>
            </a:p>
          </p:txBody>
        </p:sp>
      </p:grpSp>
    </p:spTree>
    <p:extLst>
      <p:ext uri="{BB962C8B-B14F-4D97-AF65-F5344CB8AC3E}">
        <p14:creationId xmlns:p14="http://schemas.microsoft.com/office/powerpoint/2010/main" val="23805356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p38"/>
          <p:cNvSpPr txBox="1">
            <a:spLocks noGrp="1"/>
          </p:cNvSpPr>
          <p:nvPr>
            <p:ph type="ctrTitle"/>
          </p:nvPr>
        </p:nvSpPr>
        <p:spPr>
          <a:xfrm>
            <a:off x="523348" y="27550"/>
            <a:ext cx="8004409" cy="699065"/>
          </a:xfrm>
          <a:prstGeom prst="rect">
            <a:avLst/>
          </a:prstGeom>
          <a:noFill/>
          <a:ln>
            <a:noFill/>
          </a:ln>
        </p:spPr>
        <p:txBody>
          <a:bodyPr spcFirstLastPara="1" wrap="square" lIns="91425" tIns="45700" rIns="91425" bIns="45700" anchor="ctr" anchorCtr="0">
            <a:noAutofit/>
          </a:bodyPr>
          <a:lstStyle/>
          <a:p>
            <a:pPr lvl="0" algn="ctr"/>
            <a:r>
              <a:rPr lang="en-US"/>
              <a:t>Analysis (NSE Compensation Temp)</a:t>
            </a:r>
            <a:endParaRPr sz="3000" b="1" i="0" u="none" strike="noStrike" cap="none">
              <a:solidFill>
                <a:schemeClr val="lt1"/>
              </a:solidFill>
              <a:latin typeface="Arial"/>
              <a:ea typeface="Arial"/>
              <a:cs typeface="Arial"/>
              <a:sym typeface="Arial"/>
            </a:endParaRPr>
          </a:p>
        </p:txBody>
      </p:sp>
      <p:sp>
        <p:nvSpPr>
          <p:cNvPr id="3" name="Subtitle 2"/>
          <p:cNvSpPr>
            <a:spLocks noGrp="1"/>
          </p:cNvSpPr>
          <p:nvPr>
            <p:ph type="subTitle" idx="1"/>
          </p:nvPr>
        </p:nvSpPr>
        <p:spPr>
          <a:xfrm>
            <a:off x="91440" y="933533"/>
            <a:ext cx="4398182" cy="2818769"/>
          </a:xfrm>
        </p:spPr>
        <p:txBody>
          <a:bodyPr/>
          <a:lstStyle/>
          <a:p>
            <a:pPr marL="114300" indent="0">
              <a:buNone/>
            </a:pPr>
            <a:r>
              <a:rPr lang="en-US"/>
              <a:t>T = 230 K</a:t>
            </a:r>
          </a:p>
          <a:p>
            <a:pPr marL="114300" indent="0">
              <a:buNone/>
            </a:pPr>
            <a:endParaRPr lang="en-US"/>
          </a:p>
          <a:p>
            <a:pPr marL="114300" indent="0">
              <a:buNone/>
            </a:pPr>
            <a:r>
              <a:rPr lang="en-US"/>
              <a:t>Allow Sample to Flip neutron Spins</a:t>
            </a:r>
            <a:endParaRPr lang="nb-NO"/>
          </a:p>
          <a:p>
            <a:pPr marL="114300" indent="0">
              <a:buNone/>
            </a:pPr>
            <a:endParaRPr lang="en-US"/>
          </a:p>
          <a:p>
            <a:pPr marL="114300" indent="0">
              <a:buNone/>
            </a:pPr>
            <a:r>
              <a:rPr lang="en-US"/>
              <a:t>Retain Echo (noisier, longer integration)</a:t>
            </a:r>
            <a:endParaRPr lang="nb-NO"/>
          </a:p>
          <a:p>
            <a:pPr marL="114300" indent="0">
              <a:buNone/>
            </a:pPr>
            <a:endParaRPr lang="en-US"/>
          </a:p>
          <a:p>
            <a:pPr marL="114300" indent="0">
              <a:buNone/>
            </a:pPr>
            <a:r>
              <a:rPr lang="en-US"/>
              <a:t>R = 2.75 * 10^3 +/- 6.46</a:t>
            </a:r>
          </a:p>
          <a:p>
            <a:pPr marL="114300" indent="0">
              <a:buNone/>
            </a:pPr>
            <a:endParaRPr lang="en-US"/>
          </a:p>
        </p:txBody>
      </p:sp>
      <p:sp>
        <p:nvSpPr>
          <p:cNvPr id="5" name="TextBox 4">
            <a:extLst>
              <a:ext uri="{FF2B5EF4-FFF2-40B4-BE49-F238E27FC236}">
                <a16:creationId xmlns:a16="http://schemas.microsoft.com/office/drawing/2014/main" id="{2F2B46B0-7C5B-4684-8868-1E26FE4A6206}"/>
              </a:ext>
            </a:extLst>
          </p:cNvPr>
          <p:cNvSpPr txBox="1"/>
          <p:nvPr/>
        </p:nvSpPr>
        <p:spPr>
          <a:xfrm>
            <a:off x="7538385" y="4770378"/>
            <a:ext cx="1319592" cy="307777"/>
          </a:xfrm>
          <a:prstGeom prst="rect">
            <a:avLst/>
          </a:prstGeom>
          <a:noFill/>
        </p:spPr>
        <p:txBody>
          <a:bodyPr wrap="none" rtlCol="0">
            <a:spAutoFit/>
          </a:bodyPr>
          <a:lstStyle/>
          <a:p>
            <a:r>
              <a:rPr lang="en-US">
                <a:solidFill>
                  <a:schemeClr val="bg1"/>
                </a:solidFill>
              </a:rPr>
              <a:t>Caleb Hughes</a:t>
            </a:r>
          </a:p>
        </p:txBody>
      </p:sp>
      <p:sp>
        <p:nvSpPr>
          <p:cNvPr id="2" name="AutoShape 2">
            <a:extLst>
              <a:ext uri="{FF2B5EF4-FFF2-40B4-BE49-F238E27FC236}">
                <a16:creationId xmlns:a16="http://schemas.microsoft.com/office/drawing/2014/main" id="{59148454-7857-4EF4-DE67-7D80F1B47483}"/>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 name="Picture 3" descr="A screenshot of a graph&#10;&#10;Description automatically generated">
            <a:extLst>
              <a:ext uri="{FF2B5EF4-FFF2-40B4-BE49-F238E27FC236}">
                <a16:creationId xmlns:a16="http://schemas.microsoft.com/office/drawing/2014/main" id="{48A86A8F-6D83-AC06-4FB4-5808423531DD}"/>
              </a:ext>
            </a:extLst>
          </p:cNvPr>
          <p:cNvPicPr>
            <a:picLocks noChangeAspect="1"/>
          </p:cNvPicPr>
          <p:nvPr/>
        </p:nvPicPr>
        <p:blipFill>
          <a:blip r:embed="rId3"/>
          <a:stretch>
            <a:fillRect/>
          </a:stretch>
        </p:blipFill>
        <p:spPr>
          <a:xfrm>
            <a:off x="4489622" y="726615"/>
            <a:ext cx="4420363" cy="3536290"/>
          </a:xfrm>
          <a:prstGeom prst="rect">
            <a:avLst/>
          </a:prstGeom>
        </p:spPr>
      </p:pic>
    </p:spTree>
    <p:extLst>
      <p:ext uri="{BB962C8B-B14F-4D97-AF65-F5344CB8AC3E}">
        <p14:creationId xmlns:p14="http://schemas.microsoft.com/office/powerpoint/2010/main" val="247686675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p38"/>
          <p:cNvSpPr txBox="1">
            <a:spLocks noGrp="1"/>
          </p:cNvSpPr>
          <p:nvPr>
            <p:ph type="ctrTitle"/>
          </p:nvPr>
        </p:nvSpPr>
        <p:spPr>
          <a:xfrm>
            <a:off x="523348" y="27550"/>
            <a:ext cx="8004409" cy="699065"/>
          </a:xfrm>
          <a:prstGeom prst="rect">
            <a:avLst/>
          </a:prstGeom>
          <a:noFill/>
          <a:ln>
            <a:noFill/>
          </a:ln>
        </p:spPr>
        <p:txBody>
          <a:bodyPr spcFirstLastPara="1" wrap="square" lIns="91425" tIns="45700" rIns="91425" bIns="45700" anchor="ctr" anchorCtr="0">
            <a:noAutofit/>
          </a:bodyPr>
          <a:lstStyle/>
          <a:p>
            <a:pPr lvl="0" algn="ctr"/>
            <a:r>
              <a:rPr lang="en-US"/>
              <a:t>Analysis (NSE Compensation Temp)</a:t>
            </a:r>
            <a:endParaRPr sz="3000" b="1" i="0" u="none" strike="noStrike" cap="none">
              <a:solidFill>
                <a:schemeClr val="lt1"/>
              </a:solidFill>
              <a:latin typeface="Arial"/>
              <a:ea typeface="Arial"/>
              <a:cs typeface="Arial"/>
              <a:sym typeface="Arial"/>
            </a:endParaRPr>
          </a:p>
        </p:txBody>
      </p:sp>
      <p:sp>
        <p:nvSpPr>
          <p:cNvPr id="3" name="Subtitle 2"/>
          <p:cNvSpPr>
            <a:spLocks noGrp="1"/>
          </p:cNvSpPr>
          <p:nvPr>
            <p:ph type="subTitle" idx="1"/>
          </p:nvPr>
        </p:nvSpPr>
        <p:spPr>
          <a:xfrm>
            <a:off x="91440" y="933533"/>
            <a:ext cx="4398182" cy="2818769"/>
          </a:xfrm>
        </p:spPr>
        <p:txBody>
          <a:bodyPr/>
          <a:lstStyle/>
          <a:p>
            <a:pPr marL="114300" indent="0">
              <a:buNone/>
            </a:pPr>
            <a:r>
              <a:rPr lang="en-US"/>
              <a:t>T = 240 K</a:t>
            </a:r>
          </a:p>
          <a:p>
            <a:pPr marL="114300" indent="0">
              <a:buNone/>
            </a:pPr>
            <a:endParaRPr lang="en-US"/>
          </a:p>
          <a:p>
            <a:pPr marL="114300" indent="0">
              <a:buNone/>
            </a:pPr>
            <a:r>
              <a:rPr lang="en-US"/>
              <a:t>Interference Pattern Blurring</a:t>
            </a:r>
            <a:endParaRPr lang="nb-NO"/>
          </a:p>
          <a:p>
            <a:pPr marL="114300" indent="0">
              <a:buNone/>
            </a:pPr>
            <a:endParaRPr lang="en-US"/>
          </a:p>
          <a:p>
            <a:pPr marL="114300" indent="0">
              <a:buNone/>
            </a:pPr>
            <a:r>
              <a:rPr lang="en-US"/>
              <a:t>Decrease in signal amplitude</a:t>
            </a:r>
            <a:endParaRPr lang="nb-NO"/>
          </a:p>
          <a:p>
            <a:pPr marL="114300" indent="0">
              <a:buNone/>
            </a:pPr>
            <a:endParaRPr lang="en-US"/>
          </a:p>
          <a:p>
            <a:pPr marL="114300" indent="0">
              <a:buNone/>
            </a:pPr>
            <a:r>
              <a:rPr lang="en-US"/>
              <a:t>R = 48.4 +/- 0.402</a:t>
            </a:r>
          </a:p>
          <a:p>
            <a:pPr marL="114300" indent="0">
              <a:buNone/>
            </a:pPr>
            <a:endParaRPr lang="en-US"/>
          </a:p>
        </p:txBody>
      </p:sp>
      <p:sp>
        <p:nvSpPr>
          <p:cNvPr id="5" name="TextBox 4">
            <a:extLst>
              <a:ext uri="{FF2B5EF4-FFF2-40B4-BE49-F238E27FC236}">
                <a16:creationId xmlns:a16="http://schemas.microsoft.com/office/drawing/2014/main" id="{2F2B46B0-7C5B-4684-8868-1E26FE4A6206}"/>
              </a:ext>
            </a:extLst>
          </p:cNvPr>
          <p:cNvSpPr txBox="1"/>
          <p:nvPr/>
        </p:nvSpPr>
        <p:spPr>
          <a:xfrm>
            <a:off x="7538385" y="4770378"/>
            <a:ext cx="1319592" cy="307777"/>
          </a:xfrm>
          <a:prstGeom prst="rect">
            <a:avLst/>
          </a:prstGeom>
          <a:noFill/>
        </p:spPr>
        <p:txBody>
          <a:bodyPr wrap="none" rtlCol="0">
            <a:spAutoFit/>
          </a:bodyPr>
          <a:lstStyle/>
          <a:p>
            <a:r>
              <a:rPr lang="en-US">
                <a:solidFill>
                  <a:schemeClr val="bg1"/>
                </a:solidFill>
              </a:rPr>
              <a:t>Caleb Hughes</a:t>
            </a:r>
          </a:p>
        </p:txBody>
      </p:sp>
      <p:sp>
        <p:nvSpPr>
          <p:cNvPr id="2" name="AutoShape 2">
            <a:extLst>
              <a:ext uri="{FF2B5EF4-FFF2-40B4-BE49-F238E27FC236}">
                <a16:creationId xmlns:a16="http://schemas.microsoft.com/office/drawing/2014/main" id="{59148454-7857-4EF4-DE67-7D80F1B47483}"/>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 name="Picture 3" descr="A screenshot of a graph&#10;&#10;Description automatically generated">
            <a:extLst>
              <a:ext uri="{FF2B5EF4-FFF2-40B4-BE49-F238E27FC236}">
                <a16:creationId xmlns:a16="http://schemas.microsoft.com/office/drawing/2014/main" id="{48A86A8F-6D83-AC06-4FB4-5808423531DD}"/>
              </a:ext>
            </a:extLst>
          </p:cNvPr>
          <p:cNvPicPr>
            <a:picLocks noChangeAspect="1"/>
          </p:cNvPicPr>
          <p:nvPr/>
        </p:nvPicPr>
        <p:blipFill>
          <a:blip r:embed="rId3"/>
          <a:stretch>
            <a:fillRect/>
          </a:stretch>
        </p:blipFill>
        <p:spPr>
          <a:xfrm>
            <a:off x="4489622" y="726615"/>
            <a:ext cx="4420363" cy="3536290"/>
          </a:xfrm>
          <a:prstGeom prst="rect">
            <a:avLst/>
          </a:prstGeom>
        </p:spPr>
      </p:pic>
      <p:pic>
        <p:nvPicPr>
          <p:cNvPr id="6" name="Picture 5" descr="A screenshot of a computer screen&#10;&#10;Description automatically generated">
            <a:extLst>
              <a:ext uri="{FF2B5EF4-FFF2-40B4-BE49-F238E27FC236}">
                <a16:creationId xmlns:a16="http://schemas.microsoft.com/office/drawing/2014/main" id="{067ECBDC-13E2-B773-A832-DAF18950A14C}"/>
              </a:ext>
            </a:extLst>
          </p:cNvPr>
          <p:cNvPicPr>
            <a:picLocks noChangeAspect="1"/>
          </p:cNvPicPr>
          <p:nvPr/>
        </p:nvPicPr>
        <p:blipFill>
          <a:blip r:embed="rId4"/>
          <a:stretch>
            <a:fillRect/>
          </a:stretch>
        </p:blipFill>
        <p:spPr>
          <a:xfrm>
            <a:off x="4489621" y="726615"/>
            <a:ext cx="4420363" cy="3536290"/>
          </a:xfrm>
          <a:prstGeom prst="rect">
            <a:avLst/>
          </a:prstGeom>
        </p:spPr>
      </p:pic>
    </p:spTree>
    <p:extLst>
      <p:ext uri="{BB962C8B-B14F-4D97-AF65-F5344CB8AC3E}">
        <p14:creationId xmlns:p14="http://schemas.microsoft.com/office/powerpoint/2010/main" val="230636955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p38"/>
          <p:cNvSpPr txBox="1">
            <a:spLocks noGrp="1"/>
          </p:cNvSpPr>
          <p:nvPr>
            <p:ph type="ctrTitle"/>
          </p:nvPr>
        </p:nvSpPr>
        <p:spPr>
          <a:xfrm>
            <a:off x="523348" y="27550"/>
            <a:ext cx="8004409" cy="699065"/>
          </a:xfrm>
          <a:prstGeom prst="rect">
            <a:avLst/>
          </a:prstGeom>
          <a:noFill/>
          <a:ln>
            <a:noFill/>
          </a:ln>
        </p:spPr>
        <p:txBody>
          <a:bodyPr spcFirstLastPara="1" wrap="square" lIns="91425" tIns="45700" rIns="91425" bIns="45700" anchor="ctr" anchorCtr="0">
            <a:noAutofit/>
          </a:bodyPr>
          <a:lstStyle/>
          <a:p>
            <a:pPr lvl="0" algn="ctr"/>
            <a:r>
              <a:rPr lang="en-US"/>
              <a:t>Analysis (NSE Compensation Temp)</a:t>
            </a:r>
            <a:endParaRPr sz="3000" b="1" i="0" u="none" strike="noStrike" cap="none">
              <a:solidFill>
                <a:schemeClr val="lt1"/>
              </a:solidFill>
              <a:latin typeface="Arial"/>
              <a:ea typeface="Arial"/>
              <a:cs typeface="Arial"/>
              <a:sym typeface="Arial"/>
            </a:endParaRPr>
          </a:p>
        </p:txBody>
      </p:sp>
      <p:sp>
        <p:nvSpPr>
          <p:cNvPr id="3" name="Subtitle 2"/>
          <p:cNvSpPr>
            <a:spLocks noGrp="1"/>
          </p:cNvSpPr>
          <p:nvPr>
            <p:ph type="subTitle" idx="1"/>
          </p:nvPr>
        </p:nvSpPr>
        <p:spPr>
          <a:xfrm>
            <a:off x="91440" y="933533"/>
            <a:ext cx="4398182" cy="2818769"/>
          </a:xfrm>
        </p:spPr>
        <p:txBody>
          <a:bodyPr/>
          <a:lstStyle/>
          <a:p>
            <a:pPr marL="114300" indent="0">
              <a:buNone/>
            </a:pPr>
            <a:r>
              <a:rPr lang="en-US"/>
              <a:t>T = 251 K (Tc)</a:t>
            </a:r>
          </a:p>
          <a:p>
            <a:pPr marL="114300" indent="0">
              <a:buNone/>
            </a:pPr>
            <a:endParaRPr lang="en-US"/>
          </a:p>
          <a:p>
            <a:pPr marL="114300" indent="0">
              <a:buNone/>
            </a:pPr>
            <a:r>
              <a:rPr lang="en-US"/>
              <a:t>Interference Pattern Gone</a:t>
            </a:r>
            <a:endParaRPr lang="nb-NO"/>
          </a:p>
          <a:p>
            <a:pPr marL="114300" indent="0">
              <a:buNone/>
            </a:pPr>
            <a:endParaRPr lang="en-US"/>
          </a:p>
          <a:p>
            <a:pPr marL="114300" indent="0">
              <a:buNone/>
            </a:pPr>
            <a:r>
              <a:rPr lang="en-US"/>
              <a:t>Near Elimination of signal amplitude</a:t>
            </a:r>
            <a:endParaRPr lang="nb-NO"/>
          </a:p>
          <a:p>
            <a:pPr marL="114300" indent="0">
              <a:buNone/>
            </a:pPr>
            <a:endParaRPr lang="en-US"/>
          </a:p>
          <a:p>
            <a:pPr marL="114300" indent="0">
              <a:buNone/>
            </a:pPr>
            <a:r>
              <a:rPr lang="en-US"/>
              <a:t>R = 0.539 +/- 0.113</a:t>
            </a:r>
          </a:p>
          <a:p>
            <a:pPr marL="114300" indent="0">
              <a:buNone/>
            </a:pPr>
            <a:endParaRPr lang="en-US"/>
          </a:p>
        </p:txBody>
      </p:sp>
      <p:sp>
        <p:nvSpPr>
          <p:cNvPr id="5" name="TextBox 4">
            <a:extLst>
              <a:ext uri="{FF2B5EF4-FFF2-40B4-BE49-F238E27FC236}">
                <a16:creationId xmlns:a16="http://schemas.microsoft.com/office/drawing/2014/main" id="{2F2B46B0-7C5B-4684-8868-1E26FE4A6206}"/>
              </a:ext>
            </a:extLst>
          </p:cNvPr>
          <p:cNvSpPr txBox="1"/>
          <p:nvPr/>
        </p:nvSpPr>
        <p:spPr>
          <a:xfrm>
            <a:off x="7538385" y="4770378"/>
            <a:ext cx="1319592" cy="307777"/>
          </a:xfrm>
          <a:prstGeom prst="rect">
            <a:avLst/>
          </a:prstGeom>
          <a:noFill/>
        </p:spPr>
        <p:txBody>
          <a:bodyPr wrap="none" rtlCol="0">
            <a:spAutoFit/>
          </a:bodyPr>
          <a:lstStyle/>
          <a:p>
            <a:r>
              <a:rPr lang="en-US">
                <a:solidFill>
                  <a:schemeClr val="bg1"/>
                </a:solidFill>
              </a:rPr>
              <a:t>Caleb Hughes</a:t>
            </a:r>
          </a:p>
        </p:txBody>
      </p:sp>
      <p:sp>
        <p:nvSpPr>
          <p:cNvPr id="2" name="AutoShape 2">
            <a:extLst>
              <a:ext uri="{FF2B5EF4-FFF2-40B4-BE49-F238E27FC236}">
                <a16:creationId xmlns:a16="http://schemas.microsoft.com/office/drawing/2014/main" id="{59148454-7857-4EF4-DE67-7D80F1B47483}"/>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 name="Picture 3" descr="A screenshot of a graph&#10;&#10;Description automatically generated">
            <a:extLst>
              <a:ext uri="{FF2B5EF4-FFF2-40B4-BE49-F238E27FC236}">
                <a16:creationId xmlns:a16="http://schemas.microsoft.com/office/drawing/2014/main" id="{48A86A8F-6D83-AC06-4FB4-5808423531DD}"/>
              </a:ext>
            </a:extLst>
          </p:cNvPr>
          <p:cNvPicPr>
            <a:picLocks noChangeAspect="1"/>
          </p:cNvPicPr>
          <p:nvPr/>
        </p:nvPicPr>
        <p:blipFill>
          <a:blip r:embed="rId3"/>
          <a:stretch>
            <a:fillRect/>
          </a:stretch>
        </p:blipFill>
        <p:spPr>
          <a:xfrm>
            <a:off x="4489622" y="726615"/>
            <a:ext cx="4420363" cy="3536290"/>
          </a:xfrm>
          <a:prstGeom prst="rect">
            <a:avLst/>
          </a:prstGeom>
        </p:spPr>
      </p:pic>
      <p:pic>
        <p:nvPicPr>
          <p:cNvPr id="6" name="Picture 5" descr="A screenshot of a computer screen&#10;&#10;Description automatically generated">
            <a:extLst>
              <a:ext uri="{FF2B5EF4-FFF2-40B4-BE49-F238E27FC236}">
                <a16:creationId xmlns:a16="http://schemas.microsoft.com/office/drawing/2014/main" id="{067ECBDC-13E2-B773-A832-DAF18950A14C}"/>
              </a:ext>
            </a:extLst>
          </p:cNvPr>
          <p:cNvPicPr>
            <a:picLocks noChangeAspect="1"/>
          </p:cNvPicPr>
          <p:nvPr/>
        </p:nvPicPr>
        <p:blipFill>
          <a:blip r:embed="rId4"/>
          <a:stretch>
            <a:fillRect/>
          </a:stretch>
        </p:blipFill>
        <p:spPr>
          <a:xfrm>
            <a:off x="4489621" y="726615"/>
            <a:ext cx="4420363" cy="3536290"/>
          </a:xfrm>
          <a:prstGeom prst="rect">
            <a:avLst/>
          </a:prstGeom>
        </p:spPr>
      </p:pic>
      <p:pic>
        <p:nvPicPr>
          <p:cNvPr id="7" name="Picture 6" descr="A screenshot of a computer screen&#10;&#10;Description automatically generated">
            <a:extLst>
              <a:ext uri="{FF2B5EF4-FFF2-40B4-BE49-F238E27FC236}">
                <a16:creationId xmlns:a16="http://schemas.microsoft.com/office/drawing/2014/main" id="{F50EF7E6-D16A-E60B-94BC-4DDA347211A8}"/>
              </a:ext>
            </a:extLst>
          </p:cNvPr>
          <p:cNvPicPr>
            <a:picLocks noChangeAspect="1"/>
          </p:cNvPicPr>
          <p:nvPr/>
        </p:nvPicPr>
        <p:blipFill>
          <a:blip r:embed="rId5"/>
          <a:stretch>
            <a:fillRect/>
          </a:stretch>
        </p:blipFill>
        <p:spPr>
          <a:xfrm>
            <a:off x="4489621" y="726615"/>
            <a:ext cx="4420363" cy="3536290"/>
          </a:xfrm>
          <a:prstGeom prst="rect">
            <a:avLst/>
          </a:prstGeom>
        </p:spPr>
      </p:pic>
    </p:spTree>
    <p:extLst>
      <p:ext uri="{BB962C8B-B14F-4D97-AF65-F5344CB8AC3E}">
        <p14:creationId xmlns:p14="http://schemas.microsoft.com/office/powerpoint/2010/main" val="289319448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p38"/>
          <p:cNvSpPr txBox="1">
            <a:spLocks noGrp="1"/>
          </p:cNvSpPr>
          <p:nvPr>
            <p:ph type="ctrTitle"/>
          </p:nvPr>
        </p:nvSpPr>
        <p:spPr>
          <a:xfrm>
            <a:off x="523348" y="27550"/>
            <a:ext cx="8004409" cy="699065"/>
          </a:xfrm>
          <a:prstGeom prst="rect">
            <a:avLst/>
          </a:prstGeom>
          <a:noFill/>
          <a:ln>
            <a:noFill/>
          </a:ln>
        </p:spPr>
        <p:txBody>
          <a:bodyPr spcFirstLastPara="1" wrap="square" lIns="91425" tIns="45700" rIns="91425" bIns="45700" anchor="ctr" anchorCtr="0">
            <a:noAutofit/>
          </a:bodyPr>
          <a:lstStyle/>
          <a:p>
            <a:pPr lvl="0" algn="ctr"/>
            <a:r>
              <a:rPr lang="en-US"/>
              <a:t>Analysis (NSE Compensation Temp)</a:t>
            </a:r>
            <a:endParaRPr sz="3000" b="1" i="0" u="none" strike="noStrike" cap="none">
              <a:solidFill>
                <a:schemeClr val="lt1"/>
              </a:solidFill>
              <a:latin typeface="Arial"/>
              <a:ea typeface="Arial"/>
              <a:cs typeface="Arial"/>
              <a:sym typeface="Arial"/>
            </a:endParaRPr>
          </a:p>
        </p:txBody>
      </p:sp>
      <p:sp>
        <p:nvSpPr>
          <p:cNvPr id="3" name="Subtitle 2"/>
          <p:cNvSpPr>
            <a:spLocks noGrp="1"/>
          </p:cNvSpPr>
          <p:nvPr>
            <p:ph type="subTitle" idx="1"/>
          </p:nvPr>
        </p:nvSpPr>
        <p:spPr>
          <a:xfrm>
            <a:off x="91440" y="933533"/>
            <a:ext cx="4398182" cy="2818769"/>
          </a:xfrm>
        </p:spPr>
        <p:txBody>
          <a:bodyPr/>
          <a:lstStyle/>
          <a:p>
            <a:pPr marL="114300" indent="0">
              <a:buNone/>
            </a:pPr>
            <a:r>
              <a:rPr lang="en-US"/>
              <a:t>T = 260 K </a:t>
            </a:r>
          </a:p>
          <a:p>
            <a:pPr marL="114300" indent="0">
              <a:buNone/>
            </a:pPr>
            <a:endParaRPr lang="en-US"/>
          </a:p>
          <a:p>
            <a:pPr marL="114300" indent="0">
              <a:buNone/>
            </a:pPr>
            <a:r>
              <a:rPr lang="en-US"/>
              <a:t>Interference Pattern Returning</a:t>
            </a:r>
            <a:endParaRPr lang="nb-NO"/>
          </a:p>
          <a:p>
            <a:pPr marL="114300" indent="0">
              <a:buNone/>
            </a:pPr>
            <a:endParaRPr lang="en-US"/>
          </a:p>
          <a:p>
            <a:pPr marL="114300" indent="0">
              <a:buNone/>
            </a:pPr>
            <a:r>
              <a:rPr lang="nb-NO"/>
              <a:t>Oscillations Returning</a:t>
            </a:r>
          </a:p>
          <a:p>
            <a:pPr marL="114300" indent="0">
              <a:buNone/>
            </a:pPr>
            <a:endParaRPr lang="en-US"/>
          </a:p>
          <a:p>
            <a:pPr marL="114300" indent="0">
              <a:buNone/>
            </a:pPr>
            <a:r>
              <a:rPr lang="en-US"/>
              <a:t>R = 19.4 +/- 0.179</a:t>
            </a:r>
          </a:p>
          <a:p>
            <a:pPr marL="114300" indent="0">
              <a:buNone/>
            </a:pPr>
            <a:endParaRPr lang="en-US"/>
          </a:p>
        </p:txBody>
      </p:sp>
      <p:sp>
        <p:nvSpPr>
          <p:cNvPr id="5" name="TextBox 4">
            <a:extLst>
              <a:ext uri="{FF2B5EF4-FFF2-40B4-BE49-F238E27FC236}">
                <a16:creationId xmlns:a16="http://schemas.microsoft.com/office/drawing/2014/main" id="{2F2B46B0-7C5B-4684-8868-1E26FE4A6206}"/>
              </a:ext>
            </a:extLst>
          </p:cNvPr>
          <p:cNvSpPr txBox="1"/>
          <p:nvPr/>
        </p:nvSpPr>
        <p:spPr>
          <a:xfrm>
            <a:off x="7538385" y="4770378"/>
            <a:ext cx="1319592" cy="307777"/>
          </a:xfrm>
          <a:prstGeom prst="rect">
            <a:avLst/>
          </a:prstGeom>
          <a:noFill/>
        </p:spPr>
        <p:txBody>
          <a:bodyPr wrap="none" rtlCol="0">
            <a:spAutoFit/>
          </a:bodyPr>
          <a:lstStyle/>
          <a:p>
            <a:r>
              <a:rPr lang="en-US">
                <a:solidFill>
                  <a:schemeClr val="bg1"/>
                </a:solidFill>
              </a:rPr>
              <a:t>Caleb Hughes</a:t>
            </a:r>
          </a:p>
        </p:txBody>
      </p:sp>
      <p:sp>
        <p:nvSpPr>
          <p:cNvPr id="2" name="AutoShape 2">
            <a:extLst>
              <a:ext uri="{FF2B5EF4-FFF2-40B4-BE49-F238E27FC236}">
                <a16:creationId xmlns:a16="http://schemas.microsoft.com/office/drawing/2014/main" id="{59148454-7857-4EF4-DE67-7D80F1B47483}"/>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 name="Picture 3" descr="A screenshot of a graph&#10;&#10;Description automatically generated">
            <a:extLst>
              <a:ext uri="{FF2B5EF4-FFF2-40B4-BE49-F238E27FC236}">
                <a16:creationId xmlns:a16="http://schemas.microsoft.com/office/drawing/2014/main" id="{48A86A8F-6D83-AC06-4FB4-5808423531DD}"/>
              </a:ext>
            </a:extLst>
          </p:cNvPr>
          <p:cNvPicPr>
            <a:picLocks noChangeAspect="1"/>
          </p:cNvPicPr>
          <p:nvPr/>
        </p:nvPicPr>
        <p:blipFill>
          <a:blip r:embed="rId3"/>
          <a:stretch>
            <a:fillRect/>
          </a:stretch>
        </p:blipFill>
        <p:spPr>
          <a:xfrm>
            <a:off x="4489622" y="726615"/>
            <a:ext cx="4420363" cy="3536290"/>
          </a:xfrm>
          <a:prstGeom prst="rect">
            <a:avLst/>
          </a:prstGeom>
        </p:spPr>
      </p:pic>
      <p:pic>
        <p:nvPicPr>
          <p:cNvPr id="6" name="Picture 5" descr="A screenshot of a computer screen&#10;&#10;Description automatically generated">
            <a:extLst>
              <a:ext uri="{FF2B5EF4-FFF2-40B4-BE49-F238E27FC236}">
                <a16:creationId xmlns:a16="http://schemas.microsoft.com/office/drawing/2014/main" id="{067ECBDC-13E2-B773-A832-DAF18950A14C}"/>
              </a:ext>
            </a:extLst>
          </p:cNvPr>
          <p:cNvPicPr>
            <a:picLocks noChangeAspect="1"/>
          </p:cNvPicPr>
          <p:nvPr/>
        </p:nvPicPr>
        <p:blipFill>
          <a:blip r:embed="rId4"/>
          <a:stretch>
            <a:fillRect/>
          </a:stretch>
        </p:blipFill>
        <p:spPr>
          <a:xfrm>
            <a:off x="4489621" y="726615"/>
            <a:ext cx="4420363" cy="3536290"/>
          </a:xfrm>
          <a:prstGeom prst="rect">
            <a:avLst/>
          </a:prstGeom>
        </p:spPr>
      </p:pic>
      <p:pic>
        <p:nvPicPr>
          <p:cNvPr id="7" name="Picture 6" descr="A screenshot of a computer screen&#10;&#10;Description automatically generated">
            <a:extLst>
              <a:ext uri="{FF2B5EF4-FFF2-40B4-BE49-F238E27FC236}">
                <a16:creationId xmlns:a16="http://schemas.microsoft.com/office/drawing/2014/main" id="{F50EF7E6-D16A-E60B-94BC-4DDA347211A8}"/>
              </a:ext>
            </a:extLst>
          </p:cNvPr>
          <p:cNvPicPr>
            <a:picLocks noChangeAspect="1"/>
          </p:cNvPicPr>
          <p:nvPr/>
        </p:nvPicPr>
        <p:blipFill>
          <a:blip r:embed="rId5"/>
          <a:stretch>
            <a:fillRect/>
          </a:stretch>
        </p:blipFill>
        <p:spPr>
          <a:xfrm>
            <a:off x="4489621" y="726615"/>
            <a:ext cx="4420363" cy="3536290"/>
          </a:xfrm>
          <a:prstGeom prst="rect">
            <a:avLst/>
          </a:prstGeom>
        </p:spPr>
      </p:pic>
      <p:pic>
        <p:nvPicPr>
          <p:cNvPr id="8" name="Picture 7" descr="A screenshot of a computer screen&#10;&#10;Description automatically generated">
            <a:extLst>
              <a:ext uri="{FF2B5EF4-FFF2-40B4-BE49-F238E27FC236}">
                <a16:creationId xmlns:a16="http://schemas.microsoft.com/office/drawing/2014/main" id="{F75E8EE3-DD77-A965-F3A7-6D04DC85B680}"/>
              </a:ext>
            </a:extLst>
          </p:cNvPr>
          <p:cNvPicPr>
            <a:picLocks noChangeAspect="1"/>
          </p:cNvPicPr>
          <p:nvPr/>
        </p:nvPicPr>
        <p:blipFill>
          <a:blip r:embed="rId6"/>
          <a:stretch>
            <a:fillRect/>
          </a:stretch>
        </p:blipFill>
        <p:spPr>
          <a:xfrm>
            <a:off x="4489620" y="726616"/>
            <a:ext cx="4420362" cy="3536289"/>
          </a:xfrm>
          <a:prstGeom prst="rect">
            <a:avLst/>
          </a:prstGeom>
        </p:spPr>
      </p:pic>
    </p:spTree>
    <p:extLst>
      <p:ext uri="{BB962C8B-B14F-4D97-AF65-F5344CB8AC3E}">
        <p14:creationId xmlns:p14="http://schemas.microsoft.com/office/powerpoint/2010/main" val="34673710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27"/>
          <p:cNvSpPr txBox="1">
            <a:spLocks noGrp="1"/>
          </p:cNvSpPr>
          <p:nvPr>
            <p:ph type="ctrTitle"/>
          </p:nvPr>
        </p:nvSpPr>
        <p:spPr>
          <a:xfrm>
            <a:off x="523348" y="0"/>
            <a:ext cx="8004409" cy="69906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3000"/>
              <a:buFont typeface="Arial"/>
              <a:buNone/>
            </a:pPr>
            <a:r>
              <a:rPr lang="en-US" sz="3000" b="1" i="0" u="none" strike="noStrike" cap="none">
                <a:solidFill>
                  <a:schemeClr val="lt1"/>
                </a:solidFill>
                <a:latin typeface="Arial"/>
                <a:ea typeface="Arial"/>
                <a:cs typeface="Arial"/>
                <a:sym typeface="Arial"/>
              </a:rPr>
              <a:t>Rare-Earth Iron Garnets (</a:t>
            </a:r>
            <a:r>
              <a:rPr lang="en-US" sz="3000" b="1" i="1" u="none" strike="noStrike" cap="none">
                <a:solidFill>
                  <a:schemeClr val="lt1"/>
                </a:solidFill>
                <a:latin typeface="Arial"/>
                <a:ea typeface="Arial"/>
                <a:cs typeface="Arial"/>
                <a:sym typeface="Arial"/>
              </a:rPr>
              <a:t>R</a:t>
            </a:r>
            <a:r>
              <a:rPr lang="en-US" sz="3000" b="1" i="0" u="none" strike="noStrike" cap="none">
                <a:solidFill>
                  <a:schemeClr val="lt1"/>
                </a:solidFill>
                <a:latin typeface="Arial"/>
                <a:ea typeface="Arial"/>
                <a:cs typeface="Arial"/>
                <a:sym typeface="Arial"/>
              </a:rPr>
              <a:t>IG)</a:t>
            </a:r>
            <a:endParaRPr sz="3000" b="1" i="0" u="none" strike="noStrike" cap="none">
              <a:solidFill>
                <a:schemeClr val="lt1"/>
              </a:solidFill>
              <a:latin typeface="Arial"/>
              <a:ea typeface="Arial"/>
              <a:cs typeface="Arial"/>
              <a:sym typeface="Arial"/>
            </a:endParaRPr>
          </a:p>
        </p:txBody>
      </p:sp>
      <p:sp>
        <p:nvSpPr>
          <p:cNvPr id="3" name="Rectangle 2"/>
          <p:cNvSpPr/>
          <p:nvPr/>
        </p:nvSpPr>
        <p:spPr>
          <a:xfrm>
            <a:off x="4454820" y="2417862"/>
            <a:ext cx="234360" cy="307777"/>
          </a:xfrm>
          <a:prstGeom prst="rect">
            <a:avLst/>
          </a:prstGeom>
        </p:spPr>
        <p:txBody>
          <a:bodyPr wrap="none">
            <a:spAutoFit/>
          </a:bodyPr>
          <a:lstStyle/>
          <a:p>
            <a:r>
              <a:rPr lang="en-US"/>
              <a:t> </a:t>
            </a:r>
          </a:p>
        </p:txBody>
      </p:sp>
      <p:sp>
        <p:nvSpPr>
          <p:cNvPr id="5" name="Rectangle 4"/>
          <p:cNvSpPr/>
          <p:nvPr/>
        </p:nvSpPr>
        <p:spPr>
          <a:xfrm>
            <a:off x="4454820" y="2417862"/>
            <a:ext cx="234360" cy="307777"/>
          </a:xfrm>
          <a:prstGeom prst="rect">
            <a:avLst/>
          </a:prstGeom>
        </p:spPr>
        <p:txBody>
          <a:bodyPr wrap="none">
            <a:spAutoFit/>
          </a:bodyPr>
          <a:lstStyle/>
          <a:p>
            <a:r>
              <a:rPr lang="en-US"/>
              <a:t> </a:t>
            </a:r>
          </a:p>
        </p:txBody>
      </p:sp>
      <mc:AlternateContent xmlns:mc="http://schemas.openxmlformats.org/markup-compatibility/2006" xmlns:a14="http://schemas.microsoft.com/office/drawing/2010/main">
        <mc:Choice Requires="a14">
          <p:sp>
            <p:nvSpPr>
              <p:cNvPr id="11" name="TextBox 10"/>
              <p:cNvSpPr txBox="1"/>
              <p:nvPr/>
            </p:nvSpPr>
            <p:spPr>
              <a:xfrm>
                <a:off x="91440" y="932688"/>
                <a:ext cx="4251960" cy="2585323"/>
              </a:xfrm>
              <a:prstGeom prst="rect">
                <a:avLst/>
              </a:prstGeom>
              <a:noFill/>
              <a:ln>
                <a:noFill/>
              </a:ln>
            </p:spPr>
            <p:txBody>
              <a:bodyPr wrap="square" rtlCol="0">
                <a:spAutoFit/>
              </a:bodyPr>
              <a:lstStyle/>
              <a:p>
                <a:pPr>
                  <a:buClr>
                    <a:schemeClr val="bg1"/>
                  </a:buClr>
                </a:pPr>
                <a:r>
                  <a:rPr lang="pt-BR" sz="1800" dirty="0">
                    <a:solidFill>
                      <a:schemeClr val="bg1"/>
                    </a:solidFill>
                    <a:latin typeface="Arial" panose="020B0604020202020204" pitchFamily="34" charset="0"/>
                    <a:cs typeface="Arial" panose="020B0604020202020204" pitchFamily="34" charset="0"/>
                  </a:rPr>
                  <a:t>Ferrimagnets of the form </a:t>
                </a:r>
                <a14:m>
                  <m:oMath xmlns:m="http://schemas.openxmlformats.org/officeDocument/2006/math">
                    <m:sSub>
                      <m:sSubPr>
                        <m:ctrlPr>
                          <a:rPr lang="en-US" sz="1800" i="1">
                            <a:solidFill>
                              <a:schemeClr val="bg1"/>
                            </a:solidFill>
                            <a:latin typeface="Cambria Math" panose="02040503050406030204" pitchFamily="18" charset="0"/>
                          </a:rPr>
                        </m:ctrlPr>
                      </m:sSubPr>
                      <m:e>
                        <m:r>
                          <a:rPr lang="pt-BR" sz="1800" i="1">
                            <a:solidFill>
                              <a:schemeClr val="bg1"/>
                            </a:solidFill>
                            <a:latin typeface="Cambria Math" panose="02040503050406030204" pitchFamily="18" charset="0"/>
                          </a:rPr>
                          <m:t>𝑅</m:t>
                        </m:r>
                      </m:e>
                      <m:sub>
                        <m:r>
                          <a:rPr lang="en-US" sz="1800" i="1">
                            <a:solidFill>
                              <a:schemeClr val="bg1"/>
                            </a:solidFill>
                            <a:latin typeface="Cambria Math" panose="02040503050406030204" pitchFamily="18" charset="0"/>
                          </a:rPr>
                          <m:t>3</m:t>
                        </m:r>
                      </m:sub>
                    </m:sSub>
                    <m:r>
                      <a:rPr lang="en-US" sz="1800" i="1">
                        <a:solidFill>
                          <a:schemeClr val="bg1"/>
                        </a:solidFill>
                        <a:latin typeface="Cambria Math" panose="02040503050406030204" pitchFamily="18" charset="0"/>
                      </a:rPr>
                      <m:t>𝐹</m:t>
                    </m:r>
                    <m:sSub>
                      <m:sSubPr>
                        <m:ctrlPr>
                          <a:rPr lang="en-US" sz="1800" i="1">
                            <a:solidFill>
                              <a:schemeClr val="bg1"/>
                            </a:solidFill>
                            <a:latin typeface="Cambria Math" panose="02040503050406030204" pitchFamily="18" charset="0"/>
                          </a:rPr>
                        </m:ctrlPr>
                      </m:sSubPr>
                      <m:e>
                        <m:r>
                          <a:rPr lang="en-US" sz="1800" i="1">
                            <a:solidFill>
                              <a:schemeClr val="bg1"/>
                            </a:solidFill>
                            <a:latin typeface="Cambria Math" panose="02040503050406030204" pitchFamily="18" charset="0"/>
                          </a:rPr>
                          <m:t>𝑒</m:t>
                        </m:r>
                      </m:e>
                      <m:sub>
                        <m:r>
                          <a:rPr lang="en-US" sz="1800" i="1">
                            <a:solidFill>
                              <a:schemeClr val="bg1"/>
                            </a:solidFill>
                            <a:latin typeface="Cambria Math" panose="02040503050406030204" pitchFamily="18" charset="0"/>
                          </a:rPr>
                          <m:t>5</m:t>
                        </m:r>
                      </m:sub>
                    </m:sSub>
                    <m:sSub>
                      <m:sSubPr>
                        <m:ctrlPr>
                          <a:rPr lang="en-US" sz="1800" i="1">
                            <a:solidFill>
                              <a:schemeClr val="bg1"/>
                            </a:solidFill>
                            <a:latin typeface="Cambria Math" panose="02040503050406030204" pitchFamily="18" charset="0"/>
                          </a:rPr>
                        </m:ctrlPr>
                      </m:sSubPr>
                      <m:e>
                        <m:r>
                          <a:rPr lang="en-US" sz="1800" i="1">
                            <a:solidFill>
                              <a:schemeClr val="bg1"/>
                            </a:solidFill>
                            <a:latin typeface="Cambria Math" panose="02040503050406030204" pitchFamily="18" charset="0"/>
                          </a:rPr>
                          <m:t>𝑂</m:t>
                        </m:r>
                      </m:e>
                      <m:sub>
                        <m:r>
                          <a:rPr lang="en-US" sz="1800" i="1">
                            <a:solidFill>
                              <a:schemeClr val="bg1"/>
                            </a:solidFill>
                            <a:latin typeface="Cambria Math" panose="02040503050406030204" pitchFamily="18" charset="0"/>
                          </a:rPr>
                          <m:t>12</m:t>
                        </m:r>
                      </m:sub>
                    </m:sSub>
                  </m:oMath>
                </a14:m>
                <a:r>
                  <a:rPr lang="pt-BR" sz="1800" dirty="0">
                    <a:solidFill>
                      <a:schemeClr val="bg1"/>
                    </a:solidFill>
                    <a:latin typeface="Arial" panose="020B0604020202020204" pitchFamily="34" charset="0"/>
                    <a:cs typeface="Arial" panose="020B0604020202020204" pitchFamily="34" charset="0"/>
                  </a:rPr>
                  <a:t> where R is Dy, </a:t>
                </a:r>
                <a:r>
                  <a:rPr lang="pt-BR" sz="1800" b="1" dirty="0">
                    <a:solidFill>
                      <a:srgbClr val="FFFF00"/>
                    </a:solidFill>
                    <a:latin typeface="Arial" panose="020B0604020202020204" pitchFamily="34" charset="0"/>
                    <a:cs typeface="Arial" panose="020B0604020202020204" pitchFamily="34" charset="0"/>
                  </a:rPr>
                  <a:t>Tb</a:t>
                </a:r>
                <a:r>
                  <a:rPr lang="pt-BR" sz="1800" dirty="0">
                    <a:solidFill>
                      <a:schemeClr val="bg1"/>
                    </a:solidFill>
                    <a:latin typeface="Arial" panose="020B0604020202020204" pitchFamily="34" charset="0"/>
                    <a:cs typeface="Arial" panose="020B0604020202020204" pitchFamily="34" charset="0"/>
                  </a:rPr>
                  <a:t>, Gd ,Yb, Ho, Er </a:t>
                </a:r>
              </a:p>
              <a:p>
                <a:pPr>
                  <a:buClr>
                    <a:schemeClr val="bg1"/>
                  </a:buClr>
                </a:pPr>
                <a:endParaRPr lang="en-US" sz="1800" dirty="0">
                  <a:solidFill>
                    <a:schemeClr val="bg1"/>
                  </a:solidFill>
                  <a:latin typeface="Arial" panose="020B0604020202020204" pitchFamily="34" charset="0"/>
                  <a:cs typeface="Arial" panose="020B0604020202020204" pitchFamily="34" charset="0"/>
                </a:endParaRPr>
              </a:p>
              <a:p>
                <a:pPr>
                  <a:buClr>
                    <a:schemeClr val="bg1"/>
                  </a:buClr>
                </a:pPr>
                <a:r>
                  <a:rPr lang="en-US" sz="1800" b="0" dirty="0">
                    <a:solidFill>
                      <a:schemeClr val="bg1"/>
                    </a:solidFill>
                    <a:latin typeface="Arial" panose="020B0604020202020204" pitchFamily="34" charset="0"/>
                    <a:cs typeface="Arial" panose="020B0604020202020204" pitchFamily="34" charset="0"/>
                  </a:rPr>
                  <a:t>Temperature dependent orbital compensation of magnetism associated with spin</a:t>
                </a:r>
              </a:p>
              <a:p>
                <a:pPr>
                  <a:buClr>
                    <a:schemeClr val="bg1"/>
                  </a:buClr>
                </a:pPr>
                <a:endParaRPr lang="en-US" sz="1800" dirty="0">
                  <a:solidFill>
                    <a:schemeClr val="bg1"/>
                  </a:solidFill>
                  <a:latin typeface="Arial" panose="020B0604020202020204" pitchFamily="34" charset="0"/>
                  <a:cs typeface="Arial" panose="020B0604020202020204" pitchFamily="34" charset="0"/>
                </a:endParaRPr>
              </a:p>
              <a:p>
                <a:pPr>
                  <a:buClr>
                    <a:schemeClr val="bg1"/>
                  </a:buClr>
                </a:pPr>
                <a:r>
                  <a:rPr lang="en-US" sz="1800" dirty="0">
                    <a:solidFill>
                      <a:schemeClr val="bg1"/>
                    </a:solidFill>
                    <a:latin typeface="Arial" panose="020B0604020202020204" pitchFamily="34" charset="0"/>
                    <a:cs typeface="Arial" panose="020B0604020202020204" pitchFamily="34" charset="0"/>
                  </a:rPr>
                  <a:t>Below room temperature but accessible with LN2 (Dy, Tb)</a:t>
                </a:r>
              </a:p>
            </p:txBody>
          </p:sp>
        </mc:Choice>
        <mc:Fallback xmlns="">
          <p:sp>
            <p:nvSpPr>
              <p:cNvPr id="11" name="TextBox 10"/>
              <p:cNvSpPr txBox="1">
                <a:spLocks noRot="1" noChangeAspect="1" noMove="1" noResize="1" noEditPoints="1" noAdjustHandles="1" noChangeArrowheads="1" noChangeShapeType="1" noTextEdit="1"/>
              </p:cNvSpPr>
              <p:nvPr/>
            </p:nvSpPr>
            <p:spPr>
              <a:xfrm>
                <a:off x="91440" y="932688"/>
                <a:ext cx="4251960" cy="2585323"/>
              </a:xfrm>
              <a:prstGeom prst="rect">
                <a:avLst/>
              </a:prstGeom>
              <a:blipFill>
                <a:blip r:embed="rId3"/>
                <a:stretch>
                  <a:fillRect l="-1146" t="-1179" r="-1289" b="-2830"/>
                </a:stretch>
              </a:blipFill>
              <a:ln>
                <a:noFill/>
              </a:ln>
            </p:spPr>
            <p:txBody>
              <a:bodyPr/>
              <a:lstStyle/>
              <a:p>
                <a:r>
                  <a:rPr lang="en-US">
                    <a:noFill/>
                  </a:rPr>
                  <a:t> </a:t>
                </a:r>
              </a:p>
            </p:txBody>
          </p:sp>
        </mc:Fallback>
      </mc:AlternateContent>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46851" y="1121680"/>
            <a:ext cx="2683733" cy="2592363"/>
          </a:xfrm>
          <a:prstGeom prst="rect">
            <a:avLst/>
          </a:prstGeom>
        </p:spPr>
      </p:pic>
      <p:sp>
        <p:nvSpPr>
          <p:cNvPr id="12" name="TextBox 11"/>
          <p:cNvSpPr txBox="1"/>
          <p:nvPr/>
        </p:nvSpPr>
        <p:spPr>
          <a:xfrm>
            <a:off x="6536274" y="3714043"/>
            <a:ext cx="2494310" cy="20005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a:ln>
                  <a:noFill/>
                </a:ln>
                <a:solidFill>
                  <a:schemeClr val="bg1"/>
                </a:solidFill>
                <a:effectLst/>
                <a:uLnTx/>
                <a:uFillTx/>
                <a:latin typeface="+mn-lt"/>
                <a:ea typeface="+mn-ea"/>
                <a:cs typeface="Times New Roman" panose="02020603050405020304" pitchFamily="18" charset="0"/>
              </a:rPr>
              <a:t>G. Dionne, </a:t>
            </a:r>
            <a:r>
              <a:rPr kumimoji="0" lang="en-US" sz="700" b="0" i="1" u="none" strike="noStrike" kern="1200" cap="none" spc="0" normalizeH="0" baseline="0" noProof="0">
                <a:ln>
                  <a:noFill/>
                </a:ln>
                <a:solidFill>
                  <a:schemeClr val="bg1"/>
                </a:solidFill>
                <a:effectLst/>
                <a:uLnTx/>
                <a:uFillTx/>
                <a:latin typeface="+mn-lt"/>
                <a:ea typeface="+mn-ea"/>
                <a:cs typeface="Times New Roman" panose="02020603050405020304" pitchFamily="18" charset="0"/>
              </a:rPr>
              <a:t>Magnetic Oxides</a:t>
            </a:r>
            <a:r>
              <a:rPr kumimoji="0" lang="en-US" sz="700" b="0" i="0" u="none" strike="noStrike" kern="1200" cap="none" spc="0" normalizeH="0" baseline="0" noProof="0">
                <a:ln>
                  <a:noFill/>
                </a:ln>
                <a:solidFill>
                  <a:schemeClr val="bg1"/>
                </a:solidFill>
                <a:effectLst/>
                <a:uLnTx/>
                <a:uFillTx/>
                <a:latin typeface="+mn-lt"/>
                <a:ea typeface="+mn-ea"/>
                <a:cs typeface="Times New Roman" panose="02020603050405020304" pitchFamily="18" charset="0"/>
              </a:rPr>
              <a:t> (N.Y., Springer, 2009) </a:t>
            </a:r>
          </a:p>
        </p:txBody>
      </p:sp>
      <p:sp>
        <p:nvSpPr>
          <p:cNvPr id="15" name="TextBox 14">
            <a:extLst>
              <a:ext uri="{FF2B5EF4-FFF2-40B4-BE49-F238E27FC236}">
                <a16:creationId xmlns:a16="http://schemas.microsoft.com/office/drawing/2014/main" id="{D5DFF563-BC25-403B-A9D7-A37A6802F0C2}"/>
              </a:ext>
            </a:extLst>
          </p:cNvPr>
          <p:cNvSpPr txBox="1"/>
          <p:nvPr/>
        </p:nvSpPr>
        <p:spPr>
          <a:xfrm>
            <a:off x="7538385" y="4770378"/>
            <a:ext cx="1319592" cy="307777"/>
          </a:xfrm>
          <a:prstGeom prst="rect">
            <a:avLst/>
          </a:prstGeom>
          <a:noFill/>
        </p:spPr>
        <p:txBody>
          <a:bodyPr wrap="none" rtlCol="0">
            <a:spAutoFit/>
          </a:bodyPr>
          <a:lstStyle/>
          <a:p>
            <a:r>
              <a:rPr lang="en-US">
                <a:solidFill>
                  <a:schemeClr val="bg1"/>
                </a:solidFill>
              </a:rPr>
              <a:t>Caleb</a:t>
            </a:r>
            <a:r>
              <a:rPr lang="en-US"/>
              <a:t> </a:t>
            </a:r>
            <a:r>
              <a:rPr lang="en-US">
                <a:solidFill>
                  <a:schemeClr val="bg1"/>
                </a:solidFill>
              </a:rPr>
              <a:t>Hughes</a:t>
            </a:r>
          </a:p>
        </p:txBody>
      </p:sp>
      <p:pic>
        <p:nvPicPr>
          <p:cNvPr id="6" name="Picture 5" descr="A picture containing counter&#10;&#10;Description automatically generated">
            <a:extLst>
              <a:ext uri="{FF2B5EF4-FFF2-40B4-BE49-F238E27FC236}">
                <a16:creationId xmlns:a16="http://schemas.microsoft.com/office/drawing/2014/main" id="{70BA112B-B797-CFC0-6748-5F44FC077D57}"/>
              </a:ext>
            </a:extLst>
          </p:cNvPr>
          <p:cNvPicPr>
            <a:picLocks noChangeAspect="1"/>
          </p:cNvPicPr>
          <p:nvPr/>
        </p:nvPicPr>
        <p:blipFill>
          <a:blip r:embed="rId5"/>
          <a:stretch>
            <a:fillRect/>
          </a:stretch>
        </p:blipFill>
        <p:spPr>
          <a:xfrm>
            <a:off x="4335162" y="1140131"/>
            <a:ext cx="1944272" cy="2592363"/>
          </a:xfrm>
          <a:prstGeom prst="rect">
            <a:avLst/>
          </a:prstGeom>
        </p:spPr>
      </p:pic>
    </p:spTree>
    <p:extLst>
      <p:ext uri="{BB962C8B-B14F-4D97-AF65-F5344CB8AC3E}">
        <p14:creationId xmlns:p14="http://schemas.microsoft.com/office/powerpoint/2010/main" val="372292498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p38"/>
          <p:cNvSpPr txBox="1">
            <a:spLocks noGrp="1"/>
          </p:cNvSpPr>
          <p:nvPr>
            <p:ph type="ctrTitle"/>
          </p:nvPr>
        </p:nvSpPr>
        <p:spPr>
          <a:xfrm>
            <a:off x="523348" y="27550"/>
            <a:ext cx="8004409" cy="699065"/>
          </a:xfrm>
          <a:prstGeom prst="rect">
            <a:avLst/>
          </a:prstGeom>
          <a:noFill/>
          <a:ln>
            <a:noFill/>
          </a:ln>
        </p:spPr>
        <p:txBody>
          <a:bodyPr spcFirstLastPara="1" wrap="square" lIns="91425" tIns="45700" rIns="91425" bIns="45700" anchor="ctr" anchorCtr="0">
            <a:noAutofit/>
          </a:bodyPr>
          <a:lstStyle/>
          <a:p>
            <a:pPr lvl="0" algn="ctr"/>
            <a:r>
              <a:rPr lang="en-US"/>
              <a:t>Analysis (NSE Compensation Temp)</a:t>
            </a:r>
            <a:endParaRPr sz="3000" b="1" i="0" u="none" strike="noStrike" cap="none">
              <a:solidFill>
                <a:schemeClr val="lt1"/>
              </a:solidFill>
              <a:latin typeface="Arial"/>
              <a:ea typeface="Arial"/>
              <a:cs typeface="Arial"/>
              <a:sym typeface="Arial"/>
            </a:endParaRPr>
          </a:p>
        </p:txBody>
      </p:sp>
      <p:sp>
        <p:nvSpPr>
          <p:cNvPr id="3" name="Subtitle 2"/>
          <p:cNvSpPr>
            <a:spLocks noGrp="1"/>
          </p:cNvSpPr>
          <p:nvPr>
            <p:ph type="subTitle" idx="1"/>
          </p:nvPr>
        </p:nvSpPr>
        <p:spPr>
          <a:xfrm>
            <a:off x="91440" y="933533"/>
            <a:ext cx="4398182" cy="2818769"/>
          </a:xfrm>
        </p:spPr>
        <p:txBody>
          <a:bodyPr/>
          <a:lstStyle/>
          <a:p>
            <a:pPr marL="114300" indent="0">
              <a:buNone/>
            </a:pPr>
            <a:r>
              <a:rPr lang="en-US"/>
              <a:t>T = 270 K </a:t>
            </a:r>
          </a:p>
          <a:p>
            <a:pPr marL="114300" indent="0">
              <a:buNone/>
            </a:pPr>
            <a:endParaRPr lang="en-US"/>
          </a:p>
          <a:p>
            <a:pPr marL="114300" indent="0">
              <a:buNone/>
            </a:pPr>
            <a:r>
              <a:rPr lang="en-US"/>
              <a:t>Interference Pattern Clear</a:t>
            </a:r>
            <a:endParaRPr lang="nb-NO"/>
          </a:p>
          <a:p>
            <a:pPr marL="114300" indent="0">
              <a:buNone/>
            </a:pPr>
            <a:endParaRPr lang="en-US"/>
          </a:p>
          <a:p>
            <a:pPr marL="114300" indent="0">
              <a:buNone/>
            </a:pPr>
            <a:r>
              <a:rPr lang="nb-NO"/>
              <a:t>Oscillations Clear</a:t>
            </a:r>
          </a:p>
          <a:p>
            <a:pPr marL="114300" indent="0">
              <a:buNone/>
            </a:pPr>
            <a:endParaRPr lang="en-US"/>
          </a:p>
          <a:p>
            <a:pPr marL="114300" indent="0">
              <a:buNone/>
            </a:pPr>
            <a:r>
              <a:rPr lang="en-US"/>
              <a:t>R = -653 +/- 1.7</a:t>
            </a:r>
          </a:p>
          <a:p>
            <a:pPr marL="114300" indent="0">
              <a:buNone/>
            </a:pPr>
            <a:endParaRPr lang="en-US"/>
          </a:p>
        </p:txBody>
      </p:sp>
      <p:sp>
        <p:nvSpPr>
          <p:cNvPr id="5" name="TextBox 4">
            <a:extLst>
              <a:ext uri="{FF2B5EF4-FFF2-40B4-BE49-F238E27FC236}">
                <a16:creationId xmlns:a16="http://schemas.microsoft.com/office/drawing/2014/main" id="{2F2B46B0-7C5B-4684-8868-1E26FE4A6206}"/>
              </a:ext>
            </a:extLst>
          </p:cNvPr>
          <p:cNvSpPr txBox="1"/>
          <p:nvPr/>
        </p:nvSpPr>
        <p:spPr>
          <a:xfrm>
            <a:off x="7538385" y="4770378"/>
            <a:ext cx="1319592" cy="307777"/>
          </a:xfrm>
          <a:prstGeom prst="rect">
            <a:avLst/>
          </a:prstGeom>
          <a:noFill/>
        </p:spPr>
        <p:txBody>
          <a:bodyPr wrap="none" rtlCol="0">
            <a:spAutoFit/>
          </a:bodyPr>
          <a:lstStyle/>
          <a:p>
            <a:r>
              <a:rPr lang="en-US">
                <a:solidFill>
                  <a:schemeClr val="bg1"/>
                </a:solidFill>
              </a:rPr>
              <a:t>Caleb Hughes</a:t>
            </a:r>
          </a:p>
        </p:txBody>
      </p:sp>
      <p:sp>
        <p:nvSpPr>
          <p:cNvPr id="2" name="AutoShape 2">
            <a:extLst>
              <a:ext uri="{FF2B5EF4-FFF2-40B4-BE49-F238E27FC236}">
                <a16:creationId xmlns:a16="http://schemas.microsoft.com/office/drawing/2014/main" id="{59148454-7857-4EF4-DE67-7D80F1B47483}"/>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 name="Picture 3" descr="A screenshot of a graph&#10;&#10;Description automatically generated">
            <a:extLst>
              <a:ext uri="{FF2B5EF4-FFF2-40B4-BE49-F238E27FC236}">
                <a16:creationId xmlns:a16="http://schemas.microsoft.com/office/drawing/2014/main" id="{48A86A8F-6D83-AC06-4FB4-5808423531DD}"/>
              </a:ext>
            </a:extLst>
          </p:cNvPr>
          <p:cNvPicPr>
            <a:picLocks noChangeAspect="1"/>
          </p:cNvPicPr>
          <p:nvPr/>
        </p:nvPicPr>
        <p:blipFill>
          <a:blip r:embed="rId3"/>
          <a:stretch>
            <a:fillRect/>
          </a:stretch>
        </p:blipFill>
        <p:spPr>
          <a:xfrm>
            <a:off x="4489622" y="726615"/>
            <a:ext cx="4420363" cy="3536290"/>
          </a:xfrm>
          <a:prstGeom prst="rect">
            <a:avLst/>
          </a:prstGeom>
        </p:spPr>
      </p:pic>
      <p:pic>
        <p:nvPicPr>
          <p:cNvPr id="6" name="Picture 5" descr="A screenshot of a computer screen&#10;&#10;Description automatically generated">
            <a:extLst>
              <a:ext uri="{FF2B5EF4-FFF2-40B4-BE49-F238E27FC236}">
                <a16:creationId xmlns:a16="http://schemas.microsoft.com/office/drawing/2014/main" id="{067ECBDC-13E2-B773-A832-DAF18950A14C}"/>
              </a:ext>
            </a:extLst>
          </p:cNvPr>
          <p:cNvPicPr>
            <a:picLocks noChangeAspect="1"/>
          </p:cNvPicPr>
          <p:nvPr/>
        </p:nvPicPr>
        <p:blipFill>
          <a:blip r:embed="rId4"/>
          <a:stretch>
            <a:fillRect/>
          </a:stretch>
        </p:blipFill>
        <p:spPr>
          <a:xfrm>
            <a:off x="4489621" y="726615"/>
            <a:ext cx="4420363" cy="3536290"/>
          </a:xfrm>
          <a:prstGeom prst="rect">
            <a:avLst/>
          </a:prstGeom>
        </p:spPr>
      </p:pic>
      <p:pic>
        <p:nvPicPr>
          <p:cNvPr id="7" name="Picture 6" descr="A screenshot of a computer screen&#10;&#10;Description automatically generated">
            <a:extLst>
              <a:ext uri="{FF2B5EF4-FFF2-40B4-BE49-F238E27FC236}">
                <a16:creationId xmlns:a16="http://schemas.microsoft.com/office/drawing/2014/main" id="{F50EF7E6-D16A-E60B-94BC-4DDA347211A8}"/>
              </a:ext>
            </a:extLst>
          </p:cNvPr>
          <p:cNvPicPr>
            <a:picLocks noChangeAspect="1"/>
          </p:cNvPicPr>
          <p:nvPr/>
        </p:nvPicPr>
        <p:blipFill>
          <a:blip r:embed="rId5"/>
          <a:stretch>
            <a:fillRect/>
          </a:stretch>
        </p:blipFill>
        <p:spPr>
          <a:xfrm>
            <a:off x="4489621" y="726615"/>
            <a:ext cx="4420363" cy="3536290"/>
          </a:xfrm>
          <a:prstGeom prst="rect">
            <a:avLst/>
          </a:prstGeom>
        </p:spPr>
      </p:pic>
      <p:pic>
        <p:nvPicPr>
          <p:cNvPr id="8" name="Picture 7" descr="A screenshot of a computer screen&#10;&#10;Description automatically generated">
            <a:extLst>
              <a:ext uri="{FF2B5EF4-FFF2-40B4-BE49-F238E27FC236}">
                <a16:creationId xmlns:a16="http://schemas.microsoft.com/office/drawing/2014/main" id="{F75E8EE3-DD77-A965-F3A7-6D04DC85B680}"/>
              </a:ext>
            </a:extLst>
          </p:cNvPr>
          <p:cNvPicPr>
            <a:picLocks noChangeAspect="1"/>
          </p:cNvPicPr>
          <p:nvPr/>
        </p:nvPicPr>
        <p:blipFill>
          <a:blip r:embed="rId6"/>
          <a:stretch>
            <a:fillRect/>
          </a:stretch>
        </p:blipFill>
        <p:spPr>
          <a:xfrm>
            <a:off x="4489620" y="726616"/>
            <a:ext cx="4420362" cy="3536289"/>
          </a:xfrm>
          <a:prstGeom prst="rect">
            <a:avLst/>
          </a:prstGeom>
        </p:spPr>
      </p:pic>
      <p:pic>
        <p:nvPicPr>
          <p:cNvPr id="9" name="Picture 8" descr="A screenshot of a computer screen&#10;&#10;Description automatically generated">
            <a:extLst>
              <a:ext uri="{FF2B5EF4-FFF2-40B4-BE49-F238E27FC236}">
                <a16:creationId xmlns:a16="http://schemas.microsoft.com/office/drawing/2014/main" id="{91E15457-C352-5996-72F5-44A47059A465}"/>
              </a:ext>
            </a:extLst>
          </p:cNvPr>
          <p:cNvPicPr>
            <a:picLocks noChangeAspect="1"/>
          </p:cNvPicPr>
          <p:nvPr/>
        </p:nvPicPr>
        <p:blipFill>
          <a:blip r:embed="rId7"/>
          <a:stretch>
            <a:fillRect/>
          </a:stretch>
        </p:blipFill>
        <p:spPr>
          <a:xfrm>
            <a:off x="4489618" y="726614"/>
            <a:ext cx="4420361" cy="3536289"/>
          </a:xfrm>
          <a:prstGeom prst="rect">
            <a:avLst/>
          </a:prstGeom>
        </p:spPr>
      </p:pic>
    </p:spTree>
    <p:extLst>
      <p:ext uri="{BB962C8B-B14F-4D97-AF65-F5344CB8AC3E}">
        <p14:creationId xmlns:p14="http://schemas.microsoft.com/office/powerpoint/2010/main" val="365251989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554" y="2542357"/>
            <a:ext cx="4271287" cy="1219789"/>
          </a:xfrm>
          <a:prstGeom prst="rect">
            <a:avLst/>
          </a:prstGeom>
        </p:spPr>
      </p:pic>
      <p:sp>
        <p:nvSpPr>
          <p:cNvPr id="16" name="Google Shape;220;p30"/>
          <p:cNvSpPr txBox="1">
            <a:spLocks noGrp="1"/>
          </p:cNvSpPr>
          <p:nvPr>
            <p:ph type="ctrTitle"/>
          </p:nvPr>
        </p:nvSpPr>
        <p:spPr>
          <a:xfrm>
            <a:off x="530008" y="0"/>
            <a:ext cx="8004409" cy="699065"/>
          </a:xfrm>
          <a:prstGeom prst="rect">
            <a:avLst/>
          </a:prstGeom>
          <a:noFill/>
          <a:ln>
            <a:noFill/>
          </a:ln>
        </p:spPr>
        <p:txBody>
          <a:bodyPr spcFirstLastPara="1" wrap="square" lIns="91425" tIns="45700" rIns="91425" bIns="45700" anchor="ctr" anchorCtr="0">
            <a:noAutofit/>
          </a:bodyPr>
          <a:lstStyle/>
          <a:p>
            <a:pPr lvl="0" algn="ctr"/>
            <a:r>
              <a:rPr lang="en-US" sz="3000" b="1" i="0" u="none" strike="noStrike" cap="none" dirty="0">
                <a:solidFill>
                  <a:schemeClr val="lt1"/>
                </a:solidFill>
                <a:latin typeface="Arial"/>
                <a:ea typeface="Arial"/>
                <a:cs typeface="Arial"/>
                <a:sym typeface="Arial"/>
              </a:rPr>
              <a:t>Spin-Dependent Potential</a:t>
            </a:r>
            <a:r>
              <a:rPr lang="en-US" sz="3200" dirty="0">
                <a:solidFill>
                  <a:srgbClr val="FFFFFF"/>
                </a:solidFill>
              </a:rPr>
              <a:t>s</a:t>
            </a:r>
            <a:r>
              <a:rPr lang="en-US" baseline="30000" dirty="0">
                <a:solidFill>
                  <a:schemeClr val="bg1"/>
                </a:solidFill>
              </a:rPr>
              <a:t>1,2,3</a:t>
            </a:r>
            <a:endParaRPr sz="3000" b="1" i="0" u="none" strike="noStrike" cap="none" dirty="0">
              <a:solidFill>
                <a:schemeClr val="lt1"/>
              </a:solidFill>
              <a:latin typeface="Arial"/>
              <a:ea typeface="Arial"/>
              <a:cs typeface="Arial"/>
              <a:sym typeface="Arial"/>
            </a:endParaRPr>
          </a:p>
        </p:txBody>
      </p:sp>
      <p:grpSp>
        <p:nvGrpSpPr>
          <p:cNvPr id="7" name="Group 6"/>
          <p:cNvGrpSpPr/>
          <p:nvPr/>
        </p:nvGrpSpPr>
        <p:grpSpPr>
          <a:xfrm>
            <a:off x="158180" y="669570"/>
            <a:ext cx="8985820" cy="4026788"/>
            <a:chOff x="158180" y="669570"/>
            <a:chExt cx="8985820" cy="4026788"/>
          </a:xfrm>
        </p:grpSpPr>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49947" y="1841283"/>
              <a:ext cx="4794053" cy="1920863"/>
            </a:xfrm>
            <a:prstGeom prst="rect">
              <a:avLst/>
            </a:prstGeom>
          </p:spPr>
        </p:pic>
        <p:grpSp>
          <p:nvGrpSpPr>
            <p:cNvPr id="6" name="Group 5"/>
            <p:cNvGrpSpPr/>
            <p:nvPr/>
          </p:nvGrpSpPr>
          <p:grpSpPr>
            <a:xfrm>
              <a:off x="158180" y="669570"/>
              <a:ext cx="8817957" cy="4026788"/>
              <a:chOff x="158180" y="669570"/>
              <a:chExt cx="8817957" cy="4026788"/>
            </a:xfrm>
          </p:grpSpPr>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8180" y="822263"/>
                <a:ext cx="4145661" cy="1163054"/>
              </a:xfrm>
              <a:prstGeom prst="rect">
                <a:avLst/>
              </a:prstGeom>
            </p:spPr>
          </p:pic>
          <p:sp>
            <p:nvSpPr>
              <p:cNvPr id="17" name="TextBox 16"/>
              <p:cNvSpPr txBox="1"/>
              <p:nvPr/>
            </p:nvSpPr>
            <p:spPr>
              <a:xfrm>
                <a:off x="1062815" y="3863854"/>
                <a:ext cx="2336388" cy="261610"/>
              </a:xfrm>
              <a:prstGeom prst="rect">
                <a:avLst/>
              </a:prstGeom>
              <a:noFill/>
              <a:ln>
                <a:noFill/>
              </a:ln>
            </p:spPr>
            <p:txBody>
              <a:bodyPr wrap="square" rtlCol="0">
                <a:spAutoFit/>
              </a:bodyPr>
              <a:lstStyle/>
              <a:p>
                <a:pPr algn="ctr"/>
                <a:r>
                  <a:rPr lang="en-US" sz="1100" dirty="0">
                    <a:solidFill>
                      <a:schemeClr val="bg1"/>
                    </a:solidFill>
                  </a:rPr>
                  <a:t>“Static” spin-spin interactions</a:t>
                </a:r>
              </a:p>
            </p:txBody>
          </p:sp>
          <p:sp>
            <p:nvSpPr>
              <p:cNvPr id="18" name="TextBox 17"/>
              <p:cNvSpPr txBox="1"/>
              <p:nvPr/>
            </p:nvSpPr>
            <p:spPr>
              <a:xfrm>
                <a:off x="5359067" y="3819555"/>
                <a:ext cx="2775811" cy="261610"/>
              </a:xfrm>
              <a:prstGeom prst="rect">
                <a:avLst/>
              </a:prstGeom>
              <a:noFill/>
              <a:ln>
                <a:noFill/>
              </a:ln>
            </p:spPr>
            <p:txBody>
              <a:bodyPr wrap="square" rtlCol="0">
                <a:spAutoFit/>
              </a:bodyPr>
              <a:lstStyle/>
              <a:p>
                <a:pPr algn="ctr"/>
                <a:r>
                  <a:rPr lang="en-US" sz="1100" dirty="0">
                    <a:solidFill>
                      <a:schemeClr val="bg1"/>
                    </a:solidFill>
                  </a:rPr>
                  <a:t>Velocity-dependent spin-spin interactions</a:t>
                </a:r>
              </a:p>
            </p:txBody>
          </p:sp>
          <p:sp>
            <p:nvSpPr>
              <p:cNvPr id="19" name="TextBox 18"/>
              <p:cNvSpPr txBox="1"/>
              <p:nvPr/>
            </p:nvSpPr>
            <p:spPr>
              <a:xfrm>
                <a:off x="843103" y="2073796"/>
                <a:ext cx="2775811" cy="261610"/>
              </a:xfrm>
              <a:prstGeom prst="rect">
                <a:avLst/>
              </a:prstGeom>
              <a:noFill/>
              <a:ln>
                <a:noFill/>
              </a:ln>
            </p:spPr>
            <p:txBody>
              <a:bodyPr wrap="square" rtlCol="0">
                <a:spAutoFit/>
              </a:bodyPr>
              <a:lstStyle/>
              <a:p>
                <a:pPr algn="ctr"/>
                <a:r>
                  <a:rPr lang="en-US" sz="1100" dirty="0">
                    <a:solidFill>
                      <a:schemeClr val="bg1"/>
                    </a:solidFill>
                  </a:rPr>
                  <a:t>Spin-Mass interactions</a:t>
                </a:r>
              </a:p>
            </p:txBody>
          </p:sp>
          <mc:AlternateContent xmlns:mc="http://schemas.openxmlformats.org/markup-compatibility/2006" xmlns:a14="http://schemas.microsoft.com/office/drawing/2010/main">
            <mc:Choice Requires="a14">
              <p:sp>
                <p:nvSpPr>
                  <p:cNvPr id="20" name="TextBox 19"/>
                  <p:cNvSpPr txBox="1"/>
                  <p:nvPr/>
                </p:nvSpPr>
                <p:spPr>
                  <a:xfrm>
                    <a:off x="4969050" y="669570"/>
                    <a:ext cx="3165828" cy="339965"/>
                  </a:xfrm>
                  <a:prstGeom prst="rect">
                    <a:avLst/>
                  </a:prstGeom>
                  <a:noFill/>
                  <a:ln>
                    <a:noFill/>
                  </a:ln>
                </p:spPr>
                <p:txBody>
                  <a:bodyPr wrap="square" rtlCol="0">
                    <a:spAutoFit/>
                  </a:bodyPr>
                  <a:lstStyle/>
                  <a:p>
                    <a:pPr marL="285750" indent="-285750">
                      <a:buClr>
                        <a:schemeClr val="bg1"/>
                      </a:buClr>
                      <a:buFont typeface="Arial" panose="020B0604020202020204" pitchFamily="34" charset="0"/>
                      <a:buChar char="•"/>
                    </a:pPr>
                    <a:r>
                      <a:rPr lang="en-US" dirty="0">
                        <a:solidFill>
                          <a:schemeClr val="bg1"/>
                        </a:solidFill>
                      </a:rPr>
                      <a:t>72 Independent couplings </a:t>
                    </a:r>
                    <a14:m>
                      <m:oMath xmlns:m="http://schemas.openxmlformats.org/officeDocument/2006/math">
                        <m:sSubSup>
                          <m:sSubSupPr>
                            <m:ctrlPr>
                              <a:rPr lang="en-US" b="0" i="1" smtClean="0">
                                <a:solidFill>
                                  <a:schemeClr val="bg1"/>
                                </a:solidFill>
                                <a:latin typeface="Cambria Math" panose="02040503050406030204" pitchFamily="18" charset="0"/>
                              </a:rPr>
                            </m:ctrlPr>
                          </m:sSubSupPr>
                          <m:e>
                            <m:r>
                              <a:rPr lang="en-US" b="0" i="1" smtClean="0">
                                <a:solidFill>
                                  <a:schemeClr val="bg1"/>
                                </a:solidFill>
                                <a:latin typeface="Cambria Math" panose="02040503050406030204" pitchFamily="18" charset="0"/>
                              </a:rPr>
                              <m:t>𝑓</m:t>
                            </m:r>
                          </m:e>
                          <m:sub>
                            <m:r>
                              <a:rPr lang="en-US" b="0" i="1" smtClean="0">
                                <a:solidFill>
                                  <a:schemeClr val="bg1"/>
                                </a:solidFill>
                                <a:latin typeface="Cambria Math" panose="02040503050406030204" pitchFamily="18" charset="0"/>
                              </a:rPr>
                              <m:t>𝑖</m:t>
                            </m:r>
                          </m:sub>
                          <m:sup>
                            <m:r>
                              <a:rPr lang="en-US" b="0" i="1" smtClean="0">
                                <a:solidFill>
                                  <a:schemeClr val="bg1"/>
                                </a:solidFill>
                                <a:latin typeface="Cambria Math" panose="02040503050406030204" pitchFamily="18" charset="0"/>
                              </a:rPr>
                              <m:t>1,2</m:t>
                            </m:r>
                          </m:sup>
                        </m:sSubSup>
                      </m:oMath>
                    </a14:m>
                    <a:endParaRPr lang="en-US" dirty="0">
                      <a:solidFill>
                        <a:schemeClr val="bg1"/>
                      </a:solidFill>
                    </a:endParaRPr>
                  </a:p>
                </p:txBody>
              </p:sp>
            </mc:Choice>
            <mc:Fallback xmlns="">
              <p:sp>
                <p:nvSpPr>
                  <p:cNvPr id="20" name="TextBox 19"/>
                  <p:cNvSpPr txBox="1">
                    <a:spLocks noRot="1" noChangeAspect="1" noMove="1" noResize="1" noEditPoints="1" noAdjustHandles="1" noChangeArrowheads="1" noChangeShapeType="1" noTextEdit="1"/>
                  </p:cNvSpPr>
                  <p:nvPr/>
                </p:nvSpPr>
                <p:spPr>
                  <a:xfrm>
                    <a:off x="4969050" y="669570"/>
                    <a:ext cx="3165828" cy="339965"/>
                  </a:xfrm>
                  <a:prstGeom prst="rect">
                    <a:avLst/>
                  </a:prstGeom>
                  <a:blipFill>
                    <a:blip r:embed="rId6"/>
                    <a:stretch>
                      <a:fillRect l="-193" b="-12500"/>
                    </a:stretch>
                  </a:blipFill>
                  <a:ln>
                    <a:noFill/>
                  </a:ln>
                </p:spPr>
                <p:txBody>
                  <a:bodyPr/>
                  <a:lstStyle/>
                  <a:p>
                    <a:r>
                      <a:rPr lang="en-US">
                        <a:noFill/>
                      </a:rPr>
                      <a:t> </a:t>
                    </a:r>
                  </a:p>
                </p:txBody>
              </p:sp>
            </mc:Fallback>
          </mc:AlternateContent>
          <p:sp>
            <p:nvSpPr>
              <p:cNvPr id="12" name="TextBox 11"/>
              <p:cNvSpPr txBox="1"/>
              <p:nvPr/>
            </p:nvSpPr>
            <p:spPr>
              <a:xfrm>
                <a:off x="4960100" y="4138574"/>
                <a:ext cx="4016037" cy="557784"/>
              </a:xfrm>
              <a:prstGeom prst="rect">
                <a:avLst/>
              </a:prstGeom>
              <a:noFill/>
              <a:ln>
                <a:noFill/>
              </a:ln>
            </p:spPr>
            <p:txBody>
              <a:bodyPr wrap="square" rtlCol="0">
                <a:spAutoFit/>
              </a:bodyPr>
              <a:lstStyle/>
              <a:p>
                <a:pPr algn="ctr"/>
                <a:r>
                  <a:rPr lang="en-US" sz="800" dirty="0">
                    <a:solidFill>
                      <a:schemeClr val="bg1"/>
                    </a:solidFill>
                  </a:rPr>
                  <a:t>      [1] </a:t>
                </a:r>
                <a:r>
                  <a:rPr lang="en-US" sz="800" dirty="0">
                    <a:solidFill>
                      <a:schemeClr val="bg1"/>
                    </a:solidFill>
                    <a:latin typeface="Times New Roman" panose="02020603050405020304" pitchFamily="18" charset="0"/>
                    <a:cs typeface="Times New Roman" panose="02020603050405020304" pitchFamily="18" charset="0"/>
                  </a:rPr>
                  <a:t>J. E. Moody and F. </a:t>
                </a:r>
                <a:r>
                  <a:rPr lang="en-US" sz="800" dirty="0" err="1">
                    <a:solidFill>
                      <a:schemeClr val="bg1"/>
                    </a:solidFill>
                    <a:latin typeface="Times New Roman" panose="02020603050405020304" pitchFamily="18" charset="0"/>
                    <a:cs typeface="Times New Roman" panose="02020603050405020304" pitchFamily="18" charset="0"/>
                  </a:rPr>
                  <a:t>Wilczek</a:t>
                </a:r>
                <a:r>
                  <a:rPr lang="en-US" sz="800" dirty="0">
                    <a:solidFill>
                      <a:schemeClr val="bg1"/>
                    </a:solidFill>
                    <a:latin typeface="Times New Roman" panose="02020603050405020304" pitchFamily="18" charset="0"/>
                    <a:cs typeface="Times New Roman" panose="02020603050405020304" pitchFamily="18" charset="0"/>
                  </a:rPr>
                  <a:t>, Phys. Rev. D 30, 130 (1984)</a:t>
                </a:r>
              </a:p>
              <a:p>
                <a:pPr algn="ctr"/>
                <a:r>
                  <a:rPr lang="en-US" sz="800" dirty="0">
                    <a:solidFill>
                      <a:schemeClr val="bg1"/>
                    </a:solidFill>
                    <a:latin typeface="Times New Roman" panose="02020603050405020304" pitchFamily="18" charset="0"/>
                    <a:cs typeface="Times New Roman" panose="02020603050405020304" pitchFamily="18" charset="0"/>
                  </a:rPr>
                  <a:t>                       [2]</a:t>
                </a:r>
                <a:r>
                  <a:rPr lang="en-US" sz="800" dirty="0">
                    <a:latin typeface="Times New Roman" panose="02020603050405020304" pitchFamily="18" charset="0"/>
                    <a:cs typeface="Times New Roman" panose="02020603050405020304" pitchFamily="18" charset="0"/>
                  </a:rPr>
                  <a:t> </a:t>
                </a:r>
                <a:r>
                  <a:rPr lang="en-US" sz="800" dirty="0">
                    <a:solidFill>
                      <a:schemeClr val="bg1"/>
                    </a:solidFill>
                    <a:latin typeface="Times New Roman" panose="02020603050405020304" pitchFamily="18" charset="0"/>
                    <a:cs typeface="Times New Roman" panose="02020603050405020304" pitchFamily="18" charset="0"/>
                  </a:rPr>
                  <a:t>B. </a:t>
                </a:r>
                <a:r>
                  <a:rPr lang="en-US" sz="800" dirty="0" err="1">
                    <a:solidFill>
                      <a:schemeClr val="bg1"/>
                    </a:solidFill>
                    <a:latin typeface="Times New Roman" panose="02020603050405020304" pitchFamily="18" charset="0"/>
                    <a:cs typeface="Times New Roman" panose="02020603050405020304" pitchFamily="18" charset="0"/>
                  </a:rPr>
                  <a:t>Dobrescu</a:t>
                </a:r>
                <a:r>
                  <a:rPr lang="en-US" sz="800" dirty="0">
                    <a:solidFill>
                      <a:schemeClr val="bg1"/>
                    </a:solidFill>
                    <a:latin typeface="Times New Roman" panose="02020603050405020304" pitchFamily="18" charset="0"/>
                    <a:cs typeface="Times New Roman" panose="02020603050405020304" pitchFamily="18" charset="0"/>
                  </a:rPr>
                  <a:t> and I. </a:t>
                </a:r>
                <a:r>
                  <a:rPr lang="en-US" sz="800" dirty="0" err="1">
                    <a:solidFill>
                      <a:schemeClr val="bg1"/>
                    </a:solidFill>
                    <a:latin typeface="Times New Roman" panose="02020603050405020304" pitchFamily="18" charset="0"/>
                    <a:cs typeface="Times New Roman" panose="02020603050405020304" pitchFamily="18" charset="0"/>
                  </a:rPr>
                  <a:t>Mocioiu</a:t>
                </a:r>
                <a:r>
                  <a:rPr lang="en-US" sz="800" dirty="0">
                    <a:solidFill>
                      <a:schemeClr val="bg1"/>
                    </a:solidFill>
                    <a:latin typeface="Times New Roman" panose="02020603050405020304" pitchFamily="18" charset="0"/>
                    <a:cs typeface="Times New Roman" panose="02020603050405020304" pitchFamily="18" charset="0"/>
                  </a:rPr>
                  <a:t>, J. High Energy Phys. 0611, 005 (2006)</a:t>
                </a:r>
                <a:br>
                  <a:rPr lang="en-US" sz="800" dirty="0">
                    <a:solidFill>
                      <a:schemeClr val="bg1"/>
                    </a:solidFill>
                    <a:latin typeface="Times New Roman" panose="02020603050405020304" pitchFamily="18" charset="0"/>
                    <a:cs typeface="Times New Roman" panose="02020603050405020304" pitchFamily="18" charset="0"/>
                  </a:rPr>
                </a:br>
                <a:r>
                  <a:rPr lang="en-US" sz="800" dirty="0">
                    <a:solidFill>
                      <a:schemeClr val="bg1"/>
                    </a:solidFill>
                    <a:latin typeface="Times New Roman" panose="02020603050405020304" pitchFamily="18" charset="0"/>
                    <a:cs typeface="Times New Roman" panose="02020603050405020304" pitchFamily="18" charset="0"/>
                  </a:rPr>
                  <a:t> [3]</a:t>
                </a:r>
                <a:r>
                  <a:rPr lang="en-US" sz="800" dirty="0">
                    <a:latin typeface="Times New Roman" panose="02020603050405020304" pitchFamily="18" charset="0"/>
                    <a:cs typeface="Times New Roman" panose="02020603050405020304" pitchFamily="18" charset="0"/>
                  </a:rPr>
                  <a:t> </a:t>
                </a:r>
                <a:r>
                  <a:rPr lang="en-US" sz="800" dirty="0" err="1">
                    <a:solidFill>
                      <a:schemeClr val="bg1"/>
                    </a:solidFill>
                    <a:latin typeface="Times New Roman" panose="02020603050405020304" pitchFamily="18" charset="0"/>
                    <a:cs typeface="Times New Roman" panose="02020603050405020304" pitchFamily="18" charset="0"/>
                  </a:rPr>
                  <a:t>Fadeev</a:t>
                </a:r>
                <a:r>
                  <a:rPr lang="en-US" sz="800" dirty="0">
                    <a:solidFill>
                      <a:schemeClr val="bg1"/>
                    </a:solidFill>
                    <a:latin typeface="Times New Roman" panose="02020603050405020304" pitchFamily="18" charset="0"/>
                    <a:cs typeface="Times New Roman" panose="02020603050405020304" pitchFamily="18" charset="0"/>
                  </a:rPr>
                  <a:t>, Pavel, et al. Phys. Rev. A, vol. 99, no. 2 , </a:t>
                </a:r>
                <a:r>
                  <a:rPr lang="en-US" sz="800" dirty="0" err="1">
                    <a:solidFill>
                      <a:schemeClr val="bg1"/>
                    </a:solidFill>
                    <a:latin typeface="Times New Roman" panose="02020603050405020304" pitchFamily="18" charset="0"/>
                    <a:cs typeface="Times New Roman" panose="02020603050405020304" pitchFamily="18" charset="0"/>
                  </a:rPr>
                  <a:t>doi</a:t>
                </a:r>
                <a:r>
                  <a:rPr lang="en-US" sz="800" dirty="0">
                    <a:solidFill>
                      <a:schemeClr val="bg1"/>
                    </a:solidFill>
                    <a:latin typeface="Times New Roman" panose="02020603050405020304" pitchFamily="18" charset="0"/>
                    <a:cs typeface="Times New Roman" panose="02020603050405020304" pitchFamily="18" charset="0"/>
                  </a:rPr>
                  <a:t>: 10.1103/physreva.99.022113(2019)</a:t>
                </a:r>
              </a:p>
              <a:p>
                <a:pPr algn="ctr"/>
                <a:endParaRPr lang="en-US" sz="800" dirty="0">
                  <a:solidFill>
                    <a:schemeClr val="bg1"/>
                  </a:solidFill>
                  <a:latin typeface="Times New Roman" panose="02020603050405020304" pitchFamily="18" charset="0"/>
                  <a:cs typeface="Times New Roman" panose="02020603050405020304" pitchFamily="18" charset="0"/>
                </a:endParaRPr>
              </a:p>
              <a:p>
                <a:pPr algn="ctr"/>
                <a:endParaRPr lang="en-US" sz="800" dirty="0">
                  <a:solidFill>
                    <a:schemeClr val="bg1"/>
                  </a:solidFill>
                </a:endParaRPr>
              </a:p>
            </p:txBody>
          </p:sp>
        </p:grpSp>
      </p:grpSp>
      <p:sp>
        <p:nvSpPr>
          <p:cNvPr id="13" name="TextBox 12">
            <a:extLst>
              <a:ext uri="{FF2B5EF4-FFF2-40B4-BE49-F238E27FC236}">
                <a16:creationId xmlns:a16="http://schemas.microsoft.com/office/drawing/2014/main" id="{5C316957-41DB-4E08-A3DB-72DD4403E3C2}"/>
              </a:ext>
            </a:extLst>
          </p:cNvPr>
          <p:cNvSpPr txBox="1"/>
          <p:nvPr/>
        </p:nvSpPr>
        <p:spPr>
          <a:xfrm>
            <a:off x="7538385" y="4770378"/>
            <a:ext cx="1319592" cy="307777"/>
          </a:xfrm>
          <a:prstGeom prst="rect">
            <a:avLst/>
          </a:prstGeom>
          <a:noFill/>
        </p:spPr>
        <p:txBody>
          <a:bodyPr wrap="none" rtlCol="0">
            <a:spAutoFit/>
          </a:bodyPr>
          <a:lstStyle/>
          <a:p>
            <a:r>
              <a:rPr lang="en-US" dirty="0"/>
              <a:t>Caleb Hughes</a:t>
            </a:r>
          </a:p>
        </p:txBody>
      </p:sp>
    </p:spTree>
    <p:extLst>
      <p:ext uri="{BB962C8B-B14F-4D97-AF65-F5344CB8AC3E}">
        <p14:creationId xmlns:p14="http://schemas.microsoft.com/office/powerpoint/2010/main" val="179634273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554" y="2542357"/>
            <a:ext cx="4271287" cy="1219789"/>
          </a:xfrm>
          <a:prstGeom prst="rect">
            <a:avLst/>
          </a:prstGeom>
        </p:spPr>
      </p:pic>
      <p:sp>
        <p:nvSpPr>
          <p:cNvPr id="16" name="Google Shape;220;p30"/>
          <p:cNvSpPr txBox="1">
            <a:spLocks noGrp="1"/>
          </p:cNvSpPr>
          <p:nvPr>
            <p:ph type="ctrTitle"/>
          </p:nvPr>
        </p:nvSpPr>
        <p:spPr>
          <a:xfrm>
            <a:off x="530008" y="0"/>
            <a:ext cx="8004409" cy="699065"/>
          </a:xfrm>
          <a:prstGeom prst="rect">
            <a:avLst/>
          </a:prstGeom>
          <a:noFill/>
          <a:ln>
            <a:noFill/>
          </a:ln>
        </p:spPr>
        <p:txBody>
          <a:bodyPr spcFirstLastPara="1" wrap="square" lIns="91425" tIns="45700" rIns="91425" bIns="45700" anchor="ctr" anchorCtr="0">
            <a:noAutofit/>
          </a:bodyPr>
          <a:lstStyle/>
          <a:p>
            <a:pPr lvl="0" algn="ctr"/>
            <a:r>
              <a:rPr lang="en-US" sz="3000" b="1" i="0" u="none" strike="noStrike" cap="none" dirty="0">
                <a:solidFill>
                  <a:schemeClr val="lt1"/>
                </a:solidFill>
                <a:latin typeface="Arial"/>
                <a:ea typeface="Arial"/>
                <a:cs typeface="Arial"/>
                <a:sym typeface="Arial"/>
              </a:rPr>
              <a:t>Spin-Dependent Potential</a:t>
            </a:r>
            <a:r>
              <a:rPr lang="en-US" sz="3200" dirty="0">
                <a:solidFill>
                  <a:srgbClr val="FFFFFF"/>
                </a:solidFill>
              </a:rPr>
              <a:t>s</a:t>
            </a:r>
            <a:r>
              <a:rPr lang="en-US" baseline="30000" dirty="0">
                <a:solidFill>
                  <a:schemeClr val="bg1"/>
                </a:solidFill>
              </a:rPr>
              <a:t>1,2,3</a:t>
            </a:r>
            <a:endParaRPr sz="3000" b="1" i="0" u="none" strike="noStrike" cap="none" dirty="0">
              <a:solidFill>
                <a:schemeClr val="lt1"/>
              </a:solidFill>
              <a:latin typeface="Arial"/>
              <a:ea typeface="Arial"/>
              <a:cs typeface="Arial"/>
              <a:sym typeface="Arial"/>
            </a:endParaRPr>
          </a:p>
        </p:txBody>
      </p:sp>
      <p:grpSp>
        <p:nvGrpSpPr>
          <p:cNvPr id="7" name="Group 6"/>
          <p:cNvGrpSpPr/>
          <p:nvPr/>
        </p:nvGrpSpPr>
        <p:grpSpPr>
          <a:xfrm>
            <a:off x="158180" y="669570"/>
            <a:ext cx="8985820" cy="4026788"/>
            <a:chOff x="158180" y="669570"/>
            <a:chExt cx="8985820" cy="4026788"/>
          </a:xfrm>
        </p:grpSpPr>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49947" y="1841283"/>
              <a:ext cx="4794053" cy="1920863"/>
            </a:xfrm>
            <a:prstGeom prst="rect">
              <a:avLst/>
            </a:prstGeom>
          </p:spPr>
        </p:pic>
        <p:grpSp>
          <p:nvGrpSpPr>
            <p:cNvPr id="6" name="Group 5"/>
            <p:cNvGrpSpPr/>
            <p:nvPr/>
          </p:nvGrpSpPr>
          <p:grpSpPr>
            <a:xfrm>
              <a:off x="158180" y="669570"/>
              <a:ext cx="8817957" cy="4026788"/>
              <a:chOff x="158180" y="669570"/>
              <a:chExt cx="8817957" cy="4026788"/>
            </a:xfrm>
          </p:grpSpPr>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8180" y="822263"/>
                <a:ext cx="4145661" cy="1163054"/>
              </a:xfrm>
              <a:prstGeom prst="rect">
                <a:avLst/>
              </a:prstGeom>
            </p:spPr>
          </p:pic>
          <p:sp>
            <p:nvSpPr>
              <p:cNvPr id="17" name="TextBox 16"/>
              <p:cNvSpPr txBox="1"/>
              <p:nvPr/>
            </p:nvSpPr>
            <p:spPr>
              <a:xfrm>
                <a:off x="1062815" y="3863854"/>
                <a:ext cx="2336388" cy="261610"/>
              </a:xfrm>
              <a:prstGeom prst="rect">
                <a:avLst/>
              </a:prstGeom>
              <a:noFill/>
              <a:ln>
                <a:noFill/>
              </a:ln>
            </p:spPr>
            <p:txBody>
              <a:bodyPr wrap="square" rtlCol="0">
                <a:spAutoFit/>
              </a:bodyPr>
              <a:lstStyle/>
              <a:p>
                <a:pPr algn="ctr"/>
                <a:r>
                  <a:rPr lang="en-US" sz="1100" dirty="0">
                    <a:solidFill>
                      <a:schemeClr val="bg1"/>
                    </a:solidFill>
                  </a:rPr>
                  <a:t>“Static” spin-spin interactions</a:t>
                </a:r>
              </a:p>
            </p:txBody>
          </p:sp>
          <p:sp>
            <p:nvSpPr>
              <p:cNvPr id="18" name="TextBox 17"/>
              <p:cNvSpPr txBox="1"/>
              <p:nvPr/>
            </p:nvSpPr>
            <p:spPr>
              <a:xfrm>
                <a:off x="5359067" y="3819555"/>
                <a:ext cx="2775811" cy="261610"/>
              </a:xfrm>
              <a:prstGeom prst="rect">
                <a:avLst/>
              </a:prstGeom>
              <a:noFill/>
              <a:ln>
                <a:noFill/>
              </a:ln>
            </p:spPr>
            <p:txBody>
              <a:bodyPr wrap="square" rtlCol="0">
                <a:spAutoFit/>
              </a:bodyPr>
              <a:lstStyle/>
              <a:p>
                <a:pPr algn="ctr"/>
                <a:r>
                  <a:rPr lang="en-US" sz="1100" dirty="0">
                    <a:solidFill>
                      <a:schemeClr val="bg1"/>
                    </a:solidFill>
                  </a:rPr>
                  <a:t>Velocity-dependent spin-spin interactions</a:t>
                </a:r>
              </a:p>
            </p:txBody>
          </p:sp>
          <p:sp>
            <p:nvSpPr>
              <p:cNvPr id="19" name="TextBox 18"/>
              <p:cNvSpPr txBox="1"/>
              <p:nvPr/>
            </p:nvSpPr>
            <p:spPr>
              <a:xfrm>
                <a:off x="843103" y="2073796"/>
                <a:ext cx="2775811" cy="261610"/>
              </a:xfrm>
              <a:prstGeom prst="rect">
                <a:avLst/>
              </a:prstGeom>
              <a:noFill/>
              <a:ln>
                <a:noFill/>
              </a:ln>
            </p:spPr>
            <p:txBody>
              <a:bodyPr wrap="square" rtlCol="0">
                <a:spAutoFit/>
              </a:bodyPr>
              <a:lstStyle/>
              <a:p>
                <a:pPr algn="ctr"/>
                <a:r>
                  <a:rPr lang="en-US" sz="1100" dirty="0">
                    <a:solidFill>
                      <a:schemeClr val="bg1"/>
                    </a:solidFill>
                  </a:rPr>
                  <a:t>Spin-Mass interactions</a:t>
                </a:r>
              </a:p>
            </p:txBody>
          </p:sp>
          <mc:AlternateContent xmlns:mc="http://schemas.openxmlformats.org/markup-compatibility/2006" xmlns:a14="http://schemas.microsoft.com/office/drawing/2010/main">
            <mc:Choice Requires="a14">
              <p:sp>
                <p:nvSpPr>
                  <p:cNvPr id="20" name="TextBox 19"/>
                  <p:cNvSpPr txBox="1"/>
                  <p:nvPr/>
                </p:nvSpPr>
                <p:spPr>
                  <a:xfrm>
                    <a:off x="4969050" y="669570"/>
                    <a:ext cx="3165828" cy="339965"/>
                  </a:xfrm>
                  <a:prstGeom prst="rect">
                    <a:avLst/>
                  </a:prstGeom>
                  <a:noFill/>
                  <a:ln>
                    <a:noFill/>
                  </a:ln>
                </p:spPr>
                <p:txBody>
                  <a:bodyPr wrap="square" rtlCol="0">
                    <a:spAutoFit/>
                  </a:bodyPr>
                  <a:lstStyle/>
                  <a:p>
                    <a:pPr marL="285750" indent="-285750">
                      <a:buClr>
                        <a:schemeClr val="bg1"/>
                      </a:buClr>
                      <a:buFont typeface="Arial" panose="020B0604020202020204" pitchFamily="34" charset="0"/>
                      <a:buChar char="•"/>
                    </a:pPr>
                    <a:r>
                      <a:rPr lang="en-US" dirty="0">
                        <a:solidFill>
                          <a:schemeClr val="bg1"/>
                        </a:solidFill>
                      </a:rPr>
                      <a:t>72 Independent couplings </a:t>
                    </a:r>
                    <a14:m>
                      <m:oMath xmlns:m="http://schemas.openxmlformats.org/officeDocument/2006/math">
                        <m:sSubSup>
                          <m:sSubSupPr>
                            <m:ctrlPr>
                              <a:rPr lang="en-US" b="0" i="1" smtClean="0">
                                <a:solidFill>
                                  <a:schemeClr val="bg1"/>
                                </a:solidFill>
                                <a:latin typeface="Cambria Math" panose="02040503050406030204" pitchFamily="18" charset="0"/>
                              </a:rPr>
                            </m:ctrlPr>
                          </m:sSubSupPr>
                          <m:e>
                            <m:r>
                              <a:rPr lang="en-US" b="0" i="1" smtClean="0">
                                <a:solidFill>
                                  <a:schemeClr val="bg1"/>
                                </a:solidFill>
                                <a:latin typeface="Cambria Math" panose="02040503050406030204" pitchFamily="18" charset="0"/>
                              </a:rPr>
                              <m:t>𝑓</m:t>
                            </m:r>
                          </m:e>
                          <m:sub>
                            <m:r>
                              <a:rPr lang="en-US" b="0" i="1" smtClean="0">
                                <a:solidFill>
                                  <a:schemeClr val="bg1"/>
                                </a:solidFill>
                                <a:latin typeface="Cambria Math" panose="02040503050406030204" pitchFamily="18" charset="0"/>
                              </a:rPr>
                              <m:t>𝑖</m:t>
                            </m:r>
                          </m:sub>
                          <m:sup>
                            <m:r>
                              <a:rPr lang="en-US" b="0" i="1" smtClean="0">
                                <a:solidFill>
                                  <a:schemeClr val="bg1"/>
                                </a:solidFill>
                                <a:latin typeface="Cambria Math" panose="02040503050406030204" pitchFamily="18" charset="0"/>
                              </a:rPr>
                              <m:t>1,2</m:t>
                            </m:r>
                          </m:sup>
                        </m:sSubSup>
                      </m:oMath>
                    </a14:m>
                    <a:endParaRPr lang="en-US" dirty="0">
                      <a:solidFill>
                        <a:schemeClr val="bg1"/>
                      </a:solidFill>
                    </a:endParaRPr>
                  </a:p>
                </p:txBody>
              </p:sp>
            </mc:Choice>
            <mc:Fallback xmlns="">
              <p:sp>
                <p:nvSpPr>
                  <p:cNvPr id="20" name="TextBox 19"/>
                  <p:cNvSpPr txBox="1">
                    <a:spLocks noRot="1" noChangeAspect="1" noMove="1" noResize="1" noEditPoints="1" noAdjustHandles="1" noChangeArrowheads="1" noChangeShapeType="1" noTextEdit="1"/>
                  </p:cNvSpPr>
                  <p:nvPr/>
                </p:nvSpPr>
                <p:spPr>
                  <a:xfrm>
                    <a:off x="4969050" y="669570"/>
                    <a:ext cx="3165828" cy="339965"/>
                  </a:xfrm>
                  <a:prstGeom prst="rect">
                    <a:avLst/>
                  </a:prstGeom>
                  <a:blipFill>
                    <a:blip r:embed="rId6"/>
                    <a:stretch>
                      <a:fillRect l="-193" b="-12500"/>
                    </a:stretch>
                  </a:blipFill>
                  <a:ln>
                    <a:noFill/>
                  </a:ln>
                </p:spPr>
                <p:txBody>
                  <a:bodyPr/>
                  <a:lstStyle/>
                  <a:p>
                    <a:r>
                      <a:rPr lang="en-US">
                        <a:noFill/>
                      </a:rPr>
                      <a:t> </a:t>
                    </a:r>
                  </a:p>
                </p:txBody>
              </p:sp>
            </mc:Fallback>
          </mc:AlternateContent>
          <p:sp>
            <p:nvSpPr>
              <p:cNvPr id="12" name="TextBox 11"/>
              <p:cNvSpPr txBox="1"/>
              <p:nvPr/>
            </p:nvSpPr>
            <p:spPr>
              <a:xfrm>
                <a:off x="4960100" y="4138574"/>
                <a:ext cx="4016037" cy="557784"/>
              </a:xfrm>
              <a:prstGeom prst="rect">
                <a:avLst/>
              </a:prstGeom>
              <a:noFill/>
              <a:ln>
                <a:noFill/>
              </a:ln>
            </p:spPr>
            <p:txBody>
              <a:bodyPr wrap="square" rtlCol="0">
                <a:spAutoFit/>
              </a:bodyPr>
              <a:lstStyle/>
              <a:p>
                <a:pPr algn="ctr"/>
                <a:r>
                  <a:rPr lang="en-US" sz="800" dirty="0">
                    <a:solidFill>
                      <a:schemeClr val="bg1"/>
                    </a:solidFill>
                  </a:rPr>
                  <a:t>      [1] </a:t>
                </a:r>
                <a:r>
                  <a:rPr lang="en-US" sz="800" dirty="0">
                    <a:solidFill>
                      <a:schemeClr val="bg1"/>
                    </a:solidFill>
                    <a:latin typeface="Times New Roman" panose="02020603050405020304" pitchFamily="18" charset="0"/>
                    <a:cs typeface="Times New Roman" panose="02020603050405020304" pitchFamily="18" charset="0"/>
                  </a:rPr>
                  <a:t>J. E. Moody and F. </a:t>
                </a:r>
                <a:r>
                  <a:rPr lang="en-US" sz="800" dirty="0" err="1">
                    <a:solidFill>
                      <a:schemeClr val="bg1"/>
                    </a:solidFill>
                    <a:latin typeface="Times New Roman" panose="02020603050405020304" pitchFamily="18" charset="0"/>
                    <a:cs typeface="Times New Roman" panose="02020603050405020304" pitchFamily="18" charset="0"/>
                  </a:rPr>
                  <a:t>Wilczek</a:t>
                </a:r>
                <a:r>
                  <a:rPr lang="en-US" sz="800" dirty="0">
                    <a:solidFill>
                      <a:schemeClr val="bg1"/>
                    </a:solidFill>
                    <a:latin typeface="Times New Roman" panose="02020603050405020304" pitchFamily="18" charset="0"/>
                    <a:cs typeface="Times New Roman" panose="02020603050405020304" pitchFamily="18" charset="0"/>
                  </a:rPr>
                  <a:t>, Phys. Rev. D 30, 130 (1984)</a:t>
                </a:r>
              </a:p>
              <a:p>
                <a:pPr algn="ctr"/>
                <a:r>
                  <a:rPr lang="en-US" sz="800" dirty="0">
                    <a:solidFill>
                      <a:schemeClr val="bg1"/>
                    </a:solidFill>
                    <a:latin typeface="Times New Roman" panose="02020603050405020304" pitchFamily="18" charset="0"/>
                    <a:cs typeface="Times New Roman" panose="02020603050405020304" pitchFamily="18" charset="0"/>
                  </a:rPr>
                  <a:t>                       [2]</a:t>
                </a:r>
                <a:r>
                  <a:rPr lang="en-US" sz="800" dirty="0">
                    <a:latin typeface="Times New Roman" panose="02020603050405020304" pitchFamily="18" charset="0"/>
                    <a:cs typeface="Times New Roman" panose="02020603050405020304" pitchFamily="18" charset="0"/>
                  </a:rPr>
                  <a:t> </a:t>
                </a:r>
                <a:r>
                  <a:rPr lang="en-US" sz="800" dirty="0">
                    <a:solidFill>
                      <a:schemeClr val="bg1"/>
                    </a:solidFill>
                    <a:latin typeface="Times New Roman" panose="02020603050405020304" pitchFamily="18" charset="0"/>
                    <a:cs typeface="Times New Roman" panose="02020603050405020304" pitchFamily="18" charset="0"/>
                  </a:rPr>
                  <a:t>B. </a:t>
                </a:r>
                <a:r>
                  <a:rPr lang="en-US" sz="800" dirty="0" err="1">
                    <a:solidFill>
                      <a:schemeClr val="bg1"/>
                    </a:solidFill>
                    <a:latin typeface="Times New Roman" panose="02020603050405020304" pitchFamily="18" charset="0"/>
                    <a:cs typeface="Times New Roman" panose="02020603050405020304" pitchFamily="18" charset="0"/>
                  </a:rPr>
                  <a:t>Dobrescu</a:t>
                </a:r>
                <a:r>
                  <a:rPr lang="en-US" sz="800" dirty="0">
                    <a:solidFill>
                      <a:schemeClr val="bg1"/>
                    </a:solidFill>
                    <a:latin typeface="Times New Roman" panose="02020603050405020304" pitchFamily="18" charset="0"/>
                    <a:cs typeface="Times New Roman" panose="02020603050405020304" pitchFamily="18" charset="0"/>
                  </a:rPr>
                  <a:t> and I. </a:t>
                </a:r>
                <a:r>
                  <a:rPr lang="en-US" sz="800" dirty="0" err="1">
                    <a:solidFill>
                      <a:schemeClr val="bg1"/>
                    </a:solidFill>
                    <a:latin typeface="Times New Roman" panose="02020603050405020304" pitchFamily="18" charset="0"/>
                    <a:cs typeface="Times New Roman" panose="02020603050405020304" pitchFamily="18" charset="0"/>
                  </a:rPr>
                  <a:t>Mocioiu</a:t>
                </a:r>
                <a:r>
                  <a:rPr lang="en-US" sz="800" dirty="0">
                    <a:solidFill>
                      <a:schemeClr val="bg1"/>
                    </a:solidFill>
                    <a:latin typeface="Times New Roman" panose="02020603050405020304" pitchFamily="18" charset="0"/>
                    <a:cs typeface="Times New Roman" panose="02020603050405020304" pitchFamily="18" charset="0"/>
                  </a:rPr>
                  <a:t>, J. High Energy Phys. 0611, 005 (2006)</a:t>
                </a:r>
                <a:br>
                  <a:rPr lang="en-US" sz="800" dirty="0">
                    <a:solidFill>
                      <a:schemeClr val="bg1"/>
                    </a:solidFill>
                    <a:latin typeface="Times New Roman" panose="02020603050405020304" pitchFamily="18" charset="0"/>
                    <a:cs typeface="Times New Roman" panose="02020603050405020304" pitchFamily="18" charset="0"/>
                  </a:rPr>
                </a:br>
                <a:r>
                  <a:rPr lang="en-US" sz="800" dirty="0">
                    <a:solidFill>
                      <a:schemeClr val="bg1"/>
                    </a:solidFill>
                    <a:latin typeface="Times New Roman" panose="02020603050405020304" pitchFamily="18" charset="0"/>
                    <a:cs typeface="Times New Roman" panose="02020603050405020304" pitchFamily="18" charset="0"/>
                  </a:rPr>
                  <a:t> [3]</a:t>
                </a:r>
                <a:r>
                  <a:rPr lang="en-US" sz="800" dirty="0">
                    <a:latin typeface="Times New Roman" panose="02020603050405020304" pitchFamily="18" charset="0"/>
                    <a:cs typeface="Times New Roman" panose="02020603050405020304" pitchFamily="18" charset="0"/>
                  </a:rPr>
                  <a:t> </a:t>
                </a:r>
                <a:r>
                  <a:rPr lang="en-US" sz="800" dirty="0" err="1">
                    <a:solidFill>
                      <a:schemeClr val="bg1"/>
                    </a:solidFill>
                    <a:latin typeface="Times New Roman" panose="02020603050405020304" pitchFamily="18" charset="0"/>
                    <a:cs typeface="Times New Roman" panose="02020603050405020304" pitchFamily="18" charset="0"/>
                  </a:rPr>
                  <a:t>Fadeev</a:t>
                </a:r>
                <a:r>
                  <a:rPr lang="en-US" sz="800" dirty="0">
                    <a:solidFill>
                      <a:schemeClr val="bg1"/>
                    </a:solidFill>
                    <a:latin typeface="Times New Roman" panose="02020603050405020304" pitchFamily="18" charset="0"/>
                    <a:cs typeface="Times New Roman" panose="02020603050405020304" pitchFamily="18" charset="0"/>
                  </a:rPr>
                  <a:t>, Pavel, et al. Phys. Rev. A, vol. 99, no. 2 , </a:t>
                </a:r>
                <a:r>
                  <a:rPr lang="en-US" sz="800" dirty="0" err="1">
                    <a:solidFill>
                      <a:schemeClr val="bg1"/>
                    </a:solidFill>
                    <a:latin typeface="Times New Roman" panose="02020603050405020304" pitchFamily="18" charset="0"/>
                    <a:cs typeface="Times New Roman" panose="02020603050405020304" pitchFamily="18" charset="0"/>
                  </a:rPr>
                  <a:t>doi</a:t>
                </a:r>
                <a:r>
                  <a:rPr lang="en-US" sz="800" dirty="0">
                    <a:solidFill>
                      <a:schemeClr val="bg1"/>
                    </a:solidFill>
                    <a:latin typeface="Times New Roman" panose="02020603050405020304" pitchFamily="18" charset="0"/>
                    <a:cs typeface="Times New Roman" panose="02020603050405020304" pitchFamily="18" charset="0"/>
                  </a:rPr>
                  <a:t>: 10.1103/physreva.99.022113(2019)</a:t>
                </a:r>
              </a:p>
              <a:p>
                <a:pPr algn="ctr"/>
                <a:endParaRPr lang="en-US" sz="800" dirty="0">
                  <a:solidFill>
                    <a:schemeClr val="bg1"/>
                  </a:solidFill>
                  <a:latin typeface="Times New Roman" panose="02020603050405020304" pitchFamily="18" charset="0"/>
                  <a:cs typeface="Times New Roman" panose="02020603050405020304" pitchFamily="18" charset="0"/>
                </a:endParaRPr>
              </a:p>
              <a:p>
                <a:pPr algn="ctr"/>
                <a:endParaRPr lang="en-US" sz="800" dirty="0">
                  <a:solidFill>
                    <a:schemeClr val="bg1"/>
                  </a:solidFill>
                </a:endParaRPr>
              </a:p>
            </p:txBody>
          </p:sp>
        </p:grpSp>
      </p:grpSp>
      <p:sp>
        <p:nvSpPr>
          <p:cNvPr id="15" name="TextBox 14"/>
          <p:cNvSpPr txBox="1"/>
          <p:nvPr/>
        </p:nvSpPr>
        <p:spPr>
          <a:xfrm rot="19500000">
            <a:off x="1198983" y="1867880"/>
            <a:ext cx="6170279" cy="1015663"/>
          </a:xfrm>
          <a:prstGeom prst="rect">
            <a:avLst/>
          </a:prstGeom>
          <a:noFill/>
        </p:spPr>
        <p:txBody>
          <a:bodyPr wrap="none" rtlCol="0">
            <a:spAutoFit/>
          </a:bodyPr>
          <a:lstStyle/>
          <a:p>
            <a:r>
              <a:rPr lang="en-US" sz="6000" dirty="0">
                <a:solidFill>
                  <a:srgbClr val="990000"/>
                </a:solidFill>
              </a:rPr>
              <a:t>UNDER REVIEW</a:t>
            </a:r>
          </a:p>
        </p:txBody>
      </p:sp>
      <p:sp>
        <p:nvSpPr>
          <p:cNvPr id="14" name="TextBox 13">
            <a:extLst>
              <a:ext uri="{FF2B5EF4-FFF2-40B4-BE49-F238E27FC236}">
                <a16:creationId xmlns:a16="http://schemas.microsoft.com/office/drawing/2014/main" id="{2DBACBE0-4AA1-480C-A702-90418BF7550C}"/>
              </a:ext>
            </a:extLst>
          </p:cNvPr>
          <p:cNvSpPr txBox="1"/>
          <p:nvPr/>
        </p:nvSpPr>
        <p:spPr>
          <a:xfrm>
            <a:off x="7538385" y="4770378"/>
            <a:ext cx="1319592" cy="307777"/>
          </a:xfrm>
          <a:prstGeom prst="rect">
            <a:avLst/>
          </a:prstGeom>
          <a:noFill/>
        </p:spPr>
        <p:txBody>
          <a:bodyPr wrap="none" rtlCol="0">
            <a:spAutoFit/>
          </a:bodyPr>
          <a:lstStyle/>
          <a:p>
            <a:r>
              <a:rPr lang="en-US" dirty="0"/>
              <a:t>Caleb Hughes</a:t>
            </a:r>
          </a:p>
        </p:txBody>
      </p:sp>
    </p:spTree>
    <p:extLst>
      <p:ext uri="{BB962C8B-B14F-4D97-AF65-F5344CB8AC3E}">
        <p14:creationId xmlns:p14="http://schemas.microsoft.com/office/powerpoint/2010/main" val="10262613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1" name="TextBox 10"/>
              <p:cNvSpPr txBox="1">
                <a:spLocks/>
              </p:cNvSpPr>
              <p:nvPr/>
            </p:nvSpPr>
            <p:spPr>
              <a:xfrm>
                <a:off x="91440" y="932688"/>
                <a:ext cx="4251960" cy="2816352"/>
              </a:xfrm>
              <a:prstGeom prst="rect">
                <a:avLst/>
              </a:prstGeom>
              <a:noFill/>
              <a:ln>
                <a:noFill/>
              </a:ln>
            </p:spPr>
            <p:txBody>
              <a:bodyPr wrap="square" rtlCol="0">
                <a:spAutoFit/>
              </a:bodyPr>
              <a:lstStyle/>
              <a:p>
                <a:pPr>
                  <a:buClr>
                    <a:schemeClr val="bg1"/>
                  </a:buClr>
                </a:pPr>
                <a:r>
                  <a:rPr lang="en-US" sz="1800">
                    <a:solidFill>
                      <a:schemeClr val="bg1"/>
                    </a:solidFill>
                    <a:latin typeface="Arial" panose="020B0604020202020204" pitchFamily="34" charset="0"/>
                    <a:cs typeface="Arial" panose="020B0604020202020204" pitchFamily="34" charset="0"/>
                  </a:rPr>
                  <a:t>Arrows are magnetic moments of each sublattice, iron in white and rare-earth in orange</a:t>
                </a:r>
              </a:p>
              <a:p>
                <a:pPr>
                  <a:buClr>
                    <a:schemeClr val="bg1"/>
                  </a:buClr>
                </a:pPr>
                <a:endParaRPr lang="en-US" sz="1800">
                  <a:solidFill>
                    <a:schemeClr val="bg1"/>
                  </a:solidFill>
                  <a:latin typeface="Arial" panose="020B0604020202020204" pitchFamily="34" charset="0"/>
                  <a:cs typeface="Arial" panose="020B0604020202020204" pitchFamily="34" charset="0"/>
                </a:endParaRPr>
              </a:p>
              <a:p>
                <a:pPr>
                  <a:buClr>
                    <a:schemeClr val="bg1"/>
                  </a:buClr>
                </a:pPr>
                <a:r>
                  <a:rPr lang="en-US" sz="1800">
                    <a:solidFill>
                      <a:schemeClr val="bg1"/>
                    </a:solidFill>
                    <a:latin typeface="Arial" panose="020B0604020202020204" pitchFamily="34" charset="0"/>
                    <a:cs typeface="Arial" panose="020B0604020202020204" pitchFamily="34" charset="0"/>
                  </a:rPr>
                  <a:t>Rare-Earth moment responds more strongly to T around T</a:t>
                </a:r>
                <a:r>
                  <a:rPr lang="en-US" sz="1800" baseline="-25000">
                    <a:solidFill>
                      <a:schemeClr val="bg1"/>
                    </a:solidFill>
                    <a:latin typeface="Arial" panose="020B0604020202020204" pitchFamily="34" charset="0"/>
                    <a:cs typeface="Arial" panose="020B0604020202020204" pitchFamily="34" charset="0"/>
                  </a:rPr>
                  <a:t>C</a:t>
                </a:r>
              </a:p>
              <a:p>
                <a:pPr>
                  <a:buClr>
                    <a:schemeClr val="bg1"/>
                  </a:buClr>
                </a:pPr>
                <a:endParaRPr lang="en-US" sz="1800" baseline="-25000">
                  <a:solidFill>
                    <a:schemeClr val="bg1"/>
                  </a:solidFill>
                  <a:latin typeface="Arial" panose="020B0604020202020204" pitchFamily="34" charset="0"/>
                  <a:cs typeface="Arial" panose="020B0604020202020204" pitchFamily="34" charset="0"/>
                </a:endParaRPr>
              </a:p>
              <a:p>
                <a:pPr>
                  <a:buClr>
                    <a:schemeClr val="bg1"/>
                  </a:buClr>
                </a:pPr>
                <a:r>
                  <a:rPr lang="en-US" sz="1800">
                    <a:solidFill>
                      <a:schemeClr val="bg1"/>
                    </a:solidFill>
                    <a:latin typeface="Arial" panose="020B0604020202020204" pitchFamily="34" charset="0"/>
                    <a:cs typeface="Arial" panose="020B0604020202020204" pitchFamily="34" charset="0"/>
                  </a:rPr>
                  <a:t>At T</a:t>
                </a:r>
                <a:r>
                  <a:rPr lang="en-US" sz="1800" baseline="-25000">
                    <a:solidFill>
                      <a:schemeClr val="bg1"/>
                    </a:solidFill>
                    <a:latin typeface="Arial" panose="020B0604020202020204" pitchFamily="34" charset="0"/>
                    <a:cs typeface="Arial" panose="020B0604020202020204" pitchFamily="34" charset="0"/>
                  </a:rPr>
                  <a:t>C</a:t>
                </a:r>
                <a:r>
                  <a:rPr lang="en-US" sz="1800">
                    <a:solidFill>
                      <a:schemeClr val="bg1"/>
                    </a:solidFill>
                    <a:latin typeface="Arial" panose="020B0604020202020204" pitchFamily="34" charset="0"/>
                    <a:cs typeface="Arial" panose="020B0604020202020204" pitchFamily="34" charset="0"/>
                  </a:rPr>
                  <a:t>, </a:t>
                </a:r>
                <a14:m>
                  <m:oMath xmlns:m="http://schemas.openxmlformats.org/officeDocument/2006/math">
                    <m:r>
                      <m:rPr>
                        <m:sty m:val="p"/>
                      </m:rPr>
                      <a:rPr lang="en-US" sz="1800" b="0" i="0" smtClean="0">
                        <a:solidFill>
                          <a:schemeClr val="bg1"/>
                        </a:solidFill>
                        <a:latin typeface="Cambria Math" panose="02040503050406030204" pitchFamily="18" charset="0"/>
                      </a:rPr>
                      <m:t>M</m:t>
                    </m:r>
                    <m:r>
                      <a:rPr lang="en-US" sz="1800" b="0" i="0" smtClean="0">
                        <a:solidFill>
                          <a:schemeClr val="bg1"/>
                        </a:solidFill>
                        <a:latin typeface="Cambria Math" panose="02040503050406030204" pitchFamily="18" charset="0"/>
                      </a:rPr>
                      <m:t> </m:t>
                    </m:r>
                    <m:r>
                      <a:rPr lang="en-US" sz="1800" b="0" i="1" smtClean="0">
                        <a:solidFill>
                          <a:schemeClr val="bg1"/>
                        </a:solidFill>
                        <a:latin typeface="Cambria Math" panose="02040503050406030204" pitchFamily="18" charset="0"/>
                      </a:rPr>
                      <m:t>𝛼</m:t>
                    </m:r>
                    <m:r>
                      <a:rPr lang="en-US" sz="1800" b="0" i="0" smtClean="0">
                        <a:solidFill>
                          <a:schemeClr val="bg1"/>
                        </a:solidFill>
                        <a:latin typeface="Cambria Math" panose="02040503050406030204" pitchFamily="18" charset="0"/>
                      </a:rPr>
                      <m:t> </m:t>
                    </m:r>
                    <m:r>
                      <a:rPr lang="en-US" sz="1800" b="0" i="1" smtClean="0">
                        <a:solidFill>
                          <a:schemeClr val="bg1"/>
                        </a:solidFill>
                        <a:latin typeface="Cambria Math" panose="02040503050406030204" pitchFamily="18" charset="0"/>
                      </a:rPr>
                      <m:t>𝜇</m:t>
                    </m:r>
                  </m:oMath>
                </a14:m>
                <a:r>
                  <a:rPr lang="en-US" sz="1800">
                    <a:solidFill>
                      <a:schemeClr val="bg1"/>
                    </a:solidFill>
                    <a:latin typeface="Arial" panose="020B0604020202020204" pitchFamily="34" charset="0"/>
                    <a:cs typeface="Arial" panose="020B0604020202020204" pitchFamily="34" charset="0"/>
                  </a:rPr>
                  <a:t> drops to 0</a:t>
                </a:r>
              </a:p>
              <a:p>
                <a:pPr>
                  <a:buClr>
                    <a:schemeClr val="bg1"/>
                  </a:buClr>
                </a:pPr>
                <a:endParaRPr lang="en-US" sz="1800">
                  <a:solidFill>
                    <a:schemeClr val="bg1"/>
                  </a:solidFill>
                  <a:latin typeface="Arial" panose="020B0604020202020204" pitchFamily="34" charset="0"/>
                  <a:cs typeface="Arial" panose="020B0604020202020204" pitchFamily="34" charset="0"/>
                </a:endParaRPr>
              </a:p>
              <a:p>
                <a:pPr>
                  <a:buClr>
                    <a:schemeClr val="bg1"/>
                  </a:buClr>
                </a:pPr>
                <a:endParaRPr lang="en-US" sz="1800">
                  <a:solidFill>
                    <a:schemeClr val="bg1"/>
                  </a:solidFill>
                  <a:latin typeface="Arial" panose="020B0604020202020204" pitchFamily="34" charset="0"/>
                  <a:cs typeface="Arial" panose="020B0604020202020204" pitchFamily="34" charset="0"/>
                </a:endParaRPr>
              </a:p>
            </p:txBody>
          </p:sp>
        </mc:Choice>
        <mc:Fallback xmlns="">
          <p:sp>
            <p:nvSpPr>
              <p:cNvPr id="11" name="TextBox 10"/>
              <p:cNvSpPr txBox="1">
                <a:spLocks noRot="1" noChangeAspect="1" noMove="1" noResize="1" noEditPoints="1" noAdjustHandles="1" noChangeArrowheads="1" noChangeShapeType="1" noTextEdit="1"/>
              </p:cNvSpPr>
              <p:nvPr/>
            </p:nvSpPr>
            <p:spPr>
              <a:xfrm>
                <a:off x="91440" y="932688"/>
                <a:ext cx="4251960" cy="2816352"/>
              </a:xfrm>
              <a:prstGeom prst="rect">
                <a:avLst/>
              </a:prstGeom>
              <a:blipFill>
                <a:blip r:embed="rId3"/>
                <a:stretch>
                  <a:fillRect l="-1146" t="-1082" r="-2436"/>
                </a:stretch>
              </a:blipFill>
              <a:ln>
                <a:noFill/>
              </a:ln>
            </p:spPr>
            <p:txBody>
              <a:bodyPr/>
              <a:lstStyle/>
              <a:p>
                <a:r>
                  <a:rPr lang="en-US">
                    <a:noFill/>
                  </a:rPr>
                  <a:t> </a:t>
                </a:r>
              </a:p>
            </p:txBody>
          </p:sp>
        </mc:Fallback>
      </mc:AlternateContent>
      <p:grpSp>
        <p:nvGrpSpPr>
          <p:cNvPr id="3" name="Group 2"/>
          <p:cNvGrpSpPr>
            <a:grpSpLocks noChangeAspect="1"/>
          </p:cNvGrpSpPr>
          <p:nvPr/>
        </p:nvGrpSpPr>
        <p:grpSpPr>
          <a:xfrm>
            <a:off x="4343400" y="563880"/>
            <a:ext cx="4082528" cy="4116540"/>
            <a:chOff x="3105912" y="12704"/>
            <a:chExt cx="4629150" cy="4667716"/>
          </a:xfrm>
        </p:grpSpPr>
        <p:sp>
          <p:nvSpPr>
            <p:cNvPr id="4" name="Down Arrow 3"/>
            <p:cNvSpPr>
              <a:spLocks noChangeAspect="1"/>
            </p:cNvSpPr>
            <p:nvPr/>
          </p:nvSpPr>
          <p:spPr>
            <a:xfrm>
              <a:off x="4727353" y="652899"/>
              <a:ext cx="181737" cy="304201"/>
            </a:xfrm>
            <a:prstGeom prst="downArrow">
              <a:avLst/>
            </a:prstGeom>
            <a:solidFill>
              <a:srgbClr val="FF98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050" b="1">
                <a:solidFill>
                  <a:srgbClr val="FFFFFF"/>
                </a:solidFill>
                <a:latin typeface="Arial"/>
              </a:endParaRPr>
            </a:p>
          </p:txBody>
        </p:sp>
        <p:sp>
          <p:nvSpPr>
            <p:cNvPr id="43" name="Down Arrow 42"/>
            <p:cNvSpPr>
              <a:spLocks noChangeAspect="1"/>
            </p:cNvSpPr>
            <p:nvPr/>
          </p:nvSpPr>
          <p:spPr>
            <a:xfrm rot="10800000">
              <a:off x="4555904" y="152884"/>
              <a:ext cx="181737" cy="500014"/>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050" b="1">
                <a:solidFill>
                  <a:schemeClr val="bg1"/>
                </a:solidFill>
                <a:latin typeface="Arial"/>
              </a:endParaRPr>
            </a:p>
          </p:txBody>
        </p:sp>
        <p:sp>
          <p:nvSpPr>
            <p:cNvPr id="44" name="Rectangle 36"/>
            <p:cNvSpPr>
              <a:spLocks noChangeArrowheads="1"/>
            </p:cNvSpPr>
            <p:nvPr/>
          </p:nvSpPr>
          <p:spPr bwMode="auto">
            <a:xfrm>
              <a:off x="4125851" y="24272"/>
              <a:ext cx="690181" cy="323165"/>
            </a:xfrm>
            <a:prstGeom prst="rect">
              <a:avLst/>
            </a:prstGeom>
            <a:noFill/>
            <a:ln w="9525">
              <a:noFill/>
              <a:miter lim="800000"/>
              <a:headEnd/>
              <a:tailEnd/>
            </a:ln>
            <a:effectLst/>
          </p:spPr>
          <p:txBody>
            <a:bodyPr wrap="square" anchor="ctr">
              <a:spAutoFit/>
            </a:bodyPr>
            <a:lstStyle/>
            <a:p>
              <a:pPr fontAlgn="base">
                <a:spcBef>
                  <a:spcPct val="0"/>
                </a:spcBef>
                <a:spcAft>
                  <a:spcPct val="0"/>
                </a:spcAft>
              </a:pPr>
              <a:r>
                <a:rPr lang="en-US" sz="1500" b="1" i="1">
                  <a:solidFill>
                    <a:schemeClr val="bg1"/>
                  </a:solidFill>
                  <a:latin typeface="Symbol" pitchFamily="18" charset="2"/>
                </a:rPr>
                <a:t>m</a:t>
              </a:r>
              <a:r>
                <a:rPr lang="en-US" sz="1500" b="1" i="1" baseline="-25000">
                  <a:solidFill>
                    <a:schemeClr val="bg1"/>
                  </a:solidFill>
                </a:rPr>
                <a:t>1</a:t>
              </a:r>
            </a:p>
          </p:txBody>
        </p:sp>
        <p:sp>
          <p:nvSpPr>
            <p:cNvPr id="45" name="Rectangle 36"/>
            <p:cNvSpPr>
              <a:spLocks noChangeAspect="1" noChangeArrowheads="1"/>
            </p:cNvSpPr>
            <p:nvPr/>
          </p:nvSpPr>
          <p:spPr bwMode="auto">
            <a:xfrm>
              <a:off x="4112515" y="916574"/>
              <a:ext cx="458057" cy="323165"/>
            </a:xfrm>
            <a:prstGeom prst="rect">
              <a:avLst/>
            </a:prstGeom>
            <a:noFill/>
            <a:ln w="9525">
              <a:noFill/>
              <a:miter lim="800000"/>
              <a:headEnd/>
              <a:tailEnd/>
            </a:ln>
            <a:effectLst/>
          </p:spPr>
          <p:txBody>
            <a:bodyPr wrap="square" anchor="ctr">
              <a:spAutoFit/>
            </a:bodyPr>
            <a:lstStyle/>
            <a:p>
              <a:pPr fontAlgn="base">
                <a:spcBef>
                  <a:spcPct val="0"/>
                </a:spcBef>
                <a:spcAft>
                  <a:spcPct val="0"/>
                </a:spcAft>
              </a:pPr>
              <a:r>
                <a:rPr lang="en-US" sz="1500" b="1" i="1">
                  <a:solidFill>
                    <a:srgbClr val="FF9801"/>
                  </a:solidFill>
                  <a:latin typeface="Symbol" pitchFamily="18" charset="2"/>
                </a:rPr>
                <a:t>m</a:t>
              </a:r>
              <a:r>
                <a:rPr lang="en-US" sz="1500" b="1" i="1" baseline="-25000">
                  <a:solidFill>
                    <a:srgbClr val="FF9801"/>
                  </a:solidFill>
                </a:rPr>
                <a:t>2</a:t>
              </a:r>
            </a:p>
          </p:txBody>
        </p:sp>
        <p:sp>
          <p:nvSpPr>
            <p:cNvPr id="46" name="Down Arrow 45"/>
            <p:cNvSpPr>
              <a:spLocks noChangeAspect="1"/>
            </p:cNvSpPr>
            <p:nvPr/>
          </p:nvSpPr>
          <p:spPr>
            <a:xfrm>
              <a:off x="5070253" y="652899"/>
              <a:ext cx="181737" cy="304201"/>
            </a:xfrm>
            <a:prstGeom prst="downArrow">
              <a:avLst/>
            </a:prstGeom>
            <a:solidFill>
              <a:srgbClr val="FF98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050" b="1">
                <a:solidFill>
                  <a:srgbClr val="FFFFFF"/>
                </a:solidFill>
                <a:latin typeface="Arial"/>
              </a:endParaRPr>
            </a:p>
          </p:txBody>
        </p:sp>
        <p:sp>
          <p:nvSpPr>
            <p:cNvPr id="47" name="Down Arrow 46"/>
            <p:cNvSpPr>
              <a:spLocks noChangeAspect="1"/>
            </p:cNvSpPr>
            <p:nvPr/>
          </p:nvSpPr>
          <p:spPr>
            <a:xfrm rot="10800000">
              <a:off x="4898804" y="152884"/>
              <a:ext cx="181737" cy="500014"/>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050" b="1">
                <a:solidFill>
                  <a:schemeClr val="bg1"/>
                </a:solidFill>
                <a:latin typeface="Arial"/>
              </a:endParaRPr>
            </a:p>
          </p:txBody>
        </p:sp>
        <p:sp>
          <p:nvSpPr>
            <p:cNvPr id="51" name="Down Arrow 50"/>
            <p:cNvSpPr>
              <a:spLocks noChangeAspect="1"/>
            </p:cNvSpPr>
            <p:nvPr/>
          </p:nvSpPr>
          <p:spPr>
            <a:xfrm rot="10800000">
              <a:off x="5241704" y="152884"/>
              <a:ext cx="181737" cy="500014"/>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050" b="1">
                <a:solidFill>
                  <a:schemeClr val="bg1"/>
                </a:solidFill>
                <a:latin typeface="Arial"/>
              </a:endParaRPr>
            </a:p>
          </p:txBody>
        </p:sp>
        <p:sp>
          <p:nvSpPr>
            <p:cNvPr id="73" name="Down Arrow 72"/>
            <p:cNvSpPr>
              <a:spLocks noChangeAspect="1"/>
            </p:cNvSpPr>
            <p:nvPr/>
          </p:nvSpPr>
          <p:spPr>
            <a:xfrm>
              <a:off x="5756053" y="652899"/>
              <a:ext cx="181737" cy="304201"/>
            </a:xfrm>
            <a:prstGeom prst="downArrow">
              <a:avLst/>
            </a:prstGeom>
            <a:solidFill>
              <a:srgbClr val="FF98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050" b="1">
                <a:solidFill>
                  <a:srgbClr val="FFFFFF"/>
                </a:solidFill>
                <a:latin typeface="Arial"/>
              </a:endParaRPr>
            </a:p>
          </p:txBody>
        </p:sp>
        <p:sp>
          <p:nvSpPr>
            <p:cNvPr id="74" name="Down Arrow 73"/>
            <p:cNvSpPr>
              <a:spLocks noChangeAspect="1"/>
            </p:cNvSpPr>
            <p:nvPr/>
          </p:nvSpPr>
          <p:spPr>
            <a:xfrm rot="10800000">
              <a:off x="5584604" y="152884"/>
              <a:ext cx="181737" cy="500014"/>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050" b="1">
                <a:solidFill>
                  <a:schemeClr val="bg1"/>
                </a:solidFill>
                <a:latin typeface="Arial"/>
              </a:endParaRPr>
            </a:p>
          </p:txBody>
        </p:sp>
        <p:sp>
          <p:nvSpPr>
            <p:cNvPr id="5" name="Oval 4"/>
            <p:cNvSpPr>
              <a:spLocks noChangeAspect="1"/>
            </p:cNvSpPr>
            <p:nvPr/>
          </p:nvSpPr>
          <p:spPr>
            <a:xfrm>
              <a:off x="3277362" y="1140870"/>
              <a:ext cx="400050" cy="40005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050" b="1">
                <a:solidFill>
                  <a:srgbClr val="FFFFFF"/>
                </a:solidFill>
                <a:latin typeface="Arial"/>
              </a:endParaRPr>
            </a:p>
          </p:txBody>
        </p:sp>
        <p:sp>
          <p:nvSpPr>
            <p:cNvPr id="6" name="Rectangle 5"/>
            <p:cNvSpPr>
              <a:spLocks noChangeAspect="1"/>
            </p:cNvSpPr>
            <p:nvPr/>
          </p:nvSpPr>
          <p:spPr>
            <a:xfrm>
              <a:off x="3405950" y="402837"/>
              <a:ext cx="142875" cy="664391"/>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050" b="1">
                <a:solidFill>
                  <a:srgbClr val="FFFFFF"/>
                </a:solidFill>
                <a:latin typeface="Arial"/>
              </a:endParaRPr>
            </a:p>
          </p:txBody>
        </p:sp>
        <p:sp>
          <p:nvSpPr>
            <p:cNvPr id="77" name="Oval 76"/>
            <p:cNvSpPr>
              <a:spLocks noChangeAspect="1"/>
            </p:cNvSpPr>
            <p:nvPr/>
          </p:nvSpPr>
          <p:spPr>
            <a:xfrm>
              <a:off x="3277362" y="1140870"/>
              <a:ext cx="400050" cy="400050"/>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050" b="1">
                <a:solidFill>
                  <a:srgbClr val="FFFFFF"/>
                </a:solidFill>
                <a:latin typeface="Arial"/>
              </a:endParaRPr>
            </a:p>
          </p:txBody>
        </p:sp>
        <p:sp>
          <p:nvSpPr>
            <p:cNvPr id="78" name="Rectangle 77"/>
            <p:cNvSpPr>
              <a:spLocks noChangeAspect="1"/>
            </p:cNvSpPr>
            <p:nvPr/>
          </p:nvSpPr>
          <p:spPr>
            <a:xfrm>
              <a:off x="3405950" y="605052"/>
              <a:ext cx="142875" cy="548640"/>
            </a:xfrm>
            <a:prstGeom prst="rect">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050" b="1">
                <a:solidFill>
                  <a:srgbClr val="FFFFFF"/>
                </a:solidFill>
                <a:latin typeface="Arial"/>
              </a:endParaRPr>
            </a:p>
          </p:txBody>
        </p:sp>
        <p:sp>
          <p:nvSpPr>
            <p:cNvPr id="80" name="Down Arrow 79"/>
            <p:cNvSpPr>
              <a:spLocks noChangeAspect="1"/>
            </p:cNvSpPr>
            <p:nvPr/>
          </p:nvSpPr>
          <p:spPr>
            <a:xfrm rot="10800000">
              <a:off x="7013354" y="371595"/>
              <a:ext cx="181737" cy="567061"/>
            </a:xfrm>
            <a:prstGeom prst="downArrow">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050" b="1">
                <a:solidFill>
                  <a:srgbClr val="FFFFFF"/>
                </a:solidFill>
                <a:latin typeface="Arial"/>
              </a:endParaRPr>
            </a:p>
          </p:txBody>
        </p:sp>
        <p:sp>
          <p:nvSpPr>
            <p:cNvPr id="81" name="Rectangle 36"/>
            <p:cNvSpPr>
              <a:spLocks noChangeArrowheads="1"/>
            </p:cNvSpPr>
            <p:nvPr/>
          </p:nvSpPr>
          <p:spPr bwMode="auto">
            <a:xfrm>
              <a:off x="6643404" y="12704"/>
              <a:ext cx="739997" cy="323165"/>
            </a:xfrm>
            <a:prstGeom prst="rect">
              <a:avLst/>
            </a:prstGeom>
            <a:noFill/>
            <a:ln w="9525">
              <a:noFill/>
              <a:miter lim="800000"/>
              <a:headEnd/>
              <a:tailEnd/>
            </a:ln>
            <a:effectLst/>
          </p:spPr>
          <p:txBody>
            <a:bodyPr wrap="square" anchor="ctr">
              <a:spAutoFit/>
            </a:bodyPr>
            <a:lstStyle/>
            <a:p>
              <a:pPr fontAlgn="base">
                <a:spcBef>
                  <a:spcPct val="0"/>
                </a:spcBef>
                <a:spcAft>
                  <a:spcPct val="0"/>
                </a:spcAft>
              </a:pPr>
              <a:r>
                <a:rPr lang="en-US" sz="1500" b="1" i="1" err="1">
                  <a:solidFill>
                    <a:srgbClr val="000000">
                      <a:lumMod val="50000"/>
                      <a:lumOff val="50000"/>
                    </a:srgbClr>
                  </a:solidFill>
                  <a:latin typeface="Symbol" pitchFamily="18" charset="2"/>
                </a:rPr>
                <a:t>m</a:t>
              </a:r>
              <a:r>
                <a:rPr lang="en-US" sz="1500" b="1" i="1" baseline="-25000" err="1">
                  <a:solidFill>
                    <a:srgbClr val="000000">
                      <a:lumMod val="50000"/>
                      <a:lumOff val="50000"/>
                    </a:srgbClr>
                  </a:solidFill>
                </a:rPr>
                <a:t>Total</a:t>
              </a:r>
              <a:endParaRPr lang="en-US" sz="1500" b="1" i="1" baseline="-25000">
                <a:solidFill>
                  <a:srgbClr val="000000">
                    <a:lumMod val="50000"/>
                    <a:lumOff val="50000"/>
                  </a:srgbClr>
                </a:solidFill>
              </a:endParaRPr>
            </a:p>
          </p:txBody>
        </p:sp>
        <p:sp>
          <p:nvSpPr>
            <p:cNvPr id="85" name="Down Arrow 84"/>
            <p:cNvSpPr>
              <a:spLocks noChangeAspect="1"/>
            </p:cNvSpPr>
            <p:nvPr/>
          </p:nvSpPr>
          <p:spPr>
            <a:xfrm>
              <a:off x="5408771" y="652899"/>
              <a:ext cx="181737" cy="304201"/>
            </a:xfrm>
            <a:prstGeom prst="downArrow">
              <a:avLst/>
            </a:prstGeom>
            <a:solidFill>
              <a:srgbClr val="FF98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050" b="1">
                <a:solidFill>
                  <a:srgbClr val="FFFFFF"/>
                </a:solidFill>
                <a:latin typeface="Arial"/>
              </a:endParaRPr>
            </a:p>
          </p:txBody>
        </p:sp>
        <p:sp>
          <p:nvSpPr>
            <p:cNvPr id="89" name="Down Arrow 88"/>
            <p:cNvSpPr>
              <a:spLocks noChangeAspect="1"/>
            </p:cNvSpPr>
            <p:nvPr/>
          </p:nvSpPr>
          <p:spPr>
            <a:xfrm>
              <a:off x="4727353" y="2281561"/>
              <a:ext cx="181737" cy="375690"/>
            </a:xfrm>
            <a:prstGeom prst="downArrow">
              <a:avLst/>
            </a:prstGeom>
            <a:solidFill>
              <a:srgbClr val="FF98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050" b="1">
                <a:solidFill>
                  <a:srgbClr val="FFFFFF"/>
                </a:solidFill>
                <a:latin typeface="Arial"/>
              </a:endParaRPr>
            </a:p>
          </p:txBody>
        </p:sp>
        <p:sp>
          <p:nvSpPr>
            <p:cNvPr id="90" name="Down Arrow 89"/>
            <p:cNvSpPr>
              <a:spLocks noChangeAspect="1"/>
            </p:cNvSpPr>
            <p:nvPr/>
          </p:nvSpPr>
          <p:spPr>
            <a:xfrm rot="10800000">
              <a:off x="4555904" y="1753084"/>
              <a:ext cx="181737" cy="557171"/>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050" b="1">
                <a:solidFill>
                  <a:schemeClr val="bg1"/>
                </a:solidFill>
                <a:latin typeface="Arial"/>
              </a:endParaRPr>
            </a:p>
          </p:txBody>
        </p:sp>
        <p:sp>
          <p:nvSpPr>
            <p:cNvPr id="91" name="Rectangle 36"/>
            <p:cNvSpPr>
              <a:spLocks noChangeAspect="1" noChangeArrowheads="1"/>
            </p:cNvSpPr>
            <p:nvPr/>
          </p:nvSpPr>
          <p:spPr bwMode="auto">
            <a:xfrm>
              <a:off x="4122134" y="1494132"/>
              <a:ext cx="478441" cy="323165"/>
            </a:xfrm>
            <a:prstGeom prst="rect">
              <a:avLst/>
            </a:prstGeom>
            <a:noFill/>
            <a:ln w="9525">
              <a:noFill/>
              <a:miter lim="800000"/>
              <a:headEnd/>
              <a:tailEnd/>
            </a:ln>
            <a:effectLst/>
          </p:spPr>
          <p:txBody>
            <a:bodyPr wrap="square" anchor="ctr">
              <a:spAutoFit/>
            </a:bodyPr>
            <a:lstStyle/>
            <a:p>
              <a:pPr fontAlgn="base">
                <a:spcBef>
                  <a:spcPct val="0"/>
                </a:spcBef>
                <a:spcAft>
                  <a:spcPct val="0"/>
                </a:spcAft>
              </a:pPr>
              <a:r>
                <a:rPr lang="en-US" sz="1500" b="1" i="1">
                  <a:solidFill>
                    <a:schemeClr val="bg1"/>
                  </a:solidFill>
                  <a:latin typeface="Symbol" pitchFamily="18" charset="2"/>
                </a:rPr>
                <a:t>m</a:t>
              </a:r>
              <a:r>
                <a:rPr lang="en-US" sz="1500" b="1" i="1" baseline="-25000">
                  <a:solidFill>
                    <a:schemeClr val="bg1"/>
                  </a:solidFill>
                </a:rPr>
                <a:t>1</a:t>
              </a:r>
            </a:p>
          </p:txBody>
        </p:sp>
        <p:sp>
          <p:nvSpPr>
            <p:cNvPr id="92" name="Rectangle 36"/>
            <p:cNvSpPr>
              <a:spLocks noChangeAspect="1" noChangeArrowheads="1"/>
            </p:cNvSpPr>
            <p:nvPr/>
          </p:nvSpPr>
          <p:spPr bwMode="auto">
            <a:xfrm>
              <a:off x="4117561" y="2547366"/>
              <a:ext cx="481205" cy="323165"/>
            </a:xfrm>
            <a:prstGeom prst="rect">
              <a:avLst/>
            </a:prstGeom>
            <a:noFill/>
            <a:ln w="9525">
              <a:noFill/>
              <a:miter lim="800000"/>
              <a:headEnd/>
              <a:tailEnd/>
            </a:ln>
            <a:effectLst/>
          </p:spPr>
          <p:txBody>
            <a:bodyPr wrap="square" anchor="ctr">
              <a:spAutoFit/>
            </a:bodyPr>
            <a:lstStyle/>
            <a:p>
              <a:pPr fontAlgn="base">
                <a:spcBef>
                  <a:spcPct val="0"/>
                </a:spcBef>
                <a:spcAft>
                  <a:spcPct val="0"/>
                </a:spcAft>
              </a:pPr>
              <a:r>
                <a:rPr lang="en-US" sz="1500" b="1" i="1">
                  <a:solidFill>
                    <a:srgbClr val="FF9801"/>
                  </a:solidFill>
                  <a:latin typeface="Symbol" pitchFamily="18" charset="2"/>
                </a:rPr>
                <a:t>m</a:t>
              </a:r>
              <a:r>
                <a:rPr lang="en-US" sz="1500" b="1" i="1" baseline="-25000">
                  <a:solidFill>
                    <a:srgbClr val="FF9801"/>
                  </a:solidFill>
                </a:rPr>
                <a:t>2</a:t>
              </a:r>
            </a:p>
          </p:txBody>
        </p:sp>
        <p:sp>
          <p:nvSpPr>
            <p:cNvPr id="93" name="Down Arrow 92"/>
            <p:cNvSpPr>
              <a:spLocks noChangeAspect="1"/>
            </p:cNvSpPr>
            <p:nvPr/>
          </p:nvSpPr>
          <p:spPr>
            <a:xfrm>
              <a:off x="5070253" y="2281561"/>
              <a:ext cx="181737" cy="375690"/>
            </a:xfrm>
            <a:prstGeom prst="downArrow">
              <a:avLst/>
            </a:prstGeom>
            <a:solidFill>
              <a:srgbClr val="FF98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050" b="1">
                <a:solidFill>
                  <a:srgbClr val="FFFFFF"/>
                </a:solidFill>
                <a:latin typeface="Arial"/>
              </a:endParaRPr>
            </a:p>
          </p:txBody>
        </p:sp>
        <p:sp>
          <p:nvSpPr>
            <p:cNvPr id="94" name="Down Arrow 93"/>
            <p:cNvSpPr>
              <a:spLocks noChangeAspect="1"/>
            </p:cNvSpPr>
            <p:nvPr/>
          </p:nvSpPr>
          <p:spPr>
            <a:xfrm rot="10800000">
              <a:off x="4898804" y="1753084"/>
              <a:ext cx="181737" cy="557171"/>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050" b="1">
                <a:solidFill>
                  <a:schemeClr val="bg1"/>
                </a:solidFill>
                <a:latin typeface="Arial"/>
              </a:endParaRPr>
            </a:p>
          </p:txBody>
        </p:sp>
        <p:sp>
          <p:nvSpPr>
            <p:cNvPr id="97" name="Down Arrow 96"/>
            <p:cNvSpPr>
              <a:spLocks noChangeAspect="1"/>
            </p:cNvSpPr>
            <p:nvPr/>
          </p:nvSpPr>
          <p:spPr>
            <a:xfrm rot="10800000">
              <a:off x="5241704" y="1753084"/>
              <a:ext cx="181737" cy="557171"/>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050" b="1">
                <a:solidFill>
                  <a:schemeClr val="bg1"/>
                </a:solidFill>
                <a:latin typeface="Arial"/>
              </a:endParaRPr>
            </a:p>
          </p:txBody>
        </p:sp>
        <p:sp>
          <p:nvSpPr>
            <p:cNvPr id="99" name="Down Arrow 98"/>
            <p:cNvSpPr>
              <a:spLocks noChangeAspect="1"/>
            </p:cNvSpPr>
            <p:nvPr/>
          </p:nvSpPr>
          <p:spPr>
            <a:xfrm>
              <a:off x="5756053" y="2281561"/>
              <a:ext cx="181737" cy="375690"/>
            </a:xfrm>
            <a:prstGeom prst="downArrow">
              <a:avLst/>
            </a:prstGeom>
            <a:solidFill>
              <a:srgbClr val="FF98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050" b="1">
                <a:solidFill>
                  <a:srgbClr val="FFFFFF"/>
                </a:solidFill>
                <a:latin typeface="Arial"/>
              </a:endParaRPr>
            </a:p>
          </p:txBody>
        </p:sp>
        <p:sp>
          <p:nvSpPr>
            <p:cNvPr id="100" name="Down Arrow 99"/>
            <p:cNvSpPr>
              <a:spLocks noChangeAspect="1"/>
            </p:cNvSpPr>
            <p:nvPr/>
          </p:nvSpPr>
          <p:spPr>
            <a:xfrm rot="10800000">
              <a:off x="5584604" y="1753084"/>
              <a:ext cx="181737" cy="557171"/>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050" b="1">
                <a:solidFill>
                  <a:schemeClr val="bg1"/>
                </a:solidFill>
                <a:latin typeface="Arial"/>
              </a:endParaRPr>
            </a:p>
          </p:txBody>
        </p:sp>
        <p:sp>
          <p:nvSpPr>
            <p:cNvPr id="103" name="Oval 102"/>
            <p:cNvSpPr>
              <a:spLocks noChangeAspect="1"/>
            </p:cNvSpPr>
            <p:nvPr/>
          </p:nvSpPr>
          <p:spPr>
            <a:xfrm>
              <a:off x="3277362" y="2653145"/>
              <a:ext cx="400050" cy="40005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050" b="1">
                <a:solidFill>
                  <a:srgbClr val="FFFFFF"/>
                </a:solidFill>
                <a:latin typeface="Arial"/>
              </a:endParaRPr>
            </a:p>
          </p:txBody>
        </p:sp>
        <p:sp>
          <p:nvSpPr>
            <p:cNvPr id="104" name="Rectangle 103"/>
            <p:cNvSpPr>
              <a:spLocks noChangeAspect="1"/>
            </p:cNvSpPr>
            <p:nvPr/>
          </p:nvSpPr>
          <p:spPr>
            <a:xfrm>
              <a:off x="3405950" y="2003028"/>
              <a:ext cx="142875" cy="664391"/>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050" b="1">
                <a:solidFill>
                  <a:srgbClr val="FFFFFF"/>
                </a:solidFill>
                <a:latin typeface="Arial"/>
              </a:endParaRPr>
            </a:p>
          </p:txBody>
        </p:sp>
        <p:sp>
          <p:nvSpPr>
            <p:cNvPr id="105" name="Oval 104"/>
            <p:cNvSpPr>
              <a:spLocks noChangeAspect="1"/>
            </p:cNvSpPr>
            <p:nvPr/>
          </p:nvSpPr>
          <p:spPr>
            <a:xfrm>
              <a:off x="3277362" y="2653145"/>
              <a:ext cx="400050" cy="400050"/>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050" b="1">
                <a:solidFill>
                  <a:srgbClr val="FFFFFF"/>
                </a:solidFill>
                <a:latin typeface="Arial"/>
              </a:endParaRPr>
            </a:p>
          </p:txBody>
        </p:sp>
        <p:sp>
          <p:nvSpPr>
            <p:cNvPr id="106" name="Rectangle 105"/>
            <p:cNvSpPr>
              <a:spLocks noChangeAspect="1"/>
            </p:cNvSpPr>
            <p:nvPr/>
          </p:nvSpPr>
          <p:spPr>
            <a:xfrm>
              <a:off x="3405950" y="2410206"/>
              <a:ext cx="142875" cy="274320"/>
            </a:xfrm>
            <a:prstGeom prst="rect">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050" b="1">
                <a:solidFill>
                  <a:srgbClr val="FFFFFF"/>
                </a:solidFill>
                <a:latin typeface="Arial"/>
              </a:endParaRPr>
            </a:p>
          </p:txBody>
        </p:sp>
        <p:sp>
          <p:nvSpPr>
            <p:cNvPr id="107" name="Rectangle 36"/>
            <p:cNvSpPr>
              <a:spLocks noChangeAspect="1" noChangeArrowheads="1"/>
            </p:cNvSpPr>
            <p:nvPr/>
          </p:nvSpPr>
          <p:spPr bwMode="auto">
            <a:xfrm>
              <a:off x="3105912" y="1655715"/>
              <a:ext cx="800100" cy="323165"/>
            </a:xfrm>
            <a:prstGeom prst="rect">
              <a:avLst/>
            </a:prstGeom>
            <a:noFill/>
            <a:ln w="9525">
              <a:solidFill>
                <a:schemeClr val="bg1"/>
              </a:solidFill>
              <a:miter lim="800000"/>
              <a:headEnd/>
              <a:tailEnd/>
            </a:ln>
            <a:effectLst/>
          </p:spPr>
          <p:txBody>
            <a:bodyPr wrap="square" anchor="ctr">
              <a:spAutoFit/>
            </a:bodyPr>
            <a:lstStyle/>
            <a:p>
              <a:pPr algn="ctr" fontAlgn="base">
                <a:spcBef>
                  <a:spcPct val="0"/>
                </a:spcBef>
                <a:spcAft>
                  <a:spcPct val="0"/>
                </a:spcAft>
              </a:pPr>
              <a:r>
                <a:rPr lang="en-US" sz="1500" b="1" i="1">
                  <a:solidFill>
                    <a:schemeClr val="bg1"/>
                  </a:solidFill>
                  <a:latin typeface="Calibri" pitchFamily="34" charset="0"/>
                  <a:cs typeface="Calibri" pitchFamily="34" charset="0"/>
                </a:rPr>
                <a:t>T</a:t>
              </a:r>
              <a:r>
                <a:rPr lang="en-US" sz="1500" b="1" i="1" baseline="-25000">
                  <a:solidFill>
                    <a:schemeClr val="bg1"/>
                  </a:solidFill>
                  <a:latin typeface="Calibri" pitchFamily="34" charset="0"/>
                  <a:cs typeface="Calibri" pitchFamily="34" charset="0"/>
                </a:rPr>
                <a:t>1</a:t>
              </a:r>
              <a:r>
                <a:rPr lang="en-US" sz="1500" b="1" i="1">
                  <a:solidFill>
                    <a:schemeClr val="bg1"/>
                  </a:solidFill>
                  <a:latin typeface="Calibri" pitchFamily="34" charset="0"/>
                  <a:cs typeface="Calibri" pitchFamily="34" charset="0"/>
                </a:rPr>
                <a:t> &lt; T</a:t>
              </a:r>
              <a:r>
                <a:rPr lang="en-US" sz="1500" b="1" i="1" baseline="-25000">
                  <a:solidFill>
                    <a:schemeClr val="bg1"/>
                  </a:solidFill>
                  <a:latin typeface="Calibri" pitchFamily="34" charset="0"/>
                  <a:cs typeface="Calibri" pitchFamily="34" charset="0"/>
                </a:rPr>
                <a:t>0</a:t>
              </a:r>
            </a:p>
          </p:txBody>
        </p:sp>
        <p:sp>
          <p:nvSpPr>
            <p:cNvPr id="108" name="Down Arrow 107"/>
            <p:cNvSpPr>
              <a:spLocks noChangeAspect="1"/>
            </p:cNvSpPr>
            <p:nvPr/>
          </p:nvSpPr>
          <p:spPr>
            <a:xfrm rot="10800000">
              <a:off x="7013354" y="2255313"/>
              <a:ext cx="181737" cy="283531"/>
            </a:xfrm>
            <a:prstGeom prst="downArrow">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050" b="1">
                <a:solidFill>
                  <a:srgbClr val="FFFFFF"/>
                </a:solidFill>
                <a:latin typeface="Arial"/>
              </a:endParaRPr>
            </a:p>
          </p:txBody>
        </p:sp>
        <p:sp>
          <p:nvSpPr>
            <p:cNvPr id="109" name="Rectangle 36"/>
            <p:cNvSpPr>
              <a:spLocks noChangeAspect="1" noChangeArrowheads="1"/>
            </p:cNvSpPr>
            <p:nvPr/>
          </p:nvSpPr>
          <p:spPr bwMode="auto">
            <a:xfrm>
              <a:off x="6602444" y="1927132"/>
              <a:ext cx="780957" cy="323165"/>
            </a:xfrm>
            <a:prstGeom prst="rect">
              <a:avLst/>
            </a:prstGeom>
            <a:noFill/>
            <a:ln w="9525">
              <a:noFill/>
              <a:miter lim="800000"/>
              <a:headEnd/>
              <a:tailEnd/>
            </a:ln>
            <a:effectLst/>
          </p:spPr>
          <p:txBody>
            <a:bodyPr wrap="square" anchor="ctr">
              <a:spAutoFit/>
            </a:bodyPr>
            <a:lstStyle/>
            <a:p>
              <a:pPr fontAlgn="base">
                <a:spcBef>
                  <a:spcPct val="0"/>
                </a:spcBef>
                <a:spcAft>
                  <a:spcPct val="0"/>
                </a:spcAft>
              </a:pPr>
              <a:r>
                <a:rPr lang="en-US" sz="1500" b="1" i="1" err="1">
                  <a:solidFill>
                    <a:srgbClr val="000000">
                      <a:lumMod val="50000"/>
                      <a:lumOff val="50000"/>
                    </a:srgbClr>
                  </a:solidFill>
                  <a:latin typeface="Symbol" pitchFamily="18" charset="2"/>
                </a:rPr>
                <a:t>m</a:t>
              </a:r>
              <a:r>
                <a:rPr lang="en-US" sz="1500" b="1" i="1" baseline="-25000" err="1">
                  <a:solidFill>
                    <a:srgbClr val="000000">
                      <a:lumMod val="50000"/>
                      <a:lumOff val="50000"/>
                    </a:srgbClr>
                  </a:solidFill>
                </a:rPr>
                <a:t>Total</a:t>
              </a:r>
              <a:endParaRPr lang="en-US" sz="1500" b="1" i="1" baseline="-25000">
                <a:solidFill>
                  <a:srgbClr val="000000">
                    <a:lumMod val="50000"/>
                    <a:lumOff val="50000"/>
                  </a:srgbClr>
                </a:solidFill>
              </a:endParaRPr>
            </a:p>
          </p:txBody>
        </p:sp>
        <p:sp>
          <p:nvSpPr>
            <p:cNvPr id="114" name="Down Arrow 113"/>
            <p:cNvSpPr>
              <a:spLocks noChangeAspect="1"/>
            </p:cNvSpPr>
            <p:nvPr/>
          </p:nvSpPr>
          <p:spPr>
            <a:xfrm>
              <a:off x="5408771" y="2281562"/>
              <a:ext cx="181737" cy="375690"/>
            </a:xfrm>
            <a:prstGeom prst="downArrow">
              <a:avLst/>
            </a:prstGeom>
            <a:solidFill>
              <a:srgbClr val="FF98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050" b="1">
                <a:solidFill>
                  <a:srgbClr val="FFFFFF"/>
                </a:solidFill>
                <a:latin typeface="Arial"/>
              </a:endParaRPr>
            </a:p>
          </p:txBody>
        </p:sp>
        <p:sp>
          <p:nvSpPr>
            <p:cNvPr id="118" name="Down Arrow 117"/>
            <p:cNvSpPr>
              <a:spLocks noChangeAspect="1"/>
            </p:cNvSpPr>
            <p:nvPr/>
          </p:nvSpPr>
          <p:spPr>
            <a:xfrm>
              <a:off x="4695825" y="3941878"/>
              <a:ext cx="181737" cy="582881"/>
            </a:xfrm>
            <a:prstGeom prst="downArrow">
              <a:avLst/>
            </a:prstGeom>
            <a:solidFill>
              <a:srgbClr val="FF98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050" b="1">
                <a:solidFill>
                  <a:srgbClr val="FFFFFF"/>
                </a:solidFill>
                <a:latin typeface="Arial"/>
              </a:endParaRPr>
            </a:p>
          </p:txBody>
        </p:sp>
        <p:sp>
          <p:nvSpPr>
            <p:cNvPr id="119" name="Down Arrow 118"/>
            <p:cNvSpPr>
              <a:spLocks noChangeAspect="1"/>
            </p:cNvSpPr>
            <p:nvPr/>
          </p:nvSpPr>
          <p:spPr>
            <a:xfrm rot="10800000">
              <a:off x="4555904" y="3353283"/>
              <a:ext cx="181737" cy="614315"/>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050" b="1">
                <a:solidFill>
                  <a:schemeClr val="bg1"/>
                </a:solidFill>
                <a:latin typeface="Arial"/>
              </a:endParaRPr>
            </a:p>
          </p:txBody>
        </p:sp>
        <p:sp>
          <p:nvSpPr>
            <p:cNvPr id="120" name="Rectangle 36"/>
            <p:cNvSpPr>
              <a:spLocks noChangeAspect="1" noChangeArrowheads="1"/>
            </p:cNvSpPr>
            <p:nvPr/>
          </p:nvSpPr>
          <p:spPr bwMode="auto">
            <a:xfrm>
              <a:off x="4113372" y="3087276"/>
              <a:ext cx="457200" cy="323165"/>
            </a:xfrm>
            <a:prstGeom prst="rect">
              <a:avLst/>
            </a:prstGeom>
            <a:noFill/>
            <a:ln w="9525">
              <a:noFill/>
              <a:miter lim="800000"/>
              <a:headEnd/>
              <a:tailEnd/>
            </a:ln>
            <a:effectLst/>
          </p:spPr>
          <p:txBody>
            <a:bodyPr wrap="square" anchor="ctr">
              <a:spAutoFit/>
            </a:bodyPr>
            <a:lstStyle/>
            <a:p>
              <a:pPr fontAlgn="base">
                <a:spcBef>
                  <a:spcPct val="0"/>
                </a:spcBef>
                <a:spcAft>
                  <a:spcPct val="0"/>
                </a:spcAft>
              </a:pPr>
              <a:r>
                <a:rPr lang="en-US" sz="1500" b="1" i="1">
                  <a:solidFill>
                    <a:schemeClr val="bg1"/>
                  </a:solidFill>
                  <a:latin typeface="Symbol" pitchFamily="18" charset="2"/>
                </a:rPr>
                <a:t>m</a:t>
              </a:r>
              <a:r>
                <a:rPr lang="en-US" sz="1500" b="1" i="1" baseline="-25000">
                  <a:solidFill>
                    <a:schemeClr val="bg1"/>
                  </a:solidFill>
                </a:rPr>
                <a:t>1</a:t>
              </a:r>
            </a:p>
          </p:txBody>
        </p:sp>
        <p:sp>
          <p:nvSpPr>
            <p:cNvPr id="121" name="Rectangle 36"/>
            <p:cNvSpPr>
              <a:spLocks noChangeAspect="1" noChangeArrowheads="1"/>
            </p:cNvSpPr>
            <p:nvPr/>
          </p:nvSpPr>
          <p:spPr bwMode="auto">
            <a:xfrm>
              <a:off x="4125753" y="4357255"/>
              <a:ext cx="431579" cy="323165"/>
            </a:xfrm>
            <a:prstGeom prst="rect">
              <a:avLst/>
            </a:prstGeom>
            <a:noFill/>
            <a:ln w="9525">
              <a:noFill/>
              <a:miter lim="800000"/>
              <a:headEnd/>
              <a:tailEnd/>
            </a:ln>
            <a:effectLst/>
          </p:spPr>
          <p:txBody>
            <a:bodyPr wrap="square" anchor="ctr">
              <a:spAutoFit/>
            </a:bodyPr>
            <a:lstStyle/>
            <a:p>
              <a:pPr fontAlgn="base">
                <a:spcBef>
                  <a:spcPct val="0"/>
                </a:spcBef>
                <a:spcAft>
                  <a:spcPct val="0"/>
                </a:spcAft>
              </a:pPr>
              <a:r>
                <a:rPr lang="en-US" sz="1500" b="1" i="1">
                  <a:solidFill>
                    <a:srgbClr val="FF9801"/>
                  </a:solidFill>
                  <a:latin typeface="Symbol" pitchFamily="18" charset="2"/>
                </a:rPr>
                <a:t>m</a:t>
              </a:r>
              <a:r>
                <a:rPr lang="en-US" sz="1500" b="1" i="1" baseline="-25000">
                  <a:solidFill>
                    <a:srgbClr val="FF9801"/>
                  </a:solidFill>
                </a:rPr>
                <a:t>2</a:t>
              </a:r>
            </a:p>
          </p:txBody>
        </p:sp>
        <p:sp>
          <p:nvSpPr>
            <p:cNvPr id="122" name="Down Arrow 121"/>
            <p:cNvSpPr>
              <a:spLocks noChangeAspect="1"/>
            </p:cNvSpPr>
            <p:nvPr/>
          </p:nvSpPr>
          <p:spPr>
            <a:xfrm>
              <a:off x="5038725" y="3941878"/>
              <a:ext cx="181737" cy="582881"/>
            </a:xfrm>
            <a:prstGeom prst="downArrow">
              <a:avLst/>
            </a:prstGeom>
            <a:solidFill>
              <a:srgbClr val="FF98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050" b="1">
                <a:solidFill>
                  <a:srgbClr val="FFFFFF"/>
                </a:solidFill>
                <a:latin typeface="Arial"/>
              </a:endParaRPr>
            </a:p>
          </p:txBody>
        </p:sp>
        <p:sp>
          <p:nvSpPr>
            <p:cNvPr id="123" name="Down Arrow 122"/>
            <p:cNvSpPr>
              <a:spLocks noChangeAspect="1"/>
            </p:cNvSpPr>
            <p:nvPr/>
          </p:nvSpPr>
          <p:spPr>
            <a:xfrm rot="10800000">
              <a:off x="4898804" y="3353283"/>
              <a:ext cx="181737" cy="614315"/>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050" b="1">
                <a:solidFill>
                  <a:schemeClr val="bg1"/>
                </a:solidFill>
                <a:latin typeface="Arial"/>
              </a:endParaRPr>
            </a:p>
          </p:txBody>
        </p:sp>
        <p:sp>
          <p:nvSpPr>
            <p:cNvPr id="126" name="Down Arrow 125"/>
            <p:cNvSpPr>
              <a:spLocks noChangeAspect="1"/>
            </p:cNvSpPr>
            <p:nvPr/>
          </p:nvSpPr>
          <p:spPr>
            <a:xfrm rot="10800000">
              <a:off x="5241704" y="3353283"/>
              <a:ext cx="181737" cy="614315"/>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050" b="1">
                <a:solidFill>
                  <a:schemeClr val="bg1"/>
                </a:solidFill>
                <a:latin typeface="Arial"/>
              </a:endParaRPr>
            </a:p>
          </p:txBody>
        </p:sp>
        <p:sp>
          <p:nvSpPr>
            <p:cNvPr id="128" name="Down Arrow 127"/>
            <p:cNvSpPr>
              <a:spLocks noChangeAspect="1"/>
            </p:cNvSpPr>
            <p:nvPr/>
          </p:nvSpPr>
          <p:spPr>
            <a:xfrm>
              <a:off x="5724525" y="3941878"/>
              <a:ext cx="181737" cy="582881"/>
            </a:xfrm>
            <a:prstGeom prst="downArrow">
              <a:avLst/>
            </a:prstGeom>
            <a:solidFill>
              <a:srgbClr val="FF98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050" b="1">
                <a:solidFill>
                  <a:srgbClr val="FFFFFF"/>
                </a:solidFill>
                <a:latin typeface="Arial"/>
              </a:endParaRPr>
            </a:p>
          </p:txBody>
        </p:sp>
        <p:sp>
          <p:nvSpPr>
            <p:cNvPr id="129" name="Down Arrow 128"/>
            <p:cNvSpPr>
              <a:spLocks noChangeAspect="1"/>
            </p:cNvSpPr>
            <p:nvPr/>
          </p:nvSpPr>
          <p:spPr>
            <a:xfrm rot="10800000">
              <a:off x="5584604" y="3353283"/>
              <a:ext cx="181737" cy="614315"/>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050" b="1">
                <a:solidFill>
                  <a:schemeClr val="bg1"/>
                </a:solidFill>
                <a:latin typeface="Arial"/>
              </a:endParaRPr>
            </a:p>
          </p:txBody>
        </p:sp>
        <p:sp>
          <p:nvSpPr>
            <p:cNvPr id="132" name="Oval 131"/>
            <p:cNvSpPr>
              <a:spLocks noChangeAspect="1"/>
            </p:cNvSpPr>
            <p:nvPr/>
          </p:nvSpPr>
          <p:spPr>
            <a:xfrm>
              <a:off x="3277362" y="4253345"/>
              <a:ext cx="400050" cy="40005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050" b="1">
                <a:solidFill>
                  <a:srgbClr val="FFFFFF"/>
                </a:solidFill>
                <a:latin typeface="Arial"/>
              </a:endParaRPr>
            </a:p>
          </p:txBody>
        </p:sp>
        <p:sp>
          <p:nvSpPr>
            <p:cNvPr id="133" name="Rectangle 132"/>
            <p:cNvSpPr>
              <a:spLocks noChangeAspect="1"/>
            </p:cNvSpPr>
            <p:nvPr/>
          </p:nvSpPr>
          <p:spPr>
            <a:xfrm>
              <a:off x="3405950" y="3603237"/>
              <a:ext cx="142875" cy="664391"/>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050" b="1">
                <a:solidFill>
                  <a:srgbClr val="FFFFFF"/>
                </a:solidFill>
                <a:latin typeface="Arial"/>
              </a:endParaRPr>
            </a:p>
          </p:txBody>
        </p:sp>
        <p:sp>
          <p:nvSpPr>
            <p:cNvPr id="134" name="Oval 133"/>
            <p:cNvSpPr>
              <a:spLocks noChangeAspect="1"/>
            </p:cNvSpPr>
            <p:nvPr/>
          </p:nvSpPr>
          <p:spPr>
            <a:xfrm>
              <a:off x="3277362" y="4253345"/>
              <a:ext cx="400050" cy="400050"/>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050" b="1">
                <a:solidFill>
                  <a:srgbClr val="FFFFFF"/>
                </a:solidFill>
                <a:latin typeface="Arial"/>
              </a:endParaRPr>
            </a:p>
          </p:txBody>
        </p:sp>
        <p:sp>
          <p:nvSpPr>
            <p:cNvPr id="135" name="Rectangle 134"/>
            <p:cNvSpPr>
              <a:spLocks noChangeAspect="1"/>
            </p:cNvSpPr>
            <p:nvPr/>
          </p:nvSpPr>
          <p:spPr>
            <a:xfrm>
              <a:off x="3405950" y="4181856"/>
              <a:ext cx="142875" cy="82296"/>
            </a:xfrm>
            <a:prstGeom prst="rect">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050" b="1">
                <a:solidFill>
                  <a:srgbClr val="FFFFFF"/>
                </a:solidFill>
                <a:latin typeface="Arial"/>
              </a:endParaRPr>
            </a:p>
          </p:txBody>
        </p:sp>
        <p:sp>
          <p:nvSpPr>
            <p:cNvPr id="138" name="Rectangle 36"/>
            <p:cNvSpPr>
              <a:spLocks noChangeAspect="1" noChangeArrowheads="1"/>
            </p:cNvSpPr>
            <p:nvPr/>
          </p:nvSpPr>
          <p:spPr bwMode="auto">
            <a:xfrm>
              <a:off x="6649212" y="3698783"/>
              <a:ext cx="1085850" cy="323165"/>
            </a:xfrm>
            <a:prstGeom prst="rect">
              <a:avLst/>
            </a:prstGeom>
            <a:noFill/>
            <a:ln w="9525">
              <a:noFill/>
              <a:miter lim="800000"/>
              <a:headEnd/>
              <a:tailEnd/>
            </a:ln>
            <a:effectLst/>
          </p:spPr>
          <p:txBody>
            <a:bodyPr wrap="square" anchor="ctr">
              <a:spAutoFit/>
            </a:bodyPr>
            <a:lstStyle/>
            <a:p>
              <a:pPr fontAlgn="base">
                <a:spcBef>
                  <a:spcPct val="0"/>
                </a:spcBef>
                <a:spcAft>
                  <a:spcPct val="0"/>
                </a:spcAft>
              </a:pPr>
              <a:r>
                <a:rPr lang="en-US" sz="1500" b="1" i="1" err="1">
                  <a:solidFill>
                    <a:srgbClr val="000000">
                      <a:lumMod val="50000"/>
                      <a:lumOff val="50000"/>
                    </a:srgbClr>
                  </a:solidFill>
                  <a:latin typeface="Symbol" pitchFamily="18" charset="2"/>
                </a:rPr>
                <a:t>m</a:t>
              </a:r>
              <a:r>
                <a:rPr lang="en-US" sz="1500" b="1" i="1" baseline="-25000" err="1">
                  <a:solidFill>
                    <a:srgbClr val="000000">
                      <a:lumMod val="50000"/>
                      <a:lumOff val="50000"/>
                    </a:srgbClr>
                  </a:solidFill>
                </a:rPr>
                <a:t>Total</a:t>
              </a:r>
              <a:r>
                <a:rPr lang="en-US" sz="1500" b="1">
                  <a:solidFill>
                    <a:srgbClr val="000000">
                      <a:lumMod val="50000"/>
                      <a:lumOff val="50000"/>
                    </a:srgbClr>
                  </a:solidFill>
                </a:rPr>
                <a:t> = 0</a:t>
              </a:r>
            </a:p>
          </p:txBody>
        </p:sp>
        <p:sp>
          <p:nvSpPr>
            <p:cNvPr id="143" name="Down Arrow 142"/>
            <p:cNvSpPr>
              <a:spLocks noChangeAspect="1"/>
            </p:cNvSpPr>
            <p:nvPr/>
          </p:nvSpPr>
          <p:spPr>
            <a:xfrm>
              <a:off x="5377244" y="3941878"/>
              <a:ext cx="181737" cy="582881"/>
            </a:xfrm>
            <a:prstGeom prst="downArrow">
              <a:avLst/>
            </a:prstGeom>
            <a:solidFill>
              <a:srgbClr val="FF98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050" b="1">
                <a:solidFill>
                  <a:srgbClr val="FFFFFF"/>
                </a:solidFill>
                <a:latin typeface="Arial"/>
              </a:endParaRPr>
            </a:p>
          </p:txBody>
        </p:sp>
        <p:sp>
          <p:nvSpPr>
            <p:cNvPr id="147" name="Rectangle 36"/>
            <p:cNvSpPr>
              <a:spLocks noChangeAspect="1" noChangeArrowheads="1"/>
            </p:cNvSpPr>
            <p:nvPr/>
          </p:nvSpPr>
          <p:spPr bwMode="auto">
            <a:xfrm>
              <a:off x="3105912" y="3255915"/>
              <a:ext cx="800100" cy="323165"/>
            </a:xfrm>
            <a:prstGeom prst="rect">
              <a:avLst/>
            </a:prstGeom>
            <a:noFill/>
            <a:ln w="9525">
              <a:solidFill>
                <a:schemeClr val="bg1"/>
              </a:solidFill>
              <a:miter lim="800000"/>
              <a:headEnd/>
              <a:tailEnd/>
            </a:ln>
            <a:effectLst/>
          </p:spPr>
          <p:txBody>
            <a:bodyPr wrap="square" anchor="ctr">
              <a:spAutoFit/>
            </a:bodyPr>
            <a:lstStyle/>
            <a:p>
              <a:pPr algn="ctr" fontAlgn="base">
                <a:spcBef>
                  <a:spcPct val="0"/>
                </a:spcBef>
                <a:spcAft>
                  <a:spcPct val="0"/>
                </a:spcAft>
              </a:pPr>
              <a:r>
                <a:rPr lang="en-US" sz="1500" b="1" i="1">
                  <a:solidFill>
                    <a:schemeClr val="bg1"/>
                  </a:solidFill>
                  <a:latin typeface="Calibri" pitchFamily="34" charset="0"/>
                  <a:cs typeface="Calibri" pitchFamily="34" charset="0"/>
                </a:rPr>
                <a:t>T</a:t>
              </a:r>
              <a:r>
                <a:rPr lang="en-US" sz="1500" b="1" i="1" baseline="-25000">
                  <a:solidFill>
                    <a:schemeClr val="bg1"/>
                  </a:solidFill>
                  <a:latin typeface="Calibri" pitchFamily="34" charset="0"/>
                  <a:cs typeface="Calibri" pitchFamily="34" charset="0"/>
                </a:rPr>
                <a:t>C</a:t>
              </a:r>
              <a:r>
                <a:rPr lang="en-US" sz="1500" b="1" i="1">
                  <a:solidFill>
                    <a:schemeClr val="bg1"/>
                  </a:solidFill>
                  <a:latin typeface="Calibri" pitchFamily="34" charset="0"/>
                  <a:cs typeface="Calibri" pitchFamily="34" charset="0"/>
                </a:rPr>
                <a:t> &lt; T</a:t>
              </a:r>
              <a:r>
                <a:rPr lang="en-US" sz="1500" b="1" i="1" baseline="-25000">
                  <a:solidFill>
                    <a:schemeClr val="bg1"/>
                  </a:solidFill>
                  <a:latin typeface="Calibri" pitchFamily="34" charset="0"/>
                  <a:cs typeface="Calibri" pitchFamily="34" charset="0"/>
                </a:rPr>
                <a:t>1</a:t>
              </a:r>
            </a:p>
          </p:txBody>
        </p:sp>
      </p:grpSp>
      <p:sp>
        <p:nvSpPr>
          <p:cNvPr id="57" name="Rectangle 36"/>
          <p:cNvSpPr>
            <a:spLocks noChangeAspect="1" noChangeArrowheads="1"/>
          </p:cNvSpPr>
          <p:nvPr/>
        </p:nvSpPr>
        <p:spPr bwMode="auto">
          <a:xfrm>
            <a:off x="4345460" y="593714"/>
            <a:ext cx="598970" cy="274320"/>
          </a:xfrm>
          <a:prstGeom prst="rect">
            <a:avLst/>
          </a:prstGeom>
          <a:noFill/>
          <a:ln w="9525">
            <a:solidFill>
              <a:schemeClr val="bg1"/>
            </a:solidFill>
            <a:miter lim="800000"/>
            <a:headEnd/>
            <a:tailEnd/>
          </a:ln>
          <a:effectLst/>
        </p:spPr>
        <p:txBody>
          <a:bodyPr wrap="square" anchor="ctr">
            <a:spAutoFit/>
          </a:bodyPr>
          <a:lstStyle/>
          <a:p>
            <a:pPr algn="ctr" fontAlgn="base">
              <a:spcBef>
                <a:spcPct val="0"/>
              </a:spcBef>
              <a:spcAft>
                <a:spcPct val="0"/>
              </a:spcAft>
            </a:pPr>
            <a:r>
              <a:rPr lang="en-US" sz="1500" b="1" i="1">
                <a:solidFill>
                  <a:schemeClr val="bg1"/>
                </a:solidFill>
                <a:latin typeface="Calibri" pitchFamily="34" charset="0"/>
                <a:cs typeface="Calibri" pitchFamily="34" charset="0"/>
              </a:rPr>
              <a:t>T</a:t>
            </a:r>
            <a:r>
              <a:rPr lang="en-US" sz="1500" b="1" i="1" baseline="-25000">
                <a:solidFill>
                  <a:schemeClr val="bg1"/>
                </a:solidFill>
                <a:latin typeface="Calibri" pitchFamily="34" charset="0"/>
                <a:cs typeface="Calibri" pitchFamily="34" charset="0"/>
              </a:rPr>
              <a:t>0</a:t>
            </a:r>
          </a:p>
        </p:txBody>
      </p:sp>
      <p:sp>
        <p:nvSpPr>
          <p:cNvPr id="58" name="Google Shape;198;p27"/>
          <p:cNvSpPr txBox="1">
            <a:spLocks noGrp="1"/>
          </p:cNvSpPr>
          <p:nvPr>
            <p:ph type="ctrTitle"/>
          </p:nvPr>
        </p:nvSpPr>
        <p:spPr>
          <a:xfrm>
            <a:off x="523348" y="0"/>
            <a:ext cx="8004409" cy="69906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3000"/>
              <a:buFont typeface="Arial"/>
              <a:buNone/>
            </a:pPr>
            <a:r>
              <a:rPr lang="en-US" sz="3000" b="1" i="0" u="none" strike="noStrike" cap="none">
                <a:solidFill>
                  <a:schemeClr val="lt1"/>
                </a:solidFill>
                <a:latin typeface="Arial"/>
                <a:ea typeface="Arial"/>
                <a:cs typeface="Arial"/>
                <a:sym typeface="Arial"/>
              </a:rPr>
              <a:t>Orbital Compensation</a:t>
            </a:r>
            <a:endParaRPr sz="3000" b="1" i="0" u="none" strike="noStrike" cap="none">
              <a:solidFill>
                <a:schemeClr val="lt1"/>
              </a:solidFill>
              <a:latin typeface="Arial"/>
              <a:ea typeface="Arial"/>
              <a:cs typeface="Arial"/>
              <a:sym typeface="Arial"/>
            </a:endParaRPr>
          </a:p>
        </p:txBody>
      </p:sp>
      <p:sp>
        <p:nvSpPr>
          <p:cNvPr id="59" name="TextBox 58">
            <a:extLst>
              <a:ext uri="{FF2B5EF4-FFF2-40B4-BE49-F238E27FC236}">
                <a16:creationId xmlns:a16="http://schemas.microsoft.com/office/drawing/2014/main" id="{882B68B2-0213-464B-B82A-FF3CDE5BC1C0}"/>
              </a:ext>
            </a:extLst>
          </p:cNvPr>
          <p:cNvSpPr txBox="1"/>
          <p:nvPr/>
        </p:nvSpPr>
        <p:spPr>
          <a:xfrm>
            <a:off x="7538385" y="4770378"/>
            <a:ext cx="1319592" cy="307777"/>
          </a:xfrm>
          <a:prstGeom prst="rect">
            <a:avLst/>
          </a:prstGeom>
          <a:noFill/>
        </p:spPr>
        <p:txBody>
          <a:bodyPr wrap="none" rtlCol="0">
            <a:spAutoFit/>
          </a:bodyPr>
          <a:lstStyle/>
          <a:p>
            <a:r>
              <a:rPr lang="en-US">
                <a:solidFill>
                  <a:schemeClr val="bg1"/>
                </a:solidFill>
              </a:rPr>
              <a:t>Caleb</a:t>
            </a:r>
            <a:r>
              <a:rPr lang="en-US"/>
              <a:t> </a:t>
            </a:r>
            <a:r>
              <a:rPr lang="en-US">
                <a:solidFill>
                  <a:schemeClr val="bg1"/>
                </a:solidFill>
              </a:rPr>
              <a:t>Hughes</a:t>
            </a:r>
          </a:p>
        </p:txBody>
      </p:sp>
    </p:spTree>
    <p:extLst>
      <p:ext uri="{BB962C8B-B14F-4D97-AF65-F5344CB8AC3E}">
        <p14:creationId xmlns:p14="http://schemas.microsoft.com/office/powerpoint/2010/main" val="24084055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a:grpSpLocks noChangeAspect="1"/>
          </p:cNvGrpSpPr>
          <p:nvPr/>
        </p:nvGrpSpPr>
        <p:grpSpPr>
          <a:xfrm>
            <a:off x="4085968" y="544937"/>
            <a:ext cx="5068859" cy="4139113"/>
            <a:chOff x="3105912" y="-110765"/>
            <a:chExt cx="5867402" cy="4791185"/>
          </a:xfrm>
        </p:grpSpPr>
        <p:sp>
          <p:nvSpPr>
            <p:cNvPr id="4" name="Down Arrow 3"/>
            <p:cNvSpPr/>
            <p:nvPr/>
          </p:nvSpPr>
          <p:spPr>
            <a:xfrm>
              <a:off x="4727353" y="652899"/>
              <a:ext cx="181737" cy="304201"/>
            </a:xfrm>
            <a:prstGeom prst="downArrow">
              <a:avLst/>
            </a:prstGeom>
            <a:solidFill>
              <a:srgbClr val="FF98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050" b="1">
                <a:solidFill>
                  <a:srgbClr val="FFFFFF"/>
                </a:solidFill>
                <a:latin typeface="Arial"/>
              </a:endParaRPr>
            </a:p>
          </p:txBody>
        </p:sp>
        <p:sp>
          <p:nvSpPr>
            <p:cNvPr id="43" name="Down Arrow 42"/>
            <p:cNvSpPr/>
            <p:nvPr/>
          </p:nvSpPr>
          <p:spPr>
            <a:xfrm rot="10800000">
              <a:off x="4555904" y="152884"/>
              <a:ext cx="181737" cy="500014"/>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050" b="1">
                <a:solidFill>
                  <a:schemeClr val="bg1"/>
                </a:solidFill>
                <a:latin typeface="Arial"/>
              </a:endParaRPr>
            </a:p>
          </p:txBody>
        </p:sp>
        <p:sp>
          <p:nvSpPr>
            <p:cNvPr id="44" name="Rectangle 36"/>
            <p:cNvSpPr>
              <a:spLocks noChangeArrowheads="1"/>
            </p:cNvSpPr>
            <p:nvPr/>
          </p:nvSpPr>
          <p:spPr bwMode="auto">
            <a:xfrm>
              <a:off x="4125851" y="-6208"/>
              <a:ext cx="690181" cy="323165"/>
            </a:xfrm>
            <a:prstGeom prst="rect">
              <a:avLst/>
            </a:prstGeom>
            <a:noFill/>
            <a:ln w="9525">
              <a:noFill/>
              <a:miter lim="800000"/>
              <a:headEnd/>
              <a:tailEnd/>
            </a:ln>
            <a:effectLst/>
          </p:spPr>
          <p:txBody>
            <a:bodyPr wrap="square" anchor="ctr">
              <a:spAutoFit/>
            </a:bodyPr>
            <a:lstStyle/>
            <a:p>
              <a:pPr fontAlgn="base">
                <a:spcBef>
                  <a:spcPct val="0"/>
                </a:spcBef>
                <a:spcAft>
                  <a:spcPct val="0"/>
                </a:spcAft>
              </a:pPr>
              <a:r>
                <a:rPr lang="en-US" sz="1500" b="1" i="1">
                  <a:solidFill>
                    <a:schemeClr val="bg1"/>
                  </a:solidFill>
                  <a:latin typeface="Symbol" pitchFamily="18" charset="2"/>
                </a:rPr>
                <a:t>m</a:t>
              </a:r>
              <a:r>
                <a:rPr lang="en-US" sz="1500" b="1" i="1" baseline="-25000">
                  <a:solidFill>
                    <a:schemeClr val="bg1"/>
                  </a:solidFill>
                </a:rPr>
                <a:t>1</a:t>
              </a:r>
            </a:p>
          </p:txBody>
        </p:sp>
        <p:sp>
          <p:nvSpPr>
            <p:cNvPr id="45" name="Rectangle 36"/>
            <p:cNvSpPr>
              <a:spLocks noChangeArrowheads="1"/>
            </p:cNvSpPr>
            <p:nvPr/>
          </p:nvSpPr>
          <p:spPr bwMode="auto">
            <a:xfrm>
              <a:off x="4112515" y="916574"/>
              <a:ext cx="458057" cy="323165"/>
            </a:xfrm>
            <a:prstGeom prst="rect">
              <a:avLst/>
            </a:prstGeom>
            <a:noFill/>
            <a:ln w="9525">
              <a:noFill/>
              <a:miter lim="800000"/>
              <a:headEnd/>
              <a:tailEnd/>
            </a:ln>
            <a:effectLst/>
          </p:spPr>
          <p:txBody>
            <a:bodyPr wrap="square" anchor="ctr">
              <a:spAutoFit/>
            </a:bodyPr>
            <a:lstStyle/>
            <a:p>
              <a:pPr fontAlgn="base">
                <a:spcBef>
                  <a:spcPct val="0"/>
                </a:spcBef>
                <a:spcAft>
                  <a:spcPct val="0"/>
                </a:spcAft>
              </a:pPr>
              <a:r>
                <a:rPr lang="en-US" sz="1500" b="1" i="1">
                  <a:solidFill>
                    <a:srgbClr val="FF9801"/>
                  </a:solidFill>
                  <a:latin typeface="Symbol" pitchFamily="18" charset="2"/>
                </a:rPr>
                <a:t>m</a:t>
              </a:r>
              <a:r>
                <a:rPr lang="en-US" sz="1500" b="1" i="1" baseline="-25000">
                  <a:solidFill>
                    <a:srgbClr val="FF9801"/>
                  </a:solidFill>
                </a:rPr>
                <a:t>2</a:t>
              </a:r>
            </a:p>
          </p:txBody>
        </p:sp>
        <p:sp>
          <p:nvSpPr>
            <p:cNvPr id="46" name="Down Arrow 45"/>
            <p:cNvSpPr/>
            <p:nvPr/>
          </p:nvSpPr>
          <p:spPr>
            <a:xfrm>
              <a:off x="5070253" y="652899"/>
              <a:ext cx="181737" cy="304201"/>
            </a:xfrm>
            <a:prstGeom prst="downArrow">
              <a:avLst/>
            </a:prstGeom>
            <a:solidFill>
              <a:srgbClr val="FF98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050" b="1">
                <a:solidFill>
                  <a:srgbClr val="FFFFFF"/>
                </a:solidFill>
                <a:latin typeface="Arial"/>
              </a:endParaRPr>
            </a:p>
          </p:txBody>
        </p:sp>
        <p:sp>
          <p:nvSpPr>
            <p:cNvPr id="47" name="Down Arrow 46"/>
            <p:cNvSpPr/>
            <p:nvPr/>
          </p:nvSpPr>
          <p:spPr>
            <a:xfrm rot="10800000">
              <a:off x="4898804" y="152884"/>
              <a:ext cx="181737" cy="500014"/>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050" b="1">
                <a:solidFill>
                  <a:schemeClr val="bg1"/>
                </a:solidFill>
                <a:latin typeface="Arial"/>
              </a:endParaRPr>
            </a:p>
          </p:txBody>
        </p:sp>
        <p:sp>
          <p:nvSpPr>
            <p:cNvPr id="51" name="Down Arrow 50"/>
            <p:cNvSpPr/>
            <p:nvPr/>
          </p:nvSpPr>
          <p:spPr>
            <a:xfrm rot="10800000">
              <a:off x="5241704" y="152884"/>
              <a:ext cx="181737" cy="500014"/>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050" b="1">
                <a:solidFill>
                  <a:schemeClr val="bg1"/>
                </a:solidFill>
                <a:latin typeface="Arial"/>
              </a:endParaRPr>
            </a:p>
          </p:txBody>
        </p:sp>
        <p:sp>
          <p:nvSpPr>
            <p:cNvPr id="73" name="Down Arrow 72"/>
            <p:cNvSpPr/>
            <p:nvPr/>
          </p:nvSpPr>
          <p:spPr>
            <a:xfrm>
              <a:off x="5756053" y="652899"/>
              <a:ext cx="181737" cy="304201"/>
            </a:xfrm>
            <a:prstGeom prst="downArrow">
              <a:avLst/>
            </a:prstGeom>
            <a:solidFill>
              <a:srgbClr val="FF98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050" b="1">
                <a:solidFill>
                  <a:srgbClr val="FFFFFF"/>
                </a:solidFill>
                <a:latin typeface="Arial"/>
              </a:endParaRPr>
            </a:p>
          </p:txBody>
        </p:sp>
        <p:sp>
          <p:nvSpPr>
            <p:cNvPr id="74" name="Down Arrow 73"/>
            <p:cNvSpPr/>
            <p:nvPr/>
          </p:nvSpPr>
          <p:spPr>
            <a:xfrm rot="10800000">
              <a:off x="5584604" y="152884"/>
              <a:ext cx="181737" cy="500014"/>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050" b="1">
                <a:solidFill>
                  <a:schemeClr val="bg1"/>
                </a:solidFill>
                <a:latin typeface="Arial"/>
              </a:endParaRPr>
            </a:p>
          </p:txBody>
        </p:sp>
        <p:sp>
          <p:nvSpPr>
            <p:cNvPr id="5" name="Oval 4"/>
            <p:cNvSpPr/>
            <p:nvPr/>
          </p:nvSpPr>
          <p:spPr>
            <a:xfrm>
              <a:off x="3277362" y="1140870"/>
              <a:ext cx="400050" cy="40005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050" b="1">
                <a:solidFill>
                  <a:srgbClr val="FFFFFF"/>
                </a:solidFill>
                <a:latin typeface="Arial"/>
              </a:endParaRPr>
            </a:p>
          </p:txBody>
        </p:sp>
        <p:sp>
          <p:nvSpPr>
            <p:cNvPr id="6" name="Rectangle 5"/>
            <p:cNvSpPr/>
            <p:nvPr/>
          </p:nvSpPr>
          <p:spPr>
            <a:xfrm>
              <a:off x="3405950" y="402837"/>
              <a:ext cx="142875" cy="664391"/>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050" b="1">
                <a:solidFill>
                  <a:srgbClr val="FFFFFF"/>
                </a:solidFill>
                <a:latin typeface="Arial"/>
              </a:endParaRPr>
            </a:p>
          </p:txBody>
        </p:sp>
        <p:sp>
          <p:nvSpPr>
            <p:cNvPr id="77" name="Oval 76"/>
            <p:cNvSpPr/>
            <p:nvPr/>
          </p:nvSpPr>
          <p:spPr>
            <a:xfrm>
              <a:off x="3277362" y="1140870"/>
              <a:ext cx="400050" cy="400050"/>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050" b="1">
                <a:solidFill>
                  <a:srgbClr val="FFFFFF"/>
                </a:solidFill>
                <a:latin typeface="Arial"/>
              </a:endParaRPr>
            </a:p>
          </p:txBody>
        </p:sp>
        <p:sp>
          <p:nvSpPr>
            <p:cNvPr id="78" name="Rectangle 77"/>
            <p:cNvSpPr/>
            <p:nvPr/>
          </p:nvSpPr>
          <p:spPr>
            <a:xfrm>
              <a:off x="3405950" y="605052"/>
              <a:ext cx="142875" cy="548640"/>
            </a:xfrm>
            <a:prstGeom prst="rect">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050" b="1">
                <a:solidFill>
                  <a:srgbClr val="FFFFFF"/>
                </a:solidFill>
                <a:latin typeface="Arial"/>
              </a:endParaRPr>
            </a:p>
          </p:txBody>
        </p:sp>
        <p:sp>
          <p:nvSpPr>
            <p:cNvPr id="80" name="Down Arrow 79"/>
            <p:cNvSpPr/>
            <p:nvPr/>
          </p:nvSpPr>
          <p:spPr>
            <a:xfrm rot="10800000">
              <a:off x="7013354" y="371595"/>
              <a:ext cx="181737" cy="567061"/>
            </a:xfrm>
            <a:prstGeom prst="downArrow">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050" b="1">
                <a:solidFill>
                  <a:srgbClr val="FFFFFF"/>
                </a:solidFill>
                <a:latin typeface="Arial"/>
              </a:endParaRPr>
            </a:p>
          </p:txBody>
        </p:sp>
        <p:sp>
          <p:nvSpPr>
            <p:cNvPr id="81" name="Rectangle 36"/>
            <p:cNvSpPr>
              <a:spLocks noChangeArrowheads="1"/>
            </p:cNvSpPr>
            <p:nvPr/>
          </p:nvSpPr>
          <p:spPr bwMode="auto">
            <a:xfrm>
              <a:off x="6643404" y="12704"/>
              <a:ext cx="739997" cy="323165"/>
            </a:xfrm>
            <a:prstGeom prst="rect">
              <a:avLst/>
            </a:prstGeom>
            <a:noFill/>
            <a:ln w="9525">
              <a:noFill/>
              <a:miter lim="800000"/>
              <a:headEnd/>
              <a:tailEnd/>
            </a:ln>
            <a:effectLst/>
          </p:spPr>
          <p:txBody>
            <a:bodyPr wrap="square" anchor="ctr">
              <a:spAutoFit/>
            </a:bodyPr>
            <a:lstStyle/>
            <a:p>
              <a:pPr fontAlgn="base">
                <a:spcBef>
                  <a:spcPct val="0"/>
                </a:spcBef>
                <a:spcAft>
                  <a:spcPct val="0"/>
                </a:spcAft>
              </a:pPr>
              <a:r>
                <a:rPr lang="en-US" sz="1500" b="1" i="1" err="1">
                  <a:solidFill>
                    <a:srgbClr val="000000">
                      <a:lumMod val="50000"/>
                      <a:lumOff val="50000"/>
                    </a:srgbClr>
                  </a:solidFill>
                  <a:latin typeface="Symbol" pitchFamily="18" charset="2"/>
                </a:rPr>
                <a:t>m</a:t>
              </a:r>
              <a:r>
                <a:rPr lang="en-US" sz="1500" b="1" i="1" baseline="-25000" err="1">
                  <a:solidFill>
                    <a:srgbClr val="000000">
                      <a:lumMod val="50000"/>
                      <a:lumOff val="50000"/>
                    </a:srgbClr>
                  </a:solidFill>
                </a:rPr>
                <a:t>Total</a:t>
              </a:r>
              <a:endParaRPr lang="en-US" sz="1500" b="1" i="1" baseline="-25000">
                <a:solidFill>
                  <a:srgbClr val="000000">
                    <a:lumMod val="50000"/>
                    <a:lumOff val="50000"/>
                  </a:srgbClr>
                </a:solidFill>
              </a:endParaRPr>
            </a:p>
          </p:txBody>
        </p:sp>
        <p:sp>
          <p:nvSpPr>
            <p:cNvPr id="82" name="Down Arrow 81"/>
            <p:cNvSpPr/>
            <p:nvPr/>
          </p:nvSpPr>
          <p:spPr>
            <a:xfrm rot="10800000">
              <a:off x="8499254" y="229830"/>
              <a:ext cx="181737" cy="708826"/>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050" b="1">
                <a:solidFill>
                  <a:srgbClr val="FFFFFF"/>
                </a:solidFill>
                <a:latin typeface="Arial"/>
              </a:endParaRPr>
            </a:p>
          </p:txBody>
        </p:sp>
        <p:sp>
          <p:nvSpPr>
            <p:cNvPr id="83" name="Rectangle 36"/>
            <p:cNvSpPr>
              <a:spLocks noChangeArrowheads="1"/>
            </p:cNvSpPr>
            <p:nvPr/>
          </p:nvSpPr>
          <p:spPr bwMode="auto">
            <a:xfrm>
              <a:off x="8260466" y="-110765"/>
              <a:ext cx="712848" cy="374076"/>
            </a:xfrm>
            <a:prstGeom prst="rect">
              <a:avLst/>
            </a:prstGeom>
            <a:noFill/>
            <a:ln w="9525">
              <a:noFill/>
              <a:miter lim="800000"/>
              <a:headEnd/>
              <a:tailEnd/>
            </a:ln>
            <a:effectLst/>
          </p:spPr>
          <p:txBody>
            <a:bodyPr wrap="square" anchor="ctr">
              <a:spAutoFit/>
            </a:bodyPr>
            <a:lstStyle/>
            <a:p>
              <a:pPr fontAlgn="base">
                <a:spcBef>
                  <a:spcPct val="0"/>
                </a:spcBef>
                <a:spcAft>
                  <a:spcPct val="0"/>
                </a:spcAft>
              </a:pPr>
              <a:r>
                <a:rPr lang="en-US" sz="1500" b="1" i="1" err="1">
                  <a:solidFill>
                    <a:srgbClr val="00B050"/>
                  </a:solidFill>
                </a:rPr>
                <a:t>s</a:t>
              </a:r>
              <a:r>
                <a:rPr lang="en-US" sz="1500" b="1" i="1" baseline="-25000" err="1">
                  <a:solidFill>
                    <a:srgbClr val="00B050"/>
                  </a:solidFill>
                </a:rPr>
                <a:t>Total</a:t>
              </a:r>
              <a:endParaRPr lang="en-US" sz="1500" b="1" i="1" baseline="-25000">
                <a:solidFill>
                  <a:srgbClr val="00B050"/>
                </a:solidFill>
              </a:endParaRPr>
            </a:p>
          </p:txBody>
        </p:sp>
        <p:sp>
          <p:nvSpPr>
            <p:cNvPr id="9" name="Arc 8"/>
            <p:cNvSpPr>
              <a:spLocks noChangeAspect="1"/>
            </p:cNvSpPr>
            <p:nvPr/>
          </p:nvSpPr>
          <p:spPr>
            <a:xfrm>
              <a:off x="5694285" y="710056"/>
              <a:ext cx="305284" cy="114293"/>
            </a:xfrm>
            <a:prstGeom prst="arc">
              <a:avLst>
                <a:gd name="adj1" fmla="val 18196712"/>
                <a:gd name="adj2" fmla="val 14092698"/>
              </a:avLst>
            </a:prstGeom>
            <a:ln w="38100">
              <a:solidFill>
                <a:srgbClr val="99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fontAlgn="base">
                <a:spcBef>
                  <a:spcPct val="0"/>
                </a:spcBef>
                <a:spcAft>
                  <a:spcPct val="0"/>
                </a:spcAft>
              </a:pPr>
              <a:endParaRPr lang="en-US" sz="1050" b="1">
                <a:solidFill>
                  <a:srgbClr val="990000"/>
                </a:solidFill>
                <a:latin typeface="Arial"/>
              </a:endParaRPr>
            </a:p>
          </p:txBody>
        </p:sp>
        <p:sp>
          <p:nvSpPr>
            <p:cNvPr id="10" name="Isosceles Triangle 9"/>
            <p:cNvSpPr>
              <a:spLocks noChangeAspect="1"/>
            </p:cNvSpPr>
            <p:nvPr/>
          </p:nvSpPr>
          <p:spPr>
            <a:xfrm rot="-5400000">
              <a:off x="5781299" y="785972"/>
              <a:ext cx="91098" cy="78534"/>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050" b="1">
                <a:solidFill>
                  <a:srgbClr val="FFFFFF"/>
                </a:solidFill>
                <a:latin typeface="Arial"/>
              </a:endParaRPr>
            </a:p>
          </p:txBody>
        </p:sp>
        <p:sp>
          <p:nvSpPr>
            <p:cNvPr id="85" name="Down Arrow 84"/>
            <p:cNvSpPr/>
            <p:nvPr/>
          </p:nvSpPr>
          <p:spPr>
            <a:xfrm>
              <a:off x="5408771" y="652899"/>
              <a:ext cx="181737" cy="304201"/>
            </a:xfrm>
            <a:prstGeom prst="downArrow">
              <a:avLst/>
            </a:prstGeom>
            <a:solidFill>
              <a:srgbClr val="FF98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050" b="1">
                <a:solidFill>
                  <a:srgbClr val="FFFFFF"/>
                </a:solidFill>
                <a:latin typeface="Arial"/>
              </a:endParaRPr>
            </a:p>
          </p:txBody>
        </p:sp>
        <p:sp>
          <p:nvSpPr>
            <p:cNvPr id="87" name="Arc 86"/>
            <p:cNvSpPr>
              <a:spLocks noChangeAspect="1"/>
            </p:cNvSpPr>
            <p:nvPr/>
          </p:nvSpPr>
          <p:spPr>
            <a:xfrm>
              <a:off x="5347004" y="710056"/>
              <a:ext cx="305284" cy="114293"/>
            </a:xfrm>
            <a:prstGeom prst="arc">
              <a:avLst>
                <a:gd name="adj1" fmla="val 18196712"/>
                <a:gd name="adj2" fmla="val 14092698"/>
              </a:avLst>
            </a:prstGeom>
            <a:noFill/>
            <a:ln w="38100">
              <a:solidFill>
                <a:srgbClr val="99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fontAlgn="base">
                <a:spcBef>
                  <a:spcPct val="0"/>
                </a:spcBef>
                <a:spcAft>
                  <a:spcPct val="0"/>
                </a:spcAft>
              </a:pPr>
              <a:endParaRPr lang="en-US" sz="1050" b="1">
                <a:ln>
                  <a:solidFill>
                    <a:sysClr val="windowText" lastClr="000000"/>
                  </a:solidFill>
                </a:ln>
                <a:solidFill>
                  <a:srgbClr val="990000"/>
                </a:solidFill>
                <a:latin typeface="Arial"/>
              </a:endParaRPr>
            </a:p>
          </p:txBody>
        </p:sp>
        <p:sp>
          <p:nvSpPr>
            <p:cNvPr id="88" name="Isosceles Triangle 87"/>
            <p:cNvSpPr>
              <a:spLocks noChangeAspect="1"/>
            </p:cNvSpPr>
            <p:nvPr/>
          </p:nvSpPr>
          <p:spPr>
            <a:xfrm rot="-5400000">
              <a:off x="5434017" y="785972"/>
              <a:ext cx="91098" cy="78534"/>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050" b="1">
                <a:solidFill>
                  <a:srgbClr val="FFFFFF"/>
                </a:solidFill>
                <a:latin typeface="Arial"/>
              </a:endParaRPr>
            </a:p>
          </p:txBody>
        </p:sp>
        <p:sp>
          <p:nvSpPr>
            <p:cNvPr id="89" name="Down Arrow 88"/>
            <p:cNvSpPr/>
            <p:nvPr/>
          </p:nvSpPr>
          <p:spPr>
            <a:xfrm>
              <a:off x="4727353" y="2281561"/>
              <a:ext cx="181737" cy="375690"/>
            </a:xfrm>
            <a:prstGeom prst="downArrow">
              <a:avLst/>
            </a:prstGeom>
            <a:solidFill>
              <a:srgbClr val="FF98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050" b="1">
                <a:solidFill>
                  <a:srgbClr val="FFFFFF"/>
                </a:solidFill>
                <a:latin typeface="Arial"/>
              </a:endParaRPr>
            </a:p>
          </p:txBody>
        </p:sp>
        <p:sp>
          <p:nvSpPr>
            <p:cNvPr id="90" name="Down Arrow 89"/>
            <p:cNvSpPr/>
            <p:nvPr/>
          </p:nvSpPr>
          <p:spPr>
            <a:xfrm rot="10800000">
              <a:off x="4555904" y="1753084"/>
              <a:ext cx="181737" cy="557171"/>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050" b="1">
                <a:solidFill>
                  <a:schemeClr val="bg1"/>
                </a:solidFill>
                <a:latin typeface="Arial"/>
              </a:endParaRPr>
            </a:p>
          </p:txBody>
        </p:sp>
        <p:sp>
          <p:nvSpPr>
            <p:cNvPr id="91" name="Rectangle 36"/>
            <p:cNvSpPr>
              <a:spLocks noChangeArrowheads="1"/>
            </p:cNvSpPr>
            <p:nvPr/>
          </p:nvSpPr>
          <p:spPr bwMode="auto">
            <a:xfrm>
              <a:off x="4122134" y="1494132"/>
              <a:ext cx="478441" cy="323165"/>
            </a:xfrm>
            <a:prstGeom prst="rect">
              <a:avLst/>
            </a:prstGeom>
            <a:noFill/>
            <a:ln w="9525">
              <a:noFill/>
              <a:miter lim="800000"/>
              <a:headEnd/>
              <a:tailEnd/>
            </a:ln>
            <a:effectLst/>
          </p:spPr>
          <p:txBody>
            <a:bodyPr wrap="square" anchor="ctr">
              <a:spAutoFit/>
            </a:bodyPr>
            <a:lstStyle/>
            <a:p>
              <a:pPr fontAlgn="base">
                <a:spcBef>
                  <a:spcPct val="0"/>
                </a:spcBef>
                <a:spcAft>
                  <a:spcPct val="0"/>
                </a:spcAft>
              </a:pPr>
              <a:r>
                <a:rPr lang="en-US" sz="1500" b="1" i="1">
                  <a:solidFill>
                    <a:schemeClr val="bg1"/>
                  </a:solidFill>
                  <a:latin typeface="Symbol" pitchFamily="18" charset="2"/>
                </a:rPr>
                <a:t>m</a:t>
              </a:r>
              <a:r>
                <a:rPr lang="en-US" sz="1500" b="1" i="1" baseline="-25000">
                  <a:solidFill>
                    <a:schemeClr val="bg1"/>
                  </a:solidFill>
                </a:rPr>
                <a:t>1</a:t>
              </a:r>
            </a:p>
          </p:txBody>
        </p:sp>
        <p:sp>
          <p:nvSpPr>
            <p:cNvPr id="92" name="Rectangle 36"/>
            <p:cNvSpPr>
              <a:spLocks noChangeArrowheads="1"/>
            </p:cNvSpPr>
            <p:nvPr/>
          </p:nvSpPr>
          <p:spPr bwMode="auto">
            <a:xfrm>
              <a:off x="4117561" y="2547366"/>
              <a:ext cx="481205" cy="323165"/>
            </a:xfrm>
            <a:prstGeom prst="rect">
              <a:avLst/>
            </a:prstGeom>
            <a:noFill/>
            <a:ln w="9525">
              <a:noFill/>
              <a:miter lim="800000"/>
              <a:headEnd/>
              <a:tailEnd/>
            </a:ln>
            <a:effectLst/>
          </p:spPr>
          <p:txBody>
            <a:bodyPr wrap="square" anchor="ctr">
              <a:spAutoFit/>
            </a:bodyPr>
            <a:lstStyle/>
            <a:p>
              <a:pPr fontAlgn="base">
                <a:spcBef>
                  <a:spcPct val="0"/>
                </a:spcBef>
                <a:spcAft>
                  <a:spcPct val="0"/>
                </a:spcAft>
              </a:pPr>
              <a:r>
                <a:rPr lang="en-US" sz="1500" b="1" i="1">
                  <a:solidFill>
                    <a:srgbClr val="FF9801"/>
                  </a:solidFill>
                  <a:latin typeface="Symbol" pitchFamily="18" charset="2"/>
                </a:rPr>
                <a:t>m</a:t>
              </a:r>
              <a:r>
                <a:rPr lang="en-US" sz="1500" b="1" i="1" baseline="-25000">
                  <a:solidFill>
                    <a:srgbClr val="FF9801"/>
                  </a:solidFill>
                </a:rPr>
                <a:t>2</a:t>
              </a:r>
            </a:p>
          </p:txBody>
        </p:sp>
        <p:sp>
          <p:nvSpPr>
            <p:cNvPr id="93" name="Down Arrow 92"/>
            <p:cNvSpPr/>
            <p:nvPr/>
          </p:nvSpPr>
          <p:spPr>
            <a:xfrm>
              <a:off x="5070253" y="2281561"/>
              <a:ext cx="181737" cy="375690"/>
            </a:xfrm>
            <a:prstGeom prst="downArrow">
              <a:avLst/>
            </a:prstGeom>
            <a:solidFill>
              <a:srgbClr val="FF98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050" b="1">
                <a:solidFill>
                  <a:srgbClr val="FFFFFF"/>
                </a:solidFill>
                <a:latin typeface="Arial"/>
              </a:endParaRPr>
            </a:p>
          </p:txBody>
        </p:sp>
        <p:sp>
          <p:nvSpPr>
            <p:cNvPr id="94" name="Down Arrow 93"/>
            <p:cNvSpPr/>
            <p:nvPr/>
          </p:nvSpPr>
          <p:spPr>
            <a:xfrm rot="10800000">
              <a:off x="4898804" y="1753084"/>
              <a:ext cx="181737" cy="557171"/>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050" b="1">
                <a:solidFill>
                  <a:schemeClr val="bg1"/>
                </a:solidFill>
                <a:latin typeface="Arial"/>
              </a:endParaRPr>
            </a:p>
          </p:txBody>
        </p:sp>
        <p:sp>
          <p:nvSpPr>
            <p:cNvPr id="97" name="Down Arrow 96"/>
            <p:cNvSpPr/>
            <p:nvPr/>
          </p:nvSpPr>
          <p:spPr>
            <a:xfrm rot="10800000">
              <a:off x="5241704" y="1753084"/>
              <a:ext cx="181737" cy="557171"/>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050" b="1">
                <a:solidFill>
                  <a:schemeClr val="bg1"/>
                </a:solidFill>
                <a:latin typeface="Arial"/>
              </a:endParaRPr>
            </a:p>
          </p:txBody>
        </p:sp>
        <p:sp>
          <p:nvSpPr>
            <p:cNvPr id="99" name="Down Arrow 98"/>
            <p:cNvSpPr/>
            <p:nvPr/>
          </p:nvSpPr>
          <p:spPr>
            <a:xfrm>
              <a:off x="5756053" y="2281561"/>
              <a:ext cx="181737" cy="375690"/>
            </a:xfrm>
            <a:prstGeom prst="downArrow">
              <a:avLst/>
            </a:prstGeom>
            <a:solidFill>
              <a:srgbClr val="FF98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050" b="1">
                <a:solidFill>
                  <a:srgbClr val="FFFFFF"/>
                </a:solidFill>
                <a:latin typeface="Arial"/>
              </a:endParaRPr>
            </a:p>
          </p:txBody>
        </p:sp>
        <p:sp>
          <p:nvSpPr>
            <p:cNvPr id="100" name="Down Arrow 99"/>
            <p:cNvSpPr/>
            <p:nvPr/>
          </p:nvSpPr>
          <p:spPr>
            <a:xfrm rot="10800000">
              <a:off x="5584604" y="1753084"/>
              <a:ext cx="181737" cy="557171"/>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050" b="1">
                <a:solidFill>
                  <a:schemeClr val="bg1"/>
                </a:solidFill>
                <a:latin typeface="Arial"/>
              </a:endParaRPr>
            </a:p>
          </p:txBody>
        </p:sp>
        <p:sp>
          <p:nvSpPr>
            <p:cNvPr id="103" name="Oval 102"/>
            <p:cNvSpPr/>
            <p:nvPr/>
          </p:nvSpPr>
          <p:spPr>
            <a:xfrm>
              <a:off x="3277362" y="2653145"/>
              <a:ext cx="400050" cy="40005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050" b="1">
                <a:solidFill>
                  <a:srgbClr val="FFFFFF"/>
                </a:solidFill>
                <a:latin typeface="Arial"/>
              </a:endParaRPr>
            </a:p>
          </p:txBody>
        </p:sp>
        <p:sp>
          <p:nvSpPr>
            <p:cNvPr id="104" name="Rectangle 103"/>
            <p:cNvSpPr/>
            <p:nvPr/>
          </p:nvSpPr>
          <p:spPr>
            <a:xfrm>
              <a:off x="3405950" y="2003028"/>
              <a:ext cx="142875" cy="664391"/>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050" b="1">
                <a:solidFill>
                  <a:srgbClr val="FFFFFF"/>
                </a:solidFill>
                <a:latin typeface="Arial"/>
              </a:endParaRPr>
            </a:p>
          </p:txBody>
        </p:sp>
        <p:sp>
          <p:nvSpPr>
            <p:cNvPr id="105" name="Oval 104"/>
            <p:cNvSpPr/>
            <p:nvPr/>
          </p:nvSpPr>
          <p:spPr>
            <a:xfrm>
              <a:off x="3277362" y="2653145"/>
              <a:ext cx="400050" cy="400050"/>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050" b="1">
                <a:solidFill>
                  <a:srgbClr val="FFFFFF"/>
                </a:solidFill>
                <a:latin typeface="Arial"/>
              </a:endParaRPr>
            </a:p>
          </p:txBody>
        </p:sp>
        <p:sp>
          <p:nvSpPr>
            <p:cNvPr id="106" name="Rectangle 105"/>
            <p:cNvSpPr/>
            <p:nvPr/>
          </p:nvSpPr>
          <p:spPr>
            <a:xfrm>
              <a:off x="3405950" y="2410206"/>
              <a:ext cx="142875" cy="274320"/>
            </a:xfrm>
            <a:prstGeom prst="rect">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050" b="1">
                <a:solidFill>
                  <a:srgbClr val="FFFFFF"/>
                </a:solidFill>
                <a:latin typeface="Arial"/>
              </a:endParaRPr>
            </a:p>
          </p:txBody>
        </p:sp>
        <p:sp>
          <p:nvSpPr>
            <p:cNvPr id="107" name="Rectangle 36"/>
            <p:cNvSpPr>
              <a:spLocks noChangeArrowheads="1"/>
            </p:cNvSpPr>
            <p:nvPr/>
          </p:nvSpPr>
          <p:spPr bwMode="auto">
            <a:xfrm>
              <a:off x="3105912" y="1655715"/>
              <a:ext cx="800100" cy="323165"/>
            </a:xfrm>
            <a:prstGeom prst="rect">
              <a:avLst/>
            </a:prstGeom>
            <a:noFill/>
            <a:ln w="9525">
              <a:solidFill>
                <a:schemeClr val="bg1"/>
              </a:solidFill>
              <a:miter lim="800000"/>
              <a:headEnd/>
              <a:tailEnd/>
            </a:ln>
            <a:effectLst/>
          </p:spPr>
          <p:txBody>
            <a:bodyPr wrap="square" anchor="ctr">
              <a:spAutoFit/>
            </a:bodyPr>
            <a:lstStyle/>
            <a:p>
              <a:pPr algn="ctr" fontAlgn="base">
                <a:spcBef>
                  <a:spcPct val="0"/>
                </a:spcBef>
                <a:spcAft>
                  <a:spcPct val="0"/>
                </a:spcAft>
              </a:pPr>
              <a:r>
                <a:rPr lang="en-US" sz="1500" b="1" i="1">
                  <a:solidFill>
                    <a:schemeClr val="bg1"/>
                  </a:solidFill>
                  <a:latin typeface="Calibri" pitchFamily="34" charset="0"/>
                  <a:cs typeface="Calibri" pitchFamily="34" charset="0"/>
                </a:rPr>
                <a:t>T</a:t>
              </a:r>
              <a:r>
                <a:rPr lang="en-US" sz="1500" b="1" i="1" baseline="-25000">
                  <a:solidFill>
                    <a:schemeClr val="bg1"/>
                  </a:solidFill>
                  <a:latin typeface="Calibri" pitchFamily="34" charset="0"/>
                  <a:cs typeface="Calibri" pitchFamily="34" charset="0"/>
                </a:rPr>
                <a:t>1</a:t>
              </a:r>
              <a:r>
                <a:rPr lang="en-US" sz="1500" b="1" i="1">
                  <a:solidFill>
                    <a:schemeClr val="bg1"/>
                  </a:solidFill>
                  <a:latin typeface="Calibri" pitchFamily="34" charset="0"/>
                  <a:cs typeface="Calibri" pitchFamily="34" charset="0"/>
                </a:rPr>
                <a:t> &lt; T</a:t>
              </a:r>
              <a:r>
                <a:rPr lang="en-US" sz="1500" b="1" i="1" baseline="-25000">
                  <a:solidFill>
                    <a:schemeClr val="bg1"/>
                  </a:solidFill>
                  <a:latin typeface="Calibri" pitchFamily="34" charset="0"/>
                  <a:cs typeface="Calibri" pitchFamily="34" charset="0"/>
                </a:rPr>
                <a:t>0</a:t>
              </a:r>
            </a:p>
          </p:txBody>
        </p:sp>
        <p:sp>
          <p:nvSpPr>
            <p:cNvPr id="108" name="Down Arrow 107"/>
            <p:cNvSpPr/>
            <p:nvPr/>
          </p:nvSpPr>
          <p:spPr>
            <a:xfrm rot="10800000">
              <a:off x="7013354" y="2255313"/>
              <a:ext cx="181737" cy="283531"/>
            </a:xfrm>
            <a:prstGeom prst="downArrow">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050" b="1">
                <a:solidFill>
                  <a:srgbClr val="FFFFFF"/>
                </a:solidFill>
                <a:latin typeface="Arial"/>
              </a:endParaRPr>
            </a:p>
          </p:txBody>
        </p:sp>
        <p:sp>
          <p:nvSpPr>
            <p:cNvPr id="109" name="Rectangle 36"/>
            <p:cNvSpPr>
              <a:spLocks noChangeArrowheads="1"/>
            </p:cNvSpPr>
            <p:nvPr/>
          </p:nvSpPr>
          <p:spPr bwMode="auto">
            <a:xfrm>
              <a:off x="6602444" y="1927132"/>
              <a:ext cx="780957" cy="323165"/>
            </a:xfrm>
            <a:prstGeom prst="rect">
              <a:avLst/>
            </a:prstGeom>
            <a:noFill/>
            <a:ln w="9525">
              <a:noFill/>
              <a:miter lim="800000"/>
              <a:headEnd/>
              <a:tailEnd/>
            </a:ln>
            <a:effectLst/>
          </p:spPr>
          <p:txBody>
            <a:bodyPr wrap="square" anchor="ctr">
              <a:spAutoFit/>
            </a:bodyPr>
            <a:lstStyle/>
            <a:p>
              <a:pPr fontAlgn="base">
                <a:spcBef>
                  <a:spcPct val="0"/>
                </a:spcBef>
                <a:spcAft>
                  <a:spcPct val="0"/>
                </a:spcAft>
              </a:pPr>
              <a:r>
                <a:rPr lang="en-US" sz="1500" b="1" i="1" err="1">
                  <a:solidFill>
                    <a:srgbClr val="000000">
                      <a:lumMod val="50000"/>
                      <a:lumOff val="50000"/>
                    </a:srgbClr>
                  </a:solidFill>
                  <a:latin typeface="Symbol" pitchFamily="18" charset="2"/>
                </a:rPr>
                <a:t>m</a:t>
              </a:r>
              <a:r>
                <a:rPr lang="en-US" sz="1500" b="1" i="1" baseline="-25000" err="1">
                  <a:solidFill>
                    <a:srgbClr val="000000">
                      <a:lumMod val="50000"/>
                      <a:lumOff val="50000"/>
                    </a:srgbClr>
                  </a:solidFill>
                </a:rPr>
                <a:t>Total</a:t>
              </a:r>
              <a:endParaRPr lang="en-US" sz="1500" b="1" i="1" baseline="-25000">
                <a:solidFill>
                  <a:srgbClr val="000000">
                    <a:lumMod val="50000"/>
                    <a:lumOff val="50000"/>
                  </a:srgbClr>
                </a:solidFill>
              </a:endParaRPr>
            </a:p>
          </p:txBody>
        </p:sp>
        <p:sp>
          <p:nvSpPr>
            <p:cNvPr id="110" name="Down Arrow 109"/>
            <p:cNvSpPr/>
            <p:nvPr/>
          </p:nvSpPr>
          <p:spPr>
            <a:xfrm rot="10800000">
              <a:off x="8499254" y="2014312"/>
              <a:ext cx="181737" cy="524531"/>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050" b="1">
                <a:solidFill>
                  <a:srgbClr val="FFFFFF"/>
                </a:solidFill>
                <a:latin typeface="Arial"/>
              </a:endParaRPr>
            </a:p>
          </p:txBody>
        </p:sp>
        <p:sp>
          <p:nvSpPr>
            <p:cNvPr id="111" name="Rectangle 36"/>
            <p:cNvSpPr>
              <a:spLocks noChangeArrowheads="1"/>
            </p:cNvSpPr>
            <p:nvPr/>
          </p:nvSpPr>
          <p:spPr bwMode="auto">
            <a:xfrm>
              <a:off x="8119873" y="1698532"/>
              <a:ext cx="753810" cy="323165"/>
            </a:xfrm>
            <a:prstGeom prst="rect">
              <a:avLst/>
            </a:prstGeom>
            <a:noFill/>
            <a:ln w="9525">
              <a:noFill/>
              <a:miter lim="800000"/>
              <a:headEnd/>
              <a:tailEnd/>
            </a:ln>
            <a:effectLst/>
          </p:spPr>
          <p:txBody>
            <a:bodyPr wrap="square" anchor="ctr">
              <a:spAutoFit/>
            </a:bodyPr>
            <a:lstStyle/>
            <a:p>
              <a:pPr fontAlgn="base">
                <a:spcBef>
                  <a:spcPct val="0"/>
                </a:spcBef>
                <a:spcAft>
                  <a:spcPct val="0"/>
                </a:spcAft>
              </a:pPr>
              <a:r>
                <a:rPr lang="en-US" sz="1500" b="1" i="1" err="1">
                  <a:solidFill>
                    <a:srgbClr val="00B050"/>
                  </a:solidFill>
                </a:rPr>
                <a:t>s</a:t>
              </a:r>
              <a:r>
                <a:rPr lang="en-US" sz="1500" b="1" i="1" baseline="-25000" err="1">
                  <a:solidFill>
                    <a:srgbClr val="00B050"/>
                  </a:solidFill>
                </a:rPr>
                <a:t>Total</a:t>
              </a:r>
              <a:endParaRPr lang="en-US" sz="1500" b="1" i="1" baseline="-25000">
                <a:solidFill>
                  <a:srgbClr val="00B050"/>
                </a:solidFill>
              </a:endParaRPr>
            </a:p>
          </p:txBody>
        </p:sp>
        <p:sp>
          <p:nvSpPr>
            <p:cNvPr id="112" name="Arc 111"/>
            <p:cNvSpPr>
              <a:spLocks noChangeAspect="1"/>
            </p:cNvSpPr>
            <p:nvPr/>
          </p:nvSpPr>
          <p:spPr>
            <a:xfrm>
              <a:off x="5694285" y="2410207"/>
              <a:ext cx="305284" cy="114293"/>
            </a:xfrm>
            <a:prstGeom prst="arc">
              <a:avLst>
                <a:gd name="adj1" fmla="val 18196712"/>
                <a:gd name="adj2" fmla="val 14092698"/>
              </a:avLst>
            </a:prstGeom>
            <a:ln w="38100">
              <a:solidFill>
                <a:srgbClr val="99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fontAlgn="base">
                <a:spcBef>
                  <a:spcPct val="0"/>
                </a:spcBef>
                <a:spcAft>
                  <a:spcPct val="0"/>
                </a:spcAft>
              </a:pPr>
              <a:endParaRPr lang="en-US" sz="1050" b="1">
                <a:solidFill>
                  <a:srgbClr val="000000"/>
                </a:solidFill>
                <a:latin typeface="Arial"/>
              </a:endParaRPr>
            </a:p>
          </p:txBody>
        </p:sp>
        <p:sp>
          <p:nvSpPr>
            <p:cNvPr id="113" name="Isosceles Triangle 112"/>
            <p:cNvSpPr>
              <a:spLocks noChangeAspect="1"/>
            </p:cNvSpPr>
            <p:nvPr/>
          </p:nvSpPr>
          <p:spPr>
            <a:xfrm rot="-5400000">
              <a:off x="5781299" y="2496833"/>
              <a:ext cx="91098" cy="78534"/>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050" b="1">
                <a:solidFill>
                  <a:srgbClr val="FFFFFF"/>
                </a:solidFill>
                <a:latin typeface="Arial"/>
              </a:endParaRPr>
            </a:p>
          </p:txBody>
        </p:sp>
        <p:sp>
          <p:nvSpPr>
            <p:cNvPr id="114" name="Down Arrow 113"/>
            <p:cNvSpPr/>
            <p:nvPr/>
          </p:nvSpPr>
          <p:spPr>
            <a:xfrm>
              <a:off x="5408771" y="2281562"/>
              <a:ext cx="181737" cy="375690"/>
            </a:xfrm>
            <a:prstGeom prst="downArrow">
              <a:avLst/>
            </a:prstGeom>
            <a:solidFill>
              <a:srgbClr val="FF98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050" b="1">
                <a:solidFill>
                  <a:srgbClr val="FFFFFF"/>
                </a:solidFill>
                <a:latin typeface="Arial"/>
              </a:endParaRPr>
            </a:p>
          </p:txBody>
        </p:sp>
        <p:sp>
          <p:nvSpPr>
            <p:cNvPr id="116" name="Arc 115"/>
            <p:cNvSpPr>
              <a:spLocks noChangeAspect="1"/>
            </p:cNvSpPr>
            <p:nvPr/>
          </p:nvSpPr>
          <p:spPr>
            <a:xfrm>
              <a:off x="5347004" y="2410207"/>
              <a:ext cx="305284" cy="114293"/>
            </a:xfrm>
            <a:prstGeom prst="arc">
              <a:avLst>
                <a:gd name="adj1" fmla="val 18196712"/>
                <a:gd name="adj2" fmla="val 14092698"/>
              </a:avLst>
            </a:prstGeom>
            <a:ln w="38100">
              <a:solidFill>
                <a:srgbClr val="99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fontAlgn="base">
                <a:spcBef>
                  <a:spcPct val="0"/>
                </a:spcBef>
                <a:spcAft>
                  <a:spcPct val="0"/>
                </a:spcAft>
              </a:pPr>
              <a:endParaRPr lang="en-US" sz="1050" b="1">
                <a:solidFill>
                  <a:srgbClr val="000000"/>
                </a:solidFill>
                <a:latin typeface="Arial"/>
              </a:endParaRPr>
            </a:p>
          </p:txBody>
        </p:sp>
        <p:sp>
          <p:nvSpPr>
            <p:cNvPr id="117" name="Isosceles Triangle 116"/>
            <p:cNvSpPr>
              <a:spLocks noChangeAspect="1"/>
            </p:cNvSpPr>
            <p:nvPr/>
          </p:nvSpPr>
          <p:spPr>
            <a:xfrm rot="-5400000">
              <a:off x="5434017" y="2496833"/>
              <a:ext cx="91098" cy="78534"/>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050" b="1">
                <a:solidFill>
                  <a:srgbClr val="FFFFFF"/>
                </a:solidFill>
                <a:latin typeface="Arial"/>
              </a:endParaRPr>
            </a:p>
          </p:txBody>
        </p:sp>
        <p:sp>
          <p:nvSpPr>
            <p:cNvPr id="118" name="Down Arrow 117"/>
            <p:cNvSpPr/>
            <p:nvPr/>
          </p:nvSpPr>
          <p:spPr>
            <a:xfrm>
              <a:off x="4695825" y="3941878"/>
              <a:ext cx="181737" cy="582881"/>
            </a:xfrm>
            <a:prstGeom prst="downArrow">
              <a:avLst/>
            </a:prstGeom>
            <a:solidFill>
              <a:srgbClr val="FF98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050" b="1">
                <a:solidFill>
                  <a:srgbClr val="FFFFFF"/>
                </a:solidFill>
                <a:latin typeface="Arial"/>
              </a:endParaRPr>
            </a:p>
          </p:txBody>
        </p:sp>
        <p:sp>
          <p:nvSpPr>
            <p:cNvPr id="119" name="Down Arrow 118"/>
            <p:cNvSpPr/>
            <p:nvPr/>
          </p:nvSpPr>
          <p:spPr>
            <a:xfrm rot="10800000">
              <a:off x="4555904" y="3353283"/>
              <a:ext cx="181737" cy="614315"/>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050" b="1">
                <a:solidFill>
                  <a:schemeClr val="bg1"/>
                </a:solidFill>
                <a:latin typeface="Arial"/>
              </a:endParaRPr>
            </a:p>
          </p:txBody>
        </p:sp>
        <p:sp>
          <p:nvSpPr>
            <p:cNvPr id="120" name="Rectangle 36"/>
            <p:cNvSpPr>
              <a:spLocks noChangeArrowheads="1"/>
            </p:cNvSpPr>
            <p:nvPr/>
          </p:nvSpPr>
          <p:spPr bwMode="auto">
            <a:xfrm>
              <a:off x="4113372" y="3087276"/>
              <a:ext cx="457200" cy="323165"/>
            </a:xfrm>
            <a:prstGeom prst="rect">
              <a:avLst/>
            </a:prstGeom>
            <a:noFill/>
            <a:ln w="9525">
              <a:noFill/>
              <a:miter lim="800000"/>
              <a:headEnd/>
              <a:tailEnd/>
            </a:ln>
            <a:effectLst/>
          </p:spPr>
          <p:txBody>
            <a:bodyPr wrap="square" anchor="ctr">
              <a:spAutoFit/>
            </a:bodyPr>
            <a:lstStyle/>
            <a:p>
              <a:pPr fontAlgn="base">
                <a:spcBef>
                  <a:spcPct val="0"/>
                </a:spcBef>
                <a:spcAft>
                  <a:spcPct val="0"/>
                </a:spcAft>
              </a:pPr>
              <a:r>
                <a:rPr lang="en-US" sz="1500" b="1" i="1">
                  <a:solidFill>
                    <a:schemeClr val="bg1"/>
                  </a:solidFill>
                  <a:latin typeface="Symbol" pitchFamily="18" charset="2"/>
                </a:rPr>
                <a:t>m</a:t>
              </a:r>
              <a:r>
                <a:rPr lang="en-US" sz="1500" b="1" i="1" baseline="-25000">
                  <a:solidFill>
                    <a:schemeClr val="bg1"/>
                  </a:solidFill>
                </a:rPr>
                <a:t>1</a:t>
              </a:r>
            </a:p>
          </p:txBody>
        </p:sp>
        <p:sp>
          <p:nvSpPr>
            <p:cNvPr id="121" name="Rectangle 36"/>
            <p:cNvSpPr>
              <a:spLocks noChangeArrowheads="1"/>
            </p:cNvSpPr>
            <p:nvPr/>
          </p:nvSpPr>
          <p:spPr bwMode="auto">
            <a:xfrm>
              <a:off x="4125753" y="4357255"/>
              <a:ext cx="431579" cy="323165"/>
            </a:xfrm>
            <a:prstGeom prst="rect">
              <a:avLst/>
            </a:prstGeom>
            <a:noFill/>
            <a:ln w="9525">
              <a:noFill/>
              <a:miter lim="800000"/>
              <a:headEnd/>
              <a:tailEnd/>
            </a:ln>
            <a:effectLst/>
          </p:spPr>
          <p:txBody>
            <a:bodyPr wrap="square" anchor="ctr">
              <a:spAutoFit/>
            </a:bodyPr>
            <a:lstStyle/>
            <a:p>
              <a:pPr fontAlgn="base">
                <a:spcBef>
                  <a:spcPct val="0"/>
                </a:spcBef>
                <a:spcAft>
                  <a:spcPct val="0"/>
                </a:spcAft>
              </a:pPr>
              <a:r>
                <a:rPr lang="en-US" sz="1500" b="1" i="1">
                  <a:solidFill>
                    <a:srgbClr val="FF9801"/>
                  </a:solidFill>
                  <a:latin typeface="Symbol" pitchFamily="18" charset="2"/>
                </a:rPr>
                <a:t>m</a:t>
              </a:r>
              <a:r>
                <a:rPr lang="en-US" sz="1500" b="1" i="1" baseline="-25000">
                  <a:solidFill>
                    <a:srgbClr val="FF9801"/>
                  </a:solidFill>
                </a:rPr>
                <a:t>2</a:t>
              </a:r>
            </a:p>
          </p:txBody>
        </p:sp>
        <p:sp>
          <p:nvSpPr>
            <p:cNvPr id="122" name="Down Arrow 121"/>
            <p:cNvSpPr/>
            <p:nvPr/>
          </p:nvSpPr>
          <p:spPr>
            <a:xfrm>
              <a:off x="5038725" y="3941878"/>
              <a:ext cx="181737" cy="582881"/>
            </a:xfrm>
            <a:prstGeom prst="downArrow">
              <a:avLst/>
            </a:prstGeom>
            <a:solidFill>
              <a:srgbClr val="FF98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050" b="1">
                <a:solidFill>
                  <a:srgbClr val="FFFFFF"/>
                </a:solidFill>
                <a:latin typeface="Arial"/>
              </a:endParaRPr>
            </a:p>
          </p:txBody>
        </p:sp>
        <p:sp>
          <p:nvSpPr>
            <p:cNvPr id="123" name="Down Arrow 122"/>
            <p:cNvSpPr/>
            <p:nvPr/>
          </p:nvSpPr>
          <p:spPr>
            <a:xfrm rot="10800000">
              <a:off x="4898804" y="3353283"/>
              <a:ext cx="181737" cy="614315"/>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050" b="1">
                <a:solidFill>
                  <a:schemeClr val="bg1"/>
                </a:solidFill>
                <a:latin typeface="Arial"/>
              </a:endParaRPr>
            </a:p>
          </p:txBody>
        </p:sp>
        <p:sp>
          <p:nvSpPr>
            <p:cNvPr id="126" name="Down Arrow 125"/>
            <p:cNvSpPr/>
            <p:nvPr/>
          </p:nvSpPr>
          <p:spPr>
            <a:xfrm rot="10800000">
              <a:off x="5241704" y="3353283"/>
              <a:ext cx="181737" cy="614315"/>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050" b="1">
                <a:solidFill>
                  <a:schemeClr val="bg1"/>
                </a:solidFill>
                <a:latin typeface="Arial"/>
              </a:endParaRPr>
            </a:p>
          </p:txBody>
        </p:sp>
        <p:sp>
          <p:nvSpPr>
            <p:cNvPr id="128" name="Down Arrow 127"/>
            <p:cNvSpPr/>
            <p:nvPr/>
          </p:nvSpPr>
          <p:spPr>
            <a:xfrm>
              <a:off x="5724525" y="3941878"/>
              <a:ext cx="181737" cy="582881"/>
            </a:xfrm>
            <a:prstGeom prst="downArrow">
              <a:avLst/>
            </a:prstGeom>
            <a:solidFill>
              <a:srgbClr val="FF98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050" b="1">
                <a:solidFill>
                  <a:srgbClr val="FFFFFF"/>
                </a:solidFill>
                <a:latin typeface="Arial"/>
              </a:endParaRPr>
            </a:p>
          </p:txBody>
        </p:sp>
        <p:sp>
          <p:nvSpPr>
            <p:cNvPr id="129" name="Down Arrow 128"/>
            <p:cNvSpPr/>
            <p:nvPr/>
          </p:nvSpPr>
          <p:spPr>
            <a:xfrm rot="10800000">
              <a:off x="5584604" y="3353283"/>
              <a:ext cx="181737" cy="614315"/>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050" b="1">
                <a:solidFill>
                  <a:schemeClr val="bg1"/>
                </a:solidFill>
                <a:latin typeface="Arial"/>
              </a:endParaRPr>
            </a:p>
          </p:txBody>
        </p:sp>
        <p:sp>
          <p:nvSpPr>
            <p:cNvPr id="132" name="Oval 131"/>
            <p:cNvSpPr/>
            <p:nvPr/>
          </p:nvSpPr>
          <p:spPr>
            <a:xfrm>
              <a:off x="3277362" y="4253345"/>
              <a:ext cx="400050" cy="40005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050" b="1">
                <a:solidFill>
                  <a:srgbClr val="FFFFFF"/>
                </a:solidFill>
                <a:latin typeface="Arial"/>
              </a:endParaRPr>
            </a:p>
          </p:txBody>
        </p:sp>
        <p:sp>
          <p:nvSpPr>
            <p:cNvPr id="133" name="Rectangle 132"/>
            <p:cNvSpPr/>
            <p:nvPr/>
          </p:nvSpPr>
          <p:spPr>
            <a:xfrm>
              <a:off x="3405950" y="3603237"/>
              <a:ext cx="142875" cy="664391"/>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050" b="1">
                <a:solidFill>
                  <a:srgbClr val="FFFFFF"/>
                </a:solidFill>
                <a:latin typeface="Arial"/>
              </a:endParaRPr>
            </a:p>
          </p:txBody>
        </p:sp>
        <p:sp>
          <p:nvSpPr>
            <p:cNvPr id="134" name="Oval 133"/>
            <p:cNvSpPr/>
            <p:nvPr/>
          </p:nvSpPr>
          <p:spPr>
            <a:xfrm>
              <a:off x="3277362" y="4253345"/>
              <a:ext cx="400050" cy="400050"/>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050" b="1">
                <a:solidFill>
                  <a:srgbClr val="FFFFFF"/>
                </a:solidFill>
                <a:latin typeface="Arial"/>
              </a:endParaRPr>
            </a:p>
          </p:txBody>
        </p:sp>
        <p:sp>
          <p:nvSpPr>
            <p:cNvPr id="135" name="Rectangle 134"/>
            <p:cNvSpPr/>
            <p:nvPr/>
          </p:nvSpPr>
          <p:spPr>
            <a:xfrm>
              <a:off x="3405950" y="4181856"/>
              <a:ext cx="142875" cy="82296"/>
            </a:xfrm>
            <a:prstGeom prst="rect">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050" b="1">
                <a:solidFill>
                  <a:srgbClr val="FFFFFF"/>
                </a:solidFill>
                <a:latin typeface="Arial"/>
              </a:endParaRPr>
            </a:p>
          </p:txBody>
        </p:sp>
        <p:sp>
          <p:nvSpPr>
            <p:cNvPr id="138" name="Rectangle 36"/>
            <p:cNvSpPr>
              <a:spLocks noChangeArrowheads="1"/>
            </p:cNvSpPr>
            <p:nvPr/>
          </p:nvSpPr>
          <p:spPr bwMode="auto">
            <a:xfrm>
              <a:off x="6649212" y="3698783"/>
              <a:ext cx="1085850" cy="323165"/>
            </a:xfrm>
            <a:prstGeom prst="rect">
              <a:avLst/>
            </a:prstGeom>
            <a:noFill/>
            <a:ln w="9525">
              <a:noFill/>
              <a:miter lim="800000"/>
              <a:headEnd/>
              <a:tailEnd/>
            </a:ln>
            <a:effectLst/>
          </p:spPr>
          <p:txBody>
            <a:bodyPr wrap="square" anchor="ctr">
              <a:spAutoFit/>
            </a:bodyPr>
            <a:lstStyle/>
            <a:p>
              <a:pPr fontAlgn="base">
                <a:spcBef>
                  <a:spcPct val="0"/>
                </a:spcBef>
                <a:spcAft>
                  <a:spcPct val="0"/>
                </a:spcAft>
              </a:pPr>
              <a:r>
                <a:rPr lang="en-US" sz="1500" b="1" i="1" err="1">
                  <a:solidFill>
                    <a:srgbClr val="000000">
                      <a:lumMod val="50000"/>
                      <a:lumOff val="50000"/>
                    </a:srgbClr>
                  </a:solidFill>
                  <a:latin typeface="Symbol" pitchFamily="18" charset="2"/>
                </a:rPr>
                <a:t>m</a:t>
              </a:r>
              <a:r>
                <a:rPr lang="en-US" sz="1500" b="1" i="1" baseline="-25000" err="1">
                  <a:solidFill>
                    <a:srgbClr val="000000">
                      <a:lumMod val="50000"/>
                      <a:lumOff val="50000"/>
                    </a:srgbClr>
                  </a:solidFill>
                </a:rPr>
                <a:t>Total</a:t>
              </a:r>
              <a:r>
                <a:rPr lang="en-US" sz="1500" b="1">
                  <a:solidFill>
                    <a:srgbClr val="000000">
                      <a:lumMod val="50000"/>
                      <a:lumOff val="50000"/>
                    </a:srgbClr>
                  </a:solidFill>
                </a:rPr>
                <a:t> = 0</a:t>
              </a:r>
            </a:p>
          </p:txBody>
        </p:sp>
        <p:sp>
          <p:nvSpPr>
            <p:cNvPr id="139" name="Down Arrow 138"/>
            <p:cNvSpPr/>
            <p:nvPr/>
          </p:nvSpPr>
          <p:spPr>
            <a:xfrm rot="10800000">
              <a:off x="8499254" y="3784627"/>
              <a:ext cx="181737" cy="354413"/>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050" b="1">
                <a:solidFill>
                  <a:srgbClr val="FFFFFF"/>
                </a:solidFill>
                <a:latin typeface="Arial"/>
              </a:endParaRPr>
            </a:p>
          </p:txBody>
        </p:sp>
        <p:sp>
          <p:nvSpPr>
            <p:cNvPr id="140" name="Rectangle 36"/>
            <p:cNvSpPr>
              <a:spLocks noChangeArrowheads="1"/>
            </p:cNvSpPr>
            <p:nvPr/>
          </p:nvSpPr>
          <p:spPr bwMode="auto">
            <a:xfrm>
              <a:off x="8119873" y="3423554"/>
              <a:ext cx="753809" cy="323165"/>
            </a:xfrm>
            <a:prstGeom prst="rect">
              <a:avLst/>
            </a:prstGeom>
            <a:noFill/>
            <a:ln w="9525">
              <a:noFill/>
              <a:miter lim="800000"/>
              <a:headEnd/>
              <a:tailEnd/>
            </a:ln>
            <a:effectLst/>
          </p:spPr>
          <p:txBody>
            <a:bodyPr wrap="square" anchor="ctr">
              <a:spAutoFit/>
            </a:bodyPr>
            <a:lstStyle/>
            <a:p>
              <a:pPr fontAlgn="base">
                <a:spcBef>
                  <a:spcPct val="0"/>
                </a:spcBef>
                <a:spcAft>
                  <a:spcPct val="0"/>
                </a:spcAft>
              </a:pPr>
              <a:r>
                <a:rPr lang="en-US" sz="1500" b="1" i="1" err="1">
                  <a:solidFill>
                    <a:srgbClr val="00B050"/>
                  </a:solidFill>
                </a:rPr>
                <a:t>s</a:t>
              </a:r>
              <a:r>
                <a:rPr lang="en-US" sz="1500" b="1" i="1" baseline="-25000" err="1">
                  <a:solidFill>
                    <a:srgbClr val="00B050"/>
                  </a:solidFill>
                </a:rPr>
                <a:t>Total</a:t>
              </a:r>
              <a:endParaRPr lang="en-US" sz="1500" b="1" i="1" baseline="-25000">
                <a:solidFill>
                  <a:srgbClr val="00B050"/>
                </a:solidFill>
              </a:endParaRPr>
            </a:p>
          </p:txBody>
        </p:sp>
        <p:sp>
          <p:nvSpPr>
            <p:cNvPr id="141" name="Arc 140"/>
            <p:cNvSpPr>
              <a:spLocks noChangeAspect="1"/>
            </p:cNvSpPr>
            <p:nvPr/>
          </p:nvSpPr>
          <p:spPr>
            <a:xfrm>
              <a:off x="5658134" y="4124716"/>
              <a:ext cx="305284" cy="114293"/>
            </a:xfrm>
            <a:prstGeom prst="arc">
              <a:avLst>
                <a:gd name="adj1" fmla="val 18196712"/>
                <a:gd name="adj2" fmla="val 14092698"/>
              </a:avLst>
            </a:prstGeom>
            <a:ln w="38100">
              <a:solidFill>
                <a:srgbClr val="99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fontAlgn="base">
                <a:spcBef>
                  <a:spcPct val="0"/>
                </a:spcBef>
                <a:spcAft>
                  <a:spcPct val="0"/>
                </a:spcAft>
              </a:pPr>
              <a:endParaRPr lang="en-US" sz="1050" b="1">
                <a:solidFill>
                  <a:srgbClr val="000000"/>
                </a:solidFill>
                <a:latin typeface="Arial"/>
              </a:endParaRPr>
            </a:p>
          </p:txBody>
        </p:sp>
        <p:sp>
          <p:nvSpPr>
            <p:cNvPr id="142" name="Isosceles Triangle 141"/>
            <p:cNvSpPr>
              <a:spLocks noChangeAspect="1"/>
            </p:cNvSpPr>
            <p:nvPr/>
          </p:nvSpPr>
          <p:spPr>
            <a:xfrm rot="-5400000">
              <a:off x="5745147" y="4200633"/>
              <a:ext cx="91098" cy="78534"/>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050" b="1">
                <a:solidFill>
                  <a:srgbClr val="FFFFFF"/>
                </a:solidFill>
                <a:latin typeface="Arial"/>
              </a:endParaRPr>
            </a:p>
          </p:txBody>
        </p:sp>
        <p:sp>
          <p:nvSpPr>
            <p:cNvPr id="143" name="Down Arrow 142"/>
            <p:cNvSpPr/>
            <p:nvPr/>
          </p:nvSpPr>
          <p:spPr>
            <a:xfrm>
              <a:off x="5377244" y="3941878"/>
              <a:ext cx="181737" cy="582881"/>
            </a:xfrm>
            <a:prstGeom prst="downArrow">
              <a:avLst/>
            </a:prstGeom>
            <a:solidFill>
              <a:srgbClr val="FF98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050" b="1">
                <a:solidFill>
                  <a:srgbClr val="FFFFFF"/>
                </a:solidFill>
                <a:latin typeface="Arial"/>
              </a:endParaRPr>
            </a:p>
          </p:txBody>
        </p:sp>
        <p:sp>
          <p:nvSpPr>
            <p:cNvPr id="145" name="Arc 144"/>
            <p:cNvSpPr>
              <a:spLocks noChangeAspect="1"/>
            </p:cNvSpPr>
            <p:nvPr/>
          </p:nvSpPr>
          <p:spPr>
            <a:xfrm>
              <a:off x="5310852" y="4124716"/>
              <a:ext cx="305284" cy="114293"/>
            </a:xfrm>
            <a:prstGeom prst="arc">
              <a:avLst>
                <a:gd name="adj1" fmla="val 18196712"/>
                <a:gd name="adj2" fmla="val 14092698"/>
              </a:avLst>
            </a:prstGeom>
            <a:ln w="38100">
              <a:solidFill>
                <a:srgbClr val="99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fontAlgn="base">
                <a:spcBef>
                  <a:spcPct val="0"/>
                </a:spcBef>
                <a:spcAft>
                  <a:spcPct val="0"/>
                </a:spcAft>
              </a:pPr>
              <a:endParaRPr lang="en-US" sz="1050" b="1">
                <a:solidFill>
                  <a:srgbClr val="000000"/>
                </a:solidFill>
                <a:latin typeface="Arial"/>
              </a:endParaRPr>
            </a:p>
          </p:txBody>
        </p:sp>
        <p:sp>
          <p:nvSpPr>
            <p:cNvPr id="146" name="Isosceles Triangle 145"/>
            <p:cNvSpPr>
              <a:spLocks noChangeAspect="1"/>
            </p:cNvSpPr>
            <p:nvPr/>
          </p:nvSpPr>
          <p:spPr>
            <a:xfrm rot="-5400000">
              <a:off x="5397866" y="4200633"/>
              <a:ext cx="91098" cy="78534"/>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050" b="1">
                <a:solidFill>
                  <a:srgbClr val="FFFFFF"/>
                </a:solidFill>
                <a:latin typeface="Arial"/>
              </a:endParaRPr>
            </a:p>
          </p:txBody>
        </p:sp>
        <p:sp>
          <p:nvSpPr>
            <p:cNvPr id="147" name="Rectangle 36"/>
            <p:cNvSpPr>
              <a:spLocks noChangeArrowheads="1"/>
            </p:cNvSpPr>
            <p:nvPr/>
          </p:nvSpPr>
          <p:spPr bwMode="auto">
            <a:xfrm>
              <a:off x="3105912" y="3255915"/>
              <a:ext cx="800100" cy="323165"/>
            </a:xfrm>
            <a:prstGeom prst="rect">
              <a:avLst/>
            </a:prstGeom>
            <a:noFill/>
            <a:ln w="9525">
              <a:solidFill>
                <a:schemeClr val="bg1"/>
              </a:solidFill>
              <a:miter lim="800000"/>
              <a:headEnd/>
              <a:tailEnd/>
            </a:ln>
            <a:effectLst/>
          </p:spPr>
          <p:txBody>
            <a:bodyPr wrap="square" anchor="ctr">
              <a:spAutoFit/>
            </a:bodyPr>
            <a:lstStyle/>
            <a:p>
              <a:pPr algn="ctr" fontAlgn="base">
                <a:spcBef>
                  <a:spcPct val="0"/>
                </a:spcBef>
                <a:spcAft>
                  <a:spcPct val="0"/>
                </a:spcAft>
              </a:pPr>
              <a:r>
                <a:rPr lang="en-US" sz="1500" b="1" i="1">
                  <a:solidFill>
                    <a:schemeClr val="bg1"/>
                  </a:solidFill>
                  <a:latin typeface="Calibri" pitchFamily="34" charset="0"/>
                  <a:cs typeface="Calibri" pitchFamily="34" charset="0"/>
                </a:rPr>
                <a:t>T</a:t>
              </a:r>
              <a:r>
                <a:rPr lang="en-US" sz="1500" b="1" i="1" baseline="-25000">
                  <a:solidFill>
                    <a:schemeClr val="bg1"/>
                  </a:solidFill>
                  <a:latin typeface="Calibri" pitchFamily="34" charset="0"/>
                  <a:cs typeface="Calibri" pitchFamily="34" charset="0"/>
                </a:rPr>
                <a:t>C</a:t>
              </a:r>
              <a:r>
                <a:rPr lang="en-US" sz="1500" b="1" i="1">
                  <a:solidFill>
                    <a:schemeClr val="bg1"/>
                  </a:solidFill>
                  <a:latin typeface="Calibri" pitchFamily="34" charset="0"/>
                  <a:cs typeface="Calibri" pitchFamily="34" charset="0"/>
                </a:rPr>
                <a:t> &lt; T</a:t>
              </a:r>
              <a:r>
                <a:rPr lang="en-US" sz="1500" b="1" i="1" baseline="-25000">
                  <a:solidFill>
                    <a:schemeClr val="bg1"/>
                  </a:solidFill>
                  <a:latin typeface="Calibri" pitchFamily="34" charset="0"/>
                  <a:cs typeface="Calibri" pitchFamily="34" charset="0"/>
                </a:rPr>
                <a:t>1</a:t>
              </a:r>
            </a:p>
          </p:txBody>
        </p:sp>
      </p:grpSp>
      <mc:AlternateContent xmlns:mc="http://schemas.openxmlformats.org/markup-compatibility/2006" xmlns:a14="http://schemas.microsoft.com/office/drawing/2010/main">
        <mc:Choice Requires="a14">
          <p:sp>
            <p:nvSpPr>
              <p:cNvPr id="11" name="TextBox 10"/>
              <p:cNvSpPr txBox="1"/>
              <p:nvPr/>
            </p:nvSpPr>
            <p:spPr>
              <a:xfrm>
                <a:off x="91440" y="932688"/>
                <a:ext cx="4251960" cy="3600986"/>
              </a:xfrm>
              <a:prstGeom prst="rect">
                <a:avLst/>
              </a:prstGeom>
              <a:noFill/>
              <a:ln>
                <a:noFill/>
              </a:ln>
            </p:spPr>
            <p:txBody>
              <a:bodyPr wrap="square" rtlCol="0">
                <a:spAutoFit/>
              </a:bodyPr>
              <a:lstStyle/>
              <a:p>
                <a:pPr>
                  <a:buClr>
                    <a:schemeClr val="bg1"/>
                  </a:buClr>
                </a:pPr>
                <a:r>
                  <a:rPr lang="en-US" sz="1800">
                    <a:solidFill>
                      <a:schemeClr val="bg1"/>
                    </a:solidFill>
                    <a:latin typeface="Arial" panose="020B0604020202020204" pitchFamily="34" charset="0"/>
                    <a:cs typeface="Arial" panose="020B0604020202020204" pitchFamily="34" charset="0"/>
                  </a:rPr>
                  <a:t>Arrows are magnetic moments of each sublattice, iron in white and rare-earth in orange</a:t>
                </a:r>
              </a:p>
              <a:p>
                <a:pPr>
                  <a:buClr>
                    <a:schemeClr val="bg1"/>
                  </a:buClr>
                </a:pPr>
                <a:endParaRPr lang="en-US" sz="1800">
                  <a:solidFill>
                    <a:schemeClr val="bg1"/>
                  </a:solidFill>
                  <a:latin typeface="Arial" panose="020B0604020202020204" pitchFamily="34" charset="0"/>
                  <a:cs typeface="Arial" panose="020B0604020202020204" pitchFamily="34" charset="0"/>
                </a:endParaRPr>
              </a:p>
              <a:p>
                <a:pPr>
                  <a:buClr>
                    <a:schemeClr val="bg1"/>
                  </a:buClr>
                </a:pPr>
                <a:r>
                  <a:rPr lang="en-US" sz="1800">
                    <a:solidFill>
                      <a:schemeClr val="bg1"/>
                    </a:solidFill>
                    <a:latin typeface="Arial" panose="020B0604020202020204" pitchFamily="34" charset="0"/>
                    <a:cs typeface="Arial" panose="020B0604020202020204" pitchFamily="34" charset="0"/>
                  </a:rPr>
                  <a:t>Rare-Earth moment responds more strongly to T around T</a:t>
                </a:r>
                <a:r>
                  <a:rPr lang="en-US" sz="1800" baseline="-25000">
                    <a:solidFill>
                      <a:schemeClr val="bg1"/>
                    </a:solidFill>
                    <a:latin typeface="Arial" panose="020B0604020202020204" pitchFamily="34" charset="0"/>
                    <a:cs typeface="Arial" panose="020B0604020202020204" pitchFamily="34" charset="0"/>
                  </a:rPr>
                  <a:t>C</a:t>
                </a:r>
              </a:p>
              <a:p>
                <a:pPr>
                  <a:buClr>
                    <a:schemeClr val="bg1"/>
                  </a:buClr>
                </a:pPr>
                <a:endParaRPr lang="en-US" sz="1800" baseline="-25000">
                  <a:solidFill>
                    <a:schemeClr val="bg1"/>
                  </a:solidFill>
                  <a:latin typeface="Arial" panose="020B0604020202020204" pitchFamily="34" charset="0"/>
                  <a:cs typeface="Arial" panose="020B0604020202020204" pitchFamily="34" charset="0"/>
                </a:endParaRPr>
              </a:p>
              <a:p>
                <a:pPr>
                  <a:buClr>
                    <a:schemeClr val="bg1"/>
                  </a:buClr>
                </a:pPr>
                <a:r>
                  <a:rPr lang="en-US" sz="1800">
                    <a:solidFill>
                      <a:schemeClr val="bg1"/>
                    </a:solidFill>
                    <a:latin typeface="Arial" panose="020B0604020202020204" pitchFamily="34" charset="0"/>
                    <a:cs typeface="Arial" panose="020B0604020202020204" pitchFamily="34" charset="0"/>
                  </a:rPr>
                  <a:t>At T</a:t>
                </a:r>
                <a:r>
                  <a:rPr lang="en-US" sz="1800" baseline="-25000">
                    <a:solidFill>
                      <a:schemeClr val="bg1"/>
                    </a:solidFill>
                    <a:latin typeface="Arial" panose="020B0604020202020204" pitchFamily="34" charset="0"/>
                    <a:cs typeface="Arial" panose="020B0604020202020204" pitchFamily="34" charset="0"/>
                  </a:rPr>
                  <a:t>C</a:t>
                </a:r>
                <a:r>
                  <a:rPr lang="en-US" sz="1800">
                    <a:solidFill>
                      <a:schemeClr val="bg1"/>
                    </a:solidFill>
                    <a:latin typeface="Arial" panose="020B0604020202020204" pitchFamily="34" charset="0"/>
                    <a:cs typeface="Arial" panose="020B0604020202020204" pitchFamily="34" charset="0"/>
                  </a:rPr>
                  <a:t>, </a:t>
                </a:r>
                <a14:m>
                  <m:oMath xmlns:m="http://schemas.openxmlformats.org/officeDocument/2006/math">
                    <m:r>
                      <m:rPr>
                        <m:sty m:val="p"/>
                      </m:rPr>
                      <a:rPr lang="en-US" sz="1800" b="0" i="0" smtClean="0">
                        <a:solidFill>
                          <a:schemeClr val="bg1"/>
                        </a:solidFill>
                        <a:latin typeface="Cambria Math" panose="02040503050406030204" pitchFamily="18" charset="0"/>
                      </a:rPr>
                      <m:t>M</m:t>
                    </m:r>
                    <m:r>
                      <a:rPr lang="en-US" sz="1800" b="0" i="0" smtClean="0">
                        <a:solidFill>
                          <a:schemeClr val="bg1"/>
                        </a:solidFill>
                        <a:latin typeface="Cambria Math" panose="02040503050406030204" pitchFamily="18" charset="0"/>
                      </a:rPr>
                      <m:t> </m:t>
                    </m:r>
                    <m:r>
                      <a:rPr lang="en-US" sz="1800" b="0" i="1" smtClean="0">
                        <a:solidFill>
                          <a:schemeClr val="bg1"/>
                        </a:solidFill>
                        <a:latin typeface="Cambria Math" panose="02040503050406030204" pitchFamily="18" charset="0"/>
                      </a:rPr>
                      <m:t>𝛼</m:t>
                    </m:r>
                    <m:r>
                      <a:rPr lang="en-US" sz="1800" b="0" i="0" smtClean="0">
                        <a:solidFill>
                          <a:schemeClr val="bg1"/>
                        </a:solidFill>
                        <a:latin typeface="Cambria Math" panose="02040503050406030204" pitchFamily="18" charset="0"/>
                      </a:rPr>
                      <m:t> </m:t>
                    </m:r>
                    <m:r>
                      <a:rPr lang="en-US" sz="1800" b="0" i="1" smtClean="0">
                        <a:solidFill>
                          <a:schemeClr val="bg1"/>
                        </a:solidFill>
                        <a:latin typeface="Cambria Math" panose="02040503050406030204" pitchFamily="18" charset="0"/>
                      </a:rPr>
                      <m:t>𝜇</m:t>
                    </m:r>
                  </m:oMath>
                </a14:m>
                <a:r>
                  <a:rPr lang="en-US" sz="1800">
                    <a:solidFill>
                      <a:schemeClr val="bg1"/>
                    </a:solidFill>
                    <a:latin typeface="Arial" panose="020B0604020202020204" pitchFamily="34" charset="0"/>
                    <a:cs typeface="Arial" panose="020B0604020202020204" pitchFamily="34" charset="0"/>
                  </a:rPr>
                  <a:t> drops to 0 but net-spin non-zero due to </a:t>
                </a:r>
                <a:r>
                  <a:rPr lang="en-US" sz="1800" i="1">
                    <a:solidFill>
                      <a:schemeClr val="bg1"/>
                    </a:solidFill>
                    <a:latin typeface="Arial" panose="020B0604020202020204" pitchFamily="34" charset="0"/>
                    <a:cs typeface="Arial" panose="020B0604020202020204" pitchFamily="34" charset="0"/>
                  </a:rPr>
                  <a:t>L </a:t>
                </a:r>
              </a:p>
              <a:p>
                <a:pPr>
                  <a:buClr>
                    <a:schemeClr val="bg1"/>
                  </a:buClr>
                </a:pPr>
                <a:endParaRPr lang="en-US" sz="1800" i="1">
                  <a:solidFill>
                    <a:schemeClr val="bg1"/>
                  </a:solidFill>
                  <a:latin typeface="Arial" panose="020B0604020202020204" pitchFamily="34" charset="0"/>
                  <a:cs typeface="Arial" panose="020B0604020202020204" pitchFamily="34" charset="0"/>
                </a:endParaRPr>
              </a:p>
              <a:p>
                <a:pPr>
                  <a:buClr>
                    <a:schemeClr val="bg1"/>
                  </a:buClr>
                </a:pPr>
                <a:endParaRPr lang="en-US" sz="1800">
                  <a:solidFill>
                    <a:schemeClr val="bg1"/>
                  </a:solidFill>
                  <a:latin typeface="Arial" panose="020B0604020202020204" pitchFamily="34" charset="0"/>
                  <a:cs typeface="Arial" panose="020B0604020202020204" pitchFamily="34" charset="0"/>
                </a:endParaRPr>
              </a:p>
              <a:p>
                <a:pPr>
                  <a:buClr>
                    <a:schemeClr val="bg1"/>
                  </a:buClr>
                </a:pPr>
                <a:endParaRPr lang="en-US" sz="1800">
                  <a:solidFill>
                    <a:schemeClr val="bg1"/>
                  </a:solidFill>
                  <a:latin typeface="Arial" panose="020B0604020202020204" pitchFamily="34" charset="0"/>
                  <a:cs typeface="Arial" panose="020B0604020202020204" pitchFamily="34" charset="0"/>
                </a:endParaRPr>
              </a:p>
              <a:p>
                <a:pPr>
                  <a:buClr>
                    <a:schemeClr val="bg1"/>
                  </a:buClr>
                </a:pPr>
                <a:endParaRPr lang="en-US" sz="1800">
                  <a:solidFill>
                    <a:schemeClr val="bg1"/>
                  </a:solidFill>
                  <a:latin typeface="Arial" panose="020B0604020202020204" pitchFamily="34" charset="0"/>
                  <a:cs typeface="Arial" panose="020B0604020202020204" pitchFamily="34" charset="0"/>
                </a:endParaRPr>
              </a:p>
            </p:txBody>
          </p:sp>
        </mc:Choice>
        <mc:Fallback xmlns="">
          <p:sp>
            <p:nvSpPr>
              <p:cNvPr id="11" name="TextBox 10"/>
              <p:cNvSpPr txBox="1">
                <a:spLocks noRot="1" noChangeAspect="1" noMove="1" noResize="1" noEditPoints="1" noAdjustHandles="1" noChangeArrowheads="1" noChangeShapeType="1" noTextEdit="1"/>
              </p:cNvSpPr>
              <p:nvPr/>
            </p:nvSpPr>
            <p:spPr>
              <a:xfrm>
                <a:off x="91440" y="932688"/>
                <a:ext cx="4251960" cy="3600986"/>
              </a:xfrm>
              <a:prstGeom prst="rect">
                <a:avLst/>
              </a:prstGeom>
              <a:blipFill>
                <a:blip r:embed="rId3"/>
                <a:stretch>
                  <a:fillRect l="-1146" t="-846" r="-2436"/>
                </a:stretch>
              </a:blipFill>
              <a:ln>
                <a:noFill/>
              </a:ln>
            </p:spPr>
            <p:txBody>
              <a:bodyPr/>
              <a:lstStyle/>
              <a:p>
                <a:r>
                  <a:rPr lang="en-US">
                    <a:noFill/>
                  </a:rPr>
                  <a:t> </a:t>
                </a:r>
              </a:p>
            </p:txBody>
          </p:sp>
        </mc:Fallback>
      </mc:AlternateContent>
      <p:sp>
        <p:nvSpPr>
          <p:cNvPr id="76" name="Google Shape;198;p27"/>
          <p:cNvSpPr txBox="1">
            <a:spLocks noGrp="1"/>
          </p:cNvSpPr>
          <p:nvPr>
            <p:ph type="ctrTitle"/>
          </p:nvPr>
        </p:nvSpPr>
        <p:spPr>
          <a:xfrm>
            <a:off x="523348" y="0"/>
            <a:ext cx="8004409" cy="69906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3000"/>
              <a:buFont typeface="Arial"/>
              <a:buNone/>
            </a:pPr>
            <a:r>
              <a:rPr lang="en-US"/>
              <a:t>Orbital</a:t>
            </a:r>
            <a:r>
              <a:rPr lang="en-US" sz="3000" b="1" i="0" u="none" strike="noStrike" cap="none">
                <a:solidFill>
                  <a:schemeClr val="lt1"/>
                </a:solidFill>
                <a:latin typeface="Arial"/>
                <a:ea typeface="Arial"/>
                <a:cs typeface="Arial"/>
                <a:sym typeface="Arial"/>
              </a:rPr>
              <a:t> Compensation</a:t>
            </a:r>
            <a:endParaRPr sz="3000" b="1" i="0" u="none" strike="noStrike" cap="none">
              <a:solidFill>
                <a:schemeClr val="lt1"/>
              </a:solidFill>
              <a:latin typeface="Arial"/>
              <a:ea typeface="Arial"/>
              <a:cs typeface="Arial"/>
              <a:sym typeface="Arial"/>
            </a:endParaRPr>
          </a:p>
        </p:txBody>
      </p:sp>
      <p:sp>
        <p:nvSpPr>
          <p:cNvPr id="79" name="TextBox 78">
            <a:extLst>
              <a:ext uri="{FF2B5EF4-FFF2-40B4-BE49-F238E27FC236}">
                <a16:creationId xmlns:a16="http://schemas.microsoft.com/office/drawing/2014/main" id="{ABD32CE9-90AE-42B3-8CC5-CB42449B1F9A}"/>
              </a:ext>
            </a:extLst>
          </p:cNvPr>
          <p:cNvSpPr txBox="1"/>
          <p:nvPr/>
        </p:nvSpPr>
        <p:spPr>
          <a:xfrm>
            <a:off x="7538385" y="4770378"/>
            <a:ext cx="1319592" cy="307777"/>
          </a:xfrm>
          <a:prstGeom prst="rect">
            <a:avLst/>
          </a:prstGeom>
          <a:noFill/>
        </p:spPr>
        <p:txBody>
          <a:bodyPr wrap="none" rtlCol="0">
            <a:spAutoFit/>
          </a:bodyPr>
          <a:lstStyle/>
          <a:p>
            <a:r>
              <a:rPr lang="en-US">
                <a:solidFill>
                  <a:schemeClr val="bg1"/>
                </a:solidFill>
              </a:rPr>
              <a:t>Caleb</a:t>
            </a:r>
            <a:r>
              <a:rPr lang="en-US"/>
              <a:t> </a:t>
            </a:r>
            <a:r>
              <a:rPr lang="en-US">
                <a:solidFill>
                  <a:schemeClr val="bg1"/>
                </a:solidFill>
              </a:rPr>
              <a:t>Hughes</a:t>
            </a:r>
          </a:p>
        </p:txBody>
      </p:sp>
      <p:sp>
        <p:nvSpPr>
          <p:cNvPr id="3" name="Rectangle 36">
            <a:extLst>
              <a:ext uri="{FF2B5EF4-FFF2-40B4-BE49-F238E27FC236}">
                <a16:creationId xmlns:a16="http://schemas.microsoft.com/office/drawing/2014/main" id="{D9136D20-8FBC-EF5E-E225-3BE750753558}"/>
              </a:ext>
            </a:extLst>
          </p:cNvPr>
          <p:cNvSpPr>
            <a:spLocks noChangeAspect="1" noChangeArrowheads="1"/>
          </p:cNvSpPr>
          <p:nvPr/>
        </p:nvSpPr>
        <p:spPr bwMode="auto">
          <a:xfrm>
            <a:off x="4073247" y="593715"/>
            <a:ext cx="598970" cy="274320"/>
          </a:xfrm>
          <a:prstGeom prst="rect">
            <a:avLst/>
          </a:prstGeom>
          <a:noFill/>
          <a:ln w="9525">
            <a:solidFill>
              <a:schemeClr val="bg1"/>
            </a:solidFill>
            <a:miter lim="800000"/>
            <a:headEnd/>
            <a:tailEnd/>
          </a:ln>
          <a:effectLst/>
        </p:spPr>
        <p:txBody>
          <a:bodyPr wrap="square" anchor="ctr">
            <a:spAutoFit/>
          </a:bodyPr>
          <a:lstStyle/>
          <a:p>
            <a:pPr algn="ctr" fontAlgn="base">
              <a:spcBef>
                <a:spcPct val="0"/>
              </a:spcBef>
              <a:spcAft>
                <a:spcPct val="0"/>
              </a:spcAft>
            </a:pPr>
            <a:r>
              <a:rPr lang="en-US" sz="1500" b="1" i="1">
                <a:solidFill>
                  <a:schemeClr val="bg1"/>
                </a:solidFill>
                <a:latin typeface="Calibri" pitchFamily="34" charset="0"/>
                <a:cs typeface="Calibri" pitchFamily="34" charset="0"/>
              </a:rPr>
              <a:t>T</a:t>
            </a:r>
            <a:r>
              <a:rPr lang="en-US" sz="1500" b="1" i="1" baseline="-25000">
                <a:solidFill>
                  <a:schemeClr val="bg1"/>
                </a:solidFill>
                <a:latin typeface="Calibri" pitchFamily="34" charset="0"/>
                <a:cs typeface="Calibri" pitchFamily="34" charset="0"/>
              </a:rPr>
              <a:t>0</a:t>
            </a:r>
          </a:p>
        </p:txBody>
      </p:sp>
    </p:spTree>
    <p:extLst>
      <p:ext uri="{BB962C8B-B14F-4D97-AF65-F5344CB8AC3E}">
        <p14:creationId xmlns:p14="http://schemas.microsoft.com/office/powerpoint/2010/main" val="26416721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p38"/>
          <p:cNvSpPr txBox="1">
            <a:spLocks noGrp="1"/>
          </p:cNvSpPr>
          <p:nvPr>
            <p:ph type="ctrTitle"/>
          </p:nvPr>
        </p:nvSpPr>
        <p:spPr>
          <a:xfrm>
            <a:off x="523348" y="27550"/>
            <a:ext cx="8004409" cy="699065"/>
          </a:xfrm>
          <a:prstGeom prst="rect">
            <a:avLst/>
          </a:prstGeom>
          <a:noFill/>
          <a:ln>
            <a:noFill/>
          </a:ln>
        </p:spPr>
        <p:txBody>
          <a:bodyPr spcFirstLastPara="1" wrap="square" lIns="91425" tIns="45700" rIns="91425" bIns="45700" anchor="ctr" anchorCtr="0">
            <a:noAutofit/>
          </a:bodyPr>
          <a:lstStyle/>
          <a:p>
            <a:pPr lvl="0" algn="ctr"/>
            <a:r>
              <a:rPr lang="en-US"/>
              <a:t>What Beams Available/ What Techniques?</a:t>
            </a:r>
            <a:endParaRPr sz="3000" b="1" i="0" u="none" strike="noStrike" cap="none">
              <a:solidFill>
                <a:schemeClr val="lt1"/>
              </a:solidFill>
              <a:latin typeface="Arial"/>
              <a:ea typeface="Arial"/>
              <a:cs typeface="Arial"/>
              <a:sym typeface="Arial"/>
            </a:endParaRPr>
          </a:p>
        </p:txBody>
      </p:sp>
      <p:sp>
        <p:nvSpPr>
          <p:cNvPr id="3" name="Subtitle 2"/>
          <p:cNvSpPr>
            <a:spLocks noGrp="1"/>
          </p:cNvSpPr>
          <p:nvPr>
            <p:ph type="subTitle" idx="1"/>
          </p:nvPr>
        </p:nvSpPr>
        <p:spPr>
          <a:xfrm>
            <a:off x="91440" y="932688"/>
            <a:ext cx="4251960" cy="2818769"/>
          </a:xfrm>
        </p:spPr>
        <p:txBody>
          <a:bodyPr/>
          <a:lstStyle/>
          <a:p>
            <a:pPr marL="114300" indent="0">
              <a:buNone/>
            </a:pPr>
            <a:r>
              <a:rPr lang="en-US" dirty="0"/>
              <a:t>Successful preliminary tests at IU</a:t>
            </a:r>
          </a:p>
          <a:p>
            <a:pPr marL="114300" indent="0">
              <a:buNone/>
            </a:pPr>
            <a:r>
              <a:rPr lang="en-US" dirty="0"/>
              <a:t>     Need higher flux….</a:t>
            </a:r>
          </a:p>
          <a:p>
            <a:pPr marL="114300" indent="0">
              <a:buNone/>
            </a:pPr>
            <a:endParaRPr lang="en-US" dirty="0"/>
          </a:p>
          <a:p>
            <a:pPr marL="114300" indent="0">
              <a:buNone/>
            </a:pPr>
            <a:r>
              <a:rPr lang="en-US" dirty="0"/>
              <a:t>Neutron Spin Echo Technique </a:t>
            </a:r>
          </a:p>
          <a:p>
            <a:pPr marL="114300" indent="0">
              <a:buNone/>
            </a:pPr>
            <a:endParaRPr lang="en-US" dirty="0"/>
          </a:p>
          <a:p>
            <a:pPr marL="114300" indent="0">
              <a:buNone/>
            </a:pPr>
            <a:r>
              <a:rPr lang="en-US" dirty="0"/>
              <a:t>NSE Spectrometer:   BL-15 at Oak Ridge Spallation Neutron Source</a:t>
            </a:r>
          </a:p>
        </p:txBody>
      </p:sp>
      <p:sp>
        <p:nvSpPr>
          <p:cNvPr id="5" name="TextBox 4">
            <a:extLst>
              <a:ext uri="{FF2B5EF4-FFF2-40B4-BE49-F238E27FC236}">
                <a16:creationId xmlns:a16="http://schemas.microsoft.com/office/drawing/2014/main" id="{2F2B46B0-7C5B-4684-8868-1E26FE4A6206}"/>
              </a:ext>
            </a:extLst>
          </p:cNvPr>
          <p:cNvSpPr txBox="1"/>
          <p:nvPr/>
        </p:nvSpPr>
        <p:spPr>
          <a:xfrm>
            <a:off x="7538385" y="4770378"/>
            <a:ext cx="1319592" cy="307777"/>
          </a:xfrm>
          <a:prstGeom prst="rect">
            <a:avLst/>
          </a:prstGeom>
          <a:noFill/>
        </p:spPr>
        <p:txBody>
          <a:bodyPr wrap="none" rtlCol="0">
            <a:spAutoFit/>
          </a:bodyPr>
          <a:lstStyle/>
          <a:p>
            <a:r>
              <a:rPr lang="en-US">
                <a:solidFill>
                  <a:schemeClr val="bg1"/>
                </a:solidFill>
              </a:rPr>
              <a:t>Caleb Hughes</a:t>
            </a:r>
          </a:p>
        </p:txBody>
      </p:sp>
      <p:pic>
        <p:nvPicPr>
          <p:cNvPr id="3074" name="Picture 2">
            <a:extLst>
              <a:ext uri="{FF2B5EF4-FFF2-40B4-BE49-F238E27FC236}">
                <a16:creationId xmlns:a16="http://schemas.microsoft.com/office/drawing/2014/main" id="{1F985BE7-FCE0-A6F7-B1C3-847FB0DE52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52782" y="932688"/>
            <a:ext cx="4800600" cy="200025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B66EDB7-6E03-609A-6D7E-E9A85DB47FCB}"/>
              </a:ext>
            </a:extLst>
          </p:cNvPr>
          <p:cNvSpPr txBox="1"/>
          <p:nvPr/>
        </p:nvSpPr>
        <p:spPr>
          <a:xfrm>
            <a:off x="4343400" y="3006810"/>
            <a:ext cx="5464297" cy="415498"/>
          </a:xfrm>
          <a:prstGeom prst="rect">
            <a:avLst/>
          </a:prstGeom>
          <a:noFill/>
        </p:spPr>
        <p:txBody>
          <a:bodyPr wrap="square" rtlCol="0">
            <a:spAutoFit/>
          </a:bodyPr>
          <a:lstStyle/>
          <a:p>
            <a:r>
              <a:rPr lang="en-US" sz="700" i="1">
                <a:solidFill>
                  <a:schemeClr val="bg1"/>
                </a:solidFill>
                <a:effectLst/>
              </a:rPr>
              <a:t>Neutron Sciences Directorate</a:t>
            </a:r>
            <a:r>
              <a:rPr lang="en-US" sz="700">
                <a:solidFill>
                  <a:schemeClr val="bg1"/>
                </a:solidFill>
                <a:effectLst/>
              </a:rPr>
              <a:t> (no date) </a:t>
            </a:r>
            <a:r>
              <a:rPr lang="en-US" sz="700" i="1">
                <a:solidFill>
                  <a:schemeClr val="bg1"/>
                </a:solidFill>
                <a:effectLst/>
              </a:rPr>
              <a:t>Neutron Spin Echo Spectrometer | Neutron Science at ORNL</a:t>
            </a:r>
            <a:r>
              <a:rPr lang="en-US" sz="700">
                <a:solidFill>
                  <a:schemeClr val="bg1"/>
                </a:solidFill>
                <a:effectLst/>
              </a:rPr>
              <a:t>. Available at: https://neutrons.ornl.gov/nse (Accessed: April 14, 2023). </a:t>
            </a:r>
          </a:p>
          <a:p>
            <a:endParaRPr lang="en-US" sz="700">
              <a:solidFill>
                <a:schemeClr val="bg1"/>
              </a:solidFill>
            </a:endParaRPr>
          </a:p>
        </p:txBody>
      </p:sp>
    </p:spTree>
    <p:extLst>
      <p:ext uri="{BB962C8B-B14F-4D97-AF65-F5344CB8AC3E}">
        <p14:creationId xmlns:p14="http://schemas.microsoft.com/office/powerpoint/2010/main" val="2161015912"/>
      </p:ext>
    </p:extLst>
  </p:cSld>
  <p:clrMapOvr>
    <a:masterClrMapping/>
  </p:clrMapOvr>
</p:sld>
</file>

<file path=ppt/theme/theme1.xml><?xml version="1.0" encoding="utf-8"?>
<a:theme xmlns:a="http://schemas.openxmlformats.org/drawingml/2006/main" name="Main">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94A3D49C85A5B4CBDC60E0EAF19C53F" ma:contentTypeVersion="13" ma:contentTypeDescription="Create a new document." ma:contentTypeScope="" ma:versionID="cdf0335f8358b658f49a6d5783b5f8cf">
  <xsd:schema xmlns:xsd="http://www.w3.org/2001/XMLSchema" xmlns:xs="http://www.w3.org/2001/XMLSchema" xmlns:p="http://schemas.microsoft.com/office/2006/metadata/properties" xmlns:ns3="a04a05d8-dddd-4795-8d4f-0353e209f9b6" xmlns:ns4="6174c17e-c49e-47a9-ad5f-4e500a74e70c" targetNamespace="http://schemas.microsoft.com/office/2006/metadata/properties" ma:root="true" ma:fieldsID="2f3d0bebf82c295c5b9f398d3eaa6c82" ns3:_="" ns4:_="">
    <xsd:import namespace="a04a05d8-dddd-4795-8d4f-0353e209f9b6"/>
    <xsd:import namespace="6174c17e-c49e-47a9-ad5f-4e500a74e70c"/>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04a05d8-dddd-4795-8d4f-0353e209f9b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ternalName="MediaServiceDateTaken"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174c17e-c49e-47a9-ad5f-4e500a74e70c"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2ECFD60-4EAF-4313-8EB3-682DC07ECC35}">
  <ds:schemaRefs>
    <ds:schemaRef ds:uri="6174c17e-c49e-47a9-ad5f-4e500a74e70c"/>
    <ds:schemaRef ds:uri="a04a05d8-dddd-4795-8d4f-0353e209f9b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7B9A3F00-0203-4146-B18D-DE5BAE0F1637}">
  <ds:schemaRefs>
    <ds:schemaRef ds:uri="6174c17e-c49e-47a9-ad5f-4e500a74e70c"/>
    <ds:schemaRef ds:uri="a04a05d8-dddd-4795-8d4f-0353e209f9b6"/>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D07AAE05-0CEE-46DA-833A-EAC74DDC43B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3174</TotalTime>
  <Words>4212</Words>
  <Application>Microsoft Office PowerPoint</Application>
  <PresentationFormat>On-screen Show (16:9)</PresentationFormat>
  <Paragraphs>699</Paragraphs>
  <Slides>62</Slides>
  <Notes>60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62</vt:i4>
      </vt:variant>
    </vt:vector>
  </HeadingPairs>
  <TitlesOfParts>
    <vt:vector size="73" baseType="lpstr">
      <vt:lpstr>Arial</vt:lpstr>
      <vt:lpstr>Calibri</vt:lpstr>
      <vt:lpstr>Cambria Math</vt:lpstr>
      <vt:lpstr>Courier New</vt:lpstr>
      <vt:lpstr>inherit</vt:lpstr>
      <vt:lpstr>Noto Sans Symbols</vt:lpstr>
      <vt:lpstr>Script MT Bold</vt:lpstr>
      <vt:lpstr>Symbol</vt:lpstr>
      <vt:lpstr>Times</vt:lpstr>
      <vt:lpstr>Times New Roman</vt:lpstr>
      <vt:lpstr>Main</vt:lpstr>
      <vt:lpstr>Spin-Dependent Fifth-Force Search and Measurement of Compensated Ferrimagnetism in Terbium Iron Garnet using Neutron Spin Echo Spectroscopy and Neutron Radiography</vt:lpstr>
      <vt:lpstr>Open Questions</vt:lpstr>
      <vt:lpstr>Spin-Dependent Potentials1,2,3</vt:lpstr>
      <vt:lpstr>Spin-Dependent Potentials1,2,3</vt:lpstr>
      <vt:lpstr> Constraint Examples</vt:lpstr>
      <vt:lpstr>Rare-Earth Iron Garnets (RIG)</vt:lpstr>
      <vt:lpstr>Orbital Compensation</vt:lpstr>
      <vt:lpstr>Orbital Compensation</vt:lpstr>
      <vt:lpstr>What Beams Available/ What Techniques?</vt:lpstr>
      <vt:lpstr>Neutron Spin Echo Technique</vt:lpstr>
      <vt:lpstr>Neutron Spin Echo Technique</vt:lpstr>
      <vt:lpstr>Neutron Spin Echo Technique</vt:lpstr>
      <vt:lpstr>Neutron Spin Echo Technique</vt:lpstr>
      <vt:lpstr>Neutron Spin Echo Technique</vt:lpstr>
      <vt:lpstr>Neutron Spin Echo Technique</vt:lpstr>
      <vt:lpstr>Neutron Spin Echo Technique</vt:lpstr>
      <vt:lpstr>NSE Advantages</vt:lpstr>
      <vt:lpstr>BL-15 NSE Setup</vt:lpstr>
      <vt:lpstr>Sample Mounting</vt:lpstr>
      <vt:lpstr>Measurements</vt:lpstr>
      <vt:lpstr>Compensation Temperature</vt:lpstr>
      <vt:lpstr>Compensation Temperature</vt:lpstr>
      <vt:lpstr>Transmission Mode</vt:lpstr>
      <vt:lpstr>Paramagnetic Scattering: Pi Coil Off</vt:lpstr>
      <vt:lpstr>Low Q</vt:lpstr>
      <vt:lpstr>Spin-Dependent Fifth-Force Search </vt:lpstr>
      <vt:lpstr>Sayonara, SNS : Hello, HFIR</vt:lpstr>
      <vt:lpstr>MARS</vt:lpstr>
      <vt:lpstr>Magnetic Shielding</vt:lpstr>
      <vt:lpstr>Samples</vt:lpstr>
      <vt:lpstr>Neutron Flight Path</vt:lpstr>
      <vt:lpstr>Neutron Beam</vt:lpstr>
      <vt:lpstr>Polarization</vt:lpstr>
      <vt:lpstr>Spin Transport </vt:lpstr>
      <vt:lpstr>Spin Manipulation</vt:lpstr>
      <vt:lpstr>Spin Analyzer</vt:lpstr>
      <vt:lpstr>Neutron Imaging</vt:lpstr>
      <vt:lpstr>Measurement Strategy</vt:lpstr>
      <vt:lpstr>Temperature Sweep Data </vt:lpstr>
      <vt:lpstr>HFIR Future</vt:lpstr>
      <vt:lpstr>PowerPoint Presentation</vt:lpstr>
      <vt:lpstr>Why Terbium?</vt:lpstr>
      <vt:lpstr>It Works! (Externally…)</vt:lpstr>
      <vt:lpstr>Neutrons as a Probe</vt:lpstr>
      <vt:lpstr>SANS</vt:lpstr>
      <vt:lpstr>Ferrimagnets</vt:lpstr>
      <vt:lpstr>Spin-Dependent Potentials1,2,3</vt:lpstr>
      <vt:lpstr>Neutron Spin Orientation</vt:lpstr>
      <vt:lpstr>Field Integral</vt:lpstr>
      <vt:lpstr> NSE Analysis</vt:lpstr>
      <vt:lpstr>TEMPLATE</vt:lpstr>
      <vt:lpstr>Calibration</vt:lpstr>
      <vt:lpstr>Spin-Dependent Fifth-Force</vt:lpstr>
      <vt:lpstr>INTENTIONALLY BLANK</vt:lpstr>
      <vt:lpstr>INTENTIONALLY BLANK</vt:lpstr>
      <vt:lpstr>Analysis (NSE Compensation Temp)</vt:lpstr>
      <vt:lpstr>Analysis (NSE Compensation Temp)</vt:lpstr>
      <vt:lpstr>Analysis (NSE Compensation Temp)</vt:lpstr>
      <vt:lpstr>Analysis (NSE Compensation Temp)</vt:lpstr>
      <vt:lpstr>Analysis (NSE Compensation Temp)</vt:lpstr>
      <vt:lpstr>Spin-Dependent Potentials1,2,3</vt:lpstr>
      <vt:lpstr>Spin-Dependent Potentials1,2,3</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Fifth-Force Searches Using Mechanical Oscillators</dc:title>
  <dc:creator>Hughes, Caleb Daniel</dc:creator>
  <cp:lastModifiedBy>Hughes, Caleb Daniel</cp:lastModifiedBy>
  <cp:revision>4</cp:revision>
  <dcterms:modified xsi:type="dcterms:W3CDTF">2023-09-25T18:42:42Z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0x010100A94A3D49C85A5B4CBDC60E0EAF19C53F</vt:lpwstr>
  </property>
</Properties>
</file>