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309" r:id="rId5"/>
    <p:sldId id="321" r:id="rId6"/>
    <p:sldId id="322" r:id="rId7"/>
    <p:sldId id="308" r:id="rId8"/>
    <p:sldId id="326" r:id="rId9"/>
    <p:sldId id="330" r:id="rId10"/>
    <p:sldId id="335" r:id="rId11"/>
    <p:sldId id="336" r:id="rId12"/>
    <p:sldId id="331" r:id="rId13"/>
    <p:sldId id="327" r:id="rId14"/>
    <p:sldId id="334" r:id="rId15"/>
    <p:sldId id="333" r:id="rId16"/>
    <p:sldId id="33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4"/>
    <a:srgbClr val="0067B4"/>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1" autoAdjust="0"/>
    <p:restoredTop sz="96405" autoAdjust="0"/>
  </p:normalViewPr>
  <p:slideViewPr>
    <p:cSldViewPr snapToGrid="0" snapToObjects="1">
      <p:cViewPr varScale="1">
        <p:scale>
          <a:sx n="120" d="100"/>
          <a:sy n="120" d="100"/>
        </p:scale>
        <p:origin x="138" y="336"/>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Wednesday, September 27, 2023</a:t>
            </a:fld>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Wednesday, September 27, 2023</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Wednesday, September 27, 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hyperlink" Target="https://doi.org/10.1088/1741-4326/acaf0d" TargetMode="External"/><Relationship Id="rId3" Type="http://schemas.openxmlformats.org/officeDocument/2006/relationships/image" Target="../media/image13.png"/><Relationship Id="rId7" Type="http://schemas.openxmlformats.org/officeDocument/2006/relationships/hyperlink" Target="https://urldefense.proofpoint.com/v2/url?u=https-3A__doi.org_10.1088_1741-2D4326_acc3ae&amp;d=DwMCaQ&amp;c=CJqEzB1piLOyyvZjb8YUQw&amp;r=TYoPcVyZFdwtATRPPXfKiUk7Elp2qFlGmM3NnXwNZwo&amp;m=GTzPXyVDYWYEpLakDa1LhxWs-5BOaiARQsdtEfVJHAK3rb43YMBtz58gWXOHCQDj&amp;s=F0YWApjQmKehAisDylQkwpNHozujvolX3otunJbBc-U&amp;e="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doi.org/10.1007/s10894-015-0015-4"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1999" cy="1208598"/>
          </a:xfrm>
        </p:spPr>
        <p:txBody>
          <a:bodyPr/>
          <a:lstStyle/>
          <a:p>
            <a:pPr algn="ctr"/>
            <a:r>
              <a:rPr lang="en-US" sz="4000" i="1" dirty="0">
                <a:solidFill>
                  <a:srgbClr val="0070C0"/>
                </a:solidFill>
                <a:latin typeface="Times New Roman" panose="02020603050405020304" pitchFamily="18" charset="0"/>
                <a:cs typeface="Times New Roman" panose="02020603050405020304" pitchFamily="18" charset="0"/>
              </a:rPr>
              <a:t>The Polarized </a:t>
            </a:r>
            <a:r>
              <a:rPr lang="en-US" sz="4000" i="1" baseline="30000" dirty="0">
                <a:solidFill>
                  <a:srgbClr val="0070C0"/>
                </a:solidFill>
                <a:latin typeface="Times New Roman" panose="02020603050405020304" pitchFamily="18" charset="0"/>
                <a:cs typeface="Times New Roman" panose="02020603050405020304" pitchFamily="18" charset="0"/>
              </a:rPr>
              <a:t>7</a:t>
            </a:r>
            <a:r>
              <a:rPr lang="en-US" sz="4000" i="1" dirty="0">
                <a:solidFill>
                  <a:srgbClr val="0070C0"/>
                </a:solidFill>
                <a:latin typeface="Times New Roman" panose="02020603050405020304" pitchFamily="18" charset="0"/>
                <a:cs typeface="Times New Roman" panose="02020603050405020304" pitchFamily="18" charset="0"/>
              </a:rPr>
              <a:t>LiD Program at Jefferson Lab for Polarized Fusion Experiments at the DIII-D Tokamak</a:t>
            </a:r>
            <a:endParaRPr lang="en-US" sz="4000" dirty="0"/>
          </a:p>
        </p:txBody>
      </p:sp>
      <p:sp>
        <p:nvSpPr>
          <p:cNvPr id="3" name="Subtitle 2"/>
          <p:cNvSpPr>
            <a:spLocks noGrp="1"/>
          </p:cNvSpPr>
          <p:nvPr>
            <p:ph type="subTitle" idx="1"/>
          </p:nvPr>
        </p:nvSpPr>
        <p:spPr>
          <a:xfrm>
            <a:off x="1181100" y="1750280"/>
            <a:ext cx="5232182" cy="3363253"/>
          </a:xfrm>
        </p:spPr>
        <p:txBody>
          <a:bodyPr>
            <a:normAutofit/>
          </a:bodyPr>
          <a:lstStyle/>
          <a:p>
            <a:pPr lvl="0" algn="ctr" fontAlgn="base">
              <a:spcBef>
                <a:spcPct val="20000"/>
              </a:spcBef>
              <a:spcAft>
                <a:spcPct val="0"/>
              </a:spcAft>
            </a:pPr>
            <a:r>
              <a:rPr lang="en-US" sz="2000" b="1" i="1" kern="0" dirty="0">
                <a:solidFill>
                  <a:srgbClr val="000000"/>
                </a:solidFill>
                <a:latin typeface="Times"/>
              </a:rPr>
              <a:t>Xiangdong Wei</a:t>
            </a:r>
            <a:r>
              <a:rPr lang="en-US" sz="2000" i="1" kern="0" baseline="30000" dirty="0">
                <a:solidFill>
                  <a:srgbClr val="000000"/>
                </a:solidFill>
                <a:latin typeface="Times"/>
              </a:rPr>
              <a:t>1</a:t>
            </a:r>
            <a:r>
              <a:rPr lang="en-US" sz="2000" i="1" kern="0" dirty="0">
                <a:solidFill>
                  <a:srgbClr val="000000"/>
                </a:solidFill>
                <a:latin typeface="Times"/>
              </a:rPr>
              <a:t>, L.R. Baylor</a:t>
            </a:r>
            <a:r>
              <a:rPr lang="en-US" sz="2000" i="1" kern="0" baseline="30000" dirty="0">
                <a:solidFill>
                  <a:srgbClr val="000000"/>
                </a:solidFill>
                <a:latin typeface="Times"/>
              </a:rPr>
              <a:t>2</a:t>
            </a:r>
            <a:r>
              <a:rPr lang="en-US" sz="2000" i="1" kern="0" dirty="0">
                <a:solidFill>
                  <a:srgbClr val="000000"/>
                </a:solidFill>
                <a:latin typeface="Times"/>
              </a:rPr>
              <a:t>, W.W. Heidbrink</a:t>
            </a:r>
            <a:r>
              <a:rPr lang="en-US" sz="2000" i="1" kern="0" baseline="30000" dirty="0">
                <a:solidFill>
                  <a:srgbClr val="000000"/>
                </a:solidFill>
                <a:latin typeface="Times"/>
              </a:rPr>
              <a:t>3</a:t>
            </a:r>
            <a:r>
              <a:rPr lang="en-US" sz="2000" i="1" kern="0" dirty="0">
                <a:solidFill>
                  <a:srgbClr val="000000"/>
                </a:solidFill>
                <a:latin typeface="Times"/>
              </a:rPr>
              <a:t>, G.W. Miller</a:t>
            </a:r>
            <a:r>
              <a:rPr lang="en-US" sz="2000" i="1" kern="0" baseline="30000" dirty="0">
                <a:solidFill>
                  <a:srgbClr val="000000"/>
                </a:solidFill>
                <a:latin typeface="Times"/>
              </a:rPr>
              <a:t>4</a:t>
            </a:r>
            <a:r>
              <a:rPr lang="en-US" sz="2000" i="1" kern="0" dirty="0">
                <a:solidFill>
                  <a:srgbClr val="000000"/>
                </a:solidFill>
                <a:latin typeface="Times"/>
              </a:rPr>
              <a:t>, A.M. Sandorfi</a:t>
            </a:r>
            <a:r>
              <a:rPr lang="en-US" sz="2000" i="1" kern="0" baseline="30000" dirty="0">
                <a:solidFill>
                  <a:srgbClr val="000000"/>
                </a:solidFill>
                <a:latin typeface="Times"/>
              </a:rPr>
              <a:t>4</a:t>
            </a:r>
            <a:r>
              <a:rPr lang="en-US" sz="2000" i="1" kern="0" dirty="0">
                <a:solidFill>
                  <a:srgbClr val="000000"/>
                </a:solidFill>
                <a:latin typeface="Times"/>
              </a:rPr>
              <a:t>, X. Zheng</a:t>
            </a:r>
            <a:r>
              <a:rPr lang="en-US" sz="2000" i="1" kern="0" baseline="30000" dirty="0">
                <a:solidFill>
                  <a:srgbClr val="000000"/>
                </a:solidFill>
                <a:latin typeface="Times"/>
              </a:rPr>
              <a:t>4</a:t>
            </a:r>
            <a:r>
              <a:rPr lang="en-US" sz="2000" i="1" kern="0" dirty="0">
                <a:solidFill>
                  <a:srgbClr val="000000"/>
                </a:solidFill>
                <a:latin typeface="Times"/>
              </a:rPr>
              <a:t> </a:t>
            </a:r>
          </a:p>
          <a:p>
            <a:pPr lvl="0" algn="ctr" fontAlgn="base">
              <a:spcBef>
                <a:spcPct val="20000"/>
              </a:spcBef>
              <a:spcAft>
                <a:spcPct val="0"/>
              </a:spcAft>
            </a:pPr>
            <a:endParaRPr lang="en-US" sz="2000" i="1" kern="0" dirty="0">
              <a:solidFill>
                <a:srgbClr val="000000"/>
              </a:solidFill>
              <a:latin typeface="Times"/>
            </a:endParaRPr>
          </a:p>
          <a:p>
            <a:pPr lvl="0" algn="ctr" fontAlgn="base">
              <a:spcBef>
                <a:spcPct val="20000"/>
              </a:spcBef>
              <a:spcAft>
                <a:spcPct val="0"/>
              </a:spcAft>
            </a:pPr>
            <a:r>
              <a:rPr lang="en-US" sz="2000" i="1" kern="0" baseline="30000" dirty="0">
                <a:solidFill>
                  <a:srgbClr val="000000"/>
                </a:solidFill>
                <a:latin typeface="Times"/>
              </a:rPr>
              <a:t>1</a:t>
            </a:r>
            <a:r>
              <a:rPr lang="en-US" sz="2000" i="1" kern="0" dirty="0">
                <a:solidFill>
                  <a:srgbClr val="000000"/>
                </a:solidFill>
                <a:latin typeface="Times"/>
              </a:rPr>
              <a:t>Jefferson Lab</a:t>
            </a:r>
          </a:p>
          <a:p>
            <a:pPr lvl="0" algn="ctr" fontAlgn="base">
              <a:spcBef>
                <a:spcPct val="20000"/>
              </a:spcBef>
              <a:spcAft>
                <a:spcPct val="0"/>
              </a:spcAft>
            </a:pPr>
            <a:r>
              <a:rPr lang="en-US" sz="2000" i="1" kern="0" baseline="30000" dirty="0">
                <a:solidFill>
                  <a:srgbClr val="000000"/>
                </a:solidFill>
                <a:latin typeface="Times"/>
              </a:rPr>
              <a:t>2</a:t>
            </a:r>
            <a:r>
              <a:rPr lang="en-US" sz="2000" i="1" kern="0" dirty="0">
                <a:solidFill>
                  <a:srgbClr val="000000"/>
                </a:solidFill>
                <a:latin typeface="Times"/>
              </a:rPr>
              <a:t>Oak Ridge National Laboratory </a:t>
            </a:r>
          </a:p>
          <a:p>
            <a:pPr lvl="0" algn="ctr" fontAlgn="base">
              <a:spcBef>
                <a:spcPct val="20000"/>
              </a:spcBef>
              <a:spcAft>
                <a:spcPct val="0"/>
              </a:spcAft>
            </a:pPr>
            <a:r>
              <a:rPr lang="en-US" sz="2000" i="1" kern="0" baseline="30000" dirty="0">
                <a:solidFill>
                  <a:srgbClr val="000000"/>
                </a:solidFill>
                <a:latin typeface="Times"/>
              </a:rPr>
              <a:t>3</a:t>
            </a:r>
            <a:r>
              <a:rPr lang="en-US" sz="2000" i="1" kern="0" dirty="0">
                <a:solidFill>
                  <a:srgbClr val="000000"/>
                </a:solidFill>
                <a:latin typeface="Times"/>
              </a:rPr>
              <a:t>University of California, Irvine</a:t>
            </a:r>
          </a:p>
          <a:p>
            <a:pPr lvl="0" algn="ctr" fontAlgn="base">
              <a:spcBef>
                <a:spcPct val="20000"/>
              </a:spcBef>
              <a:spcAft>
                <a:spcPct val="0"/>
              </a:spcAft>
            </a:pPr>
            <a:r>
              <a:rPr lang="en-US" sz="2000" i="1" kern="0" baseline="30000" dirty="0">
                <a:solidFill>
                  <a:srgbClr val="000000"/>
                </a:solidFill>
                <a:latin typeface="Times"/>
              </a:rPr>
              <a:t>4</a:t>
            </a:r>
            <a:r>
              <a:rPr lang="en-US" sz="2000" i="1" kern="0" dirty="0">
                <a:solidFill>
                  <a:srgbClr val="000000"/>
                </a:solidFill>
                <a:latin typeface="Times"/>
              </a:rPr>
              <a:t>University of Virginia</a:t>
            </a:r>
          </a:p>
          <a:p>
            <a:pPr lvl="0" algn="ctr" fontAlgn="base">
              <a:spcBef>
                <a:spcPct val="20000"/>
              </a:spcBef>
              <a:spcAft>
                <a:spcPct val="0"/>
              </a:spcAft>
            </a:pPr>
            <a:r>
              <a:rPr lang="en-US" sz="2000" i="1" kern="0" dirty="0">
                <a:solidFill>
                  <a:srgbClr val="000000"/>
                </a:solidFill>
                <a:latin typeface="Times"/>
              </a:rPr>
              <a:t> </a:t>
            </a:r>
          </a:p>
          <a:p>
            <a:pPr lvl="0" algn="ctr" fontAlgn="base">
              <a:spcBef>
                <a:spcPct val="20000"/>
              </a:spcBef>
              <a:spcAft>
                <a:spcPct val="0"/>
              </a:spcAft>
            </a:pPr>
            <a:r>
              <a:rPr lang="en-US" sz="1800" dirty="0">
                <a:solidFill>
                  <a:prstClr val="black"/>
                </a:solidFill>
                <a:latin typeface="Times"/>
              </a:rPr>
              <a:t>The </a:t>
            </a:r>
            <a:r>
              <a:rPr lang="en-US" sz="1800" i="1" dirty="0">
                <a:solidFill>
                  <a:srgbClr val="0070C0"/>
                </a:solidFill>
                <a:latin typeface="Times"/>
              </a:rPr>
              <a:t>Spin-Polarized-Fusion</a:t>
            </a:r>
            <a:r>
              <a:rPr lang="en-US" sz="1800" i="1" dirty="0">
                <a:solidFill>
                  <a:prstClr val="black"/>
                </a:solidFill>
                <a:latin typeface="Times"/>
              </a:rPr>
              <a:t> (</a:t>
            </a:r>
            <a:r>
              <a:rPr lang="en-US" sz="1800" b="1" i="1" dirty="0">
                <a:solidFill>
                  <a:prstClr val="black"/>
                </a:solidFill>
                <a:latin typeface="Times"/>
              </a:rPr>
              <a:t>SPF</a:t>
            </a:r>
            <a:r>
              <a:rPr lang="en-US" sz="1800" dirty="0">
                <a:solidFill>
                  <a:prstClr val="black"/>
                </a:solidFill>
                <a:latin typeface="Times"/>
              </a:rPr>
              <a:t>) collaboration</a:t>
            </a:r>
          </a:p>
          <a:p>
            <a:pPr lvl="0" algn="ctr" fontAlgn="base">
              <a:spcBef>
                <a:spcPct val="20000"/>
              </a:spcBef>
              <a:spcAft>
                <a:spcPct val="0"/>
              </a:spcAft>
            </a:pPr>
            <a:endParaRPr lang="en-US" sz="1800" i="1" dirty="0">
              <a:solidFill>
                <a:prstClr val="black"/>
              </a:solidFill>
              <a:latin typeface="Times"/>
              <a:cs typeface="+mn-cs"/>
            </a:endParaRPr>
          </a:p>
          <a:p>
            <a:pPr lvl="0" algn="ctr" fontAlgn="base">
              <a:spcBef>
                <a:spcPct val="20000"/>
              </a:spcBef>
              <a:spcAft>
                <a:spcPct val="0"/>
              </a:spcAft>
            </a:pPr>
            <a:endParaRPr lang="en-US" sz="1800" i="1" dirty="0">
              <a:solidFill>
                <a:prstClr val="black"/>
              </a:solidFill>
              <a:latin typeface="Times"/>
              <a:cs typeface="+mn-cs"/>
            </a:endParaRPr>
          </a:p>
          <a:p>
            <a:pPr lvl="0" algn="ctr" fontAlgn="base">
              <a:spcBef>
                <a:spcPct val="20000"/>
              </a:spcBef>
              <a:spcAft>
                <a:spcPct val="0"/>
              </a:spcAft>
            </a:pPr>
            <a:endParaRPr lang="en-US" sz="1800" i="1" dirty="0">
              <a:solidFill>
                <a:prstClr val="black"/>
              </a:solidFill>
              <a:latin typeface="Times"/>
              <a:cs typeface="+mn-cs"/>
            </a:endParaRPr>
          </a:p>
          <a:p>
            <a:endParaRPr lang="en-US" dirty="0"/>
          </a:p>
        </p:txBody>
      </p:sp>
      <p:sp>
        <p:nvSpPr>
          <p:cNvPr id="4" name="Date Placeholder 3"/>
          <p:cNvSpPr>
            <a:spLocks noGrp="1"/>
          </p:cNvSpPr>
          <p:nvPr>
            <p:ph type="dt" sz="half" idx="12"/>
          </p:nvPr>
        </p:nvSpPr>
        <p:spPr>
          <a:xfrm>
            <a:off x="2110139" y="5479903"/>
            <a:ext cx="3208124" cy="365125"/>
          </a:xfrm>
        </p:spPr>
        <p:txBody>
          <a:bodyPr/>
          <a:lstStyle/>
          <a:p>
            <a:pPr algn="ctr"/>
            <a:r>
              <a:rPr lang="en-US" sz="1800" dirty="0"/>
              <a:t>09/27/2023</a:t>
            </a:r>
          </a:p>
        </p:txBody>
      </p:sp>
      <p:pic>
        <p:nvPicPr>
          <p:cNvPr id="7" name="Picture 6">
            <a:extLst>
              <a:ext uri="{FF2B5EF4-FFF2-40B4-BE49-F238E27FC236}">
                <a16:creationId xmlns:a16="http://schemas.microsoft.com/office/drawing/2014/main" id="{5F4D3A01-BBA2-4976-B162-1B7ABBCC5C4B}"/>
              </a:ext>
            </a:extLst>
          </p:cNvPr>
          <p:cNvPicPr>
            <a:picLocks noChangeAspect="1"/>
          </p:cNvPicPr>
          <p:nvPr/>
        </p:nvPicPr>
        <p:blipFill>
          <a:blip r:embed="rId2"/>
          <a:stretch>
            <a:fillRect/>
          </a:stretch>
        </p:blipFill>
        <p:spPr>
          <a:xfrm>
            <a:off x="4180131" y="6386710"/>
            <a:ext cx="958830" cy="471290"/>
          </a:xfrm>
          <a:prstGeom prst="rect">
            <a:avLst/>
          </a:prstGeom>
        </p:spPr>
      </p:pic>
      <p:pic>
        <p:nvPicPr>
          <p:cNvPr id="8" name="Picture 7">
            <a:extLst>
              <a:ext uri="{FF2B5EF4-FFF2-40B4-BE49-F238E27FC236}">
                <a16:creationId xmlns:a16="http://schemas.microsoft.com/office/drawing/2014/main" id="{0DD5DBF2-D7BF-4FD0-9E83-CB1422E464B8}"/>
              </a:ext>
            </a:extLst>
          </p:cNvPr>
          <p:cNvPicPr>
            <a:picLocks noChangeAspect="1"/>
          </p:cNvPicPr>
          <p:nvPr/>
        </p:nvPicPr>
        <p:blipFill>
          <a:blip r:embed="rId3"/>
          <a:stretch>
            <a:fillRect/>
          </a:stretch>
        </p:blipFill>
        <p:spPr>
          <a:xfrm>
            <a:off x="5593618" y="6383387"/>
            <a:ext cx="756164" cy="474613"/>
          </a:xfrm>
          <a:prstGeom prst="rect">
            <a:avLst/>
          </a:prstGeom>
        </p:spPr>
      </p:pic>
      <p:pic>
        <p:nvPicPr>
          <p:cNvPr id="9" name="Picture 8">
            <a:extLst>
              <a:ext uri="{FF2B5EF4-FFF2-40B4-BE49-F238E27FC236}">
                <a16:creationId xmlns:a16="http://schemas.microsoft.com/office/drawing/2014/main" id="{0677B088-C10E-4147-8C67-D1090ACCD606}"/>
              </a:ext>
            </a:extLst>
          </p:cNvPr>
          <p:cNvPicPr>
            <a:picLocks noChangeAspect="1"/>
          </p:cNvPicPr>
          <p:nvPr/>
        </p:nvPicPr>
        <p:blipFill>
          <a:blip r:embed="rId4"/>
          <a:stretch>
            <a:fillRect/>
          </a:stretch>
        </p:blipFill>
        <p:spPr>
          <a:xfrm>
            <a:off x="6804439" y="6383387"/>
            <a:ext cx="482795" cy="474613"/>
          </a:xfrm>
          <a:prstGeom prst="rect">
            <a:avLst/>
          </a:prstGeom>
        </p:spPr>
      </p:pic>
      <p:pic>
        <p:nvPicPr>
          <p:cNvPr id="10" name="Picture 9">
            <a:extLst>
              <a:ext uri="{FF2B5EF4-FFF2-40B4-BE49-F238E27FC236}">
                <a16:creationId xmlns:a16="http://schemas.microsoft.com/office/drawing/2014/main" id="{2FE8E6C1-6B59-4CFA-A94D-9284DCF3A64D}"/>
              </a:ext>
            </a:extLst>
          </p:cNvPr>
          <p:cNvPicPr>
            <a:picLocks noChangeAspect="1"/>
          </p:cNvPicPr>
          <p:nvPr/>
        </p:nvPicPr>
        <p:blipFill>
          <a:blip r:embed="rId5"/>
          <a:stretch>
            <a:fillRect/>
          </a:stretch>
        </p:blipFill>
        <p:spPr>
          <a:xfrm>
            <a:off x="7741891" y="6461460"/>
            <a:ext cx="1353888" cy="323937"/>
          </a:xfrm>
          <a:prstGeom prst="rect">
            <a:avLst/>
          </a:prstGeom>
        </p:spPr>
      </p:pic>
      <p:sp>
        <p:nvSpPr>
          <p:cNvPr id="14" name="TextBox 13">
            <a:extLst>
              <a:ext uri="{FF2B5EF4-FFF2-40B4-BE49-F238E27FC236}">
                <a16:creationId xmlns:a16="http://schemas.microsoft.com/office/drawing/2014/main" id="{E726BD16-D956-488A-9A91-7BB0529D458F}"/>
              </a:ext>
            </a:extLst>
          </p:cNvPr>
          <p:cNvSpPr txBox="1"/>
          <p:nvPr/>
        </p:nvSpPr>
        <p:spPr>
          <a:xfrm>
            <a:off x="7570413" y="5339301"/>
            <a:ext cx="4621587" cy="646331"/>
          </a:xfrm>
          <a:prstGeom prst="rect">
            <a:avLst/>
          </a:prstGeom>
          <a:solidFill>
            <a:srgbClr val="005EA4"/>
          </a:solidFill>
        </p:spPr>
        <p:txBody>
          <a:bodyPr wrap="square" rtlCol="0">
            <a:spAutoFit/>
          </a:bodyPr>
          <a:lstStyle/>
          <a:p>
            <a:pPr algn="ctr"/>
            <a:r>
              <a:rPr lang="en-US" dirty="0">
                <a:solidFill>
                  <a:schemeClr val="bg1"/>
                </a:solidFill>
              </a:rPr>
              <a:t>25</a:t>
            </a:r>
            <a:r>
              <a:rPr lang="en-US" baseline="30000" dirty="0">
                <a:solidFill>
                  <a:schemeClr val="bg1"/>
                </a:solidFill>
              </a:rPr>
              <a:t>th</a:t>
            </a:r>
            <a:r>
              <a:rPr lang="en-US" dirty="0">
                <a:solidFill>
                  <a:schemeClr val="bg1"/>
                </a:solidFill>
              </a:rPr>
              <a:t> International Spin Symposium (SPIN2023)</a:t>
            </a:r>
          </a:p>
          <a:p>
            <a:pPr algn="ctr"/>
            <a:r>
              <a:rPr lang="en-US" i="1" dirty="0">
                <a:solidFill>
                  <a:schemeClr val="bg1"/>
                </a:solidFill>
              </a:rPr>
              <a:t>Durham, NC, USA, 09/24/2023-9/29/2023</a:t>
            </a:r>
          </a:p>
        </p:txBody>
      </p:sp>
      <p:pic>
        <p:nvPicPr>
          <p:cNvPr id="26" name="Picture Placeholder 25">
            <a:extLst>
              <a:ext uri="{FF2B5EF4-FFF2-40B4-BE49-F238E27FC236}">
                <a16:creationId xmlns:a16="http://schemas.microsoft.com/office/drawing/2014/main" id="{DB7311F6-A57E-4F28-A090-1F6127138115}"/>
              </a:ext>
            </a:extLst>
          </p:cNvPr>
          <p:cNvPicPr>
            <a:picLocks noGrp="1" noChangeAspect="1"/>
          </p:cNvPicPr>
          <p:nvPr>
            <p:ph type="pic" sz="quarter" idx="15"/>
          </p:nvPr>
        </p:nvPicPr>
        <p:blipFill>
          <a:blip r:embed="rId6"/>
          <a:srcRect t="7277" b="7277"/>
          <a:stretch>
            <a:fillRect/>
          </a:stretch>
        </p:blipFill>
        <p:spPr>
          <a:xfrm>
            <a:off x="7570788" y="1288870"/>
            <a:ext cx="4621212" cy="4049894"/>
          </a:xfrm>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192000" cy="487490"/>
          </a:xfrm>
        </p:spPr>
        <p:txBody>
          <a:bodyPr>
            <a:normAutofit/>
          </a:bodyPr>
          <a:lstStyle/>
          <a:p>
            <a:r>
              <a:rPr lang="en-US" dirty="0"/>
              <a:t>Jefferson Lab Fusion Program					Running SPF at DIII-D</a:t>
            </a:r>
          </a:p>
        </p:txBody>
      </p:sp>
      <p:pic>
        <p:nvPicPr>
          <p:cNvPr id="8" name="Content Placeholder 7">
            <a:extLst>
              <a:ext uri="{FF2B5EF4-FFF2-40B4-BE49-F238E27FC236}">
                <a16:creationId xmlns:a16="http://schemas.microsoft.com/office/drawing/2014/main" id="{986E7608-AB26-46E1-A051-1288934C0AAA}"/>
              </a:ext>
            </a:extLst>
          </p:cNvPr>
          <p:cNvPicPr>
            <a:picLocks noGrp="1" noChangeAspect="1"/>
          </p:cNvPicPr>
          <p:nvPr>
            <p:ph idx="1"/>
          </p:nvPr>
        </p:nvPicPr>
        <p:blipFill>
          <a:blip r:embed="rId2"/>
          <a:stretch>
            <a:fillRect/>
          </a:stretch>
        </p:blipFill>
        <p:spPr>
          <a:xfrm>
            <a:off x="8821427" y="6388839"/>
            <a:ext cx="737680" cy="457240"/>
          </a:xfrm>
          <a:prstGeom prst="rect">
            <a:avLst/>
          </a:prstGeom>
        </p:spPr>
      </p:pic>
      <p:sp>
        <p:nvSpPr>
          <p:cNvPr id="4" name="Footer Placeholder 3"/>
          <p:cNvSpPr>
            <a:spLocks noGrp="1"/>
          </p:cNvSpPr>
          <p:nvPr>
            <p:ph type="ftr" sz="quarter" idx="11"/>
          </p:nvPr>
        </p:nvSpPr>
        <p:spPr/>
        <p:txBody>
          <a:bodyPr/>
          <a:lstStyle/>
          <a:p>
            <a:r>
              <a:rPr lang="en-US" dirty="0"/>
              <a:t>Xiangdong Wei, SPIN2023</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dirty="0"/>
          </a:p>
        </p:txBody>
      </p:sp>
      <p:pic>
        <p:nvPicPr>
          <p:cNvPr id="6" name="Picture 5">
            <a:extLst>
              <a:ext uri="{FF2B5EF4-FFF2-40B4-BE49-F238E27FC236}">
                <a16:creationId xmlns:a16="http://schemas.microsoft.com/office/drawing/2014/main" id="{2AE25EFA-09D9-44FE-A8A4-C8323F3F40F5}"/>
              </a:ext>
            </a:extLst>
          </p:cNvPr>
          <p:cNvPicPr>
            <a:picLocks noChangeAspect="1"/>
          </p:cNvPicPr>
          <p:nvPr/>
        </p:nvPicPr>
        <p:blipFill>
          <a:blip r:embed="rId3"/>
          <a:stretch>
            <a:fillRect/>
          </a:stretch>
        </p:blipFill>
        <p:spPr>
          <a:xfrm>
            <a:off x="6646755" y="6414997"/>
            <a:ext cx="731583" cy="408467"/>
          </a:xfrm>
          <a:prstGeom prst="rect">
            <a:avLst/>
          </a:prstGeom>
        </p:spPr>
      </p:pic>
      <p:pic>
        <p:nvPicPr>
          <p:cNvPr id="7" name="Picture 6">
            <a:extLst>
              <a:ext uri="{FF2B5EF4-FFF2-40B4-BE49-F238E27FC236}">
                <a16:creationId xmlns:a16="http://schemas.microsoft.com/office/drawing/2014/main" id="{85E02B4A-3568-4D25-B75C-1003AF7BF835}"/>
              </a:ext>
            </a:extLst>
          </p:cNvPr>
          <p:cNvPicPr>
            <a:picLocks noChangeAspect="1"/>
          </p:cNvPicPr>
          <p:nvPr/>
        </p:nvPicPr>
        <p:blipFill>
          <a:blip r:embed="rId4"/>
          <a:stretch>
            <a:fillRect/>
          </a:stretch>
        </p:blipFill>
        <p:spPr>
          <a:xfrm>
            <a:off x="7551195" y="6486383"/>
            <a:ext cx="1097375" cy="262151"/>
          </a:xfrm>
          <a:prstGeom prst="rect">
            <a:avLst/>
          </a:prstGeom>
        </p:spPr>
      </p:pic>
      <p:pic>
        <p:nvPicPr>
          <p:cNvPr id="9" name="Picture 8">
            <a:extLst>
              <a:ext uri="{FF2B5EF4-FFF2-40B4-BE49-F238E27FC236}">
                <a16:creationId xmlns:a16="http://schemas.microsoft.com/office/drawing/2014/main" id="{26FB1A6E-4FAC-4CF3-B0ED-634AE8DF7F4B}"/>
              </a:ext>
            </a:extLst>
          </p:cNvPr>
          <p:cNvPicPr>
            <a:picLocks noChangeAspect="1"/>
          </p:cNvPicPr>
          <p:nvPr/>
        </p:nvPicPr>
        <p:blipFill>
          <a:blip r:embed="rId5"/>
          <a:stretch>
            <a:fillRect/>
          </a:stretch>
        </p:blipFill>
        <p:spPr>
          <a:xfrm>
            <a:off x="9731964" y="6395667"/>
            <a:ext cx="449203" cy="443588"/>
          </a:xfrm>
          <a:prstGeom prst="rect">
            <a:avLst/>
          </a:prstGeom>
        </p:spPr>
      </p:pic>
      <p:sp>
        <p:nvSpPr>
          <p:cNvPr id="3" name="Rectangle 2">
            <a:extLst>
              <a:ext uri="{FF2B5EF4-FFF2-40B4-BE49-F238E27FC236}">
                <a16:creationId xmlns:a16="http://schemas.microsoft.com/office/drawing/2014/main" id="{003D006C-6B2D-4795-B083-0A7DD5A97EDB}"/>
              </a:ext>
            </a:extLst>
          </p:cNvPr>
          <p:cNvSpPr/>
          <p:nvPr/>
        </p:nvSpPr>
        <p:spPr>
          <a:xfrm>
            <a:off x="-1" y="1114084"/>
            <a:ext cx="5223851" cy="3139321"/>
          </a:xfrm>
          <a:prstGeom prst="rect">
            <a:avLst/>
          </a:prstGeom>
        </p:spPr>
        <p:txBody>
          <a:bodyPr wrap="square">
            <a:spAutoFit/>
          </a:bodyPr>
          <a:lstStyle/>
          <a:p>
            <a:pPr lvl="1"/>
            <a:r>
              <a:rPr lang="en-US" dirty="0"/>
              <a:t>(</a:t>
            </a:r>
            <a:r>
              <a:rPr lang="en-US" b="1" dirty="0">
                <a:solidFill>
                  <a:srgbClr val="0070C0"/>
                </a:solidFill>
              </a:rPr>
              <a:t>While JLab is preparing the polarized D fuel</a:t>
            </a:r>
            <a:r>
              <a:rPr lang="en-US" dirty="0"/>
              <a:t>):	</a:t>
            </a:r>
          </a:p>
          <a:p>
            <a:pPr marL="742950" lvl="1" indent="-285750">
              <a:buFont typeface="Arial" panose="020B0604020202020204" pitchFamily="34" charset="0"/>
              <a:buChar char="•"/>
            </a:pPr>
            <a:r>
              <a:rPr lang="en-US" dirty="0"/>
              <a:t>UVA will build the </a:t>
            </a:r>
            <a:r>
              <a:rPr lang="en-US" baseline="30000" dirty="0"/>
              <a:t>3</a:t>
            </a:r>
            <a:r>
              <a:rPr lang="en-US" dirty="0"/>
              <a:t>He polarizer.</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ORNL will design/build the cold pellet injection gun with continuous magnetic field.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UCI </a:t>
            </a:r>
            <a:r>
              <a:rPr lang="en-US"/>
              <a:t>will study </a:t>
            </a:r>
            <a:r>
              <a:rPr lang="en-US" dirty="0"/>
              <a:t>fusion product detection and plasma diagnostics.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If all goes well:</a:t>
            </a:r>
          </a:p>
        </p:txBody>
      </p:sp>
      <p:grpSp>
        <p:nvGrpSpPr>
          <p:cNvPr id="20" name="Group 19">
            <a:extLst>
              <a:ext uri="{FF2B5EF4-FFF2-40B4-BE49-F238E27FC236}">
                <a16:creationId xmlns:a16="http://schemas.microsoft.com/office/drawing/2014/main" id="{2B6C6F1E-3802-4678-BC79-BA149108509B}"/>
              </a:ext>
            </a:extLst>
          </p:cNvPr>
          <p:cNvGrpSpPr/>
          <p:nvPr/>
        </p:nvGrpSpPr>
        <p:grpSpPr>
          <a:xfrm>
            <a:off x="1342955" y="5532285"/>
            <a:ext cx="484428" cy="440397"/>
            <a:chOff x="1383385" y="5303519"/>
            <a:chExt cx="484428" cy="440397"/>
          </a:xfrm>
        </p:grpSpPr>
        <p:sp>
          <p:nvSpPr>
            <p:cNvPr id="14" name="Oval 13">
              <a:extLst>
                <a:ext uri="{FF2B5EF4-FFF2-40B4-BE49-F238E27FC236}">
                  <a16:creationId xmlns:a16="http://schemas.microsoft.com/office/drawing/2014/main" id="{D6C71A4E-4E84-42E3-945D-D498288AB20B}"/>
                </a:ext>
              </a:extLst>
            </p:cNvPr>
            <p:cNvSpPr/>
            <p:nvPr/>
          </p:nvSpPr>
          <p:spPr>
            <a:xfrm>
              <a:off x="1402081" y="5303519"/>
              <a:ext cx="452846" cy="44039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00AC6CA-BECA-4B46-A3D2-40C92EED57EC}"/>
                </a:ext>
              </a:extLst>
            </p:cNvPr>
            <p:cNvSpPr/>
            <p:nvPr/>
          </p:nvSpPr>
          <p:spPr>
            <a:xfrm>
              <a:off x="1435100" y="5349065"/>
              <a:ext cx="380999" cy="349303"/>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952DCF-0963-41F6-A4CB-D2EE097B32FA}"/>
                </a:ext>
              </a:extLst>
            </p:cNvPr>
            <p:cNvSpPr/>
            <p:nvPr/>
          </p:nvSpPr>
          <p:spPr>
            <a:xfrm>
              <a:off x="1383385" y="5348540"/>
              <a:ext cx="484428" cy="338554"/>
            </a:xfrm>
            <a:prstGeom prst="rect">
              <a:avLst/>
            </a:prstGeom>
          </p:spPr>
          <p:txBody>
            <a:bodyPr wrap="none">
              <a:spAutoFit/>
            </a:bodyPr>
            <a:lstStyle/>
            <a:p>
              <a:r>
                <a:rPr lang="en-US" sz="1600" baseline="30000" dirty="0"/>
                <a:t>3</a:t>
              </a:r>
              <a:r>
                <a:rPr lang="en-US" sz="1600" dirty="0"/>
                <a:t>He</a:t>
              </a:r>
            </a:p>
          </p:txBody>
        </p:sp>
      </p:grpSp>
      <p:grpSp>
        <p:nvGrpSpPr>
          <p:cNvPr id="19" name="Group 18">
            <a:extLst>
              <a:ext uri="{FF2B5EF4-FFF2-40B4-BE49-F238E27FC236}">
                <a16:creationId xmlns:a16="http://schemas.microsoft.com/office/drawing/2014/main" id="{E9E8D7A6-E20F-46DB-9DBF-4233C764071B}"/>
              </a:ext>
            </a:extLst>
          </p:cNvPr>
          <p:cNvGrpSpPr/>
          <p:nvPr/>
        </p:nvGrpSpPr>
        <p:grpSpPr>
          <a:xfrm>
            <a:off x="1277247" y="5023234"/>
            <a:ext cx="596519" cy="307777"/>
            <a:chOff x="1342893" y="4802055"/>
            <a:chExt cx="596519" cy="307777"/>
          </a:xfrm>
        </p:grpSpPr>
        <p:sp>
          <p:nvSpPr>
            <p:cNvPr id="11" name="Flowchart: Direct Access Storage 10">
              <a:extLst>
                <a:ext uri="{FF2B5EF4-FFF2-40B4-BE49-F238E27FC236}">
                  <a16:creationId xmlns:a16="http://schemas.microsoft.com/office/drawing/2014/main" id="{9CEFB79A-52CC-4BF9-B1C7-4386A0E46E74}"/>
                </a:ext>
              </a:extLst>
            </p:cNvPr>
            <p:cNvSpPr/>
            <p:nvPr/>
          </p:nvSpPr>
          <p:spPr>
            <a:xfrm>
              <a:off x="1402079" y="4824549"/>
              <a:ext cx="537333" cy="243840"/>
            </a:xfrm>
            <a:prstGeom prst="flowChartMagneticDrum">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D0AAEF-8822-4A7E-89D1-23A6E43E2212}"/>
                </a:ext>
              </a:extLst>
            </p:cNvPr>
            <p:cNvSpPr/>
            <p:nvPr/>
          </p:nvSpPr>
          <p:spPr>
            <a:xfrm>
              <a:off x="1342893" y="4802055"/>
              <a:ext cx="473206" cy="307777"/>
            </a:xfrm>
            <a:prstGeom prst="rect">
              <a:avLst/>
            </a:prstGeom>
          </p:spPr>
          <p:txBody>
            <a:bodyPr wrap="none">
              <a:spAutoFit/>
            </a:bodyPr>
            <a:lstStyle/>
            <a:p>
              <a:r>
                <a:rPr lang="en-US" sz="1400" baseline="30000" dirty="0"/>
                <a:t>7</a:t>
              </a:r>
              <a:r>
                <a:rPr lang="en-US" sz="1400" dirty="0"/>
                <a:t>LiD</a:t>
              </a:r>
            </a:p>
          </p:txBody>
        </p:sp>
      </p:grpSp>
      <p:pic>
        <p:nvPicPr>
          <p:cNvPr id="22" name="Picture 21">
            <a:extLst>
              <a:ext uri="{FF2B5EF4-FFF2-40B4-BE49-F238E27FC236}">
                <a16:creationId xmlns:a16="http://schemas.microsoft.com/office/drawing/2014/main" id="{9ABB7FC2-6A81-4C93-87CA-9202812E4FE9}"/>
              </a:ext>
            </a:extLst>
          </p:cNvPr>
          <p:cNvPicPr>
            <a:picLocks noChangeAspect="1"/>
          </p:cNvPicPr>
          <p:nvPr/>
        </p:nvPicPr>
        <p:blipFill>
          <a:blip r:embed="rId6"/>
          <a:stretch>
            <a:fillRect/>
          </a:stretch>
        </p:blipFill>
        <p:spPr>
          <a:xfrm>
            <a:off x="4704601" y="4694744"/>
            <a:ext cx="2782797" cy="1675082"/>
          </a:xfrm>
          <a:prstGeom prst="rect">
            <a:avLst/>
          </a:prstGeom>
        </p:spPr>
      </p:pic>
      <p:cxnSp>
        <p:nvCxnSpPr>
          <p:cNvPr id="24" name="Straight Arrow Connector 23">
            <a:extLst>
              <a:ext uri="{FF2B5EF4-FFF2-40B4-BE49-F238E27FC236}">
                <a16:creationId xmlns:a16="http://schemas.microsoft.com/office/drawing/2014/main" id="{42544EB7-CFB4-414D-9F7C-DF564FB15598}"/>
              </a:ext>
            </a:extLst>
          </p:cNvPr>
          <p:cNvCxnSpPr>
            <a:cxnSpLocks/>
            <a:stCxn id="11" idx="4"/>
          </p:cNvCxnSpPr>
          <p:nvPr/>
        </p:nvCxnSpPr>
        <p:spPr>
          <a:xfrm>
            <a:off x="1873766" y="5167648"/>
            <a:ext cx="2830835" cy="234593"/>
          </a:xfrm>
          <a:prstGeom prst="straightConnector1">
            <a:avLst/>
          </a:prstGeom>
          <a:ln w="57150">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a:extLst>
              <a:ext uri="{FF2B5EF4-FFF2-40B4-BE49-F238E27FC236}">
                <a16:creationId xmlns:a16="http://schemas.microsoft.com/office/drawing/2014/main" id="{EA37D1E5-0717-452B-8900-2CDBC5E2E1C6}"/>
              </a:ext>
            </a:extLst>
          </p:cNvPr>
          <p:cNvCxnSpPr>
            <a:cxnSpLocks/>
          </p:cNvCxnSpPr>
          <p:nvPr/>
        </p:nvCxnSpPr>
        <p:spPr>
          <a:xfrm flipV="1">
            <a:off x="1837130" y="5666729"/>
            <a:ext cx="2867471" cy="78086"/>
          </a:xfrm>
          <a:prstGeom prst="straightConnector1">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D98986CF-9534-42A0-B254-D68C6D6FAF89}"/>
              </a:ext>
            </a:extLst>
          </p:cNvPr>
          <p:cNvSpPr txBox="1"/>
          <p:nvPr/>
        </p:nvSpPr>
        <p:spPr>
          <a:xfrm rot="270554">
            <a:off x="2607172" y="4893179"/>
            <a:ext cx="1358020" cy="369332"/>
          </a:xfrm>
          <a:prstGeom prst="rect">
            <a:avLst/>
          </a:prstGeom>
          <a:noFill/>
        </p:spPr>
        <p:txBody>
          <a:bodyPr wrap="square" rtlCol="0">
            <a:spAutoFit/>
          </a:bodyPr>
          <a:lstStyle/>
          <a:p>
            <a:r>
              <a:rPr lang="en-US" dirty="0">
                <a:solidFill>
                  <a:srgbClr val="0070C0"/>
                </a:solidFill>
              </a:rPr>
              <a:t>4K Injector</a:t>
            </a:r>
          </a:p>
        </p:txBody>
      </p:sp>
      <p:sp>
        <p:nvSpPr>
          <p:cNvPr id="30" name="TextBox 29">
            <a:extLst>
              <a:ext uri="{FF2B5EF4-FFF2-40B4-BE49-F238E27FC236}">
                <a16:creationId xmlns:a16="http://schemas.microsoft.com/office/drawing/2014/main" id="{2D17E1D1-DAE3-4778-A5BD-0EF3213F2F4D}"/>
              </a:ext>
            </a:extLst>
          </p:cNvPr>
          <p:cNvSpPr txBox="1"/>
          <p:nvPr/>
        </p:nvSpPr>
        <p:spPr>
          <a:xfrm rot="21449226">
            <a:off x="2584660" y="5716217"/>
            <a:ext cx="1403044" cy="369332"/>
          </a:xfrm>
          <a:prstGeom prst="rect">
            <a:avLst/>
          </a:prstGeom>
          <a:noFill/>
        </p:spPr>
        <p:txBody>
          <a:bodyPr wrap="square" rtlCol="0">
            <a:spAutoFit/>
          </a:bodyPr>
          <a:lstStyle/>
          <a:p>
            <a:r>
              <a:rPr lang="en-US" dirty="0">
                <a:solidFill>
                  <a:srgbClr val="00B050"/>
                </a:solidFill>
              </a:rPr>
              <a:t>77K Injector</a:t>
            </a: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C9680953-DD43-42AA-B03E-D572A4CEDE2C}"/>
                  </a:ext>
                </a:extLst>
              </p:cNvPr>
              <p:cNvSpPr/>
              <p:nvPr/>
            </p:nvSpPr>
            <p:spPr>
              <a:xfrm>
                <a:off x="7632600" y="3796621"/>
                <a:ext cx="4559400" cy="2573205"/>
              </a:xfrm>
              <a:prstGeom prst="rect">
                <a:avLst/>
              </a:prstGeom>
              <a:solidFill>
                <a:srgbClr val="4F81BD">
                  <a:lumMod val="20000"/>
                  <a:lumOff val="80000"/>
                </a:srgbClr>
              </a:solid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halkboard"/>
                    <a:cs typeface="Chalkboard"/>
                  </a:rPr>
                  <a:t>•  </a:t>
                </a:r>
                <a:r>
                  <a:rPr kumimoji="0" lang="en-US" sz="1600" b="0" i="0" u="none" strike="noStrike" kern="0" cap="none" spc="0" normalizeH="0" baseline="0" noProof="0" dirty="0">
                    <a:ln>
                      <a:noFill/>
                    </a:ln>
                    <a:solidFill>
                      <a:prstClr val="black"/>
                    </a:solidFill>
                    <a:effectLst/>
                    <a:uLnTx/>
                    <a:uFillTx/>
                    <a:latin typeface="Chalkboard"/>
                    <a:cs typeface="Chalkboard"/>
                  </a:rPr>
                  <a:t>Simulations follow secondary reactions to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halkboard"/>
                    <a:cs typeface="Chalkboard"/>
                  </a:rPr>
                  <a:t>	estimate background yields:</a:t>
                </a:r>
              </a:p>
              <a:p>
                <a:pPr marL="0" marR="0" lvl="0" indent="0" defTabSz="457200" eaLnBrk="1" fontAlgn="auto" latinLnBrk="0" hangingPunct="1">
                  <a:lnSpc>
                    <a:spcPct val="15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halkboard"/>
                    <a:cs typeface="Chalkboard"/>
                  </a:rPr>
                  <a:t>   </a:t>
                </a:r>
                <a:r>
                  <a:rPr kumimoji="0" lang="en-US" sz="1400" b="0" i="0" u="none" strike="noStrike" kern="0" cap="none" spc="0" normalizeH="0" baseline="30000" noProof="0" dirty="0">
                    <a:ln>
                      <a:noFill/>
                    </a:ln>
                    <a:solidFill>
                      <a:prstClr val="black"/>
                    </a:solidFill>
                    <a:effectLst/>
                    <a:uLnTx/>
                    <a:uFillTx/>
                    <a:latin typeface="Chalkboard"/>
                    <a:cs typeface="Chalkboard"/>
                  </a:rPr>
                  <a:t>3</a:t>
                </a:r>
                <a:r>
                  <a:rPr kumimoji="0" lang="en-US" sz="1400" b="0" i="0" u="none" strike="noStrike" kern="0" cap="none" spc="0" normalizeH="0" baseline="0" noProof="0" dirty="0">
                    <a:ln>
                      <a:noFill/>
                    </a:ln>
                    <a:solidFill>
                      <a:prstClr val="black"/>
                    </a:solidFill>
                    <a:effectLst/>
                    <a:uLnTx/>
                    <a:uFillTx/>
                    <a:latin typeface="Chalkboard"/>
                    <a:cs typeface="Chalkboard"/>
                  </a:rPr>
                  <a:t>He + D </a:t>
                </a:r>
                <a:r>
                  <a:rPr kumimoji="0" lang="en-US" sz="1400" b="0" i="0" u="none" strike="noStrike" kern="0" cap="none" spc="0" normalizeH="0" baseline="0" noProof="0" dirty="0">
                    <a:ln>
                      <a:noFill/>
                    </a:ln>
                    <a:solidFill>
                      <a:prstClr val="black"/>
                    </a:solidFill>
                    <a:effectLst/>
                    <a:uLnTx/>
                    <a:uFillTx/>
                    <a:latin typeface="Wingdings 3" charset="2"/>
                    <a:cs typeface="Wingdings 3" charset="2"/>
                  </a:rPr>
                  <a:t>a</a:t>
                </a:r>
                <a:r>
                  <a:rPr kumimoji="0" lang="en-US" sz="1400" b="0" i="0" u="none" strike="noStrike" kern="0" cap="none" spc="0" normalizeH="0" baseline="0" noProof="0" dirty="0">
                    <a:ln>
                      <a:noFill/>
                    </a:ln>
                    <a:solidFill>
                      <a:prstClr val="black"/>
                    </a:solidFill>
                    <a:effectLst/>
                    <a:uLnTx/>
                    <a:uFillTx/>
                    <a:latin typeface="Chalkboard"/>
                    <a:cs typeface="Chalkboard"/>
                  </a:rPr>
                  <a:t>  </a:t>
                </a:r>
                <a:r>
                  <a:rPr kumimoji="0" lang="en-US" sz="1400" b="0" i="0" u="none" strike="noStrike" kern="0" cap="none" spc="0" normalizeH="0" baseline="0" noProof="0" dirty="0">
                    <a:ln>
                      <a:noFill/>
                    </a:ln>
                    <a:solidFill>
                      <a:prstClr val="black"/>
                    </a:solidFill>
                    <a:effectLst/>
                    <a:uLnTx/>
                    <a:uFillTx/>
                    <a:latin typeface="Lucida Grande"/>
                    <a:ea typeface="Lucida Grande"/>
                    <a:cs typeface="Lucida Grande"/>
                  </a:rPr>
                  <a:t>α </a:t>
                </a:r>
                <a:r>
                  <a:rPr kumimoji="0" lang="en-US" sz="1400" b="0" i="0" u="none" strike="noStrike" kern="0" cap="none" spc="0" normalizeH="0" baseline="0" noProof="0" dirty="0">
                    <a:ln>
                      <a:noFill/>
                    </a:ln>
                    <a:solidFill>
                      <a:prstClr val="black"/>
                    </a:solidFill>
                    <a:effectLst/>
                    <a:uLnTx/>
                    <a:uFillTx/>
                    <a:latin typeface="Chalkboard"/>
                    <a:cs typeface="Chalkboard"/>
                  </a:rPr>
                  <a:t>+ </a:t>
                </a:r>
                <a:r>
                  <a:rPr kumimoji="0" lang="en-US" sz="1400" b="1" i="0" u="none" strike="noStrike" kern="0" cap="none" spc="0" normalizeH="0" baseline="0" noProof="0" dirty="0">
                    <a:ln>
                      <a:noFill/>
                    </a:ln>
                    <a:solidFill>
                      <a:srgbClr val="800000"/>
                    </a:solidFill>
                    <a:effectLst/>
                    <a:uLnTx/>
                    <a:uFillTx/>
                    <a:latin typeface="Chalkboard"/>
                    <a:cs typeface="Chalkboard"/>
                  </a:rPr>
                  <a:t>p</a:t>
                </a:r>
                <a:r>
                  <a:rPr kumimoji="0" lang="en-US" sz="1400" b="0" i="0" u="none" strike="noStrike" kern="0" cap="none" spc="0" normalizeH="0" baseline="0" noProof="0" dirty="0">
                    <a:ln>
                      <a:noFill/>
                    </a:ln>
                    <a:solidFill>
                      <a:prstClr val="black"/>
                    </a:solidFill>
                    <a:effectLst/>
                    <a:uLnTx/>
                    <a:uFillTx/>
                    <a:latin typeface="Chalkboard"/>
                    <a:cs typeface="Chalkboard"/>
                  </a:rPr>
                  <a:t> (Q = +18.3 MeV)                   </a:t>
                </a:r>
                <a:r>
                  <a:rPr kumimoji="0" lang="en-US" sz="1400" b="1" i="0" u="none" strike="noStrike" kern="0" cap="none" spc="0" normalizeH="0" baseline="0" noProof="0" dirty="0">
                    <a:ln>
                      <a:noFill/>
                    </a:ln>
                    <a:solidFill>
                      <a:srgbClr val="800000"/>
                    </a:solidFill>
                    <a:effectLst/>
                    <a:uLnTx/>
                    <a:uFillTx/>
                    <a:latin typeface="Chalkboard"/>
                    <a:cs typeface="Chalkboard"/>
                  </a:rPr>
                  <a:t>E(p) </a:t>
                </a:r>
                <a:r>
                  <a:rPr kumimoji="0" lang="en-US" sz="1400" b="1" i="0" u="none" strike="noStrike" kern="0" cap="none" spc="0" normalizeH="0" baseline="0" noProof="0" dirty="0">
                    <a:ln>
                      <a:noFill/>
                    </a:ln>
                    <a:solidFill>
                      <a:srgbClr val="800000"/>
                    </a:solidFill>
                    <a:effectLst/>
                    <a:uLnTx/>
                    <a:uFillTx/>
                    <a:cs typeface="Chalkboard"/>
                  </a:rPr>
                  <a:t>~</a:t>
                </a:r>
                <a:r>
                  <a:rPr kumimoji="0" lang="en-US" sz="1400" b="1" i="0" u="none" strike="noStrike" kern="0" cap="none" spc="0" normalizeH="0" baseline="0" noProof="0" dirty="0">
                    <a:ln>
                      <a:noFill/>
                    </a:ln>
                    <a:solidFill>
                      <a:srgbClr val="800000"/>
                    </a:solidFill>
                    <a:effectLst/>
                    <a:uLnTx/>
                    <a:uFillTx/>
                    <a:latin typeface="Chalkboard"/>
                    <a:cs typeface="Chalkboard"/>
                  </a:rPr>
                  <a:t> 15 MeV</a:t>
                </a:r>
              </a:p>
              <a:p>
                <a:pPr marL="0" marR="0" lvl="0" indent="0" defTabSz="45720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halkboard"/>
                    <a:cs typeface="Chalkboard"/>
                  </a:rPr>
                  <a:t>           </a:t>
                </a:r>
                <a:r>
                  <a:rPr kumimoji="0" lang="en-US" sz="1400" b="0" i="0" u="none" strike="noStrike" kern="0" cap="none" spc="0" normalizeH="0" baseline="0" noProof="0" dirty="0">
                    <a:ln>
                      <a:noFill/>
                    </a:ln>
                    <a:solidFill>
                      <a:prstClr val="black">
                        <a:lumMod val="50000"/>
                        <a:lumOff val="50000"/>
                      </a:prstClr>
                    </a:solidFill>
                    <a:effectLst/>
                    <a:uLnTx/>
                    <a:uFillTx/>
                    <a:latin typeface="Wingdings 3" charset="2"/>
                    <a:cs typeface="Wingdings 3" charset="2"/>
                  </a:rPr>
                  <a:t>9</a:t>
                </a:r>
                <a:r>
                  <a:rPr kumimoji="0" lang="en-US" sz="1400" b="0" i="0" u="none" strike="noStrike" kern="0" cap="none" spc="0" normalizeH="0" baseline="0" noProof="0" dirty="0">
                    <a:ln>
                      <a:noFill/>
                    </a:ln>
                    <a:solidFill>
                      <a:prstClr val="black">
                        <a:lumMod val="50000"/>
                        <a:lumOff val="50000"/>
                      </a:prstClr>
                    </a:solidFill>
                    <a:effectLst/>
                    <a:uLnTx/>
                    <a:uFillTx/>
                    <a:latin typeface="Chalkboard"/>
                    <a:cs typeface="Chalkboard"/>
                  </a:rPr>
                  <a:t>  D + D </a:t>
                </a:r>
                <a:r>
                  <a:rPr kumimoji="0" lang="en-US" sz="1400" b="0" i="0" u="none" strike="noStrike" kern="0" cap="none" spc="0" normalizeH="0" baseline="0" noProof="0" dirty="0">
                    <a:ln>
                      <a:noFill/>
                    </a:ln>
                    <a:solidFill>
                      <a:prstClr val="black">
                        <a:lumMod val="50000"/>
                        <a:lumOff val="50000"/>
                      </a:prstClr>
                    </a:solidFill>
                    <a:effectLst/>
                    <a:uLnTx/>
                    <a:uFillTx/>
                    <a:latin typeface="Wingdings 3" charset="2"/>
                    <a:cs typeface="Wingdings 3" charset="2"/>
                  </a:rPr>
                  <a:t>a</a:t>
                </a:r>
                <a:r>
                  <a:rPr kumimoji="0" lang="en-US" sz="1400" b="0" i="0" u="none" strike="noStrike" kern="0" cap="none" spc="0" normalizeH="0" baseline="0" noProof="0" dirty="0">
                    <a:ln>
                      <a:noFill/>
                    </a:ln>
                    <a:solidFill>
                      <a:prstClr val="black">
                        <a:lumMod val="50000"/>
                        <a:lumOff val="50000"/>
                      </a:prstClr>
                    </a:solidFill>
                    <a:effectLst/>
                    <a:uLnTx/>
                    <a:uFillTx/>
                    <a:latin typeface="Chalkboard"/>
                    <a:cs typeface="Chalkboard"/>
                  </a:rPr>
                  <a:t> </a:t>
                </a:r>
                <a:r>
                  <a:rPr kumimoji="0" lang="en-US" sz="1400" b="0" i="0" u="none" strike="noStrike" kern="0" cap="none" spc="0" normalizeH="0" baseline="30000" noProof="0" dirty="0">
                    <a:ln>
                      <a:noFill/>
                    </a:ln>
                    <a:solidFill>
                      <a:srgbClr val="3366FF"/>
                    </a:solidFill>
                    <a:effectLst/>
                    <a:uLnTx/>
                    <a:uFillTx/>
                    <a:latin typeface="Chalkboard"/>
                    <a:cs typeface="Chalkboard"/>
                  </a:rPr>
                  <a:t>3</a:t>
                </a:r>
                <a:r>
                  <a:rPr kumimoji="0" lang="en-US" sz="1400" b="0" i="0" u="none" strike="noStrike" kern="0" cap="none" spc="0" normalizeH="0" baseline="0" noProof="0" dirty="0">
                    <a:ln>
                      <a:noFill/>
                    </a:ln>
                    <a:solidFill>
                      <a:srgbClr val="3366FF"/>
                    </a:solidFill>
                    <a:effectLst/>
                    <a:uLnTx/>
                    <a:uFillTx/>
                    <a:latin typeface="Chalkboard"/>
                    <a:cs typeface="Chalkboard"/>
                  </a:rPr>
                  <a:t>He</a:t>
                </a:r>
                <a:r>
                  <a:rPr kumimoji="0" lang="en-US" sz="1400" b="0" i="0" u="none" strike="noStrike" kern="0" cap="none" spc="0" normalizeH="0" baseline="0" noProof="0" dirty="0">
                    <a:ln>
                      <a:noFill/>
                    </a:ln>
                    <a:solidFill>
                      <a:prstClr val="black">
                        <a:lumMod val="50000"/>
                        <a:lumOff val="50000"/>
                      </a:prstClr>
                    </a:solidFill>
                    <a:effectLst/>
                    <a:uLnTx/>
                    <a:uFillTx/>
                    <a:latin typeface="Chalkboard"/>
                    <a:cs typeface="Chalkboard"/>
                  </a:rPr>
                  <a:t>+n (Q = + 3.3 MeV)</a:t>
                </a:r>
              </a:p>
              <a:p>
                <a:pPr marL="0" marR="0" lvl="0" indent="0" defTabSz="457200" eaLnBrk="1" fontAlgn="auto" latinLnBrk="0" hangingPunct="1">
                  <a:lnSpc>
                    <a:spcPct val="12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Chalkboard"/>
                    <a:cs typeface="Chalkboard"/>
                  </a:rPr>
                  <a:t>           </a:t>
                </a:r>
                <a:r>
                  <a:rPr kumimoji="0" lang="en-US" sz="1400" b="0" i="0" u="none" strike="noStrike" kern="0" cap="none" spc="0" normalizeH="0" baseline="0" noProof="0" dirty="0">
                    <a:ln>
                      <a:noFill/>
                    </a:ln>
                    <a:solidFill>
                      <a:prstClr val="black">
                        <a:lumMod val="50000"/>
                        <a:lumOff val="50000"/>
                      </a:prstClr>
                    </a:solidFill>
                    <a:effectLst/>
                    <a:uLnTx/>
                    <a:uFillTx/>
                    <a:latin typeface="Wingdings 3" charset="2"/>
                    <a:cs typeface="Wingdings 3" charset="2"/>
                  </a:rPr>
                  <a:t>9</a:t>
                </a:r>
                <a:r>
                  <a:rPr kumimoji="0" lang="en-US" sz="1400" b="0" i="0" u="none" strike="noStrike" kern="0" cap="none" spc="0" normalizeH="0" baseline="0" noProof="0" dirty="0">
                    <a:ln>
                      <a:noFill/>
                    </a:ln>
                    <a:solidFill>
                      <a:prstClr val="black">
                        <a:lumMod val="50000"/>
                        <a:lumOff val="50000"/>
                      </a:prstClr>
                    </a:solidFill>
                    <a:effectLst/>
                    <a:uLnTx/>
                    <a:uFillTx/>
                    <a:latin typeface="Chalkboard"/>
                    <a:cs typeface="Chalkboard"/>
                  </a:rPr>
                  <a:t>  D + D </a:t>
                </a:r>
                <a:r>
                  <a:rPr kumimoji="0" lang="en-US" sz="1400" b="0" i="0" u="none" strike="noStrike" kern="0" cap="none" spc="0" normalizeH="0" baseline="0" noProof="0" dirty="0">
                    <a:ln>
                      <a:noFill/>
                    </a:ln>
                    <a:solidFill>
                      <a:prstClr val="black">
                        <a:lumMod val="50000"/>
                        <a:lumOff val="50000"/>
                      </a:prstClr>
                    </a:solidFill>
                    <a:effectLst/>
                    <a:uLnTx/>
                    <a:uFillTx/>
                    <a:latin typeface="Wingdings 3" charset="2"/>
                    <a:cs typeface="Wingdings 3" charset="2"/>
                  </a:rPr>
                  <a:t>a</a:t>
                </a:r>
                <a:r>
                  <a:rPr kumimoji="0" lang="en-US" sz="1400" b="0" i="0" u="none" strike="noStrike" kern="0" cap="none" spc="0" normalizeH="0" baseline="0" noProof="0" dirty="0">
                    <a:ln>
                      <a:noFill/>
                    </a:ln>
                    <a:solidFill>
                      <a:prstClr val="black">
                        <a:lumMod val="50000"/>
                        <a:lumOff val="50000"/>
                      </a:prstClr>
                    </a:solidFill>
                    <a:effectLst/>
                    <a:uLnTx/>
                    <a:uFillTx/>
                    <a:latin typeface="Chalkboard"/>
                    <a:cs typeface="Chalkboard"/>
                  </a:rPr>
                  <a:t>  T + </a:t>
                </a:r>
                <a:r>
                  <a:rPr kumimoji="0" lang="en-US" sz="1400" b="1" i="0" u="none" strike="noStrike" kern="0" cap="none" spc="0" normalizeH="0" baseline="0" noProof="0" dirty="0">
                    <a:ln>
                      <a:noFill/>
                    </a:ln>
                    <a:solidFill>
                      <a:srgbClr val="800000"/>
                    </a:solidFill>
                    <a:effectLst/>
                    <a:uLnTx/>
                    <a:uFillTx/>
                    <a:latin typeface="Chalkboard"/>
                    <a:cs typeface="Chalkboard"/>
                  </a:rPr>
                  <a:t>p</a:t>
                </a:r>
                <a:r>
                  <a:rPr kumimoji="0" lang="en-US" sz="1400" b="0" i="0" u="none" strike="noStrike" kern="0" cap="none" spc="0" normalizeH="0" baseline="0" noProof="0" dirty="0">
                    <a:ln>
                      <a:noFill/>
                    </a:ln>
                    <a:solidFill>
                      <a:prstClr val="black">
                        <a:lumMod val="50000"/>
                        <a:lumOff val="50000"/>
                      </a:prstClr>
                    </a:solidFill>
                    <a:effectLst/>
                    <a:uLnTx/>
                    <a:uFillTx/>
                    <a:latin typeface="Chalkboard"/>
                    <a:cs typeface="Chalkboard"/>
                  </a:rPr>
                  <a:t> (Q = + 4.0 MeV)             </a:t>
                </a:r>
                <a:r>
                  <a:rPr kumimoji="0" lang="en-US" sz="1400" b="1" i="0" u="none" strike="noStrike" kern="0" cap="none" spc="0" normalizeH="0" baseline="0" noProof="0" dirty="0">
                    <a:ln>
                      <a:noFill/>
                    </a:ln>
                    <a:solidFill>
                      <a:srgbClr val="800000"/>
                    </a:solidFill>
                    <a:effectLst/>
                    <a:uLnTx/>
                    <a:uFillTx/>
                    <a:latin typeface="Chalkboard"/>
                    <a:cs typeface="Chalkboard"/>
                  </a:rPr>
                  <a:t>E(p) </a:t>
                </a:r>
                <a:r>
                  <a:rPr kumimoji="0" lang="en-US" sz="1400" b="1" i="0" u="none" strike="noStrike" kern="0" cap="none" spc="0" normalizeH="0" baseline="0" noProof="0" dirty="0">
                    <a:ln>
                      <a:noFill/>
                    </a:ln>
                    <a:solidFill>
                      <a:srgbClr val="800000"/>
                    </a:solidFill>
                    <a:effectLst/>
                    <a:uLnTx/>
                    <a:uFillTx/>
                    <a:cs typeface="Chalkboard"/>
                  </a:rPr>
                  <a:t>~</a:t>
                </a:r>
                <a:r>
                  <a:rPr kumimoji="0" lang="en-US" sz="1400" b="1" i="0" u="none" strike="noStrike" kern="0" cap="none" spc="0" normalizeH="0" baseline="0" noProof="0" dirty="0">
                    <a:ln>
                      <a:noFill/>
                    </a:ln>
                    <a:solidFill>
                      <a:srgbClr val="800000"/>
                    </a:solidFill>
                    <a:effectLst/>
                    <a:uLnTx/>
                    <a:uFillTx/>
                    <a:latin typeface="Chalkboard"/>
                    <a:cs typeface="Chalkboard"/>
                  </a:rPr>
                  <a:t>  3 MeV</a:t>
                </a:r>
              </a:p>
              <a:p>
                <a:pPr marL="0" marR="0" lvl="0" indent="0" defTabSz="45720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50000"/>
                        <a:lumOff val="50000"/>
                      </a:prstClr>
                    </a:solidFill>
                    <a:effectLst/>
                    <a:uLnTx/>
                    <a:uFillTx/>
                    <a:latin typeface="Chalkboard"/>
                    <a:cs typeface="Chalkboard"/>
                  </a:rPr>
                  <a:t>                           </a:t>
                </a:r>
                <a:r>
                  <a:rPr kumimoji="0" lang="en-US" sz="1400" b="0" i="0" u="none" strike="noStrike" kern="0" cap="none" spc="0" normalizeH="0" baseline="0" noProof="0" dirty="0">
                    <a:ln>
                      <a:noFill/>
                    </a:ln>
                    <a:solidFill>
                      <a:prstClr val="black">
                        <a:lumMod val="50000"/>
                        <a:lumOff val="50000"/>
                      </a:prstClr>
                    </a:solidFill>
                    <a:effectLst/>
                    <a:uLnTx/>
                    <a:uFillTx/>
                    <a:latin typeface="Wingdings 3" charset="2"/>
                    <a:cs typeface="Wingdings 3" charset="2"/>
                  </a:rPr>
                  <a:t>9</a:t>
                </a:r>
                <a:r>
                  <a:rPr kumimoji="0" lang="en-US" sz="1400" b="0" i="0" u="none" strike="noStrike" kern="0" cap="none" spc="0" normalizeH="0" baseline="0" noProof="0" dirty="0">
                    <a:ln>
                      <a:noFill/>
                    </a:ln>
                    <a:solidFill>
                      <a:prstClr val="black">
                        <a:lumMod val="50000"/>
                        <a:lumOff val="50000"/>
                      </a:prstClr>
                    </a:solidFill>
                    <a:effectLst/>
                    <a:uLnTx/>
                    <a:uFillTx/>
                    <a:latin typeface="Chalkboard"/>
                    <a:cs typeface="Chalkboard"/>
                  </a:rPr>
                  <a:t>  D + T </a:t>
                </a:r>
                <a:r>
                  <a:rPr kumimoji="0" lang="en-US" sz="1400" b="0" i="0" u="none" strike="noStrike" kern="0" cap="none" spc="0" normalizeH="0" baseline="0" noProof="0" dirty="0">
                    <a:ln>
                      <a:noFill/>
                    </a:ln>
                    <a:solidFill>
                      <a:prstClr val="black">
                        <a:lumMod val="50000"/>
                        <a:lumOff val="50000"/>
                      </a:prstClr>
                    </a:solidFill>
                    <a:effectLst/>
                    <a:uLnTx/>
                    <a:uFillTx/>
                    <a:latin typeface="Wingdings 3" charset="2"/>
                    <a:cs typeface="Wingdings 3" charset="2"/>
                  </a:rPr>
                  <a:t>a</a:t>
                </a:r>
                <a:r>
                  <a:rPr kumimoji="0" lang="en-US" sz="1400" b="0" i="0" u="none" strike="noStrike" kern="0" cap="none" spc="0" normalizeH="0" baseline="0" noProof="0" dirty="0">
                    <a:ln>
                      <a:noFill/>
                    </a:ln>
                    <a:solidFill>
                      <a:prstClr val="black">
                        <a:lumMod val="50000"/>
                        <a:lumOff val="50000"/>
                      </a:prstClr>
                    </a:solidFill>
                    <a:effectLst/>
                    <a:uLnTx/>
                    <a:uFillTx/>
                    <a:latin typeface="Chalkboard"/>
                    <a:cs typeface="Chalkboard"/>
                  </a:rPr>
                  <a:t> </a:t>
                </a:r>
                <a:r>
                  <a:rPr kumimoji="0" lang="en-US" sz="1400" b="0" i="0" u="none" strike="noStrike" kern="0" cap="none" spc="0" normalizeH="0" baseline="0" noProof="0" dirty="0">
                    <a:ln>
                      <a:noFill/>
                    </a:ln>
                    <a:solidFill>
                      <a:prstClr val="black">
                        <a:lumMod val="50000"/>
                        <a:lumOff val="50000"/>
                      </a:prstClr>
                    </a:solidFill>
                    <a:effectLst/>
                    <a:uLnTx/>
                    <a:uFillTx/>
                    <a:latin typeface="Lucida Grande"/>
                    <a:ea typeface="Lucida Grande"/>
                    <a:cs typeface="Lucida Grande"/>
                  </a:rPr>
                  <a:t>α </a:t>
                </a:r>
                <a:r>
                  <a:rPr kumimoji="0" lang="en-US" sz="1400" b="0" i="0" u="none" strike="noStrike" kern="0" cap="none" spc="0" normalizeH="0" baseline="0" noProof="0" dirty="0">
                    <a:ln>
                      <a:noFill/>
                    </a:ln>
                    <a:solidFill>
                      <a:prstClr val="black">
                        <a:lumMod val="50000"/>
                        <a:lumOff val="50000"/>
                      </a:prstClr>
                    </a:solidFill>
                    <a:effectLst/>
                    <a:uLnTx/>
                    <a:uFillTx/>
                    <a:latin typeface="Chalkboard"/>
                    <a:cs typeface="Chalkboard"/>
                  </a:rPr>
                  <a:t>+ n (Q = +17.6 MeV)</a:t>
                </a:r>
                <a:endParaRPr kumimoji="0" lang="en-US" sz="1200" b="0" i="0" u="none" strike="noStrike" kern="0" cap="none" spc="0" normalizeH="0" baseline="0" noProof="0" dirty="0">
                  <a:ln>
                    <a:noFill/>
                  </a:ln>
                  <a:solidFill>
                    <a:prstClr val="black"/>
                  </a:solidFill>
                  <a:effectLst/>
                  <a:uLnTx/>
                  <a:uFillTx/>
                  <a:latin typeface="Chalkboard"/>
                  <a:cs typeface="Chalkboard"/>
                </a:endParaRPr>
              </a:p>
              <a:p>
                <a:pPr marL="285750" lvl="0" indent="-285750" defTabSz="457200">
                  <a:buFont typeface="Arial" panose="020B0604020202020204" pitchFamily="34" charset="0"/>
                  <a:buChar char="•"/>
                  <a:defRPr/>
                </a:pPr>
                <a:r>
                  <a:rPr lang="en-US" sz="1600" kern="0" dirty="0">
                    <a:solidFill>
                      <a:srgbClr val="005493"/>
                    </a:solidFill>
                    <a:latin typeface="Chalkboard"/>
                    <a:cs typeface="Chalkboard"/>
                  </a:rPr>
                  <a:t>15 MeV proton orbits are unconfined</a:t>
                </a:r>
              </a:p>
              <a:p>
                <a:pPr lvl="0" defTabSz="457200">
                  <a:defRPr/>
                </a:pPr>
                <a:r>
                  <a:rPr lang="en-US" sz="1600" kern="0" dirty="0">
                    <a:solidFill>
                      <a:srgbClr val="005493"/>
                    </a:solidFill>
                    <a:latin typeface="Chalkboard"/>
                    <a:cs typeface="Chalkboard"/>
                    <a:sym typeface="Symbol" panose="05050102010706020507" pitchFamily="18" charset="2"/>
                  </a:rPr>
                  <a:t>       </a:t>
                </a:r>
                <a:r>
                  <a:rPr lang="en-US" sz="1600" kern="0" dirty="0">
                    <a:solidFill>
                      <a:srgbClr val="005493"/>
                    </a:solidFill>
                    <a:latin typeface="Chalkboard"/>
                    <a:cs typeface="Chalkboard"/>
                  </a:rPr>
                  <a:t>Measure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𝑉</m:t>
                        </m:r>
                      </m:e>
                      <m:sub>
                        <m:r>
                          <m:rPr>
                            <m:nor/>
                          </m:rPr>
                          <a:rPr lang="en-US" sz="1600">
                            <a:latin typeface="Symap_IV50" panose="00000400000000000000" pitchFamily="2" charset="0"/>
                            <a:ea typeface="Calibri" panose="020F0502020204030204" pitchFamily="34" charset="0"/>
                          </a:rPr>
                          <m:t>r</m:t>
                        </m:r>
                      </m:sub>
                    </m:sSub>
                    <m:r>
                      <a:rPr lang="en-US" sz="1600" b="0" i="1" smtClean="0">
                        <a:latin typeface="Cambria Math" panose="02040503050406030204" pitchFamily="18" charset="0"/>
                        <a:ea typeface="Calibri" panose="020F0502020204030204" pitchFamily="34"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𝑉</m:t>
                        </m:r>
                      </m:e>
                      <m:sub>
                        <m:r>
                          <m:rPr>
                            <m:nor/>
                          </m:rPr>
                          <a:rPr lang="en-US" sz="1600">
                            <a:latin typeface="Symap_IV50" panose="00000400000000000000" pitchFamily="2" charset="0"/>
                            <a:ea typeface="Calibri" panose="020F0502020204030204" pitchFamily="34" charset="0"/>
                          </a:rPr>
                          <m:t>q</m:t>
                        </m:r>
                      </m:sub>
                    </m:sSub>
                  </m:oMath>
                </a14:m>
                <a:r>
                  <a:rPr lang="en-US" sz="1600" kern="0" dirty="0">
                    <a:solidFill>
                      <a:srgbClr val="005493"/>
                    </a:solidFill>
                    <a:latin typeface="Chalkboard"/>
                    <a:cs typeface="Chalkboard"/>
                  </a:rPr>
                  <a:t> at wall to infer polarization.</a:t>
                </a:r>
                <a:endParaRPr kumimoji="0" lang="en-US" sz="1600" b="0" i="0" u="none" strike="noStrike" kern="0" cap="none" spc="0" normalizeH="0" baseline="0" noProof="0" dirty="0">
                  <a:ln>
                    <a:noFill/>
                  </a:ln>
                  <a:solidFill>
                    <a:srgbClr val="005493"/>
                  </a:solidFill>
                  <a:effectLst/>
                  <a:uLnTx/>
                  <a:uFillTx/>
                  <a:latin typeface="Chalkboard"/>
                  <a:cs typeface="Chalkboard"/>
                </a:endParaRPr>
              </a:p>
            </p:txBody>
          </p:sp>
        </mc:Choice>
        <mc:Fallback xmlns="">
          <p:sp>
            <p:nvSpPr>
              <p:cNvPr id="31" name="Rectangle 30">
                <a:extLst>
                  <a:ext uri="{FF2B5EF4-FFF2-40B4-BE49-F238E27FC236}">
                    <a16:creationId xmlns:a16="http://schemas.microsoft.com/office/drawing/2014/main" id="{C9680953-DD43-42AA-B03E-D572A4CEDE2C}"/>
                  </a:ext>
                </a:extLst>
              </p:cNvPr>
              <p:cNvSpPr>
                <a:spLocks noRot="1" noChangeAspect="1" noMove="1" noResize="1" noEditPoints="1" noAdjustHandles="1" noChangeArrowheads="1" noChangeShapeType="1" noTextEdit="1"/>
              </p:cNvSpPr>
              <p:nvPr/>
            </p:nvSpPr>
            <p:spPr>
              <a:xfrm>
                <a:off x="7632600" y="3796621"/>
                <a:ext cx="4559400" cy="2573205"/>
              </a:xfrm>
              <a:prstGeom prst="rect">
                <a:avLst/>
              </a:prstGeom>
              <a:blipFill>
                <a:blip r:embed="rId7"/>
                <a:stretch>
                  <a:fillRect l="-535" t="-711" b="-94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643B1F90-2B43-445B-94CA-95C726A1584D}"/>
              </a:ext>
            </a:extLst>
          </p:cNvPr>
          <p:cNvPicPr>
            <a:picLocks noChangeAspect="1"/>
          </p:cNvPicPr>
          <p:nvPr/>
        </p:nvPicPr>
        <p:blipFill>
          <a:blip r:embed="rId8"/>
          <a:stretch>
            <a:fillRect/>
          </a:stretch>
        </p:blipFill>
        <p:spPr>
          <a:xfrm>
            <a:off x="7135440" y="1655801"/>
            <a:ext cx="5056560" cy="2140819"/>
          </a:xfrm>
          <a:prstGeom prst="rect">
            <a:avLst/>
          </a:prstGeom>
        </p:spPr>
      </p:pic>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68A0544-6068-41F9-97DF-FFFAA1B16965}"/>
                  </a:ext>
                </a:extLst>
              </p:cNvPr>
              <p:cNvSpPr/>
              <p:nvPr/>
            </p:nvSpPr>
            <p:spPr>
              <a:xfrm>
                <a:off x="7632600" y="798353"/>
                <a:ext cx="4559400" cy="838435"/>
              </a:xfrm>
              <a:prstGeom prst="rect">
                <a:avLst/>
              </a:prstGeom>
            </p:spPr>
            <p:txBody>
              <a:bodyPr wrap="square">
                <a:spAutoFit/>
              </a:bodyPr>
              <a:lstStyle/>
              <a:p>
                <a:pPr marL="285750" indent="-285750">
                  <a:buFont typeface="Arial" panose="020B0604020202020204" pitchFamily="34" charset="0"/>
                  <a:buChar char="•"/>
                </a:pPr>
                <a:r>
                  <a:rPr lang="en-US" dirty="0">
                    <a:solidFill>
                      <a:srgbClr val="3366FF"/>
                    </a:solidFill>
                    <a:latin typeface="ArialUnicodeMS"/>
                  </a:rPr>
                  <a:t>parallel spins </a:t>
                </a:r>
                <a:r>
                  <a:rPr lang="en-US" dirty="0">
                    <a:solidFill>
                      <a:srgbClr val="000000"/>
                    </a:solidFill>
                    <a:latin typeface="Wingdings" panose="05000000000000000000" pitchFamily="2" charset="2"/>
                    <a:sym typeface="Symbol" panose="05050102010706020507" pitchFamily="18" charset="2"/>
                  </a:rPr>
                  <a:t></a:t>
                </a:r>
                <a:r>
                  <a:rPr lang="en-US" dirty="0">
                    <a:solidFill>
                      <a:srgbClr val="000000"/>
                    </a:solidFill>
                    <a:latin typeface="Wingdings" panose="05000000000000000000" pitchFamily="2" charset="2"/>
                  </a:rPr>
                  <a:t> </a:t>
                </a:r>
                <a:r>
                  <a:rPr lang="en-US" dirty="0">
                    <a:solidFill>
                      <a:srgbClr val="000000"/>
                    </a:solidFill>
                    <a:latin typeface="ArialUnicodeMS"/>
                  </a:rPr>
                  <a:t>large </a:t>
                </a:r>
                <a14:m>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𝑉</m:t>
                        </m:r>
                      </m:e>
                      <m:sub>
                        <m:r>
                          <m:rPr>
                            <m:nor/>
                          </m:rPr>
                          <a:rPr lang="en-US" sz="2000">
                            <a:latin typeface="Symap_IV50" panose="00000400000000000000" pitchFamily="2" charset="0"/>
                            <a:ea typeface="Calibri" panose="020F0502020204030204" pitchFamily="34" charset="0"/>
                          </a:rPr>
                          <m:t>r</m:t>
                        </m:r>
                      </m:sub>
                    </m:sSub>
                  </m:oMath>
                </a14:m>
                <a:endParaRPr lang="en-US" dirty="0">
                  <a:solidFill>
                    <a:srgbClr val="000000"/>
                  </a:solidFill>
                  <a:latin typeface="ArialUnicodeMS"/>
                </a:endParaRPr>
              </a:p>
              <a:p>
                <a:pPr marL="285750" indent="-285750">
                  <a:buFont typeface="Arial" panose="020B0604020202020204" pitchFamily="34" charset="0"/>
                  <a:buChar char="•"/>
                </a:pPr>
                <a:r>
                  <a:rPr lang="en-US" dirty="0">
                    <a:solidFill>
                      <a:srgbClr val="FF6600"/>
                    </a:solidFill>
                    <a:latin typeface="ArialUnicodeMS"/>
                  </a:rPr>
                  <a:t>anti-parallel spins </a:t>
                </a:r>
                <a:r>
                  <a:rPr lang="en-US" dirty="0">
                    <a:solidFill>
                      <a:srgbClr val="000000"/>
                    </a:solidFill>
                    <a:latin typeface="Wingdings" panose="05000000000000000000" pitchFamily="2" charset="2"/>
                    <a:sym typeface="Symbol" panose="05050102010706020507" pitchFamily="18" charset="2"/>
                  </a:rPr>
                  <a:t></a:t>
                </a:r>
                <a:r>
                  <a:rPr lang="en-US" dirty="0">
                    <a:solidFill>
                      <a:srgbClr val="000000"/>
                    </a:solidFill>
                    <a:latin typeface="Wingdings" panose="05000000000000000000" pitchFamily="2" charset="2"/>
                  </a:rPr>
                  <a:t> </a:t>
                </a:r>
                <a:r>
                  <a:rPr lang="en-US" dirty="0">
                    <a:solidFill>
                      <a:srgbClr val="000000"/>
                    </a:solidFill>
                    <a:latin typeface="ArialUnicodeMS"/>
                  </a:rPr>
                  <a:t>large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𝑉</m:t>
                        </m:r>
                      </m:e>
                      <m:sub>
                        <m:r>
                          <m:rPr>
                            <m:nor/>
                          </m:rPr>
                          <a:rPr lang="en-US" sz="2000">
                            <a:latin typeface="Symap_IV50" panose="00000400000000000000" pitchFamily="2" charset="0"/>
                            <a:ea typeface="Calibri" panose="020F0502020204030204" pitchFamily="34" charset="0"/>
                          </a:rPr>
                          <m:t>q</m:t>
                        </m:r>
                      </m:sub>
                    </m:sSub>
                  </m:oMath>
                </a14:m>
                <a:endParaRPr lang="en-US" dirty="0"/>
              </a:p>
            </p:txBody>
          </p:sp>
        </mc:Choice>
        <mc:Fallback xmlns="">
          <p:sp>
            <p:nvSpPr>
              <p:cNvPr id="16" name="Rectangle 15">
                <a:extLst>
                  <a:ext uri="{FF2B5EF4-FFF2-40B4-BE49-F238E27FC236}">
                    <a16:creationId xmlns:a16="http://schemas.microsoft.com/office/drawing/2014/main" id="{A68A0544-6068-41F9-97DF-FFFAA1B16965}"/>
                  </a:ext>
                </a:extLst>
              </p:cNvPr>
              <p:cNvSpPr>
                <a:spLocks noRot="1" noChangeAspect="1" noMove="1" noResize="1" noEditPoints="1" noAdjustHandles="1" noChangeArrowheads="1" noChangeShapeType="1" noTextEdit="1"/>
              </p:cNvSpPr>
              <p:nvPr/>
            </p:nvSpPr>
            <p:spPr>
              <a:xfrm>
                <a:off x="7632600" y="798353"/>
                <a:ext cx="4559400" cy="838435"/>
              </a:xfrm>
              <a:prstGeom prst="rect">
                <a:avLst/>
              </a:prstGeom>
              <a:blipFill>
                <a:blip r:embed="rId9"/>
                <a:stretch>
                  <a:fillRect l="-802" t="-2174" b="-5797"/>
                </a:stretch>
              </a:blipFill>
            </p:spPr>
            <p:txBody>
              <a:bodyPr/>
              <a:lstStyle/>
              <a:p>
                <a:r>
                  <a:rPr lang="en-US">
                    <a:noFill/>
                  </a:rPr>
                  <a:t> </a:t>
                </a:r>
              </a:p>
            </p:txBody>
          </p:sp>
        </mc:Fallback>
      </mc:AlternateContent>
    </p:spTree>
    <p:extLst>
      <p:ext uri="{BB962C8B-B14F-4D97-AF65-F5344CB8AC3E}">
        <p14:creationId xmlns:p14="http://schemas.microsoft.com/office/powerpoint/2010/main" val="306788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192000" cy="487490"/>
          </a:xfrm>
        </p:spPr>
        <p:txBody>
          <a:bodyPr/>
          <a:lstStyle/>
          <a:p>
            <a:r>
              <a:rPr lang="en-US" dirty="0"/>
              <a:t>Jefferson Lab Fusion Program					Schedule</a:t>
            </a:r>
          </a:p>
        </p:txBody>
      </p:sp>
      <p:pic>
        <p:nvPicPr>
          <p:cNvPr id="8" name="Content Placeholder 7">
            <a:extLst>
              <a:ext uri="{FF2B5EF4-FFF2-40B4-BE49-F238E27FC236}">
                <a16:creationId xmlns:a16="http://schemas.microsoft.com/office/drawing/2014/main" id="{986E7608-AB26-46E1-A051-1288934C0AAA}"/>
              </a:ext>
            </a:extLst>
          </p:cNvPr>
          <p:cNvPicPr>
            <a:picLocks noGrp="1" noChangeAspect="1"/>
          </p:cNvPicPr>
          <p:nvPr>
            <p:ph idx="1"/>
          </p:nvPr>
        </p:nvPicPr>
        <p:blipFill>
          <a:blip r:embed="rId2"/>
          <a:stretch>
            <a:fillRect/>
          </a:stretch>
        </p:blipFill>
        <p:spPr>
          <a:xfrm>
            <a:off x="8821427" y="6388839"/>
            <a:ext cx="737680" cy="457240"/>
          </a:xfrm>
          <a:prstGeom prst="rect">
            <a:avLst/>
          </a:prstGeom>
        </p:spPr>
      </p:pic>
      <p:sp>
        <p:nvSpPr>
          <p:cNvPr id="4" name="Footer Placeholder 3"/>
          <p:cNvSpPr>
            <a:spLocks noGrp="1"/>
          </p:cNvSpPr>
          <p:nvPr>
            <p:ph type="ftr" sz="quarter" idx="11"/>
          </p:nvPr>
        </p:nvSpPr>
        <p:spPr/>
        <p:txBody>
          <a:bodyPr/>
          <a:lstStyle/>
          <a:p>
            <a:r>
              <a:rPr lang="en-US" dirty="0"/>
              <a:t>Xiangdong Wei, SPIN2023</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11</a:t>
            </a:fld>
            <a:endParaRPr lang="en-US" dirty="0"/>
          </a:p>
        </p:txBody>
      </p:sp>
      <p:pic>
        <p:nvPicPr>
          <p:cNvPr id="6" name="Picture 5">
            <a:extLst>
              <a:ext uri="{FF2B5EF4-FFF2-40B4-BE49-F238E27FC236}">
                <a16:creationId xmlns:a16="http://schemas.microsoft.com/office/drawing/2014/main" id="{2AE25EFA-09D9-44FE-A8A4-C8323F3F40F5}"/>
              </a:ext>
            </a:extLst>
          </p:cNvPr>
          <p:cNvPicPr>
            <a:picLocks noChangeAspect="1"/>
          </p:cNvPicPr>
          <p:nvPr/>
        </p:nvPicPr>
        <p:blipFill>
          <a:blip r:embed="rId3"/>
          <a:stretch>
            <a:fillRect/>
          </a:stretch>
        </p:blipFill>
        <p:spPr>
          <a:xfrm>
            <a:off x="6646755" y="6414997"/>
            <a:ext cx="731583" cy="408467"/>
          </a:xfrm>
          <a:prstGeom prst="rect">
            <a:avLst/>
          </a:prstGeom>
        </p:spPr>
      </p:pic>
      <p:pic>
        <p:nvPicPr>
          <p:cNvPr id="7" name="Picture 6">
            <a:extLst>
              <a:ext uri="{FF2B5EF4-FFF2-40B4-BE49-F238E27FC236}">
                <a16:creationId xmlns:a16="http://schemas.microsoft.com/office/drawing/2014/main" id="{85E02B4A-3568-4D25-B75C-1003AF7BF835}"/>
              </a:ext>
            </a:extLst>
          </p:cNvPr>
          <p:cNvPicPr>
            <a:picLocks noChangeAspect="1"/>
          </p:cNvPicPr>
          <p:nvPr/>
        </p:nvPicPr>
        <p:blipFill>
          <a:blip r:embed="rId4"/>
          <a:stretch>
            <a:fillRect/>
          </a:stretch>
        </p:blipFill>
        <p:spPr>
          <a:xfrm>
            <a:off x="7551195" y="6486383"/>
            <a:ext cx="1097375" cy="262151"/>
          </a:xfrm>
          <a:prstGeom prst="rect">
            <a:avLst/>
          </a:prstGeom>
        </p:spPr>
      </p:pic>
      <p:pic>
        <p:nvPicPr>
          <p:cNvPr id="9" name="Picture 8">
            <a:extLst>
              <a:ext uri="{FF2B5EF4-FFF2-40B4-BE49-F238E27FC236}">
                <a16:creationId xmlns:a16="http://schemas.microsoft.com/office/drawing/2014/main" id="{26FB1A6E-4FAC-4CF3-B0ED-634AE8DF7F4B}"/>
              </a:ext>
            </a:extLst>
          </p:cNvPr>
          <p:cNvPicPr>
            <a:picLocks noChangeAspect="1"/>
          </p:cNvPicPr>
          <p:nvPr/>
        </p:nvPicPr>
        <p:blipFill>
          <a:blip r:embed="rId5"/>
          <a:stretch>
            <a:fillRect/>
          </a:stretch>
        </p:blipFill>
        <p:spPr>
          <a:xfrm>
            <a:off x="9731964" y="6395667"/>
            <a:ext cx="449203" cy="443588"/>
          </a:xfrm>
          <a:prstGeom prst="rect">
            <a:avLst/>
          </a:prstGeom>
        </p:spPr>
      </p:pic>
      <p:sp>
        <p:nvSpPr>
          <p:cNvPr id="3" name="Rectangle 2">
            <a:extLst>
              <a:ext uri="{FF2B5EF4-FFF2-40B4-BE49-F238E27FC236}">
                <a16:creationId xmlns:a16="http://schemas.microsoft.com/office/drawing/2014/main" id="{AA44FEC4-BE65-4C8C-99A8-1D4245A0A07E}"/>
              </a:ext>
            </a:extLst>
          </p:cNvPr>
          <p:cNvSpPr/>
          <p:nvPr/>
        </p:nvSpPr>
        <p:spPr>
          <a:xfrm>
            <a:off x="1176950" y="1234053"/>
            <a:ext cx="10041805" cy="4708981"/>
          </a:xfrm>
          <a:prstGeom prst="rect">
            <a:avLst/>
          </a:prstGeom>
        </p:spPr>
        <p:txBody>
          <a:bodyPr wrap="square">
            <a:spAutoFit/>
          </a:bodyPr>
          <a:lstStyle/>
          <a:p>
            <a:pPr lvl="0" defTabSz="457200">
              <a:defRPr/>
            </a:pPr>
            <a:r>
              <a:rPr lang="en-US" sz="2000" dirty="0">
                <a:solidFill>
                  <a:prstClr val="black"/>
                </a:solidFill>
              </a:rPr>
              <a:t>When the proposals go through, we are expecting to run the </a:t>
            </a:r>
            <a:r>
              <a:rPr lang="en-US" sz="2000" b="1" i="1" dirty="0">
                <a:solidFill>
                  <a:srgbClr val="0432FF"/>
                </a:solidFill>
              </a:rPr>
              <a:t>D + </a:t>
            </a:r>
            <a:r>
              <a:rPr lang="en-US" sz="2000" b="1" i="1" baseline="30000" dirty="0">
                <a:solidFill>
                  <a:srgbClr val="0432FF"/>
                </a:solidFill>
              </a:rPr>
              <a:t>3</a:t>
            </a:r>
            <a:r>
              <a:rPr lang="en-US" sz="2000" b="1" i="1" dirty="0">
                <a:solidFill>
                  <a:srgbClr val="0432FF"/>
                </a:solidFill>
              </a:rPr>
              <a:t>He </a:t>
            </a:r>
            <a:r>
              <a:rPr lang="en-US" sz="2000" dirty="0">
                <a:solidFill>
                  <a:prstClr val="black"/>
                </a:solidFill>
              </a:rPr>
              <a:t>test within 5-6 years. </a:t>
            </a:r>
          </a:p>
          <a:p>
            <a:pPr lvl="0" defTabSz="457200">
              <a:defRPr/>
            </a:pPr>
            <a:endParaRPr lang="en-US" sz="2000" dirty="0">
              <a:solidFill>
                <a:prstClr val="black"/>
              </a:solidFill>
            </a:endParaRPr>
          </a:p>
          <a:p>
            <a:pPr lvl="0" defTabSz="457200">
              <a:defRPr/>
            </a:pPr>
            <a:r>
              <a:rPr lang="en-US" sz="2000" i="1" dirty="0">
                <a:solidFill>
                  <a:srgbClr val="00B0F0"/>
                </a:solidFill>
                <a:effectLst>
                  <a:outerShdw blurRad="38100" dist="38100" dir="2700000" algn="tl">
                    <a:srgbClr val="000000">
                      <a:alpha val="43137"/>
                    </a:srgbClr>
                  </a:outerShdw>
                </a:effectLst>
              </a:rPr>
              <a:t>Proposal for current funding cycle:</a:t>
            </a:r>
          </a:p>
          <a:p>
            <a:pPr marL="285750" lvl="0" indent="-285750" defTabSz="457200">
              <a:buFont typeface="Arial" panose="020B0604020202020204" pitchFamily="34" charset="0"/>
              <a:buChar char="•"/>
              <a:defRPr/>
            </a:pPr>
            <a:endParaRPr lang="en-US" sz="2000" dirty="0">
              <a:solidFill>
                <a:srgbClr val="00B0F0"/>
              </a:solidFill>
            </a:endParaRPr>
          </a:p>
          <a:p>
            <a:pPr marL="285750" lvl="0" indent="-285750" defTabSz="457200">
              <a:buFont typeface="Arial" panose="020B0604020202020204" pitchFamily="34" charset="0"/>
              <a:buChar char="•"/>
              <a:defRPr/>
            </a:pPr>
            <a:r>
              <a:rPr lang="en-US" sz="2000" dirty="0">
                <a:solidFill>
                  <a:srgbClr val="00B0F0"/>
                </a:solidFill>
              </a:rPr>
              <a:t>Year 1:		Acquiring LiD material, Fabricating (or purchase) LiD pellets, 								Designing/Building Irradiation Cryostat.</a:t>
            </a:r>
          </a:p>
          <a:p>
            <a:pPr marL="285750" lvl="0" indent="-285750" defTabSz="457200">
              <a:buFont typeface="Arial" panose="020B0604020202020204" pitchFamily="34" charset="0"/>
              <a:buChar char="•"/>
              <a:defRPr/>
            </a:pPr>
            <a:endParaRPr lang="en-US" sz="2000" dirty="0">
              <a:solidFill>
                <a:srgbClr val="00B0F0"/>
              </a:solidFill>
            </a:endParaRPr>
          </a:p>
          <a:p>
            <a:pPr marL="285750" lvl="0" indent="-285750" defTabSz="457200">
              <a:buFont typeface="Arial" panose="020B0604020202020204" pitchFamily="34" charset="0"/>
              <a:buChar char="•"/>
              <a:defRPr/>
            </a:pPr>
            <a:r>
              <a:rPr lang="en-US" sz="2000" dirty="0">
                <a:solidFill>
                  <a:srgbClr val="00B0F0"/>
                </a:solidFill>
              </a:rPr>
              <a:t>Year 2:		Testing Irradiation Cryostat, Producing Irradiated LiD pellets.</a:t>
            </a:r>
          </a:p>
          <a:p>
            <a:pPr marL="285750" lvl="0" indent="-285750" defTabSz="457200">
              <a:buFont typeface="Arial" panose="020B0604020202020204" pitchFamily="34" charset="0"/>
              <a:buChar char="•"/>
              <a:defRPr/>
            </a:pPr>
            <a:endParaRPr lang="en-US" sz="2000" dirty="0">
              <a:solidFill>
                <a:srgbClr val="00B0F0"/>
              </a:solidFill>
            </a:endParaRPr>
          </a:p>
          <a:p>
            <a:pPr lvl="0" defTabSz="457200">
              <a:defRPr/>
            </a:pPr>
            <a:r>
              <a:rPr lang="en-US" sz="2000" i="1" dirty="0">
                <a:solidFill>
                  <a:schemeClr val="bg1">
                    <a:lumMod val="50000"/>
                  </a:schemeClr>
                </a:solidFill>
                <a:effectLst>
                  <a:outerShdw blurRad="38100" dist="38100" dir="2700000" algn="tl">
                    <a:srgbClr val="000000">
                      <a:alpha val="43137"/>
                    </a:srgbClr>
                  </a:outerShdw>
                </a:effectLst>
              </a:rPr>
              <a:t>In subsequent funding cycles:</a:t>
            </a:r>
          </a:p>
          <a:p>
            <a:pPr marL="285750" lvl="0" indent="-285750" defTabSz="457200">
              <a:buFont typeface="Arial" panose="020B0604020202020204" pitchFamily="34" charset="0"/>
              <a:buChar char="•"/>
              <a:defRPr/>
            </a:pPr>
            <a:endParaRPr lang="en-US" sz="2000" dirty="0">
              <a:solidFill>
                <a:prstClr val="black"/>
              </a:solidFill>
            </a:endParaRPr>
          </a:p>
          <a:p>
            <a:pPr marL="285750" lvl="0" indent="-285750" defTabSz="457200">
              <a:buFont typeface="Arial" panose="020B0604020202020204" pitchFamily="34" charset="0"/>
              <a:buChar char="•"/>
              <a:defRPr/>
            </a:pPr>
            <a:r>
              <a:rPr lang="en-US" sz="2000" dirty="0">
                <a:solidFill>
                  <a:schemeClr val="bg1">
                    <a:lumMod val="65000"/>
                  </a:schemeClr>
                </a:solidFill>
              </a:rPr>
              <a:t>Year 3-4:		Finishing subsystem constructions and then production test.</a:t>
            </a:r>
          </a:p>
          <a:p>
            <a:pPr marL="285750" lvl="0" indent="-285750" defTabSz="457200">
              <a:buFont typeface="Arial" panose="020B0604020202020204" pitchFamily="34" charset="0"/>
              <a:buChar char="•"/>
              <a:defRPr/>
            </a:pPr>
            <a:endParaRPr lang="en-US" sz="2000" dirty="0">
              <a:solidFill>
                <a:schemeClr val="bg1">
                  <a:lumMod val="65000"/>
                </a:schemeClr>
              </a:solidFill>
            </a:endParaRPr>
          </a:p>
          <a:p>
            <a:pPr marL="285750" lvl="0" indent="-285750" defTabSz="457200">
              <a:buFont typeface="Arial" panose="020B0604020202020204" pitchFamily="34" charset="0"/>
              <a:buChar char="•"/>
              <a:defRPr/>
            </a:pPr>
            <a:r>
              <a:rPr lang="en-US" sz="2000" dirty="0">
                <a:solidFill>
                  <a:schemeClr val="bg1">
                    <a:lumMod val="65000"/>
                  </a:schemeClr>
                </a:solidFill>
              </a:rPr>
              <a:t>Year 5-6:		System integration and final assembly.</a:t>
            </a:r>
          </a:p>
          <a:p>
            <a:pPr lvl="0" defTabSz="457200">
              <a:defRPr/>
            </a:pPr>
            <a:r>
              <a:rPr lang="en-US" sz="2000" dirty="0">
                <a:solidFill>
                  <a:schemeClr val="bg1">
                    <a:lumMod val="65000"/>
                  </a:schemeClr>
                </a:solidFill>
              </a:rPr>
              <a:t>				Running polarized </a:t>
            </a:r>
            <a:r>
              <a:rPr lang="en-US" sz="2000" b="1" i="1" dirty="0">
                <a:solidFill>
                  <a:schemeClr val="bg1">
                    <a:lumMod val="65000"/>
                  </a:schemeClr>
                </a:solidFill>
              </a:rPr>
              <a:t>D + </a:t>
            </a:r>
            <a:r>
              <a:rPr lang="en-US" sz="2000" b="1" i="1" baseline="30000" dirty="0">
                <a:solidFill>
                  <a:schemeClr val="bg1">
                    <a:lumMod val="65000"/>
                  </a:schemeClr>
                </a:solidFill>
              </a:rPr>
              <a:t>3</a:t>
            </a:r>
            <a:r>
              <a:rPr lang="en-US" sz="2000" b="1" i="1" dirty="0">
                <a:solidFill>
                  <a:schemeClr val="bg1">
                    <a:lumMod val="65000"/>
                  </a:schemeClr>
                </a:solidFill>
              </a:rPr>
              <a:t>He </a:t>
            </a:r>
            <a:r>
              <a:rPr lang="en-US" sz="2000" dirty="0">
                <a:solidFill>
                  <a:schemeClr val="bg1">
                    <a:lumMod val="65000"/>
                  </a:schemeClr>
                </a:solidFill>
              </a:rPr>
              <a:t>fusion at DIII-D.</a:t>
            </a:r>
            <a:endParaRPr lang="en-US" sz="2000" dirty="0"/>
          </a:p>
        </p:txBody>
      </p:sp>
    </p:spTree>
    <p:extLst>
      <p:ext uri="{BB962C8B-B14F-4D97-AF65-F5344CB8AC3E}">
        <p14:creationId xmlns:p14="http://schemas.microsoft.com/office/powerpoint/2010/main" val="251419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192000" cy="487490"/>
          </a:xfrm>
        </p:spPr>
        <p:txBody>
          <a:bodyPr/>
          <a:lstStyle/>
          <a:p>
            <a:r>
              <a:rPr lang="en-US" dirty="0"/>
              <a:t>Jefferson Lab Fusion Program					Summary</a:t>
            </a:r>
          </a:p>
        </p:txBody>
      </p:sp>
      <p:pic>
        <p:nvPicPr>
          <p:cNvPr id="8" name="Content Placeholder 7">
            <a:extLst>
              <a:ext uri="{FF2B5EF4-FFF2-40B4-BE49-F238E27FC236}">
                <a16:creationId xmlns:a16="http://schemas.microsoft.com/office/drawing/2014/main" id="{986E7608-AB26-46E1-A051-1288934C0AAA}"/>
              </a:ext>
            </a:extLst>
          </p:cNvPr>
          <p:cNvPicPr>
            <a:picLocks noGrp="1" noChangeAspect="1"/>
          </p:cNvPicPr>
          <p:nvPr>
            <p:ph idx="1"/>
          </p:nvPr>
        </p:nvPicPr>
        <p:blipFill>
          <a:blip r:embed="rId2"/>
          <a:stretch>
            <a:fillRect/>
          </a:stretch>
        </p:blipFill>
        <p:spPr>
          <a:xfrm>
            <a:off x="8821427" y="6388839"/>
            <a:ext cx="737680" cy="457240"/>
          </a:xfrm>
          <a:prstGeom prst="rect">
            <a:avLst/>
          </a:prstGeom>
        </p:spPr>
      </p:pic>
      <p:sp>
        <p:nvSpPr>
          <p:cNvPr id="4" name="Footer Placeholder 3"/>
          <p:cNvSpPr>
            <a:spLocks noGrp="1"/>
          </p:cNvSpPr>
          <p:nvPr>
            <p:ph type="ftr" sz="quarter" idx="11"/>
          </p:nvPr>
        </p:nvSpPr>
        <p:spPr/>
        <p:txBody>
          <a:bodyPr/>
          <a:lstStyle/>
          <a:p>
            <a:r>
              <a:rPr lang="en-US" dirty="0"/>
              <a:t>Xiangdong Wei, SPIN2023</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12</a:t>
            </a:fld>
            <a:endParaRPr lang="en-US" dirty="0"/>
          </a:p>
        </p:txBody>
      </p:sp>
      <p:pic>
        <p:nvPicPr>
          <p:cNvPr id="6" name="Picture 5">
            <a:extLst>
              <a:ext uri="{FF2B5EF4-FFF2-40B4-BE49-F238E27FC236}">
                <a16:creationId xmlns:a16="http://schemas.microsoft.com/office/drawing/2014/main" id="{2AE25EFA-09D9-44FE-A8A4-C8323F3F40F5}"/>
              </a:ext>
            </a:extLst>
          </p:cNvPr>
          <p:cNvPicPr>
            <a:picLocks noChangeAspect="1"/>
          </p:cNvPicPr>
          <p:nvPr/>
        </p:nvPicPr>
        <p:blipFill>
          <a:blip r:embed="rId3"/>
          <a:stretch>
            <a:fillRect/>
          </a:stretch>
        </p:blipFill>
        <p:spPr>
          <a:xfrm>
            <a:off x="6646755" y="6414997"/>
            <a:ext cx="731583" cy="408467"/>
          </a:xfrm>
          <a:prstGeom prst="rect">
            <a:avLst/>
          </a:prstGeom>
        </p:spPr>
      </p:pic>
      <p:pic>
        <p:nvPicPr>
          <p:cNvPr id="7" name="Picture 6">
            <a:extLst>
              <a:ext uri="{FF2B5EF4-FFF2-40B4-BE49-F238E27FC236}">
                <a16:creationId xmlns:a16="http://schemas.microsoft.com/office/drawing/2014/main" id="{85E02B4A-3568-4D25-B75C-1003AF7BF835}"/>
              </a:ext>
            </a:extLst>
          </p:cNvPr>
          <p:cNvPicPr>
            <a:picLocks noChangeAspect="1"/>
          </p:cNvPicPr>
          <p:nvPr/>
        </p:nvPicPr>
        <p:blipFill>
          <a:blip r:embed="rId4"/>
          <a:stretch>
            <a:fillRect/>
          </a:stretch>
        </p:blipFill>
        <p:spPr>
          <a:xfrm>
            <a:off x="7551195" y="6486383"/>
            <a:ext cx="1097375" cy="262151"/>
          </a:xfrm>
          <a:prstGeom prst="rect">
            <a:avLst/>
          </a:prstGeom>
        </p:spPr>
      </p:pic>
      <p:pic>
        <p:nvPicPr>
          <p:cNvPr id="9" name="Picture 8">
            <a:extLst>
              <a:ext uri="{FF2B5EF4-FFF2-40B4-BE49-F238E27FC236}">
                <a16:creationId xmlns:a16="http://schemas.microsoft.com/office/drawing/2014/main" id="{26FB1A6E-4FAC-4CF3-B0ED-634AE8DF7F4B}"/>
              </a:ext>
            </a:extLst>
          </p:cNvPr>
          <p:cNvPicPr>
            <a:picLocks noChangeAspect="1"/>
          </p:cNvPicPr>
          <p:nvPr/>
        </p:nvPicPr>
        <p:blipFill>
          <a:blip r:embed="rId5"/>
          <a:stretch>
            <a:fillRect/>
          </a:stretch>
        </p:blipFill>
        <p:spPr>
          <a:xfrm>
            <a:off x="9731964" y="6395667"/>
            <a:ext cx="449203" cy="443588"/>
          </a:xfrm>
          <a:prstGeom prst="rect">
            <a:avLst/>
          </a:prstGeom>
        </p:spPr>
      </p:pic>
      <p:sp>
        <p:nvSpPr>
          <p:cNvPr id="10" name="Rectangle 9">
            <a:extLst>
              <a:ext uri="{FF2B5EF4-FFF2-40B4-BE49-F238E27FC236}">
                <a16:creationId xmlns:a16="http://schemas.microsoft.com/office/drawing/2014/main" id="{D8AC339E-31C0-430B-89D2-842C6894C48C}"/>
              </a:ext>
            </a:extLst>
          </p:cNvPr>
          <p:cNvSpPr/>
          <p:nvPr/>
        </p:nvSpPr>
        <p:spPr>
          <a:xfrm>
            <a:off x="647535" y="1189136"/>
            <a:ext cx="10832259" cy="3785652"/>
          </a:xfrm>
          <a:prstGeom prst="rect">
            <a:avLst/>
          </a:prstGeom>
        </p:spPr>
        <p:txBody>
          <a:bodyPr wrap="square">
            <a:spAutoFit/>
          </a:bodyPr>
          <a:lstStyle/>
          <a:p>
            <a:pPr marL="342900" indent="-342900">
              <a:buFont typeface="Arial" panose="020B0604020202020204" pitchFamily="34" charset="0"/>
              <a:buChar char="•"/>
            </a:pPr>
            <a:r>
              <a:rPr lang="en-US" sz="2400" b="1" dirty="0"/>
              <a:t>The </a:t>
            </a:r>
            <a:r>
              <a:rPr lang="en-US" sz="2400" b="1" dirty="0">
                <a:solidFill>
                  <a:srgbClr val="0070C0"/>
                </a:solidFill>
              </a:rPr>
              <a:t>project</a:t>
            </a:r>
            <a:r>
              <a:rPr lang="en-US" sz="2400" b="1" dirty="0"/>
              <a:t> to Irradiate </a:t>
            </a:r>
            <a:r>
              <a:rPr lang="en-US" sz="2400" b="1" baseline="30000" dirty="0"/>
              <a:t>7</a:t>
            </a:r>
            <a:r>
              <a:rPr lang="en-US" sz="2400" b="1" dirty="0"/>
              <a:t>LiD pellets for DNP polarization will help </a:t>
            </a:r>
            <a:r>
              <a:rPr lang="en-US" sz="2400" b="1" dirty="0">
                <a:solidFill>
                  <a:srgbClr val="0070C0"/>
                </a:solidFill>
              </a:rPr>
              <a:t>to solve the issues for both FES and NP societies.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Fusion pellets will be irradiated at JLab.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The Fusion DNP Polarizer will be designed and build at JLab.</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Test fuel polarization survivability inside a DIII-D tokamak plasma in 5-6 years.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The Fusion Project at JLab will also speed up the </a:t>
            </a:r>
            <a:r>
              <a:rPr lang="en-US" sz="2400" b="1" baseline="30000" dirty="0"/>
              <a:t>7</a:t>
            </a:r>
            <a:r>
              <a:rPr lang="en-US" sz="2400" b="1" dirty="0"/>
              <a:t>LiD/</a:t>
            </a:r>
            <a:r>
              <a:rPr lang="en-US" sz="2400" b="1" baseline="30000" dirty="0"/>
              <a:t>6</a:t>
            </a:r>
            <a:r>
              <a:rPr lang="en-US" sz="2400" b="1" dirty="0"/>
              <a:t>LiH targets development.</a:t>
            </a:r>
          </a:p>
        </p:txBody>
      </p:sp>
    </p:spTree>
    <p:extLst>
      <p:ext uri="{BB962C8B-B14F-4D97-AF65-F5344CB8AC3E}">
        <p14:creationId xmlns:p14="http://schemas.microsoft.com/office/powerpoint/2010/main" val="1191231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192000" cy="487490"/>
          </a:xfrm>
        </p:spPr>
        <p:txBody>
          <a:bodyPr/>
          <a:lstStyle/>
          <a:p>
            <a:r>
              <a:rPr lang="en-US" dirty="0"/>
              <a:t>Jefferson Lab Fusion Program					SPF Related Publications</a:t>
            </a:r>
          </a:p>
        </p:txBody>
      </p:sp>
      <p:pic>
        <p:nvPicPr>
          <p:cNvPr id="8" name="Content Placeholder 7">
            <a:extLst>
              <a:ext uri="{FF2B5EF4-FFF2-40B4-BE49-F238E27FC236}">
                <a16:creationId xmlns:a16="http://schemas.microsoft.com/office/drawing/2014/main" id="{986E7608-AB26-46E1-A051-1288934C0AAA}"/>
              </a:ext>
            </a:extLst>
          </p:cNvPr>
          <p:cNvPicPr>
            <a:picLocks noGrp="1" noChangeAspect="1"/>
          </p:cNvPicPr>
          <p:nvPr>
            <p:ph idx="1"/>
          </p:nvPr>
        </p:nvPicPr>
        <p:blipFill>
          <a:blip r:embed="rId2"/>
          <a:stretch>
            <a:fillRect/>
          </a:stretch>
        </p:blipFill>
        <p:spPr>
          <a:xfrm>
            <a:off x="8821427" y="6388839"/>
            <a:ext cx="737680" cy="457240"/>
          </a:xfrm>
          <a:prstGeom prst="rect">
            <a:avLst/>
          </a:prstGeom>
        </p:spPr>
      </p:pic>
      <p:sp>
        <p:nvSpPr>
          <p:cNvPr id="4" name="Footer Placeholder 3"/>
          <p:cNvSpPr>
            <a:spLocks noGrp="1"/>
          </p:cNvSpPr>
          <p:nvPr>
            <p:ph type="ftr" sz="quarter" idx="11"/>
          </p:nvPr>
        </p:nvSpPr>
        <p:spPr/>
        <p:txBody>
          <a:bodyPr/>
          <a:lstStyle/>
          <a:p>
            <a:r>
              <a:rPr lang="en-US" dirty="0"/>
              <a:t>Xiangdong Wei, SPIN2023</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dirty="0"/>
          </a:p>
        </p:txBody>
      </p:sp>
      <p:pic>
        <p:nvPicPr>
          <p:cNvPr id="6" name="Picture 5">
            <a:extLst>
              <a:ext uri="{FF2B5EF4-FFF2-40B4-BE49-F238E27FC236}">
                <a16:creationId xmlns:a16="http://schemas.microsoft.com/office/drawing/2014/main" id="{2AE25EFA-09D9-44FE-A8A4-C8323F3F40F5}"/>
              </a:ext>
            </a:extLst>
          </p:cNvPr>
          <p:cNvPicPr>
            <a:picLocks noChangeAspect="1"/>
          </p:cNvPicPr>
          <p:nvPr/>
        </p:nvPicPr>
        <p:blipFill>
          <a:blip r:embed="rId3"/>
          <a:stretch>
            <a:fillRect/>
          </a:stretch>
        </p:blipFill>
        <p:spPr>
          <a:xfrm>
            <a:off x="6646755" y="6414997"/>
            <a:ext cx="731583" cy="408467"/>
          </a:xfrm>
          <a:prstGeom prst="rect">
            <a:avLst/>
          </a:prstGeom>
        </p:spPr>
      </p:pic>
      <p:pic>
        <p:nvPicPr>
          <p:cNvPr id="7" name="Picture 6">
            <a:extLst>
              <a:ext uri="{FF2B5EF4-FFF2-40B4-BE49-F238E27FC236}">
                <a16:creationId xmlns:a16="http://schemas.microsoft.com/office/drawing/2014/main" id="{85E02B4A-3568-4D25-B75C-1003AF7BF835}"/>
              </a:ext>
            </a:extLst>
          </p:cNvPr>
          <p:cNvPicPr>
            <a:picLocks noChangeAspect="1"/>
          </p:cNvPicPr>
          <p:nvPr/>
        </p:nvPicPr>
        <p:blipFill>
          <a:blip r:embed="rId4"/>
          <a:stretch>
            <a:fillRect/>
          </a:stretch>
        </p:blipFill>
        <p:spPr>
          <a:xfrm>
            <a:off x="7551195" y="6486383"/>
            <a:ext cx="1097375" cy="262151"/>
          </a:xfrm>
          <a:prstGeom prst="rect">
            <a:avLst/>
          </a:prstGeom>
        </p:spPr>
      </p:pic>
      <p:pic>
        <p:nvPicPr>
          <p:cNvPr id="9" name="Picture 8">
            <a:extLst>
              <a:ext uri="{FF2B5EF4-FFF2-40B4-BE49-F238E27FC236}">
                <a16:creationId xmlns:a16="http://schemas.microsoft.com/office/drawing/2014/main" id="{26FB1A6E-4FAC-4CF3-B0ED-634AE8DF7F4B}"/>
              </a:ext>
            </a:extLst>
          </p:cNvPr>
          <p:cNvPicPr>
            <a:picLocks noChangeAspect="1"/>
          </p:cNvPicPr>
          <p:nvPr/>
        </p:nvPicPr>
        <p:blipFill>
          <a:blip r:embed="rId5"/>
          <a:stretch>
            <a:fillRect/>
          </a:stretch>
        </p:blipFill>
        <p:spPr>
          <a:xfrm>
            <a:off x="9731964" y="6395667"/>
            <a:ext cx="449203" cy="443588"/>
          </a:xfrm>
          <a:prstGeom prst="rect">
            <a:avLst/>
          </a:prstGeom>
        </p:spPr>
      </p:pic>
      <p:sp>
        <p:nvSpPr>
          <p:cNvPr id="10" name="TextBox 9">
            <a:extLst>
              <a:ext uri="{FF2B5EF4-FFF2-40B4-BE49-F238E27FC236}">
                <a16:creationId xmlns:a16="http://schemas.microsoft.com/office/drawing/2014/main" id="{1AFA4C4A-CCA1-4B68-9412-3B84B3C5E490}"/>
              </a:ext>
            </a:extLst>
          </p:cNvPr>
          <p:cNvSpPr txBox="1"/>
          <p:nvPr/>
        </p:nvSpPr>
        <p:spPr>
          <a:xfrm>
            <a:off x="244445" y="1325463"/>
            <a:ext cx="11742344" cy="4339650"/>
          </a:xfrm>
          <a:prstGeom prst="rect">
            <a:avLst/>
          </a:prstGeom>
          <a:noFill/>
        </p:spPr>
        <p:txBody>
          <a:bodyPr wrap="square" lIns="91440" tIns="45720" rIns="91440" bIns="45720" rtlCol="0" anchor="t">
            <a:spAutoFit/>
          </a:bodyPr>
          <a:lstStyle/>
          <a:p>
            <a:r>
              <a:rPr lang="en-US" i="1" dirty="0">
                <a:solidFill>
                  <a:srgbClr val="00B050"/>
                </a:solidFill>
                <a:ea typeface="+mn-lt"/>
                <a:cs typeface="+mn-lt"/>
              </a:rPr>
              <a:t>4 papers from the SPF collaboration:</a:t>
            </a:r>
          </a:p>
          <a:p>
            <a:endParaRPr lang="en-US" sz="2000" dirty="0">
              <a:cs typeface="Calibri"/>
            </a:endParaRPr>
          </a:p>
          <a:p>
            <a:r>
              <a:rPr lang="en-US" sz="1400" dirty="0">
                <a:ea typeface="+mn-lt"/>
                <a:cs typeface="+mn-lt"/>
              </a:rPr>
              <a:t>• “</a:t>
            </a:r>
            <a:r>
              <a:rPr lang="en-US" sz="1400" i="1" dirty="0">
                <a:solidFill>
                  <a:srgbClr val="005493"/>
                </a:solidFill>
                <a:ea typeface="+mn-lt"/>
                <a:cs typeface="+mn-lt"/>
              </a:rPr>
              <a:t>Controlling Fusion Yield in Tokamaks with Spin Polarized Fuel, and Feasibility Studies on the DIII-D Tokamak</a:t>
            </a:r>
            <a:r>
              <a:rPr lang="en-US" sz="1400" i="1" dirty="0">
                <a:ea typeface="+mn-lt"/>
                <a:cs typeface="+mn-lt"/>
              </a:rPr>
              <a:t>",</a:t>
            </a:r>
          </a:p>
          <a:p>
            <a:r>
              <a:rPr lang="en-US" sz="1400" dirty="0">
                <a:ea typeface="+mn-lt"/>
                <a:cs typeface="+mn-lt"/>
              </a:rPr>
              <a:t>D. C. Pace, M. J. </a:t>
            </a:r>
            <a:r>
              <a:rPr lang="en-US" sz="1400" dirty="0" err="1">
                <a:ea typeface="+mn-lt"/>
                <a:cs typeface="+mn-lt"/>
              </a:rPr>
              <a:t>Lanctot</a:t>
            </a:r>
            <a:r>
              <a:rPr lang="en-US" sz="1400" dirty="0">
                <a:ea typeface="+mn-lt"/>
                <a:cs typeface="+mn-lt"/>
              </a:rPr>
              <a:t>, G. L. Jackson, A. M. Sandorfi, S. P. Smith, X. Wei,</a:t>
            </a:r>
            <a:endParaRPr lang="en-US" dirty="0"/>
          </a:p>
          <a:p>
            <a:r>
              <a:rPr lang="en-US" sz="1400" b="1" i="1" dirty="0">
                <a:solidFill>
                  <a:srgbClr val="005493"/>
                </a:solidFill>
                <a:ea typeface="+mn-lt"/>
                <a:cs typeface="+mn-lt"/>
              </a:rPr>
              <a:t>Journal of Fusion Energy,</a:t>
            </a:r>
            <a:r>
              <a:rPr lang="en-US" sz="1400" i="1" dirty="0">
                <a:solidFill>
                  <a:srgbClr val="005493"/>
                </a:solidFill>
                <a:ea typeface="+mn-lt"/>
                <a:cs typeface="+mn-lt"/>
              </a:rPr>
              <a:t> </a:t>
            </a:r>
            <a:r>
              <a:rPr lang="en-US" sz="1400" b="1" dirty="0">
                <a:solidFill>
                  <a:srgbClr val="005493"/>
                </a:solidFill>
                <a:ea typeface="+mn-lt"/>
                <a:cs typeface="+mn-lt"/>
              </a:rPr>
              <a:t>V35</a:t>
            </a:r>
            <a:r>
              <a:rPr lang="en-US" sz="1400" dirty="0">
                <a:ea typeface="+mn-lt"/>
                <a:cs typeface="+mn-lt"/>
              </a:rPr>
              <a:t>, pages 54–62 (2016), </a:t>
            </a:r>
            <a:r>
              <a:rPr lang="en-US" sz="1400" dirty="0">
                <a:ea typeface="+mn-lt"/>
                <a:cs typeface="+mn-lt"/>
                <a:hlinkClick r:id="rId6"/>
              </a:rPr>
              <a:t>https://doi.org/10.1007/s10894-015-0015-4</a:t>
            </a:r>
            <a:r>
              <a:rPr lang="en-US" sz="1400" dirty="0">
                <a:ea typeface="+mn-lt"/>
                <a:cs typeface="+mn-lt"/>
              </a:rPr>
              <a:t>.</a:t>
            </a:r>
          </a:p>
          <a:p>
            <a:endParaRPr lang="en-US" sz="1400" dirty="0">
              <a:ea typeface="+mn-lt"/>
              <a:cs typeface="+mn-lt"/>
            </a:endParaRPr>
          </a:p>
          <a:p>
            <a:r>
              <a:rPr lang="en-US" sz="1400" dirty="0">
                <a:ea typeface="+mn-lt"/>
                <a:cs typeface="+mn-lt"/>
              </a:rPr>
              <a:t>• “</a:t>
            </a:r>
            <a:r>
              <a:rPr lang="en-US" sz="1400" i="1" dirty="0">
                <a:solidFill>
                  <a:srgbClr val="0070C0"/>
                </a:solidFill>
                <a:ea typeface="+mn-lt"/>
                <a:cs typeface="+mn-lt"/>
              </a:rPr>
              <a:t>Encapsulation of Spin-Polarized 3He in Tokamak Fusion Pellets</a:t>
            </a:r>
            <a:r>
              <a:rPr lang="en-US" sz="1400" dirty="0">
                <a:ea typeface="+mn-lt"/>
                <a:cs typeface="+mn-lt"/>
              </a:rPr>
              <a:t>”,</a:t>
            </a:r>
          </a:p>
          <a:p>
            <a:r>
              <a:rPr lang="en-US" sz="1400" dirty="0">
                <a:ea typeface="+mn-lt"/>
                <a:cs typeface="+mn-lt"/>
              </a:rPr>
              <a:t> S. </a:t>
            </a:r>
            <a:r>
              <a:rPr lang="en-US" sz="1400" dirty="0" err="1">
                <a:ea typeface="+mn-lt"/>
                <a:cs typeface="+mn-lt"/>
              </a:rPr>
              <a:t>Tafti</a:t>
            </a:r>
            <a:r>
              <a:rPr lang="en-US" sz="1400" dirty="0">
                <a:ea typeface="+mn-lt"/>
                <a:cs typeface="+mn-lt"/>
              </a:rPr>
              <a:t>, J. Liu, A.M. Sandorfi, K. Wei, X. Wei, X. Zheng, and G. W. Miller,</a:t>
            </a:r>
          </a:p>
          <a:p>
            <a:r>
              <a:rPr lang="en-US" sz="1400" dirty="0">
                <a:ea typeface="+mn-lt"/>
                <a:cs typeface="+mn-lt"/>
              </a:rPr>
              <a:t> </a:t>
            </a:r>
            <a:r>
              <a:rPr lang="en-US" sz="1400" b="1" i="1" dirty="0">
                <a:solidFill>
                  <a:srgbClr val="0070C0"/>
                </a:solidFill>
                <a:ea typeface="+mn-lt"/>
                <a:cs typeface="+mn-lt"/>
              </a:rPr>
              <a:t>Nature Physics</a:t>
            </a:r>
            <a:r>
              <a:rPr lang="en-US" sz="1400" dirty="0">
                <a:ea typeface="+mn-lt"/>
                <a:cs typeface="+mn-lt"/>
              </a:rPr>
              <a:t> (2023 – </a:t>
            </a:r>
            <a:r>
              <a:rPr lang="en-US" sz="1400" i="1" dirty="0">
                <a:solidFill>
                  <a:srgbClr val="00B050"/>
                </a:solidFill>
                <a:ea typeface="+mn-lt"/>
                <a:cs typeface="+mn-lt"/>
              </a:rPr>
              <a:t>currently under peer review</a:t>
            </a:r>
            <a:r>
              <a:rPr lang="en-US" sz="1400" dirty="0">
                <a:ea typeface="+mn-lt"/>
                <a:cs typeface="+mn-lt"/>
              </a:rPr>
              <a:t>)</a:t>
            </a:r>
          </a:p>
          <a:p>
            <a:endParaRPr lang="en-US" sz="1400" dirty="0">
              <a:ea typeface="+mn-lt"/>
              <a:cs typeface="+mn-lt"/>
            </a:endParaRPr>
          </a:p>
          <a:p>
            <a:r>
              <a:rPr lang="en-US" sz="1400" dirty="0">
                <a:ea typeface="+mn-lt"/>
                <a:cs typeface="+mn-lt"/>
              </a:rPr>
              <a:t>• “</a:t>
            </a:r>
            <a:r>
              <a:rPr lang="en-US" sz="1400" i="1" dirty="0">
                <a:solidFill>
                  <a:srgbClr val="0070C0"/>
                </a:solidFill>
                <a:ea typeface="+mn-lt"/>
                <a:cs typeface="+mn-lt"/>
              </a:rPr>
              <a:t>Polarized Fusion and Potential in situ Tests of Fuel Polarization Survival in a Tokamak Plasma</a:t>
            </a:r>
            <a:r>
              <a:rPr lang="en-US" sz="1400" dirty="0">
                <a:ea typeface="+mn-lt"/>
                <a:cs typeface="+mn-lt"/>
              </a:rPr>
              <a:t>”, </a:t>
            </a:r>
          </a:p>
          <a:p>
            <a:r>
              <a:rPr lang="en-US" sz="1400" dirty="0">
                <a:ea typeface="+mn-lt"/>
                <a:cs typeface="+mn-lt"/>
              </a:rPr>
              <a:t>L. Baylor, A. </a:t>
            </a:r>
            <a:r>
              <a:rPr lang="en-US" sz="1400" dirty="0" err="1">
                <a:ea typeface="+mn-lt"/>
                <a:cs typeface="+mn-lt"/>
              </a:rPr>
              <a:t>Deur</a:t>
            </a:r>
            <a:r>
              <a:rPr lang="en-US" sz="1400" dirty="0">
                <a:ea typeface="+mn-lt"/>
                <a:cs typeface="+mn-lt"/>
              </a:rPr>
              <a:t>, N. </a:t>
            </a:r>
            <a:r>
              <a:rPr lang="en-US" sz="1400" dirty="0" err="1">
                <a:ea typeface="+mn-lt"/>
                <a:cs typeface="+mn-lt"/>
              </a:rPr>
              <a:t>Eidietis</a:t>
            </a:r>
            <a:r>
              <a:rPr lang="en-US" sz="1400" dirty="0">
                <a:ea typeface="+mn-lt"/>
                <a:cs typeface="+mn-lt"/>
              </a:rPr>
              <a:t>, W.W. </a:t>
            </a:r>
            <a:r>
              <a:rPr lang="en-US" sz="1400" dirty="0" err="1">
                <a:ea typeface="+mn-lt"/>
                <a:cs typeface="+mn-lt"/>
              </a:rPr>
              <a:t>Heidbrink</a:t>
            </a:r>
            <a:r>
              <a:rPr lang="en-US" sz="1400" dirty="0">
                <a:ea typeface="+mn-lt"/>
                <a:cs typeface="+mn-lt"/>
              </a:rPr>
              <a:t>, G.L. Jackson, J. Liu, M.M. Lowry, G.W. Miller, D. Pace, A.M. Sandorfi, S.P. Smith, S. </a:t>
            </a:r>
            <a:r>
              <a:rPr lang="en-US" sz="1400" dirty="0" err="1">
                <a:ea typeface="+mn-lt"/>
                <a:cs typeface="+mn-lt"/>
              </a:rPr>
              <a:t>Tafti</a:t>
            </a:r>
            <a:r>
              <a:rPr lang="en-US" sz="1400" dirty="0">
                <a:ea typeface="+mn-lt"/>
                <a:cs typeface="+mn-lt"/>
              </a:rPr>
              <a:t>, K. Wei, X. Wei and X. Zheng,</a:t>
            </a:r>
          </a:p>
          <a:p>
            <a:r>
              <a:rPr lang="en-US" sz="1400" b="1" i="1" dirty="0">
                <a:ea typeface="+mn-lt"/>
                <a:cs typeface="+mn-lt"/>
              </a:rPr>
              <a:t>Nuclear Fusion</a:t>
            </a:r>
            <a:r>
              <a:rPr lang="en-US" sz="1400" i="1" dirty="0">
                <a:ea typeface="+mn-lt"/>
                <a:cs typeface="+mn-lt"/>
              </a:rPr>
              <a:t>,</a:t>
            </a:r>
            <a:r>
              <a:rPr lang="en-US" sz="1400" dirty="0">
                <a:ea typeface="+mn-lt"/>
                <a:cs typeface="+mn-lt"/>
              </a:rPr>
              <a:t> </a:t>
            </a:r>
            <a:r>
              <a:rPr lang="en-US" sz="1400" b="1" dirty="0">
                <a:ea typeface="+mn-lt"/>
                <a:cs typeface="+mn-lt"/>
              </a:rPr>
              <a:t>63,</a:t>
            </a:r>
            <a:r>
              <a:rPr lang="en-US" sz="1400" dirty="0">
                <a:ea typeface="+mn-lt"/>
                <a:cs typeface="+mn-lt"/>
              </a:rPr>
              <a:t> 076009 (2023), </a:t>
            </a:r>
            <a:r>
              <a:rPr lang="en-US" sz="1400" dirty="0">
                <a:ea typeface="+mn-lt"/>
                <a:cs typeface="+mn-lt"/>
                <a:hlinkClick r:id="rId7"/>
              </a:rPr>
              <a:t>https://doi.org/10.1088/1741-4326/acc3ae</a:t>
            </a:r>
            <a:endParaRPr lang="en-US" sz="1400" dirty="0">
              <a:ea typeface="+mn-lt"/>
              <a:cs typeface="+mn-lt"/>
            </a:endParaRPr>
          </a:p>
          <a:p>
            <a:endParaRPr lang="en-US" sz="1400" dirty="0">
              <a:ea typeface="+mn-lt"/>
              <a:cs typeface="+mn-lt"/>
            </a:endParaRPr>
          </a:p>
          <a:p>
            <a:endParaRPr lang="en-US" sz="1400" dirty="0">
              <a:ea typeface="+mn-lt"/>
              <a:cs typeface="+mn-lt"/>
            </a:endParaRPr>
          </a:p>
          <a:p>
            <a:r>
              <a:rPr lang="en-US" sz="1400" dirty="0">
                <a:ea typeface="+mn-lt"/>
                <a:cs typeface="+mn-lt"/>
              </a:rPr>
              <a:t>• “</a:t>
            </a:r>
            <a:r>
              <a:rPr lang="en-US" sz="1400" i="1" dirty="0">
                <a:solidFill>
                  <a:srgbClr val="0070C0"/>
                </a:solidFill>
                <a:ea typeface="+mn-lt"/>
                <a:cs typeface="+mn-lt"/>
              </a:rPr>
              <a:t>Conceptual design of DIII-D experiments to diagnose the lifetime of spin polarized fuel</a:t>
            </a:r>
            <a:r>
              <a:rPr lang="en-US" sz="1400" dirty="0">
                <a:ea typeface="+mn-lt"/>
                <a:cs typeface="+mn-lt"/>
              </a:rPr>
              <a:t>", </a:t>
            </a:r>
          </a:p>
          <a:p>
            <a:r>
              <a:rPr lang="en-US" sz="1400" dirty="0">
                <a:ea typeface="+mn-lt"/>
                <a:cs typeface="+mn-lt"/>
              </a:rPr>
              <a:t>A.V. Garcia, W.W. </a:t>
            </a:r>
            <a:r>
              <a:rPr lang="en-US" sz="1400" dirty="0" err="1">
                <a:ea typeface="+mn-lt"/>
                <a:cs typeface="+mn-lt"/>
              </a:rPr>
              <a:t>Heidbrink</a:t>
            </a:r>
            <a:r>
              <a:rPr lang="en-US" sz="1400" dirty="0">
                <a:ea typeface="+mn-lt"/>
                <a:cs typeface="+mn-lt"/>
              </a:rPr>
              <a:t> and A.M. Sandorfi,</a:t>
            </a:r>
          </a:p>
          <a:p>
            <a:r>
              <a:rPr lang="en-US" sz="1400" b="1" i="1" dirty="0">
                <a:ea typeface="+mn-lt"/>
                <a:cs typeface="+mn-lt"/>
              </a:rPr>
              <a:t>Nuclear Fusion,</a:t>
            </a:r>
            <a:r>
              <a:rPr lang="en-US" sz="1400" dirty="0">
                <a:ea typeface="+mn-lt"/>
                <a:cs typeface="+mn-lt"/>
              </a:rPr>
              <a:t> </a:t>
            </a:r>
            <a:r>
              <a:rPr lang="en-US" sz="1400" b="1" dirty="0">
                <a:ea typeface="+mn-lt"/>
                <a:cs typeface="+mn-lt"/>
              </a:rPr>
              <a:t>63,</a:t>
            </a:r>
            <a:r>
              <a:rPr lang="en-US" sz="1400" dirty="0">
                <a:ea typeface="+mn-lt"/>
                <a:cs typeface="+mn-lt"/>
              </a:rPr>
              <a:t> 026030 (2023), </a:t>
            </a:r>
            <a:r>
              <a:rPr lang="en-US" sz="1400" dirty="0">
                <a:ea typeface="+mn-lt"/>
                <a:cs typeface="+mn-lt"/>
                <a:hlinkClick r:id="rId8"/>
              </a:rPr>
              <a:t>https://doi.org/10.1088/1741-4326/acaf0d</a:t>
            </a:r>
            <a:endParaRPr lang="en-US" sz="1400" dirty="0">
              <a:cs typeface="Calibri"/>
            </a:endParaRPr>
          </a:p>
          <a:p>
            <a:endParaRPr lang="en-US" sz="1400" dirty="0">
              <a:cs typeface="Calibri"/>
            </a:endParaRPr>
          </a:p>
        </p:txBody>
      </p:sp>
    </p:spTree>
    <p:extLst>
      <p:ext uri="{BB962C8B-B14F-4D97-AF65-F5344CB8AC3E}">
        <p14:creationId xmlns:p14="http://schemas.microsoft.com/office/powerpoint/2010/main" val="365164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192000" cy="487490"/>
          </a:xfrm>
        </p:spPr>
        <p:txBody>
          <a:bodyPr/>
          <a:lstStyle/>
          <a:p>
            <a:r>
              <a:rPr lang="en-US" dirty="0"/>
              <a:t>Jefferson Lab Fusion Program					Motivations</a:t>
            </a:r>
          </a:p>
        </p:txBody>
      </p:sp>
      <p:pic>
        <p:nvPicPr>
          <p:cNvPr id="8" name="Content Placeholder 7">
            <a:extLst>
              <a:ext uri="{FF2B5EF4-FFF2-40B4-BE49-F238E27FC236}">
                <a16:creationId xmlns:a16="http://schemas.microsoft.com/office/drawing/2014/main" id="{986E7608-AB26-46E1-A051-1288934C0AAA}"/>
              </a:ext>
            </a:extLst>
          </p:cNvPr>
          <p:cNvPicPr>
            <a:picLocks noGrp="1" noChangeAspect="1"/>
          </p:cNvPicPr>
          <p:nvPr>
            <p:ph idx="1"/>
          </p:nvPr>
        </p:nvPicPr>
        <p:blipFill>
          <a:blip r:embed="rId2"/>
          <a:stretch>
            <a:fillRect/>
          </a:stretch>
        </p:blipFill>
        <p:spPr>
          <a:xfrm>
            <a:off x="8821427" y="6388839"/>
            <a:ext cx="737680" cy="457240"/>
          </a:xfrm>
          <a:prstGeom prst="rect">
            <a:avLst/>
          </a:prstGeom>
        </p:spPr>
      </p:pic>
      <p:sp>
        <p:nvSpPr>
          <p:cNvPr id="4" name="Footer Placeholder 3"/>
          <p:cNvSpPr>
            <a:spLocks noGrp="1"/>
          </p:cNvSpPr>
          <p:nvPr>
            <p:ph type="ftr" sz="quarter" idx="11"/>
          </p:nvPr>
        </p:nvSpPr>
        <p:spPr/>
        <p:txBody>
          <a:bodyPr/>
          <a:lstStyle/>
          <a:p>
            <a:r>
              <a:rPr lang="en-US" dirty="0"/>
              <a:t>Xiangdong Wei, SPIN2023</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pic>
        <p:nvPicPr>
          <p:cNvPr id="6" name="Picture 5">
            <a:extLst>
              <a:ext uri="{FF2B5EF4-FFF2-40B4-BE49-F238E27FC236}">
                <a16:creationId xmlns:a16="http://schemas.microsoft.com/office/drawing/2014/main" id="{2AE25EFA-09D9-44FE-A8A4-C8323F3F40F5}"/>
              </a:ext>
            </a:extLst>
          </p:cNvPr>
          <p:cNvPicPr>
            <a:picLocks noChangeAspect="1"/>
          </p:cNvPicPr>
          <p:nvPr/>
        </p:nvPicPr>
        <p:blipFill>
          <a:blip r:embed="rId3"/>
          <a:stretch>
            <a:fillRect/>
          </a:stretch>
        </p:blipFill>
        <p:spPr>
          <a:xfrm>
            <a:off x="6646755" y="6414997"/>
            <a:ext cx="731583" cy="408467"/>
          </a:xfrm>
          <a:prstGeom prst="rect">
            <a:avLst/>
          </a:prstGeom>
        </p:spPr>
      </p:pic>
      <p:pic>
        <p:nvPicPr>
          <p:cNvPr id="7" name="Picture 6">
            <a:extLst>
              <a:ext uri="{FF2B5EF4-FFF2-40B4-BE49-F238E27FC236}">
                <a16:creationId xmlns:a16="http://schemas.microsoft.com/office/drawing/2014/main" id="{85E02B4A-3568-4D25-B75C-1003AF7BF835}"/>
              </a:ext>
            </a:extLst>
          </p:cNvPr>
          <p:cNvPicPr>
            <a:picLocks noChangeAspect="1"/>
          </p:cNvPicPr>
          <p:nvPr/>
        </p:nvPicPr>
        <p:blipFill>
          <a:blip r:embed="rId4"/>
          <a:stretch>
            <a:fillRect/>
          </a:stretch>
        </p:blipFill>
        <p:spPr>
          <a:xfrm>
            <a:off x="7551195" y="6486383"/>
            <a:ext cx="1097375" cy="262151"/>
          </a:xfrm>
          <a:prstGeom prst="rect">
            <a:avLst/>
          </a:prstGeom>
        </p:spPr>
      </p:pic>
      <p:pic>
        <p:nvPicPr>
          <p:cNvPr id="9" name="Picture 8">
            <a:extLst>
              <a:ext uri="{FF2B5EF4-FFF2-40B4-BE49-F238E27FC236}">
                <a16:creationId xmlns:a16="http://schemas.microsoft.com/office/drawing/2014/main" id="{26FB1A6E-4FAC-4CF3-B0ED-634AE8DF7F4B}"/>
              </a:ext>
            </a:extLst>
          </p:cNvPr>
          <p:cNvPicPr>
            <a:picLocks noChangeAspect="1"/>
          </p:cNvPicPr>
          <p:nvPr/>
        </p:nvPicPr>
        <p:blipFill>
          <a:blip r:embed="rId5"/>
          <a:stretch>
            <a:fillRect/>
          </a:stretch>
        </p:blipFill>
        <p:spPr>
          <a:xfrm>
            <a:off x="9731964" y="6395667"/>
            <a:ext cx="449203" cy="443588"/>
          </a:xfrm>
          <a:prstGeom prst="rect">
            <a:avLst/>
          </a:prstGeom>
        </p:spPr>
      </p:pic>
      <p:sp>
        <p:nvSpPr>
          <p:cNvPr id="10" name="TextBox 9">
            <a:extLst>
              <a:ext uri="{FF2B5EF4-FFF2-40B4-BE49-F238E27FC236}">
                <a16:creationId xmlns:a16="http://schemas.microsoft.com/office/drawing/2014/main" id="{FC06D64F-B948-4E81-B1F8-57D811F52EF0}"/>
              </a:ext>
            </a:extLst>
          </p:cNvPr>
          <p:cNvSpPr txBox="1"/>
          <p:nvPr/>
        </p:nvSpPr>
        <p:spPr>
          <a:xfrm>
            <a:off x="0" y="916619"/>
            <a:ext cx="8003627" cy="2800767"/>
          </a:xfrm>
          <a:prstGeom prst="rect">
            <a:avLst/>
          </a:prstGeom>
          <a:noFill/>
        </p:spPr>
        <p:txBody>
          <a:bodyPr wrap="square" rtlCol="0">
            <a:spAutoFit/>
          </a:bodyPr>
          <a:lstStyle/>
          <a:p>
            <a:pPr algn="ctr"/>
            <a:r>
              <a:rPr lang="en-US" sz="2800" b="1" dirty="0">
                <a:solidFill>
                  <a:srgbClr val="FF0000"/>
                </a:solidFill>
                <a:latin typeface="Snap ITC" panose="020B0604020202020204" pitchFamily="82" charset="0"/>
              </a:rPr>
              <a:t>Power!</a:t>
            </a:r>
          </a:p>
          <a:p>
            <a:pPr algn="ctr"/>
            <a:endParaRPr lang="en-US" sz="2800" b="1" dirty="0">
              <a:solidFill>
                <a:srgbClr val="FF0000"/>
              </a:solidFill>
              <a:latin typeface="Snap ITC" panose="020B0604020202020204" pitchFamily="82" charset="0"/>
            </a:endParaRPr>
          </a:p>
          <a:p>
            <a:pPr algn="ctr"/>
            <a:r>
              <a:rPr lang="en-US" sz="3200" b="1" dirty="0">
                <a:solidFill>
                  <a:srgbClr val="00B050"/>
                </a:solidFill>
                <a:latin typeface="Snap ITC" panose="020B0604020202020204" pitchFamily="82" charset="0"/>
              </a:rPr>
              <a:t>Clean Power!!</a:t>
            </a:r>
          </a:p>
          <a:p>
            <a:pPr algn="ctr"/>
            <a:endParaRPr lang="en-US" sz="2800" b="1" dirty="0">
              <a:solidFill>
                <a:srgbClr val="00B050"/>
              </a:solidFill>
              <a:latin typeface="Snap ITC" panose="020B0604020202020204" pitchFamily="82" charset="0"/>
            </a:endParaRPr>
          </a:p>
          <a:p>
            <a:pPr algn="ctr"/>
            <a:r>
              <a:rPr lang="en-US" sz="3600" b="1" dirty="0">
                <a:solidFill>
                  <a:srgbClr val="00B0F0"/>
                </a:solidFill>
                <a:latin typeface="Snap ITC" panose="020B0604020202020204" pitchFamily="82" charset="0"/>
              </a:rPr>
              <a:t>Sustainable Clean Power!!!</a:t>
            </a:r>
            <a:r>
              <a:rPr lang="en-US" sz="2800" b="1" dirty="0">
                <a:solidFill>
                  <a:srgbClr val="00B0F0"/>
                </a:solidFill>
                <a:latin typeface="Snap ITC" panose="020B0604020202020204" pitchFamily="82" charset="0"/>
              </a:rPr>
              <a:t> </a:t>
            </a:r>
          </a:p>
          <a:p>
            <a:pPr algn="ctr"/>
            <a:r>
              <a:rPr lang="en-US" sz="2400" b="1" dirty="0">
                <a:solidFill>
                  <a:srgbClr val="00B0F0"/>
                </a:solidFill>
                <a:latin typeface="Snap ITC" panose="020B0604020202020204" pitchFamily="82" charset="0"/>
              </a:rPr>
              <a:t>(with least environmental impact)</a:t>
            </a:r>
          </a:p>
        </p:txBody>
      </p:sp>
      <p:sp>
        <p:nvSpPr>
          <p:cNvPr id="11" name="TextBox 10">
            <a:extLst>
              <a:ext uri="{FF2B5EF4-FFF2-40B4-BE49-F238E27FC236}">
                <a16:creationId xmlns:a16="http://schemas.microsoft.com/office/drawing/2014/main" id="{471E87FC-F219-44FB-9982-9A17B299022C}"/>
              </a:ext>
            </a:extLst>
          </p:cNvPr>
          <p:cNvSpPr txBox="1"/>
          <p:nvPr/>
        </p:nvSpPr>
        <p:spPr>
          <a:xfrm>
            <a:off x="520261" y="3987720"/>
            <a:ext cx="6963103" cy="1815882"/>
          </a:xfrm>
          <a:prstGeom prst="rect">
            <a:avLst/>
          </a:prstGeom>
          <a:noFill/>
        </p:spPr>
        <p:txBody>
          <a:bodyPr wrap="square" rtlCol="0">
            <a:spAutoFit/>
          </a:bodyPr>
          <a:lstStyle/>
          <a:p>
            <a:pPr algn="ctr"/>
            <a:r>
              <a:rPr lang="en-US" sz="2400" i="1" dirty="0">
                <a:solidFill>
                  <a:srgbClr val="FF0000"/>
                </a:solidFill>
              </a:rPr>
              <a:t>Fossil Fuels</a:t>
            </a:r>
            <a:r>
              <a:rPr lang="en-US" sz="2400" i="1" dirty="0"/>
              <a:t>, </a:t>
            </a:r>
            <a:r>
              <a:rPr lang="en-US" sz="2400" i="1" dirty="0">
                <a:solidFill>
                  <a:srgbClr val="FF0000"/>
                </a:solidFill>
              </a:rPr>
              <a:t>Fission</a:t>
            </a:r>
            <a:r>
              <a:rPr lang="en-US" sz="2400" i="1" dirty="0"/>
              <a:t>, </a:t>
            </a:r>
            <a:r>
              <a:rPr lang="en-US" sz="2400" i="1" dirty="0">
                <a:solidFill>
                  <a:srgbClr val="00B050"/>
                </a:solidFill>
              </a:rPr>
              <a:t>Hydroelectric</a:t>
            </a:r>
            <a:r>
              <a:rPr lang="en-US" sz="2400" i="1" dirty="0"/>
              <a:t>, </a:t>
            </a:r>
            <a:r>
              <a:rPr lang="en-US" sz="2400" i="1" dirty="0">
                <a:solidFill>
                  <a:srgbClr val="00B050"/>
                </a:solidFill>
              </a:rPr>
              <a:t>Wind Turbine</a:t>
            </a:r>
            <a:r>
              <a:rPr lang="en-US" sz="2400" i="1" dirty="0"/>
              <a:t>, </a:t>
            </a:r>
            <a:r>
              <a:rPr lang="en-US" sz="2400" i="1" dirty="0">
                <a:solidFill>
                  <a:srgbClr val="00B050"/>
                </a:solidFill>
              </a:rPr>
              <a:t>Solar</a:t>
            </a:r>
            <a:r>
              <a:rPr lang="en-US" sz="2400" i="1" dirty="0"/>
              <a:t>, </a:t>
            </a:r>
            <a:r>
              <a:rPr lang="en-US" sz="2400" i="1" dirty="0">
                <a:solidFill>
                  <a:srgbClr val="00B050"/>
                </a:solidFill>
              </a:rPr>
              <a:t>Geothermal</a:t>
            </a:r>
            <a:r>
              <a:rPr lang="en-US" sz="2400" i="1" dirty="0"/>
              <a:t>, </a:t>
            </a:r>
            <a:r>
              <a:rPr lang="en-US" sz="2400" i="1" dirty="0">
                <a:solidFill>
                  <a:srgbClr val="00B050"/>
                </a:solidFill>
              </a:rPr>
              <a:t>Ocean Current</a:t>
            </a:r>
            <a:r>
              <a:rPr lang="en-US" sz="2400" i="1" dirty="0"/>
              <a:t>, …… </a:t>
            </a:r>
          </a:p>
          <a:p>
            <a:pPr algn="ctr"/>
            <a:r>
              <a:rPr lang="en-US" sz="2400" i="1" dirty="0"/>
              <a:t>and finally</a:t>
            </a:r>
          </a:p>
          <a:p>
            <a:pPr algn="ctr"/>
            <a:r>
              <a:rPr lang="en-US" sz="4000" b="1" i="1" dirty="0">
                <a:solidFill>
                  <a:srgbClr val="00B0F0"/>
                </a:solidFill>
                <a:latin typeface="Arial Black" panose="020B0A04020102020204" pitchFamily="34" charset="0"/>
              </a:rPr>
              <a:t>Fusion!!!</a:t>
            </a:r>
            <a:endParaRPr lang="en-US" sz="4000" dirty="0">
              <a:latin typeface="Arial Black" panose="020B0A04020102020204" pitchFamily="34" charset="0"/>
            </a:endParaRPr>
          </a:p>
        </p:txBody>
      </p:sp>
      <p:sp>
        <p:nvSpPr>
          <p:cNvPr id="3" name="TextBox 2">
            <a:extLst>
              <a:ext uri="{FF2B5EF4-FFF2-40B4-BE49-F238E27FC236}">
                <a16:creationId xmlns:a16="http://schemas.microsoft.com/office/drawing/2014/main" id="{A9C4A5A9-7ED5-42F3-A062-BDE09C780C9D}"/>
              </a:ext>
            </a:extLst>
          </p:cNvPr>
          <p:cNvSpPr txBox="1"/>
          <p:nvPr/>
        </p:nvSpPr>
        <p:spPr>
          <a:xfrm>
            <a:off x="8077200" y="1257300"/>
            <a:ext cx="3958167" cy="3046988"/>
          </a:xfrm>
          <a:prstGeom prst="rect">
            <a:avLst/>
          </a:prstGeom>
          <a:solidFill>
            <a:srgbClr val="92D050"/>
          </a:solidFill>
          <a:effectLst>
            <a:glow rad="1397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r>
              <a:rPr lang="en-US" sz="2400" b="1" i="1" dirty="0">
                <a:solidFill>
                  <a:srgbClr val="0070C0"/>
                </a:solidFill>
              </a:rPr>
              <a:t>DOE core mission objectives:</a:t>
            </a:r>
          </a:p>
          <a:p>
            <a:endParaRPr lang="en-US" sz="2400" b="1" i="1" dirty="0">
              <a:solidFill>
                <a:srgbClr val="00B0F0"/>
              </a:solidFill>
            </a:endParaRPr>
          </a:p>
          <a:p>
            <a:r>
              <a:rPr lang="en-US" sz="2400" dirty="0"/>
              <a:t>… </a:t>
            </a:r>
            <a:r>
              <a:rPr lang="en-US" sz="3600" b="1" i="1" dirty="0">
                <a:solidFill>
                  <a:srgbClr val="FF0000"/>
                </a:solidFill>
                <a:latin typeface="Times New Roman" panose="02020603050405020304" pitchFamily="18" charset="0"/>
                <a:cs typeface="Times New Roman" panose="02020603050405020304" pitchFamily="18" charset="0"/>
              </a:rPr>
              <a:t>to promote innovative research in clean energy sources, </a:t>
            </a:r>
            <a:r>
              <a:rPr lang="en-US" sz="2400" dirty="0"/>
              <a:t>…</a:t>
            </a:r>
          </a:p>
        </p:txBody>
      </p:sp>
    </p:spTree>
    <p:extLst>
      <p:ext uri="{BB962C8B-B14F-4D97-AF65-F5344CB8AC3E}">
        <p14:creationId xmlns:p14="http://schemas.microsoft.com/office/powerpoint/2010/main" val="192186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192000" cy="487490"/>
          </a:xfrm>
        </p:spPr>
        <p:txBody>
          <a:bodyPr/>
          <a:lstStyle/>
          <a:p>
            <a:r>
              <a:rPr lang="en-US" dirty="0"/>
              <a:t>Jefferson Lab Fusion Program					Motivations</a:t>
            </a:r>
          </a:p>
        </p:txBody>
      </p:sp>
      <p:pic>
        <p:nvPicPr>
          <p:cNvPr id="8" name="Content Placeholder 7">
            <a:extLst>
              <a:ext uri="{FF2B5EF4-FFF2-40B4-BE49-F238E27FC236}">
                <a16:creationId xmlns:a16="http://schemas.microsoft.com/office/drawing/2014/main" id="{986E7608-AB26-46E1-A051-1288934C0AAA}"/>
              </a:ext>
            </a:extLst>
          </p:cNvPr>
          <p:cNvPicPr>
            <a:picLocks noGrp="1" noChangeAspect="1"/>
          </p:cNvPicPr>
          <p:nvPr>
            <p:ph idx="1"/>
          </p:nvPr>
        </p:nvPicPr>
        <p:blipFill>
          <a:blip r:embed="rId2"/>
          <a:stretch>
            <a:fillRect/>
          </a:stretch>
        </p:blipFill>
        <p:spPr>
          <a:xfrm>
            <a:off x="8821427" y="6388839"/>
            <a:ext cx="737680" cy="457240"/>
          </a:xfrm>
          <a:prstGeom prst="rect">
            <a:avLst/>
          </a:prstGeom>
        </p:spPr>
      </p:pic>
      <p:sp>
        <p:nvSpPr>
          <p:cNvPr id="4" name="Footer Placeholder 3"/>
          <p:cNvSpPr>
            <a:spLocks noGrp="1"/>
          </p:cNvSpPr>
          <p:nvPr>
            <p:ph type="ftr" sz="quarter" idx="11"/>
          </p:nvPr>
        </p:nvSpPr>
        <p:spPr/>
        <p:txBody>
          <a:bodyPr/>
          <a:lstStyle/>
          <a:p>
            <a:r>
              <a:rPr lang="en-US" dirty="0"/>
              <a:t>Xiangdong Wei, SPIN2023</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pic>
        <p:nvPicPr>
          <p:cNvPr id="6" name="Picture 5">
            <a:extLst>
              <a:ext uri="{FF2B5EF4-FFF2-40B4-BE49-F238E27FC236}">
                <a16:creationId xmlns:a16="http://schemas.microsoft.com/office/drawing/2014/main" id="{2AE25EFA-09D9-44FE-A8A4-C8323F3F40F5}"/>
              </a:ext>
            </a:extLst>
          </p:cNvPr>
          <p:cNvPicPr>
            <a:picLocks noChangeAspect="1"/>
          </p:cNvPicPr>
          <p:nvPr/>
        </p:nvPicPr>
        <p:blipFill>
          <a:blip r:embed="rId3"/>
          <a:stretch>
            <a:fillRect/>
          </a:stretch>
        </p:blipFill>
        <p:spPr>
          <a:xfrm>
            <a:off x="6646755" y="6414997"/>
            <a:ext cx="731583" cy="408467"/>
          </a:xfrm>
          <a:prstGeom prst="rect">
            <a:avLst/>
          </a:prstGeom>
        </p:spPr>
      </p:pic>
      <p:pic>
        <p:nvPicPr>
          <p:cNvPr id="7" name="Picture 6">
            <a:extLst>
              <a:ext uri="{FF2B5EF4-FFF2-40B4-BE49-F238E27FC236}">
                <a16:creationId xmlns:a16="http://schemas.microsoft.com/office/drawing/2014/main" id="{85E02B4A-3568-4D25-B75C-1003AF7BF835}"/>
              </a:ext>
            </a:extLst>
          </p:cNvPr>
          <p:cNvPicPr>
            <a:picLocks noChangeAspect="1"/>
          </p:cNvPicPr>
          <p:nvPr/>
        </p:nvPicPr>
        <p:blipFill>
          <a:blip r:embed="rId4"/>
          <a:stretch>
            <a:fillRect/>
          </a:stretch>
        </p:blipFill>
        <p:spPr>
          <a:xfrm>
            <a:off x="7551195" y="6486383"/>
            <a:ext cx="1097375" cy="262151"/>
          </a:xfrm>
          <a:prstGeom prst="rect">
            <a:avLst/>
          </a:prstGeom>
        </p:spPr>
      </p:pic>
      <p:pic>
        <p:nvPicPr>
          <p:cNvPr id="9" name="Picture 8">
            <a:extLst>
              <a:ext uri="{FF2B5EF4-FFF2-40B4-BE49-F238E27FC236}">
                <a16:creationId xmlns:a16="http://schemas.microsoft.com/office/drawing/2014/main" id="{26FB1A6E-4FAC-4CF3-B0ED-634AE8DF7F4B}"/>
              </a:ext>
            </a:extLst>
          </p:cNvPr>
          <p:cNvPicPr>
            <a:picLocks noChangeAspect="1"/>
          </p:cNvPicPr>
          <p:nvPr/>
        </p:nvPicPr>
        <p:blipFill>
          <a:blip r:embed="rId5"/>
          <a:stretch>
            <a:fillRect/>
          </a:stretch>
        </p:blipFill>
        <p:spPr>
          <a:xfrm>
            <a:off x="9731964" y="6395667"/>
            <a:ext cx="449203" cy="443588"/>
          </a:xfrm>
          <a:prstGeom prst="rect">
            <a:avLst/>
          </a:prstGeom>
        </p:spPr>
      </p:pic>
      <p:sp>
        <p:nvSpPr>
          <p:cNvPr id="3" name="Rectangle 2">
            <a:extLst>
              <a:ext uri="{FF2B5EF4-FFF2-40B4-BE49-F238E27FC236}">
                <a16:creationId xmlns:a16="http://schemas.microsoft.com/office/drawing/2014/main" id="{15C227EC-1D6C-49DE-B9F5-1191352A2C3A}"/>
              </a:ext>
            </a:extLst>
          </p:cNvPr>
          <p:cNvSpPr/>
          <p:nvPr/>
        </p:nvSpPr>
        <p:spPr>
          <a:xfrm>
            <a:off x="0" y="2444195"/>
            <a:ext cx="12192000" cy="2655086"/>
          </a:xfrm>
          <a:prstGeom prst="rect">
            <a:avLst/>
          </a:prstGeom>
        </p:spPr>
        <p:txBody>
          <a:bodyPr wrap="square">
            <a:spAutoFit/>
          </a:bodyPr>
          <a:lstStyle/>
          <a:p>
            <a:pPr marR="0" lvl="0" defTabSz="914400" eaLnBrk="1" fontAlgn="auto" latinLnBrk="0" hangingPunct="1">
              <a:lnSpc>
                <a:spcPct val="90000"/>
              </a:lnSpc>
              <a:spcBef>
                <a:spcPts val="1000"/>
              </a:spcBef>
              <a:spcAft>
                <a:spcPts val="0"/>
              </a:spcAft>
              <a:buClrTx/>
              <a:buSzTx/>
              <a:tabLst/>
              <a:defRPr/>
            </a:pPr>
            <a:r>
              <a:rPr lang="en-US" kern="0" dirty="0">
                <a:solidFill>
                  <a:prstClr val="black"/>
                </a:solidFill>
              </a:rPr>
              <a:t>     </a:t>
            </a:r>
            <a:r>
              <a:rPr kumimoji="0" lang="en-US" sz="1800" b="0" i="0" u="none" strike="noStrike" kern="0" cap="none" spc="0" normalizeH="0" baseline="0" noProof="0" dirty="0">
                <a:ln>
                  <a:noFill/>
                </a:ln>
                <a:solidFill>
                  <a:srgbClr val="00B050"/>
                </a:solidFill>
                <a:effectLst/>
                <a:uLnTx/>
                <a:uFillTx/>
              </a:rPr>
              <a:t>A clean and sustainable energy source is needed urgently for saving today’s world resources and environments.</a:t>
            </a:r>
          </a:p>
          <a:p>
            <a:pPr marL="0" marR="0" lvl="1" indent="0" defTabSz="914400" eaLnBrk="1" fontAlgn="auto" latinLnBrk="0" hangingPunct="1">
              <a:lnSpc>
                <a:spcPct val="90000"/>
              </a:lnSpc>
              <a:spcBef>
                <a:spcPts val="500"/>
              </a:spcBef>
              <a:spcAft>
                <a:spcPts val="0"/>
              </a:spcAft>
              <a:buClrTx/>
              <a:buSzTx/>
              <a:buFontTx/>
              <a:buNone/>
              <a:tabLst/>
              <a:defRPr/>
            </a:pPr>
            <a:r>
              <a:rPr lang="en-US" sz="1600" kern="0" dirty="0">
                <a:solidFill>
                  <a:prstClr val="black"/>
                </a:solidFill>
                <a:sym typeface="Symbol" panose="05050102010706020507" pitchFamily="18" charset="2"/>
              </a:rPr>
              <a:t>          </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a:t>
            </a:r>
            <a:r>
              <a:rPr kumimoji="0" lang="en-US" sz="1600" b="0" i="0" u="none" strike="noStrike" kern="0" cap="none" spc="0" normalizeH="0" baseline="0" noProof="0" dirty="0">
                <a:ln>
                  <a:noFill/>
                </a:ln>
                <a:solidFill>
                  <a:srgbClr val="0070C0"/>
                </a:solidFill>
                <a:effectLst/>
                <a:uLnTx/>
                <a:uFillTx/>
                <a:sym typeface="Symbol" panose="05050102010706020507" pitchFamily="18" charset="2"/>
              </a:rPr>
              <a:t>Fusion</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a:t>
            </a:r>
          </a:p>
          <a:p>
            <a:pPr marL="0" marR="0" lvl="1" indent="0" defTabSz="914400" eaLnBrk="1" fontAlgn="auto" latinLnBrk="0" hangingPunct="1">
              <a:lnSpc>
                <a:spcPct val="90000"/>
              </a:lnSpc>
              <a:spcBef>
                <a:spcPts val="500"/>
              </a:spcBef>
              <a:spcAft>
                <a:spcPts val="0"/>
              </a:spcAft>
              <a:buClrTx/>
              <a:buSzTx/>
              <a:buFontTx/>
              <a:buNone/>
              <a:tabLst/>
              <a:defRPr/>
            </a:pPr>
            <a:r>
              <a:rPr lang="en-US" sz="1600" kern="0" dirty="0">
                <a:solidFill>
                  <a:prstClr val="black"/>
                </a:solidFill>
                <a:sym typeface="Symbol" panose="05050102010706020507" pitchFamily="18" charset="2"/>
              </a:rPr>
              <a:t>	</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Major Issue: </a:t>
            </a:r>
            <a:r>
              <a:rPr kumimoji="0" lang="en-US" sz="1600" b="0" i="0" u="none" strike="noStrike" kern="0" cap="none" spc="0" normalizeH="0" baseline="0" noProof="0" dirty="0">
                <a:ln>
                  <a:noFill/>
                </a:ln>
                <a:solidFill>
                  <a:srgbClr val="0070C0"/>
                </a:solidFill>
                <a:effectLst/>
                <a:uLnTx/>
                <a:uFillTx/>
                <a:sym typeface="Symbol" panose="05050102010706020507" pitchFamily="18" charset="2"/>
              </a:rPr>
              <a:t>Ignition</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a:t>
            </a:r>
          </a:p>
          <a:p>
            <a:pPr marL="0" marR="0" lvl="1" indent="0" defTabSz="914400" eaLnBrk="1" fontAlgn="auto" latinLnBrk="0" hangingPunct="1">
              <a:lnSpc>
                <a:spcPct val="90000"/>
              </a:lnSpc>
              <a:spcBef>
                <a:spcPts val="500"/>
              </a:spcBef>
              <a:spcAft>
                <a:spcPts val="0"/>
              </a:spcAft>
              <a:buClrTx/>
              <a:buSzTx/>
              <a:buFontTx/>
              <a:buNone/>
              <a:tabLst/>
              <a:defRPr/>
            </a:pPr>
            <a:r>
              <a:rPr lang="en-US" sz="1600" kern="0" dirty="0">
                <a:solidFill>
                  <a:prstClr val="black"/>
                </a:solidFill>
                <a:sym typeface="Symbol" panose="05050102010706020507" pitchFamily="18" charset="2"/>
              </a:rPr>
              <a:t>	          </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Polarized Fuels can </a:t>
            </a:r>
            <a:r>
              <a:rPr kumimoji="0" lang="en-US" sz="1600" b="0" i="0" u="none" strike="noStrike" kern="0" cap="none" spc="0" normalizeH="0" baseline="0" noProof="0" dirty="0">
                <a:ln>
                  <a:noFill/>
                </a:ln>
                <a:solidFill>
                  <a:srgbClr val="0070C0"/>
                </a:solidFill>
                <a:effectLst/>
                <a:uLnTx/>
                <a:uFillTx/>
                <a:sym typeface="Symbol" panose="05050102010706020507" pitchFamily="18" charset="2"/>
              </a:rPr>
              <a:t>increase reaction rate by 50%, and Q (Q=P</a:t>
            </a:r>
            <a:r>
              <a:rPr kumimoji="0" lang="en-US" sz="1600" b="0" i="0" u="none" strike="noStrike" kern="0" cap="none" spc="0" normalizeH="0" baseline="-25000" noProof="0" dirty="0">
                <a:ln>
                  <a:noFill/>
                </a:ln>
                <a:solidFill>
                  <a:srgbClr val="0070C0"/>
                </a:solidFill>
                <a:effectLst/>
                <a:uLnTx/>
                <a:uFillTx/>
                <a:sym typeface="Symbol" panose="05050102010706020507" pitchFamily="18" charset="2"/>
              </a:rPr>
              <a:t>out</a:t>
            </a:r>
            <a:r>
              <a:rPr kumimoji="0" lang="en-US" sz="1600" b="0" i="0" u="none" strike="noStrike" kern="0" cap="none" spc="0" normalizeH="0" baseline="0" noProof="0" dirty="0">
                <a:ln>
                  <a:noFill/>
                </a:ln>
                <a:solidFill>
                  <a:srgbClr val="0070C0"/>
                </a:solidFill>
                <a:effectLst/>
                <a:uLnTx/>
                <a:uFillTx/>
                <a:sym typeface="Symbol" panose="05050102010706020507" pitchFamily="18" charset="2"/>
              </a:rPr>
              <a:t>/P</a:t>
            </a:r>
            <a:r>
              <a:rPr kumimoji="0" lang="en-US" sz="1600" b="0" i="0" u="none" strike="noStrike" kern="0" cap="none" spc="0" normalizeH="0" baseline="-25000" noProof="0" dirty="0">
                <a:ln>
                  <a:noFill/>
                </a:ln>
                <a:solidFill>
                  <a:srgbClr val="0070C0"/>
                </a:solidFill>
                <a:effectLst/>
                <a:uLnTx/>
                <a:uFillTx/>
                <a:sym typeface="Symbol" panose="05050102010706020507" pitchFamily="18" charset="2"/>
              </a:rPr>
              <a:t>in</a:t>
            </a:r>
            <a:r>
              <a:rPr kumimoji="0" lang="en-US" sz="1600" b="0" i="0" u="none" strike="noStrike" kern="0" cap="none" spc="0" normalizeH="0" baseline="0" noProof="0" dirty="0">
                <a:ln>
                  <a:noFill/>
                </a:ln>
                <a:solidFill>
                  <a:srgbClr val="0070C0"/>
                </a:solidFill>
                <a:effectLst/>
                <a:uLnTx/>
                <a:uFillTx/>
                <a:sym typeface="Symbol" panose="05050102010706020507" pitchFamily="18" charset="2"/>
              </a:rPr>
              <a:t>) by 75%.</a:t>
            </a:r>
          </a:p>
          <a:p>
            <a:pPr marL="0" marR="0" lvl="1" indent="0" defTabSz="914400" eaLnBrk="1" fontAlgn="auto" latinLnBrk="0" hangingPunct="1">
              <a:lnSpc>
                <a:spcPct val="90000"/>
              </a:lnSpc>
              <a:spcBef>
                <a:spcPts val="50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	</a:t>
            </a:r>
            <a:r>
              <a:rPr lang="en-US" sz="1600" kern="0" dirty="0">
                <a:solidFill>
                  <a:prstClr val="black"/>
                </a:solidFill>
              </a:rPr>
              <a:t>	</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They are predicted to </a:t>
            </a:r>
            <a:r>
              <a:rPr kumimoji="0" lang="en-US" sz="1600" b="0" i="0" u="none" strike="noStrike" kern="0" cap="none" spc="0" normalizeH="0" baseline="0" noProof="0" dirty="0">
                <a:ln>
                  <a:noFill/>
                </a:ln>
                <a:solidFill>
                  <a:srgbClr val="0070C0"/>
                </a:solidFill>
                <a:effectLst/>
                <a:uLnTx/>
                <a:uFillTx/>
                <a:sym typeface="Symbol" panose="05050102010706020507" pitchFamily="18" charset="2"/>
              </a:rPr>
              <a:t>survive</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 long enough to fuse in the </a:t>
            </a:r>
            <a:r>
              <a:rPr kumimoji="0" lang="en-US" sz="1600" b="0" i="0" u="none" strike="noStrike" kern="0" cap="none" spc="0" normalizeH="0" baseline="0" noProof="0" dirty="0">
                <a:ln>
                  <a:noFill/>
                </a:ln>
                <a:solidFill>
                  <a:srgbClr val="0070C0"/>
                </a:solidFill>
                <a:effectLst/>
                <a:uLnTx/>
                <a:uFillTx/>
                <a:sym typeface="Symbol" panose="05050102010706020507" pitchFamily="18" charset="2"/>
              </a:rPr>
              <a:t>hot</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 (~10</a:t>
            </a:r>
            <a:r>
              <a:rPr kumimoji="0" lang="en-US" sz="1600" b="0" i="0" u="none" strike="noStrike" kern="0" cap="none" spc="0" normalizeH="0" baseline="30000" noProof="0" dirty="0">
                <a:ln>
                  <a:noFill/>
                </a:ln>
                <a:solidFill>
                  <a:prstClr val="black"/>
                </a:solidFill>
                <a:effectLst/>
                <a:uLnTx/>
                <a:uFillTx/>
                <a:sym typeface="Symbol" panose="05050102010706020507" pitchFamily="18" charset="2"/>
              </a:rPr>
              <a:t>8</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 K) </a:t>
            </a:r>
            <a:r>
              <a:rPr kumimoji="0" lang="en-US" sz="1600" b="0" i="0" u="none" strike="noStrike" kern="0" cap="none" spc="0" normalizeH="0" baseline="0" noProof="0" dirty="0">
                <a:ln>
                  <a:noFill/>
                </a:ln>
                <a:solidFill>
                  <a:srgbClr val="0070C0"/>
                </a:solidFill>
                <a:effectLst/>
                <a:uLnTx/>
                <a:uFillTx/>
                <a:sym typeface="Symbol" panose="05050102010706020507" pitchFamily="18" charset="2"/>
              </a:rPr>
              <a:t>plasma</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a:t>
            </a:r>
          </a:p>
          <a:p>
            <a:pPr marL="0" marR="0" lvl="1" indent="0" defTabSz="914400" eaLnBrk="1" fontAlgn="auto" latinLnBrk="0" hangingPunct="1">
              <a:lnSpc>
                <a:spcPct val="90000"/>
              </a:lnSpc>
              <a:spcBef>
                <a:spcPts val="50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		</a:t>
            </a:r>
            <a:r>
              <a:rPr lang="en-US" sz="1600" kern="0" dirty="0">
                <a:solidFill>
                  <a:prstClr val="black"/>
                </a:solidFill>
                <a:sym typeface="Symbol" panose="05050102010706020507" pitchFamily="18" charset="2"/>
              </a:rPr>
              <a:t>          </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Running </a:t>
            </a:r>
            <a:r>
              <a:rPr kumimoji="0" lang="en-US" sz="1600" b="1" i="1" u="none" strike="noStrike" kern="0" cap="none" spc="0" normalizeH="0" baseline="0" noProof="0" dirty="0">
                <a:ln>
                  <a:noFill/>
                </a:ln>
                <a:solidFill>
                  <a:srgbClr val="0070C0"/>
                </a:solidFill>
                <a:effectLst/>
                <a:uLnTx/>
                <a:uFillTx/>
              </a:rPr>
              <a:t>D+</a:t>
            </a:r>
            <a:r>
              <a:rPr kumimoji="0" lang="en-US" sz="1600" b="1" i="1" u="none" strike="noStrike" kern="0" cap="none" spc="0" normalizeH="0" baseline="30000" noProof="0" dirty="0">
                <a:ln>
                  <a:noFill/>
                </a:ln>
                <a:solidFill>
                  <a:srgbClr val="0070C0"/>
                </a:solidFill>
                <a:effectLst/>
                <a:uLnTx/>
                <a:uFillTx/>
              </a:rPr>
              <a:t>3</a:t>
            </a:r>
            <a:r>
              <a:rPr kumimoji="0" lang="en-US" sz="1600" b="1" i="1" u="none" strike="noStrike" kern="0" cap="none" spc="0" normalizeH="0" baseline="0" noProof="0" dirty="0">
                <a:ln>
                  <a:noFill/>
                </a:ln>
                <a:solidFill>
                  <a:srgbClr val="0070C0"/>
                </a:solidFill>
                <a:effectLst/>
                <a:uLnTx/>
                <a:uFillTx/>
              </a:rPr>
              <a:t>He</a:t>
            </a:r>
            <a:r>
              <a:rPr kumimoji="0" lang="en-US" sz="1600" b="1" i="1" u="none" strike="noStrike" kern="0" cap="none" spc="0" normalizeH="0" baseline="0" noProof="0" dirty="0">
                <a:ln>
                  <a:noFill/>
                </a:ln>
                <a:solidFill>
                  <a:srgbClr val="0070C0"/>
                </a:solidFill>
                <a:effectLst/>
                <a:uLnTx/>
                <a:uFillTx/>
                <a:sym typeface="Symbol" panose="05050102010706020507" pitchFamily="18" charset="2"/>
              </a:rPr>
              <a:t>+p</a:t>
            </a:r>
            <a:r>
              <a:rPr kumimoji="0" lang="en-US" sz="1600" b="0" i="0" u="none" strike="noStrike" kern="0" cap="none" spc="0" normalizeH="0" baseline="0" noProof="0" dirty="0">
                <a:ln>
                  <a:noFill/>
                </a:ln>
                <a:solidFill>
                  <a:srgbClr val="0070C0"/>
                </a:solidFill>
                <a:effectLst/>
                <a:uLnTx/>
                <a:uFillTx/>
                <a:sym typeface="Symbol" panose="05050102010706020507" pitchFamily="18" charset="2"/>
              </a:rPr>
              <a:t> </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in a tokamak with </a:t>
            </a:r>
            <a:r>
              <a:rPr kumimoji="0" lang="en-US" sz="1600" b="0" i="0" u="none" strike="noStrike" kern="0" cap="none" spc="0" normalizeH="0" baseline="0" noProof="0" dirty="0">
                <a:ln>
                  <a:noFill/>
                </a:ln>
                <a:solidFill>
                  <a:srgbClr val="0070C0"/>
                </a:solidFill>
                <a:effectLst/>
                <a:uLnTx/>
                <a:uFillTx/>
                <a:sym typeface="Symbol" panose="05050102010706020507" pitchFamily="18" charset="2"/>
              </a:rPr>
              <a:t>polarized fuels</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 will give the answer.*</a:t>
            </a:r>
          </a:p>
          <a:p>
            <a:pPr marL="0" lvl="1">
              <a:lnSpc>
                <a:spcPct val="90000"/>
              </a:lnSpc>
              <a:spcBef>
                <a:spcPts val="500"/>
              </a:spcBef>
              <a:defRPr/>
            </a:pPr>
            <a:r>
              <a:rPr kumimoji="0" lang="en-US" sz="1600" b="0" i="0" u="none" strike="noStrike" kern="0" cap="none" spc="0" normalizeH="0" baseline="0" noProof="0" dirty="0">
                <a:ln>
                  <a:noFill/>
                </a:ln>
                <a:solidFill>
                  <a:prstClr val="black"/>
                </a:solidFill>
                <a:effectLst/>
                <a:uLnTx/>
                <a:uFillTx/>
              </a:rPr>
              <a:t>	</a:t>
            </a:r>
            <a:r>
              <a:rPr lang="en-US" sz="1600" kern="0" dirty="0">
                <a:solidFill>
                  <a:prstClr val="black"/>
                </a:solidFill>
              </a:rPr>
              <a:t>		</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Polarizing </a:t>
            </a:r>
            <a:r>
              <a:rPr kumimoji="0" lang="en-US" sz="1600" b="0" i="0" u="none" strike="noStrike" kern="0" cap="none" spc="0" normalizeH="0" baseline="30000" noProof="0" dirty="0">
                <a:ln>
                  <a:noFill/>
                </a:ln>
                <a:solidFill>
                  <a:prstClr val="black"/>
                </a:solidFill>
                <a:effectLst/>
                <a:uLnTx/>
                <a:uFillTx/>
                <a:sym typeface="Symbol" panose="05050102010706020507" pitchFamily="18" charset="2"/>
              </a:rPr>
              <a:t>7</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Li</a:t>
            </a:r>
            <a:r>
              <a:rPr kumimoji="0" lang="en-US" sz="1600" b="1" i="0" u="none" strike="noStrike" kern="0" cap="none" spc="0" normalizeH="0" baseline="0" noProof="0" dirty="0">
                <a:ln>
                  <a:noFill/>
                </a:ln>
                <a:solidFill>
                  <a:prstClr val="black"/>
                </a:solidFill>
                <a:effectLst/>
                <a:uLnTx/>
                <a:uFillTx/>
                <a:sym typeface="Symbol" panose="05050102010706020507" pitchFamily="18" charset="2"/>
              </a:rPr>
              <a:t>D</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 via </a:t>
            </a:r>
            <a:r>
              <a:rPr kumimoji="0" lang="en-US" sz="1600" b="0" i="0" u="none" strike="noStrike" kern="0" cap="none" spc="0" normalizeH="0" baseline="0" noProof="0" dirty="0">
                <a:ln>
                  <a:noFill/>
                </a:ln>
                <a:solidFill>
                  <a:srgbClr val="0070C0"/>
                </a:solidFill>
                <a:effectLst/>
                <a:uLnTx/>
                <a:uFillTx/>
                <a:sym typeface="Symbol" panose="05050102010706020507" pitchFamily="18" charset="2"/>
              </a:rPr>
              <a:t>DNP method requires </a:t>
            </a:r>
            <a:r>
              <a:rPr lang="en-US" sz="1600" kern="0" dirty="0">
                <a:solidFill>
                  <a:srgbClr val="FF0000"/>
                </a:solidFill>
                <a:sym typeface="Symbol" panose="05050102010706020507" pitchFamily="18" charset="2"/>
              </a:rPr>
              <a:t>irradiated pellets</a:t>
            </a:r>
            <a:r>
              <a:rPr lang="en-US" sz="1600" kern="0" dirty="0">
                <a:solidFill>
                  <a:srgbClr val="0070C0"/>
                </a:solidFill>
                <a:sym typeface="Symbol" panose="05050102010706020507" pitchFamily="18" charset="2"/>
              </a:rPr>
              <a:t> and a </a:t>
            </a:r>
            <a:r>
              <a:rPr lang="en-US" sz="1600" kern="0" dirty="0">
                <a:solidFill>
                  <a:srgbClr val="FF0000"/>
                </a:solidFill>
                <a:sym typeface="Symbol" panose="05050102010706020507" pitchFamily="18" charset="2"/>
              </a:rPr>
              <a:t>properly designed polarizer</a:t>
            </a: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a:t>
            </a:r>
          </a:p>
          <a:p>
            <a:pPr marL="0" lvl="1">
              <a:lnSpc>
                <a:spcPct val="90000"/>
              </a:lnSpc>
              <a:spcBef>
                <a:spcPts val="500"/>
              </a:spcBef>
              <a:defRPr/>
            </a:pPr>
            <a:endParaRPr lang="en-US" sz="1600" kern="0" dirty="0">
              <a:solidFill>
                <a:prstClr val="black"/>
              </a:solidFill>
              <a:sym typeface="Symbol" panose="05050102010706020507" pitchFamily="18" charset="2"/>
            </a:endParaRPr>
          </a:p>
          <a:p>
            <a:pPr marL="0" lvl="1">
              <a:lnSpc>
                <a:spcPct val="90000"/>
              </a:lnSpc>
              <a:spcBef>
                <a:spcPts val="500"/>
              </a:spcBef>
              <a:defRPr/>
            </a:pPr>
            <a:r>
              <a:rPr kumimoji="0" lang="en-US" sz="1600" b="0" i="0" u="none" strike="noStrike" kern="0" cap="none" spc="0" normalizeH="0" baseline="0" noProof="0" dirty="0">
                <a:ln>
                  <a:noFill/>
                </a:ln>
                <a:solidFill>
                  <a:prstClr val="black"/>
                </a:solidFill>
                <a:effectLst/>
                <a:uLnTx/>
                <a:uFillTx/>
                <a:sym typeface="Symbol" panose="05050102010706020507" pitchFamily="18" charset="2"/>
              </a:rPr>
              <a:t>					          </a:t>
            </a:r>
            <a:r>
              <a:rPr kumimoji="0" lang="en-US" b="0" i="0" u="sng" strike="noStrike" kern="0" cap="none" spc="0" normalizeH="0" baseline="0" noProof="0" dirty="0" err="1">
                <a:ln>
                  <a:noFill/>
                </a:ln>
                <a:solidFill>
                  <a:srgbClr val="C00000"/>
                </a:solidFill>
                <a:effectLst/>
                <a:uLnTx/>
                <a:uFillTx/>
                <a:sym typeface="Symbol" panose="05050102010706020507" pitchFamily="18" charset="2"/>
              </a:rPr>
              <a:t>JLab’s</a:t>
            </a:r>
            <a:r>
              <a:rPr kumimoji="0" lang="en-US" b="0" i="0" u="sng" strike="noStrike" kern="0" cap="none" spc="0" normalizeH="0" baseline="0" noProof="0" dirty="0">
                <a:ln>
                  <a:noFill/>
                </a:ln>
                <a:solidFill>
                  <a:srgbClr val="C00000"/>
                </a:solidFill>
                <a:effectLst/>
                <a:uLnTx/>
                <a:uFillTx/>
                <a:sym typeface="Symbol" panose="05050102010706020507" pitchFamily="18" charset="2"/>
              </a:rPr>
              <a:t> main contributions to the Spin Polarized Fusion experiment.</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1D820F7-99A2-4138-A7F2-E5DE3A09DA6A}"/>
                  </a:ext>
                </a:extLst>
              </p:cNvPr>
              <p:cNvSpPr/>
              <p:nvPr/>
            </p:nvSpPr>
            <p:spPr>
              <a:xfrm>
                <a:off x="795030" y="5485864"/>
                <a:ext cx="10701868" cy="523220"/>
              </a:xfrm>
              <a:prstGeom prst="rect">
                <a:avLst/>
              </a:prstGeom>
            </p:spPr>
            <p:txBody>
              <a:bodyPr wrap="square">
                <a:spAutoFit/>
              </a:bodyPr>
              <a:lstStyle/>
              <a:p>
                <a:r>
                  <a:rPr lang="en-US" sz="1400" dirty="0">
                    <a:solidFill>
                      <a:srgbClr val="002060"/>
                    </a:solidFill>
                  </a:rPr>
                  <a:t>*Since the preferred fusion reaction, </a:t>
                </a:r>
                <a:r>
                  <a:rPr lang="en-US" sz="1400" b="1" i="1" dirty="0">
                    <a:solidFill>
                      <a:srgbClr val="002060"/>
                    </a:solidFill>
                  </a:rPr>
                  <a:t>D + T </a:t>
                </a:r>
                <a:r>
                  <a:rPr lang="en-US" sz="1400" b="1" i="1" dirty="0">
                    <a:solidFill>
                      <a:srgbClr val="002060"/>
                    </a:solidFill>
                    <a:sym typeface="Symbol" panose="05050102010706020507" pitchFamily="18" charset="2"/>
                  </a:rPr>
                  <a:t> </a:t>
                </a:r>
                <a:r>
                  <a:rPr lang="en-US" sz="1400" b="1" i="1" baseline="30000" dirty="0">
                    <a:solidFill>
                      <a:srgbClr val="002060"/>
                    </a:solidFill>
                  </a:rPr>
                  <a:t>5</a:t>
                </a:r>
                <a:r>
                  <a:rPr lang="en-US" sz="1400" b="1" i="1" dirty="0">
                    <a:solidFill>
                      <a:srgbClr val="002060"/>
                    </a:solidFill>
                  </a:rPr>
                  <a:t>He </a:t>
                </a:r>
                <a:r>
                  <a:rPr lang="en-US" sz="1400" b="1" i="1" dirty="0">
                    <a:solidFill>
                      <a:srgbClr val="002060"/>
                    </a:solidFill>
                    <a:sym typeface="Symbol" panose="05050102010706020507" pitchFamily="18" charset="2"/>
                  </a:rPr>
                  <a:t>  + </a:t>
                </a:r>
                <a14:m>
                  <m:oMath xmlns:m="http://schemas.openxmlformats.org/officeDocument/2006/math">
                    <m:r>
                      <a:rPr lang="en-US" sz="1400" b="1" i="1" smtClean="0">
                        <a:solidFill>
                          <a:srgbClr val="FF0000"/>
                        </a:solidFill>
                        <a:latin typeface="Cambria Math" panose="02040503050406030204" pitchFamily="18" charset="0"/>
                        <a:ea typeface="Cambria Math" panose="02040503050406030204" pitchFamily="18" charset="0"/>
                      </a:rPr>
                      <m:t>𝒏</m:t>
                    </m:r>
                    <m:r>
                      <a:rPr lang="en-US" sz="1400" b="1" i="1">
                        <a:solidFill>
                          <a:srgbClr val="002060"/>
                        </a:solidFill>
                        <a:latin typeface="Cambria Math" panose="02040503050406030204" pitchFamily="18" charset="0"/>
                        <a:ea typeface="Cambria Math" panose="02040503050406030204" pitchFamily="18" charset="0"/>
                      </a:rPr>
                      <m:t>, </m:t>
                    </m:r>
                  </m:oMath>
                </a14:m>
                <a:r>
                  <a:rPr lang="en-US" sz="1400" dirty="0">
                    <a:solidFill>
                      <a:srgbClr val="002060"/>
                    </a:solidFill>
                  </a:rPr>
                  <a:t>and the isospin mirror reaction, </a:t>
                </a:r>
                <a:r>
                  <a:rPr lang="en-US" sz="1400" b="1" i="1" dirty="0">
                    <a:solidFill>
                      <a:srgbClr val="002060"/>
                    </a:solidFill>
                  </a:rPr>
                  <a:t>D + </a:t>
                </a:r>
                <a:r>
                  <a:rPr lang="en-US" sz="1400" b="1" i="1" baseline="30000" dirty="0">
                    <a:solidFill>
                      <a:srgbClr val="002060"/>
                    </a:solidFill>
                  </a:rPr>
                  <a:t>3</a:t>
                </a:r>
                <a:r>
                  <a:rPr lang="en-US" sz="1400" b="1" i="1" dirty="0">
                    <a:solidFill>
                      <a:srgbClr val="002060"/>
                    </a:solidFill>
                  </a:rPr>
                  <a:t>He </a:t>
                </a:r>
                <a:r>
                  <a:rPr lang="en-US" sz="1400" b="1" i="1" dirty="0">
                    <a:solidFill>
                      <a:srgbClr val="002060"/>
                    </a:solidFill>
                    <a:sym typeface="Symbol" panose="05050102010706020507" pitchFamily="18" charset="2"/>
                  </a:rPr>
                  <a:t> </a:t>
                </a:r>
                <a:r>
                  <a:rPr lang="en-US" sz="1400" b="1" i="1" baseline="30000" dirty="0">
                    <a:solidFill>
                      <a:srgbClr val="002060"/>
                    </a:solidFill>
                  </a:rPr>
                  <a:t>5</a:t>
                </a:r>
                <a:r>
                  <a:rPr lang="en-US" sz="1400" b="1" i="1" dirty="0">
                    <a:solidFill>
                      <a:srgbClr val="002060"/>
                    </a:solidFill>
                  </a:rPr>
                  <a:t>Li </a:t>
                </a:r>
                <a:r>
                  <a:rPr lang="en-US" sz="1400" b="1" i="1" dirty="0">
                    <a:solidFill>
                      <a:srgbClr val="002060"/>
                    </a:solidFill>
                    <a:sym typeface="Symbol" panose="05050102010706020507" pitchFamily="18" charset="2"/>
                  </a:rPr>
                  <a:t>  + </a:t>
                </a:r>
                <a14:m>
                  <m:oMath xmlns:m="http://schemas.openxmlformats.org/officeDocument/2006/math">
                    <m:r>
                      <a:rPr lang="en-US" sz="1400" b="1" i="1" smtClean="0">
                        <a:solidFill>
                          <a:srgbClr val="00B0F0"/>
                        </a:solidFill>
                        <a:latin typeface="Cambria Math" panose="02040503050406030204" pitchFamily="18" charset="0"/>
                        <a:ea typeface="Cambria Math" panose="02040503050406030204" pitchFamily="18" charset="0"/>
                      </a:rPr>
                      <m:t>𝒑</m:t>
                    </m:r>
                    <m:r>
                      <a:rPr lang="en-US" sz="1400" b="1" i="1">
                        <a:solidFill>
                          <a:srgbClr val="002060"/>
                        </a:solidFill>
                        <a:latin typeface="Cambria Math" panose="02040503050406030204" pitchFamily="18" charset="0"/>
                        <a:ea typeface="Cambria Math" panose="02040503050406030204" pitchFamily="18" charset="0"/>
                      </a:rPr>
                      <m:t>, </m:t>
                    </m:r>
                  </m:oMath>
                </a14:m>
                <a:r>
                  <a:rPr lang="en-US" sz="1400" dirty="0">
                    <a:solidFill>
                      <a:srgbClr val="002060"/>
                    </a:solidFill>
                    <a:cs typeface="ScriptS_IV50" panose="00000400000000000000" pitchFamily="2" charset="0"/>
                  </a:rPr>
                  <a:t>have the same nuclear physics, we can use the latter to test polarization survivability in the fusion plasma, and avoid the tritium and neutron related issues.</a:t>
                </a:r>
                <a:r>
                  <a:rPr lang="en-US" sz="1400" dirty="0">
                    <a:cs typeface="ScriptS_IV50" panose="00000400000000000000" pitchFamily="2" charset="0"/>
                  </a:rPr>
                  <a:t> </a:t>
                </a:r>
              </a:p>
            </p:txBody>
          </p:sp>
        </mc:Choice>
        <mc:Fallback xmlns="">
          <p:sp>
            <p:nvSpPr>
              <p:cNvPr id="10" name="Rectangle 9">
                <a:extLst>
                  <a:ext uri="{FF2B5EF4-FFF2-40B4-BE49-F238E27FC236}">
                    <a16:creationId xmlns:a16="http://schemas.microsoft.com/office/drawing/2014/main" id="{81D820F7-99A2-4138-A7F2-E5DE3A09DA6A}"/>
                  </a:ext>
                </a:extLst>
              </p:cNvPr>
              <p:cNvSpPr>
                <a:spLocks noRot="1" noChangeAspect="1" noMove="1" noResize="1" noEditPoints="1" noAdjustHandles="1" noChangeArrowheads="1" noChangeShapeType="1" noTextEdit="1"/>
              </p:cNvSpPr>
              <p:nvPr/>
            </p:nvSpPr>
            <p:spPr>
              <a:xfrm>
                <a:off x="795030" y="5485864"/>
                <a:ext cx="10701868" cy="523220"/>
              </a:xfrm>
              <a:prstGeom prst="rect">
                <a:avLst/>
              </a:prstGeom>
              <a:blipFill>
                <a:blip r:embed="rId6"/>
                <a:stretch>
                  <a:fillRect l="-237" t="-4762" b="-11905"/>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D6F44E22-B995-4931-8AD0-77C1893A2EA4}"/>
              </a:ext>
            </a:extLst>
          </p:cNvPr>
          <p:cNvSpPr txBox="1"/>
          <p:nvPr/>
        </p:nvSpPr>
        <p:spPr>
          <a:xfrm>
            <a:off x="614433" y="901922"/>
            <a:ext cx="11149400" cy="1200329"/>
          </a:xfrm>
          <a:prstGeom prst="rect">
            <a:avLst/>
          </a:prstGeom>
          <a:noFill/>
        </p:spPr>
        <p:txBody>
          <a:bodyPr wrap="square" rtlCol="0">
            <a:spAutoFit/>
          </a:bodyPr>
          <a:lstStyle/>
          <a:p>
            <a:r>
              <a:rPr lang="en-US" dirty="0" err="1"/>
              <a:t>Heidbrink’s</a:t>
            </a:r>
            <a:r>
              <a:rPr lang="en-US" dirty="0"/>
              <a:t> plenary talk on Monday showed the big picture of the SPF experiment.</a:t>
            </a:r>
          </a:p>
          <a:p>
            <a:r>
              <a:rPr lang="en-US" i="1" dirty="0">
                <a:solidFill>
                  <a:srgbClr val="0070C0"/>
                </a:solidFill>
              </a:rPr>
              <a:t>(A research program to measure the lifetime of spin polarized nuclei in magnetically confined fusion plasmas)</a:t>
            </a:r>
          </a:p>
          <a:p>
            <a:endParaRPr lang="en-US" i="1" dirty="0">
              <a:solidFill>
                <a:srgbClr val="0070C0"/>
              </a:solidFill>
            </a:endParaRPr>
          </a:p>
          <a:p>
            <a:r>
              <a:rPr lang="en-US" dirty="0"/>
              <a:t>Here I’ll offer a 2-minute version of the importance of SPF experiment and what would be </a:t>
            </a:r>
            <a:r>
              <a:rPr lang="en-US" dirty="0" err="1"/>
              <a:t>JLab’s</a:t>
            </a:r>
            <a:r>
              <a:rPr lang="en-US" dirty="0"/>
              <a:t> role in this matter.</a:t>
            </a:r>
            <a:endParaRPr lang="en-US" i="1" dirty="0">
              <a:solidFill>
                <a:srgbClr val="0070C0"/>
              </a:solidFill>
            </a:endParaRPr>
          </a:p>
        </p:txBody>
      </p:sp>
      <p:cxnSp>
        <p:nvCxnSpPr>
          <p:cNvPr id="13" name="Straight Arrow Connector 12">
            <a:extLst>
              <a:ext uri="{FF2B5EF4-FFF2-40B4-BE49-F238E27FC236}">
                <a16:creationId xmlns:a16="http://schemas.microsoft.com/office/drawing/2014/main" id="{7CBA60F0-91E3-4D52-8E96-D18F9C423879}"/>
              </a:ext>
            </a:extLst>
          </p:cNvPr>
          <p:cNvCxnSpPr>
            <a:cxnSpLocks/>
          </p:cNvCxnSpPr>
          <p:nvPr/>
        </p:nvCxnSpPr>
        <p:spPr>
          <a:xfrm flipH="1" flipV="1">
            <a:off x="7111128" y="4434644"/>
            <a:ext cx="129507" cy="3139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9E07E6D-A86A-449B-AA02-899E48BA3707}"/>
              </a:ext>
            </a:extLst>
          </p:cNvPr>
          <p:cNvCxnSpPr>
            <a:cxnSpLocks/>
          </p:cNvCxnSpPr>
          <p:nvPr/>
        </p:nvCxnSpPr>
        <p:spPr>
          <a:xfrm flipV="1">
            <a:off x="7263528" y="4434645"/>
            <a:ext cx="1926739" cy="3139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32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192000" cy="487490"/>
          </a:xfrm>
        </p:spPr>
        <p:txBody>
          <a:bodyPr>
            <a:normAutofit/>
          </a:bodyPr>
          <a:lstStyle/>
          <a:p>
            <a:r>
              <a:rPr lang="en-US" dirty="0"/>
              <a:t>Jefferson Lab Fusion Program					SPF Collaboration</a:t>
            </a:r>
          </a:p>
        </p:txBody>
      </p:sp>
      <p:pic>
        <p:nvPicPr>
          <p:cNvPr id="8" name="Content Placeholder 7">
            <a:extLst>
              <a:ext uri="{FF2B5EF4-FFF2-40B4-BE49-F238E27FC236}">
                <a16:creationId xmlns:a16="http://schemas.microsoft.com/office/drawing/2014/main" id="{986E7608-AB26-46E1-A051-1288934C0AAA}"/>
              </a:ext>
            </a:extLst>
          </p:cNvPr>
          <p:cNvPicPr>
            <a:picLocks noGrp="1" noChangeAspect="1"/>
          </p:cNvPicPr>
          <p:nvPr>
            <p:ph idx="1"/>
          </p:nvPr>
        </p:nvPicPr>
        <p:blipFill>
          <a:blip r:embed="rId2"/>
          <a:stretch>
            <a:fillRect/>
          </a:stretch>
        </p:blipFill>
        <p:spPr>
          <a:xfrm>
            <a:off x="8821427" y="6388839"/>
            <a:ext cx="737680" cy="457240"/>
          </a:xfrm>
          <a:prstGeom prst="rect">
            <a:avLst/>
          </a:prstGeom>
        </p:spPr>
      </p:pic>
      <p:sp>
        <p:nvSpPr>
          <p:cNvPr id="4" name="Footer Placeholder 3"/>
          <p:cNvSpPr>
            <a:spLocks noGrp="1"/>
          </p:cNvSpPr>
          <p:nvPr>
            <p:ph type="ftr" sz="quarter" idx="11"/>
          </p:nvPr>
        </p:nvSpPr>
        <p:spPr/>
        <p:txBody>
          <a:bodyPr/>
          <a:lstStyle/>
          <a:p>
            <a:r>
              <a:rPr lang="en-US" dirty="0"/>
              <a:t>Xiangdong Wei, SPIN2023</a:t>
            </a:r>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dirty="0"/>
          </a:p>
        </p:txBody>
      </p:sp>
      <p:pic>
        <p:nvPicPr>
          <p:cNvPr id="6" name="Picture 5">
            <a:extLst>
              <a:ext uri="{FF2B5EF4-FFF2-40B4-BE49-F238E27FC236}">
                <a16:creationId xmlns:a16="http://schemas.microsoft.com/office/drawing/2014/main" id="{2AE25EFA-09D9-44FE-A8A4-C8323F3F40F5}"/>
              </a:ext>
            </a:extLst>
          </p:cNvPr>
          <p:cNvPicPr>
            <a:picLocks noChangeAspect="1"/>
          </p:cNvPicPr>
          <p:nvPr/>
        </p:nvPicPr>
        <p:blipFill>
          <a:blip r:embed="rId3"/>
          <a:stretch>
            <a:fillRect/>
          </a:stretch>
        </p:blipFill>
        <p:spPr>
          <a:xfrm>
            <a:off x="6646755" y="6414997"/>
            <a:ext cx="731583" cy="408467"/>
          </a:xfrm>
          <a:prstGeom prst="rect">
            <a:avLst/>
          </a:prstGeom>
        </p:spPr>
      </p:pic>
      <p:pic>
        <p:nvPicPr>
          <p:cNvPr id="7" name="Picture 6">
            <a:extLst>
              <a:ext uri="{FF2B5EF4-FFF2-40B4-BE49-F238E27FC236}">
                <a16:creationId xmlns:a16="http://schemas.microsoft.com/office/drawing/2014/main" id="{85E02B4A-3568-4D25-B75C-1003AF7BF835}"/>
              </a:ext>
            </a:extLst>
          </p:cNvPr>
          <p:cNvPicPr>
            <a:picLocks noChangeAspect="1"/>
          </p:cNvPicPr>
          <p:nvPr/>
        </p:nvPicPr>
        <p:blipFill>
          <a:blip r:embed="rId4"/>
          <a:stretch>
            <a:fillRect/>
          </a:stretch>
        </p:blipFill>
        <p:spPr>
          <a:xfrm>
            <a:off x="7551195" y="6486383"/>
            <a:ext cx="1097375" cy="262151"/>
          </a:xfrm>
          <a:prstGeom prst="rect">
            <a:avLst/>
          </a:prstGeom>
        </p:spPr>
      </p:pic>
      <p:pic>
        <p:nvPicPr>
          <p:cNvPr id="9" name="Picture 8">
            <a:extLst>
              <a:ext uri="{FF2B5EF4-FFF2-40B4-BE49-F238E27FC236}">
                <a16:creationId xmlns:a16="http://schemas.microsoft.com/office/drawing/2014/main" id="{26FB1A6E-4FAC-4CF3-B0ED-634AE8DF7F4B}"/>
              </a:ext>
            </a:extLst>
          </p:cNvPr>
          <p:cNvPicPr>
            <a:picLocks noChangeAspect="1"/>
          </p:cNvPicPr>
          <p:nvPr/>
        </p:nvPicPr>
        <p:blipFill>
          <a:blip r:embed="rId5"/>
          <a:stretch>
            <a:fillRect/>
          </a:stretch>
        </p:blipFill>
        <p:spPr>
          <a:xfrm>
            <a:off x="9731964" y="6395667"/>
            <a:ext cx="449203" cy="443588"/>
          </a:xfrm>
          <a:prstGeom prst="rect">
            <a:avLst/>
          </a:prstGeom>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ADB6754-BD02-4907-B44D-CF3E9F083B70}"/>
                  </a:ext>
                </a:extLst>
              </p:cNvPr>
              <p:cNvSpPr txBox="1">
                <a:spLocks/>
              </p:cNvSpPr>
              <p:nvPr/>
            </p:nvSpPr>
            <p:spPr>
              <a:xfrm>
                <a:off x="113036" y="1016086"/>
                <a:ext cx="3917947" cy="4627293"/>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b="1" i="1" dirty="0">
                    <a:solidFill>
                      <a:schemeClr val="tx1"/>
                    </a:solidFill>
                  </a:rPr>
                  <a:t>Jefferson Lab</a:t>
                </a:r>
              </a:p>
              <a:p>
                <a:pPr algn="l"/>
                <a:r>
                  <a:rPr lang="en-US" sz="1400" b="1" i="1" dirty="0">
                    <a:solidFill>
                      <a:srgbClr val="0070C0"/>
                    </a:solidFill>
                  </a:rPr>
                  <a:t>(Polarized D Fuel)</a:t>
                </a:r>
                <a:endParaRPr lang="en-US" sz="1400" i="1" dirty="0">
                  <a:solidFill>
                    <a:schemeClr val="tx1"/>
                  </a:solidFill>
                </a:endParaRPr>
              </a:p>
              <a:p>
                <a:pPr algn="l"/>
                <a:r>
                  <a:rPr lang="en-US" sz="1400" b="1" u="sng" dirty="0">
                    <a:solidFill>
                      <a:schemeClr val="tx1"/>
                    </a:solidFill>
                  </a:rPr>
                  <a:t>X. Wei</a:t>
                </a:r>
                <a:r>
                  <a:rPr lang="en-US" sz="1400" b="1" dirty="0">
                    <a:solidFill>
                      <a:schemeClr val="tx1"/>
                    </a:solidFill>
                  </a:rPr>
                  <a:t>, ...</a:t>
                </a:r>
                <a:endParaRPr lang="en-US" sz="1400" b="1" i="1" dirty="0">
                  <a:solidFill>
                    <a:srgbClr val="0070C0"/>
                  </a:solidFill>
                  <a:cs typeface="Calibri"/>
                </a:endParaRPr>
              </a:p>
              <a:p>
                <a:pPr algn="l"/>
                <a:endParaRPr lang="en-US" sz="1400" dirty="0">
                  <a:solidFill>
                    <a:schemeClr val="tx1"/>
                  </a:solidFill>
                </a:endParaRPr>
              </a:p>
              <a:p>
                <a:pPr algn="l"/>
                <a:r>
                  <a:rPr lang="en-US" sz="1400" b="1" i="1" dirty="0">
                    <a:solidFill>
                      <a:schemeClr val="tx1"/>
                    </a:solidFill>
                  </a:rPr>
                  <a:t>University of Virginia</a:t>
                </a:r>
              </a:p>
              <a:p>
                <a:pPr algn="l"/>
                <a:r>
                  <a:rPr lang="en-US" sz="1400" b="1" i="1" dirty="0">
                    <a:solidFill>
                      <a:srgbClr val="0070C0"/>
                    </a:solidFill>
                  </a:rPr>
                  <a:t>(Polarized </a:t>
                </a:r>
                <a:r>
                  <a:rPr lang="en-US" sz="1400" b="1" i="1" baseline="30000" dirty="0">
                    <a:solidFill>
                      <a:srgbClr val="0070C0"/>
                    </a:solidFill>
                  </a:rPr>
                  <a:t>3</a:t>
                </a:r>
                <a:r>
                  <a:rPr lang="en-US" sz="1400" b="1" i="1" dirty="0">
                    <a:solidFill>
                      <a:srgbClr val="0070C0"/>
                    </a:solidFill>
                  </a:rPr>
                  <a:t>He Fuel)</a:t>
                </a:r>
                <a:endParaRPr lang="en-US" sz="1400" b="1" i="1" dirty="0">
                  <a:solidFill>
                    <a:schemeClr val="tx1"/>
                  </a:solidFill>
                  <a:cs typeface="Calibri"/>
                </a:endParaRPr>
              </a:p>
              <a:p>
                <a:pPr algn="l"/>
                <a:r>
                  <a:rPr lang="en-US" sz="1400" dirty="0">
                    <a:solidFill>
                      <a:schemeClr val="tx1"/>
                    </a:solidFill>
                  </a:rPr>
                  <a:t>G. W. Miller, A. M. Sandorfi, X. Zheng,…</a:t>
                </a:r>
                <a:endParaRPr lang="en-US" sz="1400" dirty="0">
                  <a:solidFill>
                    <a:schemeClr val="tx1"/>
                  </a:solidFill>
                  <a:cs typeface="Calibri"/>
                </a:endParaRPr>
              </a:p>
              <a:p>
                <a:pPr algn="l"/>
                <a:endParaRPr lang="en-US" sz="1400" b="1" i="1" dirty="0">
                  <a:solidFill>
                    <a:schemeClr val="tx1"/>
                  </a:solidFill>
                </a:endParaRPr>
              </a:p>
              <a:p>
                <a:pPr algn="l"/>
                <a:r>
                  <a:rPr lang="it-IT" sz="1400" b="1" i="1" dirty="0">
                    <a:solidFill>
                      <a:schemeClr val="tx1"/>
                    </a:solidFill>
                  </a:rPr>
                  <a:t>Oak Ridge National Lab</a:t>
                </a:r>
              </a:p>
              <a:p>
                <a:pPr algn="l"/>
                <a:r>
                  <a:rPr lang="en-US" sz="1400" b="1" i="1" dirty="0">
                    <a:solidFill>
                      <a:srgbClr val="0070C0"/>
                    </a:solidFill>
                  </a:rPr>
                  <a:t>(Polarized Fuels Delivery)</a:t>
                </a:r>
                <a:br>
                  <a:rPr lang="it-IT" sz="1400" dirty="0"/>
                </a:br>
                <a:r>
                  <a:rPr lang="en-US" sz="1400" dirty="0">
                    <a:solidFill>
                      <a:schemeClr val="tx1"/>
                    </a:solidFill>
                  </a:rPr>
                  <a:t>L. Baylor, S. Meitner, …</a:t>
                </a:r>
                <a:endParaRPr lang="it-IT" sz="1400" dirty="0">
                  <a:solidFill>
                    <a:schemeClr val="tx1"/>
                  </a:solidFill>
                </a:endParaRPr>
              </a:p>
              <a:p>
                <a:pPr algn="l"/>
                <a:endParaRPr lang="en-US" sz="1400" i="1" dirty="0">
                  <a:solidFill>
                    <a:schemeClr val="tx1"/>
                  </a:solidFill>
                </a:endParaRPr>
              </a:p>
              <a:p>
                <a:pPr algn="l"/>
                <a:r>
                  <a:rPr lang="en-US" sz="1400" b="1" i="1" dirty="0">
                    <a:solidFill>
                      <a:schemeClr val="tx1"/>
                    </a:solidFill>
                  </a:rPr>
                  <a:t>University of California, Irvine</a:t>
                </a:r>
              </a:p>
              <a:p>
                <a:pPr algn="l"/>
                <a:r>
                  <a:rPr lang="en-US" sz="1400" b="1" i="1" dirty="0">
                    <a:solidFill>
                      <a:srgbClr val="0070C0"/>
                    </a:solidFill>
                  </a:rPr>
                  <a:t>(Run Preparations and Diagnostics)</a:t>
                </a:r>
                <a:endParaRPr lang="en-US" sz="1400" b="1" i="1" dirty="0">
                  <a:solidFill>
                    <a:schemeClr val="tx1"/>
                  </a:solidFill>
                  <a:cs typeface="Calibri"/>
                </a:endParaRPr>
              </a:p>
              <a:p>
                <a:pPr algn="l"/>
                <a:r>
                  <a:rPr lang="en-US" sz="1400" dirty="0">
                    <a:solidFill>
                      <a:schemeClr val="tx1"/>
                    </a:solidFill>
                  </a:rPr>
                  <a:t>W. Heidbrink, …</a:t>
                </a:r>
              </a:p>
              <a:p>
                <a:pPr algn="l"/>
                <a:endParaRPr lang="en-US" sz="1400" dirty="0">
                  <a:solidFill>
                    <a:schemeClr val="tx1"/>
                  </a:solidFill>
                  <a:cs typeface="Calibri"/>
                </a:endParaRPr>
              </a:p>
              <a:p>
                <a:pPr algn="l"/>
                <a:endParaRPr lang="en-US" sz="1400" dirty="0">
                  <a:solidFill>
                    <a:schemeClr val="tx1"/>
                  </a:solidFill>
                  <a:cs typeface="Calibri"/>
                </a:endParaRPr>
              </a:p>
              <a:p>
                <a:pPr algn="l"/>
                <a:r>
                  <a:rPr lang="en-US" sz="1600" dirty="0">
                    <a:solidFill>
                      <a:srgbClr val="FF0000"/>
                    </a:solidFill>
                    <a:cs typeface="Calibri"/>
                  </a:rPr>
                  <a:t>Ultimate Goal:</a:t>
                </a:r>
              </a:p>
              <a:p>
                <a:pPr algn="l"/>
                <a:r>
                  <a:rPr lang="en-US" sz="1600" dirty="0">
                    <a:solidFill>
                      <a:schemeClr val="tx1"/>
                    </a:solidFill>
                    <a:cs typeface="Calibri"/>
                  </a:rPr>
                  <a:t>Run </a:t>
                </a:r>
                <a:r>
                  <a:rPr lang="en-US" sz="1600" b="1" i="1" dirty="0">
                    <a:solidFill>
                      <a:srgbClr val="0070C0"/>
                    </a:solidFill>
                  </a:rPr>
                  <a:t>D + </a:t>
                </a:r>
                <a:r>
                  <a:rPr lang="en-US" sz="1600" b="1" i="1" baseline="30000" dirty="0">
                    <a:solidFill>
                      <a:srgbClr val="0070C0"/>
                    </a:solidFill>
                  </a:rPr>
                  <a:t>3</a:t>
                </a:r>
                <a:r>
                  <a:rPr lang="en-US" sz="1600" b="1" i="1" dirty="0">
                    <a:solidFill>
                      <a:srgbClr val="0070C0"/>
                    </a:solidFill>
                  </a:rPr>
                  <a:t>He </a:t>
                </a:r>
                <a:r>
                  <a:rPr lang="en-US" sz="1600" b="1" i="1" dirty="0">
                    <a:solidFill>
                      <a:srgbClr val="0070C0"/>
                    </a:solidFill>
                    <a:sym typeface="Symbol" panose="05050102010706020507" pitchFamily="18" charset="2"/>
                  </a:rPr>
                  <a:t>  + </a:t>
                </a:r>
                <a14:m>
                  <m:oMath xmlns:m="http://schemas.openxmlformats.org/officeDocument/2006/math">
                    <m:r>
                      <a:rPr lang="en-US" sz="1600" b="1" i="1">
                        <a:solidFill>
                          <a:srgbClr val="0070C0"/>
                        </a:solidFill>
                        <a:latin typeface="Cambria Math" panose="02040503050406030204" pitchFamily="18" charset="0"/>
                        <a:ea typeface="Cambria Math" panose="02040503050406030204" pitchFamily="18" charset="0"/>
                      </a:rPr>
                      <m:t>𝒑</m:t>
                    </m:r>
                  </m:oMath>
                </a14:m>
                <a:r>
                  <a:rPr lang="en-US" sz="1600" dirty="0">
                    <a:solidFill>
                      <a:schemeClr val="tx1"/>
                    </a:solidFill>
                    <a:cs typeface="Calibri"/>
                  </a:rPr>
                  <a:t> in 5-6 years</a:t>
                </a:r>
              </a:p>
            </p:txBody>
          </p:sp>
        </mc:Choice>
        <mc:Fallback xmlns="">
          <p:sp>
            <p:nvSpPr>
              <p:cNvPr id="10" name="Content Placeholder 2">
                <a:extLst>
                  <a:ext uri="{FF2B5EF4-FFF2-40B4-BE49-F238E27FC236}">
                    <a16:creationId xmlns:a16="http://schemas.microsoft.com/office/drawing/2014/main" id="{AADB6754-BD02-4907-B44D-CF3E9F083B70}"/>
                  </a:ext>
                </a:extLst>
              </p:cNvPr>
              <p:cNvSpPr txBox="1">
                <a:spLocks noRot="1" noChangeAspect="1" noMove="1" noResize="1" noEditPoints="1" noAdjustHandles="1" noChangeArrowheads="1" noChangeShapeType="1" noTextEdit="1"/>
              </p:cNvSpPr>
              <p:nvPr/>
            </p:nvSpPr>
            <p:spPr>
              <a:xfrm>
                <a:off x="113036" y="1016086"/>
                <a:ext cx="3917947" cy="4627293"/>
              </a:xfrm>
              <a:prstGeom prst="rect">
                <a:avLst/>
              </a:prstGeom>
              <a:blipFill>
                <a:blip r:embed="rId6"/>
                <a:stretch>
                  <a:fillRect l="-971" t="-82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4E3DE185-8044-4F0C-8797-E6E6EA9396A2}"/>
              </a:ext>
            </a:extLst>
          </p:cNvPr>
          <p:cNvPicPr>
            <a:picLocks noChangeAspect="1"/>
          </p:cNvPicPr>
          <p:nvPr/>
        </p:nvPicPr>
        <p:blipFill>
          <a:blip r:embed="rId7"/>
          <a:stretch>
            <a:fillRect/>
          </a:stretch>
        </p:blipFill>
        <p:spPr>
          <a:xfrm>
            <a:off x="2793999" y="3206491"/>
            <a:ext cx="1236984" cy="297092"/>
          </a:xfrm>
          <a:prstGeom prst="rect">
            <a:avLst/>
          </a:prstGeom>
        </p:spPr>
      </p:pic>
      <p:pic>
        <p:nvPicPr>
          <p:cNvPr id="12" name="Picture 11">
            <a:extLst>
              <a:ext uri="{FF2B5EF4-FFF2-40B4-BE49-F238E27FC236}">
                <a16:creationId xmlns:a16="http://schemas.microsoft.com/office/drawing/2014/main" id="{35899299-79C3-4F4A-A404-008313C2C5E7}"/>
              </a:ext>
            </a:extLst>
          </p:cNvPr>
          <p:cNvPicPr>
            <a:picLocks noChangeAspect="1"/>
          </p:cNvPicPr>
          <p:nvPr/>
        </p:nvPicPr>
        <p:blipFill>
          <a:blip r:embed="rId8"/>
          <a:stretch>
            <a:fillRect/>
          </a:stretch>
        </p:blipFill>
        <p:spPr>
          <a:xfrm>
            <a:off x="3572923" y="4138477"/>
            <a:ext cx="458061" cy="458061"/>
          </a:xfrm>
          <a:prstGeom prst="rect">
            <a:avLst/>
          </a:prstGeom>
        </p:spPr>
      </p:pic>
      <p:pic>
        <p:nvPicPr>
          <p:cNvPr id="14" name="Picture 13">
            <a:extLst>
              <a:ext uri="{FF2B5EF4-FFF2-40B4-BE49-F238E27FC236}">
                <a16:creationId xmlns:a16="http://schemas.microsoft.com/office/drawing/2014/main" id="{C79D1E11-0703-4EE2-9762-4F0A2B46AEB5}"/>
              </a:ext>
            </a:extLst>
          </p:cNvPr>
          <p:cNvPicPr>
            <a:picLocks noChangeAspect="1"/>
          </p:cNvPicPr>
          <p:nvPr/>
        </p:nvPicPr>
        <p:blipFill>
          <a:blip r:embed="rId9"/>
          <a:stretch>
            <a:fillRect/>
          </a:stretch>
        </p:blipFill>
        <p:spPr>
          <a:xfrm>
            <a:off x="3366475" y="2155172"/>
            <a:ext cx="664509" cy="416425"/>
          </a:xfrm>
          <a:prstGeom prst="rect">
            <a:avLst/>
          </a:prstGeom>
        </p:spPr>
      </p:pic>
      <p:pic>
        <p:nvPicPr>
          <p:cNvPr id="15" name="Picture 14">
            <a:extLst>
              <a:ext uri="{FF2B5EF4-FFF2-40B4-BE49-F238E27FC236}">
                <a16:creationId xmlns:a16="http://schemas.microsoft.com/office/drawing/2014/main" id="{C8D4E8C3-EFC6-497C-8E3F-BB57345C3501}"/>
              </a:ext>
            </a:extLst>
          </p:cNvPr>
          <p:cNvPicPr>
            <a:picLocks noChangeAspect="1"/>
          </p:cNvPicPr>
          <p:nvPr/>
        </p:nvPicPr>
        <p:blipFill>
          <a:blip r:embed="rId10"/>
          <a:stretch>
            <a:fillRect/>
          </a:stretch>
        </p:blipFill>
        <p:spPr>
          <a:xfrm>
            <a:off x="2002044" y="1109117"/>
            <a:ext cx="2098905" cy="456284"/>
          </a:xfrm>
          <a:prstGeom prst="rect">
            <a:avLst/>
          </a:prstGeom>
        </p:spPr>
      </p:pic>
      <p:pic>
        <p:nvPicPr>
          <p:cNvPr id="13" name="Picture 12">
            <a:extLst>
              <a:ext uri="{FF2B5EF4-FFF2-40B4-BE49-F238E27FC236}">
                <a16:creationId xmlns:a16="http://schemas.microsoft.com/office/drawing/2014/main" id="{384715A8-5225-48E3-89C6-70A633480D71}"/>
              </a:ext>
            </a:extLst>
          </p:cNvPr>
          <p:cNvPicPr>
            <a:picLocks noChangeAspect="1"/>
          </p:cNvPicPr>
          <p:nvPr/>
        </p:nvPicPr>
        <p:blipFill>
          <a:blip r:embed="rId11"/>
          <a:stretch>
            <a:fillRect/>
          </a:stretch>
        </p:blipFill>
        <p:spPr>
          <a:xfrm>
            <a:off x="4170915" y="1016086"/>
            <a:ext cx="8030598" cy="4443467"/>
          </a:xfrm>
          <a:prstGeom prst="rect">
            <a:avLst/>
          </a:prstGeom>
        </p:spPr>
      </p:pic>
      <p:sp>
        <p:nvSpPr>
          <p:cNvPr id="16" name="TextBox 15">
            <a:extLst>
              <a:ext uri="{FF2B5EF4-FFF2-40B4-BE49-F238E27FC236}">
                <a16:creationId xmlns:a16="http://schemas.microsoft.com/office/drawing/2014/main" id="{C4E80D7A-D560-41FB-9D23-45FC2A016870}"/>
              </a:ext>
            </a:extLst>
          </p:cNvPr>
          <p:cNvSpPr txBox="1"/>
          <p:nvPr/>
        </p:nvSpPr>
        <p:spPr>
          <a:xfrm>
            <a:off x="1723969" y="5716916"/>
            <a:ext cx="87440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432FF"/>
                </a:solidFill>
                <a:cs typeface="Calibri"/>
              </a:rPr>
              <a:t>The proposal, </a:t>
            </a:r>
            <a:r>
              <a:rPr lang="en-US" b="1" i="1" dirty="0">
                <a:solidFill>
                  <a:srgbClr val="0432FF"/>
                </a:solidFill>
                <a:ea typeface="+mn-lt"/>
                <a:cs typeface="+mn-lt"/>
              </a:rPr>
              <a:t>Spin Polarized Nuclei for Injection into DIII-D</a:t>
            </a:r>
            <a:r>
              <a:rPr lang="en-US" dirty="0">
                <a:solidFill>
                  <a:srgbClr val="0432FF"/>
                </a:solidFill>
                <a:cs typeface="Calibri"/>
              </a:rPr>
              <a:t>, is currently under DOE review.</a:t>
            </a:r>
          </a:p>
        </p:txBody>
      </p:sp>
    </p:spTree>
    <p:extLst>
      <p:ext uri="{BB962C8B-B14F-4D97-AF65-F5344CB8AC3E}">
        <p14:creationId xmlns:p14="http://schemas.microsoft.com/office/powerpoint/2010/main" val="579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192000" cy="487490"/>
          </a:xfrm>
        </p:spPr>
        <p:txBody>
          <a:bodyPr>
            <a:normAutofit/>
          </a:bodyPr>
          <a:lstStyle/>
          <a:p>
            <a:r>
              <a:rPr lang="en-US" dirty="0"/>
              <a:t>Jefferson Lab Fusion Program					Polarized D Fuel at JLab</a:t>
            </a:r>
          </a:p>
        </p:txBody>
      </p:sp>
      <p:pic>
        <p:nvPicPr>
          <p:cNvPr id="8" name="Content Placeholder 7">
            <a:extLst>
              <a:ext uri="{FF2B5EF4-FFF2-40B4-BE49-F238E27FC236}">
                <a16:creationId xmlns:a16="http://schemas.microsoft.com/office/drawing/2014/main" id="{986E7608-AB26-46E1-A051-1288934C0AAA}"/>
              </a:ext>
            </a:extLst>
          </p:cNvPr>
          <p:cNvPicPr>
            <a:picLocks noGrp="1" noChangeAspect="1"/>
          </p:cNvPicPr>
          <p:nvPr>
            <p:ph idx="1"/>
          </p:nvPr>
        </p:nvPicPr>
        <p:blipFill>
          <a:blip r:embed="rId2"/>
          <a:stretch>
            <a:fillRect/>
          </a:stretch>
        </p:blipFill>
        <p:spPr>
          <a:xfrm>
            <a:off x="8821427" y="6388839"/>
            <a:ext cx="737680" cy="457240"/>
          </a:xfrm>
          <a:prstGeom prst="rect">
            <a:avLst/>
          </a:prstGeom>
        </p:spPr>
      </p:pic>
      <p:sp>
        <p:nvSpPr>
          <p:cNvPr id="4" name="Footer Placeholder 3"/>
          <p:cNvSpPr>
            <a:spLocks noGrp="1"/>
          </p:cNvSpPr>
          <p:nvPr>
            <p:ph type="ftr" sz="quarter" idx="11"/>
          </p:nvPr>
        </p:nvSpPr>
        <p:spPr/>
        <p:txBody>
          <a:bodyPr/>
          <a:lstStyle/>
          <a:p>
            <a:r>
              <a:rPr lang="en-US" dirty="0"/>
              <a:t>Xiangdong Wei, SPIN2023</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p:pic>
        <p:nvPicPr>
          <p:cNvPr id="6" name="Picture 5">
            <a:extLst>
              <a:ext uri="{FF2B5EF4-FFF2-40B4-BE49-F238E27FC236}">
                <a16:creationId xmlns:a16="http://schemas.microsoft.com/office/drawing/2014/main" id="{2AE25EFA-09D9-44FE-A8A4-C8323F3F40F5}"/>
              </a:ext>
            </a:extLst>
          </p:cNvPr>
          <p:cNvPicPr>
            <a:picLocks noChangeAspect="1"/>
          </p:cNvPicPr>
          <p:nvPr/>
        </p:nvPicPr>
        <p:blipFill>
          <a:blip r:embed="rId3"/>
          <a:stretch>
            <a:fillRect/>
          </a:stretch>
        </p:blipFill>
        <p:spPr>
          <a:xfrm>
            <a:off x="6646755" y="6414997"/>
            <a:ext cx="731583" cy="408467"/>
          </a:xfrm>
          <a:prstGeom prst="rect">
            <a:avLst/>
          </a:prstGeom>
        </p:spPr>
      </p:pic>
      <p:pic>
        <p:nvPicPr>
          <p:cNvPr id="7" name="Picture 6">
            <a:extLst>
              <a:ext uri="{FF2B5EF4-FFF2-40B4-BE49-F238E27FC236}">
                <a16:creationId xmlns:a16="http://schemas.microsoft.com/office/drawing/2014/main" id="{85E02B4A-3568-4D25-B75C-1003AF7BF835}"/>
              </a:ext>
            </a:extLst>
          </p:cNvPr>
          <p:cNvPicPr>
            <a:picLocks noChangeAspect="1"/>
          </p:cNvPicPr>
          <p:nvPr/>
        </p:nvPicPr>
        <p:blipFill>
          <a:blip r:embed="rId4"/>
          <a:stretch>
            <a:fillRect/>
          </a:stretch>
        </p:blipFill>
        <p:spPr>
          <a:xfrm>
            <a:off x="7551195" y="6486383"/>
            <a:ext cx="1097375" cy="262151"/>
          </a:xfrm>
          <a:prstGeom prst="rect">
            <a:avLst/>
          </a:prstGeom>
        </p:spPr>
      </p:pic>
      <p:pic>
        <p:nvPicPr>
          <p:cNvPr id="9" name="Picture 8">
            <a:extLst>
              <a:ext uri="{FF2B5EF4-FFF2-40B4-BE49-F238E27FC236}">
                <a16:creationId xmlns:a16="http://schemas.microsoft.com/office/drawing/2014/main" id="{26FB1A6E-4FAC-4CF3-B0ED-634AE8DF7F4B}"/>
              </a:ext>
            </a:extLst>
          </p:cNvPr>
          <p:cNvPicPr>
            <a:picLocks noChangeAspect="1"/>
          </p:cNvPicPr>
          <p:nvPr/>
        </p:nvPicPr>
        <p:blipFill>
          <a:blip r:embed="rId5"/>
          <a:stretch>
            <a:fillRect/>
          </a:stretch>
        </p:blipFill>
        <p:spPr>
          <a:xfrm>
            <a:off x="9731964" y="6395667"/>
            <a:ext cx="449203" cy="443588"/>
          </a:xfrm>
          <a:prstGeom prst="rect">
            <a:avLst/>
          </a:prstGeom>
        </p:spPr>
      </p:pic>
      <p:sp>
        <p:nvSpPr>
          <p:cNvPr id="52" name="TextBox 51">
            <a:extLst>
              <a:ext uri="{FF2B5EF4-FFF2-40B4-BE49-F238E27FC236}">
                <a16:creationId xmlns:a16="http://schemas.microsoft.com/office/drawing/2014/main" id="{F9BE6698-023E-41DD-881C-83234F8B16BA}"/>
              </a:ext>
            </a:extLst>
          </p:cNvPr>
          <p:cNvSpPr txBox="1"/>
          <p:nvPr/>
        </p:nvSpPr>
        <p:spPr>
          <a:xfrm>
            <a:off x="218051" y="1356381"/>
            <a:ext cx="976869" cy="307777"/>
          </a:xfrm>
          <a:prstGeom prst="rect">
            <a:avLst/>
          </a:prstGeom>
          <a:noFill/>
          <a:ln>
            <a:solidFill>
              <a:schemeClr val="tx1"/>
            </a:solidFill>
          </a:ln>
          <a:effectLst/>
        </p:spPr>
        <p:txBody>
          <a:bodyPr wrap="square" rtlCol="0">
            <a:spAutoFit/>
          </a:bodyPr>
          <a:lstStyle/>
          <a:p>
            <a:pPr algn="ctr"/>
            <a:r>
              <a:rPr lang="en-US" sz="1400" i="1" dirty="0"/>
              <a:t>Formation</a:t>
            </a:r>
          </a:p>
        </p:txBody>
      </p:sp>
      <p:sp>
        <p:nvSpPr>
          <p:cNvPr id="53" name="TextBox 52">
            <a:extLst>
              <a:ext uri="{FF2B5EF4-FFF2-40B4-BE49-F238E27FC236}">
                <a16:creationId xmlns:a16="http://schemas.microsoft.com/office/drawing/2014/main" id="{B1A22085-02AB-4D01-BD55-056CF12BDB54}"/>
              </a:ext>
            </a:extLst>
          </p:cNvPr>
          <p:cNvSpPr txBox="1"/>
          <p:nvPr/>
        </p:nvSpPr>
        <p:spPr>
          <a:xfrm>
            <a:off x="1686734" y="1513894"/>
            <a:ext cx="990121" cy="307777"/>
          </a:xfrm>
          <a:prstGeom prst="rect">
            <a:avLst/>
          </a:prstGeom>
          <a:noFill/>
          <a:ln>
            <a:solidFill>
              <a:schemeClr val="tx1"/>
            </a:solidFill>
          </a:ln>
        </p:spPr>
        <p:txBody>
          <a:bodyPr wrap="square" rtlCol="0">
            <a:spAutoFit/>
          </a:bodyPr>
          <a:lstStyle/>
          <a:p>
            <a:pPr algn="ctr"/>
            <a:r>
              <a:rPr lang="en-US" sz="1400" i="1" dirty="0"/>
              <a:t>Irradiation</a:t>
            </a:r>
          </a:p>
        </p:txBody>
      </p:sp>
      <p:sp>
        <p:nvSpPr>
          <p:cNvPr id="54" name="TextBox 53">
            <a:extLst>
              <a:ext uri="{FF2B5EF4-FFF2-40B4-BE49-F238E27FC236}">
                <a16:creationId xmlns:a16="http://schemas.microsoft.com/office/drawing/2014/main" id="{6C28BDC3-52B8-4EF1-865C-AB44F3119C22}"/>
              </a:ext>
            </a:extLst>
          </p:cNvPr>
          <p:cNvSpPr txBox="1"/>
          <p:nvPr/>
        </p:nvSpPr>
        <p:spPr>
          <a:xfrm>
            <a:off x="4853351" y="1826542"/>
            <a:ext cx="1065218" cy="307777"/>
          </a:xfrm>
          <a:prstGeom prst="rect">
            <a:avLst/>
          </a:prstGeom>
          <a:noFill/>
          <a:ln>
            <a:solidFill>
              <a:schemeClr val="tx1"/>
            </a:solidFill>
          </a:ln>
        </p:spPr>
        <p:txBody>
          <a:bodyPr wrap="square" rtlCol="0">
            <a:spAutoFit/>
          </a:bodyPr>
          <a:lstStyle/>
          <a:p>
            <a:pPr algn="ctr"/>
            <a:r>
              <a:rPr lang="en-US" sz="1400" i="1" dirty="0"/>
              <a:t>Polarization</a:t>
            </a:r>
          </a:p>
        </p:txBody>
      </p:sp>
      <p:sp>
        <p:nvSpPr>
          <p:cNvPr id="55" name="TextBox 54">
            <a:extLst>
              <a:ext uri="{FF2B5EF4-FFF2-40B4-BE49-F238E27FC236}">
                <a16:creationId xmlns:a16="http://schemas.microsoft.com/office/drawing/2014/main" id="{D6C17040-0908-430E-A945-BF605FA366AC}"/>
              </a:ext>
            </a:extLst>
          </p:cNvPr>
          <p:cNvSpPr txBox="1"/>
          <p:nvPr/>
        </p:nvSpPr>
        <p:spPr>
          <a:xfrm>
            <a:off x="6785416" y="1980430"/>
            <a:ext cx="938698" cy="307777"/>
          </a:xfrm>
          <a:prstGeom prst="rect">
            <a:avLst/>
          </a:prstGeom>
          <a:noFill/>
          <a:ln>
            <a:solidFill>
              <a:schemeClr val="tx1"/>
            </a:solidFill>
          </a:ln>
        </p:spPr>
        <p:txBody>
          <a:bodyPr wrap="square" rtlCol="0">
            <a:spAutoFit/>
          </a:bodyPr>
          <a:lstStyle/>
          <a:p>
            <a:pPr algn="ctr"/>
            <a:r>
              <a:rPr lang="en-US" sz="1400" i="1" dirty="0"/>
              <a:t>Extraction</a:t>
            </a:r>
          </a:p>
        </p:txBody>
      </p:sp>
      <p:sp>
        <p:nvSpPr>
          <p:cNvPr id="56" name="TextBox 55">
            <a:extLst>
              <a:ext uri="{FF2B5EF4-FFF2-40B4-BE49-F238E27FC236}">
                <a16:creationId xmlns:a16="http://schemas.microsoft.com/office/drawing/2014/main" id="{205FBE9D-FE04-48B8-81EE-C107B7D61B73}"/>
              </a:ext>
            </a:extLst>
          </p:cNvPr>
          <p:cNvSpPr txBox="1"/>
          <p:nvPr/>
        </p:nvSpPr>
        <p:spPr>
          <a:xfrm>
            <a:off x="8458547" y="2144850"/>
            <a:ext cx="883478" cy="307777"/>
          </a:xfrm>
          <a:prstGeom prst="rect">
            <a:avLst/>
          </a:prstGeom>
          <a:noFill/>
          <a:ln>
            <a:solidFill>
              <a:schemeClr val="tx1"/>
            </a:solidFill>
          </a:ln>
        </p:spPr>
        <p:txBody>
          <a:bodyPr wrap="square" rtlCol="0">
            <a:spAutoFit/>
          </a:bodyPr>
          <a:lstStyle/>
          <a:p>
            <a:pPr algn="ctr"/>
            <a:r>
              <a:rPr lang="en-US" sz="1400" i="1" dirty="0"/>
              <a:t>Injection</a:t>
            </a:r>
          </a:p>
        </p:txBody>
      </p:sp>
      <p:sp>
        <p:nvSpPr>
          <p:cNvPr id="57" name="TextBox 56">
            <a:extLst>
              <a:ext uri="{FF2B5EF4-FFF2-40B4-BE49-F238E27FC236}">
                <a16:creationId xmlns:a16="http://schemas.microsoft.com/office/drawing/2014/main" id="{991C1274-977D-4E16-8021-38E83D6D1D9A}"/>
              </a:ext>
            </a:extLst>
          </p:cNvPr>
          <p:cNvSpPr txBox="1"/>
          <p:nvPr/>
        </p:nvSpPr>
        <p:spPr>
          <a:xfrm>
            <a:off x="10054669" y="2281255"/>
            <a:ext cx="1456157" cy="307777"/>
          </a:xfrm>
          <a:prstGeom prst="rect">
            <a:avLst/>
          </a:prstGeom>
          <a:noFill/>
          <a:ln>
            <a:solidFill>
              <a:schemeClr val="tx1"/>
            </a:solidFill>
          </a:ln>
        </p:spPr>
        <p:txBody>
          <a:bodyPr wrap="square" rtlCol="0">
            <a:spAutoFit/>
          </a:bodyPr>
          <a:lstStyle/>
          <a:p>
            <a:pPr algn="ctr"/>
            <a:r>
              <a:rPr lang="en-US" sz="1400" i="1" dirty="0"/>
              <a:t>D + </a:t>
            </a:r>
            <a:r>
              <a:rPr lang="en-US" sz="1400" i="1" baseline="30000" dirty="0"/>
              <a:t>3</a:t>
            </a:r>
            <a:r>
              <a:rPr lang="en-US" sz="1400" i="1" dirty="0"/>
              <a:t>He </a:t>
            </a:r>
            <a:r>
              <a:rPr lang="en-US" sz="1400" i="1" dirty="0">
                <a:sym typeface="Symbol" panose="05050102010706020507" pitchFamily="18" charset="2"/>
              </a:rPr>
              <a:t>  + p</a:t>
            </a:r>
            <a:endParaRPr lang="en-US" sz="1400" i="1" dirty="0"/>
          </a:p>
        </p:txBody>
      </p:sp>
      <p:sp>
        <p:nvSpPr>
          <p:cNvPr id="58" name="TextBox 57">
            <a:extLst>
              <a:ext uri="{FF2B5EF4-FFF2-40B4-BE49-F238E27FC236}">
                <a16:creationId xmlns:a16="http://schemas.microsoft.com/office/drawing/2014/main" id="{667E17BC-E7D3-4C97-A285-4DF86E29B58B}"/>
              </a:ext>
            </a:extLst>
          </p:cNvPr>
          <p:cNvSpPr txBox="1"/>
          <p:nvPr/>
        </p:nvSpPr>
        <p:spPr>
          <a:xfrm>
            <a:off x="4378410" y="879931"/>
            <a:ext cx="3352800" cy="338554"/>
          </a:xfrm>
          <a:prstGeom prst="rect">
            <a:avLst/>
          </a:prstGeom>
          <a:noFill/>
          <a:ln>
            <a:noFill/>
          </a:ln>
        </p:spPr>
        <p:txBody>
          <a:bodyPr wrap="square" rtlCol="0">
            <a:spAutoFit/>
          </a:bodyPr>
          <a:lstStyle/>
          <a:p>
            <a:pPr algn="ctr"/>
            <a:r>
              <a:rPr lang="en-US" sz="1600" i="1" dirty="0">
                <a:solidFill>
                  <a:srgbClr val="0070C0"/>
                </a:solidFill>
                <a:highlight>
                  <a:srgbClr val="FFFF00"/>
                </a:highlight>
              </a:rPr>
              <a:t>The life cycle of a polarized </a:t>
            </a:r>
            <a:r>
              <a:rPr lang="en-US" sz="1600" i="1" baseline="30000" dirty="0">
                <a:solidFill>
                  <a:srgbClr val="0070C0"/>
                </a:solidFill>
                <a:highlight>
                  <a:srgbClr val="FFFF00"/>
                </a:highlight>
              </a:rPr>
              <a:t>7</a:t>
            </a:r>
            <a:r>
              <a:rPr lang="en-US" sz="1600" i="1" dirty="0">
                <a:solidFill>
                  <a:srgbClr val="0070C0"/>
                </a:solidFill>
                <a:highlight>
                  <a:srgbClr val="FFFF00"/>
                </a:highlight>
              </a:rPr>
              <a:t>LiD pellet</a:t>
            </a:r>
          </a:p>
        </p:txBody>
      </p:sp>
      <p:sp>
        <p:nvSpPr>
          <p:cNvPr id="59" name="TextBox 58">
            <a:extLst>
              <a:ext uri="{FF2B5EF4-FFF2-40B4-BE49-F238E27FC236}">
                <a16:creationId xmlns:a16="http://schemas.microsoft.com/office/drawing/2014/main" id="{693D9560-B78E-42F8-B270-C9E9E2D2D314}"/>
              </a:ext>
            </a:extLst>
          </p:cNvPr>
          <p:cNvSpPr txBox="1"/>
          <p:nvPr/>
        </p:nvSpPr>
        <p:spPr>
          <a:xfrm>
            <a:off x="329879" y="2022043"/>
            <a:ext cx="742122" cy="738664"/>
          </a:xfrm>
          <a:prstGeom prst="rect">
            <a:avLst/>
          </a:prstGeom>
          <a:noFill/>
        </p:spPr>
        <p:txBody>
          <a:bodyPr wrap="square" rtlCol="0">
            <a:spAutoFit/>
          </a:bodyPr>
          <a:lstStyle/>
          <a:p>
            <a:pPr algn="ctr"/>
            <a:r>
              <a:rPr lang="en-US" sz="1400" dirty="0">
                <a:solidFill>
                  <a:srgbClr val="00B0F0"/>
                </a:solidFill>
              </a:rPr>
              <a:t>Size, shape, density</a:t>
            </a:r>
          </a:p>
        </p:txBody>
      </p:sp>
      <p:sp>
        <p:nvSpPr>
          <p:cNvPr id="60" name="TextBox 59">
            <a:extLst>
              <a:ext uri="{FF2B5EF4-FFF2-40B4-BE49-F238E27FC236}">
                <a16:creationId xmlns:a16="http://schemas.microsoft.com/office/drawing/2014/main" id="{3367FDD8-6CFB-4030-9BD1-AA73BDCCFB85}"/>
              </a:ext>
            </a:extLst>
          </p:cNvPr>
          <p:cNvSpPr txBox="1"/>
          <p:nvPr/>
        </p:nvSpPr>
        <p:spPr>
          <a:xfrm>
            <a:off x="4491211" y="2344962"/>
            <a:ext cx="1797878" cy="1169551"/>
          </a:xfrm>
          <a:prstGeom prst="rect">
            <a:avLst/>
          </a:prstGeom>
          <a:noFill/>
        </p:spPr>
        <p:txBody>
          <a:bodyPr wrap="square" rtlCol="0">
            <a:spAutoFit/>
          </a:bodyPr>
          <a:lstStyle/>
          <a:p>
            <a:pPr algn="ctr"/>
            <a:r>
              <a:rPr lang="en-US" sz="1400" dirty="0">
                <a:solidFill>
                  <a:srgbClr val="00B0F0"/>
                </a:solidFill>
              </a:rPr>
              <a:t>Dilution refrigerator, polarization chamber, pellet loader, </a:t>
            </a:r>
          </a:p>
          <a:p>
            <a:pPr algn="ctr"/>
            <a:r>
              <a:rPr lang="en-US" sz="1400" dirty="0">
                <a:solidFill>
                  <a:srgbClr val="00B0F0"/>
                </a:solidFill>
                <a:sym typeface="Symbol" panose="05050102010706020507" pitchFamily="18" charset="2"/>
              </a:rPr>
              <a:t></a:t>
            </a:r>
            <a:r>
              <a:rPr lang="en-US" sz="1400" dirty="0">
                <a:solidFill>
                  <a:srgbClr val="00B0F0"/>
                </a:solidFill>
              </a:rPr>
              <a:t>Wave system, </a:t>
            </a:r>
          </a:p>
          <a:p>
            <a:pPr algn="ctr"/>
            <a:r>
              <a:rPr lang="en-US" sz="1400" dirty="0">
                <a:solidFill>
                  <a:srgbClr val="00B0F0"/>
                </a:solidFill>
              </a:rPr>
              <a:t>NMR system</a:t>
            </a:r>
          </a:p>
        </p:txBody>
      </p:sp>
      <p:sp>
        <p:nvSpPr>
          <p:cNvPr id="61" name="TextBox 60">
            <a:extLst>
              <a:ext uri="{FF2B5EF4-FFF2-40B4-BE49-F238E27FC236}">
                <a16:creationId xmlns:a16="http://schemas.microsoft.com/office/drawing/2014/main" id="{B5B1423C-C574-4995-9123-B791802198AF}"/>
              </a:ext>
            </a:extLst>
          </p:cNvPr>
          <p:cNvSpPr txBox="1"/>
          <p:nvPr/>
        </p:nvSpPr>
        <p:spPr>
          <a:xfrm>
            <a:off x="6467366" y="2622208"/>
            <a:ext cx="1568934" cy="738664"/>
          </a:xfrm>
          <a:prstGeom prst="rect">
            <a:avLst/>
          </a:prstGeom>
          <a:noFill/>
        </p:spPr>
        <p:txBody>
          <a:bodyPr wrap="square" rtlCol="0">
            <a:spAutoFit/>
          </a:bodyPr>
          <a:lstStyle/>
          <a:p>
            <a:pPr algn="ctr"/>
            <a:r>
              <a:rPr lang="en-US" sz="1400" dirty="0">
                <a:solidFill>
                  <a:srgbClr val="00B0F0"/>
                </a:solidFill>
              </a:rPr>
              <a:t>Pellet extractor, (or integrate DF with injection gun)</a:t>
            </a:r>
          </a:p>
        </p:txBody>
      </p:sp>
      <p:sp>
        <p:nvSpPr>
          <p:cNvPr id="62" name="TextBox 61">
            <a:extLst>
              <a:ext uri="{FF2B5EF4-FFF2-40B4-BE49-F238E27FC236}">
                <a16:creationId xmlns:a16="http://schemas.microsoft.com/office/drawing/2014/main" id="{1B6478A9-D6C5-45EA-8361-6415A5B9D3E1}"/>
              </a:ext>
            </a:extLst>
          </p:cNvPr>
          <p:cNvSpPr txBox="1"/>
          <p:nvPr/>
        </p:nvSpPr>
        <p:spPr>
          <a:xfrm>
            <a:off x="8001347" y="2811624"/>
            <a:ext cx="1797878" cy="523220"/>
          </a:xfrm>
          <a:prstGeom prst="rect">
            <a:avLst/>
          </a:prstGeom>
          <a:noFill/>
        </p:spPr>
        <p:txBody>
          <a:bodyPr wrap="square" rtlCol="0">
            <a:spAutoFit/>
          </a:bodyPr>
          <a:lstStyle/>
          <a:p>
            <a:pPr algn="ctr"/>
            <a:r>
              <a:rPr lang="en-US" sz="1400" dirty="0">
                <a:solidFill>
                  <a:srgbClr val="00B0F0"/>
                </a:solidFill>
              </a:rPr>
              <a:t>Injection gun,</a:t>
            </a:r>
          </a:p>
          <a:p>
            <a:pPr algn="ctr"/>
            <a:r>
              <a:rPr lang="en-US" sz="1400" i="1" dirty="0">
                <a:solidFill>
                  <a:srgbClr val="00B0F0"/>
                </a:solidFill>
              </a:rPr>
              <a:t>link polarizer to DIII-D</a:t>
            </a:r>
          </a:p>
        </p:txBody>
      </p:sp>
      <p:sp>
        <p:nvSpPr>
          <p:cNvPr id="63" name="TextBox 62">
            <a:extLst>
              <a:ext uri="{FF2B5EF4-FFF2-40B4-BE49-F238E27FC236}">
                <a16:creationId xmlns:a16="http://schemas.microsoft.com/office/drawing/2014/main" id="{ABCC18AF-0B41-464B-AB2C-A4CF721138F4}"/>
              </a:ext>
            </a:extLst>
          </p:cNvPr>
          <p:cNvSpPr txBox="1"/>
          <p:nvPr/>
        </p:nvSpPr>
        <p:spPr>
          <a:xfrm>
            <a:off x="9887185" y="2876840"/>
            <a:ext cx="1797878" cy="738664"/>
          </a:xfrm>
          <a:prstGeom prst="rect">
            <a:avLst/>
          </a:prstGeom>
          <a:noFill/>
        </p:spPr>
        <p:txBody>
          <a:bodyPr wrap="square" rtlCol="0">
            <a:spAutoFit/>
          </a:bodyPr>
          <a:lstStyle/>
          <a:p>
            <a:pPr algn="ctr"/>
            <a:r>
              <a:rPr lang="en-US" sz="1400" i="1" dirty="0">
                <a:solidFill>
                  <a:srgbClr val="00B0F0"/>
                </a:solidFill>
              </a:rPr>
              <a:t>DIII-D</a:t>
            </a:r>
            <a:r>
              <a:rPr lang="en-US" sz="1400" dirty="0">
                <a:solidFill>
                  <a:srgbClr val="00B0F0"/>
                </a:solidFill>
              </a:rPr>
              <a:t>,</a:t>
            </a:r>
          </a:p>
          <a:p>
            <a:pPr algn="ctr"/>
            <a:r>
              <a:rPr lang="en-US" sz="1400" dirty="0">
                <a:solidFill>
                  <a:srgbClr val="00B0F0"/>
                </a:solidFill>
              </a:rPr>
              <a:t>Production detection,</a:t>
            </a:r>
          </a:p>
          <a:p>
            <a:pPr algn="ctr"/>
            <a:r>
              <a:rPr lang="en-US" sz="1400" dirty="0">
                <a:solidFill>
                  <a:srgbClr val="00B0F0"/>
                </a:solidFill>
              </a:rPr>
              <a:t>Data analysis</a:t>
            </a:r>
          </a:p>
        </p:txBody>
      </p:sp>
      <p:sp>
        <p:nvSpPr>
          <p:cNvPr id="64" name="TextBox 63">
            <a:extLst>
              <a:ext uri="{FF2B5EF4-FFF2-40B4-BE49-F238E27FC236}">
                <a16:creationId xmlns:a16="http://schemas.microsoft.com/office/drawing/2014/main" id="{444CCB13-E515-426A-810E-1427250C80E7}"/>
              </a:ext>
            </a:extLst>
          </p:cNvPr>
          <p:cNvSpPr txBox="1"/>
          <p:nvPr/>
        </p:nvSpPr>
        <p:spPr>
          <a:xfrm>
            <a:off x="1505005" y="2083352"/>
            <a:ext cx="1340685" cy="523220"/>
          </a:xfrm>
          <a:prstGeom prst="rect">
            <a:avLst/>
          </a:prstGeom>
          <a:noFill/>
        </p:spPr>
        <p:txBody>
          <a:bodyPr wrap="square" rtlCol="0">
            <a:spAutoFit/>
          </a:bodyPr>
          <a:lstStyle/>
          <a:p>
            <a:pPr algn="ctr"/>
            <a:r>
              <a:rPr lang="en-US" sz="1400" dirty="0">
                <a:solidFill>
                  <a:srgbClr val="00B0F0"/>
                </a:solidFill>
              </a:rPr>
              <a:t>e-beam, </a:t>
            </a:r>
          </a:p>
          <a:p>
            <a:pPr algn="ctr"/>
            <a:r>
              <a:rPr lang="en-US" sz="1400" dirty="0">
                <a:solidFill>
                  <a:srgbClr val="00B0F0"/>
                </a:solidFill>
              </a:rPr>
              <a:t>VT cryostat</a:t>
            </a:r>
          </a:p>
        </p:txBody>
      </p:sp>
      <p:pic>
        <p:nvPicPr>
          <p:cNvPr id="65" name="Picture 64">
            <a:extLst>
              <a:ext uri="{FF2B5EF4-FFF2-40B4-BE49-F238E27FC236}">
                <a16:creationId xmlns:a16="http://schemas.microsoft.com/office/drawing/2014/main" id="{8C202053-5D11-4C1B-B1D4-1C93F3E15753}"/>
              </a:ext>
            </a:extLst>
          </p:cNvPr>
          <p:cNvPicPr>
            <a:picLocks noChangeAspect="1"/>
          </p:cNvPicPr>
          <p:nvPr/>
        </p:nvPicPr>
        <p:blipFill>
          <a:blip r:embed="rId6"/>
          <a:stretch>
            <a:fillRect/>
          </a:stretch>
        </p:blipFill>
        <p:spPr>
          <a:xfrm>
            <a:off x="1831912" y="2668128"/>
            <a:ext cx="718056" cy="1121963"/>
          </a:xfrm>
          <a:prstGeom prst="rect">
            <a:avLst/>
          </a:prstGeom>
        </p:spPr>
      </p:pic>
      <p:pic>
        <p:nvPicPr>
          <p:cNvPr id="66" name="Picture 65">
            <a:extLst>
              <a:ext uri="{FF2B5EF4-FFF2-40B4-BE49-F238E27FC236}">
                <a16:creationId xmlns:a16="http://schemas.microsoft.com/office/drawing/2014/main" id="{169D696F-2960-481A-8495-6EC713A96038}"/>
              </a:ext>
            </a:extLst>
          </p:cNvPr>
          <p:cNvPicPr>
            <a:picLocks noChangeAspect="1"/>
          </p:cNvPicPr>
          <p:nvPr/>
        </p:nvPicPr>
        <p:blipFill>
          <a:blip r:embed="rId7"/>
          <a:stretch>
            <a:fillRect/>
          </a:stretch>
        </p:blipFill>
        <p:spPr>
          <a:xfrm>
            <a:off x="4316927" y="3760059"/>
            <a:ext cx="2373118" cy="1550996"/>
          </a:xfrm>
          <a:prstGeom prst="rect">
            <a:avLst/>
          </a:prstGeom>
        </p:spPr>
      </p:pic>
      <p:sp>
        <p:nvSpPr>
          <p:cNvPr id="67" name="TextBox 66">
            <a:extLst>
              <a:ext uri="{FF2B5EF4-FFF2-40B4-BE49-F238E27FC236}">
                <a16:creationId xmlns:a16="http://schemas.microsoft.com/office/drawing/2014/main" id="{5E2C19AF-8035-4078-904C-ECE5D33B120D}"/>
              </a:ext>
            </a:extLst>
          </p:cNvPr>
          <p:cNvSpPr txBox="1"/>
          <p:nvPr/>
        </p:nvSpPr>
        <p:spPr>
          <a:xfrm>
            <a:off x="5649207" y="3798281"/>
            <a:ext cx="618434" cy="276999"/>
          </a:xfrm>
          <a:prstGeom prst="rect">
            <a:avLst/>
          </a:prstGeom>
          <a:noFill/>
          <a:ln>
            <a:solidFill>
              <a:srgbClr val="0070C0"/>
            </a:solidFill>
          </a:ln>
        </p:spPr>
        <p:txBody>
          <a:bodyPr wrap="square" rtlCol="0">
            <a:spAutoFit/>
          </a:bodyPr>
          <a:lstStyle/>
          <a:p>
            <a:r>
              <a:rPr lang="en-US" sz="1200" dirty="0">
                <a:solidFill>
                  <a:srgbClr val="FF0000"/>
                </a:solidFill>
                <a:sym typeface="Symbol" panose="05050102010706020507" pitchFamily="18" charset="2"/>
              </a:rPr>
              <a:t></a:t>
            </a:r>
            <a:r>
              <a:rPr lang="en-US" sz="1200" dirty="0">
                <a:solidFill>
                  <a:srgbClr val="FF0000"/>
                </a:solidFill>
              </a:rPr>
              <a:t>Wave</a:t>
            </a:r>
          </a:p>
        </p:txBody>
      </p:sp>
      <p:cxnSp>
        <p:nvCxnSpPr>
          <p:cNvPr id="68" name="Connector: Curved 67">
            <a:extLst>
              <a:ext uri="{FF2B5EF4-FFF2-40B4-BE49-F238E27FC236}">
                <a16:creationId xmlns:a16="http://schemas.microsoft.com/office/drawing/2014/main" id="{F562407F-0DDA-40C3-B07D-C59959EF32CE}"/>
              </a:ext>
            </a:extLst>
          </p:cNvPr>
          <p:cNvCxnSpPr>
            <a:cxnSpLocks/>
            <a:stCxn id="67" idx="1"/>
          </p:cNvCxnSpPr>
          <p:nvPr/>
        </p:nvCxnSpPr>
        <p:spPr>
          <a:xfrm rot="10800000" flipV="1">
            <a:off x="5416809" y="3936780"/>
            <a:ext cx="232398" cy="1484545"/>
          </a:xfrm>
          <a:prstGeom prst="curvedConnector2">
            <a:avLst/>
          </a:prstGeom>
          <a:ln>
            <a:solidFill>
              <a:srgbClr val="FF0000"/>
            </a:solidFill>
            <a:tailEnd type="triangle"/>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BAACEFA-70B4-4A57-86BB-96B6CBB71B3C}"/>
              </a:ext>
            </a:extLst>
          </p:cNvPr>
          <p:cNvCxnSpPr>
            <a:cxnSpLocks/>
            <a:stCxn id="59" idx="0"/>
            <a:endCxn id="52" idx="2"/>
          </p:cNvCxnSpPr>
          <p:nvPr/>
        </p:nvCxnSpPr>
        <p:spPr>
          <a:xfrm flipV="1">
            <a:off x="700940" y="1664158"/>
            <a:ext cx="5546" cy="35788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70" name="Straight Arrow Connector 69">
            <a:extLst>
              <a:ext uri="{FF2B5EF4-FFF2-40B4-BE49-F238E27FC236}">
                <a16:creationId xmlns:a16="http://schemas.microsoft.com/office/drawing/2014/main" id="{2CECB503-D5DE-42ED-A550-98C1B57F71A3}"/>
              </a:ext>
            </a:extLst>
          </p:cNvPr>
          <p:cNvCxnSpPr>
            <a:cxnSpLocks/>
            <a:stCxn id="64" idx="0"/>
          </p:cNvCxnSpPr>
          <p:nvPr/>
        </p:nvCxnSpPr>
        <p:spPr>
          <a:xfrm flipV="1">
            <a:off x="2175348" y="1818980"/>
            <a:ext cx="5040" cy="26437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71" name="Straight Arrow Connector 70">
            <a:extLst>
              <a:ext uri="{FF2B5EF4-FFF2-40B4-BE49-F238E27FC236}">
                <a16:creationId xmlns:a16="http://schemas.microsoft.com/office/drawing/2014/main" id="{599B805F-96A8-468C-9F21-F7463954DAA6}"/>
              </a:ext>
            </a:extLst>
          </p:cNvPr>
          <p:cNvCxnSpPr>
            <a:cxnSpLocks/>
            <a:stCxn id="60" idx="0"/>
            <a:endCxn id="54" idx="2"/>
          </p:cNvCxnSpPr>
          <p:nvPr/>
        </p:nvCxnSpPr>
        <p:spPr>
          <a:xfrm flipH="1" flipV="1">
            <a:off x="5385960" y="2134319"/>
            <a:ext cx="4190" cy="21064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72" name="Straight Arrow Connector 71">
            <a:extLst>
              <a:ext uri="{FF2B5EF4-FFF2-40B4-BE49-F238E27FC236}">
                <a16:creationId xmlns:a16="http://schemas.microsoft.com/office/drawing/2014/main" id="{B1E37F31-E98B-4C23-82A3-0343DC2D4F0E}"/>
              </a:ext>
            </a:extLst>
          </p:cNvPr>
          <p:cNvCxnSpPr>
            <a:cxnSpLocks/>
            <a:stCxn id="61" idx="0"/>
            <a:endCxn id="55" idx="2"/>
          </p:cNvCxnSpPr>
          <p:nvPr/>
        </p:nvCxnSpPr>
        <p:spPr>
          <a:xfrm flipV="1">
            <a:off x="7251833" y="2288207"/>
            <a:ext cx="2932" cy="33400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73" name="Straight Arrow Connector 72">
            <a:extLst>
              <a:ext uri="{FF2B5EF4-FFF2-40B4-BE49-F238E27FC236}">
                <a16:creationId xmlns:a16="http://schemas.microsoft.com/office/drawing/2014/main" id="{6DA63131-4206-4C12-B6C4-C19CB0F17205}"/>
              </a:ext>
            </a:extLst>
          </p:cNvPr>
          <p:cNvCxnSpPr>
            <a:cxnSpLocks/>
            <a:stCxn id="62" idx="0"/>
            <a:endCxn id="56" idx="2"/>
          </p:cNvCxnSpPr>
          <p:nvPr/>
        </p:nvCxnSpPr>
        <p:spPr>
          <a:xfrm flipV="1">
            <a:off x="8900286" y="2452627"/>
            <a:ext cx="0" cy="35899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74" name="Straight Arrow Connector 73">
            <a:extLst>
              <a:ext uri="{FF2B5EF4-FFF2-40B4-BE49-F238E27FC236}">
                <a16:creationId xmlns:a16="http://schemas.microsoft.com/office/drawing/2014/main" id="{D4A5C9BA-DF02-466D-B242-39033136F99E}"/>
              </a:ext>
            </a:extLst>
          </p:cNvPr>
          <p:cNvCxnSpPr>
            <a:cxnSpLocks/>
            <a:stCxn id="63" idx="0"/>
            <a:endCxn id="57" idx="2"/>
          </p:cNvCxnSpPr>
          <p:nvPr/>
        </p:nvCxnSpPr>
        <p:spPr>
          <a:xfrm flipH="1" flipV="1">
            <a:off x="10782748" y="2589032"/>
            <a:ext cx="3376" cy="28780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75" name="TextBox 74">
            <a:extLst>
              <a:ext uri="{FF2B5EF4-FFF2-40B4-BE49-F238E27FC236}">
                <a16:creationId xmlns:a16="http://schemas.microsoft.com/office/drawing/2014/main" id="{537A62C1-B0A0-471E-8C55-629914A1257D}"/>
              </a:ext>
            </a:extLst>
          </p:cNvPr>
          <p:cNvSpPr txBox="1"/>
          <p:nvPr/>
        </p:nvSpPr>
        <p:spPr>
          <a:xfrm>
            <a:off x="1072001" y="4211745"/>
            <a:ext cx="2223602" cy="646331"/>
          </a:xfrm>
          <a:prstGeom prst="rect">
            <a:avLst/>
          </a:prstGeom>
          <a:noFill/>
        </p:spPr>
        <p:txBody>
          <a:bodyPr wrap="square" rtlCol="0">
            <a:spAutoFit/>
          </a:bodyPr>
          <a:lstStyle/>
          <a:p>
            <a:pPr algn="ctr"/>
            <a:r>
              <a:rPr lang="en-US" dirty="0">
                <a:solidFill>
                  <a:srgbClr val="0070C0"/>
                </a:solidFill>
              </a:rPr>
              <a:t>Current proposal</a:t>
            </a:r>
          </a:p>
          <a:p>
            <a:pPr algn="ctr"/>
            <a:r>
              <a:rPr lang="en-US" dirty="0">
                <a:solidFill>
                  <a:srgbClr val="0070C0"/>
                </a:solidFill>
              </a:rPr>
              <a:t>(for FY24 &amp; FY25)</a:t>
            </a:r>
          </a:p>
        </p:txBody>
      </p:sp>
      <p:sp>
        <p:nvSpPr>
          <p:cNvPr id="76" name="TextBox 75">
            <a:extLst>
              <a:ext uri="{FF2B5EF4-FFF2-40B4-BE49-F238E27FC236}">
                <a16:creationId xmlns:a16="http://schemas.microsoft.com/office/drawing/2014/main" id="{3505B28F-460F-4787-B1E3-9C0CAB895BA8}"/>
              </a:ext>
            </a:extLst>
          </p:cNvPr>
          <p:cNvSpPr txBox="1"/>
          <p:nvPr/>
        </p:nvSpPr>
        <p:spPr>
          <a:xfrm>
            <a:off x="6665245" y="4235479"/>
            <a:ext cx="2268909" cy="646331"/>
          </a:xfrm>
          <a:prstGeom prst="rect">
            <a:avLst/>
          </a:prstGeom>
          <a:noFill/>
        </p:spPr>
        <p:txBody>
          <a:bodyPr wrap="square" rtlCol="0">
            <a:spAutoFit/>
          </a:bodyPr>
          <a:lstStyle/>
          <a:p>
            <a:pPr algn="ctr"/>
            <a:r>
              <a:rPr lang="en-US" dirty="0">
                <a:solidFill>
                  <a:srgbClr val="00B050"/>
                </a:solidFill>
              </a:rPr>
              <a:t>Subsequent proposals</a:t>
            </a:r>
          </a:p>
          <a:p>
            <a:pPr algn="ctr"/>
            <a:r>
              <a:rPr lang="en-US" dirty="0">
                <a:solidFill>
                  <a:srgbClr val="00B050"/>
                </a:solidFill>
              </a:rPr>
              <a:t>(for FY26 to FY29)</a:t>
            </a:r>
          </a:p>
        </p:txBody>
      </p:sp>
      <p:cxnSp>
        <p:nvCxnSpPr>
          <p:cNvPr id="77" name="Straight Arrow Connector 76">
            <a:extLst>
              <a:ext uri="{FF2B5EF4-FFF2-40B4-BE49-F238E27FC236}">
                <a16:creationId xmlns:a16="http://schemas.microsoft.com/office/drawing/2014/main" id="{47490F0F-16D2-4474-9B6B-D4286FF40BB5}"/>
              </a:ext>
            </a:extLst>
          </p:cNvPr>
          <p:cNvCxnSpPr>
            <a:cxnSpLocks/>
            <a:stCxn id="75" idx="0"/>
            <a:endCxn id="59" idx="2"/>
          </p:cNvCxnSpPr>
          <p:nvPr/>
        </p:nvCxnSpPr>
        <p:spPr>
          <a:xfrm flipH="1" flipV="1">
            <a:off x="700940" y="2760707"/>
            <a:ext cx="1482862" cy="14510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8" name="Straight Arrow Connector 77">
            <a:extLst>
              <a:ext uri="{FF2B5EF4-FFF2-40B4-BE49-F238E27FC236}">
                <a16:creationId xmlns:a16="http://schemas.microsoft.com/office/drawing/2014/main" id="{B651999E-9A55-4BBC-8179-71EDB0B67879}"/>
              </a:ext>
            </a:extLst>
          </p:cNvPr>
          <p:cNvCxnSpPr>
            <a:cxnSpLocks/>
            <a:stCxn id="75" idx="0"/>
            <a:endCxn id="65" idx="2"/>
          </p:cNvCxnSpPr>
          <p:nvPr/>
        </p:nvCxnSpPr>
        <p:spPr>
          <a:xfrm flipV="1">
            <a:off x="2183802" y="3790091"/>
            <a:ext cx="7138" cy="42165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9" name="Straight Arrow Connector 78">
            <a:extLst>
              <a:ext uri="{FF2B5EF4-FFF2-40B4-BE49-F238E27FC236}">
                <a16:creationId xmlns:a16="http://schemas.microsoft.com/office/drawing/2014/main" id="{DD683BE8-86CC-4DF6-80CA-94CD6F6E60F2}"/>
              </a:ext>
            </a:extLst>
          </p:cNvPr>
          <p:cNvCxnSpPr>
            <a:cxnSpLocks/>
            <a:stCxn id="75" idx="0"/>
          </p:cNvCxnSpPr>
          <p:nvPr/>
        </p:nvCxnSpPr>
        <p:spPr>
          <a:xfrm flipV="1">
            <a:off x="2183802" y="3271535"/>
            <a:ext cx="2713239" cy="940210"/>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Arrow Connector 79">
            <a:extLst>
              <a:ext uri="{FF2B5EF4-FFF2-40B4-BE49-F238E27FC236}">
                <a16:creationId xmlns:a16="http://schemas.microsoft.com/office/drawing/2014/main" id="{619596AA-FF57-422F-9912-DDA517F332CC}"/>
              </a:ext>
            </a:extLst>
          </p:cNvPr>
          <p:cNvCxnSpPr>
            <a:cxnSpLocks/>
            <a:stCxn id="75" idx="0"/>
            <a:endCxn id="61" idx="2"/>
          </p:cNvCxnSpPr>
          <p:nvPr/>
        </p:nvCxnSpPr>
        <p:spPr>
          <a:xfrm flipV="1">
            <a:off x="2183802" y="3360872"/>
            <a:ext cx="5068031" cy="850873"/>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Arrow Connector 80">
            <a:extLst>
              <a:ext uri="{FF2B5EF4-FFF2-40B4-BE49-F238E27FC236}">
                <a16:creationId xmlns:a16="http://schemas.microsoft.com/office/drawing/2014/main" id="{AA244B56-3F52-403C-90CA-3120B0FF22E8}"/>
              </a:ext>
            </a:extLst>
          </p:cNvPr>
          <p:cNvCxnSpPr>
            <a:cxnSpLocks/>
            <a:stCxn id="76" idx="0"/>
            <a:endCxn id="61" idx="2"/>
          </p:cNvCxnSpPr>
          <p:nvPr/>
        </p:nvCxnSpPr>
        <p:spPr>
          <a:xfrm flipH="1" flipV="1">
            <a:off x="7251833" y="3360872"/>
            <a:ext cx="547867" cy="874607"/>
          </a:xfrm>
          <a:prstGeom prst="straightConnector1">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82" name="Straight Arrow Connector 81">
            <a:extLst>
              <a:ext uri="{FF2B5EF4-FFF2-40B4-BE49-F238E27FC236}">
                <a16:creationId xmlns:a16="http://schemas.microsoft.com/office/drawing/2014/main" id="{44E5700E-0032-48E3-9D88-79BD156F1526}"/>
              </a:ext>
            </a:extLst>
          </p:cNvPr>
          <p:cNvCxnSpPr>
            <a:cxnSpLocks/>
            <a:stCxn id="76" idx="0"/>
          </p:cNvCxnSpPr>
          <p:nvPr/>
        </p:nvCxnSpPr>
        <p:spPr>
          <a:xfrm flipH="1" flipV="1">
            <a:off x="5977755" y="2901928"/>
            <a:ext cx="1821945" cy="1333551"/>
          </a:xfrm>
          <a:prstGeom prst="straightConnector1">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83" name="Straight Arrow Connector 82">
            <a:extLst>
              <a:ext uri="{FF2B5EF4-FFF2-40B4-BE49-F238E27FC236}">
                <a16:creationId xmlns:a16="http://schemas.microsoft.com/office/drawing/2014/main" id="{45213B86-66FF-4128-A0DB-19C04BCEE6A9}"/>
              </a:ext>
            </a:extLst>
          </p:cNvPr>
          <p:cNvCxnSpPr>
            <a:cxnSpLocks/>
            <a:stCxn id="76" idx="0"/>
            <a:endCxn id="62" idx="2"/>
          </p:cNvCxnSpPr>
          <p:nvPr/>
        </p:nvCxnSpPr>
        <p:spPr>
          <a:xfrm flipV="1">
            <a:off x="7799700" y="3334844"/>
            <a:ext cx="1100586" cy="900635"/>
          </a:xfrm>
          <a:prstGeom prst="straightConnector1">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84" name="Straight Arrow Connector 83">
            <a:extLst>
              <a:ext uri="{FF2B5EF4-FFF2-40B4-BE49-F238E27FC236}">
                <a16:creationId xmlns:a16="http://schemas.microsoft.com/office/drawing/2014/main" id="{8D058D0C-5483-4909-8B40-2A9A7714AE0F}"/>
              </a:ext>
            </a:extLst>
          </p:cNvPr>
          <p:cNvCxnSpPr>
            <a:cxnSpLocks/>
            <a:stCxn id="76" idx="0"/>
            <a:endCxn id="63" idx="1"/>
          </p:cNvCxnSpPr>
          <p:nvPr/>
        </p:nvCxnSpPr>
        <p:spPr>
          <a:xfrm flipV="1">
            <a:off x="7799700" y="3246172"/>
            <a:ext cx="2087485" cy="989307"/>
          </a:xfrm>
          <a:prstGeom prst="straightConnector1">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pic>
        <p:nvPicPr>
          <p:cNvPr id="85" name="Picture 84">
            <a:extLst>
              <a:ext uri="{FF2B5EF4-FFF2-40B4-BE49-F238E27FC236}">
                <a16:creationId xmlns:a16="http://schemas.microsoft.com/office/drawing/2014/main" id="{2F397F79-0338-431D-AE4F-03A34CC076AC}"/>
              </a:ext>
            </a:extLst>
          </p:cNvPr>
          <p:cNvPicPr>
            <a:picLocks noChangeAspect="1"/>
          </p:cNvPicPr>
          <p:nvPr/>
        </p:nvPicPr>
        <p:blipFill>
          <a:blip r:embed="rId8"/>
          <a:stretch>
            <a:fillRect/>
          </a:stretch>
        </p:blipFill>
        <p:spPr>
          <a:xfrm>
            <a:off x="9021264" y="3660688"/>
            <a:ext cx="3100589" cy="1679834"/>
          </a:xfrm>
          <a:prstGeom prst="rect">
            <a:avLst/>
          </a:prstGeom>
        </p:spPr>
      </p:pic>
      <p:sp>
        <p:nvSpPr>
          <p:cNvPr id="86" name="TextBox 85">
            <a:extLst>
              <a:ext uri="{FF2B5EF4-FFF2-40B4-BE49-F238E27FC236}">
                <a16:creationId xmlns:a16="http://schemas.microsoft.com/office/drawing/2014/main" id="{AC7626F3-5E41-466B-AF7F-9830FF91020E}"/>
              </a:ext>
            </a:extLst>
          </p:cNvPr>
          <p:cNvSpPr txBox="1"/>
          <p:nvPr/>
        </p:nvSpPr>
        <p:spPr>
          <a:xfrm>
            <a:off x="3194085" y="1667137"/>
            <a:ext cx="777972" cy="307777"/>
          </a:xfrm>
          <a:prstGeom prst="rect">
            <a:avLst/>
          </a:prstGeom>
          <a:noFill/>
          <a:ln>
            <a:solidFill>
              <a:schemeClr val="tx1"/>
            </a:solidFill>
          </a:ln>
        </p:spPr>
        <p:txBody>
          <a:bodyPr wrap="square" rtlCol="0">
            <a:spAutoFit/>
          </a:bodyPr>
          <a:lstStyle/>
          <a:p>
            <a:pPr algn="ctr"/>
            <a:r>
              <a:rPr lang="en-US" sz="1400" i="1" dirty="0"/>
              <a:t>Storage</a:t>
            </a:r>
          </a:p>
        </p:txBody>
      </p:sp>
      <p:sp>
        <p:nvSpPr>
          <p:cNvPr id="87" name="TextBox 86">
            <a:extLst>
              <a:ext uri="{FF2B5EF4-FFF2-40B4-BE49-F238E27FC236}">
                <a16:creationId xmlns:a16="http://schemas.microsoft.com/office/drawing/2014/main" id="{2FCD3572-8090-4353-8756-ACCE73EF212A}"/>
              </a:ext>
            </a:extLst>
          </p:cNvPr>
          <p:cNvSpPr txBox="1"/>
          <p:nvPr/>
        </p:nvSpPr>
        <p:spPr>
          <a:xfrm>
            <a:off x="3073116" y="2236595"/>
            <a:ext cx="1020311" cy="523220"/>
          </a:xfrm>
          <a:prstGeom prst="rect">
            <a:avLst/>
          </a:prstGeom>
          <a:noFill/>
        </p:spPr>
        <p:txBody>
          <a:bodyPr wrap="square" rtlCol="0">
            <a:spAutoFit/>
          </a:bodyPr>
          <a:lstStyle/>
          <a:p>
            <a:pPr algn="ctr"/>
            <a:r>
              <a:rPr lang="en-US" sz="1400" dirty="0">
                <a:solidFill>
                  <a:srgbClr val="00B0F0"/>
                </a:solidFill>
              </a:rPr>
              <a:t>LN2 cryostat</a:t>
            </a:r>
          </a:p>
        </p:txBody>
      </p:sp>
      <p:cxnSp>
        <p:nvCxnSpPr>
          <p:cNvPr id="88" name="Straight Arrow Connector 87">
            <a:extLst>
              <a:ext uri="{FF2B5EF4-FFF2-40B4-BE49-F238E27FC236}">
                <a16:creationId xmlns:a16="http://schemas.microsoft.com/office/drawing/2014/main" id="{8F002D65-53B8-4718-968A-D3535617EA0B}"/>
              </a:ext>
            </a:extLst>
          </p:cNvPr>
          <p:cNvCxnSpPr>
            <a:cxnSpLocks/>
            <a:stCxn id="87" idx="0"/>
            <a:endCxn id="86" idx="2"/>
          </p:cNvCxnSpPr>
          <p:nvPr/>
        </p:nvCxnSpPr>
        <p:spPr>
          <a:xfrm flipH="1" flipV="1">
            <a:off x="3583071" y="1974914"/>
            <a:ext cx="201" cy="26168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9" name="Straight Arrow Connector 88">
            <a:extLst>
              <a:ext uri="{FF2B5EF4-FFF2-40B4-BE49-F238E27FC236}">
                <a16:creationId xmlns:a16="http://schemas.microsoft.com/office/drawing/2014/main" id="{FEB41CAB-2819-4FC6-B415-04CF0EF48A47}"/>
              </a:ext>
            </a:extLst>
          </p:cNvPr>
          <p:cNvCxnSpPr>
            <a:cxnSpLocks/>
            <a:stCxn id="75" idx="0"/>
            <a:endCxn id="90" idx="2"/>
          </p:cNvCxnSpPr>
          <p:nvPr/>
        </p:nvCxnSpPr>
        <p:spPr>
          <a:xfrm flipV="1">
            <a:off x="2183802" y="3581039"/>
            <a:ext cx="1392280" cy="63070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90" name="Picture 89">
            <a:extLst>
              <a:ext uri="{FF2B5EF4-FFF2-40B4-BE49-F238E27FC236}">
                <a16:creationId xmlns:a16="http://schemas.microsoft.com/office/drawing/2014/main" id="{109A6217-C3EC-4D82-9804-18DADF4A8D57}"/>
              </a:ext>
            </a:extLst>
          </p:cNvPr>
          <p:cNvPicPr>
            <a:picLocks noChangeAspect="1"/>
          </p:cNvPicPr>
          <p:nvPr/>
        </p:nvPicPr>
        <p:blipFill>
          <a:blip r:embed="rId9"/>
          <a:stretch>
            <a:fillRect/>
          </a:stretch>
        </p:blipFill>
        <p:spPr>
          <a:xfrm flipH="1">
            <a:off x="3290755" y="2759815"/>
            <a:ext cx="570654" cy="821224"/>
          </a:xfrm>
          <a:prstGeom prst="rect">
            <a:avLst/>
          </a:prstGeom>
        </p:spPr>
      </p:pic>
      <p:sp>
        <p:nvSpPr>
          <p:cNvPr id="91" name="Rectangle: Rounded Corners 90">
            <a:extLst>
              <a:ext uri="{FF2B5EF4-FFF2-40B4-BE49-F238E27FC236}">
                <a16:creationId xmlns:a16="http://schemas.microsoft.com/office/drawing/2014/main" id="{F05C0EA5-B219-4119-96AF-43D9B34F9363}"/>
              </a:ext>
            </a:extLst>
          </p:cNvPr>
          <p:cNvSpPr/>
          <p:nvPr/>
        </p:nvSpPr>
        <p:spPr>
          <a:xfrm>
            <a:off x="45515" y="1356380"/>
            <a:ext cx="7990780" cy="4151119"/>
          </a:xfrm>
          <a:prstGeom prst="roundRect">
            <a:avLst/>
          </a:prstGeom>
          <a:noFill/>
          <a:ln w="22225">
            <a:solidFill>
              <a:srgbClr val="0070C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22FBC65F-4D2E-4FF8-8474-8711B18CB270}"/>
              </a:ext>
            </a:extLst>
          </p:cNvPr>
          <p:cNvSpPr/>
          <p:nvPr/>
        </p:nvSpPr>
        <p:spPr>
          <a:xfrm>
            <a:off x="4267646" y="1567655"/>
            <a:ext cx="7867236" cy="4151119"/>
          </a:xfrm>
          <a:prstGeom prst="roundRect">
            <a:avLst/>
          </a:prstGeom>
          <a:noFill/>
          <a:ln w="22225">
            <a:solidFill>
              <a:srgbClr val="00B05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8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192000" cy="487490"/>
          </a:xfrm>
        </p:spPr>
        <p:txBody>
          <a:bodyPr>
            <a:normAutofit/>
          </a:bodyPr>
          <a:lstStyle/>
          <a:p>
            <a:r>
              <a:rPr lang="en-US" dirty="0"/>
              <a:t>Jefferson Lab Fusion Program					The Unique Challenges</a:t>
            </a:r>
          </a:p>
        </p:txBody>
      </p:sp>
      <p:pic>
        <p:nvPicPr>
          <p:cNvPr id="8" name="Content Placeholder 7">
            <a:extLst>
              <a:ext uri="{FF2B5EF4-FFF2-40B4-BE49-F238E27FC236}">
                <a16:creationId xmlns:a16="http://schemas.microsoft.com/office/drawing/2014/main" id="{986E7608-AB26-46E1-A051-1288934C0AAA}"/>
              </a:ext>
            </a:extLst>
          </p:cNvPr>
          <p:cNvPicPr>
            <a:picLocks noGrp="1" noChangeAspect="1"/>
          </p:cNvPicPr>
          <p:nvPr>
            <p:ph idx="1"/>
          </p:nvPr>
        </p:nvPicPr>
        <p:blipFill>
          <a:blip r:embed="rId2"/>
          <a:stretch>
            <a:fillRect/>
          </a:stretch>
        </p:blipFill>
        <p:spPr>
          <a:xfrm>
            <a:off x="8821427" y="6388839"/>
            <a:ext cx="737680" cy="457240"/>
          </a:xfrm>
          <a:prstGeom prst="rect">
            <a:avLst/>
          </a:prstGeom>
        </p:spPr>
      </p:pic>
      <p:sp>
        <p:nvSpPr>
          <p:cNvPr id="4" name="Footer Placeholder 3"/>
          <p:cNvSpPr>
            <a:spLocks noGrp="1"/>
          </p:cNvSpPr>
          <p:nvPr>
            <p:ph type="ftr" sz="quarter" idx="11"/>
          </p:nvPr>
        </p:nvSpPr>
        <p:spPr/>
        <p:txBody>
          <a:bodyPr/>
          <a:lstStyle/>
          <a:p>
            <a:r>
              <a:rPr lang="en-US" dirty="0"/>
              <a:t>Xiangdong Wei, SPIN2023</a:t>
            </a:r>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dirty="0"/>
          </a:p>
        </p:txBody>
      </p:sp>
      <p:pic>
        <p:nvPicPr>
          <p:cNvPr id="6" name="Picture 5">
            <a:extLst>
              <a:ext uri="{FF2B5EF4-FFF2-40B4-BE49-F238E27FC236}">
                <a16:creationId xmlns:a16="http://schemas.microsoft.com/office/drawing/2014/main" id="{2AE25EFA-09D9-44FE-A8A4-C8323F3F40F5}"/>
              </a:ext>
            </a:extLst>
          </p:cNvPr>
          <p:cNvPicPr>
            <a:picLocks noChangeAspect="1"/>
          </p:cNvPicPr>
          <p:nvPr/>
        </p:nvPicPr>
        <p:blipFill>
          <a:blip r:embed="rId3"/>
          <a:stretch>
            <a:fillRect/>
          </a:stretch>
        </p:blipFill>
        <p:spPr>
          <a:xfrm>
            <a:off x="6646755" y="6414997"/>
            <a:ext cx="731583" cy="408467"/>
          </a:xfrm>
          <a:prstGeom prst="rect">
            <a:avLst/>
          </a:prstGeom>
        </p:spPr>
      </p:pic>
      <p:pic>
        <p:nvPicPr>
          <p:cNvPr id="7" name="Picture 6">
            <a:extLst>
              <a:ext uri="{FF2B5EF4-FFF2-40B4-BE49-F238E27FC236}">
                <a16:creationId xmlns:a16="http://schemas.microsoft.com/office/drawing/2014/main" id="{85E02B4A-3568-4D25-B75C-1003AF7BF835}"/>
              </a:ext>
            </a:extLst>
          </p:cNvPr>
          <p:cNvPicPr>
            <a:picLocks noChangeAspect="1"/>
          </p:cNvPicPr>
          <p:nvPr/>
        </p:nvPicPr>
        <p:blipFill>
          <a:blip r:embed="rId4"/>
          <a:stretch>
            <a:fillRect/>
          </a:stretch>
        </p:blipFill>
        <p:spPr>
          <a:xfrm>
            <a:off x="7551195" y="6486383"/>
            <a:ext cx="1097375" cy="262151"/>
          </a:xfrm>
          <a:prstGeom prst="rect">
            <a:avLst/>
          </a:prstGeom>
        </p:spPr>
      </p:pic>
      <p:pic>
        <p:nvPicPr>
          <p:cNvPr id="9" name="Picture 8">
            <a:extLst>
              <a:ext uri="{FF2B5EF4-FFF2-40B4-BE49-F238E27FC236}">
                <a16:creationId xmlns:a16="http://schemas.microsoft.com/office/drawing/2014/main" id="{26FB1A6E-4FAC-4CF3-B0ED-634AE8DF7F4B}"/>
              </a:ext>
            </a:extLst>
          </p:cNvPr>
          <p:cNvPicPr>
            <a:picLocks noChangeAspect="1"/>
          </p:cNvPicPr>
          <p:nvPr/>
        </p:nvPicPr>
        <p:blipFill>
          <a:blip r:embed="rId5"/>
          <a:stretch>
            <a:fillRect/>
          </a:stretch>
        </p:blipFill>
        <p:spPr>
          <a:xfrm>
            <a:off x="9731964" y="6395667"/>
            <a:ext cx="449203" cy="443588"/>
          </a:xfrm>
          <a:prstGeom prst="rect">
            <a:avLst/>
          </a:prstGeom>
        </p:spPr>
      </p:pic>
      <p:sp>
        <p:nvSpPr>
          <p:cNvPr id="3" name="TextBox 2">
            <a:extLst>
              <a:ext uri="{FF2B5EF4-FFF2-40B4-BE49-F238E27FC236}">
                <a16:creationId xmlns:a16="http://schemas.microsoft.com/office/drawing/2014/main" id="{55B83EF9-1C12-4B06-92B4-6CB09650DA0B}"/>
              </a:ext>
            </a:extLst>
          </p:cNvPr>
          <p:cNvSpPr txBox="1"/>
          <p:nvPr/>
        </p:nvSpPr>
        <p:spPr>
          <a:xfrm>
            <a:off x="2116" y="906513"/>
            <a:ext cx="12191999" cy="5139869"/>
          </a:xfrm>
          <a:prstGeom prst="rect">
            <a:avLst/>
          </a:prstGeom>
          <a:noFill/>
        </p:spPr>
        <p:txBody>
          <a:bodyPr wrap="square" rtlCol="0">
            <a:spAutoFit/>
          </a:bodyPr>
          <a:lstStyle/>
          <a:p>
            <a:pPr marL="285750" indent="-285750">
              <a:buFont typeface="Arial" panose="020B0604020202020204" pitchFamily="34" charset="0"/>
              <a:buChar char="•"/>
            </a:pPr>
            <a:r>
              <a:rPr lang="en-US" dirty="0"/>
              <a:t>The DNP Method has been widely used to polarize targets in nuclear and particle physics experiments. </a:t>
            </a:r>
          </a:p>
          <a:p>
            <a:pPr marL="285750" indent="-285750">
              <a:buFont typeface="Arial" panose="020B0604020202020204" pitchFamily="34" charset="0"/>
              <a:buChar char="•"/>
            </a:pPr>
            <a:r>
              <a:rPr lang="en-US" dirty="0"/>
              <a:t>JLab Target Group operates DNP polarized targets for nuclear physics experiments routinely. </a:t>
            </a:r>
          </a:p>
          <a:p>
            <a:pPr marL="285750" indent="-285750">
              <a:buFont typeface="Arial" panose="020B0604020202020204" pitchFamily="34" charset="0"/>
              <a:buChar char="•"/>
            </a:pPr>
            <a:r>
              <a:rPr lang="en-US" dirty="0"/>
              <a:t>Polarized LiD targets have been used successfully.</a:t>
            </a:r>
          </a:p>
          <a:p>
            <a:pPr marL="285750" indent="-285750">
              <a:buFont typeface="Arial" panose="020B0604020202020204" pitchFamily="34" charset="0"/>
              <a:buChar char="•"/>
            </a:pPr>
            <a:r>
              <a:rPr lang="en-US" dirty="0"/>
              <a:t>JLab PAC approved experiments require polarized LiD/LiH targets.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But…</a:t>
            </a:r>
            <a:endParaRPr lang="en-US" dirty="0"/>
          </a:p>
          <a:p>
            <a:pPr marL="285750" indent="-285750">
              <a:buFont typeface="Arial" panose="020B0604020202020204" pitchFamily="34" charset="0"/>
              <a:buChar char="•"/>
            </a:pPr>
            <a:r>
              <a:rPr lang="en-US" sz="2000" dirty="0">
                <a:solidFill>
                  <a:srgbClr val="0070C0"/>
                </a:solidFill>
              </a:rPr>
              <a:t>Special Requirements for fusion pellets:</a:t>
            </a:r>
          </a:p>
          <a:p>
            <a:pPr marL="742950" lvl="1" indent="-285750">
              <a:buFont typeface="Arial" panose="020B0604020202020204" pitchFamily="34" charset="0"/>
              <a:buChar char="•"/>
            </a:pPr>
            <a:r>
              <a:rPr lang="en-US" sz="2000" dirty="0">
                <a:highlight>
                  <a:srgbClr val="FFFF00"/>
                </a:highlight>
              </a:rPr>
              <a:t>Precision engineering</a:t>
            </a:r>
            <a:r>
              <a:rPr lang="en-US" sz="2000" dirty="0"/>
              <a:t>----Uniform shape, size, and density for </a:t>
            </a:r>
            <a:r>
              <a:rPr lang="en-US" sz="2000" dirty="0">
                <a:solidFill>
                  <a:srgbClr val="0070C0"/>
                </a:solidFill>
              </a:rPr>
              <a:t>providing ~10</a:t>
            </a:r>
            <a:r>
              <a:rPr lang="en-US" sz="2000" baseline="30000" dirty="0">
                <a:solidFill>
                  <a:srgbClr val="0070C0"/>
                </a:solidFill>
              </a:rPr>
              <a:t>20</a:t>
            </a:r>
            <a:r>
              <a:rPr lang="en-US" sz="2000" dirty="0">
                <a:solidFill>
                  <a:srgbClr val="0070C0"/>
                </a:solidFill>
              </a:rPr>
              <a:t> deuterons per pellet</a:t>
            </a:r>
            <a:r>
              <a:rPr lang="en-US" sz="2000" dirty="0"/>
              <a:t>.</a:t>
            </a:r>
          </a:p>
          <a:p>
            <a:pPr marL="742950" lvl="1" indent="-285750">
              <a:buFont typeface="Arial" panose="020B0604020202020204" pitchFamily="34" charset="0"/>
              <a:buChar char="•"/>
            </a:pPr>
            <a:r>
              <a:rPr lang="en-US" sz="2000" dirty="0">
                <a:highlight>
                  <a:srgbClr val="FFFF00"/>
                </a:highlight>
              </a:rPr>
              <a:t>Cold pellet transporting</a:t>
            </a:r>
            <a:r>
              <a:rPr lang="en-US" sz="2000" dirty="0"/>
              <a:t>----Pellets must be loaded, polarized and injected into tokamak in precise order.</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rgbClr val="0070C0"/>
                </a:solidFill>
              </a:rPr>
              <a:t>Requirements for fusion pellets polarizer:</a:t>
            </a:r>
          </a:p>
          <a:p>
            <a:pPr marL="742950" lvl="1" indent="-285750">
              <a:buFont typeface="Arial" panose="020B0604020202020204" pitchFamily="34" charset="0"/>
              <a:buChar char="•"/>
            </a:pPr>
            <a:r>
              <a:rPr lang="en-US" sz="2000" dirty="0"/>
              <a:t>A high cooling-power commercial </a:t>
            </a:r>
            <a:r>
              <a:rPr lang="en-US" sz="2000" dirty="0">
                <a:solidFill>
                  <a:srgbClr val="0070C0"/>
                </a:solidFill>
              </a:rPr>
              <a:t>dilution refrigerator with ~7 Tesla solenoid</a:t>
            </a:r>
            <a:r>
              <a:rPr lang="en-US" sz="2000" dirty="0"/>
              <a:t> will be </a:t>
            </a:r>
            <a:r>
              <a:rPr lang="en-US" sz="2000" dirty="0">
                <a:solidFill>
                  <a:srgbClr val="0070C0"/>
                </a:solidFill>
              </a:rPr>
              <a:t>fitted with</a:t>
            </a:r>
            <a:r>
              <a:rPr lang="en-US" sz="2000" dirty="0"/>
              <a:t>:</a:t>
            </a:r>
          </a:p>
          <a:p>
            <a:pPr marL="1200150" lvl="2" indent="-285750">
              <a:buFont typeface="Arial" panose="020B0604020202020204" pitchFamily="34" charset="0"/>
              <a:buChar char="•"/>
            </a:pPr>
            <a:r>
              <a:rPr lang="en-US" sz="2000" dirty="0">
                <a:solidFill>
                  <a:srgbClr val="0070C0"/>
                </a:solidFill>
              </a:rPr>
              <a:t>A pellets handling insert</a:t>
            </a:r>
            <a:r>
              <a:rPr lang="en-US" sz="2000" dirty="0"/>
              <a:t> to manipulate the pellets to right positions from entrance to exit.</a:t>
            </a:r>
          </a:p>
          <a:p>
            <a:pPr marL="1200150" lvl="2" indent="-285750">
              <a:buFont typeface="Arial" panose="020B0604020202020204" pitchFamily="34" charset="0"/>
              <a:buChar char="•"/>
            </a:pPr>
            <a:r>
              <a:rPr lang="en-US" sz="2000" dirty="0">
                <a:solidFill>
                  <a:srgbClr val="0070C0"/>
                </a:solidFill>
              </a:rPr>
              <a:t>A polarizing chamber with NMR coils</a:t>
            </a:r>
            <a:r>
              <a:rPr lang="en-US" sz="2000" dirty="0"/>
              <a:t> inside to determine the pellet polarization.</a:t>
            </a:r>
          </a:p>
          <a:p>
            <a:pPr marL="1200150" lvl="2" indent="-285750">
              <a:buFont typeface="Arial" panose="020B0604020202020204" pitchFamily="34" charset="0"/>
              <a:buChar char="•"/>
            </a:pPr>
            <a:r>
              <a:rPr lang="en-US" sz="2000" dirty="0">
                <a:solidFill>
                  <a:srgbClr val="0070C0"/>
                </a:solidFill>
              </a:rPr>
              <a:t>A tuned waveguide</a:t>
            </a:r>
            <a:r>
              <a:rPr lang="en-US" sz="2000" dirty="0"/>
              <a:t> to deliver microwave power for polarizing D.</a:t>
            </a:r>
          </a:p>
          <a:p>
            <a:pPr marL="1200150" lvl="2" indent="-285750">
              <a:buFont typeface="Arial" panose="020B0604020202020204" pitchFamily="34" charset="0"/>
              <a:buChar char="•"/>
            </a:pPr>
            <a:r>
              <a:rPr lang="en-US" sz="2000" dirty="0"/>
              <a:t>All added components are </a:t>
            </a:r>
            <a:r>
              <a:rPr lang="en-US" sz="2000" dirty="0">
                <a:solidFill>
                  <a:srgbClr val="0070C0"/>
                </a:solidFill>
              </a:rPr>
              <a:t>thermally anchored</a:t>
            </a:r>
            <a:r>
              <a:rPr lang="en-US" sz="2000" dirty="0"/>
              <a:t> to ensure the low temperature (</a:t>
            </a:r>
            <a:r>
              <a:rPr lang="en-US" sz="2000" dirty="0">
                <a:solidFill>
                  <a:srgbClr val="0070C0"/>
                </a:solidFill>
              </a:rPr>
              <a:t>~100mK</a:t>
            </a:r>
            <a:r>
              <a:rPr lang="en-US" sz="2000" dirty="0"/>
              <a:t>).</a:t>
            </a:r>
          </a:p>
          <a:p>
            <a:pPr marL="1200150" lvl="2" indent="-285750">
              <a:buFont typeface="Arial" panose="020B0604020202020204" pitchFamily="34" charset="0"/>
              <a:buChar char="•"/>
            </a:pPr>
            <a:r>
              <a:rPr lang="en-US" sz="2000" dirty="0"/>
              <a:t>A cold entrance interface to load 77K pre-irradiated pellets and an exit interface for injection gun.</a:t>
            </a:r>
          </a:p>
        </p:txBody>
      </p:sp>
    </p:spTree>
    <p:extLst>
      <p:ext uri="{BB962C8B-B14F-4D97-AF65-F5344CB8AC3E}">
        <p14:creationId xmlns:p14="http://schemas.microsoft.com/office/powerpoint/2010/main" val="71234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192000" cy="487490"/>
          </a:xfrm>
        </p:spPr>
        <p:txBody>
          <a:bodyPr>
            <a:normAutofit/>
          </a:bodyPr>
          <a:lstStyle/>
          <a:p>
            <a:r>
              <a:rPr lang="en-US" dirty="0"/>
              <a:t>Jefferson Lab Fusion Program					 The SPF </a:t>
            </a:r>
            <a:r>
              <a:rPr lang="en-US" dirty="0" err="1"/>
              <a:t>Team@JLab</a:t>
            </a:r>
            <a:endParaRPr lang="en-US" dirty="0"/>
          </a:p>
        </p:txBody>
      </p:sp>
      <p:pic>
        <p:nvPicPr>
          <p:cNvPr id="8" name="Content Placeholder 7">
            <a:extLst>
              <a:ext uri="{FF2B5EF4-FFF2-40B4-BE49-F238E27FC236}">
                <a16:creationId xmlns:a16="http://schemas.microsoft.com/office/drawing/2014/main" id="{986E7608-AB26-46E1-A051-1288934C0AAA}"/>
              </a:ext>
            </a:extLst>
          </p:cNvPr>
          <p:cNvPicPr>
            <a:picLocks noGrp="1" noChangeAspect="1"/>
          </p:cNvPicPr>
          <p:nvPr>
            <p:ph idx="1"/>
          </p:nvPr>
        </p:nvPicPr>
        <p:blipFill>
          <a:blip r:embed="rId2"/>
          <a:stretch>
            <a:fillRect/>
          </a:stretch>
        </p:blipFill>
        <p:spPr>
          <a:xfrm>
            <a:off x="8821427" y="6388839"/>
            <a:ext cx="737680" cy="457240"/>
          </a:xfrm>
          <a:prstGeom prst="rect">
            <a:avLst/>
          </a:prstGeom>
        </p:spPr>
      </p:pic>
      <p:sp>
        <p:nvSpPr>
          <p:cNvPr id="4" name="Footer Placeholder 3"/>
          <p:cNvSpPr>
            <a:spLocks noGrp="1"/>
          </p:cNvSpPr>
          <p:nvPr>
            <p:ph type="ftr" sz="quarter" idx="11"/>
          </p:nvPr>
        </p:nvSpPr>
        <p:spPr/>
        <p:txBody>
          <a:bodyPr/>
          <a:lstStyle/>
          <a:p>
            <a:r>
              <a:rPr lang="en-US" dirty="0"/>
              <a:t>Xiangdong Wei, SPIN2023</a:t>
            </a:r>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pic>
        <p:nvPicPr>
          <p:cNvPr id="6" name="Picture 5">
            <a:extLst>
              <a:ext uri="{FF2B5EF4-FFF2-40B4-BE49-F238E27FC236}">
                <a16:creationId xmlns:a16="http://schemas.microsoft.com/office/drawing/2014/main" id="{2AE25EFA-09D9-44FE-A8A4-C8323F3F40F5}"/>
              </a:ext>
            </a:extLst>
          </p:cNvPr>
          <p:cNvPicPr>
            <a:picLocks noChangeAspect="1"/>
          </p:cNvPicPr>
          <p:nvPr/>
        </p:nvPicPr>
        <p:blipFill>
          <a:blip r:embed="rId3"/>
          <a:stretch>
            <a:fillRect/>
          </a:stretch>
        </p:blipFill>
        <p:spPr>
          <a:xfrm>
            <a:off x="6646755" y="6414997"/>
            <a:ext cx="731583" cy="408467"/>
          </a:xfrm>
          <a:prstGeom prst="rect">
            <a:avLst/>
          </a:prstGeom>
        </p:spPr>
      </p:pic>
      <p:pic>
        <p:nvPicPr>
          <p:cNvPr id="7" name="Picture 6">
            <a:extLst>
              <a:ext uri="{FF2B5EF4-FFF2-40B4-BE49-F238E27FC236}">
                <a16:creationId xmlns:a16="http://schemas.microsoft.com/office/drawing/2014/main" id="{85E02B4A-3568-4D25-B75C-1003AF7BF835}"/>
              </a:ext>
            </a:extLst>
          </p:cNvPr>
          <p:cNvPicPr>
            <a:picLocks noChangeAspect="1"/>
          </p:cNvPicPr>
          <p:nvPr/>
        </p:nvPicPr>
        <p:blipFill>
          <a:blip r:embed="rId4"/>
          <a:stretch>
            <a:fillRect/>
          </a:stretch>
        </p:blipFill>
        <p:spPr>
          <a:xfrm>
            <a:off x="7551195" y="6486383"/>
            <a:ext cx="1097375" cy="262151"/>
          </a:xfrm>
          <a:prstGeom prst="rect">
            <a:avLst/>
          </a:prstGeom>
        </p:spPr>
      </p:pic>
      <p:pic>
        <p:nvPicPr>
          <p:cNvPr id="9" name="Picture 8">
            <a:extLst>
              <a:ext uri="{FF2B5EF4-FFF2-40B4-BE49-F238E27FC236}">
                <a16:creationId xmlns:a16="http://schemas.microsoft.com/office/drawing/2014/main" id="{26FB1A6E-4FAC-4CF3-B0ED-634AE8DF7F4B}"/>
              </a:ext>
            </a:extLst>
          </p:cNvPr>
          <p:cNvPicPr>
            <a:picLocks noChangeAspect="1"/>
          </p:cNvPicPr>
          <p:nvPr/>
        </p:nvPicPr>
        <p:blipFill>
          <a:blip r:embed="rId5"/>
          <a:stretch>
            <a:fillRect/>
          </a:stretch>
        </p:blipFill>
        <p:spPr>
          <a:xfrm>
            <a:off x="9731964" y="6395667"/>
            <a:ext cx="449203" cy="443588"/>
          </a:xfrm>
          <a:prstGeom prst="rect">
            <a:avLst/>
          </a:prstGeom>
        </p:spPr>
      </p:pic>
      <p:sp>
        <p:nvSpPr>
          <p:cNvPr id="10" name="TextBox 9">
            <a:extLst>
              <a:ext uri="{FF2B5EF4-FFF2-40B4-BE49-F238E27FC236}">
                <a16:creationId xmlns:a16="http://schemas.microsoft.com/office/drawing/2014/main" id="{1987FB44-94B1-4194-A648-DFC674E642D6}"/>
              </a:ext>
            </a:extLst>
          </p:cNvPr>
          <p:cNvSpPr txBox="1"/>
          <p:nvPr/>
        </p:nvSpPr>
        <p:spPr>
          <a:xfrm>
            <a:off x="641350" y="1336119"/>
            <a:ext cx="10909300" cy="4185761"/>
          </a:xfrm>
          <a:prstGeom prst="rect">
            <a:avLst/>
          </a:prstGeom>
          <a:noFill/>
        </p:spPr>
        <p:txBody>
          <a:bodyPr wrap="square" rtlCol="0">
            <a:spAutoFit/>
          </a:bodyPr>
          <a:lstStyle/>
          <a:p>
            <a:r>
              <a:rPr lang="en-US" sz="2000" dirty="0"/>
              <a:t>A team of scientist, engineer, technician, postdoc and student will be assembled at JLab to produce polarized </a:t>
            </a:r>
            <a:r>
              <a:rPr lang="en-US" sz="2000" baseline="30000" dirty="0"/>
              <a:t>7</a:t>
            </a:r>
            <a:r>
              <a:rPr lang="en-US" sz="2000" dirty="0"/>
              <a:t>LiD fuel for the fusion experiment, with the help from JLab Target Group (TG) which is also developing the polarized </a:t>
            </a:r>
            <a:r>
              <a:rPr lang="en-US" sz="2000" baseline="30000" dirty="0"/>
              <a:t>7</a:t>
            </a:r>
            <a:r>
              <a:rPr lang="en-US" sz="2000" dirty="0"/>
              <a:t>LiD/</a:t>
            </a:r>
            <a:r>
              <a:rPr lang="en-US" sz="2000" baseline="30000" dirty="0"/>
              <a:t>6</a:t>
            </a:r>
            <a:r>
              <a:rPr lang="en-US" sz="2000" dirty="0"/>
              <a:t>LiH targets for Hall-B’s PAC approved experiment. </a:t>
            </a:r>
          </a:p>
          <a:p>
            <a:endParaRPr lang="en-US" sz="2000" dirty="0"/>
          </a:p>
          <a:p>
            <a:r>
              <a:rPr lang="en-US" sz="2000" dirty="0"/>
              <a:t>The combination of workforce brought in by the fusion proposal and expertise from Target Group will speedup the target development----the one development benefits both fusion energy (FES) and nuclear physics (NP) communities.</a:t>
            </a:r>
          </a:p>
          <a:p>
            <a:endParaRPr lang="en-US" sz="2000" b="1" dirty="0">
              <a:solidFill>
                <a:srgbClr val="00B050"/>
              </a:solidFill>
            </a:endParaRPr>
          </a:p>
          <a:p>
            <a:r>
              <a:rPr lang="en-US" sz="2000" b="1" dirty="0">
                <a:solidFill>
                  <a:srgbClr val="00B050"/>
                </a:solidFill>
              </a:rPr>
              <a:t>			</a:t>
            </a:r>
            <a:r>
              <a:rPr lang="en-US" sz="2400" b="1" dirty="0">
                <a:solidFill>
                  <a:srgbClr val="00B050"/>
                </a:solidFill>
              </a:rPr>
              <a:t>“</a:t>
            </a:r>
            <a:r>
              <a:rPr lang="en-US" sz="2400" b="1" i="1" dirty="0">
                <a:solidFill>
                  <a:srgbClr val="00B050"/>
                </a:solidFill>
              </a:rPr>
              <a:t>One stone two birds</a:t>
            </a:r>
            <a:r>
              <a:rPr lang="en-US" sz="2400" b="1" dirty="0">
                <a:solidFill>
                  <a:srgbClr val="00B050"/>
                </a:solidFill>
              </a:rPr>
              <a:t>”</a:t>
            </a:r>
          </a:p>
          <a:p>
            <a:endParaRPr lang="en-US" sz="2000" dirty="0"/>
          </a:p>
          <a:p>
            <a:r>
              <a:rPr lang="en-US" sz="2000" b="1" dirty="0"/>
              <a:t>Particularly, developing an onsite irradiation capability for polarized target materials for DNP will</a:t>
            </a:r>
          </a:p>
          <a:p>
            <a:r>
              <a:rPr lang="en-US" sz="2000" b="1" dirty="0">
                <a:solidFill>
                  <a:srgbClr val="0070C0"/>
                </a:solidFill>
              </a:rPr>
              <a:t>	</a:t>
            </a:r>
            <a:r>
              <a:rPr lang="en-US" sz="2400" b="1" dirty="0">
                <a:solidFill>
                  <a:srgbClr val="0070C0"/>
                </a:solidFill>
              </a:rPr>
              <a:t>solve the issues for both FES and NP communities.</a:t>
            </a:r>
            <a:endParaRPr lang="en-US" sz="2400" dirty="0"/>
          </a:p>
          <a:p>
            <a:endParaRPr lang="en-US" dirty="0"/>
          </a:p>
        </p:txBody>
      </p:sp>
    </p:spTree>
    <p:extLst>
      <p:ext uri="{BB962C8B-B14F-4D97-AF65-F5344CB8AC3E}">
        <p14:creationId xmlns:p14="http://schemas.microsoft.com/office/powerpoint/2010/main" val="185709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192000" cy="487490"/>
          </a:xfrm>
        </p:spPr>
        <p:txBody>
          <a:bodyPr>
            <a:normAutofit/>
          </a:bodyPr>
          <a:lstStyle/>
          <a:p>
            <a:r>
              <a:rPr lang="en-US" dirty="0"/>
              <a:t>Jefferson Lab Fusion Program					Producing </a:t>
            </a:r>
            <a:r>
              <a:rPr lang="en-US" baseline="30000" dirty="0"/>
              <a:t>7</a:t>
            </a:r>
            <a:r>
              <a:rPr lang="en-US" dirty="0"/>
              <a:t>LiD Pellets</a:t>
            </a:r>
          </a:p>
        </p:txBody>
      </p:sp>
      <p:pic>
        <p:nvPicPr>
          <p:cNvPr id="8" name="Content Placeholder 7">
            <a:extLst>
              <a:ext uri="{FF2B5EF4-FFF2-40B4-BE49-F238E27FC236}">
                <a16:creationId xmlns:a16="http://schemas.microsoft.com/office/drawing/2014/main" id="{986E7608-AB26-46E1-A051-1288934C0AAA}"/>
              </a:ext>
            </a:extLst>
          </p:cNvPr>
          <p:cNvPicPr>
            <a:picLocks noGrp="1" noChangeAspect="1"/>
          </p:cNvPicPr>
          <p:nvPr>
            <p:ph idx="1"/>
          </p:nvPr>
        </p:nvPicPr>
        <p:blipFill>
          <a:blip r:embed="rId2"/>
          <a:stretch>
            <a:fillRect/>
          </a:stretch>
        </p:blipFill>
        <p:spPr>
          <a:xfrm>
            <a:off x="8821427" y="6388839"/>
            <a:ext cx="737680" cy="457240"/>
          </a:xfrm>
          <a:prstGeom prst="rect">
            <a:avLst/>
          </a:prstGeom>
        </p:spPr>
      </p:pic>
      <p:sp>
        <p:nvSpPr>
          <p:cNvPr id="4" name="Footer Placeholder 3"/>
          <p:cNvSpPr>
            <a:spLocks noGrp="1"/>
          </p:cNvSpPr>
          <p:nvPr>
            <p:ph type="ftr" sz="quarter" idx="11"/>
          </p:nvPr>
        </p:nvSpPr>
        <p:spPr/>
        <p:txBody>
          <a:bodyPr/>
          <a:lstStyle/>
          <a:p>
            <a:r>
              <a:rPr lang="en-US" dirty="0"/>
              <a:t>Xiangdong Wei, SPIN2023</a:t>
            </a:r>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dirty="0"/>
          </a:p>
        </p:txBody>
      </p:sp>
      <p:pic>
        <p:nvPicPr>
          <p:cNvPr id="6" name="Picture 5">
            <a:extLst>
              <a:ext uri="{FF2B5EF4-FFF2-40B4-BE49-F238E27FC236}">
                <a16:creationId xmlns:a16="http://schemas.microsoft.com/office/drawing/2014/main" id="{2AE25EFA-09D9-44FE-A8A4-C8323F3F40F5}"/>
              </a:ext>
            </a:extLst>
          </p:cNvPr>
          <p:cNvPicPr>
            <a:picLocks noChangeAspect="1"/>
          </p:cNvPicPr>
          <p:nvPr/>
        </p:nvPicPr>
        <p:blipFill>
          <a:blip r:embed="rId3"/>
          <a:stretch>
            <a:fillRect/>
          </a:stretch>
        </p:blipFill>
        <p:spPr>
          <a:xfrm>
            <a:off x="6646755" y="6414997"/>
            <a:ext cx="731583" cy="408467"/>
          </a:xfrm>
          <a:prstGeom prst="rect">
            <a:avLst/>
          </a:prstGeom>
        </p:spPr>
      </p:pic>
      <p:pic>
        <p:nvPicPr>
          <p:cNvPr id="7" name="Picture 6">
            <a:extLst>
              <a:ext uri="{FF2B5EF4-FFF2-40B4-BE49-F238E27FC236}">
                <a16:creationId xmlns:a16="http://schemas.microsoft.com/office/drawing/2014/main" id="{85E02B4A-3568-4D25-B75C-1003AF7BF835}"/>
              </a:ext>
            </a:extLst>
          </p:cNvPr>
          <p:cNvPicPr>
            <a:picLocks noChangeAspect="1"/>
          </p:cNvPicPr>
          <p:nvPr/>
        </p:nvPicPr>
        <p:blipFill>
          <a:blip r:embed="rId4"/>
          <a:stretch>
            <a:fillRect/>
          </a:stretch>
        </p:blipFill>
        <p:spPr>
          <a:xfrm>
            <a:off x="7551195" y="6486383"/>
            <a:ext cx="1097375" cy="262151"/>
          </a:xfrm>
          <a:prstGeom prst="rect">
            <a:avLst/>
          </a:prstGeom>
        </p:spPr>
      </p:pic>
      <p:pic>
        <p:nvPicPr>
          <p:cNvPr id="9" name="Picture 8">
            <a:extLst>
              <a:ext uri="{FF2B5EF4-FFF2-40B4-BE49-F238E27FC236}">
                <a16:creationId xmlns:a16="http://schemas.microsoft.com/office/drawing/2014/main" id="{26FB1A6E-4FAC-4CF3-B0ED-634AE8DF7F4B}"/>
              </a:ext>
            </a:extLst>
          </p:cNvPr>
          <p:cNvPicPr>
            <a:picLocks noChangeAspect="1"/>
          </p:cNvPicPr>
          <p:nvPr/>
        </p:nvPicPr>
        <p:blipFill>
          <a:blip r:embed="rId5"/>
          <a:stretch>
            <a:fillRect/>
          </a:stretch>
        </p:blipFill>
        <p:spPr>
          <a:xfrm>
            <a:off x="9731964" y="6395667"/>
            <a:ext cx="449203" cy="443588"/>
          </a:xfrm>
          <a:prstGeom prst="rect">
            <a:avLst/>
          </a:prstGeom>
        </p:spPr>
      </p:pic>
      <p:sp>
        <p:nvSpPr>
          <p:cNvPr id="3" name="TextBox 2">
            <a:extLst>
              <a:ext uri="{FF2B5EF4-FFF2-40B4-BE49-F238E27FC236}">
                <a16:creationId xmlns:a16="http://schemas.microsoft.com/office/drawing/2014/main" id="{7CD5EA51-FA42-49A2-8F1A-1AFE254BFE64}"/>
              </a:ext>
            </a:extLst>
          </p:cNvPr>
          <p:cNvSpPr txBox="1"/>
          <p:nvPr/>
        </p:nvSpPr>
        <p:spPr>
          <a:xfrm>
            <a:off x="736821" y="1243021"/>
            <a:ext cx="10718358" cy="4708981"/>
          </a:xfrm>
          <a:prstGeom prst="rect">
            <a:avLst/>
          </a:prstGeom>
          <a:noFill/>
        </p:spPr>
        <p:txBody>
          <a:bodyPr wrap="square" rtlCol="0">
            <a:spAutoFit/>
          </a:bodyPr>
          <a:lstStyle/>
          <a:p>
            <a:r>
              <a:rPr lang="en-US" sz="2000" dirty="0"/>
              <a:t>In order to deliver the consistent amount (~10</a:t>
            </a:r>
            <a:r>
              <a:rPr lang="en-US" sz="2000" baseline="30000" dirty="0"/>
              <a:t>20</a:t>
            </a:r>
            <a:r>
              <a:rPr lang="en-US" sz="2000" dirty="0"/>
              <a:t> ) of deuterons per pellet for each fusion shot, the shape and weight of the pellet have to be well controlled, surfaces and edges have to be smooth for snug fit inside injection guide tube, a necessary condition for achieving high injection speed.</a:t>
            </a:r>
          </a:p>
          <a:p>
            <a:endParaRPr lang="en-US" sz="2000" dirty="0"/>
          </a:p>
          <a:p>
            <a:r>
              <a:rPr lang="en-US" sz="2000" baseline="30000" dirty="0"/>
              <a:t>7</a:t>
            </a:r>
            <a:r>
              <a:rPr lang="en-US" sz="2000" dirty="0"/>
              <a:t>LiD is </a:t>
            </a:r>
            <a:r>
              <a:rPr lang="en-US" sz="2000" dirty="0">
                <a:solidFill>
                  <a:srgbClr val="FF0000"/>
                </a:solidFill>
              </a:rPr>
              <a:t>chemically unstable</a:t>
            </a:r>
            <a:r>
              <a:rPr lang="en-US" sz="2000" dirty="0"/>
              <a:t>, and will react with water, moisture, …; dangerous; …; has to be handled inside an inert-gas-filled glovebox.</a:t>
            </a:r>
          </a:p>
          <a:p>
            <a:endParaRPr lang="en-US" sz="2000" dirty="0"/>
          </a:p>
          <a:p>
            <a:pPr marL="285750" indent="-285750">
              <a:buFont typeface="Arial" panose="020B0604020202020204" pitchFamily="34" charset="0"/>
              <a:buChar char="•"/>
            </a:pPr>
            <a:r>
              <a:rPr lang="en-US" sz="2000" dirty="0"/>
              <a:t>  </a:t>
            </a:r>
            <a:r>
              <a:rPr lang="en-US" sz="2000" baseline="30000" dirty="0"/>
              <a:t>7</a:t>
            </a:r>
            <a:r>
              <a:rPr lang="en-US" sz="2000" dirty="0"/>
              <a:t>LiD pellets can be: 	</a:t>
            </a:r>
            <a:r>
              <a:rPr lang="en-US" sz="2000" dirty="0">
                <a:solidFill>
                  <a:srgbClr val="0070C0"/>
                </a:solidFill>
              </a:rPr>
              <a:t>fused from powder;</a:t>
            </a:r>
          </a:p>
          <a:p>
            <a:pPr lvl="3"/>
            <a:r>
              <a:rPr lang="en-US" sz="2000" dirty="0"/>
              <a:t>		</a:t>
            </a:r>
            <a:r>
              <a:rPr lang="en-US" sz="2000" dirty="0">
                <a:solidFill>
                  <a:srgbClr val="0070C0"/>
                </a:solidFill>
              </a:rPr>
              <a:t>casted;</a:t>
            </a:r>
          </a:p>
          <a:p>
            <a:pPr lvl="3"/>
            <a:r>
              <a:rPr lang="en-US" sz="2000" dirty="0"/>
              <a:t>		</a:t>
            </a:r>
            <a:r>
              <a:rPr lang="en-US" sz="2000" dirty="0">
                <a:solidFill>
                  <a:srgbClr val="0070C0"/>
                </a:solidFill>
              </a:rPr>
              <a:t>machined from solid chunks;</a:t>
            </a:r>
          </a:p>
          <a:p>
            <a:pPr lvl="3"/>
            <a:r>
              <a:rPr lang="en-US" sz="2000" dirty="0"/>
              <a:t>		</a:t>
            </a:r>
            <a:r>
              <a:rPr lang="en-US" sz="2000" dirty="0">
                <a:solidFill>
                  <a:srgbClr val="0070C0"/>
                </a:solidFill>
              </a:rPr>
              <a:t>purchased from a vender. </a:t>
            </a:r>
            <a:r>
              <a:rPr lang="en-US" sz="2000" dirty="0"/>
              <a:t>(preferred)</a:t>
            </a:r>
          </a:p>
          <a:p>
            <a:pPr lvl="3"/>
            <a:endParaRPr lang="en-US" sz="2000" dirty="0"/>
          </a:p>
          <a:p>
            <a:pPr marL="285750" indent="-285750">
              <a:buFont typeface="Arial" panose="020B0604020202020204" pitchFamily="34" charset="0"/>
              <a:buChar char="•"/>
            </a:pPr>
            <a:r>
              <a:rPr lang="en-US" sz="2000" baseline="30000" dirty="0"/>
              <a:t>7</a:t>
            </a:r>
            <a:r>
              <a:rPr lang="en-US" sz="2000" dirty="0"/>
              <a:t>LiD Pellet size:	</a:t>
            </a:r>
            <a:r>
              <a:rPr lang="en-US" sz="2000" dirty="0">
                <a:solidFill>
                  <a:srgbClr val="0070C0"/>
                </a:solidFill>
              </a:rPr>
              <a:t>cylindrical, </a:t>
            </a:r>
            <a:r>
              <a:rPr lang="en-US" sz="2000" dirty="0">
                <a:solidFill>
                  <a:srgbClr val="0070C0"/>
                </a:solidFill>
                <a:sym typeface="Symbol" panose="05050102010706020507" pitchFamily="18" charset="2"/>
              </a:rPr>
              <a:t></a:t>
            </a:r>
            <a:r>
              <a:rPr lang="en-US" sz="2000" dirty="0">
                <a:solidFill>
                  <a:srgbClr val="0070C0"/>
                </a:solidFill>
              </a:rPr>
              <a:t>~2.0mm, </a:t>
            </a:r>
            <a:r>
              <a:rPr lang="en-US" sz="2000" dirty="0"/>
              <a:t>detail to be determined.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rgbClr val="0070C0"/>
                </a:solidFill>
              </a:rPr>
              <a:t>Totally ~200 </a:t>
            </a:r>
            <a:r>
              <a:rPr lang="en-US" sz="2000" baseline="30000" dirty="0">
                <a:solidFill>
                  <a:srgbClr val="0070C0"/>
                </a:solidFill>
              </a:rPr>
              <a:t>7</a:t>
            </a:r>
            <a:r>
              <a:rPr lang="en-US" sz="2000" dirty="0">
                <a:solidFill>
                  <a:srgbClr val="0070C0"/>
                </a:solidFill>
              </a:rPr>
              <a:t>LiD pellets</a:t>
            </a:r>
            <a:r>
              <a:rPr lang="en-US" sz="2000" dirty="0"/>
              <a:t> will be used for developing, testing and running the SPF experiment.</a:t>
            </a:r>
          </a:p>
        </p:txBody>
      </p:sp>
    </p:spTree>
    <p:extLst>
      <p:ext uri="{BB962C8B-B14F-4D97-AF65-F5344CB8AC3E}">
        <p14:creationId xmlns:p14="http://schemas.microsoft.com/office/powerpoint/2010/main" val="161844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2192000" cy="487490"/>
          </a:xfrm>
        </p:spPr>
        <p:txBody>
          <a:bodyPr/>
          <a:lstStyle/>
          <a:p>
            <a:r>
              <a:rPr lang="en-US" dirty="0"/>
              <a:t>Jefferson Lab Fusion Program					Dosing </a:t>
            </a:r>
            <a:r>
              <a:rPr lang="en-US" baseline="30000" dirty="0"/>
              <a:t>7</a:t>
            </a:r>
            <a:r>
              <a:rPr lang="en-US" dirty="0"/>
              <a:t>LiD Pellets</a:t>
            </a:r>
          </a:p>
        </p:txBody>
      </p:sp>
      <p:pic>
        <p:nvPicPr>
          <p:cNvPr id="8" name="Content Placeholder 7">
            <a:extLst>
              <a:ext uri="{FF2B5EF4-FFF2-40B4-BE49-F238E27FC236}">
                <a16:creationId xmlns:a16="http://schemas.microsoft.com/office/drawing/2014/main" id="{986E7608-AB26-46E1-A051-1288934C0AAA}"/>
              </a:ext>
            </a:extLst>
          </p:cNvPr>
          <p:cNvPicPr>
            <a:picLocks noGrp="1" noChangeAspect="1"/>
          </p:cNvPicPr>
          <p:nvPr>
            <p:ph idx="1"/>
          </p:nvPr>
        </p:nvPicPr>
        <p:blipFill>
          <a:blip r:embed="rId2"/>
          <a:stretch>
            <a:fillRect/>
          </a:stretch>
        </p:blipFill>
        <p:spPr>
          <a:xfrm>
            <a:off x="8821427" y="6388839"/>
            <a:ext cx="737680" cy="457240"/>
          </a:xfrm>
          <a:prstGeom prst="rect">
            <a:avLst/>
          </a:prstGeom>
        </p:spPr>
      </p:pic>
      <p:sp>
        <p:nvSpPr>
          <p:cNvPr id="4" name="Footer Placeholder 3"/>
          <p:cNvSpPr>
            <a:spLocks noGrp="1"/>
          </p:cNvSpPr>
          <p:nvPr>
            <p:ph type="ftr" sz="quarter" idx="11"/>
          </p:nvPr>
        </p:nvSpPr>
        <p:spPr/>
        <p:txBody>
          <a:bodyPr/>
          <a:lstStyle/>
          <a:p>
            <a:r>
              <a:rPr lang="en-US" dirty="0"/>
              <a:t>Xiangdong Wei, SPIN2023</a:t>
            </a:r>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dirty="0"/>
          </a:p>
        </p:txBody>
      </p:sp>
      <p:pic>
        <p:nvPicPr>
          <p:cNvPr id="6" name="Picture 5">
            <a:extLst>
              <a:ext uri="{FF2B5EF4-FFF2-40B4-BE49-F238E27FC236}">
                <a16:creationId xmlns:a16="http://schemas.microsoft.com/office/drawing/2014/main" id="{2AE25EFA-09D9-44FE-A8A4-C8323F3F40F5}"/>
              </a:ext>
            </a:extLst>
          </p:cNvPr>
          <p:cNvPicPr>
            <a:picLocks noChangeAspect="1"/>
          </p:cNvPicPr>
          <p:nvPr/>
        </p:nvPicPr>
        <p:blipFill>
          <a:blip r:embed="rId3"/>
          <a:stretch>
            <a:fillRect/>
          </a:stretch>
        </p:blipFill>
        <p:spPr>
          <a:xfrm>
            <a:off x="6646755" y="6414997"/>
            <a:ext cx="731583" cy="408467"/>
          </a:xfrm>
          <a:prstGeom prst="rect">
            <a:avLst/>
          </a:prstGeom>
        </p:spPr>
      </p:pic>
      <p:pic>
        <p:nvPicPr>
          <p:cNvPr id="7" name="Picture 6">
            <a:extLst>
              <a:ext uri="{FF2B5EF4-FFF2-40B4-BE49-F238E27FC236}">
                <a16:creationId xmlns:a16="http://schemas.microsoft.com/office/drawing/2014/main" id="{85E02B4A-3568-4D25-B75C-1003AF7BF835}"/>
              </a:ext>
            </a:extLst>
          </p:cNvPr>
          <p:cNvPicPr>
            <a:picLocks noChangeAspect="1"/>
          </p:cNvPicPr>
          <p:nvPr/>
        </p:nvPicPr>
        <p:blipFill>
          <a:blip r:embed="rId4"/>
          <a:stretch>
            <a:fillRect/>
          </a:stretch>
        </p:blipFill>
        <p:spPr>
          <a:xfrm>
            <a:off x="7551195" y="6486383"/>
            <a:ext cx="1097375" cy="262151"/>
          </a:xfrm>
          <a:prstGeom prst="rect">
            <a:avLst/>
          </a:prstGeom>
        </p:spPr>
      </p:pic>
      <p:pic>
        <p:nvPicPr>
          <p:cNvPr id="9" name="Picture 8">
            <a:extLst>
              <a:ext uri="{FF2B5EF4-FFF2-40B4-BE49-F238E27FC236}">
                <a16:creationId xmlns:a16="http://schemas.microsoft.com/office/drawing/2014/main" id="{26FB1A6E-4FAC-4CF3-B0ED-634AE8DF7F4B}"/>
              </a:ext>
            </a:extLst>
          </p:cNvPr>
          <p:cNvPicPr>
            <a:picLocks noChangeAspect="1"/>
          </p:cNvPicPr>
          <p:nvPr/>
        </p:nvPicPr>
        <p:blipFill>
          <a:blip r:embed="rId5"/>
          <a:stretch>
            <a:fillRect/>
          </a:stretch>
        </p:blipFill>
        <p:spPr>
          <a:xfrm>
            <a:off x="9731964" y="6395667"/>
            <a:ext cx="449203" cy="443588"/>
          </a:xfrm>
          <a:prstGeom prst="rect">
            <a:avLst/>
          </a:prstGeom>
        </p:spPr>
      </p:pic>
      <p:sp>
        <p:nvSpPr>
          <p:cNvPr id="3" name="TextBox 2">
            <a:extLst>
              <a:ext uri="{FF2B5EF4-FFF2-40B4-BE49-F238E27FC236}">
                <a16:creationId xmlns:a16="http://schemas.microsoft.com/office/drawing/2014/main" id="{4C44F96F-1E53-4A30-B118-F241E8218DAD}"/>
              </a:ext>
            </a:extLst>
          </p:cNvPr>
          <p:cNvSpPr txBox="1"/>
          <p:nvPr/>
        </p:nvSpPr>
        <p:spPr>
          <a:xfrm>
            <a:off x="1" y="1240403"/>
            <a:ext cx="8979172"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a:t>
            </a:r>
            <a:r>
              <a:rPr lang="en-US" sz="2000" baseline="30000" dirty="0"/>
              <a:t>7</a:t>
            </a:r>
            <a:r>
              <a:rPr lang="en-US" sz="2000" dirty="0"/>
              <a:t>LiD pellets have to be irradiated with electron beams to create </a:t>
            </a:r>
            <a:r>
              <a:rPr lang="en-US" sz="2000" dirty="0">
                <a:solidFill>
                  <a:srgbClr val="0070C0"/>
                </a:solidFill>
              </a:rPr>
              <a:t>~2x10</a:t>
            </a:r>
            <a:r>
              <a:rPr lang="en-US" sz="2000" baseline="30000" dirty="0">
                <a:solidFill>
                  <a:srgbClr val="0070C0"/>
                </a:solidFill>
              </a:rPr>
              <a:t>17</a:t>
            </a:r>
            <a:r>
              <a:rPr lang="en-US" sz="2000" dirty="0">
                <a:solidFill>
                  <a:srgbClr val="0070C0"/>
                </a:solidFill>
              </a:rPr>
              <a:t> e- /cm</a:t>
            </a:r>
            <a:r>
              <a:rPr lang="en-US" sz="2000" baseline="30000" dirty="0">
                <a:solidFill>
                  <a:srgbClr val="0070C0"/>
                </a:solidFill>
              </a:rPr>
              <a:t>2</a:t>
            </a:r>
            <a:r>
              <a:rPr lang="en-US" sz="2000" dirty="0"/>
              <a:t> (</a:t>
            </a:r>
            <a:r>
              <a:rPr lang="en-US" sz="2000" i="1" dirty="0"/>
              <a:t>paramagnetic centers</a:t>
            </a:r>
            <a:r>
              <a:rPr lang="en-US" sz="2000" dirty="0"/>
              <a:t>) for the DNP process.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Pellets will be irradiated at the (to be) restored LERF at JLab.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pellets will be irradiated at </a:t>
            </a:r>
            <a:r>
              <a:rPr lang="en-US" sz="2000" dirty="0">
                <a:solidFill>
                  <a:srgbClr val="0070C0"/>
                </a:solidFill>
              </a:rPr>
              <a:t>~185K </a:t>
            </a:r>
            <a:r>
              <a:rPr lang="en-US" sz="2000" dirty="0"/>
              <a:t>with </a:t>
            </a:r>
            <a:r>
              <a:rPr lang="en-US" sz="2000" dirty="0">
                <a:solidFill>
                  <a:srgbClr val="0070C0"/>
                </a:solidFill>
              </a:rPr>
              <a:t>~10</a:t>
            </a:r>
            <a:r>
              <a:rPr lang="en-US" sz="2000" dirty="0">
                <a:solidFill>
                  <a:srgbClr val="0070C0"/>
                </a:solidFill>
                <a:latin typeface="GreekC_IV25" panose="00000400000000000000" pitchFamily="2" charset="0"/>
                <a:cs typeface="GreekC_IV25" panose="00000400000000000000" pitchFamily="2" charset="0"/>
              </a:rPr>
              <a:t>m</a:t>
            </a:r>
            <a:r>
              <a:rPr lang="en-US" sz="2000" dirty="0">
                <a:solidFill>
                  <a:srgbClr val="0070C0"/>
                </a:solidFill>
              </a:rPr>
              <a:t>A </a:t>
            </a:r>
            <a:r>
              <a:rPr lang="en-US" sz="2000" dirty="0"/>
              <a:t>electron beams </a:t>
            </a:r>
            <a:r>
              <a:rPr lang="en-US" sz="2000" dirty="0">
                <a:solidFill>
                  <a:srgbClr val="0070C0"/>
                </a:solidFill>
              </a:rPr>
              <a:t>(~10MeV</a:t>
            </a:r>
            <a:r>
              <a:rPr lang="en-US" sz="2000" dirty="0"/>
              <a:t>) for several hours and stored/transported under 77K. The irradiation results will be validated by measuring achievable polarization with DNP at the Target Lab.</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Since the </a:t>
            </a:r>
            <a:r>
              <a:rPr lang="en-US" sz="2000" dirty="0">
                <a:solidFill>
                  <a:srgbClr val="0070C0"/>
                </a:solidFill>
              </a:rPr>
              <a:t>total volume</a:t>
            </a:r>
            <a:r>
              <a:rPr lang="en-US" sz="2000" dirty="0"/>
              <a:t> of the fusion pellets is </a:t>
            </a:r>
            <a:r>
              <a:rPr lang="en-US" sz="2000" dirty="0">
                <a:solidFill>
                  <a:srgbClr val="0070C0"/>
                </a:solidFill>
              </a:rPr>
              <a:t>&lt; 1.5cc</a:t>
            </a:r>
            <a:r>
              <a:rPr lang="en-US" sz="2000" dirty="0"/>
              <a:t>, they can be loaded in a small container which fits </a:t>
            </a:r>
            <a:r>
              <a:rPr lang="en-US" sz="2000" dirty="0">
                <a:solidFill>
                  <a:srgbClr val="0070C0"/>
                </a:solidFill>
              </a:rPr>
              <a:t>inside the TG’s Irradiation cryostat</a:t>
            </a:r>
            <a:r>
              <a:rPr lang="en-US" sz="2000" dirty="0"/>
              <a:t>, which is designed and will be built/operated by the TG and fusion team.</a:t>
            </a:r>
          </a:p>
        </p:txBody>
      </p:sp>
      <p:pic>
        <p:nvPicPr>
          <p:cNvPr id="11" name="Picture 10">
            <a:extLst>
              <a:ext uri="{FF2B5EF4-FFF2-40B4-BE49-F238E27FC236}">
                <a16:creationId xmlns:a16="http://schemas.microsoft.com/office/drawing/2014/main" id="{AD55DCAF-B113-4383-8A68-0A2937E20040}"/>
              </a:ext>
            </a:extLst>
          </p:cNvPr>
          <p:cNvPicPr>
            <a:picLocks noChangeAspect="1"/>
          </p:cNvPicPr>
          <p:nvPr/>
        </p:nvPicPr>
        <p:blipFill>
          <a:blip r:embed="rId6"/>
          <a:stretch>
            <a:fillRect/>
          </a:stretch>
        </p:blipFill>
        <p:spPr>
          <a:xfrm>
            <a:off x="9120453" y="884652"/>
            <a:ext cx="2919187" cy="5355064"/>
          </a:xfrm>
          <a:prstGeom prst="rect">
            <a:avLst/>
          </a:prstGeom>
        </p:spPr>
      </p:pic>
    </p:spTree>
    <p:extLst>
      <p:ext uri="{BB962C8B-B14F-4D97-AF65-F5344CB8AC3E}">
        <p14:creationId xmlns:p14="http://schemas.microsoft.com/office/powerpoint/2010/main" val="2224294928"/>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_Widescreen" id="{7B6BC214-CE7D-5C48-9BF6-77FBFE1E69EC}" vid="{7428E7A7-0EE4-AE4F-9C3B-0381D78A76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26b74de-0581-4e94-90c0-1abf6215444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B1D514388CB41A0EEF7AB490ED85B" ma:contentTypeVersion="13" ma:contentTypeDescription="Create a new document." ma:contentTypeScope="" ma:versionID="a114cf3cc1567fdf0e2e53dc9abd0f92">
  <xsd:schema xmlns:xsd="http://www.w3.org/2001/XMLSchema" xmlns:xs="http://www.w3.org/2001/XMLSchema" xmlns:p="http://schemas.microsoft.com/office/2006/metadata/properties" xmlns:ns3="426b74de-0581-4e94-90c0-1abf6215444e" xmlns:ns4="dcff909e-542d-4672-8557-4ef8d9009dce" targetNamespace="http://schemas.microsoft.com/office/2006/metadata/properties" ma:root="true" ma:fieldsID="c55010c3f1eb953261c4b5e47e1a1fb3" ns3:_="" ns4:_="">
    <xsd:import namespace="426b74de-0581-4e94-90c0-1abf6215444e"/>
    <xsd:import namespace="dcff909e-542d-4672-8557-4ef8d9009dc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b74de-0581-4e94-90c0-1abf62154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f909e-542d-4672-8557-4ef8d9009d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B083E2-F207-40D1-B0E2-716A5821708D}">
  <ds:schemaRefs>
    <ds:schemaRef ds:uri="http://schemas.microsoft.com/sharepoint/v3/contenttype/forms"/>
  </ds:schemaRefs>
</ds:datastoreItem>
</file>

<file path=customXml/itemProps2.xml><?xml version="1.0" encoding="utf-8"?>
<ds:datastoreItem xmlns:ds="http://schemas.openxmlformats.org/officeDocument/2006/customXml" ds:itemID="{45821D16-349E-41C2-A5F0-2CCC65BE8A4B}">
  <ds:schemaRefs>
    <ds:schemaRef ds:uri="http://purl.org/dc/terms/"/>
    <ds:schemaRef ds:uri="http://purl.org/dc/elements/1.1/"/>
    <ds:schemaRef ds:uri="http://schemas.microsoft.com/office/2006/documentManagement/types"/>
    <ds:schemaRef ds:uri="http://schemas.microsoft.com/office/2006/metadata/properties"/>
    <ds:schemaRef ds:uri="426b74de-0581-4e94-90c0-1abf6215444e"/>
    <ds:schemaRef ds:uri="http://purl.org/dc/dcmitype/"/>
    <ds:schemaRef ds:uri="dcff909e-542d-4672-8557-4ef8d9009dc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3EAD29-751F-4107-811A-217C04ADA3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b74de-0581-4e94-90c0-1abf6215444e"/>
    <ds:schemaRef ds:uri="dcff909e-542d-4672-8557-4ef8d9009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JeffersonLab_Widescreen</Template>
  <TotalTime>1794</TotalTime>
  <Words>2028</Words>
  <Application>Microsoft Office PowerPoint</Application>
  <PresentationFormat>Widescreen</PresentationFormat>
  <Paragraphs>228</Paragraphs>
  <Slides>13</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13</vt:i4>
      </vt:variant>
    </vt:vector>
  </HeadingPairs>
  <TitlesOfParts>
    <vt:vector size="32" baseType="lpstr">
      <vt:lpstr>.PingFangSC-Regular</vt:lpstr>
      <vt:lpstr>Arial</vt:lpstr>
      <vt:lpstr>Arial Black</vt:lpstr>
      <vt:lpstr>ArialUnicodeMS</vt:lpstr>
      <vt:lpstr>Calibri</vt:lpstr>
      <vt:lpstr>Cambria Math</vt:lpstr>
      <vt:lpstr>Chalkboard</vt:lpstr>
      <vt:lpstr>GreekC_IV25</vt:lpstr>
      <vt:lpstr>Lucida Grande</vt:lpstr>
      <vt:lpstr>PingFangSC-Regular</vt:lpstr>
      <vt:lpstr>ScriptS_IV50</vt:lpstr>
      <vt:lpstr>Snap ITC</vt:lpstr>
      <vt:lpstr>Symap_IV50</vt:lpstr>
      <vt:lpstr>Symbol</vt:lpstr>
      <vt:lpstr>Times</vt:lpstr>
      <vt:lpstr>Times New Roman</vt:lpstr>
      <vt:lpstr>Wingdings</vt:lpstr>
      <vt:lpstr>Wingdings 3</vt:lpstr>
      <vt:lpstr>Office Theme</vt:lpstr>
      <vt:lpstr>The Polarized 7LiD Program at Jefferson Lab for Polarized Fusion Experiments at the DIII-D Tokamak</vt:lpstr>
      <vt:lpstr>Jefferson Lab Fusion Program     Motivations</vt:lpstr>
      <vt:lpstr>Jefferson Lab Fusion Program     Motivations</vt:lpstr>
      <vt:lpstr>Jefferson Lab Fusion Program     SPF Collaboration</vt:lpstr>
      <vt:lpstr>Jefferson Lab Fusion Program     Polarized D Fuel at JLab</vt:lpstr>
      <vt:lpstr>Jefferson Lab Fusion Program     The Unique Challenges</vt:lpstr>
      <vt:lpstr>Jefferson Lab Fusion Program      The SPF Team@JLab</vt:lpstr>
      <vt:lpstr>Jefferson Lab Fusion Program     Producing 7LiD Pellets</vt:lpstr>
      <vt:lpstr>Jefferson Lab Fusion Program     Dosing 7LiD Pellets</vt:lpstr>
      <vt:lpstr>Jefferson Lab Fusion Program     Running SPF at DIII-D</vt:lpstr>
      <vt:lpstr>Jefferson Lab Fusion Program     Schedule</vt:lpstr>
      <vt:lpstr>Jefferson Lab Fusion Program     Summary</vt:lpstr>
      <vt:lpstr>Jefferson Lab Fusion Program     SPF Related Publications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Xiangdong Wei</dc:creator>
  <cp:lastModifiedBy>Xiangdong Wei</cp:lastModifiedBy>
  <cp:revision>86</cp:revision>
  <dcterms:created xsi:type="dcterms:W3CDTF">2023-09-18T20:14:55Z</dcterms:created>
  <dcterms:modified xsi:type="dcterms:W3CDTF">2023-09-27T13:57:51Z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0x010100C41B1D514388CB41A0EEF7AB490ED85B</vt:lpwstr>
  </property>
</Properties>
</file>