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33"/>
  </p:notesMasterIdLst>
  <p:sldIdLst>
    <p:sldId id="256" r:id="rId5"/>
    <p:sldId id="265" r:id="rId6"/>
    <p:sldId id="291" r:id="rId7"/>
    <p:sldId id="261" r:id="rId8"/>
    <p:sldId id="2104" r:id="rId9"/>
    <p:sldId id="267" r:id="rId10"/>
    <p:sldId id="2095" r:id="rId11"/>
    <p:sldId id="2311" r:id="rId12"/>
    <p:sldId id="2117" r:id="rId13"/>
    <p:sldId id="2112" r:id="rId14"/>
    <p:sldId id="2309" r:id="rId15"/>
    <p:sldId id="2091" r:id="rId16"/>
    <p:sldId id="2089" r:id="rId17"/>
    <p:sldId id="268" r:id="rId18"/>
    <p:sldId id="2293" r:id="rId19"/>
    <p:sldId id="2122" r:id="rId20"/>
    <p:sldId id="2103" r:id="rId21"/>
    <p:sldId id="2312" r:id="rId22"/>
    <p:sldId id="257" r:id="rId23"/>
    <p:sldId id="2308" r:id="rId24"/>
    <p:sldId id="280" r:id="rId25"/>
    <p:sldId id="2313" r:id="rId26"/>
    <p:sldId id="2318" r:id="rId27"/>
    <p:sldId id="2317" r:id="rId28"/>
    <p:sldId id="2316" r:id="rId29"/>
    <p:sldId id="260" r:id="rId30"/>
    <p:sldId id="258" r:id="rId31"/>
    <p:sldId id="25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51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524"/>
    <p:restoredTop sz="94694"/>
  </p:normalViewPr>
  <p:slideViewPr>
    <p:cSldViewPr snapToGrid="0" snapToObjects="1">
      <p:cViewPr varScale="1">
        <p:scale>
          <a:sx n="68" d="100"/>
          <a:sy n="68" d="100"/>
        </p:scale>
        <p:origin x="130" y="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11499850" cy="5065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579" y="975360"/>
            <a:ext cx="5524500" cy="48911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4923" y="975360"/>
            <a:ext cx="5755084" cy="48911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18873" y="6311898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897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724400" y="631031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479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724400" y="6218237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3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7"/>
            <a:ext cx="432487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DF06110-C640-A894-14E8-BD25EAE92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091" y="0"/>
            <a:ext cx="11347413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8804D3C-0186-7AFD-5990-11566D85E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092" y="975365"/>
            <a:ext cx="11347413" cy="49888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5073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00" b="1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  <p:sldLayoutId id="2147483668" r:id="rId5"/>
    <p:sldLayoutId id="2147483669" r:id="rId6"/>
    <p:sldLayoutId id="2147483670" r:id="rId7"/>
    <p:sldLayoutId id="2147483671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Status of the Electron-Ion Collider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SPIN Symposium 2023</a:t>
            </a:r>
          </a:p>
          <a:p>
            <a:r>
              <a:rPr lang="en-US" dirty="0"/>
              <a:t>September 24 - 29, 2023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Christoph Montag, BNL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4A6E2-69F9-47D2-BBD3-0E13525C3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416" y="124059"/>
            <a:ext cx="10515600" cy="722268"/>
          </a:xfrm>
        </p:spPr>
        <p:txBody>
          <a:bodyPr/>
          <a:lstStyle/>
          <a:p>
            <a:r>
              <a:rPr lang="en-US" dirty="0"/>
              <a:t>Emittance Control in the ESR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9B5E4-F855-4903-BEA2-53A3F26B0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416" y="1292524"/>
            <a:ext cx="10515600" cy="5441907"/>
          </a:xfrm>
        </p:spPr>
        <p:txBody>
          <a:bodyPr/>
          <a:lstStyle/>
          <a:p>
            <a:r>
              <a:rPr lang="en-US" dirty="0"/>
              <a:t>EIC needs </a:t>
            </a:r>
            <a:r>
              <a:rPr lang="en-US" dirty="0">
                <a:solidFill>
                  <a:srgbClr val="FF0000"/>
                </a:solidFill>
              </a:rPr>
              <a:t>24 nm emittance from 5 to 18 GeV for optimum luminosity</a:t>
            </a:r>
            <a:r>
              <a:rPr lang="en-US" dirty="0"/>
              <a:t>, but equilibrium emittance in an electron storage ring depends on beam energy: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Betatron</a:t>
            </a:r>
            <a:r>
              <a:rPr lang="en-US" dirty="0"/>
              <a:t> phase advance </a:t>
            </a:r>
            <a:r>
              <a:rPr lang="el-GR" dirty="0">
                <a:solidFill>
                  <a:srgbClr val="FF0000"/>
                </a:solidFill>
              </a:rPr>
              <a:t>μ</a:t>
            </a:r>
            <a:r>
              <a:rPr lang="en-US" dirty="0"/>
              <a:t> per FODO cell is the “knob” to adjust the emittance </a:t>
            </a:r>
          </a:p>
          <a:p>
            <a:r>
              <a:rPr lang="en-US" dirty="0">
                <a:solidFill>
                  <a:srgbClr val="FF0000"/>
                </a:solidFill>
              </a:rPr>
              <a:t>60 degrees at 10 GeV and 90 degrees at 18 GeV both yield ~24 nm</a:t>
            </a:r>
          </a:p>
          <a:p>
            <a:r>
              <a:rPr lang="en-US" dirty="0">
                <a:solidFill>
                  <a:srgbClr val="FF0000"/>
                </a:solidFill>
              </a:rPr>
              <a:t>“super-bends” for </a:t>
            </a:r>
            <a:r>
              <a:rPr lang="en-US">
                <a:solidFill>
                  <a:srgbClr val="FF0000"/>
                </a:solidFill>
              </a:rPr>
              <a:t>emittance generation below 10 GeV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38147-011D-4748-ADB2-21DFD96A6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5C8450FF-4E66-1CA2-DE3C-984AD70B8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610" y="2743547"/>
            <a:ext cx="6224780" cy="89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87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F4472-2A9F-1E72-02E6-2777F73C9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Energies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9E7E87-4F13-3989-6B98-4F619FFA6FD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100506"/>
                <a:ext cx="10515600" cy="4351338"/>
              </a:xfrm>
            </p:spPr>
            <p:txBody>
              <a:bodyPr>
                <a:normAutofit/>
              </a:bodyPr>
              <a:lstStyle/>
              <a:p>
                <a:r>
                  <a:rPr lang="el-GR" dirty="0"/>
                  <a:t>γ</a:t>
                </a:r>
                <a:r>
                  <a:rPr lang="en-US" dirty="0"/>
                  <a:t> range for hadrons:</a:t>
                </a:r>
              </a:p>
              <a:p>
                <a:pPr lvl="1"/>
                <a:r>
                  <a:rPr lang="en-US" dirty="0"/>
                  <a:t>γ = 43.7 through “41 GeV arc”</a:t>
                </a:r>
              </a:p>
              <a:p>
                <a:pPr lvl="1"/>
                <a:r>
                  <a:rPr lang="en-US" dirty="0"/>
                  <a:t>107 &lt; γ &lt; 293 with radial shift</a:t>
                </a:r>
              </a:p>
              <a:p>
                <a:r>
                  <a:rPr lang="en-US" dirty="0"/>
                  <a:t>Maximum hadron energy:</a:t>
                </a:r>
              </a:p>
              <a:p>
                <a:pPr lvl="1"/>
                <a:r>
                  <a:rPr lang="en-US" dirty="0"/>
                  <a:t>E [eV] &lt; 916*c [m/sec]*Z/A</a:t>
                </a:r>
              </a:p>
              <a:p>
                <a:r>
                  <a:rPr lang="en-US" dirty="0"/>
                  <a:t>Electron energies:</a:t>
                </a:r>
              </a:p>
              <a:p>
                <a:pPr lvl="1"/>
                <a:r>
                  <a:rPr lang="en-US" dirty="0"/>
                  <a:t>5 to 10 GeV, with 60 degree lattice</a:t>
                </a:r>
              </a:p>
              <a:p>
                <a:pPr marL="457200" lvl="1" indent="0">
                  <a:buNone/>
                </a:pPr>
                <a:r>
                  <a:rPr lang="en-US" dirty="0"/>
                  <a:t>   and super-bends</a:t>
                </a:r>
              </a:p>
              <a:p>
                <a:pPr lvl="1"/>
                <a:r>
                  <a:rPr lang="en-US" dirty="0"/>
                  <a:t>18 GeV, with 90 degree lattice</a:t>
                </a:r>
              </a:p>
              <a:p>
                <a:pPr lvl="1"/>
                <a:r>
                  <a:rPr lang="en-US" dirty="0"/>
                  <a:t>Energies between 10 and 18 GeV are feasible, but at somewhat reduced luminosity due to non-optimum emittance, scaling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9E7E87-4F13-3989-6B98-4F619FFA6F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100506"/>
                <a:ext cx="10515600" cy="4351338"/>
              </a:xfrm>
              <a:blipFill>
                <a:blip r:embed="rId2"/>
                <a:stretch>
                  <a:fillRect l="-812" t="-18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60088D-B21E-380C-FC70-C1D347323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 descr="A picture containing circle, map, text&#10;&#10;Description automatically generated">
            <a:extLst>
              <a:ext uri="{FF2B5EF4-FFF2-40B4-BE49-F238E27FC236}">
                <a16:creationId xmlns:a16="http://schemas.microsoft.com/office/drawing/2014/main" id="{3CBC9CB2-7566-1462-D8B9-E6599D01F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156" y="1004157"/>
            <a:ext cx="3275095" cy="422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5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603E1-BBE2-43A1-B843-CBA554D17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Electron Polarization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5B6CD-869B-41D5-9F92-CD656C9C4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90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Physics program requires bunches with </a:t>
            </a:r>
            <a:r>
              <a:rPr lang="en-US" dirty="0">
                <a:solidFill>
                  <a:srgbClr val="FF0000"/>
                </a:solidFill>
              </a:rPr>
              <a:t>spin “up” and spin “down”</a:t>
            </a:r>
            <a:r>
              <a:rPr lang="en-US" dirty="0"/>
              <a:t> (in the arcs) to be stored </a:t>
            </a:r>
            <a:r>
              <a:rPr lang="en-US" dirty="0">
                <a:solidFill>
                  <a:srgbClr val="FF0000"/>
                </a:solidFill>
              </a:rPr>
              <a:t>simultaneously</a:t>
            </a:r>
          </a:p>
          <a:p>
            <a:r>
              <a:rPr lang="en-US" dirty="0"/>
              <a:t>Sokolov-</a:t>
            </a:r>
            <a:r>
              <a:rPr lang="en-US" dirty="0" err="1"/>
              <a:t>Ternov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self-polarization</a:t>
            </a:r>
            <a:r>
              <a:rPr lang="en-US" dirty="0"/>
              <a:t> would produce only polarization </a:t>
            </a:r>
            <a:r>
              <a:rPr lang="en-US" dirty="0">
                <a:solidFill>
                  <a:srgbClr val="FF0000"/>
                </a:solidFill>
              </a:rPr>
              <a:t>anti-parallel</a:t>
            </a:r>
            <a:r>
              <a:rPr lang="en-US" dirty="0"/>
              <a:t> to the main dipole field </a:t>
            </a:r>
          </a:p>
          <a:p>
            <a:r>
              <a:rPr lang="en-US" dirty="0"/>
              <a:t>Only way to achieve required spin patterns is by </a:t>
            </a:r>
            <a:r>
              <a:rPr lang="en-US" dirty="0">
                <a:solidFill>
                  <a:srgbClr val="FF0000"/>
                </a:solidFill>
              </a:rPr>
              <a:t>injecting bunches with desired spin orientation at full collision energy</a:t>
            </a:r>
          </a:p>
          <a:p>
            <a:r>
              <a:rPr lang="en-US" dirty="0">
                <a:solidFill>
                  <a:srgbClr val="FF0000"/>
                </a:solidFill>
              </a:rPr>
              <a:t>Sokolov-</a:t>
            </a:r>
            <a:r>
              <a:rPr lang="en-US" dirty="0" err="1">
                <a:solidFill>
                  <a:srgbClr val="FF0000"/>
                </a:solidFill>
              </a:rPr>
              <a:t>Ternov</a:t>
            </a:r>
            <a:r>
              <a:rPr lang="en-US" dirty="0">
                <a:solidFill>
                  <a:srgbClr val="FF0000"/>
                </a:solidFill>
              </a:rPr>
              <a:t> will over time re-orient all spins</a:t>
            </a:r>
            <a:r>
              <a:rPr lang="en-US" dirty="0"/>
              <a:t> to be anti-parallel to main dipole field</a:t>
            </a:r>
          </a:p>
          <a:p>
            <a:r>
              <a:rPr lang="en-US" dirty="0">
                <a:solidFill>
                  <a:srgbClr val="FF0000"/>
                </a:solidFill>
              </a:rPr>
              <a:t>Spin diffusion </a:t>
            </a:r>
            <a:r>
              <a:rPr lang="en-US" dirty="0"/>
              <a:t>reduces equilibrium polarization</a:t>
            </a:r>
          </a:p>
          <a:p>
            <a:r>
              <a:rPr lang="en-US" dirty="0"/>
              <a:t>Need </a:t>
            </a:r>
            <a:r>
              <a:rPr lang="en-US" dirty="0">
                <a:solidFill>
                  <a:srgbClr val="FF0000"/>
                </a:solidFill>
              </a:rPr>
              <a:t>frequent bunch replacement </a:t>
            </a:r>
            <a:r>
              <a:rPr lang="en-US" dirty="0"/>
              <a:t>to overcome Sokolov-</a:t>
            </a:r>
            <a:r>
              <a:rPr lang="en-US" dirty="0" err="1"/>
              <a:t>Ternov</a:t>
            </a:r>
            <a:r>
              <a:rPr lang="en-US" dirty="0"/>
              <a:t> and spin diffusion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F025C-81DB-4AE5-8578-02DD40A08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687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BFC0E-7058-4FBC-B22E-72EB06E7F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876" y="162041"/>
            <a:ext cx="8776922" cy="533271"/>
          </a:xfrm>
        </p:spPr>
        <p:txBody>
          <a:bodyPr>
            <a:noAutofit/>
          </a:bodyPr>
          <a:lstStyle/>
          <a:p>
            <a:r>
              <a:rPr lang="en-US" dirty="0"/>
              <a:t>High Average Electron Polarization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5A87AA2-8062-42D9-85F3-7BFCE11C9B4F}"/>
              </a:ext>
            </a:extLst>
          </p:cNvPr>
          <p:cNvSpPr txBox="1"/>
          <p:nvPr/>
        </p:nvSpPr>
        <p:spPr>
          <a:xfrm>
            <a:off x="1689924" y="1191580"/>
            <a:ext cx="8974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Frequent  injection </a:t>
            </a:r>
            <a:r>
              <a:rPr lang="en-US" sz="2400" dirty="0"/>
              <a:t>of bunches with high initial polarization of 85%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Initial </a:t>
            </a:r>
            <a:r>
              <a:rPr lang="en-US" sz="2400" dirty="0">
                <a:solidFill>
                  <a:srgbClr val="FF0000"/>
                </a:solidFill>
              </a:rPr>
              <a:t>polarization decays </a:t>
            </a:r>
            <a:r>
              <a:rPr lang="en-US" sz="2400" dirty="0"/>
              <a:t>towards P</a:t>
            </a:r>
            <a:r>
              <a:rPr lang="en-US" sz="2400" baseline="-25000" dirty="0"/>
              <a:t>∞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At 18 GeV, </a:t>
            </a:r>
            <a:r>
              <a:rPr lang="en-US" sz="2400" dirty="0">
                <a:sym typeface="Wingdings" panose="05000000000000000000" pitchFamily="2" charset="2"/>
              </a:rPr>
              <a:t>every 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bunch is replaced </a:t>
            </a:r>
            <a:r>
              <a:rPr lang="en-US" sz="2400" dirty="0">
                <a:sym typeface="Wingdings" panose="05000000000000000000" pitchFamily="2" charset="2"/>
              </a:rPr>
              <a:t>(on average) after 2.2 min with </a:t>
            </a:r>
            <a:r>
              <a:rPr lang="en-US" sz="2400" dirty="0"/>
              <a:t>RCS cycling rate of 2Hz</a:t>
            </a:r>
            <a:endParaRPr lang="en-US" sz="2400" dirty="0">
              <a:sym typeface="Wingdings" panose="05000000000000000000" pitchFamily="2" charset="2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975AD43-D98B-48FC-BBC5-8B4B3849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EFF0898-12EE-1643-9F32-4B859B0C8E18}"/>
              </a:ext>
            </a:extLst>
          </p:cNvPr>
          <p:cNvGrpSpPr/>
          <p:nvPr/>
        </p:nvGrpSpPr>
        <p:grpSpPr>
          <a:xfrm>
            <a:off x="2073787" y="2988129"/>
            <a:ext cx="8961090" cy="3439700"/>
            <a:chOff x="1095312" y="2974176"/>
            <a:chExt cx="7927121" cy="281046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8317727-58D4-4F7B-A368-45038FBF0530}"/>
                </a:ext>
              </a:extLst>
            </p:cNvPr>
            <p:cNvSpPr/>
            <p:nvPr/>
          </p:nvSpPr>
          <p:spPr>
            <a:xfrm>
              <a:off x="4059534" y="3487016"/>
              <a:ext cx="949567" cy="3000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46C9771-F503-0741-A58D-7885A2B8EA60}"/>
                </a:ext>
              </a:extLst>
            </p:cNvPr>
            <p:cNvGrpSpPr/>
            <p:nvPr/>
          </p:nvGrpSpPr>
          <p:grpSpPr>
            <a:xfrm>
              <a:off x="1124910" y="2974176"/>
              <a:ext cx="2846768" cy="431863"/>
              <a:chOff x="1969362" y="2645426"/>
              <a:chExt cx="2846768" cy="431863"/>
            </a:xfrm>
          </p:grpSpPr>
          <p:sp>
            <p:nvSpPr>
              <p:cNvPr id="20" name="Arrow: Down 19">
                <a:extLst>
                  <a:ext uri="{FF2B5EF4-FFF2-40B4-BE49-F238E27FC236}">
                    <a16:creationId xmlns:a16="http://schemas.microsoft.com/office/drawing/2014/main" id="{49CC1403-0DBB-4C12-87B5-8AA8EC1E2F29}"/>
                  </a:ext>
                </a:extLst>
              </p:cNvPr>
              <p:cNvSpPr/>
              <p:nvPr/>
            </p:nvSpPr>
            <p:spPr>
              <a:xfrm>
                <a:off x="2079563" y="2882043"/>
                <a:ext cx="70941" cy="178874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" name="Arrow: Down 20">
                <a:extLst>
                  <a:ext uri="{FF2B5EF4-FFF2-40B4-BE49-F238E27FC236}">
                    <a16:creationId xmlns:a16="http://schemas.microsoft.com/office/drawing/2014/main" id="{C994450B-3D0D-4059-AEE3-6864B2BD4BA2}"/>
                  </a:ext>
                </a:extLst>
              </p:cNvPr>
              <p:cNvSpPr/>
              <p:nvPr/>
            </p:nvSpPr>
            <p:spPr>
              <a:xfrm>
                <a:off x="2190711" y="2882043"/>
                <a:ext cx="70941" cy="178874"/>
              </a:xfrm>
              <a:prstGeom prst="down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0255013-84F7-452A-A749-99117FB32D2E}"/>
                  </a:ext>
                </a:extLst>
              </p:cNvPr>
              <p:cNvSpPr txBox="1"/>
              <p:nvPr/>
            </p:nvSpPr>
            <p:spPr>
              <a:xfrm>
                <a:off x="1969362" y="2645426"/>
                <a:ext cx="634301" cy="2451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B P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59AEB57-CEC9-4546-92F5-CA09AC3C4D07}"/>
                  </a:ext>
                </a:extLst>
              </p:cNvPr>
              <p:cNvSpPr txBox="1"/>
              <p:nvPr/>
            </p:nvSpPr>
            <p:spPr>
              <a:xfrm>
                <a:off x="2478087" y="2800667"/>
                <a:ext cx="2338043" cy="2766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Refilled every 1.2 minutes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8797EF8-E92D-7A41-A13F-60F3875925B9}"/>
                </a:ext>
              </a:extLst>
            </p:cNvPr>
            <p:cNvGrpSpPr/>
            <p:nvPr/>
          </p:nvGrpSpPr>
          <p:grpSpPr>
            <a:xfrm>
              <a:off x="6128831" y="3023664"/>
              <a:ext cx="2893602" cy="447235"/>
              <a:chOff x="4336513" y="2617474"/>
              <a:chExt cx="2893602" cy="447235"/>
            </a:xfrm>
          </p:grpSpPr>
          <p:sp>
            <p:nvSpPr>
              <p:cNvPr id="25" name="Arrow: Down 24">
                <a:extLst>
                  <a:ext uri="{FF2B5EF4-FFF2-40B4-BE49-F238E27FC236}">
                    <a16:creationId xmlns:a16="http://schemas.microsoft.com/office/drawing/2014/main" id="{F9DF7985-C6C6-4C8E-A66C-AA41218F13D2}"/>
                  </a:ext>
                </a:extLst>
              </p:cNvPr>
              <p:cNvSpPr/>
              <p:nvPr/>
            </p:nvSpPr>
            <p:spPr>
              <a:xfrm>
                <a:off x="4440326" y="2855060"/>
                <a:ext cx="70941" cy="178874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6" name="Arrow: Down 25">
                <a:extLst>
                  <a:ext uri="{FF2B5EF4-FFF2-40B4-BE49-F238E27FC236}">
                    <a16:creationId xmlns:a16="http://schemas.microsoft.com/office/drawing/2014/main" id="{26E028CE-01AE-471D-8D62-C4C1EFE81995}"/>
                  </a:ext>
                </a:extLst>
              </p:cNvPr>
              <p:cNvSpPr/>
              <p:nvPr/>
            </p:nvSpPr>
            <p:spPr>
              <a:xfrm flipH="1" flipV="1">
                <a:off x="4523094" y="2844413"/>
                <a:ext cx="70941" cy="173856"/>
              </a:xfrm>
              <a:prstGeom prst="down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796BACF-8CAC-4831-AC41-D8F38C068A80}"/>
                  </a:ext>
                </a:extLst>
              </p:cNvPr>
              <p:cNvSpPr txBox="1"/>
              <p:nvPr/>
            </p:nvSpPr>
            <p:spPr>
              <a:xfrm>
                <a:off x="4336513" y="2617474"/>
                <a:ext cx="632636" cy="2451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B P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7147864-BE46-485E-BE87-292D448A91E9}"/>
                  </a:ext>
                </a:extLst>
              </p:cNvPr>
              <p:cNvSpPr txBox="1"/>
              <p:nvPr/>
            </p:nvSpPr>
            <p:spPr>
              <a:xfrm>
                <a:off x="4713388" y="2788087"/>
                <a:ext cx="2516727" cy="2766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Refilled every  3.2 minutes</a:t>
                </a: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34E9BF2-B909-40FE-AADC-7F8AEA7F53FB}"/>
                </a:ext>
              </a:extLst>
            </p:cNvPr>
            <p:cNvSpPr txBox="1"/>
            <p:nvPr/>
          </p:nvSpPr>
          <p:spPr>
            <a:xfrm>
              <a:off x="3061497" y="3979867"/>
              <a:ext cx="766205" cy="245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P</a:t>
              </a:r>
              <a:r>
                <a:rPr lang="en-US" sz="1350" baseline="-25000" dirty="0"/>
                <a:t>av</a:t>
              </a:r>
              <a:r>
                <a:rPr lang="en-US" sz="1350" dirty="0"/>
                <a:t>=80%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89E5867-0640-4839-95FC-8AF46F55C20C}"/>
                </a:ext>
              </a:extLst>
            </p:cNvPr>
            <p:cNvSpPr txBox="1"/>
            <p:nvPr/>
          </p:nvSpPr>
          <p:spPr>
            <a:xfrm>
              <a:off x="2828653" y="4855407"/>
              <a:ext cx="766205" cy="245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P</a:t>
              </a:r>
              <a:r>
                <a:rPr lang="en-US" sz="1350" baseline="-25000" dirty="0"/>
                <a:t>av</a:t>
              </a:r>
              <a:r>
                <a:rPr lang="en-US" sz="1350" dirty="0"/>
                <a:t>=80%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15C4D00-2A0B-4745-8003-26F4BEFDA010}"/>
                </a:ext>
              </a:extLst>
            </p:cNvPr>
            <p:cNvSpPr txBox="1"/>
            <p:nvPr/>
          </p:nvSpPr>
          <p:spPr>
            <a:xfrm>
              <a:off x="4334771" y="5508022"/>
              <a:ext cx="1578355" cy="276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Re-injections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E7E1288-5ECA-4B7A-84BD-3932F8F1A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5312" y="3520447"/>
              <a:ext cx="6315347" cy="2026072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D04846B-98E2-46A3-B988-D01AC003E952}"/>
                </a:ext>
              </a:extLst>
            </p:cNvPr>
            <p:cNvCxnSpPr>
              <a:cxnSpLocks/>
            </p:cNvCxnSpPr>
            <p:nvPr/>
          </p:nvCxnSpPr>
          <p:spPr>
            <a:xfrm>
              <a:off x="4930664" y="3637057"/>
              <a:ext cx="0" cy="15004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F2CF027-7D5A-4B60-B773-659421ADB1E5}"/>
                </a:ext>
              </a:extLst>
            </p:cNvPr>
            <p:cNvSpPr txBox="1"/>
            <p:nvPr/>
          </p:nvSpPr>
          <p:spPr>
            <a:xfrm>
              <a:off x="6400800" y="4198559"/>
              <a:ext cx="1929284" cy="5280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P</a:t>
              </a:r>
              <a:r>
                <a:rPr lang="en-US" baseline="-25000" dirty="0"/>
                <a:t>∞</a:t>
              </a:r>
              <a:r>
                <a:rPr lang="en-US" dirty="0"/>
                <a:t>= 30%</a:t>
              </a:r>
            </a:p>
            <a:p>
              <a:r>
                <a:rPr lang="en-US" dirty="0"/>
                <a:t>(conservative)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0179BB6D-E3BD-41B4-9E75-A88F571140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56260" y="5170593"/>
              <a:ext cx="0" cy="28135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D7CAA17-E78B-47EB-9E5E-D95DC6595B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3860" y="5166867"/>
              <a:ext cx="0" cy="28135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995C62B7-2069-4990-9C7E-128325662A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4743" y="5160444"/>
              <a:ext cx="0" cy="28135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0A66D39-23ED-46F2-8DBB-CED90267E8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85777" y="5163471"/>
              <a:ext cx="0" cy="28135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709C982-B454-4B05-BDD3-2800FCC3D71C}"/>
                </a:ext>
              </a:extLst>
            </p:cNvPr>
            <p:cNvSpPr txBox="1"/>
            <p:nvPr/>
          </p:nvSpPr>
          <p:spPr>
            <a:xfrm>
              <a:off x="4401211" y="3350546"/>
              <a:ext cx="1227609" cy="276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Re-injection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4812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0844" y="182563"/>
            <a:ext cx="10846402" cy="687060"/>
          </a:xfrm>
        </p:spPr>
        <p:txBody>
          <a:bodyPr>
            <a:normAutofit/>
          </a:bodyPr>
          <a:lstStyle/>
          <a:p>
            <a:r>
              <a:rPr lang="en-US" dirty="0"/>
              <a:t>Rapid Cycling Synchrotron as Injector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5067300" y="631031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14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346372" y="1746520"/>
                <a:ext cx="7615345" cy="46120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/>
                  <a:buChar char="•"/>
                </a:pPr>
                <a:r>
                  <a:rPr lang="en-US" dirty="0"/>
                  <a:t>Both the strong intrinsic and imperfection resonances occur at:</a:t>
                </a:r>
              </a:p>
              <a:p>
                <a:pPr marL="742950" lvl="1" indent="-285750">
                  <a:buFont typeface="Arial"/>
                  <a:buChar char="•"/>
                </a:pPr>
                <a:r>
                  <a:rPr lang="en-US" dirty="0" err="1">
                    <a:solidFill>
                      <a:srgbClr val="FF0000"/>
                    </a:solidFill>
                  </a:rPr>
                  <a:t>Gγ</a:t>
                </a:r>
                <a:r>
                  <a:rPr lang="en-US" dirty="0">
                    <a:solidFill>
                      <a:srgbClr val="FF0000"/>
                    </a:solidFill>
                  </a:rPr>
                  <a:t> = </a:t>
                </a:r>
                <a:r>
                  <a:rPr lang="en-US" dirty="0" err="1">
                    <a:solidFill>
                      <a:srgbClr val="FF0000"/>
                    </a:solidFill>
                  </a:rPr>
                  <a:t>nP</a:t>
                </a:r>
                <a:r>
                  <a:rPr lang="en-US" dirty="0">
                    <a:solidFill>
                      <a:srgbClr val="FF0000"/>
                    </a:solidFill>
                  </a:rPr>
                  <a:t> +/-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</a:p>
              <a:p>
                <a:pPr marL="742950" lvl="1" indent="-285750">
                  <a:buFont typeface="Arial"/>
                  <a:buChar char="•"/>
                </a:pPr>
                <a:r>
                  <a:rPr lang="en-US" dirty="0" err="1">
                    <a:solidFill>
                      <a:srgbClr val="FF0000"/>
                    </a:solidFill>
                  </a:rPr>
                  <a:t>Gγ</a:t>
                </a:r>
                <a:r>
                  <a:rPr lang="en-US" dirty="0">
                    <a:solidFill>
                      <a:srgbClr val="FF0000"/>
                    </a:solidFill>
                  </a:rPr>
                  <a:t> = </a:t>
                </a:r>
                <a:r>
                  <a:rPr lang="en-US" dirty="0" err="1">
                    <a:solidFill>
                      <a:srgbClr val="FF0000"/>
                    </a:solidFill>
                  </a:rPr>
                  <a:t>nP</a:t>
                </a:r>
                <a:r>
                  <a:rPr lang="en-US" dirty="0">
                    <a:solidFill>
                      <a:srgbClr val="FF0000"/>
                    </a:solidFill>
                  </a:rPr>
                  <a:t> +/- 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] </a:t>
                </a:r>
                <a:r>
                  <a:rPr lang="en-US" dirty="0"/>
                  <a:t>(integer part of tune)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dirty="0"/>
                  <a:t>This has been observed in the AGS, for example where the P=12 periodicity determines the location of the observed intrinsic spin resonances and the other intrinsic do not affect polarization.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dirty="0"/>
                  <a:t>To accelerate from 400 MeV to 18 </a:t>
                </a:r>
                <a:r>
                  <a:rPr lang="en-US" dirty="0" err="1"/>
                  <a:t>GeV</a:t>
                </a:r>
                <a:r>
                  <a:rPr lang="en-US" dirty="0"/>
                  <a:t> requires the spin tune ramping from</a:t>
                </a:r>
              </a:p>
              <a:p>
                <a:pPr marL="742950" lvl="1" indent="-285750">
                  <a:buFont typeface="Arial"/>
                  <a:buChar char="•"/>
                </a:pPr>
                <a:r>
                  <a:rPr lang="en-US" b="1" dirty="0">
                    <a:solidFill>
                      <a:srgbClr val="0000FF"/>
                    </a:solidFill>
                  </a:rPr>
                  <a:t>0.907 &lt; G</a:t>
                </a:r>
                <a:r>
                  <a:rPr lang="el-GR" b="1" dirty="0">
                    <a:solidFill>
                      <a:srgbClr val="0000FF"/>
                    </a:solidFill>
                  </a:rPr>
                  <a:t>γ</a:t>
                </a:r>
                <a:r>
                  <a:rPr lang="en-US" b="1" dirty="0">
                    <a:solidFill>
                      <a:srgbClr val="0000FF"/>
                    </a:solidFill>
                  </a:rPr>
                  <a:t> &lt; 41.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dirty="0"/>
                  <a:t>If we use a periodicity of </a:t>
                </a:r>
                <a:r>
                  <a:rPr lang="en-US" dirty="0">
                    <a:solidFill>
                      <a:srgbClr val="FF0000"/>
                    </a:solidFill>
                  </a:rPr>
                  <a:t>P=96  </a:t>
                </a:r>
                <a:r>
                  <a:rPr lang="en-US" dirty="0"/>
                  <a:t>and a tune with an integer value of </a:t>
                </a:r>
                <a:r>
                  <a:rPr lang="en-US" dirty="0">
                    <a:solidFill>
                      <a:srgbClr val="FF0000"/>
                    </a:solidFill>
                  </a:rPr>
                  <a:t>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]=50 </a:t>
                </a:r>
                <a:r>
                  <a:rPr lang="en-US" dirty="0"/>
                  <a:t>then our </a:t>
                </a:r>
                <a:r>
                  <a:rPr lang="en-US" dirty="0">
                    <a:solidFill>
                      <a:srgbClr val="FF0000"/>
                    </a:solidFill>
                  </a:rPr>
                  <a:t>first two intrinsic resonances will occur outside of the range of our spin tunes: </a:t>
                </a:r>
              </a:p>
              <a:p>
                <a:pPr marL="742950" lvl="1" indent="-285750">
                  <a:buFont typeface="Arial"/>
                  <a:buChar char="•"/>
                </a:pPr>
                <a:r>
                  <a:rPr lang="en-US" dirty="0">
                    <a:solidFill>
                      <a:srgbClr val="FF0000"/>
                    </a:solidFill>
                  </a:rPr>
                  <a:t>G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= 50+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  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</a:rPr>
                          <m:t>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/>
                  <a:t>  is the fractional part of the tune)</a:t>
                </a:r>
              </a:p>
              <a:p>
                <a:pPr marL="742950" lvl="1" indent="-285750">
                  <a:buFont typeface="Arial"/>
                  <a:buChar char="•"/>
                </a:pPr>
                <a:r>
                  <a:rPr lang="en-US" dirty="0">
                    <a:solidFill>
                      <a:srgbClr val="FF0000"/>
                    </a:solidFill>
                  </a:rPr>
                  <a:t>G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= 96 – (50+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) =46-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pPr marL="742950" lvl="1" indent="-285750">
                  <a:buFont typeface="Arial"/>
                  <a:buChar char="•"/>
                </a:pPr>
                <a:r>
                  <a:rPr lang="en-US" dirty="0"/>
                  <a:t>Imperfection resonances will follow suit with the first major one occurring at  G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= 96 – 50 = 46 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6372" y="1746520"/>
                <a:ext cx="7615345" cy="4612032"/>
              </a:xfrm>
              <a:prstGeom prst="rect">
                <a:avLst/>
              </a:prstGeom>
              <a:blipFill>
                <a:blip r:embed="rId2"/>
                <a:stretch>
                  <a:fillRect l="-560" t="-794" r="-881" b="-17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56FC88E-702C-06BF-B918-0755A67CD7BD}"/>
              </a:ext>
            </a:extLst>
          </p:cNvPr>
          <p:cNvSpPr txBox="1"/>
          <p:nvPr/>
        </p:nvSpPr>
        <p:spPr>
          <a:xfrm>
            <a:off x="2288805" y="1245379"/>
            <a:ext cx="5080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Spin resonance free lattice concept:</a:t>
            </a:r>
          </a:p>
        </p:txBody>
      </p:sp>
    </p:spTree>
    <p:extLst>
      <p:ext uri="{BB962C8B-B14F-4D97-AF65-F5344CB8AC3E}">
        <p14:creationId xmlns:p14="http://schemas.microsoft.com/office/powerpoint/2010/main" val="512020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444F-2202-994B-9B1E-1BE716DA0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110" y="155072"/>
            <a:ext cx="10258591" cy="57385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3051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Hadron Polarization with 6 Siberian Snakes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1530B-F515-6544-9ACE-EE09A406A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110" y="1049036"/>
            <a:ext cx="5347384" cy="2571806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rgbClr val="002060"/>
                </a:solidFill>
                <a:cs typeface="Times New Roman" panose="02020603050405020304" pitchFamily="18" charset="0"/>
              </a:rPr>
              <a:t>Stronger resonances require six snakes for polarized 3He</a:t>
            </a:r>
          </a:p>
          <a:p>
            <a:r>
              <a:rPr lang="en-US" sz="1800" dirty="0">
                <a:solidFill>
                  <a:srgbClr val="002060"/>
                </a:solidFill>
                <a:cs typeface="Times New Roman" panose="02020603050405020304" pitchFamily="18" charset="0"/>
              </a:rPr>
              <a:t>Number of Snakes will be increased from 2 to 6.</a:t>
            </a:r>
          </a:p>
          <a:p>
            <a:r>
              <a:rPr lang="en-US" sz="1800" dirty="0">
                <a:solidFill>
                  <a:srgbClr val="002060"/>
                </a:solidFill>
                <a:cs typeface="Times New Roman" panose="02020603050405020304" pitchFamily="18" charset="0"/>
              </a:rPr>
              <a:t>Snake arrangement is perfectly symmetric with 60 degree bending angle between Snakes.</a:t>
            </a:r>
          </a:p>
          <a:p>
            <a:r>
              <a:rPr lang="en-US" sz="1800" dirty="0">
                <a:solidFill>
                  <a:srgbClr val="002060"/>
                </a:solidFill>
                <a:cs typeface="Times New Roman" panose="02020603050405020304" pitchFamily="18" charset="0"/>
              </a:rPr>
              <a:t>Additional Snakes are put in DU7 ”dummy” sections, free of magnets.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E3DB33D-123B-F9BC-7953-0487673AF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043" y="994785"/>
            <a:ext cx="4019178" cy="2782052"/>
          </a:xfrm>
          <a:prstGeom prst="rect">
            <a:avLst/>
          </a:prstGeom>
        </p:spPr>
      </p:pic>
      <p:pic>
        <p:nvPicPr>
          <p:cNvPr id="24" name="Picture 23" descr="A blue graph with black text&#10;&#10;Description automatically generated">
            <a:extLst>
              <a:ext uri="{FF2B5EF4-FFF2-40B4-BE49-F238E27FC236}">
                <a16:creationId xmlns:a16="http://schemas.microsoft.com/office/drawing/2014/main" id="{411A9E72-BD23-2C2F-7365-991F9A2D4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25" y="3664290"/>
            <a:ext cx="6325927" cy="2620223"/>
          </a:xfrm>
          <a:prstGeom prst="rect">
            <a:avLst/>
          </a:prstGeom>
        </p:spPr>
      </p:pic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231CF791-12E4-E59E-BCDA-A858EB52318A}"/>
              </a:ext>
            </a:extLst>
          </p:cNvPr>
          <p:cNvSpPr txBox="1">
            <a:spLocks/>
          </p:cNvSpPr>
          <p:nvPr/>
        </p:nvSpPr>
        <p:spPr>
          <a:xfrm>
            <a:off x="6005494" y="3820285"/>
            <a:ext cx="6122928" cy="297881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US" dirty="0">
              <a:solidFill>
                <a:srgbClr val="212121"/>
              </a:solidFill>
            </a:endParaRPr>
          </a:p>
          <a:p>
            <a:pPr marL="0">
              <a:spcBef>
                <a:spcPts val="0"/>
              </a:spcBef>
            </a:pPr>
            <a:r>
              <a:rPr lang="en-US" sz="2900" dirty="0">
                <a:solidFill>
                  <a:srgbClr val="212121"/>
                </a:solidFill>
              </a:rPr>
              <a:t>Protons:</a:t>
            </a:r>
            <a:br>
              <a:rPr lang="en-US" sz="2900" dirty="0">
                <a:solidFill>
                  <a:srgbClr val="212121"/>
                </a:solidFill>
              </a:rPr>
            </a:br>
            <a:r>
              <a:rPr lang="en-US" sz="2900" dirty="0">
                <a:solidFill>
                  <a:srgbClr val="212121"/>
                </a:solidFill>
              </a:rPr>
              <a:t>    Polarization is preserved even for not  pre-cooled beam.</a:t>
            </a:r>
          </a:p>
          <a:p>
            <a:pPr marL="0" indent="0">
              <a:spcBef>
                <a:spcPts val="0"/>
              </a:spcBef>
              <a:buNone/>
            </a:pPr>
            <a:endParaRPr lang="en-US" sz="2900" dirty="0">
              <a:solidFill>
                <a:srgbClr val="212121"/>
              </a:solidFill>
            </a:endParaRPr>
          </a:p>
          <a:p>
            <a:pPr marL="0">
              <a:spcBef>
                <a:spcPts val="0"/>
              </a:spcBef>
            </a:pPr>
            <a:endParaRPr lang="en-US" sz="2900" dirty="0">
              <a:solidFill>
                <a:srgbClr val="212121"/>
              </a:solidFill>
            </a:endParaRPr>
          </a:p>
          <a:p>
            <a:pPr>
              <a:spcBef>
                <a:spcPts val="0"/>
              </a:spcBef>
            </a:pPr>
            <a:r>
              <a:rPr lang="en-US" sz="2900" dirty="0" err="1">
                <a:solidFill>
                  <a:srgbClr val="212121"/>
                </a:solidFill>
              </a:rPr>
              <a:t>Helions</a:t>
            </a:r>
            <a:r>
              <a:rPr lang="en-US" sz="2900" dirty="0">
                <a:solidFill>
                  <a:srgbClr val="212121"/>
                </a:solidFill>
              </a:rPr>
              <a:t>:</a:t>
            </a:r>
            <a:br>
              <a:rPr lang="en-US" sz="2900" dirty="0">
                <a:solidFill>
                  <a:srgbClr val="212121"/>
                </a:solidFill>
              </a:rPr>
            </a:br>
            <a:r>
              <a:rPr lang="en-US" sz="2900" dirty="0">
                <a:solidFill>
                  <a:srgbClr val="212121"/>
                </a:solidFill>
              </a:rPr>
              <a:t>   Polarization experiences losses above 140 GeV</a:t>
            </a:r>
          </a:p>
          <a:p>
            <a:pPr marL="457200" lvl="1">
              <a:spcBef>
                <a:spcPts val="0"/>
              </a:spcBef>
            </a:pPr>
            <a:r>
              <a:rPr lang="en-US" sz="2900" dirty="0">
                <a:solidFill>
                  <a:srgbClr val="212121"/>
                </a:solidFill>
              </a:rPr>
              <a:t>Dependence of depolarization on horizontal emittance.</a:t>
            </a:r>
          </a:p>
          <a:p>
            <a:pPr marL="457200" lvl="1">
              <a:spcBef>
                <a:spcPts val="0"/>
              </a:spcBef>
            </a:pPr>
            <a:r>
              <a:rPr lang="en-US" sz="2900" dirty="0">
                <a:solidFill>
                  <a:srgbClr val="212121"/>
                </a:solidFill>
              </a:rPr>
              <a:t>No depolarization has been seen with RHIC lattice and 6 Snakes.</a:t>
            </a:r>
            <a:br>
              <a:rPr lang="en-US" sz="2900" dirty="0">
                <a:solidFill>
                  <a:srgbClr val="212121"/>
                </a:solidFill>
              </a:rPr>
            </a:br>
            <a:endParaRPr lang="en-US" sz="2900" dirty="0">
              <a:solidFill>
                <a:srgbClr val="212121"/>
              </a:solidFill>
            </a:endParaRPr>
          </a:p>
          <a:p>
            <a:pPr marL="0">
              <a:spcBef>
                <a:spcPts val="0"/>
              </a:spcBef>
            </a:pPr>
            <a:r>
              <a:rPr lang="en-US" sz="2900" dirty="0">
                <a:solidFill>
                  <a:srgbClr val="212121"/>
                </a:solidFill>
              </a:rPr>
              <a:t>Studies are underway to understand depolarizing source and possible remedies </a:t>
            </a:r>
          </a:p>
        </p:txBody>
      </p:sp>
    </p:spTree>
    <p:extLst>
      <p:ext uri="{BB962C8B-B14F-4D97-AF65-F5344CB8AC3E}">
        <p14:creationId xmlns:p14="http://schemas.microsoft.com/office/powerpoint/2010/main" val="1662015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10612-D32B-4D06-A350-CF0B1D4D0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 Rotators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973E6-F2D6-43C6-90EF-C4D76A470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837" y="1679281"/>
            <a:ext cx="11499925" cy="2138083"/>
          </a:xfrm>
        </p:spPr>
        <p:txBody>
          <a:bodyPr/>
          <a:lstStyle/>
          <a:p>
            <a:r>
              <a:rPr lang="en-US" dirty="0"/>
              <a:t>Both electrons and protons will have </a:t>
            </a:r>
            <a:r>
              <a:rPr lang="en-US" dirty="0">
                <a:solidFill>
                  <a:srgbClr val="FF0000"/>
                </a:solidFill>
              </a:rPr>
              <a:t>longitudinal polarization </a:t>
            </a:r>
            <a:r>
              <a:rPr lang="en-US" dirty="0"/>
              <a:t>at the IP</a:t>
            </a:r>
          </a:p>
          <a:p>
            <a:r>
              <a:rPr lang="en-US" dirty="0"/>
              <a:t>Hadron spin rotators will be taken from present RHIC (helical dipoles)</a:t>
            </a:r>
          </a:p>
          <a:p>
            <a:r>
              <a:rPr lang="en-US" dirty="0"/>
              <a:t>Electron spin rotators are based on solenoid magnets with subsequent dipole – large chunk of beamline (~100 meters) with fixed geometry, challenging to fit into existing tunnel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96B79-2228-4587-B17D-BE4413708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38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FDD94-62BA-49C6-923F-0F79FFAD8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Crossing Angle and Luminosity</a:t>
            </a:r>
          </a:p>
        </p:txBody>
      </p:sp>
      <p:pic>
        <p:nvPicPr>
          <p:cNvPr id="6" name="Content Placeholder 5" descr="A picture containing logo&#10;&#10;Description automatically generated">
            <a:extLst>
              <a:ext uri="{FF2B5EF4-FFF2-40B4-BE49-F238E27FC236}">
                <a16:creationId xmlns:a16="http://schemas.microsoft.com/office/drawing/2014/main" id="{DB793C58-07AB-4310-914B-31F65D7784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32735" y="3833419"/>
            <a:ext cx="4025751" cy="10450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45E17-276C-4DCA-B810-71E3F779B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17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8E0216-01DB-4A0A-915D-B59057D56D35}"/>
              </a:ext>
            </a:extLst>
          </p:cNvPr>
          <p:cNvSpPr txBox="1"/>
          <p:nvPr/>
        </p:nvSpPr>
        <p:spPr>
          <a:xfrm>
            <a:off x="828312" y="4001294"/>
            <a:ext cx="71983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Long (~+/-6 cm), skinny (100 um) bunches </a:t>
            </a:r>
            <a:r>
              <a:rPr lang="en-US" dirty="0"/>
              <a:t>colliding at an angle have </a:t>
            </a:r>
            <a:r>
              <a:rPr lang="en-US" dirty="0">
                <a:solidFill>
                  <a:srgbClr val="FF0000"/>
                </a:solidFill>
              </a:rPr>
              <a:t>very little overlap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 </a:t>
            </a:r>
            <a:r>
              <a:rPr lang="en-US" dirty="0">
                <a:solidFill>
                  <a:srgbClr val="FF0000"/>
                </a:solidFill>
              </a:rPr>
              <a:t>25 </a:t>
            </a:r>
            <a:r>
              <a:rPr lang="en-US" dirty="0" err="1">
                <a:solidFill>
                  <a:srgbClr val="FF0000"/>
                </a:solidFill>
              </a:rPr>
              <a:t>mrad</a:t>
            </a:r>
            <a:r>
              <a:rPr lang="en-US" dirty="0">
                <a:solidFill>
                  <a:srgbClr val="FF0000"/>
                </a:solidFill>
              </a:rPr>
              <a:t> crossing angle</a:t>
            </a:r>
            <a:r>
              <a:rPr lang="en-US" dirty="0"/>
              <a:t>, each electron can only interact with </a:t>
            </a:r>
            <a:r>
              <a:rPr lang="en-US" dirty="0">
                <a:solidFill>
                  <a:srgbClr val="FF0000"/>
                </a:solidFill>
              </a:rPr>
              <a:t>a thin slice </a:t>
            </a:r>
            <a:r>
              <a:rPr lang="en-US" dirty="0"/>
              <a:t>of the +/-6 cm long oncoming hadron bunch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3F6768-945B-462B-B31E-F01401E8F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689" y="2514051"/>
            <a:ext cx="2737110" cy="6583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34573C-C684-4E53-A3DD-29152B8A2C71}"/>
              </a:ext>
            </a:extLst>
          </p:cNvPr>
          <p:cNvSpPr txBox="1"/>
          <p:nvPr/>
        </p:nvSpPr>
        <p:spPr>
          <a:xfrm>
            <a:off x="854966" y="1690690"/>
            <a:ext cx="71450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EIC interaction region</a:t>
            </a:r>
            <a:r>
              <a:rPr lang="en-US" dirty="0"/>
              <a:t> is based on a </a:t>
            </a:r>
            <a:r>
              <a:rPr lang="en-US" dirty="0">
                <a:solidFill>
                  <a:srgbClr val="FF0000"/>
                </a:solidFill>
              </a:rPr>
              <a:t>25 </a:t>
            </a:r>
            <a:r>
              <a:rPr lang="en-US" dirty="0" err="1">
                <a:solidFill>
                  <a:srgbClr val="FF0000"/>
                </a:solidFill>
              </a:rPr>
              <a:t>mrad</a:t>
            </a:r>
            <a:r>
              <a:rPr lang="en-US" dirty="0">
                <a:solidFill>
                  <a:srgbClr val="FF0000"/>
                </a:solidFill>
              </a:rPr>
              <a:t> crossing angle</a:t>
            </a:r>
            <a:r>
              <a:rPr lang="en-US" dirty="0"/>
              <a:t> for beam separation and luminosity maximization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</a:t>
            </a:r>
            <a:r>
              <a:rPr lang="en-US" dirty="0">
                <a:solidFill>
                  <a:srgbClr val="FF0000"/>
                </a:solidFill>
              </a:rPr>
              <a:t>head-on </a:t>
            </a:r>
            <a:r>
              <a:rPr lang="en-US" dirty="0"/>
              <a:t>collisions</a:t>
            </a:r>
            <a:r>
              <a:rPr lang="en-US" dirty="0">
                <a:solidFill>
                  <a:srgbClr val="FF0000"/>
                </a:solidFill>
              </a:rPr>
              <a:t>, every beam particle </a:t>
            </a:r>
            <a:r>
              <a:rPr lang="en-US" dirty="0"/>
              <a:t>in one beam can potentially </a:t>
            </a:r>
            <a:r>
              <a:rPr lang="en-US" dirty="0">
                <a:solidFill>
                  <a:srgbClr val="FF0000"/>
                </a:solidFill>
              </a:rPr>
              <a:t>interact with every particle in the other beam</a:t>
            </a:r>
          </a:p>
        </p:txBody>
      </p:sp>
    </p:spTree>
    <p:extLst>
      <p:ext uri="{BB962C8B-B14F-4D97-AF65-F5344CB8AC3E}">
        <p14:creationId xmlns:p14="http://schemas.microsoft.com/office/powerpoint/2010/main" val="3182526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2CA4A-E82E-4E11-B269-D9FF81129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Crab Crossing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80001B-0CFD-4C8F-9572-D95E22812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22C085-5060-41F9-BA1D-6A58DED87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575" y="1626287"/>
            <a:ext cx="4759351" cy="335796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33FA0-935C-4186-A244-7F7CFBE07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6287"/>
            <a:ext cx="5091375" cy="4533291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Head-on collision geometry is restored </a:t>
            </a:r>
            <a:r>
              <a:rPr lang="en-US" sz="2400" dirty="0"/>
              <a:t>by rotating the bunches before colliding (“</a:t>
            </a:r>
            <a:r>
              <a:rPr lang="en-US" sz="2400" dirty="0">
                <a:solidFill>
                  <a:srgbClr val="FF0000"/>
                </a:solidFill>
              </a:rPr>
              <a:t>crab crossing</a:t>
            </a:r>
            <a:r>
              <a:rPr lang="en-US" sz="2400" dirty="0"/>
              <a:t>”)</a:t>
            </a:r>
          </a:p>
          <a:p>
            <a:r>
              <a:rPr lang="en-US" sz="2400" dirty="0"/>
              <a:t>Bunch rotation (“crabbing”) is accomplished by </a:t>
            </a:r>
            <a:r>
              <a:rPr lang="en-US" sz="2400" dirty="0">
                <a:solidFill>
                  <a:srgbClr val="FF0000"/>
                </a:solidFill>
              </a:rPr>
              <a:t>transversely deflecting RF resonators</a:t>
            </a:r>
            <a:r>
              <a:rPr lang="en-US" sz="2400" dirty="0"/>
              <a:t> (“</a:t>
            </a:r>
            <a:r>
              <a:rPr lang="en-US" sz="2400" dirty="0">
                <a:solidFill>
                  <a:srgbClr val="FF0000"/>
                </a:solidFill>
              </a:rPr>
              <a:t>crab cavities</a:t>
            </a:r>
            <a:r>
              <a:rPr lang="en-US" sz="2400" dirty="0"/>
              <a:t>”)</a:t>
            </a:r>
          </a:p>
          <a:p>
            <a:r>
              <a:rPr lang="en-US" sz="2400" dirty="0"/>
              <a:t>Actual collision point moves laterally during bunch interaction</a:t>
            </a:r>
          </a:p>
        </p:txBody>
      </p:sp>
    </p:spTree>
    <p:extLst>
      <p:ext uri="{BB962C8B-B14F-4D97-AF65-F5344CB8AC3E}">
        <p14:creationId xmlns:p14="http://schemas.microsoft.com/office/powerpoint/2010/main" val="2217309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4D63C0C-9783-AE4E-A524-D4DA3D111466}"/>
              </a:ext>
            </a:extLst>
          </p:cNvPr>
          <p:cNvGrpSpPr/>
          <p:nvPr/>
        </p:nvGrpSpPr>
        <p:grpSpPr>
          <a:xfrm>
            <a:off x="1798290" y="2108751"/>
            <a:ext cx="8814509" cy="4424931"/>
            <a:chOff x="-33138" y="1257412"/>
            <a:chExt cx="8814509" cy="4424931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69426350-4892-4F3E-87BF-5EF7CE54553D}"/>
                </a:ext>
              </a:extLst>
            </p:cNvPr>
            <p:cNvGrpSpPr/>
            <p:nvPr/>
          </p:nvGrpSpPr>
          <p:grpSpPr>
            <a:xfrm>
              <a:off x="2455857" y="1381025"/>
              <a:ext cx="6296303" cy="3099672"/>
              <a:chOff x="3389772" y="1206772"/>
              <a:chExt cx="8138380" cy="3961181"/>
            </a:xfrm>
          </p:grpSpPr>
          <p:pic>
            <p:nvPicPr>
              <p:cNvPr id="54" name="Picture 53" descr="Chart, scatter chart&#10;&#10;Description automatically generated">
                <a:extLst>
                  <a:ext uri="{FF2B5EF4-FFF2-40B4-BE49-F238E27FC236}">
                    <a16:creationId xmlns:a16="http://schemas.microsoft.com/office/drawing/2014/main" id="{F09244E5-85F9-4B87-904C-20E3FA2363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1445" y="1624727"/>
                <a:ext cx="7448993" cy="3199068"/>
              </a:xfrm>
              <a:prstGeom prst="rect">
                <a:avLst/>
              </a:prstGeom>
            </p:spPr>
          </p:pic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82A259A1-170F-4146-9AEF-88C1469D6D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05899" y="1355323"/>
                <a:ext cx="200024" cy="505749"/>
              </a:xfrm>
              <a:prstGeom prst="line">
                <a:avLst/>
              </a:prstGeom>
              <a:ln>
                <a:prstDash val="dash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F993A48-8529-41DD-99DA-56EBDA98D7D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803734" y="1206772"/>
                <a:ext cx="356422" cy="843302"/>
              </a:xfrm>
              <a:prstGeom prst="line">
                <a:avLst/>
              </a:prstGeom>
              <a:ln>
                <a:prstDash val="dash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Flowchart: Manual Operation 93">
                <a:extLst>
                  <a:ext uri="{FF2B5EF4-FFF2-40B4-BE49-F238E27FC236}">
                    <a16:creationId xmlns:a16="http://schemas.microsoft.com/office/drawing/2014/main" id="{20A97244-8DA3-4FC9-B44F-9E82FC5D5703}"/>
                  </a:ext>
                </a:extLst>
              </p:cNvPr>
              <p:cNvSpPr/>
              <p:nvPr/>
            </p:nvSpPr>
            <p:spPr>
              <a:xfrm rot="6021442">
                <a:off x="8184378" y="3862236"/>
                <a:ext cx="256244" cy="274889"/>
              </a:xfrm>
              <a:prstGeom prst="flowChartManualOperati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D0F9AA88-2C56-48EC-877B-2413A1F23DDA}"/>
                  </a:ext>
                </a:extLst>
              </p:cNvPr>
              <p:cNvSpPr/>
              <p:nvPr/>
            </p:nvSpPr>
            <p:spPr>
              <a:xfrm rot="1968556">
                <a:off x="7908279" y="4045256"/>
                <a:ext cx="212827" cy="10808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01CD7924-8369-43F9-BDC3-013BFA09070E}"/>
                  </a:ext>
                </a:extLst>
              </p:cNvPr>
              <p:cNvSpPr txBox="1"/>
              <p:nvPr/>
            </p:nvSpPr>
            <p:spPr>
              <a:xfrm>
                <a:off x="8507151" y="3851564"/>
                <a:ext cx="750539" cy="353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" dirty="0"/>
                  <a:t>Zero Deg Calorimeter</a:t>
                </a: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78464A27-4088-4553-A85B-3142E7FFCBFF}"/>
                  </a:ext>
                </a:extLst>
              </p:cNvPr>
              <p:cNvSpPr txBox="1"/>
              <p:nvPr/>
            </p:nvSpPr>
            <p:spPr>
              <a:xfrm>
                <a:off x="7594048" y="3412932"/>
                <a:ext cx="1008438" cy="353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" dirty="0"/>
                  <a:t>Off momentum Detectors</a:t>
                </a:r>
              </a:p>
            </p:txBody>
          </p:sp>
          <p:cxnSp>
            <p:nvCxnSpPr>
              <p:cNvPr id="104" name="Straight Arrow Connector 103">
                <a:extLst>
                  <a:ext uri="{FF2B5EF4-FFF2-40B4-BE49-F238E27FC236}">
                    <a16:creationId xmlns:a16="http://schemas.microsoft.com/office/drawing/2014/main" id="{2D1694F2-3CE9-4005-991A-E4605D66C9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26400" y="3759200"/>
                <a:ext cx="44450" cy="2159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Arrow Connector 111">
                <a:extLst>
                  <a:ext uri="{FF2B5EF4-FFF2-40B4-BE49-F238E27FC236}">
                    <a16:creationId xmlns:a16="http://schemas.microsoft.com/office/drawing/2014/main" id="{69A9A550-B350-4838-8C9F-7A77F72310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51851" y="2917231"/>
                <a:ext cx="132731" cy="134361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Arrow Connector 119">
                <a:extLst>
                  <a:ext uri="{FF2B5EF4-FFF2-40B4-BE49-F238E27FC236}">
                    <a16:creationId xmlns:a16="http://schemas.microsoft.com/office/drawing/2014/main" id="{73DD4FBF-8821-4AA6-A448-D99E03E828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97915" y="3730873"/>
                <a:ext cx="112774" cy="322544"/>
              </a:xfrm>
              <a:prstGeom prst="straightConnector1">
                <a:avLst/>
              </a:prstGeom>
              <a:ln>
                <a:solidFill>
                  <a:srgbClr val="66FF3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Arrow Connector 122">
                <a:extLst>
                  <a:ext uri="{FF2B5EF4-FFF2-40B4-BE49-F238E27FC236}">
                    <a16:creationId xmlns:a16="http://schemas.microsoft.com/office/drawing/2014/main" id="{D43D05D9-38B6-406C-A2B4-4BA9FA1B22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69001" y="3416048"/>
                <a:ext cx="0" cy="416141"/>
              </a:xfrm>
              <a:prstGeom prst="straightConnector1">
                <a:avLst/>
              </a:prstGeom>
              <a:ln>
                <a:solidFill>
                  <a:srgbClr val="CC99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E5D03647-10CD-459A-8251-17E47B4CECB5}"/>
                  </a:ext>
                </a:extLst>
              </p:cNvPr>
              <p:cNvSpPr/>
              <p:nvPr/>
            </p:nvSpPr>
            <p:spPr>
              <a:xfrm>
                <a:off x="4832754" y="3411769"/>
                <a:ext cx="4926050" cy="1146186"/>
              </a:xfrm>
              <a:custGeom>
                <a:avLst/>
                <a:gdLst>
                  <a:gd name="connsiteX0" fmla="*/ 8120079 w 8120079"/>
                  <a:gd name="connsiteY0" fmla="*/ 0 h 3341837"/>
                  <a:gd name="connsiteX1" fmla="*/ 7761733 w 8120079"/>
                  <a:gd name="connsiteY1" fmla="*/ 605481 h 3341837"/>
                  <a:gd name="connsiteX2" fmla="*/ 7526955 w 8120079"/>
                  <a:gd name="connsiteY2" fmla="*/ 889687 h 3341837"/>
                  <a:gd name="connsiteX3" fmla="*/ 7415744 w 8120079"/>
                  <a:gd name="connsiteY3" fmla="*/ 1075038 h 3341837"/>
                  <a:gd name="connsiteX4" fmla="*/ 7168609 w 8120079"/>
                  <a:gd name="connsiteY4" fmla="*/ 1210962 h 3341837"/>
                  <a:gd name="connsiteX5" fmla="*/ 6983258 w 8120079"/>
                  <a:gd name="connsiteY5" fmla="*/ 1248033 h 3341837"/>
                  <a:gd name="connsiteX6" fmla="*/ 6699052 w 8120079"/>
                  <a:gd name="connsiteY6" fmla="*/ 1173892 h 3341837"/>
                  <a:gd name="connsiteX7" fmla="*/ 6488987 w 8120079"/>
                  <a:gd name="connsiteY7" fmla="*/ 1099751 h 3341837"/>
                  <a:gd name="connsiteX8" fmla="*/ 6427204 w 8120079"/>
                  <a:gd name="connsiteY8" fmla="*/ 1075038 h 3341837"/>
                  <a:gd name="connsiteX9" fmla="*/ 5488090 w 8120079"/>
                  <a:gd name="connsiteY9" fmla="*/ 1062681 h 3341837"/>
                  <a:gd name="connsiteX10" fmla="*/ 4697258 w 8120079"/>
                  <a:gd name="connsiteY10" fmla="*/ 1210962 h 3341837"/>
                  <a:gd name="connsiteX11" fmla="*/ 4054706 w 8120079"/>
                  <a:gd name="connsiteY11" fmla="*/ 1359243 h 3341837"/>
                  <a:gd name="connsiteX12" fmla="*/ 2794317 w 8120079"/>
                  <a:gd name="connsiteY12" fmla="*/ 2273643 h 3341837"/>
                  <a:gd name="connsiteX13" fmla="*/ 2052912 w 8120079"/>
                  <a:gd name="connsiteY13" fmla="*/ 2965622 h 3341837"/>
                  <a:gd name="connsiteX14" fmla="*/ 1904631 w 8120079"/>
                  <a:gd name="connsiteY14" fmla="*/ 3101546 h 3341837"/>
                  <a:gd name="connsiteX15" fmla="*/ 1706923 w 8120079"/>
                  <a:gd name="connsiteY15" fmla="*/ 3249827 h 3341837"/>
                  <a:gd name="connsiteX16" fmla="*/ 1546285 w 8120079"/>
                  <a:gd name="connsiteY16" fmla="*/ 3336324 h 3341837"/>
                  <a:gd name="connsiteX17" fmla="*/ 1385647 w 8120079"/>
                  <a:gd name="connsiteY17" fmla="*/ 3323968 h 3341837"/>
                  <a:gd name="connsiteX18" fmla="*/ 1212652 w 8120079"/>
                  <a:gd name="connsiteY18" fmla="*/ 3249827 h 3341837"/>
                  <a:gd name="connsiteX19" fmla="*/ 1138512 w 8120079"/>
                  <a:gd name="connsiteY19" fmla="*/ 3175687 h 3341837"/>
                  <a:gd name="connsiteX20" fmla="*/ 88187 w 8120079"/>
                  <a:gd name="connsiteY20" fmla="*/ 2261287 h 3341837"/>
                  <a:gd name="connsiteX21" fmla="*/ 63474 w 8120079"/>
                  <a:gd name="connsiteY21" fmla="*/ 2248930 h 3341837"/>
                  <a:gd name="connsiteX22" fmla="*/ 125258 w 8120079"/>
                  <a:gd name="connsiteY22" fmla="*/ 2323070 h 3341837"/>
                  <a:gd name="connsiteX23" fmla="*/ 125258 w 8120079"/>
                  <a:gd name="connsiteY23" fmla="*/ 2323070 h 3341837"/>
                  <a:gd name="connsiteX0" fmla="*/ 8120079 w 8120079"/>
                  <a:gd name="connsiteY0" fmla="*/ 0 h 3341837"/>
                  <a:gd name="connsiteX1" fmla="*/ 7761733 w 8120079"/>
                  <a:gd name="connsiteY1" fmla="*/ 605481 h 3341837"/>
                  <a:gd name="connsiteX2" fmla="*/ 7526955 w 8120079"/>
                  <a:gd name="connsiteY2" fmla="*/ 889687 h 3341837"/>
                  <a:gd name="connsiteX3" fmla="*/ 7415744 w 8120079"/>
                  <a:gd name="connsiteY3" fmla="*/ 1075038 h 3341837"/>
                  <a:gd name="connsiteX4" fmla="*/ 7168609 w 8120079"/>
                  <a:gd name="connsiteY4" fmla="*/ 1210962 h 3341837"/>
                  <a:gd name="connsiteX5" fmla="*/ 6983258 w 8120079"/>
                  <a:gd name="connsiteY5" fmla="*/ 1248033 h 3341837"/>
                  <a:gd name="connsiteX6" fmla="*/ 6699052 w 8120079"/>
                  <a:gd name="connsiteY6" fmla="*/ 1173892 h 3341837"/>
                  <a:gd name="connsiteX7" fmla="*/ 6488987 w 8120079"/>
                  <a:gd name="connsiteY7" fmla="*/ 1099751 h 3341837"/>
                  <a:gd name="connsiteX8" fmla="*/ 6427204 w 8120079"/>
                  <a:gd name="connsiteY8" fmla="*/ 1075038 h 3341837"/>
                  <a:gd name="connsiteX9" fmla="*/ 5488090 w 8120079"/>
                  <a:gd name="connsiteY9" fmla="*/ 1062681 h 3341837"/>
                  <a:gd name="connsiteX10" fmla="*/ 4697258 w 8120079"/>
                  <a:gd name="connsiteY10" fmla="*/ 1210962 h 3341837"/>
                  <a:gd name="connsiteX11" fmla="*/ 4273262 w 8120079"/>
                  <a:gd name="connsiteY11" fmla="*/ 1261905 h 3341837"/>
                  <a:gd name="connsiteX12" fmla="*/ 4054706 w 8120079"/>
                  <a:gd name="connsiteY12" fmla="*/ 1359243 h 3341837"/>
                  <a:gd name="connsiteX13" fmla="*/ 2794317 w 8120079"/>
                  <a:gd name="connsiteY13" fmla="*/ 2273643 h 3341837"/>
                  <a:gd name="connsiteX14" fmla="*/ 2052912 w 8120079"/>
                  <a:gd name="connsiteY14" fmla="*/ 2965622 h 3341837"/>
                  <a:gd name="connsiteX15" fmla="*/ 1904631 w 8120079"/>
                  <a:gd name="connsiteY15" fmla="*/ 3101546 h 3341837"/>
                  <a:gd name="connsiteX16" fmla="*/ 1706923 w 8120079"/>
                  <a:gd name="connsiteY16" fmla="*/ 3249827 h 3341837"/>
                  <a:gd name="connsiteX17" fmla="*/ 1546285 w 8120079"/>
                  <a:gd name="connsiteY17" fmla="*/ 3336324 h 3341837"/>
                  <a:gd name="connsiteX18" fmla="*/ 1385647 w 8120079"/>
                  <a:gd name="connsiteY18" fmla="*/ 3323968 h 3341837"/>
                  <a:gd name="connsiteX19" fmla="*/ 1212652 w 8120079"/>
                  <a:gd name="connsiteY19" fmla="*/ 3249827 h 3341837"/>
                  <a:gd name="connsiteX20" fmla="*/ 1138512 w 8120079"/>
                  <a:gd name="connsiteY20" fmla="*/ 3175687 h 3341837"/>
                  <a:gd name="connsiteX21" fmla="*/ 88187 w 8120079"/>
                  <a:gd name="connsiteY21" fmla="*/ 2261287 h 3341837"/>
                  <a:gd name="connsiteX22" fmla="*/ 63474 w 8120079"/>
                  <a:gd name="connsiteY22" fmla="*/ 2248930 h 3341837"/>
                  <a:gd name="connsiteX23" fmla="*/ 125258 w 8120079"/>
                  <a:gd name="connsiteY23" fmla="*/ 2323070 h 3341837"/>
                  <a:gd name="connsiteX24" fmla="*/ 125258 w 8120079"/>
                  <a:gd name="connsiteY24" fmla="*/ 2323070 h 3341837"/>
                  <a:gd name="connsiteX0" fmla="*/ 8120079 w 8120079"/>
                  <a:gd name="connsiteY0" fmla="*/ 0 h 3341837"/>
                  <a:gd name="connsiteX1" fmla="*/ 7761733 w 8120079"/>
                  <a:gd name="connsiteY1" fmla="*/ 605481 h 3341837"/>
                  <a:gd name="connsiteX2" fmla="*/ 7526955 w 8120079"/>
                  <a:gd name="connsiteY2" fmla="*/ 889687 h 3341837"/>
                  <a:gd name="connsiteX3" fmla="*/ 7415744 w 8120079"/>
                  <a:gd name="connsiteY3" fmla="*/ 1075038 h 3341837"/>
                  <a:gd name="connsiteX4" fmla="*/ 7168609 w 8120079"/>
                  <a:gd name="connsiteY4" fmla="*/ 1210962 h 3341837"/>
                  <a:gd name="connsiteX5" fmla="*/ 6983258 w 8120079"/>
                  <a:gd name="connsiteY5" fmla="*/ 1248033 h 3341837"/>
                  <a:gd name="connsiteX6" fmla="*/ 6699052 w 8120079"/>
                  <a:gd name="connsiteY6" fmla="*/ 1173892 h 3341837"/>
                  <a:gd name="connsiteX7" fmla="*/ 6488987 w 8120079"/>
                  <a:gd name="connsiteY7" fmla="*/ 1099751 h 3341837"/>
                  <a:gd name="connsiteX8" fmla="*/ 6427204 w 8120079"/>
                  <a:gd name="connsiteY8" fmla="*/ 1075038 h 3341837"/>
                  <a:gd name="connsiteX9" fmla="*/ 5488090 w 8120079"/>
                  <a:gd name="connsiteY9" fmla="*/ 1062681 h 3341837"/>
                  <a:gd name="connsiteX10" fmla="*/ 4697258 w 8120079"/>
                  <a:gd name="connsiteY10" fmla="*/ 1210962 h 3341837"/>
                  <a:gd name="connsiteX11" fmla="*/ 4287287 w 8120079"/>
                  <a:gd name="connsiteY11" fmla="*/ 1306783 h 3341837"/>
                  <a:gd name="connsiteX12" fmla="*/ 4054706 w 8120079"/>
                  <a:gd name="connsiteY12" fmla="*/ 1359243 h 3341837"/>
                  <a:gd name="connsiteX13" fmla="*/ 2794317 w 8120079"/>
                  <a:gd name="connsiteY13" fmla="*/ 2273643 h 3341837"/>
                  <a:gd name="connsiteX14" fmla="*/ 2052912 w 8120079"/>
                  <a:gd name="connsiteY14" fmla="*/ 2965622 h 3341837"/>
                  <a:gd name="connsiteX15" fmla="*/ 1904631 w 8120079"/>
                  <a:gd name="connsiteY15" fmla="*/ 3101546 h 3341837"/>
                  <a:gd name="connsiteX16" fmla="*/ 1706923 w 8120079"/>
                  <a:gd name="connsiteY16" fmla="*/ 3249827 h 3341837"/>
                  <a:gd name="connsiteX17" fmla="*/ 1546285 w 8120079"/>
                  <a:gd name="connsiteY17" fmla="*/ 3336324 h 3341837"/>
                  <a:gd name="connsiteX18" fmla="*/ 1385647 w 8120079"/>
                  <a:gd name="connsiteY18" fmla="*/ 3323968 h 3341837"/>
                  <a:gd name="connsiteX19" fmla="*/ 1212652 w 8120079"/>
                  <a:gd name="connsiteY19" fmla="*/ 3249827 h 3341837"/>
                  <a:gd name="connsiteX20" fmla="*/ 1138512 w 8120079"/>
                  <a:gd name="connsiteY20" fmla="*/ 3175687 h 3341837"/>
                  <a:gd name="connsiteX21" fmla="*/ 88187 w 8120079"/>
                  <a:gd name="connsiteY21" fmla="*/ 2261287 h 3341837"/>
                  <a:gd name="connsiteX22" fmla="*/ 63474 w 8120079"/>
                  <a:gd name="connsiteY22" fmla="*/ 2248930 h 3341837"/>
                  <a:gd name="connsiteX23" fmla="*/ 125258 w 8120079"/>
                  <a:gd name="connsiteY23" fmla="*/ 2323070 h 3341837"/>
                  <a:gd name="connsiteX24" fmla="*/ 125258 w 8120079"/>
                  <a:gd name="connsiteY24" fmla="*/ 2323070 h 3341837"/>
                  <a:gd name="connsiteX0" fmla="*/ 8120079 w 8120079"/>
                  <a:gd name="connsiteY0" fmla="*/ 0 h 3341837"/>
                  <a:gd name="connsiteX1" fmla="*/ 7761733 w 8120079"/>
                  <a:gd name="connsiteY1" fmla="*/ 605481 h 3341837"/>
                  <a:gd name="connsiteX2" fmla="*/ 7526955 w 8120079"/>
                  <a:gd name="connsiteY2" fmla="*/ 889687 h 3341837"/>
                  <a:gd name="connsiteX3" fmla="*/ 7415744 w 8120079"/>
                  <a:gd name="connsiteY3" fmla="*/ 1075038 h 3341837"/>
                  <a:gd name="connsiteX4" fmla="*/ 7168609 w 8120079"/>
                  <a:gd name="connsiteY4" fmla="*/ 1210962 h 3341837"/>
                  <a:gd name="connsiteX5" fmla="*/ 6983258 w 8120079"/>
                  <a:gd name="connsiteY5" fmla="*/ 1248033 h 3341837"/>
                  <a:gd name="connsiteX6" fmla="*/ 6699052 w 8120079"/>
                  <a:gd name="connsiteY6" fmla="*/ 1173892 h 3341837"/>
                  <a:gd name="connsiteX7" fmla="*/ 6488987 w 8120079"/>
                  <a:gd name="connsiteY7" fmla="*/ 1099751 h 3341837"/>
                  <a:gd name="connsiteX8" fmla="*/ 6427204 w 8120079"/>
                  <a:gd name="connsiteY8" fmla="*/ 1075038 h 3341837"/>
                  <a:gd name="connsiteX9" fmla="*/ 5488090 w 8120079"/>
                  <a:gd name="connsiteY9" fmla="*/ 1062681 h 3341837"/>
                  <a:gd name="connsiteX10" fmla="*/ 4697258 w 8120079"/>
                  <a:gd name="connsiteY10" fmla="*/ 1210962 h 3341837"/>
                  <a:gd name="connsiteX11" fmla="*/ 4287287 w 8120079"/>
                  <a:gd name="connsiteY11" fmla="*/ 1306783 h 3341837"/>
                  <a:gd name="connsiteX12" fmla="*/ 4396678 w 8120079"/>
                  <a:gd name="connsiteY12" fmla="*/ 1284345 h 3341837"/>
                  <a:gd name="connsiteX13" fmla="*/ 4054706 w 8120079"/>
                  <a:gd name="connsiteY13" fmla="*/ 1359243 h 3341837"/>
                  <a:gd name="connsiteX14" fmla="*/ 2794317 w 8120079"/>
                  <a:gd name="connsiteY14" fmla="*/ 2273643 h 3341837"/>
                  <a:gd name="connsiteX15" fmla="*/ 2052912 w 8120079"/>
                  <a:gd name="connsiteY15" fmla="*/ 2965622 h 3341837"/>
                  <a:gd name="connsiteX16" fmla="*/ 1904631 w 8120079"/>
                  <a:gd name="connsiteY16" fmla="*/ 3101546 h 3341837"/>
                  <a:gd name="connsiteX17" fmla="*/ 1706923 w 8120079"/>
                  <a:gd name="connsiteY17" fmla="*/ 3249827 h 3341837"/>
                  <a:gd name="connsiteX18" fmla="*/ 1546285 w 8120079"/>
                  <a:gd name="connsiteY18" fmla="*/ 3336324 h 3341837"/>
                  <a:gd name="connsiteX19" fmla="*/ 1385647 w 8120079"/>
                  <a:gd name="connsiteY19" fmla="*/ 3323968 h 3341837"/>
                  <a:gd name="connsiteX20" fmla="*/ 1212652 w 8120079"/>
                  <a:gd name="connsiteY20" fmla="*/ 3249827 h 3341837"/>
                  <a:gd name="connsiteX21" fmla="*/ 1138512 w 8120079"/>
                  <a:gd name="connsiteY21" fmla="*/ 3175687 h 3341837"/>
                  <a:gd name="connsiteX22" fmla="*/ 88187 w 8120079"/>
                  <a:gd name="connsiteY22" fmla="*/ 2261287 h 3341837"/>
                  <a:gd name="connsiteX23" fmla="*/ 63474 w 8120079"/>
                  <a:gd name="connsiteY23" fmla="*/ 2248930 h 3341837"/>
                  <a:gd name="connsiteX24" fmla="*/ 125258 w 8120079"/>
                  <a:gd name="connsiteY24" fmla="*/ 2323070 h 3341837"/>
                  <a:gd name="connsiteX25" fmla="*/ 125258 w 8120079"/>
                  <a:gd name="connsiteY25" fmla="*/ 2323070 h 3341837"/>
                  <a:gd name="connsiteX0" fmla="*/ 8120079 w 8120079"/>
                  <a:gd name="connsiteY0" fmla="*/ 0 h 3341837"/>
                  <a:gd name="connsiteX1" fmla="*/ 7761733 w 8120079"/>
                  <a:gd name="connsiteY1" fmla="*/ 605481 h 3341837"/>
                  <a:gd name="connsiteX2" fmla="*/ 7526955 w 8120079"/>
                  <a:gd name="connsiteY2" fmla="*/ 889687 h 3341837"/>
                  <a:gd name="connsiteX3" fmla="*/ 7415744 w 8120079"/>
                  <a:gd name="connsiteY3" fmla="*/ 1075038 h 3341837"/>
                  <a:gd name="connsiteX4" fmla="*/ 7168609 w 8120079"/>
                  <a:gd name="connsiteY4" fmla="*/ 1210962 h 3341837"/>
                  <a:gd name="connsiteX5" fmla="*/ 6983258 w 8120079"/>
                  <a:gd name="connsiteY5" fmla="*/ 1248033 h 3341837"/>
                  <a:gd name="connsiteX6" fmla="*/ 6699052 w 8120079"/>
                  <a:gd name="connsiteY6" fmla="*/ 1173892 h 3341837"/>
                  <a:gd name="connsiteX7" fmla="*/ 6488987 w 8120079"/>
                  <a:gd name="connsiteY7" fmla="*/ 1099751 h 3341837"/>
                  <a:gd name="connsiteX8" fmla="*/ 6427204 w 8120079"/>
                  <a:gd name="connsiteY8" fmla="*/ 1075038 h 3341837"/>
                  <a:gd name="connsiteX9" fmla="*/ 5488090 w 8120079"/>
                  <a:gd name="connsiteY9" fmla="*/ 1062681 h 3341837"/>
                  <a:gd name="connsiteX10" fmla="*/ 4697258 w 8120079"/>
                  <a:gd name="connsiteY10" fmla="*/ 1210962 h 3341837"/>
                  <a:gd name="connsiteX11" fmla="*/ 4287287 w 8120079"/>
                  <a:gd name="connsiteY11" fmla="*/ 1306783 h 3341837"/>
                  <a:gd name="connsiteX12" fmla="*/ 4396678 w 8120079"/>
                  <a:gd name="connsiteY12" fmla="*/ 1284345 h 3341837"/>
                  <a:gd name="connsiteX13" fmla="*/ 4049097 w 8120079"/>
                  <a:gd name="connsiteY13" fmla="*/ 1384488 h 3341837"/>
                  <a:gd name="connsiteX14" fmla="*/ 2794317 w 8120079"/>
                  <a:gd name="connsiteY14" fmla="*/ 2273643 h 3341837"/>
                  <a:gd name="connsiteX15" fmla="*/ 2052912 w 8120079"/>
                  <a:gd name="connsiteY15" fmla="*/ 2965622 h 3341837"/>
                  <a:gd name="connsiteX16" fmla="*/ 1904631 w 8120079"/>
                  <a:gd name="connsiteY16" fmla="*/ 3101546 h 3341837"/>
                  <a:gd name="connsiteX17" fmla="*/ 1706923 w 8120079"/>
                  <a:gd name="connsiteY17" fmla="*/ 3249827 h 3341837"/>
                  <a:gd name="connsiteX18" fmla="*/ 1546285 w 8120079"/>
                  <a:gd name="connsiteY18" fmla="*/ 3336324 h 3341837"/>
                  <a:gd name="connsiteX19" fmla="*/ 1385647 w 8120079"/>
                  <a:gd name="connsiteY19" fmla="*/ 3323968 h 3341837"/>
                  <a:gd name="connsiteX20" fmla="*/ 1212652 w 8120079"/>
                  <a:gd name="connsiteY20" fmla="*/ 3249827 h 3341837"/>
                  <a:gd name="connsiteX21" fmla="*/ 1138512 w 8120079"/>
                  <a:gd name="connsiteY21" fmla="*/ 3175687 h 3341837"/>
                  <a:gd name="connsiteX22" fmla="*/ 88187 w 8120079"/>
                  <a:gd name="connsiteY22" fmla="*/ 2261287 h 3341837"/>
                  <a:gd name="connsiteX23" fmla="*/ 63474 w 8120079"/>
                  <a:gd name="connsiteY23" fmla="*/ 2248930 h 3341837"/>
                  <a:gd name="connsiteX24" fmla="*/ 125258 w 8120079"/>
                  <a:gd name="connsiteY24" fmla="*/ 2323070 h 3341837"/>
                  <a:gd name="connsiteX25" fmla="*/ 125258 w 8120079"/>
                  <a:gd name="connsiteY25" fmla="*/ 2323070 h 3341837"/>
                  <a:gd name="connsiteX0" fmla="*/ 8120079 w 8120079"/>
                  <a:gd name="connsiteY0" fmla="*/ 0 h 3341837"/>
                  <a:gd name="connsiteX1" fmla="*/ 7761733 w 8120079"/>
                  <a:gd name="connsiteY1" fmla="*/ 605481 h 3341837"/>
                  <a:gd name="connsiteX2" fmla="*/ 7526955 w 8120079"/>
                  <a:gd name="connsiteY2" fmla="*/ 889687 h 3341837"/>
                  <a:gd name="connsiteX3" fmla="*/ 7415744 w 8120079"/>
                  <a:gd name="connsiteY3" fmla="*/ 1075038 h 3341837"/>
                  <a:gd name="connsiteX4" fmla="*/ 7168609 w 8120079"/>
                  <a:gd name="connsiteY4" fmla="*/ 1210962 h 3341837"/>
                  <a:gd name="connsiteX5" fmla="*/ 6983258 w 8120079"/>
                  <a:gd name="connsiteY5" fmla="*/ 1248033 h 3341837"/>
                  <a:gd name="connsiteX6" fmla="*/ 6699052 w 8120079"/>
                  <a:gd name="connsiteY6" fmla="*/ 1173892 h 3341837"/>
                  <a:gd name="connsiteX7" fmla="*/ 6488987 w 8120079"/>
                  <a:gd name="connsiteY7" fmla="*/ 1099751 h 3341837"/>
                  <a:gd name="connsiteX8" fmla="*/ 6427204 w 8120079"/>
                  <a:gd name="connsiteY8" fmla="*/ 1075038 h 3341837"/>
                  <a:gd name="connsiteX9" fmla="*/ 5488090 w 8120079"/>
                  <a:gd name="connsiteY9" fmla="*/ 1062681 h 3341837"/>
                  <a:gd name="connsiteX10" fmla="*/ 4697258 w 8120079"/>
                  <a:gd name="connsiteY10" fmla="*/ 1210962 h 3341837"/>
                  <a:gd name="connsiteX11" fmla="*/ 4287287 w 8120079"/>
                  <a:gd name="connsiteY11" fmla="*/ 1306783 h 3341837"/>
                  <a:gd name="connsiteX12" fmla="*/ 4396678 w 8120079"/>
                  <a:gd name="connsiteY12" fmla="*/ 1284345 h 3341837"/>
                  <a:gd name="connsiteX13" fmla="*/ 4049097 w 8120079"/>
                  <a:gd name="connsiteY13" fmla="*/ 1384488 h 3341837"/>
                  <a:gd name="connsiteX14" fmla="*/ 2794317 w 8120079"/>
                  <a:gd name="connsiteY14" fmla="*/ 2273643 h 3341837"/>
                  <a:gd name="connsiteX15" fmla="*/ 2052912 w 8120079"/>
                  <a:gd name="connsiteY15" fmla="*/ 2965622 h 3341837"/>
                  <a:gd name="connsiteX16" fmla="*/ 1904631 w 8120079"/>
                  <a:gd name="connsiteY16" fmla="*/ 3101546 h 3341837"/>
                  <a:gd name="connsiteX17" fmla="*/ 1706923 w 8120079"/>
                  <a:gd name="connsiteY17" fmla="*/ 3249827 h 3341837"/>
                  <a:gd name="connsiteX18" fmla="*/ 1546285 w 8120079"/>
                  <a:gd name="connsiteY18" fmla="*/ 3336324 h 3341837"/>
                  <a:gd name="connsiteX19" fmla="*/ 1385647 w 8120079"/>
                  <a:gd name="connsiteY19" fmla="*/ 3323968 h 3341837"/>
                  <a:gd name="connsiteX20" fmla="*/ 1212652 w 8120079"/>
                  <a:gd name="connsiteY20" fmla="*/ 3249827 h 3341837"/>
                  <a:gd name="connsiteX21" fmla="*/ 1138512 w 8120079"/>
                  <a:gd name="connsiteY21" fmla="*/ 3175687 h 3341837"/>
                  <a:gd name="connsiteX22" fmla="*/ 88187 w 8120079"/>
                  <a:gd name="connsiteY22" fmla="*/ 2261287 h 3341837"/>
                  <a:gd name="connsiteX23" fmla="*/ 63474 w 8120079"/>
                  <a:gd name="connsiteY23" fmla="*/ 2248930 h 3341837"/>
                  <a:gd name="connsiteX24" fmla="*/ 125258 w 8120079"/>
                  <a:gd name="connsiteY24" fmla="*/ 2323070 h 3341837"/>
                  <a:gd name="connsiteX25" fmla="*/ 125258 w 8120079"/>
                  <a:gd name="connsiteY25" fmla="*/ 2323070 h 3341837"/>
                  <a:gd name="connsiteX0" fmla="*/ 8120079 w 8120079"/>
                  <a:gd name="connsiteY0" fmla="*/ 0 h 3341837"/>
                  <a:gd name="connsiteX1" fmla="*/ 7761733 w 8120079"/>
                  <a:gd name="connsiteY1" fmla="*/ 605481 h 3341837"/>
                  <a:gd name="connsiteX2" fmla="*/ 7526955 w 8120079"/>
                  <a:gd name="connsiteY2" fmla="*/ 889687 h 3341837"/>
                  <a:gd name="connsiteX3" fmla="*/ 7415744 w 8120079"/>
                  <a:gd name="connsiteY3" fmla="*/ 1075038 h 3341837"/>
                  <a:gd name="connsiteX4" fmla="*/ 7168609 w 8120079"/>
                  <a:gd name="connsiteY4" fmla="*/ 1210962 h 3341837"/>
                  <a:gd name="connsiteX5" fmla="*/ 6983258 w 8120079"/>
                  <a:gd name="connsiteY5" fmla="*/ 1248033 h 3341837"/>
                  <a:gd name="connsiteX6" fmla="*/ 6699052 w 8120079"/>
                  <a:gd name="connsiteY6" fmla="*/ 1173892 h 3341837"/>
                  <a:gd name="connsiteX7" fmla="*/ 6488987 w 8120079"/>
                  <a:gd name="connsiteY7" fmla="*/ 1099751 h 3341837"/>
                  <a:gd name="connsiteX8" fmla="*/ 6427204 w 8120079"/>
                  <a:gd name="connsiteY8" fmla="*/ 1075038 h 3341837"/>
                  <a:gd name="connsiteX9" fmla="*/ 5488090 w 8120079"/>
                  <a:gd name="connsiteY9" fmla="*/ 1062681 h 3341837"/>
                  <a:gd name="connsiteX10" fmla="*/ 4697258 w 8120079"/>
                  <a:gd name="connsiteY10" fmla="*/ 1210962 h 3341837"/>
                  <a:gd name="connsiteX11" fmla="*/ 4287287 w 8120079"/>
                  <a:gd name="connsiteY11" fmla="*/ 1205807 h 3341837"/>
                  <a:gd name="connsiteX12" fmla="*/ 4396678 w 8120079"/>
                  <a:gd name="connsiteY12" fmla="*/ 1284345 h 3341837"/>
                  <a:gd name="connsiteX13" fmla="*/ 4049097 w 8120079"/>
                  <a:gd name="connsiteY13" fmla="*/ 1384488 h 3341837"/>
                  <a:gd name="connsiteX14" fmla="*/ 2794317 w 8120079"/>
                  <a:gd name="connsiteY14" fmla="*/ 2273643 h 3341837"/>
                  <a:gd name="connsiteX15" fmla="*/ 2052912 w 8120079"/>
                  <a:gd name="connsiteY15" fmla="*/ 2965622 h 3341837"/>
                  <a:gd name="connsiteX16" fmla="*/ 1904631 w 8120079"/>
                  <a:gd name="connsiteY16" fmla="*/ 3101546 h 3341837"/>
                  <a:gd name="connsiteX17" fmla="*/ 1706923 w 8120079"/>
                  <a:gd name="connsiteY17" fmla="*/ 3249827 h 3341837"/>
                  <a:gd name="connsiteX18" fmla="*/ 1546285 w 8120079"/>
                  <a:gd name="connsiteY18" fmla="*/ 3336324 h 3341837"/>
                  <a:gd name="connsiteX19" fmla="*/ 1385647 w 8120079"/>
                  <a:gd name="connsiteY19" fmla="*/ 3323968 h 3341837"/>
                  <a:gd name="connsiteX20" fmla="*/ 1212652 w 8120079"/>
                  <a:gd name="connsiteY20" fmla="*/ 3249827 h 3341837"/>
                  <a:gd name="connsiteX21" fmla="*/ 1138512 w 8120079"/>
                  <a:gd name="connsiteY21" fmla="*/ 3175687 h 3341837"/>
                  <a:gd name="connsiteX22" fmla="*/ 88187 w 8120079"/>
                  <a:gd name="connsiteY22" fmla="*/ 2261287 h 3341837"/>
                  <a:gd name="connsiteX23" fmla="*/ 63474 w 8120079"/>
                  <a:gd name="connsiteY23" fmla="*/ 2248930 h 3341837"/>
                  <a:gd name="connsiteX24" fmla="*/ 125258 w 8120079"/>
                  <a:gd name="connsiteY24" fmla="*/ 2323070 h 3341837"/>
                  <a:gd name="connsiteX25" fmla="*/ 125258 w 8120079"/>
                  <a:gd name="connsiteY25" fmla="*/ 2323070 h 3341837"/>
                  <a:gd name="connsiteX0" fmla="*/ 8120079 w 8120079"/>
                  <a:gd name="connsiteY0" fmla="*/ 0 h 3341837"/>
                  <a:gd name="connsiteX1" fmla="*/ 7761733 w 8120079"/>
                  <a:gd name="connsiteY1" fmla="*/ 605481 h 3341837"/>
                  <a:gd name="connsiteX2" fmla="*/ 7526955 w 8120079"/>
                  <a:gd name="connsiteY2" fmla="*/ 889687 h 3341837"/>
                  <a:gd name="connsiteX3" fmla="*/ 7415744 w 8120079"/>
                  <a:gd name="connsiteY3" fmla="*/ 1075038 h 3341837"/>
                  <a:gd name="connsiteX4" fmla="*/ 7168609 w 8120079"/>
                  <a:gd name="connsiteY4" fmla="*/ 1210962 h 3341837"/>
                  <a:gd name="connsiteX5" fmla="*/ 6983258 w 8120079"/>
                  <a:gd name="connsiteY5" fmla="*/ 1248033 h 3341837"/>
                  <a:gd name="connsiteX6" fmla="*/ 6699052 w 8120079"/>
                  <a:gd name="connsiteY6" fmla="*/ 1173892 h 3341837"/>
                  <a:gd name="connsiteX7" fmla="*/ 6488987 w 8120079"/>
                  <a:gd name="connsiteY7" fmla="*/ 1099751 h 3341837"/>
                  <a:gd name="connsiteX8" fmla="*/ 6427204 w 8120079"/>
                  <a:gd name="connsiteY8" fmla="*/ 1075038 h 3341837"/>
                  <a:gd name="connsiteX9" fmla="*/ 5488090 w 8120079"/>
                  <a:gd name="connsiteY9" fmla="*/ 1062681 h 3341837"/>
                  <a:gd name="connsiteX10" fmla="*/ 4697258 w 8120079"/>
                  <a:gd name="connsiteY10" fmla="*/ 1210962 h 3341837"/>
                  <a:gd name="connsiteX11" fmla="*/ 4287287 w 8120079"/>
                  <a:gd name="connsiteY11" fmla="*/ 1205807 h 3341837"/>
                  <a:gd name="connsiteX12" fmla="*/ 4278872 w 8120079"/>
                  <a:gd name="connsiteY12" fmla="*/ 1315199 h 3341837"/>
                  <a:gd name="connsiteX13" fmla="*/ 4049097 w 8120079"/>
                  <a:gd name="connsiteY13" fmla="*/ 1384488 h 3341837"/>
                  <a:gd name="connsiteX14" fmla="*/ 2794317 w 8120079"/>
                  <a:gd name="connsiteY14" fmla="*/ 2273643 h 3341837"/>
                  <a:gd name="connsiteX15" fmla="*/ 2052912 w 8120079"/>
                  <a:gd name="connsiteY15" fmla="*/ 2965622 h 3341837"/>
                  <a:gd name="connsiteX16" fmla="*/ 1904631 w 8120079"/>
                  <a:gd name="connsiteY16" fmla="*/ 3101546 h 3341837"/>
                  <a:gd name="connsiteX17" fmla="*/ 1706923 w 8120079"/>
                  <a:gd name="connsiteY17" fmla="*/ 3249827 h 3341837"/>
                  <a:gd name="connsiteX18" fmla="*/ 1546285 w 8120079"/>
                  <a:gd name="connsiteY18" fmla="*/ 3336324 h 3341837"/>
                  <a:gd name="connsiteX19" fmla="*/ 1385647 w 8120079"/>
                  <a:gd name="connsiteY19" fmla="*/ 3323968 h 3341837"/>
                  <a:gd name="connsiteX20" fmla="*/ 1212652 w 8120079"/>
                  <a:gd name="connsiteY20" fmla="*/ 3249827 h 3341837"/>
                  <a:gd name="connsiteX21" fmla="*/ 1138512 w 8120079"/>
                  <a:gd name="connsiteY21" fmla="*/ 3175687 h 3341837"/>
                  <a:gd name="connsiteX22" fmla="*/ 88187 w 8120079"/>
                  <a:gd name="connsiteY22" fmla="*/ 2261287 h 3341837"/>
                  <a:gd name="connsiteX23" fmla="*/ 63474 w 8120079"/>
                  <a:gd name="connsiteY23" fmla="*/ 2248930 h 3341837"/>
                  <a:gd name="connsiteX24" fmla="*/ 125258 w 8120079"/>
                  <a:gd name="connsiteY24" fmla="*/ 2323070 h 3341837"/>
                  <a:gd name="connsiteX25" fmla="*/ 125258 w 8120079"/>
                  <a:gd name="connsiteY25" fmla="*/ 2323070 h 3341837"/>
                  <a:gd name="connsiteX0" fmla="*/ 8120079 w 8120079"/>
                  <a:gd name="connsiteY0" fmla="*/ 0 h 3341837"/>
                  <a:gd name="connsiteX1" fmla="*/ 7761733 w 8120079"/>
                  <a:gd name="connsiteY1" fmla="*/ 605481 h 3341837"/>
                  <a:gd name="connsiteX2" fmla="*/ 7526955 w 8120079"/>
                  <a:gd name="connsiteY2" fmla="*/ 889687 h 3341837"/>
                  <a:gd name="connsiteX3" fmla="*/ 7415744 w 8120079"/>
                  <a:gd name="connsiteY3" fmla="*/ 1075038 h 3341837"/>
                  <a:gd name="connsiteX4" fmla="*/ 7168609 w 8120079"/>
                  <a:gd name="connsiteY4" fmla="*/ 1210962 h 3341837"/>
                  <a:gd name="connsiteX5" fmla="*/ 6983258 w 8120079"/>
                  <a:gd name="connsiteY5" fmla="*/ 1248033 h 3341837"/>
                  <a:gd name="connsiteX6" fmla="*/ 6699052 w 8120079"/>
                  <a:gd name="connsiteY6" fmla="*/ 1173892 h 3341837"/>
                  <a:gd name="connsiteX7" fmla="*/ 6488987 w 8120079"/>
                  <a:gd name="connsiteY7" fmla="*/ 1099751 h 3341837"/>
                  <a:gd name="connsiteX8" fmla="*/ 6427204 w 8120079"/>
                  <a:gd name="connsiteY8" fmla="*/ 1075038 h 3341837"/>
                  <a:gd name="connsiteX9" fmla="*/ 5488090 w 8120079"/>
                  <a:gd name="connsiteY9" fmla="*/ 1062681 h 3341837"/>
                  <a:gd name="connsiteX10" fmla="*/ 4697258 w 8120079"/>
                  <a:gd name="connsiteY10" fmla="*/ 1210962 h 3341837"/>
                  <a:gd name="connsiteX11" fmla="*/ 4441556 w 8120079"/>
                  <a:gd name="connsiteY11" fmla="*/ 1217027 h 3341837"/>
                  <a:gd name="connsiteX12" fmla="*/ 4287287 w 8120079"/>
                  <a:gd name="connsiteY12" fmla="*/ 1205807 h 3341837"/>
                  <a:gd name="connsiteX13" fmla="*/ 4278872 w 8120079"/>
                  <a:gd name="connsiteY13" fmla="*/ 1315199 h 3341837"/>
                  <a:gd name="connsiteX14" fmla="*/ 4049097 w 8120079"/>
                  <a:gd name="connsiteY14" fmla="*/ 1384488 h 3341837"/>
                  <a:gd name="connsiteX15" fmla="*/ 2794317 w 8120079"/>
                  <a:gd name="connsiteY15" fmla="*/ 2273643 h 3341837"/>
                  <a:gd name="connsiteX16" fmla="*/ 2052912 w 8120079"/>
                  <a:gd name="connsiteY16" fmla="*/ 2965622 h 3341837"/>
                  <a:gd name="connsiteX17" fmla="*/ 1904631 w 8120079"/>
                  <a:gd name="connsiteY17" fmla="*/ 3101546 h 3341837"/>
                  <a:gd name="connsiteX18" fmla="*/ 1706923 w 8120079"/>
                  <a:gd name="connsiteY18" fmla="*/ 3249827 h 3341837"/>
                  <a:gd name="connsiteX19" fmla="*/ 1546285 w 8120079"/>
                  <a:gd name="connsiteY19" fmla="*/ 3336324 h 3341837"/>
                  <a:gd name="connsiteX20" fmla="*/ 1385647 w 8120079"/>
                  <a:gd name="connsiteY20" fmla="*/ 3323968 h 3341837"/>
                  <a:gd name="connsiteX21" fmla="*/ 1212652 w 8120079"/>
                  <a:gd name="connsiteY21" fmla="*/ 3249827 h 3341837"/>
                  <a:gd name="connsiteX22" fmla="*/ 1138512 w 8120079"/>
                  <a:gd name="connsiteY22" fmla="*/ 3175687 h 3341837"/>
                  <a:gd name="connsiteX23" fmla="*/ 88187 w 8120079"/>
                  <a:gd name="connsiteY23" fmla="*/ 2261287 h 3341837"/>
                  <a:gd name="connsiteX24" fmla="*/ 63474 w 8120079"/>
                  <a:gd name="connsiteY24" fmla="*/ 2248930 h 3341837"/>
                  <a:gd name="connsiteX25" fmla="*/ 125258 w 8120079"/>
                  <a:gd name="connsiteY25" fmla="*/ 2323070 h 3341837"/>
                  <a:gd name="connsiteX26" fmla="*/ 125258 w 8120079"/>
                  <a:gd name="connsiteY26" fmla="*/ 2323070 h 3341837"/>
                  <a:gd name="connsiteX0" fmla="*/ 8120079 w 8120079"/>
                  <a:gd name="connsiteY0" fmla="*/ 0 h 3341837"/>
                  <a:gd name="connsiteX1" fmla="*/ 7761733 w 8120079"/>
                  <a:gd name="connsiteY1" fmla="*/ 605481 h 3341837"/>
                  <a:gd name="connsiteX2" fmla="*/ 7526955 w 8120079"/>
                  <a:gd name="connsiteY2" fmla="*/ 889687 h 3341837"/>
                  <a:gd name="connsiteX3" fmla="*/ 7415744 w 8120079"/>
                  <a:gd name="connsiteY3" fmla="*/ 1075038 h 3341837"/>
                  <a:gd name="connsiteX4" fmla="*/ 7168609 w 8120079"/>
                  <a:gd name="connsiteY4" fmla="*/ 1210962 h 3341837"/>
                  <a:gd name="connsiteX5" fmla="*/ 6983258 w 8120079"/>
                  <a:gd name="connsiteY5" fmla="*/ 1248033 h 3341837"/>
                  <a:gd name="connsiteX6" fmla="*/ 6699052 w 8120079"/>
                  <a:gd name="connsiteY6" fmla="*/ 1173892 h 3341837"/>
                  <a:gd name="connsiteX7" fmla="*/ 6488987 w 8120079"/>
                  <a:gd name="connsiteY7" fmla="*/ 1099751 h 3341837"/>
                  <a:gd name="connsiteX8" fmla="*/ 6427204 w 8120079"/>
                  <a:gd name="connsiteY8" fmla="*/ 1075038 h 3341837"/>
                  <a:gd name="connsiteX9" fmla="*/ 5488090 w 8120079"/>
                  <a:gd name="connsiteY9" fmla="*/ 1062681 h 3341837"/>
                  <a:gd name="connsiteX10" fmla="*/ 4697258 w 8120079"/>
                  <a:gd name="connsiteY10" fmla="*/ 1210962 h 3341837"/>
                  <a:gd name="connsiteX11" fmla="*/ 4348994 w 8120079"/>
                  <a:gd name="connsiteY11" fmla="*/ 1301174 h 3341837"/>
                  <a:gd name="connsiteX12" fmla="*/ 4287287 w 8120079"/>
                  <a:gd name="connsiteY12" fmla="*/ 1205807 h 3341837"/>
                  <a:gd name="connsiteX13" fmla="*/ 4278872 w 8120079"/>
                  <a:gd name="connsiteY13" fmla="*/ 1315199 h 3341837"/>
                  <a:gd name="connsiteX14" fmla="*/ 4049097 w 8120079"/>
                  <a:gd name="connsiteY14" fmla="*/ 1384488 h 3341837"/>
                  <a:gd name="connsiteX15" fmla="*/ 2794317 w 8120079"/>
                  <a:gd name="connsiteY15" fmla="*/ 2273643 h 3341837"/>
                  <a:gd name="connsiteX16" fmla="*/ 2052912 w 8120079"/>
                  <a:gd name="connsiteY16" fmla="*/ 2965622 h 3341837"/>
                  <a:gd name="connsiteX17" fmla="*/ 1904631 w 8120079"/>
                  <a:gd name="connsiteY17" fmla="*/ 3101546 h 3341837"/>
                  <a:gd name="connsiteX18" fmla="*/ 1706923 w 8120079"/>
                  <a:gd name="connsiteY18" fmla="*/ 3249827 h 3341837"/>
                  <a:gd name="connsiteX19" fmla="*/ 1546285 w 8120079"/>
                  <a:gd name="connsiteY19" fmla="*/ 3336324 h 3341837"/>
                  <a:gd name="connsiteX20" fmla="*/ 1385647 w 8120079"/>
                  <a:gd name="connsiteY20" fmla="*/ 3323968 h 3341837"/>
                  <a:gd name="connsiteX21" fmla="*/ 1212652 w 8120079"/>
                  <a:gd name="connsiteY21" fmla="*/ 3249827 h 3341837"/>
                  <a:gd name="connsiteX22" fmla="*/ 1138512 w 8120079"/>
                  <a:gd name="connsiteY22" fmla="*/ 3175687 h 3341837"/>
                  <a:gd name="connsiteX23" fmla="*/ 88187 w 8120079"/>
                  <a:gd name="connsiteY23" fmla="*/ 2261287 h 3341837"/>
                  <a:gd name="connsiteX24" fmla="*/ 63474 w 8120079"/>
                  <a:gd name="connsiteY24" fmla="*/ 2248930 h 3341837"/>
                  <a:gd name="connsiteX25" fmla="*/ 125258 w 8120079"/>
                  <a:gd name="connsiteY25" fmla="*/ 2323070 h 3341837"/>
                  <a:gd name="connsiteX26" fmla="*/ 125258 w 8120079"/>
                  <a:gd name="connsiteY26" fmla="*/ 2323070 h 3341837"/>
                  <a:gd name="connsiteX0" fmla="*/ 8120079 w 8120079"/>
                  <a:gd name="connsiteY0" fmla="*/ 0 h 3341837"/>
                  <a:gd name="connsiteX1" fmla="*/ 7761733 w 8120079"/>
                  <a:gd name="connsiteY1" fmla="*/ 605481 h 3341837"/>
                  <a:gd name="connsiteX2" fmla="*/ 7526955 w 8120079"/>
                  <a:gd name="connsiteY2" fmla="*/ 889687 h 3341837"/>
                  <a:gd name="connsiteX3" fmla="*/ 7415744 w 8120079"/>
                  <a:gd name="connsiteY3" fmla="*/ 1075038 h 3341837"/>
                  <a:gd name="connsiteX4" fmla="*/ 7168609 w 8120079"/>
                  <a:gd name="connsiteY4" fmla="*/ 1210962 h 3341837"/>
                  <a:gd name="connsiteX5" fmla="*/ 6983258 w 8120079"/>
                  <a:gd name="connsiteY5" fmla="*/ 1248033 h 3341837"/>
                  <a:gd name="connsiteX6" fmla="*/ 6699052 w 8120079"/>
                  <a:gd name="connsiteY6" fmla="*/ 1173892 h 3341837"/>
                  <a:gd name="connsiteX7" fmla="*/ 6488987 w 8120079"/>
                  <a:gd name="connsiteY7" fmla="*/ 1099751 h 3341837"/>
                  <a:gd name="connsiteX8" fmla="*/ 6427204 w 8120079"/>
                  <a:gd name="connsiteY8" fmla="*/ 1075038 h 3341837"/>
                  <a:gd name="connsiteX9" fmla="*/ 5488090 w 8120079"/>
                  <a:gd name="connsiteY9" fmla="*/ 1062681 h 3341837"/>
                  <a:gd name="connsiteX10" fmla="*/ 4697258 w 8120079"/>
                  <a:gd name="connsiteY10" fmla="*/ 1210962 h 3341837"/>
                  <a:gd name="connsiteX11" fmla="*/ 4348994 w 8120079"/>
                  <a:gd name="connsiteY11" fmla="*/ 1301174 h 3341837"/>
                  <a:gd name="connsiteX12" fmla="*/ 4287287 w 8120079"/>
                  <a:gd name="connsiteY12" fmla="*/ 1205807 h 3341837"/>
                  <a:gd name="connsiteX13" fmla="*/ 4278872 w 8120079"/>
                  <a:gd name="connsiteY13" fmla="*/ 1315199 h 3341837"/>
                  <a:gd name="connsiteX14" fmla="*/ 4049097 w 8120079"/>
                  <a:gd name="connsiteY14" fmla="*/ 1384488 h 3341837"/>
                  <a:gd name="connsiteX15" fmla="*/ 2794317 w 8120079"/>
                  <a:gd name="connsiteY15" fmla="*/ 2273643 h 3341837"/>
                  <a:gd name="connsiteX16" fmla="*/ 2052912 w 8120079"/>
                  <a:gd name="connsiteY16" fmla="*/ 2965622 h 3341837"/>
                  <a:gd name="connsiteX17" fmla="*/ 1904631 w 8120079"/>
                  <a:gd name="connsiteY17" fmla="*/ 3101546 h 3341837"/>
                  <a:gd name="connsiteX18" fmla="*/ 1706923 w 8120079"/>
                  <a:gd name="connsiteY18" fmla="*/ 3249827 h 3341837"/>
                  <a:gd name="connsiteX19" fmla="*/ 1546285 w 8120079"/>
                  <a:gd name="connsiteY19" fmla="*/ 3336324 h 3341837"/>
                  <a:gd name="connsiteX20" fmla="*/ 1385647 w 8120079"/>
                  <a:gd name="connsiteY20" fmla="*/ 3323968 h 3341837"/>
                  <a:gd name="connsiteX21" fmla="*/ 1212652 w 8120079"/>
                  <a:gd name="connsiteY21" fmla="*/ 3249827 h 3341837"/>
                  <a:gd name="connsiteX22" fmla="*/ 1138512 w 8120079"/>
                  <a:gd name="connsiteY22" fmla="*/ 3175687 h 3341837"/>
                  <a:gd name="connsiteX23" fmla="*/ 88187 w 8120079"/>
                  <a:gd name="connsiteY23" fmla="*/ 2261287 h 3341837"/>
                  <a:gd name="connsiteX24" fmla="*/ 63474 w 8120079"/>
                  <a:gd name="connsiteY24" fmla="*/ 2248930 h 3341837"/>
                  <a:gd name="connsiteX25" fmla="*/ 125258 w 8120079"/>
                  <a:gd name="connsiteY25" fmla="*/ 2323070 h 3341837"/>
                  <a:gd name="connsiteX26" fmla="*/ 125258 w 8120079"/>
                  <a:gd name="connsiteY26" fmla="*/ 2323070 h 3341837"/>
                  <a:gd name="connsiteX0" fmla="*/ 8120079 w 8120079"/>
                  <a:gd name="connsiteY0" fmla="*/ 0 h 3341837"/>
                  <a:gd name="connsiteX1" fmla="*/ 7761733 w 8120079"/>
                  <a:gd name="connsiteY1" fmla="*/ 605481 h 3341837"/>
                  <a:gd name="connsiteX2" fmla="*/ 7526955 w 8120079"/>
                  <a:gd name="connsiteY2" fmla="*/ 889687 h 3341837"/>
                  <a:gd name="connsiteX3" fmla="*/ 7415744 w 8120079"/>
                  <a:gd name="connsiteY3" fmla="*/ 1075038 h 3341837"/>
                  <a:gd name="connsiteX4" fmla="*/ 7168609 w 8120079"/>
                  <a:gd name="connsiteY4" fmla="*/ 1210962 h 3341837"/>
                  <a:gd name="connsiteX5" fmla="*/ 6983258 w 8120079"/>
                  <a:gd name="connsiteY5" fmla="*/ 1248033 h 3341837"/>
                  <a:gd name="connsiteX6" fmla="*/ 6699052 w 8120079"/>
                  <a:gd name="connsiteY6" fmla="*/ 1173892 h 3341837"/>
                  <a:gd name="connsiteX7" fmla="*/ 6488987 w 8120079"/>
                  <a:gd name="connsiteY7" fmla="*/ 1099751 h 3341837"/>
                  <a:gd name="connsiteX8" fmla="*/ 6427204 w 8120079"/>
                  <a:gd name="connsiteY8" fmla="*/ 1075038 h 3341837"/>
                  <a:gd name="connsiteX9" fmla="*/ 5488090 w 8120079"/>
                  <a:gd name="connsiteY9" fmla="*/ 1062681 h 3341837"/>
                  <a:gd name="connsiteX10" fmla="*/ 4697258 w 8120079"/>
                  <a:gd name="connsiteY10" fmla="*/ 1210962 h 3341837"/>
                  <a:gd name="connsiteX11" fmla="*/ 4348994 w 8120079"/>
                  <a:gd name="connsiteY11" fmla="*/ 1301174 h 3341837"/>
                  <a:gd name="connsiteX12" fmla="*/ 4287287 w 8120079"/>
                  <a:gd name="connsiteY12" fmla="*/ 1205807 h 3341837"/>
                  <a:gd name="connsiteX13" fmla="*/ 4278872 w 8120079"/>
                  <a:gd name="connsiteY13" fmla="*/ 1315199 h 3341837"/>
                  <a:gd name="connsiteX14" fmla="*/ 4049097 w 8120079"/>
                  <a:gd name="connsiteY14" fmla="*/ 1384488 h 3341837"/>
                  <a:gd name="connsiteX15" fmla="*/ 2794317 w 8120079"/>
                  <a:gd name="connsiteY15" fmla="*/ 2273643 h 3341837"/>
                  <a:gd name="connsiteX16" fmla="*/ 2052912 w 8120079"/>
                  <a:gd name="connsiteY16" fmla="*/ 2965622 h 3341837"/>
                  <a:gd name="connsiteX17" fmla="*/ 1904631 w 8120079"/>
                  <a:gd name="connsiteY17" fmla="*/ 3101546 h 3341837"/>
                  <a:gd name="connsiteX18" fmla="*/ 1706923 w 8120079"/>
                  <a:gd name="connsiteY18" fmla="*/ 3249827 h 3341837"/>
                  <a:gd name="connsiteX19" fmla="*/ 1546285 w 8120079"/>
                  <a:gd name="connsiteY19" fmla="*/ 3336324 h 3341837"/>
                  <a:gd name="connsiteX20" fmla="*/ 1385647 w 8120079"/>
                  <a:gd name="connsiteY20" fmla="*/ 3323968 h 3341837"/>
                  <a:gd name="connsiteX21" fmla="*/ 1212652 w 8120079"/>
                  <a:gd name="connsiteY21" fmla="*/ 3249827 h 3341837"/>
                  <a:gd name="connsiteX22" fmla="*/ 1138512 w 8120079"/>
                  <a:gd name="connsiteY22" fmla="*/ 3175687 h 3341837"/>
                  <a:gd name="connsiteX23" fmla="*/ 88187 w 8120079"/>
                  <a:gd name="connsiteY23" fmla="*/ 2261287 h 3341837"/>
                  <a:gd name="connsiteX24" fmla="*/ 63474 w 8120079"/>
                  <a:gd name="connsiteY24" fmla="*/ 2248930 h 3341837"/>
                  <a:gd name="connsiteX25" fmla="*/ 125258 w 8120079"/>
                  <a:gd name="connsiteY25" fmla="*/ 2323070 h 3341837"/>
                  <a:gd name="connsiteX26" fmla="*/ 125258 w 8120079"/>
                  <a:gd name="connsiteY26" fmla="*/ 2323070 h 3341837"/>
                  <a:gd name="connsiteX0" fmla="*/ 8120079 w 8120079"/>
                  <a:gd name="connsiteY0" fmla="*/ 0 h 3341837"/>
                  <a:gd name="connsiteX1" fmla="*/ 7761733 w 8120079"/>
                  <a:gd name="connsiteY1" fmla="*/ 605481 h 3341837"/>
                  <a:gd name="connsiteX2" fmla="*/ 7526955 w 8120079"/>
                  <a:gd name="connsiteY2" fmla="*/ 889687 h 3341837"/>
                  <a:gd name="connsiteX3" fmla="*/ 7415744 w 8120079"/>
                  <a:gd name="connsiteY3" fmla="*/ 1075038 h 3341837"/>
                  <a:gd name="connsiteX4" fmla="*/ 7168609 w 8120079"/>
                  <a:gd name="connsiteY4" fmla="*/ 1210962 h 3341837"/>
                  <a:gd name="connsiteX5" fmla="*/ 6983258 w 8120079"/>
                  <a:gd name="connsiteY5" fmla="*/ 1248033 h 3341837"/>
                  <a:gd name="connsiteX6" fmla="*/ 6699052 w 8120079"/>
                  <a:gd name="connsiteY6" fmla="*/ 1173892 h 3341837"/>
                  <a:gd name="connsiteX7" fmla="*/ 6488987 w 8120079"/>
                  <a:gd name="connsiteY7" fmla="*/ 1099751 h 3341837"/>
                  <a:gd name="connsiteX8" fmla="*/ 6427204 w 8120079"/>
                  <a:gd name="connsiteY8" fmla="*/ 1075038 h 3341837"/>
                  <a:gd name="connsiteX9" fmla="*/ 5488090 w 8120079"/>
                  <a:gd name="connsiteY9" fmla="*/ 1062681 h 3341837"/>
                  <a:gd name="connsiteX10" fmla="*/ 4697258 w 8120079"/>
                  <a:gd name="connsiteY10" fmla="*/ 1210962 h 3341837"/>
                  <a:gd name="connsiteX11" fmla="*/ 4348994 w 8120079"/>
                  <a:gd name="connsiteY11" fmla="*/ 1301174 h 3341837"/>
                  <a:gd name="connsiteX12" fmla="*/ 4287287 w 8120079"/>
                  <a:gd name="connsiteY12" fmla="*/ 1205807 h 3341837"/>
                  <a:gd name="connsiteX13" fmla="*/ 4278872 w 8120079"/>
                  <a:gd name="connsiteY13" fmla="*/ 1315199 h 3341837"/>
                  <a:gd name="connsiteX14" fmla="*/ 4049097 w 8120079"/>
                  <a:gd name="connsiteY14" fmla="*/ 1384488 h 3341837"/>
                  <a:gd name="connsiteX15" fmla="*/ 2794317 w 8120079"/>
                  <a:gd name="connsiteY15" fmla="*/ 2273643 h 3341837"/>
                  <a:gd name="connsiteX16" fmla="*/ 2052912 w 8120079"/>
                  <a:gd name="connsiteY16" fmla="*/ 2965622 h 3341837"/>
                  <a:gd name="connsiteX17" fmla="*/ 1904631 w 8120079"/>
                  <a:gd name="connsiteY17" fmla="*/ 3101546 h 3341837"/>
                  <a:gd name="connsiteX18" fmla="*/ 1706923 w 8120079"/>
                  <a:gd name="connsiteY18" fmla="*/ 3249827 h 3341837"/>
                  <a:gd name="connsiteX19" fmla="*/ 1546285 w 8120079"/>
                  <a:gd name="connsiteY19" fmla="*/ 3336324 h 3341837"/>
                  <a:gd name="connsiteX20" fmla="*/ 1385647 w 8120079"/>
                  <a:gd name="connsiteY20" fmla="*/ 3323968 h 3341837"/>
                  <a:gd name="connsiteX21" fmla="*/ 1212652 w 8120079"/>
                  <a:gd name="connsiteY21" fmla="*/ 3249827 h 3341837"/>
                  <a:gd name="connsiteX22" fmla="*/ 1138512 w 8120079"/>
                  <a:gd name="connsiteY22" fmla="*/ 3175687 h 3341837"/>
                  <a:gd name="connsiteX23" fmla="*/ 88187 w 8120079"/>
                  <a:gd name="connsiteY23" fmla="*/ 2261287 h 3341837"/>
                  <a:gd name="connsiteX24" fmla="*/ 63474 w 8120079"/>
                  <a:gd name="connsiteY24" fmla="*/ 2248930 h 3341837"/>
                  <a:gd name="connsiteX25" fmla="*/ 125258 w 8120079"/>
                  <a:gd name="connsiteY25" fmla="*/ 2323070 h 3341837"/>
                  <a:gd name="connsiteX26" fmla="*/ 125258 w 8120079"/>
                  <a:gd name="connsiteY26" fmla="*/ 2323070 h 3341837"/>
                  <a:gd name="connsiteX0" fmla="*/ 8120079 w 8120079"/>
                  <a:gd name="connsiteY0" fmla="*/ 0 h 3341837"/>
                  <a:gd name="connsiteX1" fmla="*/ 7761733 w 8120079"/>
                  <a:gd name="connsiteY1" fmla="*/ 605481 h 3341837"/>
                  <a:gd name="connsiteX2" fmla="*/ 7526955 w 8120079"/>
                  <a:gd name="connsiteY2" fmla="*/ 889687 h 3341837"/>
                  <a:gd name="connsiteX3" fmla="*/ 7415744 w 8120079"/>
                  <a:gd name="connsiteY3" fmla="*/ 1075038 h 3341837"/>
                  <a:gd name="connsiteX4" fmla="*/ 7168609 w 8120079"/>
                  <a:gd name="connsiteY4" fmla="*/ 1210962 h 3341837"/>
                  <a:gd name="connsiteX5" fmla="*/ 6983258 w 8120079"/>
                  <a:gd name="connsiteY5" fmla="*/ 1248033 h 3341837"/>
                  <a:gd name="connsiteX6" fmla="*/ 6699052 w 8120079"/>
                  <a:gd name="connsiteY6" fmla="*/ 1173892 h 3341837"/>
                  <a:gd name="connsiteX7" fmla="*/ 6488987 w 8120079"/>
                  <a:gd name="connsiteY7" fmla="*/ 1099751 h 3341837"/>
                  <a:gd name="connsiteX8" fmla="*/ 6427204 w 8120079"/>
                  <a:gd name="connsiteY8" fmla="*/ 1075038 h 3341837"/>
                  <a:gd name="connsiteX9" fmla="*/ 5488090 w 8120079"/>
                  <a:gd name="connsiteY9" fmla="*/ 1062681 h 3341837"/>
                  <a:gd name="connsiteX10" fmla="*/ 4697258 w 8120079"/>
                  <a:gd name="connsiteY10" fmla="*/ 1210962 h 3341837"/>
                  <a:gd name="connsiteX11" fmla="*/ 4348994 w 8120079"/>
                  <a:gd name="connsiteY11" fmla="*/ 1301174 h 3341837"/>
                  <a:gd name="connsiteX12" fmla="*/ 4287287 w 8120079"/>
                  <a:gd name="connsiteY12" fmla="*/ 1205807 h 3341837"/>
                  <a:gd name="connsiteX13" fmla="*/ 4278872 w 8120079"/>
                  <a:gd name="connsiteY13" fmla="*/ 1315199 h 3341837"/>
                  <a:gd name="connsiteX14" fmla="*/ 4049097 w 8120079"/>
                  <a:gd name="connsiteY14" fmla="*/ 1384488 h 3341837"/>
                  <a:gd name="connsiteX15" fmla="*/ 2794317 w 8120079"/>
                  <a:gd name="connsiteY15" fmla="*/ 2273643 h 3341837"/>
                  <a:gd name="connsiteX16" fmla="*/ 2052912 w 8120079"/>
                  <a:gd name="connsiteY16" fmla="*/ 2965622 h 3341837"/>
                  <a:gd name="connsiteX17" fmla="*/ 1904631 w 8120079"/>
                  <a:gd name="connsiteY17" fmla="*/ 3101546 h 3341837"/>
                  <a:gd name="connsiteX18" fmla="*/ 1706923 w 8120079"/>
                  <a:gd name="connsiteY18" fmla="*/ 3249827 h 3341837"/>
                  <a:gd name="connsiteX19" fmla="*/ 1546285 w 8120079"/>
                  <a:gd name="connsiteY19" fmla="*/ 3336324 h 3341837"/>
                  <a:gd name="connsiteX20" fmla="*/ 1385647 w 8120079"/>
                  <a:gd name="connsiteY20" fmla="*/ 3323968 h 3341837"/>
                  <a:gd name="connsiteX21" fmla="*/ 1212652 w 8120079"/>
                  <a:gd name="connsiteY21" fmla="*/ 3249827 h 3341837"/>
                  <a:gd name="connsiteX22" fmla="*/ 1138512 w 8120079"/>
                  <a:gd name="connsiteY22" fmla="*/ 3175687 h 3341837"/>
                  <a:gd name="connsiteX23" fmla="*/ 88187 w 8120079"/>
                  <a:gd name="connsiteY23" fmla="*/ 2261287 h 3341837"/>
                  <a:gd name="connsiteX24" fmla="*/ 63474 w 8120079"/>
                  <a:gd name="connsiteY24" fmla="*/ 2248930 h 3341837"/>
                  <a:gd name="connsiteX25" fmla="*/ 125258 w 8120079"/>
                  <a:gd name="connsiteY25" fmla="*/ 2323070 h 3341837"/>
                  <a:gd name="connsiteX26" fmla="*/ 125258 w 8120079"/>
                  <a:gd name="connsiteY26" fmla="*/ 2323070 h 3341837"/>
                  <a:gd name="connsiteX0" fmla="*/ 8120079 w 8120079"/>
                  <a:gd name="connsiteY0" fmla="*/ 0 h 3341837"/>
                  <a:gd name="connsiteX1" fmla="*/ 7761733 w 8120079"/>
                  <a:gd name="connsiteY1" fmla="*/ 605481 h 3341837"/>
                  <a:gd name="connsiteX2" fmla="*/ 7526955 w 8120079"/>
                  <a:gd name="connsiteY2" fmla="*/ 889687 h 3341837"/>
                  <a:gd name="connsiteX3" fmla="*/ 7415744 w 8120079"/>
                  <a:gd name="connsiteY3" fmla="*/ 1075038 h 3341837"/>
                  <a:gd name="connsiteX4" fmla="*/ 7168609 w 8120079"/>
                  <a:gd name="connsiteY4" fmla="*/ 1210962 h 3341837"/>
                  <a:gd name="connsiteX5" fmla="*/ 6983258 w 8120079"/>
                  <a:gd name="connsiteY5" fmla="*/ 1248033 h 3341837"/>
                  <a:gd name="connsiteX6" fmla="*/ 6699052 w 8120079"/>
                  <a:gd name="connsiteY6" fmla="*/ 1173892 h 3341837"/>
                  <a:gd name="connsiteX7" fmla="*/ 6488987 w 8120079"/>
                  <a:gd name="connsiteY7" fmla="*/ 1099751 h 3341837"/>
                  <a:gd name="connsiteX8" fmla="*/ 6427204 w 8120079"/>
                  <a:gd name="connsiteY8" fmla="*/ 1075038 h 3341837"/>
                  <a:gd name="connsiteX9" fmla="*/ 5488090 w 8120079"/>
                  <a:gd name="connsiteY9" fmla="*/ 1062681 h 3341837"/>
                  <a:gd name="connsiteX10" fmla="*/ 4697258 w 8120079"/>
                  <a:gd name="connsiteY10" fmla="*/ 1210962 h 3341837"/>
                  <a:gd name="connsiteX11" fmla="*/ 4348994 w 8120079"/>
                  <a:gd name="connsiteY11" fmla="*/ 1301174 h 3341837"/>
                  <a:gd name="connsiteX12" fmla="*/ 4278872 w 8120079"/>
                  <a:gd name="connsiteY12" fmla="*/ 1315199 h 3341837"/>
                  <a:gd name="connsiteX13" fmla="*/ 4049097 w 8120079"/>
                  <a:gd name="connsiteY13" fmla="*/ 1384488 h 3341837"/>
                  <a:gd name="connsiteX14" fmla="*/ 2794317 w 8120079"/>
                  <a:gd name="connsiteY14" fmla="*/ 2273643 h 3341837"/>
                  <a:gd name="connsiteX15" fmla="*/ 2052912 w 8120079"/>
                  <a:gd name="connsiteY15" fmla="*/ 2965622 h 3341837"/>
                  <a:gd name="connsiteX16" fmla="*/ 1904631 w 8120079"/>
                  <a:gd name="connsiteY16" fmla="*/ 3101546 h 3341837"/>
                  <a:gd name="connsiteX17" fmla="*/ 1706923 w 8120079"/>
                  <a:gd name="connsiteY17" fmla="*/ 3249827 h 3341837"/>
                  <a:gd name="connsiteX18" fmla="*/ 1546285 w 8120079"/>
                  <a:gd name="connsiteY18" fmla="*/ 3336324 h 3341837"/>
                  <a:gd name="connsiteX19" fmla="*/ 1385647 w 8120079"/>
                  <a:gd name="connsiteY19" fmla="*/ 3323968 h 3341837"/>
                  <a:gd name="connsiteX20" fmla="*/ 1212652 w 8120079"/>
                  <a:gd name="connsiteY20" fmla="*/ 3249827 h 3341837"/>
                  <a:gd name="connsiteX21" fmla="*/ 1138512 w 8120079"/>
                  <a:gd name="connsiteY21" fmla="*/ 3175687 h 3341837"/>
                  <a:gd name="connsiteX22" fmla="*/ 88187 w 8120079"/>
                  <a:gd name="connsiteY22" fmla="*/ 2261287 h 3341837"/>
                  <a:gd name="connsiteX23" fmla="*/ 63474 w 8120079"/>
                  <a:gd name="connsiteY23" fmla="*/ 2248930 h 3341837"/>
                  <a:gd name="connsiteX24" fmla="*/ 125258 w 8120079"/>
                  <a:gd name="connsiteY24" fmla="*/ 2323070 h 3341837"/>
                  <a:gd name="connsiteX25" fmla="*/ 125258 w 8120079"/>
                  <a:gd name="connsiteY25" fmla="*/ 2323070 h 3341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120079" h="3341837">
                    <a:moveTo>
                      <a:pt x="8120079" y="0"/>
                    </a:moveTo>
                    <a:cubicBezTo>
                      <a:pt x="7990333" y="228600"/>
                      <a:pt x="7860587" y="457200"/>
                      <a:pt x="7761733" y="605481"/>
                    </a:cubicBezTo>
                    <a:cubicBezTo>
                      <a:pt x="7662879" y="753762"/>
                      <a:pt x="7584620" y="811428"/>
                      <a:pt x="7526955" y="889687"/>
                    </a:cubicBezTo>
                    <a:cubicBezTo>
                      <a:pt x="7469290" y="967947"/>
                      <a:pt x="7475468" y="1021492"/>
                      <a:pt x="7415744" y="1075038"/>
                    </a:cubicBezTo>
                    <a:cubicBezTo>
                      <a:pt x="7356020" y="1128584"/>
                      <a:pt x="7240690" y="1182130"/>
                      <a:pt x="7168609" y="1210962"/>
                    </a:cubicBezTo>
                    <a:cubicBezTo>
                      <a:pt x="7096528" y="1239794"/>
                      <a:pt x="7061517" y="1254211"/>
                      <a:pt x="6983258" y="1248033"/>
                    </a:cubicBezTo>
                    <a:cubicBezTo>
                      <a:pt x="6904999" y="1241855"/>
                      <a:pt x="6781430" y="1198606"/>
                      <a:pt x="6699052" y="1173892"/>
                    </a:cubicBezTo>
                    <a:cubicBezTo>
                      <a:pt x="6616673" y="1149178"/>
                      <a:pt x="6534295" y="1116227"/>
                      <a:pt x="6488987" y="1099751"/>
                    </a:cubicBezTo>
                    <a:cubicBezTo>
                      <a:pt x="6443679" y="1083275"/>
                      <a:pt x="6594020" y="1081216"/>
                      <a:pt x="6427204" y="1075038"/>
                    </a:cubicBezTo>
                    <a:cubicBezTo>
                      <a:pt x="6260388" y="1068860"/>
                      <a:pt x="5776414" y="1040027"/>
                      <a:pt x="5488090" y="1062681"/>
                    </a:cubicBezTo>
                    <a:cubicBezTo>
                      <a:pt x="5199766" y="1085335"/>
                      <a:pt x="4887107" y="1171213"/>
                      <a:pt x="4697258" y="1210962"/>
                    </a:cubicBezTo>
                    <a:lnTo>
                      <a:pt x="4348994" y="1301174"/>
                    </a:lnTo>
                    <a:lnTo>
                      <a:pt x="4278872" y="1315199"/>
                    </a:lnTo>
                    <a:lnTo>
                      <a:pt x="4049097" y="1384488"/>
                    </a:lnTo>
                    <a:cubicBezTo>
                      <a:pt x="3801671" y="1544229"/>
                      <a:pt x="3127015" y="2010121"/>
                      <a:pt x="2794317" y="2273643"/>
                    </a:cubicBezTo>
                    <a:cubicBezTo>
                      <a:pt x="2461620" y="2537165"/>
                      <a:pt x="2201193" y="2827638"/>
                      <a:pt x="2052912" y="2965622"/>
                    </a:cubicBezTo>
                    <a:cubicBezTo>
                      <a:pt x="1904631" y="3103606"/>
                      <a:pt x="1962296" y="3054179"/>
                      <a:pt x="1904631" y="3101546"/>
                    </a:cubicBezTo>
                    <a:cubicBezTo>
                      <a:pt x="1846966" y="3148913"/>
                      <a:pt x="1766647" y="3210697"/>
                      <a:pt x="1706923" y="3249827"/>
                    </a:cubicBezTo>
                    <a:cubicBezTo>
                      <a:pt x="1647199" y="3288957"/>
                      <a:pt x="1599831" y="3323967"/>
                      <a:pt x="1546285" y="3336324"/>
                    </a:cubicBezTo>
                    <a:cubicBezTo>
                      <a:pt x="1492739" y="3348681"/>
                      <a:pt x="1441252" y="3338384"/>
                      <a:pt x="1385647" y="3323968"/>
                    </a:cubicBezTo>
                    <a:cubicBezTo>
                      <a:pt x="1330041" y="3309552"/>
                      <a:pt x="1253841" y="3274540"/>
                      <a:pt x="1212652" y="3249827"/>
                    </a:cubicBezTo>
                    <a:cubicBezTo>
                      <a:pt x="1171463" y="3225114"/>
                      <a:pt x="1138512" y="3175687"/>
                      <a:pt x="1138512" y="3175687"/>
                    </a:cubicBezTo>
                    <a:lnTo>
                      <a:pt x="88187" y="2261287"/>
                    </a:lnTo>
                    <a:cubicBezTo>
                      <a:pt x="-90986" y="2106828"/>
                      <a:pt x="57296" y="2238633"/>
                      <a:pt x="63474" y="2248930"/>
                    </a:cubicBezTo>
                    <a:cubicBezTo>
                      <a:pt x="69652" y="2259227"/>
                      <a:pt x="125258" y="2323070"/>
                      <a:pt x="125258" y="2323070"/>
                    </a:cubicBezTo>
                    <a:lnTo>
                      <a:pt x="125258" y="2323070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A40FCA5-B03E-41F4-B56A-8B3DA1383D3E}"/>
                  </a:ext>
                </a:extLst>
              </p:cNvPr>
              <p:cNvSpPr txBox="1"/>
              <p:nvPr/>
            </p:nvSpPr>
            <p:spPr>
              <a:xfrm>
                <a:off x="3870285" y="3912782"/>
                <a:ext cx="1314783" cy="235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i="1" dirty="0">
                    <a:solidFill>
                      <a:srgbClr val="FF0000"/>
                    </a:solidFill>
                  </a:rPr>
                  <a:t>Approximate ESR path</a:t>
                </a:r>
              </a:p>
            </p:txBody>
          </p: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B4E6D38A-AC89-4A00-85B0-B98EF4D437B0}"/>
                  </a:ext>
                </a:extLst>
              </p:cNvPr>
              <p:cNvGrpSpPr/>
              <p:nvPr/>
            </p:nvGrpSpPr>
            <p:grpSpPr>
              <a:xfrm>
                <a:off x="8623187" y="3305002"/>
                <a:ext cx="905330" cy="449377"/>
                <a:chOff x="6512872" y="4221959"/>
                <a:chExt cx="1639605" cy="687197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643E4081-0D18-40A1-8E36-9608ACBF5798}"/>
                    </a:ext>
                  </a:extLst>
                </p:cNvPr>
                <p:cNvSpPr/>
                <p:nvPr/>
              </p:nvSpPr>
              <p:spPr>
                <a:xfrm>
                  <a:off x="6512872" y="4221959"/>
                  <a:ext cx="1639605" cy="687197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rgbClr val="66FF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298DC93A-C467-4C14-8804-A0C21A53C9A3}"/>
                    </a:ext>
                  </a:extLst>
                </p:cNvPr>
                <p:cNvSpPr txBox="1"/>
                <p:nvPr/>
              </p:nvSpPr>
              <p:spPr>
                <a:xfrm>
                  <a:off x="6645894" y="4252938"/>
                  <a:ext cx="1469430" cy="41370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ctr">
                    <a:defRPr>
                      <a:solidFill>
                        <a:schemeClr val="lt1"/>
                      </a:solidFill>
                    </a:defRPr>
                  </a:lvl1pPr>
                  <a:lvl2pPr>
                    <a:defRPr>
                      <a:solidFill>
                        <a:schemeClr val="lt1"/>
                      </a:solidFill>
                    </a:defRPr>
                  </a:lvl2pPr>
                  <a:lvl3pPr>
                    <a:defRPr>
                      <a:solidFill>
                        <a:schemeClr val="lt1"/>
                      </a:solidFill>
                    </a:defRPr>
                  </a:lvl3pPr>
                  <a:lvl4pPr>
                    <a:defRPr>
                      <a:solidFill>
                        <a:schemeClr val="lt1"/>
                      </a:solidFill>
                    </a:defRPr>
                  </a:lvl4pPr>
                  <a:lvl5pPr>
                    <a:defRPr>
                      <a:solidFill>
                        <a:schemeClr val="lt1"/>
                      </a:solidFill>
                    </a:defRPr>
                  </a:lvl5pPr>
                  <a:lvl6pPr>
                    <a:defRPr>
                      <a:solidFill>
                        <a:schemeClr val="lt1"/>
                      </a:solidFill>
                    </a:defRPr>
                  </a:lvl6pPr>
                  <a:lvl7pPr>
                    <a:defRPr>
                      <a:solidFill>
                        <a:schemeClr val="lt1"/>
                      </a:solidFill>
                    </a:defRPr>
                  </a:lvl7pPr>
                  <a:lvl8pPr>
                    <a:defRPr>
                      <a:solidFill>
                        <a:schemeClr val="lt1"/>
                      </a:solidFill>
                    </a:defRPr>
                  </a:lvl8pPr>
                  <a:lvl9pPr>
                    <a:defRPr>
                      <a:solidFill>
                        <a:schemeClr val="lt1"/>
                      </a:solidFill>
                    </a:defRPr>
                  </a:lvl9pPr>
                </a:lstStyle>
                <a:p>
                  <a:endParaRPr lang="en-US" sz="600" dirty="0">
                    <a:solidFill>
                      <a:schemeClr val="tx1"/>
                    </a:solidFill>
                  </a:endParaRPr>
                </a:p>
                <a:p>
                  <a:r>
                    <a:rPr lang="en-US" sz="1000" dirty="0">
                      <a:solidFill>
                        <a:schemeClr val="tx1"/>
                      </a:solidFill>
                    </a:rPr>
                    <a:t>Spin Rotator</a:t>
                  </a:r>
                </a:p>
              </p:txBody>
            </p:sp>
          </p:grp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387580BC-CCCA-4DA1-BDE4-BDC95C713A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91147" y="2192367"/>
                <a:ext cx="462456" cy="966107"/>
              </a:xfrm>
              <a:prstGeom prst="straightConnector1">
                <a:avLst/>
              </a:prstGeom>
              <a:noFill/>
              <a:ln w="12700">
                <a:solidFill>
                  <a:schemeClr val="accent6">
                    <a:lumMod val="60000"/>
                    <a:lumOff val="40000"/>
                  </a:schemeClr>
                </a:solidFill>
                <a:headEnd type="triangl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CB95C1C1-5162-47EA-8B2B-690E3D505893}"/>
                  </a:ext>
                </a:extLst>
              </p:cNvPr>
              <p:cNvGrpSpPr/>
              <p:nvPr/>
            </p:nvGrpSpPr>
            <p:grpSpPr>
              <a:xfrm>
                <a:off x="3499755" y="2242339"/>
                <a:ext cx="811504" cy="322124"/>
                <a:chOff x="11233679" y="3236577"/>
                <a:chExt cx="871775" cy="425708"/>
              </a:xfrm>
            </p:grpSpPr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79941801-82BD-48BB-854D-18B40296BEE5}"/>
                    </a:ext>
                  </a:extLst>
                </p:cNvPr>
                <p:cNvSpPr/>
                <p:nvPr/>
              </p:nvSpPr>
              <p:spPr>
                <a:xfrm>
                  <a:off x="11275088" y="3237347"/>
                  <a:ext cx="742506" cy="424938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en-US" sz="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1BCCB668-866D-40C9-B0B2-44F2621E8981}"/>
                    </a:ext>
                  </a:extLst>
                </p:cNvPr>
                <p:cNvSpPr txBox="1"/>
                <p:nvPr/>
              </p:nvSpPr>
              <p:spPr>
                <a:xfrm>
                  <a:off x="11233679" y="3236577"/>
                  <a:ext cx="871775" cy="4158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/>
                    <a:t>HSR Arc </a:t>
                  </a:r>
                </a:p>
              </p:txBody>
            </p:sp>
          </p:grpSp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5F16744A-3DD8-4374-983F-98234CC19A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110185" y="1955549"/>
                <a:ext cx="412363" cy="961685"/>
              </a:xfrm>
              <a:prstGeom prst="straightConnector1">
                <a:avLst/>
              </a:prstGeom>
              <a:noFill/>
              <a:ln w="12700">
                <a:solidFill>
                  <a:schemeClr val="accent6">
                    <a:lumMod val="60000"/>
                    <a:lumOff val="40000"/>
                  </a:schemeClr>
                </a:solidFill>
                <a:headEnd type="triangl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B170A7BF-20B9-4C30-9B87-CBA12AA1759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517683" y="2917233"/>
                <a:ext cx="297947" cy="388271"/>
              </a:xfrm>
              <a:prstGeom prst="straightConnector1">
                <a:avLst/>
              </a:prstGeom>
              <a:noFill/>
              <a:ln w="12700">
                <a:solidFill>
                  <a:schemeClr val="accent6">
                    <a:lumMod val="75000"/>
                  </a:schemeClr>
                </a:solidFill>
                <a:headEnd type="triangl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10DA2735-88B3-42F0-9BE8-4A18E515FBBA}"/>
                  </a:ext>
                </a:extLst>
              </p:cNvPr>
              <p:cNvGrpSpPr/>
              <p:nvPr/>
            </p:nvGrpSpPr>
            <p:grpSpPr>
              <a:xfrm>
                <a:off x="3389772" y="3486673"/>
                <a:ext cx="1055965" cy="314655"/>
                <a:chOff x="10485644" y="3931768"/>
                <a:chExt cx="1342114" cy="457975"/>
              </a:xfrm>
              <a:solidFill>
                <a:schemeClr val="accent6">
                  <a:lumMod val="75000"/>
                </a:schemeClr>
              </a:solidFill>
            </p:grpSpPr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BE5B935E-DB0F-4778-AD78-929FA56A1FD0}"/>
                    </a:ext>
                  </a:extLst>
                </p:cNvPr>
                <p:cNvSpPr/>
                <p:nvPr/>
              </p:nvSpPr>
              <p:spPr>
                <a:xfrm flipV="1">
                  <a:off x="10485644" y="3954136"/>
                  <a:ext cx="1211107" cy="404092"/>
                </a:xfrm>
                <a:prstGeom prst="ellipse">
                  <a:avLst/>
                </a:pr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en-US" sz="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F7D3736B-6A44-44B0-9BD3-6CA06A2EFC69}"/>
                    </a:ext>
                  </a:extLst>
                </p:cNvPr>
                <p:cNvSpPr txBox="1"/>
                <p:nvPr/>
              </p:nvSpPr>
              <p:spPr>
                <a:xfrm>
                  <a:off x="10606149" y="3931768"/>
                  <a:ext cx="1221609" cy="4579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bg1">
                          <a:lumMod val="85000"/>
                        </a:schemeClr>
                      </a:solidFill>
                    </a:rPr>
                    <a:t>matching</a:t>
                  </a:r>
                </a:p>
              </p:txBody>
            </p:sp>
          </p:grpSp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DAE94251-9B05-4567-80CB-3857CF3DAA1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00673" y="3161281"/>
                <a:ext cx="190474" cy="278528"/>
              </a:xfrm>
              <a:prstGeom prst="straightConnector1">
                <a:avLst/>
              </a:prstGeom>
              <a:noFill/>
              <a:ln w="12700">
                <a:solidFill>
                  <a:schemeClr val="accent6">
                    <a:lumMod val="75000"/>
                  </a:schemeClr>
                </a:solidFill>
                <a:headEnd type="triangl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35BB4071-0122-413A-8CEB-C9A2C7BF2F93}"/>
                  </a:ext>
                </a:extLst>
              </p:cNvPr>
              <p:cNvGrpSpPr/>
              <p:nvPr/>
            </p:nvGrpSpPr>
            <p:grpSpPr>
              <a:xfrm>
                <a:off x="10502744" y="3659953"/>
                <a:ext cx="1025408" cy="314655"/>
                <a:chOff x="11511138" y="3819171"/>
                <a:chExt cx="1303277" cy="457977"/>
              </a:xfrm>
              <a:solidFill>
                <a:schemeClr val="accent6">
                  <a:lumMod val="75000"/>
                </a:schemeClr>
              </a:solidFill>
            </p:grpSpPr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5036B844-AD66-4090-8570-15372F75C880}"/>
                    </a:ext>
                  </a:extLst>
                </p:cNvPr>
                <p:cNvSpPr/>
                <p:nvPr/>
              </p:nvSpPr>
              <p:spPr>
                <a:xfrm>
                  <a:off x="11527415" y="3850671"/>
                  <a:ext cx="1038848" cy="414054"/>
                </a:xfrm>
                <a:prstGeom prst="ellipse">
                  <a:avLst/>
                </a:pr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en-US" sz="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A500E47B-CE8B-4393-AC65-6BB8D49BB946}"/>
                    </a:ext>
                  </a:extLst>
                </p:cNvPr>
                <p:cNvSpPr txBox="1"/>
                <p:nvPr/>
              </p:nvSpPr>
              <p:spPr>
                <a:xfrm>
                  <a:off x="11511138" y="3819171"/>
                  <a:ext cx="1303277" cy="4579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bg1">
                          <a:lumMod val="85000"/>
                        </a:schemeClr>
                      </a:solidFill>
                    </a:rPr>
                    <a:t>matching</a:t>
                  </a:r>
                </a:p>
              </p:txBody>
            </p:sp>
          </p:grp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00B5E98A-AB17-4100-86A5-C7304A0EE8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861274" y="3591214"/>
                <a:ext cx="254376" cy="294031"/>
              </a:xfrm>
              <a:prstGeom prst="straightConnector1">
                <a:avLst/>
              </a:prstGeom>
              <a:noFill/>
              <a:ln w="12700">
                <a:solidFill>
                  <a:schemeClr val="accent6">
                    <a:lumMod val="50000"/>
                  </a:schemeClr>
                </a:solidFill>
                <a:headEnd type="triangl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09" name="Straight Arrow Connector 108">
                <a:extLst>
                  <a:ext uri="{FF2B5EF4-FFF2-40B4-BE49-F238E27FC236}">
                    <a16:creationId xmlns:a16="http://schemas.microsoft.com/office/drawing/2014/main" id="{407C4117-8B2F-4F6D-90D1-1CEA8E3FFA6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55830" y="3338385"/>
                <a:ext cx="468658" cy="259829"/>
              </a:xfrm>
              <a:prstGeom prst="straightConnector1">
                <a:avLst/>
              </a:prstGeom>
              <a:noFill/>
              <a:ln w="12700">
                <a:solidFill>
                  <a:schemeClr val="accent6">
                    <a:lumMod val="50000"/>
                  </a:schemeClr>
                </a:solidFill>
                <a:headEnd type="triangl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7F3D66CC-16F2-4714-B36B-727F36BC7DE3}"/>
                  </a:ext>
                </a:extLst>
              </p:cNvPr>
              <p:cNvGrpSpPr/>
              <p:nvPr/>
            </p:nvGrpSpPr>
            <p:grpSpPr>
              <a:xfrm>
                <a:off x="9260362" y="3030180"/>
                <a:ext cx="638590" cy="352770"/>
                <a:chOff x="11210372" y="3237345"/>
                <a:chExt cx="821103" cy="466209"/>
              </a:xfrm>
            </p:grpSpPr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0CC8C7EC-BC67-468D-B257-85805BB9E236}"/>
                    </a:ext>
                  </a:extLst>
                </p:cNvPr>
                <p:cNvSpPr/>
                <p:nvPr/>
              </p:nvSpPr>
              <p:spPr>
                <a:xfrm>
                  <a:off x="11275088" y="3237345"/>
                  <a:ext cx="742506" cy="466209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rgbClr val="CC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en-US" sz="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id="{B6C0E41B-FB6B-41C6-8CC1-5D2062117E64}"/>
                    </a:ext>
                  </a:extLst>
                </p:cNvPr>
                <p:cNvSpPr txBox="1"/>
                <p:nvPr/>
              </p:nvSpPr>
              <p:spPr>
                <a:xfrm>
                  <a:off x="11210372" y="3237345"/>
                  <a:ext cx="821103" cy="41583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/>
                    <a:t>Snake</a:t>
                  </a:r>
                </a:p>
              </p:txBody>
            </p:sp>
          </p:grp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2F0D3345-4777-485C-851A-D9154BF8F496}"/>
                  </a:ext>
                </a:extLst>
              </p:cNvPr>
              <p:cNvSpPr txBox="1"/>
              <p:nvPr/>
            </p:nvSpPr>
            <p:spPr>
              <a:xfrm>
                <a:off x="3747341" y="4931962"/>
                <a:ext cx="2940685" cy="235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i="1" dirty="0"/>
                  <a:t>Nov 2021 layout</a:t>
                </a:r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10F79CB5-A7C7-4EAF-A80F-36E19DEECDBE}"/>
                  </a:ext>
                </a:extLst>
              </p:cNvPr>
              <p:cNvSpPr/>
              <p:nvPr/>
            </p:nvSpPr>
            <p:spPr>
              <a:xfrm>
                <a:off x="7987677" y="2636175"/>
                <a:ext cx="1080940" cy="272232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C25F6310-1585-4D63-9C5D-DAA489293327}"/>
                  </a:ext>
                </a:extLst>
              </p:cNvPr>
              <p:cNvSpPr txBox="1"/>
              <p:nvPr/>
            </p:nvSpPr>
            <p:spPr>
              <a:xfrm>
                <a:off x="7887693" y="2614962"/>
                <a:ext cx="1261047" cy="3146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00" dirty="0"/>
                  <a:t>Crab –out</a:t>
                </a:r>
              </a:p>
            </p:txBody>
          </p:sp>
          <p:cxnSp>
            <p:nvCxnSpPr>
              <p:cNvPr id="166" name="Straight Arrow Connector 165">
                <a:extLst>
                  <a:ext uri="{FF2B5EF4-FFF2-40B4-BE49-F238E27FC236}">
                    <a16:creationId xmlns:a16="http://schemas.microsoft.com/office/drawing/2014/main" id="{CB89F437-F4E2-4AAF-AD75-DF6CC69E21E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99452" y="3949700"/>
                <a:ext cx="38099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Arrow Connector 171">
                <a:extLst>
                  <a:ext uri="{FF2B5EF4-FFF2-40B4-BE49-F238E27FC236}">
                    <a16:creationId xmlns:a16="http://schemas.microsoft.com/office/drawing/2014/main" id="{7C5AE4B3-1AD2-468F-B7A2-58A1C65AC2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73047" y="2571822"/>
                <a:ext cx="175846" cy="99421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25071033-629A-48C7-8B49-0223A261A95E}"/>
                  </a:ext>
                </a:extLst>
              </p:cNvPr>
              <p:cNvSpPr/>
              <p:nvPr/>
            </p:nvSpPr>
            <p:spPr>
              <a:xfrm>
                <a:off x="5997923" y="2287057"/>
                <a:ext cx="979340" cy="312828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6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77" name="Straight Arrow Connector 176">
                <a:extLst>
                  <a:ext uri="{FF2B5EF4-FFF2-40B4-BE49-F238E27FC236}">
                    <a16:creationId xmlns:a16="http://schemas.microsoft.com/office/drawing/2014/main" id="{0067D014-A779-4511-9BF4-74518B7C3D1E}"/>
                  </a:ext>
                </a:extLst>
              </p:cNvPr>
              <p:cNvCxnSpPr>
                <a:cxnSpLocks/>
                <a:stCxn id="179" idx="4"/>
              </p:cNvCxnSpPr>
              <p:nvPr/>
            </p:nvCxnSpPr>
            <p:spPr>
              <a:xfrm>
                <a:off x="5626063" y="3237069"/>
                <a:ext cx="104752" cy="179230"/>
              </a:xfrm>
              <a:prstGeom prst="straightConnector1">
                <a:avLst/>
              </a:prstGeom>
              <a:ln>
                <a:solidFill>
                  <a:srgbClr val="66FF3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2839DFB0-3EE8-41EC-A6D0-A014F57EDD85}"/>
                  </a:ext>
                </a:extLst>
              </p:cNvPr>
              <p:cNvGrpSpPr/>
              <p:nvPr/>
            </p:nvGrpSpPr>
            <p:grpSpPr>
              <a:xfrm>
                <a:off x="5202242" y="2817075"/>
                <a:ext cx="799690" cy="419993"/>
                <a:chOff x="6504470" y="4184677"/>
                <a:chExt cx="1448287" cy="642262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179" name="Oval 178">
                  <a:extLst>
                    <a:ext uri="{FF2B5EF4-FFF2-40B4-BE49-F238E27FC236}">
                      <a16:creationId xmlns:a16="http://schemas.microsoft.com/office/drawing/2014/main" id="{4F93FE10-B1A4-4A5F-86F4-EEC6F4D1018A}"/>
                    </a:ext>
                  </a:extLst>
                </p:cNvPr>
                <p:cNvSpPr/>
                <p:nvPr/>
              </p:nvSpPr>
              <p:spPr>
                <a:xfrm>
                  <a:off x="6611068" y="4184677"/>
                  <a:ext cx="1321936" cy="642262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rgbClr val="66FF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id="{0C7BBEB8-0EBA-471B-898A-EFEFF5B18509}"/>
                    </a:ext>
                  </a:extLst>
                </p:cNvPr>
                <p:cNvSpPr txBox="1"/>
                <p:nvPr/>
              </p:nvSpPr>
              <p:spPr>
                <a:xfrm>
                  <a:off x="6504470" y="4339424"/>
                  <a:ext cx="1448287" cy="31031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ctr">
                    <a:defRPr>
                      <a:solidFill>
                        <a:schemeClr val="lt1"/>
                      </a:solidFill>
                    </a:defRPr>
                  </a:lvl1pPr>
                  <a:lvl2pPr>
                    <a:defRPr>
                      <a:solidFill>
                        <a:schemeClr val="lt1"/>
                      </a:solidFill>
                    </a:defRPr>
                  </a:lvl2pPr>
                  <a:lvl3pPr>
                    <a:defRPr>
                      <a:solidFill>
                        <a:schemeClr val="lt1"/>
                      </a:solidFill>
                    </a:defRPr>
                  </a:lvl3pPr>
                  <a:lvl4pPr>
                    <a:defRPr>
                      <a:solidFill>
                        <a:schemeClr val="lt1"/>
                      </a:solidFill>
                    </a:defRPr>
                  </a:lvl4pPr>
                  <a:lvl5pPr>
                    <a:defRPr>
                      <a:solidFill>
                        <a:schemeClr val="lt1"/>
                      </a:solidFill>
                    </a:defRPr>
                  </a:lvl5pPr>
                  <a:lvl6pPr>
                    <a:defRPr>
                      <a:solidFill>
                        <a:schemeClr val="lt1"/>
                      </a:solidFill>
                    </a:defRPr>
                  </a:lvl6pPr>
                  <a:lvl7pPr>
                    <a:defRPr>
                      <a:solidFill>
                        <a:schemeClr val="lt1"/>
                      </a:solidFill>
                    </a:defRPr>
                  </a:lvl7pPr>
                  <a:lvl8pPr>
                    <a:defRPr>
                      <a:solidFill>
                        <a:schemeClr val="lt1"/>
                      </a:solidFill>
                    </a:defRPr>
                  </a:lvl8pPr>
                  <a:lvl9pPr>
                    <a:defRPr>
                      <a:solidFill>
                        <a:schemeClr val="lt1"/>
                      </a:solidFill>
                    </a:defRPr>
                  </a:lvl9pPr>
                </a:lstStyle>
                <a:p>
                  <a:r>
                    <a:rPr lang="en-US" sz="1000" dirty="0">
                      <a:solidFill>
                        <a:schemeClr val="tx1"/>
                      </a:solidFill>
                    </a:rPr>
                    <a:t> Spin</a:t>
                  </a:r>
                </a:p>
                <a:p>
                  <a:r>
                    <a:rPr lang="en-US" sz="1000" dirty="0">
                      <a:solidFill>
                        <a:schemeClr val="tx1"/>
                      </a:solidFill>
                    </a:rPr>
                    <a:t>Rotator</a:t>
                  </a:r>
                </a:p>
              </p:txBody>
            </p:sp>
          </p:grp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EE7F3C9E-1195-413E-A7EF-A611D6ECCD05}"/>
                  </a:ext>
                </a:extLst>
              </p:cNvPr>
              <p:cNvSpPr/>
              <p:nvPr/>
            </p:nvSpPr>
            <p:spPr>
              <a:xfrm rot="1515760">
                <a:off x="7109093" y="4082631"/>
                <a:ext cx="1054225" cy="33334"/>
              </a:xfrm>
              <a:custGeom>
                <a:avLst/>
                <a:gdLst>
                  <a:gd name="connsiteX0" fmla="*/ 0 w 3246634"/>
                  <a:gd name="connsiteY0" fmla="*/ 883577 h 883577"/>
                  <a:gd name="connsiteX1" fmla="*/ 873303 w 3246634"/>
                  <a:gd name="connsiteY1" fmla="*/ 390418 h 883577"/>
                  <a:gd name="connsiteX2" fmla="*/ 1140431 w 3246634"/>
                  <a:gd name="connsiteY2" fmla="*/ 328773 h 883577"/>
                  <a:gd name="connsiteX3" fmla="*/ 2116476 w 3246634"/>
                  <a:gd name="connsiteY3" fmla="*/ 123290 h 883577"/>
                  <a:gd name="connsiteX4" fmla="*/ 3246634 w 3246634"/>
                  <a:gd name="connsiteY4" fmla="*/ 0 h 883577"/>
                  <a:gd name="connsiteX0" fmla="*/ 0 w 3246634"/>
                  <a:gd name="connsiteY0" fmla="*/ 883577 h 883577"/>
                  <a:gd name="connsiteX1" fmla="*/ 873303 w 3246634"/>
                  <a:gd name="connsiteY1" fmla="*/ 390418 h 883577"/>
                  <a:gd name="connsiteX2" fmla="*/ 1202076 w 3246634"/>
                  <a:gd name="connsiteY2" fmla="*/ 287677 h 883577"/>
                  <a:gd name="connsiteX3" fmla="*/ 2116476 w 3246634"/>
                  <a:gd name="connsiteY3" fmla="*/ 123290 h 883577"/>
                  <a:gd name="connsiteX4" fmla="*/ 3246634 w 3246634"/>
                  <a:gd name="connsiteY4" fmla="*/ 0 h 883577"/>
                  <a:gd name="connsiteX0" fmla="*/ 0 w 3246634"/>
                  <a:gd name="connsiteY0" fmla="*/ 883577 h 883577"/>
                  <a:gd name="connsiteX1" fmla="*/ 821932 w 3246634"/>
                  <a:gd name="connsiteY1" fmla="*/ 452063 h 883577"/>
                  <a:gd name="connsiteX2" fmla="*/ 1202076 w 3246634"/>
                  <a:gd name="connsiteY2" fmla="*/ 287677 h 883577"/>
                  <a:gd name="connsiteX3" fmla="*/ 2116476 w 3246634"/>
                  <a:gd name="connsiteY3" fmla="*/ 123290 h 883577"/>
                  <a:gd name="connsiteX4" fmla="*/ 3246634 w 3246634"/>
                  <a:gd name="connsiteY4" fmla="*/ 0 h 883577"/>
                  <a:gd name="connsiteX0" fmla="*/ 0 w 3246634"/>
                  <a:gd name="connsiteY0" fmla="*/ 883577 h 883577"/>
                  <a:gd name="connsiteX1" fmla="*/ 1202076 w 3246634"/>
                  <a:gd name="connsiteY1" fmla="*/ 287677 h 883577"/>
                  <a:gd name="connsiteX2" fmla="*/ 2116476 w 3246634"/>
                  <a:gd name="connsiteY2" fmla="*/ 123290 h 883577"/>
                  <a:gd name="connsiteX3" fmla="*/ 3246634 w 3246634"/>
                  <a:gd name="connsiteY3" fmla="*/ 0 h 883577"/>
                  <a:gd name="connsiteX0" fmla="*/ 0 w 3246634"/>
                  <a:gd name="connsiteY0" fmla="*/ 883577 h 883577"/>
                  <a:gd name="connsiteX1" fmla="*/ 355409 w 3246634"/>
                  <a:gd name="connsiteY1" fmla="*/ 719477 h 883577"/>
                  <a:gd name="connsiteX2" fmla="*/ 2116476 w 3246634"/>
                  <a:gd name="connsiteY2" fmla="*/ 123290 h 883577"/>
                  <a:gd name="connsiteX3" fmla="*/ 3246634 w 3246634"/>
                  <a:gd name="connsiteY3" fmla="*/ 0 h 883577"/>
                  <a:gd name="connsiteX0" fmla="*/ 0 w 3246634"/>
                  <a:gd name="connsiteY0" fmla="*/ 883577 h 883577"/>
                  <a:gd name="connsiteX1" fmla="*/ 2116476 w 3246634"/>
                  <a:gd name="connsiteY1" fmla="*/ 123290 h 883577"/>
                  <a:gd name="connsiteX2" fmla="*/ 3246634 w 3246634"/>
                  <a:gd name="connsiteY2" fmla="*/ 0 h 883577"/>
                  <a:gd name="connsiteX0" fmla="*/ 0 w 3246634"/>
                  <a:gd name="connsiteY0" fmla="*/ 883577 h 883577"/>
                  <a:gd name="connsiteX1" fmla="*/ 291910 w 3246634"/>
                  <a:gd name="connsiteY1" fmla="*/ 766756 h 883577"/>
                  <a:gd name="connsiteX2" fmla="*/ 3246634 w 3246634"/>
                  <a:gd name="connsiteY2" fmla="*/ 0 h 883577"/>
                  <a:gd name="connsiteX0" fmla="*/ 0 w 681234"/>
                  <a:gd name="connsiteY0" fmla="*/ 185077 h 185077"/>
                  <a:gd name="connsiteX1" fmla="*/ 291910 w 681234"/>
                  <a:gd name="connsiteY1" fmla="*/ 68256 h 185077"/>
                  <a:gd name="connsiteX2" fmla="*/ 681234 w 681234"/>
                  <a:gd name="connsiteY2" fmla="*/ 0 h 185077"/>
                  <a:gd name="connsiteX0" fmla="*/ 0 w 681234"/>
                  <a:gd name="connsiteY0" fmla="*/ 185077 h 185077"/>
                  <a:gd name="connsiteX1" fmla="*/ 681234 w 681234"/>
                  <a:gd name="connsiteY1" fmla="*/ 0 h 185077"/>
                  <a:gd name="connsiteX0" fmla="*/ 0 w 681234"/>
                  <a:gd name="connsiteY0" fmla="*/ 185077 h 185077"/>
                  <a:gd name="connsiteX1" fmla="*/ 343013 w 681234"/>
                  <a:gd name="connsiteY1" fmla="*/ 70075 h 185077"/>
                  <a:gd name="connsiteX2" fmla="*/ 681234 w 681234"/>
                  <a:gd name="connsiteY2" fmla="*/ 0 h 185077"/>
                  <a:gd name="connsiteX0" fmla="*/ 0 w 730109"/>
                  <a:gd name="connsiteY0" fmla="*/ 181796 h 181796"/>
                  <a:gd name="connsiteX1" fmla="*/ 343013 w 730109"/>
                  <a:gd name="connsiteY1" fmla="*/ 66794 h 181796"/>
                  <a:gd name="connsiteX2" fmla="*/ 730109 w 730109"/>
                  <a:gd name="connsiteY2" fmla="*/ 0 h 181796"/>
                  <a:gd name="connsiteX0" fmla="*/ 0 w 809872"/>
                  <a:gd name="connsiteY0" fmla="*/ 193533 h 193533"/>
                  <a:gd name="connsiteX1" fmla="*/ 343013 w 809872"/>
                  <a:gd name="connsiteY1" fmla="*/ 78531 h 193533"/>
                  <a:gd name="connsiteX2" fmla="*/ 809872 w 809872"/>
                  <a:gd name="connsiteY2" fmla="*/ 0 h 193533"/>
                  <a:gd name="connsiteX0" fmla="*/ 0 w 1455802"/>
                  <a:gd name="connsiteY0" fmla="*/ 246877 h 246877"/>
                  <a:gd name="connsiteX1" fmla="*/ 343013 w 1455802"/>
                  <a:gd name="connsiteY1" fmla="*/ 131875 h 246877"/>
                  <a:gd name="connsiteX2" fmla="*/ 1455802 w 1455802"/>
                  <a:gd name="connsiteY2" fmla="*/ 0 h 246877"/>
                  <a:gd name="connsiteX0" fmla="*/ 0 w 1455802"/>
                  <a:gd name="connsiteY0" fmla="*/ 246877 h 246877"/>
                  <a:gd name="connsiteX1" fmla="*/ 343013 w 1455802"/>
                  <a:gd name="connsiteY1" fmla="*/ 131875 h 246877"/>
                  <a:gd name="connsiteX2" fmla="*/ 1011759 w 1455802"/>
                  <a:gd name="connsiteY2" fmla="*/ 60543 h 246877"/>
                  <a:gd name="connsiteX3" fmla="*/ 1455802 w 1455802"/>
                  <a:gd name="connsiteY3" fmla="*/ 0 h 246877"/>
                  <a:gd name="connsiteX0" fmla="*/ 0 w 1455802"/>
                  <a:gd name="connsiteY0" fmla="*/ 254844 h 254844"/>
                  <a:gd name="connsiteX1" fmla="*/ 343013 w 1455802"/>
                  <a:gd name="connsiteY1" fmla="*/ 139842 h 254844"/>
                  <a:gd name="connsiteX2" fmla="*/ 1008653 w 1455802"/>
                  <a:gd name="connsiteY2" fmla="*/ 7858 h 254844"/>
                  <a:gd name="connsiteX3" fmla="*/ 1455802 w 1455802"/>
                  <a:gd name="connsiteY3" fmla="*/ 7967 h 254844"/>
                  <a:gd name="connsiteX0" fmla="*/ 0 w 1455802"/>
                  <a:gd name="connsiteY0" fmla="*/ 280331 h 280331"/>
                  <a:gd name="connsiteX1" fmla="*/ 343013 w 1455802"/>
                  <a:gd name="connsiteY1" fmla="*/ 165329 h 280331"/>
                  <a:gd name="connsiteX2" fmla="*/ 1011248 w 1455802"/>
                  <a:gd name="connsiteY2" fmla="*/ 4833 h 280331"/>
                  <a:gd name="connsiteX3" fmla="*/ 1455802 w 1455802"/>
                  <a:gd name="connsiteY3" fmla="*/ 33454 h 280331"/>
                  <a:gd name="connsiteX0" fmla="*/ 0 w 1330342"/>
                  <a:gd name="connsiteY0" fmla="*/ 196879 h 196879"/>
                  <a:gd name="connsiteX1" fmla="*/ 217553 w 1330342"/>
                  <a:gd name="connsiteY1" fmla="*/ 165329 h 196879"/>
                  <a:gd name="connsiteX2" fmla="*/ 885788 w 1330342"/>
                  <a:gd name="connsiteY2" fmla="*/ 4833 h 196879"/>
                  <a:gd name="connsiteX3" fmla="*/ 1330342 w 1330342"/>
                  <a:gd name="connsiteY3" fmla="*/ 33454 h 196879"/>
                  <a:gd name="connsiteX0" fmla="*/ 0 w 1330342"/>
                  <a:gd name="connsiteY0" fmla="*/ 196879 h 196879"/>
                  <a:gd name="connsiteX1" fmla="*/ 480907 w 1330342"/>
                  <a:gd name="connsiteY1" fmla="*/ 82924 h 196879"/>
                  <a:gd name="connsiteX2" fmla="*/ 885788 w 1330342"/>
                  <a:gd name="connsiteY2" fmla="*/ 4833 h 196879"/>
                  <a:gd name="connsiteX3" fmla="*/ 1330342 w 1330342"/>
                  <a:gd name="connsiteY3" fmla="*/ 33454 h 196879"/>
                  <a:gd name="connsiteX0" fmla="*/ 0 w 1281613"/>
                  <a:gd name="connsiteY0" fmla="*/ 198438 h 198438"/>
                  <a:gd name="connsiteX1" fmla="*/ 432178 w 1281613"/>
                  <a:gd name="connsiteY1" fmla="*/ 82924 h 198438"/>
                  <a:gd name="connsiteX2" fmla="*/ 837059 w 1281613"/>
                  <a:gd name="connsiteY2" fmla="*/ 4833 h 198438"/>
                  <a:gd name="connsiteX3" fmla="*/ 1281613 w 1281613"/>
                  <a:gd name="connsiteY3" fmla="*/ 33454 h 198438"/>
                  <a:gd name="connsiteX0" fmla="*/ 0 w 1314788"/>
                  <a:gd name="connsiteY0" fmla="*/ 197651 h 197651"/>
                  <a:gd name="connsiteX1" fmla="*/ 432178 w 1314788"/>
                  <a:gd name="connsiteY1" fmla="*/ 82137 h 197651"/>
                  <a:gd name="connsiteX2" fmla="*/ 837059 w 1314788"/>
                  <a:gd name="connsiteY2" fmla="*/ 4046 h 197651"/>
                  <a:gd name="connsiteX3" fmla="*/ 1314788 w 1314788"/>
                  <a:gd name="connsiteY3" fmla="*/ 47184 h 197651"/>
                  <a:gd name="connsiteX0" fmla="*/ 0 w 1314788"/>
                  <a:gd name="connsiteY0" fmla="*/ 196164 h 196164"/>
                  <a:gd name="connsiteX1" fmla="*/ 432178 w 1314788"/>
                  <a:gd name="connsiteY1" fmla="*/ 80650 h 196164"/>
                  <a:gd name="connsiteX2" fmla="*/ 885789 w 1314788"/>
                  <a:gd name="connsiteY2" fmla="*/ 4118 h 196164"/>
                  <a:gd name="connsiteX3" fmla="*/ 1314788 w 1314788"/>
                  <a:gd name="connsiteY3" fmla="*/ 45697 h 196164"/>
                  <a:gd name="connsiteX0" fmla="*/ 0 w 1314788"/>
                  <a:gd name="connsiteY0" fmla="*/ 197276 h 197276"/>
                  <a:gd name="connsiteX1" fmla="*/ 432178 w 1314788"/>
                  <a:gd name="connsiteY1" fmla="*/ 81762 h 197276"/>
                  <a:gd name="connsiteX2" fmla="*/ 885789 w 1314788"/>
                  <a:gd name="connsiteY2" fmla="*/ 5230 h 197276"/>
                  <a:gd name="connsiteX3" fmla="*/ 1314788 w 1314788"/>
                  <a:gd name="connsiteY3" fmla="*/ 46809 h 197276"/>
                  <a:gd name="connsiteX0" fmla="*/ 0 w 1314788"/>
                  <a:gd name="connsiteY0" fmla="*/ 204159 h 204159"/>
                  <a:gd name="connsiteX1" fmla="*/ 432178 w 1314788"/>
                  <a:gd name="connsiteY1" fmla="*/ 88645 h 204159"/>
                  <a:gd name="connsiteX2" fmla="*/ 869201 w 1314788"/>
                  <a:gd name="connsiteY2" fmla="*/ 4854 h 204159"/>
                  <a:gd name="connsiteX3" fmla="*/ 1314788 w 1314788"/>
                  <a:gd name="connsiteY3" fmla="*/ 53692 h 204159"/>
                  <a:gd name="connsiteX0" fmla="*/ 0 w 2391356"/>
                  <a:gd name="connsiteY0" fmla="*/ 201056 h 230389"/>
                  <a:gd name="connsiteX1" fmla="*/ 432178 w 2391356"/>
                  <a:gd name="connsiteY1" fmla="*/ 85542 h 230389"/>
                  <a:gd name="connsiteX2" fmla="*/ 869201 w 2391356"/>
                  <a:gd name="connsiteY2" fmla="*/ 1751 h 230389"/>
                  <a:gd name="connsiteX3" fmla="*/ 2391356 w 2391356"/>
                  <a:gd name="connsiteY3" fmla="*/ 230107 h 230389"/>
                  <a:gd name="connsiteX0" fmla="*/ 0 w 2138555"/>
                  <a:gd name="connsiteY0" fmla="*/ 595934 h 595934"/>
                  <a:gd name="connsiteX1" fmla="*/ 432178 w 2138555"/>
                  <a:gd name="connsiteY1" fmla="*/ 480420 h 595934"/>
                  <a:gd name="connsiteX2" fmla="*/ 869201 w 2138555"/>
                  <a:gd name="connsiteY2" fmla="*/ 396629 h 595934"/>
                  <a:gd name="connsiteX3" fmla="*/ 2138555 w 2138555"/>
                  <a:gd name="connsiteY3" fmla="*/ 0 h 595934"/>
                  <a:gd name="connsiteX0" fmla="*/ 0 w 2138555"/>
                  <a:gd name="connsiteY0" fmla="*/ 595934 h 595934"/>
                  <a:gd name="connsiteX1" fmla="*/ 432178 w 2138555"/>
                  <a:gd name="connsiteY1" fmla="*/ 480420 h 595934"/>
                  <a:gd name="connsiteX2" fmla="*/ 1281128 w 2138555"/>
                  <a:gd name="connsiteY2" fmla="*/ 19680 h 595934"/>
                  <a:gd name="connsiteX3" fmla="*/ 2138555 w 2138555"/>
                  <a:gd name="connsiteY3" fmla="*/ 0 h 595934"/>
                  <a:gd name="connsiteX0" fmla="*/ 0 w 2138555"/>
                  <a:gd name="connsiteY0" fmla="*/ 595934 h 595934"/>
                  <a:gd name="connsiteX1" fmla="*/ 830555 w 2138555"/>
                  <a:gd name="connsiteY1" fmla="*/ 74759 h 595934"/>
                  <a:gd name="connsiteX2" fmla="*/ 1281128 w 2138555"/>
                  <a:gd name="connsiteY2" fmla="*/ 19680 h 595934"/>
                  <a:gd name="connsiteX3" fmla="*/ 2138555 w 2138555"/>
                  <a:gd name="connsiteY3" fmla="*/ 0 h 595934"/>
                  <a:gd name="connsiteX0" fmla="*/ 0 w 1651005"/>
                  <a:gd name="connsiteY0" fmla="*/ 141170 h 141170"/>
                  <a:gd name="connsiteX1" fmla="*/ 343005 w 1651005"/>
                  <a:gd name="connsiteY1" fmla="*/ 74759 h 141170"/>
                  <a:gd name="connsiteX2" fmla="*/ 793578 w 1651005"/>
                  <a:gd name="connsiteY2" fmla="*/ 19680 h 141170"/>
                  <a:gd name="connsiteX3" fmla="*/ 1651005 w 1651005"/>
                  <a:gd name="connsiteY3" fmla="*/ 0 h 141170"/>
                  <a:gd name="connsiteX0" fmla="*/ 0 w 1651005"/>
                  <a:gd name="connsiteY0" fmla="*/ 142264 h 142264"/>
                  <a:gd name="connsiteX1" fmla="*/ 343005 w 1651005"/>
                  <a:gd name="connsiteY1" fmla="*/ 75853 h 142264"/>
                  <a:gd name="connsiteX2" fmla="*/ 1035222 w 1651005"/>
                  <a:gd name="connsiteY2" fmla="*/ 12065 h 142264"/>
                  <a:gd name="connsiteX3" fmla="*/ 1651005 w 1651005"/>
                  <a:gd name="connsiteY3" fmla="*/ 1094 h 142264"/>
                  <a:gd name="connsiteX0" fmla="*/ 0 w 1651005"/>
                  <a:gd name="connsiteY0" fmla="*/ 142264 h 142264"/>
                  <a:gd name="connsiteX1" fmla="*/ 596780 w 1651005"/>
                  <a:gd name="connsiteY1" fmla="*/ 33334 h 142264"/>
                  <a:gd name="connsiteX2" fmla="*/ 1035222 w 1651005"/>
                  <a:gd name="connsiteY2" fmla="*/ 12065 h 142264"/>
                  <a:gd name="connsiteX3" fmla="*/ 1651005 w 1651005"/>
                  <a:gd name="connsiteY3" fmla="*/ 1094 h 142264"/>
                  <a:gd name="connsiteX0" fmla="*/ 0 w 1054225"/>
                  <a:gd name="connsiteY0" fmla="*/ 33334 h 33334"/>
                  <a:gd name="connsiteX1" fmla="*/ 438442 w 1054225"/>
                  <a:gd name="connsiteY1" fmla="*/ 12065 h 33334"/>
                  <a:gd name="connsiteX2" fmla="*/ 1054225 w 1054225"/>
                  <a:gd name="connsiteY2" fmla="*/ 1094 h 33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4225" h="33334">
                    <a:moveTo>
                      <a:pt x="0" y="33334"/>
                    </a:moveTo>
                    <a:cubicBezTo>
                      <a:pt x="168627" y="2278"/>
                      <a:pt x="252977" y="34044"/>
                      <a:pt x="438442" y="12065"/>
                    </a:cubicBezTo>
                    <a:cubicBezTo>
                      <a:pt x="615613" y="-13544"/>
                      <a:pt x="980218" y="11184"/>
                      <a:pt x="1054225" y="1094"/>
                    </a:cubicBezTo>
                  </a:path>
                </a:pathLst>
              </a:custGeom>
              <a:noFill/>
              <a:ln w="19050">
                <a:solidFill>
                  <a:schemeClr val="accent6">
                    <a:lumMod val="60000"/>
                    <a:lumOff val="40000"/>
                  </a:schemeClr>
                </a:solidFill>
                <a:headEnd type="triangl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/>
              </a:p>
            </p:txBody>
          </p: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F01DB170-0165-4572-87B7-660AAE16D6E6}"/>
                  </a:ext>
                </a:extLst>
              </p:cNvPr>
              <p:cNvGrpSpPr/>
              <p:nvPr/>
            </p:nvGrpSpPr>
            <p:grpSpPr>
              <a:xfrm>
                <a:off x="7260250" y="4418366"/>
                <a:ext cx="998397" cy="535701"/>
                <a:chOff x="6506306" y="5308720"/>
                <a:chExt cx="1162169" cy="588587"/>
              </a:xfrm>
            </p:grpSpPr>
            <p:sp>
              <p:nvSpPr>
                <p:cNvPr id="182" name="Oval 181">
                  <a:extLst>
                    <a:ext uri="{FF2B5EF4-FFF2-40B4-BE49-F238E27FC236}">
                      <a16:creationId xmlns:a16="http://schemas.microsoft.com/office/drawing/2014/main" id="{BED781D3-C74B-4055-A424-CCE3A798116A}"/>
                    </a:ext>
                  </a:extLst>
                </p:cNvPr>
                <p:cNvSpPr/>
                <p:nvPr/>
              </p:nvSpPr>
              <p:spPr>
                <a:xfrm>
                  <a:off x="6526972" y="5308720"/>
                  <a:ext cx="1141503" cy="562675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en-US" sz="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4" name="TextBox 183">
                  <a:extLst>
                    <a:ext uri="{FF2B5EF4-FFF2-40B4-BE49-F238E27FC236}">
                      <a16:creationId xmlns:a16="http://schemas.microsoft.com/office/drawing/2014/main" id="{92C6C6A6-5530-458E-83BA-EFB9A3247585}"/>
                    </a:ext>
                  </a:extLst>
                </p:cNvPr>
                <p:cNvSpPr txBox="1"/>
                <p:nvPr/>
              </p:nvSpPr>
              <p:spPr>
                <a:xfrm>
                  <a:off x="6506306" y="5335514"/>
                  <a:ext cx="1149096" cy="5617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000" dirty="0"/>
                    <a:t>Detector region</a:t>
                  </a:r>
                </a:p>
              </p:txBody>
            </p:sp>
          </p:grpSp>
          <p:sp>
            <p:nvSpPr>
              <p:cNvPr id="194" name="Flowchart: Manual Operation 193">
                <a:extLst>
                  <a:ext uri="{FF2B5EF4-FFF2-40B4-BE49-F238E27FC236}">
                    <a16:creationId xmlns:a16="http://schemas.microsoft.com/office/drawing/2014/main" id="{743387F4-49F6-432A-B865-BDE1040D56DA}"/>
                  </a:ext>
                </a:extLst>
              </p:cNvPr>
              <p:cNvSpPr/>
              <p:nvPr/>
            </p:nvSpPr>
            <p:spPr>
              <a:xfrm rot="15454947">
                <a:off x="6709569" y="3832319"/>
                <a:ext cx="253243" cy="119355"/>
              </a:xfrm>
              <a:prstGeom prst="flowChartManualOperation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5EC4F58B-260E-4BB2-BC9C-C9594C14C3A1}"/>
                  </a:ext>
                </a:extLst>
              </p:cNvPr>
              <p:cNvSpPr txBox="1"/>
              <p:nvPr/>
            </p:nvSpPr>
            <p:spPr>
              <a:xfrm>
                <a:off x="6267846" y="3778794"/>
                <a:ext cx="696133" cy="324488"/>
              </a:xfrm>
              <a:prstGeom prst="rect">
                <a:avLst/>
              </a:prstGeom>
              <a:noFill/>
              <a:ln>
                <a:noFill/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525" i="1" dirty="0">
                    <a:solidFill>
                      <a:srgbClr val="FF0000"/>
                    </a:solidFill>
                  </a:rPr>
                  <a:t>ESR </a:t>
                </a:r>
                <a:r>
                  <a:rPr lang="en-US" sz="525" i="1" dirty="0" err="1">
                    <a:solidFill>
                      <a:srgbClr val="FF0000"/>
                    </a:solidFill>
                  </a:rPr>
                  <a:t>Lumi</a:t>
                </a:r>
                <a:r>
                  <a:rPr lang="en-US" sz="525" i="1" dirty="0">
                    <a:solidFill>
                      <a:srgbClr val="FF0000"/>
                    </a:solidFill>
                  </a:rPr>
                  <a:t>-Monitor</a:t>
                </a:r>
              </a:p>
            </p:txBody>
          </p: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4D1E714E-A096-4783-A5BC-CF627B2110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56324" y="3649916"/>
                <a:ext cx="267530" cy="589655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732B5C4F-B8C5-3E4F-B918-5471481DA2CC}"/>
                  </a:ext>
                </a:extLst>
              </p:cNvPr>
              <p:cNvSpPr txBox="1"/>
              <p:nvPr/>
            </p:nvSpPr>
            <p:spPr>
              <a:xfrm>
                <a:off x="5996092" y="2284010"/>
                <a:ext cx="993433" cy="4326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00" dirty="0"/>
                  <a:t>Crab–in</a:t>
                </a:r>
                <a:endParaRPr lang="en-US" sz="1000" i="1" dirty="0"/>
              </a:p>
              <a:p>
                <a:pPr algn="ctr"/>
                <a:endParaRPr lang="en-US" sz="600" dirty="0"/>
              </a:p>
            </p:txBody>
          </p:sp>
        </p:grpSp>
        <p:pic>
          <p:nvPicPr>
            <p:cNvPr id="238" name="Picture 23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5695B65-ADAA-49E6-929F-2494C5768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264" y="4685575"/>
              <a:ext cx="1738993" cy="931295"/>
            </a:xfrm>
            <a:prstGeom prst="rect">
              <a:avLst/>
            </a:prstGeom>
          </p:spPr>
        </p:pic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51FD8004-039A-4BB9-B9EC-E0990AFA0A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6018" y="3429000"/>
              <a:ext cx="4751615" cy="140834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788F6F57-DF22-44C4-BAF2-A6491AFD52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3997" y="3600450"/>
              <a:ext cx="3343275" cy="208189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6" name="Rectangle: Rounded Corners 245">
              <a:extLst>
                <a:ext uri="{FF2B5EF4-FFF2-40B4-BE49-F238E27FC236}">
                  <a16:creationId xmlns:a16="http://schemas.microsoft.com/office/drawing/2014/main" id="{5384A6C3-50F0-4C4F-BD9E-E65EBF839FF4}"/>
                </a:ext>
              </a:extLst>
            </p:cNvPr>
            <p:cNvSpPr/>
            <p:nvPr/>
          </p:nvSpPr>
          <p:spPr>
            <a:xfrm>
              <a:off x="2258851" y="4286344"/>
              <a:ext cx="1290773" cy="64694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3 Dipoles and 3 Quadrupoles in one shared cryostat</a:t>
              </a:r>
            </a:p>
          </p:txBody>
        </p:sp>
        <p:cxnSp>
          <p:nvCxnSpPr>
            <p:cNvPr id="247" name="Straight Arrow Connector 246">
              <a:extLst>
                <a:ext uri="{FF2B5EF4-FFF2-40B4-BE49-F238E27FC236}">
                  <a16:creationId xmlns:a16="http://schemas.microsoft.com/office/drawing/2014/main" id="{07D0C485-7352-4263-88AF-75D5349FE0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90100" y="4961088"/>
              <a:ext cx="667294" cy="50907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CE22476A-A8E0-4855-B594-36E95DC1EF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34361" y="4922295"/>
              <a:ext cx="324490" cy="2296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Rectangle: Rounded Corners 255">
              <a:extLst>
                <a:ext uri="{FF2B5EF4-FFF2-40B4-BE49-F238E27FC236}">
                  <a16:creationId xmlns:a16="http://schemas.microsoft.com/office/drawing/2014/main" id="{A149894A-C5B2-4736-A11A-80C85A6B0E6F}"/>
                </a:ext>
              </a:extLst>
            </p:cNvPr>
            <p:cNvSpPr/>
            <p:nvPr/>
          </p:nvSpPr>
          <p:spPr>
            <a:xfrm>
              <a:off x="-33138" y="4222992"/>
              <a:ext cx="960430" cy="3619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dirty="0">
                  <a:solidFill>
                    <a:schemeClr val="tx1"/>
                  </a:solidFill>
                </a:rPr>
                <a:t>B0pF spectrometer </a:t>
              </a:r>
            </a:p>
          </p:txBody>
        </p:sp>
        <p:cxnSp>
          <p:nvCxnSpPr>
            <p:cNvPr id="257" name="Straight Arrow Connector 256">
              <a:extLst>
                <a:ext uri="{FF2B5EF4-FFF2-40B4-BE49-F238E27FC236}">
                  <a16:creationId xmlns:a16="http://schemas.microsoft.com/office/drawing/2014/main" id="{DDE84E27-1C54-43B6-B3C3-50FE7A250CAD}"/>
                </a:ext>
              </a:extLst>
            </p:cNvPr>
            <p:cNvCxnSpPr>
              <a:cxnSpLocks/>
              <a:stCxn id="256" idx="3"/>
            </p:cNvCxnSpPr>
            <p:nvPr/>
          </p:nvCxnSpPr>
          <p:spPr>
            <a:xfrm>
              <a:off x="927292" y="4403942"/>
              <a:ext cx="838733" cy="8275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AEB2986A-D1CD-0041-86FD-021AFE2EC1B7}"/>
                </a:ext>
              </a:extLst>
            </p:cNvPr>
            <p:cNvSpPr txBox="1"/>
            <p:nvPr/>
          </p:nvSpPr>
          <p:spPr>
            <a:xfrm>
              <a:off x="2686409" y="1257412"/>
              <a:ext cx="217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Baloo" panose="03080902040302020200" pitchFamily="66" charset="77"/>
                  <a:cs typeface="Baloo" panose="03080902040302020200" pitchFamily="66" charset="77"/>
                </a:rPr>
                <a:t>h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F7FBC22-FF73-9341-B4F2-85145EB902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7010" y="3700751"/>
              <a:ext cx="83922" cy="210959"/>
            </a:xfrm>
            <a:prstGeom prst="straightConnector1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E8409B15-915C-C249-80A8-BAC23CC40775}"/>
                </a:ext>
              </a:extLst>
            </p:cNvPr>
            <p:cNvSpPr/>
            <p:nvPr/>
          </p:nvSpPr>
          <p:spPr>
            <a:xfrm>
              <a:off x="8170349" y="2359841"/>
              <a:ext cx="534729" cy="25161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AE10F517-99AB-B942-82A4-D35FD0A5D8E2}"/>
                </a:ext>
              </a:extLst>
            </p:cNvPr>
            <p:cNvSpPr txBox="1"/>
            <p:nvPr/>
          </p:nvSpPr>
          <p:spPr>
            <a:xfrm>
              <a:off x="8153546" y="2348295"/>
              <a:ext cx="6278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HSR Arc </a:t>
              </a:r>
            </a:p>
          </p:txBody>
        </p:sp>
      </p:grpSp>
      <p:sp>
        <p:nvSpPr>
          <p:cNvPr id="150" name="Title 1">
            <a:extLst>
              <a:ext uri="{FF2B5EF4-FFF2-40B4-BE49-F238E27FC236}">
                <a16:creationId xmlns:a16="http://schemas.microsoft.com/office/drawing/2014/main" id="{BD311CA6-977E-F342-9F12-EBE424D79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233" y="103684"/>
            <a:ext cx="7886700" cy="738871"/>
          </a:xfrm>
        </p:spPr>
        <p:txBody>
          <a:bodyPr>
            <a:normAutofit/>
          </a:bodyPr>
          <a:lstStyle/>
          <a:p>
            <a:r>
              <a:rPr lang="en-US" sz="4000" dirty="0"/>
              <a:t>HSR layout in IR6 </a:t>
            </a:r>
          </a:p>
        </p:txBody>
      </p:sp>
      <p:pic>
        <p:nvPicPr>
          <p:cNvPr id="151" name="Content Placeholder 4">
            <a:extLst>
              <a:ext uri="{FF2B5EF4-FFF2-40B4-BE49-F238E27FC236}">
                <a16:creationId xmlns:a16="http://schemas.microsoft.com/office/drawing/2014/main" id="{31647E7C-24D6-0943-B18B-22D2AFB464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44099"/>
          <a:stretch/>
        </p:blipFill>
        <p:spPr>
          <a:xfrm>
            <a:off x="1681991" y="971991"/>
            <a:ext cx="2800592" cy="1996376"/>
          </a:xfrm>
          <a:prstGeom prst="rect">
            <a:avLst/>
          </a:prstGeom>
        </p:spPr>
      </p:pic>
      <p:sp>
        <p:nvSpPr>
          <p:cNvPr id="152" name="Content Placeholder 6">
            <a:extLst>
              <a:ext uri="{FF2B5EF4-FFF2-40B4-BE49-F238E27FC236}">
                <a16:creationId xmlns:a16="http://schemas.microsoft.com/office/drawing/2014/main" id="{DB9E77FD-F400-7C48-BDB1-9133D1266497}"/>
              </a:ext>
            </a:extLst>
          </p:cNvPr>
          <p:cNvSpPr txBox="1">
            <a:spLocks/>
          </p:cNvSpPr>
          <p:nvPr/>
        </p:nvSpPr>
        <p:spPr>
          <a:xfrm>
            <a:off x="5668335" y="823306"/>
            <a:ext cx="4197582" cy="1661158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Forward and rear hadron lattice matched into RHIC</a:t>
            </a:r>
          </a:p>
          <a:p>
            <a:pPr lvl="1"/>
            <a:r>
              <a:rPr lang="en-US" sz="1400" dirty="0"/>
              <a:t>Snake at correct angle</a:t>
            </a:r>
          </a:p>
          <a:p>
            <a:pPr lvl="1"/>
            <a:r>
              <a:rPr lang="en-US" sz="1400" dirty="0"/>
              <a:t>Beta = 1300m at crab cavities</a:t>
            </a:r>
          </a:p>
          <a:p>
            <a:pPr lvl="2"/>
            <a:r>
              <a:rPr lang="en-US" sz="1200" dirty="0"/>
              <a:t>Hor. phase advance 90º</a:t>
            </a:r>
          </a:p>
          <a:p>
            <a:pPr lvl="1"/>
            <a:r>
              <a:rPr lang="en-US" sz="1400" dirty="0"/>
              <a:t>Matching Magnets</a:t>
            </a:r>
          </a:p>
          <a:p>
            <a:pPr lvl="2"/>
            <a:r>
              <a:rPr lang="en-US" sz="1100" dirty="0"/>
              <a:t>Mostly repurposed RHIC magnets</a:t>
            </a:r>
          </a:p>
          <a:p>
            <a:pPr lvl="2"/>
            <a:r>
              <a:rPr lang="en-US" sz="1100" dirty="0"/>
              <a:t>few additional magnets required (some SC)</a:t>
            </a:r>
          </a:p>
          <a:p>
            <a:pPr lvl="2"/>
            <a:r>
              <a:rPr lang="en-US" sz="1100" dirty="0"/>
              <a:t>Some need re-</a:t>
            </a:r>
            <a:r>
              <a:rPr lang="en-US" sz="1100" dirty="0" err="1"/>
              <a:t>cryostating</a:t>
            </a:r>
            <a:endParaRPr lang="en-US" sz="1100" dirty="0"/>
          </a:p>
        </p:txBody>
      </p:sp>
      <p:pic>
        <p:nvPicPr>
          <p:cNvPr id="153" name="Picture 152">
            <a:extLst>
              <a:ext uri="{FF2B5EF4-FFF2-40B4-BE49-F238E27FC236}">
                <a16:creationId xmlns:a16="http://schemas.microsoft.com/office/drawing/2014/main" id="{602D0883-2211-5047-9559-CD630A6A30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141" y="3767859"/>
            <a:ext cx="1416947" cy="129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13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38" y="120345"/>
            <a:ext cx="10714616" cy="608440"/>
          </a:xfrm>
        </p:spPr>
        <p:txBody>
          <a:bodyPr>
            <a:noAutofit/>
          </a:bodyPr>
          <a:lstStyle/>
          <a:p>
            <a:r>
              <a:rPr lang="en-US" dirty="0"/>
              <a:t>EIC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830254"/>
            <a:ext cx="8679536" cy="535283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sz="3400" dirty="0"/>
          </a:p>
          <a:p>
            <a:endParaRPr lang="en-US" sz="3400" dirty="0"/>
          </a:p>
          <a:p>
            <a:r>
              <a:rPr lang="en-US" sz="3400" dirty="0">
                <a:solidFill>
                  <a:srgbClr val="FF0000"/>
                </a:solidFill>
              </a:rPr>
              <a:t>High luminosity</a:t>
            </a:r>
            <a:r>
              <a:rPr lang="en-US" sz="3400" dirty="0"/>
              <a:t>: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400" dirty="0"/>
              <a:t> = 10</a:t>
            </a:r>
            <a:r>
              <a:rPr lang="en-US" sz="3400" baseline="30000" dirty="0"/>
              <a:t>33  </a:t>
            </a:r>
            <a:r>
              <a:rPr lang="en-US" sz="3400" dirty="0"/>
              <a:t>to 10</a:t>
            </a:r>
            <a:r>
              <a:rPr lang="en-US" sz="3400" baseline="30000" dirty="0"/>
              <a:t>34</a:t>
            </a:r>
            <a:r>
              <a:rPr lang="en-US" sz="3400" dirty="0"/>
              <a:t> cm</a:t>
            </a:r>
            <a:r>
              <a:rPr lang="en-US" sz="3400" baseline="30000" dirty="0"/>
              <a:t>-2</a:t>
            </a:r>
            <a:r>
              <a:rPr lang="en-US" sz="3400" dirty="0"/>
              <a:t>sec</a:t>
            </a:r>
            <a:r>
              <a:rPr lang="en-US" sz="3400" baseline="30000" dirty="0"/>
              <a:t>-1</a:t>
            </a:r>
            <a:r>
              <a:rPr lang="en-US" sz="3400" dirty="0"/>
              <a:t>  - factor 100 to 1000 beyond HERA</a:t>
            </a:r>
          </a:p>
          <a:p>
            <a:r>
              <a:rPr lang="en-US" sz="3400" dirty="0"/>
              <a:t>Large range of center-of-mass </a:t>
            </a:r>
            <a:r>
              <a:rPr lang="en-US" sz="3400" dirty="0">
                <a:solidFill>
                  <a:srgbClr val="FF0000"/>
                </a:solidFill>
              </a:rPr>
              <a:t>energies</a:t>
            </a:r>
            <a:r>
              <a:rPr lang="en-US" sz="3400" dirty="0"/>
              <a:t> </a:t>
            </a:r>
            <a:r>
              <a:rPr lang="en-US" sz="3400" dirty="0" err="1"/>
              <a:t>E</a:t>
            </a:r>
            <a:r>
              <a:rPr lang="en-US" sz="3400" baseline="-25000" dirty="0" err="1"/>
              <a:t>cm</a:t>
            </a:r>
            <a:r>
              <a:rPr lang="en-US" sz="3400" dirty="0"/>
              <a:t>= 29 to 140 GeV</a:t>
            </a:r>
          </a:p>
          <a:p>
            <a:r>
              <a:rPr lang="en-US" sz="3400" dirty="0">
                <a:solidFill>
                  <a:srgbClr val="FF0000"/>
                </a:solidFill>
              </a:rPr>
              <a:t>Polarized beams </a:t>
            </a:r>
            <a:r>
              <a:rPr lang="en-US" sz="3400" dirty="0"/>
              <a:t>with flexible spin patterns</a:t>
            </a:r>
          </a:p>
          <a:p>
            <a:r>
              <a:rPr lang="en-US" sz="3400" dirty="0"/>
              <a:t>Favorable condition for </a:t>
            </a:r>
            <a:r>
              <a:rPr lang="en-US" sz="3400" dirty="0">
                <a:solidFill>
                  <a:srgbClr val="FF0000"/>
                </a:solidFill>
              </a:rPr>
              <a:t>detector acceptance </a:t>
            </a:r>
            <a:r>
              <a:rPr lang="en-US" sz="3400" dirty="0"/>
              <a:t>such as </a:t>
            </a:r>
            <a:r>
              <a:rPr lang="en-US" sz="3400" dirty="0" err="1"/>
              <a:t>p</a:t>
            </a:r>
            <a:r>
              <a:rPr lang="en-US" sz="3400" baseline="-25000" dirty="0" err="1"/>
              <a:t>T</a:t>
            </a:r>
            <a:r>
              <a:rPr lang="en-US" sz="3400" dirty="0"/>
              <a:t> =200 MeV/c</a:t>
            </a:r>
          </a:p>
          <a:p>
            <a:r>
              <a:rPr lang="en-US" sz="3400" dirty="0"/>
              <a:t>Large range of </a:t>
            </a:r>
            <a:r>
              <a:rPr lang="en-US" sz="3400" dirty="0">
                <a:solidFill>
                  <a:srgbClr val="FF0000"/>
                </a:solidFill>
              </a:rPr>
              <a:t>hadron species</a:t>
            </a:r>
            <a:r>
              <a:rPr lang="en-US" sz="3400" dirty="0"/>
              <a:t>:  protons ….Uranium</a:t>
            </a:r>
          </a:p>
          <a:p>
            <a:r>
              <a:rPr lang="en-US" sz="3400" dirty="0"/>
              <a:t>Collisions of electrons with </a:t>
            </a:r>
            <a:r>
              <a:rPr lang="en-US" sz="3400" dirty="0">
                <a:solidFill>
                  <a:srgbClr val="FF0000"/>
                </a:solidFill>
              </a:rPr>
              <a:t>polarized protons and light ions</a:t>
            </a:r>
            <a:r>
              <a:rPr lang="en-US" sz="3400" dirty="0"/>
              <a:t>  (</a:t>
            </a:r>
            <a:r>
              <a:rPr lang="en-US" sz="3400" dirty="0">
                <a:latin typeface="Wingdings 3" panose="05040102010807070707" pitchFamily="18" charset="2"/>
              </a:rPr>
              <a:t>h</a:t>
            </a:r>
            <a:r>
              <a:rPr lang="en-US" sz="3400" baseline="30000" dirty="0"/>
              <a:t>3</a:t>
            </a:r>
            <a:r>
              <a:rPr lang="en-US" sz="3400" dirty="0"/>
              <a:t>He, </a:t>
            </a:r>
            <a:r>
              <a:rPr lang="en-US" sz="3400" dirty="0" err="1">
                <a:latin typeface="Wingdings 3" panose="05040102010807070707" pitchFamily="18" charset="2"/>
              </a:rPr>
              <a:t>h</a:t>
            </a:r>
            <a:r>
              <a:rPr lang="en-US" sz="3400" dirty="0" err="1"/>
              <a:t>d</a:t>
            </a:r>
            <a:r>
              <a:rPr lang="en-US" sz="3400" dirty="0"/>
              <a:t>,…)</a:t>
            </a:r>
          </a:p>
          <a:p>
            <a:pPr marL="0" indent="0">
              <a:buNone/>
            </a:pPr>
            <a:endParaRPr lang="en-US" sz="3400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3400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en-US" sz="3400" dirty="0"/>
              <a:t>EIC meets or exceeds the requirements formulated in the </a:t>
            </a:r>
          </a:p>
          <a:p>
            <a:pPr marL="0" indent="0">
              <a:buNone/>
            </a:pPr>
            <a:r>
              <a:rPr lang="en-US" sz="3400" dirty="0"/>
              <a:t>White Paper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68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8148A4A1-94C3-5C4C-8F0B-AA5A6B2B7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52" y="170220"/>
            <a:ext cx="9125232" cy="65372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30519D"/>
                </a:solidFill>
              </a:rPr>
              <a:t>ESR layout in IR6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9A1648-CEDE-2E4A-8C57-C853EA56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C396D2B2-3A7C-4601-B317-D03DDFE3E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175" y="3508156"/>
            <a:ext cx="5761947" cy="2666527"/>
          </a:xfrm>
          <a:prstGeom prst="rect">
            <a:avLst/>
          </a:prstGeom>
        </p:spPr>
      </p:pic>
      <p:cxnSp>
        <p:nvCxnSpPr>
          <p:cNvPr id="255" name="Straight Arrow Connector 254">
            <a:extLst>
              <a:ext uri="{FF2B5EF4-FFF2-40B4-BE49-F238E27FC236}">
                <a16:creationId xmlns:a16="http://schemas.microsoft.com/office/drawing/2014/main" id="{0B7934BE-5D4D-445E-9EAE-9A9F49817C41}"/>
              </a:ext>
            </a:extLst>
          </p:cNvPr>
          <p:cNvCxnSpPr>
            <a:cxnSpLocks/>
          </p:cNvCxnSpPr>
          <p:nvPr/>
        </p:nvCxnSpPr>
        <p:spPr>
          <a:xfrm>
            <a:off x="6476839" y="3453491"/>
            <a:ext cx="199553" cy="4724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Arrow Connector 256">
            <a:extLst>
              <a:ext uri="{FF2B5EF4-FFF2-40B4-BE49-F238E27FC236}">
                <a16:creationId xmlns:a16="http://schemas.microsoft.com/office/drawing/2014/main" id="{83BA70F7-3B9B-44E6-8991-0B6291A87986}"/>
              </a:ext>
            </a:extLst>
          </p:cNvPr>
          <p:cNvCxnSpPr>
            <a:cxnSpLocks/>
            <a:stCxn id="301" idx="0"/>
          </p:cNvCxnSpPr>
          <p:nvPr/>
        </p:nvCxnSpPr>
        <p:spPr>
          <a:xfrm flipH="1" flipV="1">
            <a:off x="5989529" y="4359864"/>
            <a:ext cx="343849" cy="4688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>
            <a:extLst>
              <a:ext uri="{FF2B5EF4-FFF2-40B4-BE49-F238E27FC236}">
                <a16:creationId xmlns:a16="http://schemas.microsoft.com/office/drawing/2014/main" id="{8FA6E878-DD60-4B2F-8C44-B9D16EA66F51}"/>
              </a:ext>
            </a:extLst>
          </p:cNvPr>
          <p:cNvCxnSpPr>
            <a:cxnSpLocks/>
          </p:cNvCxnSpPr>
          <p:nvPr/>
        </p:nvCxnSpPr>
        <p:spPr>
          <a:xfrm flipH="1" flipV="1">
            <a:off x="2566300" y="4385014"/>
            <a:ext cx="405836" cy="389953"/>
          </a:xfrm>
          <a:prstGeom prst="line">
            <a:avLst/>
          </a:prstGeom>
          <a:ln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>
            <a:extLst>
              <a:ext uri="{FF2B5EF4-FFF2-40B4-BE49-F238E27FC236}">
                <a16:creationId xmlns:a16="http://schemas.microsoft.com/office/drawing/2014/main" id="{1B5DAD0F-607E-4EFC-B30B-AAEF7368C53D}"/>
              </a:ext>
            </a:extLst>
          </p:cNvPr>
          <p:cNvCxnSpPr>
            <a:cxnSpLocks/>
          </p:cNvCxnSpPr>
          <p:nvPr/>
        </p:nvCxnSpPr>
        <p:spPr>
          <a:xfrm flipH="1">
            <a:off x="9764138" y="1597878"/>
            <a:ext cx="635629" cy="880470"/>
          </a:xfrm>
          <a:prstGeom prst="line">
            <a:avLst/>
          </a:prstGeom>
          <a:ln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1" name="Arrow: Right 320">
            <a:extLst>
              <a:ext uri="{FF2B5EF4-FFF2-40B4-BE49-F238E27FC236}">
                <a16:creationId xmlns:a16="http://schemas.microsoft.com/office/drawing/2014/main" id="{7D53F484-67A5-4D8F-9C99-48F51DF97E12}"/>
              </a:ext>
            </a:extLst>
          </p:cNvPr>
          <p:cNvSpPr/>
          <p:nvPr/>
        </p:nvSpPr>
        <p:spPr>
          <a:xfrm rot="5400000">
            <a:off x="9171156" y="1749607"/>
            <a:ext cx="972087" cy="33430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~130m </a:t>
            </a:r>
          </a:p>
        </p:txBody>
      </p:sp>
      <p:sp>
        <p:nvSpPr>
          <p:cNvPr id="325" name="Arrow: Right 324">
            <a:extLst>
              <a:ext uri="{FF2B5EF4-FFF2-40B4-BE49-F238E27FC236}">
                <a16:creationId xmlns:a16="http://schemas.microsoft.com/office/drawing/2014/main" id="{28877448-D634-4FB4-A3C0-2E3BB718E909}"/>
              </a:ext>
            </a:extLst>
          </p:cNvPr>
          <p:cNvSpPr/>
          <p:nvPr/>
        </p:nvSpPr>
        <p:spPr>
          <a:xfrm rot="5400000">
            <a:off x="2692901" y="4142921"/>
            <a:ext cx="972087" cy="33430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~130m </a:t>
            </a:r>
          </a:p>
        </p:txBody>
      </p:sp>
      <p:cxnSp>
        <p:nvCxnSpPr>
          <p:cNvPr id="201" name="Straight Arrow Connector 200">
            <a:extLst>
              <a:ext uri="{FF2B5EF4-FFF2-40B4-BE49-F238E27FC236}">
                <a16:creationId xmlns:a16="http://schemas.microsoft.com/office/drawing/2014/main" id="{15AED086-582C-4E37-9E9B-3AC77D7891AD}"/>
              </a:ext>
            </a:extLst>
          </p:cNvPr>
          <p:cNvCxnSpPr>
            <a:cxnSpLocks/>
          </p:cNvCxnSpPr>
          <p:nvPr/>
        </p:nvCxnSpPr>
        <p:spPr>
          <a:xfrm>
            <a:off x="8647048" y="3005525"/>
            <a:ext cx="599521" cy="1067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4B9E88AC-9B5D-49A3-852D-71C3E370B5F5}"/>
              </a:ext>
            </a:extLst>
          </p:cNvPr>
          <p:cNvSpPr/>
          <p:nvPr/>
        </p:nvSpPr>
        <p:spPr>
          <a:xfrm rot="21110311">
            <a:off x="4774681" y="4276000"/>
            <a:ext cx="2781160" cy="1124437"/>
          </a:xfrm>
          <a:custGeom>
            <a:avLst/>
            <a:gdLst>
              <a:gd name="connsiteX0" fmla="*/ 0 w 3246634"/>
              <a:gd name="connsiteY0" fmla="*/ 883577 h 883577"/>
              <a:gd name="connsiteX1" fmla="*/ 873303 w 3246634"/>
              <a:gd name="connsiteY1" fmla="*/ 390418 h 883577"/>
              <a:gd name="connsiteX2" fmla="*/ 1140431 w 3246634"/>
              <a:gd name="connsiteY2" fmla="*/ 328773 h 883577"/>
              <a:gd name="connsiteX3" fmla="*/ 2116476 w 3246634"/>
              <a:gd name="connsiteY3" fmla="*/ 123290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873303 w 3246634"/>
              <a:gd name="connsiteY1" fmla="*/ 390418 h 883577"/>
              <a:gd name="connsiteX2" fmla="*/ 1202076 w 3246634"/>
              <a:gd name="connsiteY2" fmla="*/ 287677 h 883577"/>
              <a:gd name="connsiteX3" fmla="*/ 2116476 w 3246634"/>
              <a:gd name="connsiteY3" fmla="*/ 123290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821932 w 3246634"/>
              <a:gd name="connsiteY1" fmla="*/ 452063 h 883577"/>
              <a:gd name="connsiteX2" fmla="*/ 1202076 w 3246634"/>
              <a:gd name="connsiteY2" fmla="*/ 287677 h 883577"/>
              <a:gd name="connsiteX3" fmla="*/ 2116476 w 3246634"/>
              <a:gd name="connsiteY3" fmla="*/ 123290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1202076 w 3246634"/>
              <a:gd name="connsiteY1" fmla="*/ 287677 h 883577"/>
              <a:gd name="connsiteX2" fmla="*/ 2116476 w 3246634"/>
              <a:gd name="connsiteY2" fmla="*/ 123290 h 883577"/>
              <a:gd name="connsiteX3" fmla="*/ 3246634 w 3246634"/>
              <a:gd name="connsiteY3" fmla="*/ 0 h 883577"/>
              <a:gd name="connsiteX0" fmla="*/ 0 w 3246634"/>
              <a:gd name="connsiteY0" fmla="*/ 883577 h 883577"/>
              <a:gd name="connsiteX1" fmla="*/ 1171252 w 3246634"/>
              <a:gd name="connsiteY1" fmla="*/ 251247 h 883577"/>
              <a:gd name="connsiteX2" fmla="*/ 2116476 w 3246634"/>
              <a:gd name="connsiteY2" fmla="*/ 123290 h 883577"/>
              <a:gd name="connsiteX3" fmla="*/ 3246634 w 3246634"/>
              <a:gd name="connsiteY3" fmla="*/ 0 h 883577"/>
              <a:gd name="connsiteX0" fmla="*/ 0 w 3246634"/>
              <a:gd name="connsiteY0" fmla="*/ 883577 h 883577"/>
              <a:gd name="connsiteX1" fmla="*/ 1171252 w 3246634"/>
              <a:gd name="connsiteY1" fmla="*/ 251247 h 883577"/>
              <a:gd name="connsiteX2" fmla="*/ 2118898 w 3246634"/>
              <a:gd name="connsiteY2" fmla="*/ 65187 h 883577"/>
              <a:gd name="connsiteX3" fmla="*/ 3246634 w 3246634"/>
              <a:gd name="connsiteY3" fmla="*/ 0 h 883577"/>
              <a:gd name="connsiteX0" fmla="*/ 0 w 3246634"/>
              <a:gd name="connsiteY0" fmla="*/ 883577 h 883577"/>
              <a:gd name="connsiteX1" fmla="*/ 752262 w 3246634"/>
              <a:gd name="connsiteY1" fmla="*/ 458257 h 883577"/>
              <a:gd name="connsiteX2" fmla="*/ 1171252 w 3246634"/>
              <a:gd name="connsiteY2" fmla="*/ 251247 h 883577"/>
              <a:gd name="connsiteX3" fmla="*/ 2118898 w 3246634"/>
              <a:gd name="connsiteY3" fmla="*/ 65187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681508 w 3246634"/>
              <a:gd name="connsiteY1" fmla="*/ 350807 h 883577"/>
              <a:gd name="connsiteX2" fmla="*/ 1171252 w 3246634"/>
              <a:gd name="connsiteY2" fmla="*/ 251247 h 883577"/>
              <a:gd name="connsiteX3" fmla="*/ 2118898 w 3246634"/>
              <a:gd name="connsiteY3" fmla="*/ 65187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681508 w 3246634"/>
              <a:gd name="connsiteY1" fmla="*/ 350807 h 883577"/>
              <a:gd name="connsiteX2" fmla="*/ 1194439 w 3246634"/>
              <a:gd name="connsiteY2" fmla="*/ 200370 h 883577"/>
              <a:gd name="connsiteX3" fmla="*/ 2118898 w 3246634"/>
              <a:gd name="connsiteY3" fmla="*/ 65187 h 883577"/>
              <a:gd name="connsiteX4" fmla="*/ 3246634 w 3246634"/>
              <a:gd name="connsiteY4" fmla="*/ 0 h 883577"/>
              <a:gd name="connsiteX0" fmla="*/ 0 w 3354860"/>
              <a:gd name="connsiteY0" fmla="*/ 953071 h 953071"/>
              <a:gd name="connsiteX1" fmla="*/ 789734 w 3354860"/>
              <a:gd name="connsiteY1" fmla="*/ 350807 h 953071"/>
              <a:gd name="connsiteX2" fmla="*/ 1302665 w 3354860"/>
              <a:gd name="connsiteY2" fmla="*/ 200370 h 953071"/>
              <a:gd name="connsiteX3" fmla="*/ 2227124 w 3354860"/>
              <a:gd name="connsiteY3" fmla="*/ 65187 h 953071"/>
              <a:gd name="connsiteX4" fmla="*/ 3354860 w 3354860"/>
              <a:gd name="connsiteY4" fmla="*/ 0 h 953071"/>
              <a:gd name="connsiteX0" fmla="*/ 0 w 3354860"/>
              <a:gd name="connsiteY0" fmla="*/ 953071 h 953071"/>
              <a:gd name="connsiteX1" fmla="*/ 797947 w 3354860"/>
              <a:gd name="connsiteY1" fmla="*/ 424281 h 953071"/>
              <a:gd name="connsiteX2" fmla="*/ 1302665 w 3354860"/>
              <a:gd name="connsiteY2" fmla="*/ 200370 h 953071"/>
              <a:gd name="connsiteX3" fmla="*/ 2227124 w 3354860"/>
              <a:gd name="connsiteY3" fmla="*/ 65187 h 953071"/>
              <a:gd name="connsiteX4" fmla="*/ 3354860 w 3354860"/>
              <a:gd name="connsiteY4" fmla="*/ 0 h 953071"/>
              <a:gd name="connsiteX0" fmla="*/ 0 w 3354860"/>
              <a:gd name="connsiteY0" fmla="*/ 953071 h 953071"/>
              <a:gd name="connsiteX1" fmla="*/ 797947 w 3354860"/>
              <a:gd name="connsiteY1" fmla="*/ 424281 h 953071"/>
              <a:gd name="connsiteX2" fmla="*/ 1334906 w 3354860"/>
              <a:gd name="connsiteY2" fmla="*/ 238477 h 953071"/>
              <a:gd name="connsiteX3" fmla="*/ 2227124 w 3354860"/>
              <a:gd name="connsiteY3" fmla="*/ 65187 h 953071"/>
              <a:gd name="connsiteX4" fmla="*/ 3354860 w 3354860"/>
              <a:gd name="connsiteY4" fmla="*/ 0 h 953071"/>
              <a:gd name="connsiteX0" fmla="*/ 0 w 3354860"/>
              <a:gd name="connsiteY0" fmla="*/ 953071 h 953071"/>
              <a:gd name="connsiteX1" fmla="*/ 797947 w 3354860"/>
              <a:gd name="connsiteY1" fmla="*/ 424281 h 953071"/>
              <a:gd name="connsiteX2" fmla="*/ 2227124 w 3354860"/>
              <a:gd name="connsiteY2" fmla="*/ 65187 h 953071"/>
              <a:gd name="connsiteX3" fmla="*/ 3354860 w 3354860"/>
              <a:gd name="connsiteY3" fmla="*/ 0 h 953071"/>
              <a:gd name="connsiteX0" fmla="*/ 0 w 3354860"/>
              <a:gd name="connsiteY0" fmla="*/ 953071 h 953071"/>
              <a:gd name="connsiteX1" fmla="*/ 1073609 w 3354860"/>
              <a:gd name="connsiteY1" fmla="*/ 303716 h 953071"/>
              <a:gd name="connsiteX2" fmla="*/ 2227124 w 3354860"/>
              <a:gd name="connsiteY2" fmla="*/ 65187 h 953071"/>
              <a:gd name="connsiteX3" fmla="*/ 3354860 w 3354860"/>
              <a:gd name="connsiteY3" fmla="*/ 0 h 953071"/>
              <a:gd name="connsiteX0" fmla="*/ 0 w 3354860"/>
              <a:gd name="connsiteY0" fmla="*/ 953071 h 953071"/>
              <a:gd name="connsiteX1" fmla="*/ 1073609 w 3354860"/>
              <a:gd name="connsiteY1" fmla="*/ 303716 h 953071"/>
              <a:gd name="connsiteX2" fmla="*/ 2227124 w 3354860"/>
              <a:gd name="connsiteY2" fmla="*/ 65187 h 953071"/>
              <a:gd name="connsiteX3" fmla="*/ 3354860 w 3354860"/>
              <a:gd name="connsiteY3" fmla="*/ 0 h 953071"/>
              <a:gd name="connsiteX0" fmla="*/ 0 w 3354860"/>
              <a:gd name="connsiteY0" fmla="*/ 953071 h 953071"/>
              <a:gd name="connsiteX1" fmla="*/ 1073609 w 3354860"/>
              <a:gd name="connsiteY1" fmla="*/ 303716 h 953071"/>
              <a:gd name="connsiteX2" fmla="*/ 2227124 w 3354860"/>
              <a:gd name="connsiteY2" fmla="*/ 65187 h 953071"/>
              <a:gd name="connsiteX3" fmla="*/ 3354860 w 3354860"/>
              <a:gd name="connsiteY3" fmla="*/ 0 h 953071"/>
              <a:gd name="connsiteX0" fmla="*/ 0 w 3354860"/>
              <a:gd name="connsiteY0" fmla="*/ 953071 h 953071"/>
              <a:gd name="connsiteX1" fmla="*/ 1073609 w 3354860"/>
              <a:gd name="connsiteY1" fmla="*/ 303716 h 953071"/>
              <a:gd name="connsiteX2" fmla="*/ 2227124 w 3354860"/>
              <a:gd name="connsiteY2" fmla="*/ 65187 h 953071"/>
              <a:gd name="connsiteX3" fmla="*/ 3354860 w 3354860"/>
              <a:gd name="connsiteY3" fmla="*/ 0 h 953071"/>
              <a:gd name="connsiteX0" fmla="*/ 0 w 3354860"/>
              <a:gd name="connsiteY0" fmla="*/ 953071 h 953071"/>
              <a:gd name="connsiteX1" fmla="*/ 1073609 w 3354860"/>
              <a:gd name="connsiteY1" fmla="*/ 303716 h 953071"/>
              <a:gd name="connsiteX2" fmla="*/ 2227124 w 3354860"/>
              <a:gd name="connsiteY2" fmla="*/ 65187 h 953071"/>
              <a:gd name="connsiteX3" fmla="*/ 3354860 w 3354860"/>
              <a:gd name="connsiteY3" fmla="*/ 0 h 953071"/>
              <a:gd name="connsiteX0" fmla="*/ 0 w 3354860"/>
              <a:gd name="connsiteY0" fmla="*/ 953071 h 953071"/>
              <a:gd name="connsiteX1" fmla="*/ 1112423 w 3354860"/>
              <a:gd name="connsiteY1" fmla="*/ 324677 h 953071"/>
              <a:gd name="connsiteX2" fmla="*/ 2227124 w 3354860"/>
              <a:gd name="connsiteY2" fmla="*/ 65187 h 953071"/>
              <a:gd name="connsiteX3" fmla="*/ 3354860 w 3354860"/>
              <a:gd name="connsiteY3" fmla="*/ 0 h 953071"/>
              <a:gd name="connsiteX0" fmla="*/ 0 w 3432489"/>
              <a:gd name="connsiteY0" fmla="*/ 1015953 h 1015953"/>
              <a:gd name="connsiteX1" fmla="*/ 1112423 w 3432489"/>
              <a:gd name="connsiteY1" fmla="*/ 387559 h 1015953"/>
              <a:gd name="connsiteX2" fmla="*/ 2227124 w 3432489"/>
              <a:gd name="connsiteY2" fmla="*/ 128069 h 1015953"/>
              <a:gd name="connsiteX3" fmla="*/ 3432489 w 3432489"/>
              <a:gd name="connsiteY3" fmla="*/ 0 h 1015953"/>
              <a:gd name="connsiteX0" fmla="*/ 0 w 3432489"/>
              <a:gd name="connsiteY0" fmla="*/ 1099797 h 1099797"/>
              <a:gd name="connsiteX1" fmla="*/ 1112423 w 3432489"/>
              <a:gd name="connsiteY1" fmla="*/ 471403 h 1099797"/>
              <a:gd name="connsiteX2" fmla="*/ 2227124 w 3432489"/>
              <a:gd name="connsiteY2" fmla="*/ 211913 h 1099797"/>
              <a:gd name="connsiteX3" fmla="*/ 3432489 w 3432489"/>
              <a:gd name="connsiteY3" fmla="*/ 0 h 1099797"/>
              <a:gd name="connsiteX0" fmla="*/ 0 w 3432489"/>
              <a:gd name="connsiteY0" fmla="*/ 1099797 h 1099797"/>
              <a:gd name="connsiteX1" fmla="*/ 1112423 w 3432489"/>
              <a:gd name="connsiteY1" fmla="*/ 471403 h 1099797"/>
              <a:gd name="connsiteX2" fmla="*/ 2227124 w 3432489"/>
              <a:gd name="connsiteY2" fmla="*/ 190952 h 1099797"/>
              <a:gd name="connsiteX3" fmla="*/ 3432489 w 3432489"/>
              <a:gd name="connsiteY3" fmla="*/ 0 h 1099797"/>
              <a:gd name="connsiteX0" fmla="*/ 0 w 3432489"/>
              <a:gd name="connsiteY0" fmla="*/ 1099797 h 1099797"/>
              <a:gd name="connsiteX1" fmla="*/ 1112423 w 3432489"/>
              <a:gd name="connsiteY1" fmla="*/ 471403 h 1099797"/>
              <a:gd name="connsiteX2" fmla="*/ 2227124 w 3432489"/>
              <a:gd name="connsiteY2" fmla="*/ 169991 h 1099797"/>
              <a:gd name="connsiteX3" fmla="*/ 3432489 w 3432489"/>
              <a:gd name="connsiteY3" fmla="*/ 0 h 1099797"/>
              <a:gd name="connsiteX0" fmla="*/ 0 w 4668474"/>
              <a:gd name="connsiteY0" fmla="*/ 1563788 h 1563788"/>
              <a:gd name="connsiteX1" fmla="*/ 2348408 w 4668474"/>
              <a:gd name="connsiteY1" fmla="*/ 471403 h 1563788"/>
              <a:gd name="connsiteX2" fmla="*/ 3463109 w 4668474"/>
              <a:gd name="connsiteY2" fmla="*/ 169991 h 1563788"/>
              <a:gd name="connsiteX3" fmla="*/ 4668474 w 4668474"/>
              <a:gd name="connsiteY3" fmla="*/ 0 h 1563788"/>
              <a:gd name="connsiteX0" fmla="*/ 0 w 4668474"/>
              <a:gd name="connsiteY0" fmla="*/ 1563788 h 1563788"/>
              <a:gd name="connsiteX1" fmla="*/ 2251334 w 4668474"/>
              <a:gd name="connsiteY1" fmla="*/ 312296 h 1563788"/>
              <a:gd name="connsiteX2" fmla="*/ 3463109 w 4668474"/>
              <a:gd name="connsiteY2" fmla="*/ 169991 h 1563788"/>
              <a:gd name="connsiteX3" fmla="*/ 4668474 w 4668474"/>
              <a:gd name="connsiteY3" fmla="*/ 0 h 1563788"/>
              <a:gd name="connsiteX0" fmla="*/ 0 w 4668474"/>
              <a:gd name="connsiteY0" fmla="*/ 1563788 h 1563788"/>
              <a:gd name="connsiteX1" fmla="*/ 2251334 w 4668474"/>
              <a:gd name="connsiteY1" fmla="*/ 312296 h 1563788"/>
              <a:gd name="connsiteX2" fmla="*/ 3446471 w 4668474"/>
              <a:gd name="connsiteY2" fmla="*/ 56148 h 1563788"/>
              <a:gd name="connsiteX3" fmla="*/ 4668474 w 4668474"/>
              <a:gd name="connsiteY3" fmla="*/ 0 h 1563788"/>
              <a:gd name="connsiteX0" fmla="*/ 0 w 4173590"/>
              <a:gd name="connsiteY0" fmla="*/ 1592134 h 1592134"/>
              <a:gd name="connsiteX1" fmla="*/ 2251334 w 4173590"/>
              <a:gd name="connsiteY1" fmla="*/ 340642 h 1592134"/>
              <a:gd name="connsiteX2" fmla="*/ 3446471 w 4173590"/>
              <a:gd name="connsiteY2" fmla="*/ 84494 h 1592134"/>
              <a:gd name="connsiteX3" fmla="*/ 4173590 w 4173590"/>
              <a:gd name="connsiteY3" fmla="*/ -1 h 1592134"/>
              <a:gd name="connsiteX0" fmla="*/ 0 w 4173590"/>
              <a:gd name="connsiteY0" fmla="*/ 1592135 h 1592135"/>
              <a:gd name="connsiteX1" fmla="*/ 2251334 w 4173590"/>
              <a:gd name="connsiteY1" fmla="*/ 340643 h 1592135"/>
              <a:gd name="connsiteX2" fmla="*/ 3164102 w 4173590"/>
              <a:gd name="connsiteY2" fmla="*/ 87455 h 1592135"/>
              <a:gd name="connsiteX3" fmla="*/ 4173590 w 4173590"/>
              <a:gd name="connsiteY3" fmla="*/ 0 h 1592135"/>
              <a:gd name="connsiteX0" fmla="*/ 0 w 4173590"/>
              <a:gd name="connsiteY0" fmla="*/ 1592135 h 1592135"/>
              <a:gd name="connsiteX1" fmla="*/ 2195078 w 4173590"/>
              <a:gd name="connsiteY1" fmla="*/ 300593 h 1592135"/>
              <a:gd name="connsiteX2" fmla="*/ 3164102 w 4173590"/>
              <a:gd name="connsiteY2" fmla="*/ 87455 h 1592135"/>
              <a:gd name="connsiteX3" fmla="*/ 4173590 w 4173590"/>
              <a:gd name="connsiteY3" fmla="*/ 0 h 1592135"/>
              <a:gd name="connsiteX0" fmla="*/ 0 w 4026395"/>
              <a:gd name="connsiteY0" fmla="*/ 1571467 h 1571467"/>
              <a:gd name="connsiteX1" fmla="*/ 2195078 w 4026395"/>
              <a:gd name="connsiteY1" fmla="*/ 279925 h 1571467"/>
              <a:gd name="connsiteX2" fmla="*/ 3164102 w 4026395"/>
              <a:gd name="connsiteY2" fmla="*/ 66787 h 1571467"/>
              <a:gd name="connsiteX3" fmla="*/ 4026396 w 4026395"/>
              <a:gd name="connsiteY3" fmla="*/ 0 h 1571467"/>
              <a:gd name="connsiteX0" fmla="*/ 0 w 3890712"/>
              <a:gd name="connsiteY0" fmla="*/ 1485578 h 1485578"/>
              <a:gd name="connsiteX1" fmla="*/ 2059394 w 3890712"/>
              <a:gd name="connsiteY1" fmla="*/ 279925 h 1485578"/>
              <a:gd name="connsiteX2" fmla="*/ 3028418 w 3890712"/>
              <a:gd name="connsiteY2" fmla="*/ 66787 h 1485578"/>
              <a:gd name="connsiteX3" fmla="*/ 3890712 w 3890712"/>
              <a:gd name="connsiteY3" fmla="*/ 0 h 148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0712" h="1485578">
                <a:moveTo>
                  <a:pt x="0" y="1485578"/>
                </a:moveTo>
                <a:cubicBezTo>
                  <a:pt x="357870" y="1269126"/>
                  <a:pt x="1624775" y="443926"/>
                  <a:pt x="2059394" y="279925"/>
                </a:cubicBezTo>
                <a:cubicBezTo>
                  <a:pt x="2475088" y="146288"/>
                  <a:pt x="2602266" y="137500"/>
                  <a:pt x="3028418" y="66787"/>
                </a:cubicBezTo>
                <a:cubicBezTo>
                  <a:pt x="3379452" y="11992"/>
                  <a:pt x="3625296" y="30822"/>
                  <a:pt x="3890712" y="0"/>
                </a:cubicBezTo>
              </a:path>
            </a:pathLst>
          </a:cu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600" dirty="0"/>
          </a:p>
        </p:txBody>
      </p:sp>
      <p:cxnSp>
        <p:nvCxnSpPr>
          <p:cNvPr id="284" name="Straight Arrow Connector 283">
            <a:extLst>
              <a:ext uri="{FF2B5EF4-FFF2-40B4-BE49-F238E27FC236}">
                <a16:creationId xmlns:a16="http://schemas.microsoft.com/office/drawing/2014/main" id="{0C9F2E5E-214F-4613-92F6-81C58176034A}"/>
              </a:ext>
            </a:extLst>
          </p:cNvPr>
          <p:cNvCxnSpPr>
            <a:cxnSpLocks/>
          </p:cNvCxnSpPr>
          <p:nvPr/>
        </p:nvCxnSpPr>
        <p:spPr>
          <a:xfrm flipH="1" flipV="1">
            <a:off x="4665164" y="5564981"/>
            <a:ext cx="369290" cy="6166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5" name="Group 284">
            <a:extLst>
              <a:ext uri="{FF2B5EF4-FFF2-40B4-BE49-F238E27FC236}">
                <a16:creationId xmlns:a16="http://schemas.microsoft.com/office/drawing/2014/main" id="{5B29F604-68CC-4743-A6AF-820B89316403}"/>
              </a:ext>
            </a:extLst>
          </p:cNvPr>
          <p:cNvGrpSpPr/>
          <p:nvPr/>
        </p:nvGrpSpPr>
        <p:grpSpPr>
          <a:xfrm>
            <a:off x="5857998" y="5256773"/>
            <a:ext cx="1196896" cy="404435"/>
            <a:chOff x="8507074" y="1992337"/>
            <a:chExt cx="1098599" cy="276356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678F191B-0E2A-4BA7-92D7-905FFD70FE5C}"/>
                </a:ext>
              </a:extLst>
            </p:cNvPr>
            <p:cNvSpPr/>
            <p:nvPr/>
          </p:nvSpPr>
          <p:spPr>
            <a:xfrm>
              <a:off x="8507074" y="1992337"/>
              <a:ext cx="1098599" cy="2763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287" name="TextBox 286">
              <a:extLst>
                <a:ext uri="{FF2B5EF4-FFF2-40B4-BE49-F238E27FC236}">
                  <a16:creationId xmlns:a16="http://schemas.microsoft.com/office/drawing/2014/main" id="{8459F41C-B9B0-409D-8F13-CF376FA631E4}"/>
                </a:ext>
              </a:extLst>
            </p:cNvPr>
            <p:cNvSpPr txBox="1"/>
            <p:nvPr/>
          </p:nvSpPr>
          <p:spPr>
            <a:xfrm>
              <a:off x="8593517" y="2046782"/>
              <a:ext cx="925711" cy="1682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/>
                <a:t>Crabbed beam.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187F44C-0324-44FC-9B21-0935360642D1}"/>
              </a:ext>
            </a:extLst>
          </p:cNvPr>
          <p:cNvGrpSpPr/>
          <p:nvPr/>
        </p:nvGrpSpPr>
        <p:grpSpPr>
          <a:xfrm>
            <a:off x="5628466" y="3273566"/>
            <a:ext cx="916694" cy="246221"/>
            <a:chOff x="6146692" y="2218780"/>
            <a:chExt cx="741663" cy="281011"/>
          </a:xfrm>
        </p:grpSpPr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157D3AA9-999E-4E35-8A52-1F501A6B8F1C}"/>
                </a:ext>
              </a:extLst>
            </p:cNvPr>
            <p:cNvSpPr/>
            <p:nvPr/>
          </p:nvSpPr>
          <p:spPr>
            <a:xfrm>
              <a:off x="6177057" y="2230956"/>
              <a:ext cx="685763" cy="25691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291" name="TextBox 290">
              <a:extLst>
                <a:ext uri="{FF2B5EF4-FFF2-40B4-BE49-F238E27FC236}">
                  <a16:creationId xmlns:a16="http://schemas.microsoft.com/office/drawing/2014/main" id="{3C611377-1AC2-425C-A9DF-06CCA16D86F8}"/>
                </a:ext>
              </a:extLst>
            </p:cNvPr>
            <p:cNvSpPr txBox="1"/>
            <p:nvPr/>
          </p:nvSpPr>
          <p:spPr>
            <a:xfrm>
              <a:off x="6146692" y="2218780"/>
              <a:ext cx="741663" cy="2810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/>
                <a:t>IP Focusing</a:t>
              </a:r>
            </a:p>
          </p:txBody>
        </p:sp>
      </p:grpSp>
      <p:sp>
        <p:nvSpPr>
          <p:cNvPr id="292" name="Freeform: Shape 291">
            <a:extLst>
              <a:ext uri="{FF2B5EF4-FFF2-40B4-BE49-F238E27FC236}">
                <a16:creationId xmlns:a16="http://schemas.microsoft.com/office/drawing/2014/main" id="{3EE6005C-FB62-4EAC-BCEB-BF3ED6E51242}"/>
              </a:ext>
            </a:extLst>
          </p:cNvPr>
          <p:cNvSpPr/>
          <p:nvPr/>
        </p:nvSpPr>
        <p:spPr>
          <a:xfrm>
            <a:off x="6316882" y="4280432"/>
            <a:ext cx="1146371" cy="364937"/>
          </a:xfrm>
          <a:custGeom>
            <a:avLst/>
            <a:gdLst>
              <a:gd name="connsiteX0" fmla="*/ 0 w 3246634"/>
              <a:gd name="connsiteY0" fmla="*/ 883577 h 883577"/>
              <a:gd name="connsiteX1" fmla="*/ 873303 w 3246634"/>
              <a:gd name="connsiteY1" fmla="*/ 390418 h 883577"/>
              <a:gd name="connsiteX2" fmla="*/ 1140431 w 3246634"/>
              <a:gd name="connsiteY2" fmla="*/ 328773 h 883577"/>
              <a:gd name="connsiteX3" fmla="*/ 2116476 w 3246634"/>
              <a:gd name="connsiteY3" fmla="*/ 123290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873303 w 3246634"/>
              <a:gd name="connsiteY1" fmla="*/ 390418 h 883577"/>
              <a:gd name="connsiteX2" fmla="*/ 1202076 w 3246634"/>
              <a:gd name="connsiteY2" fmla="*/ 287677 h 883577"/>
              <a:gd name="connsiteX3" fmla="*/ 2116476 w 3246634"/>
              <a:gd name="connsiteY3" fmla="*/ 123290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821932 w 3246634"/>
              <a:gd name="connsiteY1" fmla="*/ 452063 h 883577"/>
              <a:gd name="connsiteX2" fmla="*/ 1202076 w 3246634"/>
              <a:gd name="connsiteY2" fmla="*/ 287677 h 883577"/>
              <a:gd name="connsiteX3" fmla="*/ 2116476 w 3246634"/>
              <a:gd name="connsiteY3" fmla="*/ 123290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1202076 w 3246634"/>
              <a:gd name="connsiteY1" fmla="*/ 287677 h 883577"/>
              <a:gd name="connsiteX2" fmla="*/ 2116476 w 3246634"/>
              <a:gd name="connsiteY2" fmla="*/ 123290 h 883577"/>
              <a:gd name="connsiteX3" fmla="*/ 3246634 w 3246634"/>
              <a:gd name="connsiteY3" fmla="*/ 0 h 883577"/>
              <a:gd name="connsiteX0" fmla="*/ 0 w 3246634"/>
              <a:gd name="connsiteY0" fmla="*/ 883577 h 883577"/>
              <a:gd name="connsiteX1" fmla="*/ 355409 w 3246634"/>
              <a:gd name="connsiteY1" fmla="*/ 719477 h 883577"/>
              <a:gd name="connsiteX2" fmla="*/ 2116476 w 3246634"/>
              <a:gd name="connsiteY2" fmla="*/ 123290 h 883577"/>
              <a:gd name="connsiteX3" fmla="*/ 3246634 w 3246634"/>
              <a:gd name="connsiteY3" fmla="*/ 0 h 883577"/>
              <a:gd name="connsiteX0" fmla="*/ 0 w 3246634"/>
              <a:gd name="connsiteY0" fmla="*/ 883577 h 883577"/>
              <a:gd name="connsiteX1" fmla="*/ 2116476 w 3246634"/>
              <a:gd name="connsiteY1" fmla="*/ 123290 h 883577"/>
              <a:gd name="connsiteX2" fmla="*/ 3246634 w 3246634"/>
              <a:gd name="connsiteY2" fmla="*/ 0 h 883577"/>
              <a:gd name="connsiteX0" fmla="*/ 0 w 3246634"/>
              <a:gd name="connsiteY0" fmla="*/ 883577 h 883577"/>
              <a:gd name="connsiteX1" fmla="*/ 291910 w 3246634"/>
              <a:gd name="connsiteY1" fmla="*/ 766756 h 883577"/>
              <a:gd name="connsiteX2" fmla="*/ 3246634 w 3246634"/>
              <a:gd name="connsiteY2" fmla="*/ 0 h 883577"/>
              <a:gd name="connsiteX0" fmla="*/ 0 w 681234"/>
              <a:gd name="connsiteY0" fmla="*/ 185077 h 185077"/>
              <a:gd name="connsiteX1" fmla="*/ 291910 w 681234"/>
              <a:gd name="connsiteY1" fmla="*/ 68256 h 185077"/>
              <a:gd name="connsiteX2" fmla="*/ 681234 w 681234"/>
              <a:gd name="connsiteY2" fmla="*/ 0 h 185077"/>
              <a:gd name="connsiteX0" fmla="*/ 0 w 681234"/>
              <a:gd name="connsiteY0" fmla="*/ 185077 h 185077"/>
              <a:gd name="connsiteX1" fmla="*/ 681234 w 681234"/>
              <a:gd name="connsiteY1" fmla="*/ 0 h 185077"/>
              <a:gd name="connsiteX0" fmla="*/ 0 w 681234"/>
              <a:gd name="connsiteY0" fmla="*/ 185077 h 185077"/>
              <a:gd name="connsiteX1" fmla="*/ 343013 w 681234"/>
              <a:gd name="connsiteY1" fmla="*/ 70075 h 185077"/>
              <a:gd name="connsiteX2" fmla="*/ 681234 w 681234"/>
              <a:gd name="connsiteY2" fmla="*/ 0 h 185077"/>
              <a:gd name="connsiteX0" fmla="*/ 0 w 785260"/>
              <a:gd name="connsiteY0" fmla="*/ 223694 h 223694"/>
              <a:gd name="connsiteX1" fmla="*/ 447039 w 785260"/>
              <a:gd name="connsiteY1" fmla="*/ 70075 h 223694"/>
              <a:gd name="connsiteX2" fmla="*/ 785260 w 785260"/>
              <a:gd name="connsiteY2" fmla="*/ 0 h 223694"/>
              <a:gd name="connsiteX0" fmla="*/ 0 w 902916"/>
              <a:gd name="connsiteY0" fmla="*/ 282760 h 282760"/>
              <a:gd name="connsiteX1" fmla="*/ 564695 w 902916"/>
              <a:gd name="connsiteY1" fmla="*/ 70075 h 282760"/>
              <a:gd name="connsiteX2" fmla="*/ 902916 w 902916"/>
              <a:gd name="connsiteY2" fmla="*/ 0 h 282760"/>
              <a:gd name="connsiteX0" fmla="*/ 0 w 1003764"/>
              <a:gd name="connsiteY0" fmla="*/ 297526 h 297526"/>
              <a:gd name="connsiteX1" fmla="*/ 564695 w 1003764"/>
              <a:gd name="connsiteY1" fmla="*/ 84841 h 297526"/>
              <a:gd name="connsiteX2" fmla="*/ 1003764 w 1003764"/>
              <a:gd name="connsiteY2" fmla="*/ 0 h 297526"/>
              <a:gd name="connsiteX0" fmla="*/ 0 w 1478006"/>
              <a:gd name="connsiteY0" fmla="*/ 379337 h 379337"/>
              <a:gd name="connsiteX1" fmla="*/ 564695 w 1478006"/>
              <a:gd name="connsiteY1" fmla="*/ 166652 h 379337"/>
              <a:gd name="connsiteX2" fmla="*/ 1478006 w 1478006"/>
              <a:gd name="connsiteY2" fmla="*/ 0 h 379337"/>
              <a:gd name="connsiteX0" fmla="*/ 0 w 1478006"/>
              <a:gd name="connsiteY0" fmla="*/ 379337 h 379337"/>
              <a:gd name="connsiteX1" fmla="*/ 716810 w 1478006"/>
              <a:gd name="connsiteY1" fmla="*/ 144340 h 379337"/>
              <a:gd name="connsiteX2" fmla="*/ 1478006 w 1478006"/>
              <a:gd name="connsiteY2" fmla="*/ 0 h 379337"/>
              <a:gd name="connsiteX0" fmla="*/ 0 w 1478006"/>
              <a:gd name="connsiteY0" fmla="*/ 379337 h 379337"/>
              <a:gd name="connsiteX1" fmla="*/ 716810 w 1478006"/>
              <a:gd name="connsiteY1" fmla="*/ 144340 h 379337"/>
              <a:gd name="connsiteX2" fmla="*/ 1478006 w 1478006"/>
              <a:gd name="connsiteY2" fmla="*/ 0 h 379337"/>
              <a:gd name="connsiteX0" fmla="*/ 0 w 1478006"/>
              <a:gd name="connsiteY0" fmla="*/ 379337 h 379337"/>
              <a:gd name="connsiteX1" fmla="*/ 716810 w 1478006"/>
              <a:gd name="connsiteY1" fmla="*/ 144340 h 379337"/>
              <a:gd name="connsiteX2" fmla="*/ 1478006 w 1478006"/>
              <a:gd name="connsiteY2" fmla="*/ 0 h 379337"/>
              <a:gd name="connsiteX0" fmla="*/ 0 w 1406422"/>
              <a:gd name="connsiteY0" fmla="*/ 342151 h 342151"/>
              <a:gd name="connsiteX1" fmla="*/ 645226 w 1406422"/>
              <a:gd name="connsiteY1" fmla="*/ 144340 h 342151"/>
              <a:gd name="connsiteX2" fmla="*/ 1406422 w 1406422"/>
              <a:gd name="connsiteY2" fmla="*/ 0 h 342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6422" h="342151">
                <a:moveTo>
                  <a:pt x="0" y="342151"/>
                </a:moveTo>
                <a:cubicBezTo>
                  <a:pt x="118571" y="312284"/>
                  <a:pt x="419280" y="174207"/>
                  <a:pt x="645226" y="144340"/>
                </a:cubicBezTo>
                <a:cubicBezTo>
                  <a:pt x="898958" y="66478"/>
                  <a:pt x="1152690" y="48113"/>
                  <a:pt x="1406422" y="0"/>
                </a:cubicBezTo>
              </a:path>
            </a:pathLst>
          </a:custGeom>
          <a:noFill/>
          <a:ln w="19050">
            <a:solidFill>
              <a:schemeClr val="accent1">
                <a:lumMod val="75000"/>
              </a:schemeClr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 dirty="0"/>
          </a:p>
        </p:txBody>
      </p: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7CB0C865-B872-48B0-B6BA-1F41B531C2EA}"/>
              </a:ext>
            </a:extLst>
          </p:cNvPr>
          <p:cNvGrpSpPr/>
          <p:nvPr/>
        </p:nvGrpSpPr>
        <p:grpSpPr>
          <a:xfrm>
            <a:off x="5952563" y="4828754"/>
            <a:ext cx="761629" cy="445484"/>
            <a:chOff x="6150107" y="2368891"/>
            <a:chExt cx="741663" cy="310807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3456B368-EA23-48FC-9286-AF17246A7834}"/>
                </a:ext>
              </a:extLst>
            </p:cNvPr>
            <p:cNvSpPr/>
            <p:nvPr/>
          </p:nvSpPr>
          <p:spPr>
            <a:xfrm>
              <a:off x="6177057" y="2374318"/>
              <a:ext cx="685763" cy="3053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301" name="TextBox 300">
              <a:extLst>
                <a:ext uri="{FF2B5EF4-FFF2-40B4-BE49-F238E27FC236}">
                  <a16:creationId xmlns:a16="http://schemas.microsoft.com/office/drawing/2014/main" id="{FC33EBF6-058C-4F6C-98B4-B06CF3A25EC8}"/>
                </a:ext>
              </a:extLst>
            </p:cNvPr>
            <p:cNvSpPr txBox="1"/>
            <p:nvPr/>
          </p:nvSpPr>
          <p:spPr>
            <a:xfrm>
              <a:off x="6150107" y="2368891"/>
              <a:ext cx="741663" cy="2791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/>
                <a:t>Detector region</a:t>
              </a:r>
            </a:p>
          </p:txBody>
        </p:sp>
      </p:grpSp>
      <p:sp>
        <p:nvSpPr>
          <p:cNvPr id="302" name="Freeform: Shape 301">
            <a:extLst>
              <a:ext uri="{FF2B5EF4-FFF2-40B4-BE49-F238E27FC236}">
                <a16:creationId xmlns:a16="http://schemas.microsoft.com/office/drawing/2014/main" id="{2EF50B5A-99DC-484C-8FB0-8D131AB98F3B}"/>
              </a:ext>
            </a:extLst>
          </p:cNvPr>
          <p:cNvSpPr/>
          <p:nvPr/>
        </p:nvSpPr>
        <p:spPr>
          <a:xfrm rot="20181958">
            <a:off x="5444213" y="4108680"/>
            <a:ext cx="1926473" cy="201867"/>
          </a:xfrm>
          <a:custGeom>
            <a:avLst/>
            <a:gdLst>
              <a:gd name="connsiteX0" fmla="*/ 0 w 3246634"/>
              <a:gd name="connsiteY0" fmla="*/ 883577 h 883577"/>
              <a:gd name="connsiteX1" fmla="*/ 873303 w 3246634"/>
              <a:gd name="connsiteY1" fmla="*/ 390418 h 883577"/>
              <a:gd name="connsiteX2" fmla="*/ 1140431 w 3246634"/>
              <a:gd name="connsiteY2" fmla="*/ 328773 h 883577"/>
              <a:gd name="connsiteX3" fmla="*/ 2116476 w 3246634"/>
              <a:gd name="connsiteY3" fmla="*/ 123290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873303 w 3246634"/>
              <a:gd name="connsiteY1" fmla="*/ 390418 h 883577"/>
              <a:gd name="connsiteX2" fmla="*/ 1202076 w 3246634"/>
              <a:gd name="connsiteY2" fmla="*/ 287677 h 883577"/>
              <a:gd name="connsiteX3" fmla="*/ 2116476 w 3246634"/>
              <a:gd name="connsiteY3" fmla="*/ 123290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821932 w 3246634"/>
              <a:gd name="connsiteY1" fmla="*/ 452063 h 883577"/>
              <a:gd name="connsiteX2" fmla="*/ 1202076 w 3246634"/>
              <a:gd name="connsiteY2" fmla="*/ 287677 h 883577"/>
              <a:gd name="connsiteX3" fmla="*/ 2116476 w 3246634"/>
              <a:gd name="connsiteY3" fmla="*/ 123290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1202076 w 3246634"/>
              <a:gd name="connsiteY1" fmla="*/ 287677 h 883577"/>
              <a:gd name="connsiteX2" fmla="*/ 2116476 w 3246634"/>
              <a:gd name="connsiteY2" fmla="*/ 123290 h 883577"/>
              <a:gd name="connsiteX3" fmla="*/ 3246634 w 3246634"/>
              <a:gd name="connsiteY3" fmla="*/ 0 h 883577"/>
              <a:gd name="connsiteX0" fmla="*/ 0 w 3246634"/>
              <a:gd name="connsiteY0" fmla="*/ 883577 h 883577"/>
              <a:gd name="connsiteX1" fmla="*/ 355409 w 3246634"/>
              <a:gd name="connsiteY1" fmla="*/ 719477 h 883577"/>
              <a:gd name="connsiteX2" fmla="*/ 2116476 w 3246634"/>
              <a:gd name="connsiteY2" fmla="*/ 123290 h 883577"/>
              <a:gd name="connsiteX3" fmla="*/ 3246634 w 3246634"/>
              <a:gd name="connsiteY3" fmla="*/ 0 h 883577"/>
              <a:gd name="connsiteX0" fmla="*/ 0 w 3246634"/>
              <a:gd name="connsiteY0" fmla="*/ 883577 h 883577"/>
              <a:gd name="connsiteX1" fmla="*/ 2116476 w 3246634"/>
              <a:gd name="connsiteY1" fmla="*/ 123290 h 883577"/>
              <a:gd name="connsiteX2" fmla="*/ 3246634 w 3246634"/>
              <a:gd name="connsiteY2" fmla="*/ 0 h 883577"/>
              <a:gd name="connsiteX0" fmla="*/ 0 w 3246634"/>
              <a:gd name="connsiteY0" fmla="*/ 883577 h 883577"/>
              <a:gd name="connsiteX1" fmla="*/ 291910 w 3246634"/>
              <a:gd name="connsiteY1" fmla="*/ 766756 h 883577"/>
              <a:gd name="connsiteX2" fmla="*/ 3246634 w 3246634"/>
              <a:gd name="connsiteY2" fmla="*/ 0 h 883577"/>
              <a:gd name="connsiteX0" fmla="*/ 0 w 681234"/>
              <a:gd name="connsiteY0" fmla="*/ 185077 h 185077"/>
              <a:gd name="connsiteX1" fmla="*/ 291910 w 681234"/>
              <a:gd name="connsiteY1" fmla="*/ 68256 h 185077"/>
              <a:gd name="connsiteX2" fmla="*/ 681234 w 681234"/>
              <a:gd name="connsiteY2" fmla="*/ 0 h 185077"/>
              <a:gd name="connsiteX0" fmla="*/ 0 w 681234"/>
              <a:gd name="connsiteY0" fmla="*/ 185077 h 185077"/>
              <a:gd name="connsiteX1" fmla="*/ 681234 w 681234"/>
              <a:gd name="connsiteY1" fmla="*/ 0 h 185077"/>
              <a:gd name="connsiteX0" fmla="*/ 0 w 681234"/>
              <a:gd name="connsiteY0" fmla="*/ 185077 h 185077"/>
              <a:gd name="connsiteX1" fmla="*/ 343013 w 681234"/>
              <a:gd name="connsiteY1" fmla="*/ 70075 h 185077"/>
              <a:gd name="connsiteX2" fmla="*/ 681234 w 681234"/>
              <a:gd name="connsiteY2" fmla="*/ 0 h 185077"/>
              <a:gd name="connsiteX0" fmla="*/ 0 w 730109"/>
              <a:gd name="connsiteY0" fmla="*/ 181796 h 181796"/>
              <a:gd name="connsiteX1" fmla="*/ 343013 w 730109"/>
              <a:gd name="connsiteY1" fmla="*/ 66794 h 181796"/>
              <a:gd name="connsiteX2" fmla="*/ 730109 w 730109"/>
              <a:gd name="connsiteY2" fmla="*/ 0 h 181796"/>
              <a:gd name="connsiteX0" fmla="*/ 0 w 809872"/>
              <a:gd name="connsiteY0" fmla="*/ 193533 h 193533"/>
              <a:gd name="connsiteX1" fmla="*/ 343013 w 809872"/>
              <a:gd name="connsiteY1" fmla="*/ 78531 h 193533"/>
              <a:gd name="connsiteX2" fmla="*/ 809872 w 809872"/>
              <a:gd name="connsiteY2" fmla="*/ 0 h 193533"/>
              <a:gd name="connsiteX0" fmla="*/ 0 w 1455802"/>
              <a:gd name="connsiteY0" fmla="*/ 246877 h 246877"/>
              <a:gd name="connsiteX1" fmla="*/ 343013 w 1455802"/>
              <a:gd name="connsiteY1" fmla="*/ 131875 h 246877"/>
              <a:gd name="connsiteX2" fmla="*/ 1455802 w 1455802"/>
              <a:gd name="connsiteY2" fmla="*/ 0 h 246877"/>
              <a:gd name="connsiteX0" fmla="*/ 0 w 1455802"/>
              <a:gd name="connsiteY0" fmla="*/ 246877 h 246877"/>
              <a:gd name="connsiteX1" fmla="*/ 343013 w 1455802"/>
              <a:gd name="connsiteY1" fmla="*/ 131875 h 246877"/>
              <a:gd name="connsiteX2" fmla="*/ 1011759 w 1455802"/>
              <a:gd name="connsiteY2" fmla="*/ 60543 h 246877"/>
              <a:gd name="connsiteX3" fmla="*/ 1455802 w 1455802"/>
              <a:gd name="connsiteY3" fmla="*/ 0 h 246877"/>
              <a:gd name="connsiteX0" fmla="*/ 0 w 1455802"/>
              <a:gd name="connsiteY0" fmla="*/ 254844 h 254844"/>
              <a:gd name="connsiteX1" fmla="*/ 343013 w 1455802"/>
              <a:gd name="connsiteY1" fmla="*/ 139842 h 254844"/>
              <a:gd name="connsiteX2" fmla="*/ 1008653 w 1455802"/>
              <a:gd name="connsiteY2" fmla="*/ 7858 h 254844"/>
              <a:gd name="connsiteX3" fmla="*/ 1455802 w 1455802"/>
              <a:gd name="connsiteY3" fmla="*/ 7967 h 254844"/>
              <a:gd name="connsiteX0" fmla="*/ 0 w 1455802"/>
              <a:gd name="connsiteY0" fmla="*/ 280331 h 280331"/>
              <a:gd name="connsiteX1" fmla="*/ 343013 w 1455802"/>
              <a:gd name="connsiteY1" fmla="*/ 165329 h 280331"/>
              <a:gd name="connsiteX2" fmla="*/ 1011248 w 1455802"/>
              <a:gd name="connsiteY2" fmla="*/ 4833 h 280331"/>
              <a:gd name="connsiteX3" fmla="*/ 1455802 w 1455802"/>
              <a:gd name="connsiteY3" fmla="*/ 33454 h 280331"/>
              <a:gd name="connsiteX0" fmla="*/ 0 w 1330342"/>
              <a:gd name="connsiteY0" fmla="*/ 196879 h 196879"/>
              <a:gd name="connsiteX1" fmla="*/ 217553 w 1330342"/>
              <a:gd name="connsiteY1" fmla="*/ 165329 h 196879"/>
              <a:gd name="connsiteX2" fmla="*/ 885788 w 1330342"/>
              <a:gd name="connsiteY2" fmla="*/ 4833 h 196879"/>
              <a:gd name="connsiteX3" fmla="*/ 1330342 w 1330342"/>
              <a:gd name="connsiteY3" fmla="*/ 33454 h 196879"/>
              <a:gd name="connsiteX0" fmla="*/ 0 w 1330342"/>
              <a:gd name="connsiteY0" fmla="*/ 196879 h 196879"/>
              <a:gd name="connsiteX1" fmla="*/ 480907 w 1330342"/>
              <a:gd name="connsiteY1" fmla="*/ 82924 h 196879"/>
              <a:gd name="connsiteX2" fmla="*/ 885788 w 1330342"/>
              <a:gd name="connsiteY2" fmla="*/ 4833 h 196879"/>
              <a:gd name="connsiteX3" fmla="*/ 1330342 w 1330342"/>
              <a:gd name="connsiteY3" fmla="*/ 33454 h 196879"/>
              <a:gd name="connsiteX0" fmla="*/ 0 w 1281613"/>
              <a:gd name="connsiteY0" fmla="*/ 198438 h 198438"/>
              <a:gd name="connsiteX1" fmla="*/ 432178 w 1281613"/>
              <a:gd name="connsiteY1" fmla="*/ 82924 h 198438"/>
              <a:gd name="connsiteX2" fmla="*/ 837059 w 1281613"/>
              <a:gd name="connsiteY2" fmla="*/ 4833 h 198438"/>
              <a:gd name="connsiteX3" fmla="*/ 1281613 w 1281613"/>
              <a:gd name="connsiteY3" fmla="*/ 33454 h 198438"/>
              <a:gd name="connsiteX0" fmla="*/ 0 w 1314788"/>
              <a:gd name="connsiteY0" fmla="*/ 197651 h 197651"/>
              <a:gd name="connsiteX1" fmla="*/ 432178 w 1314788"/>
              <a:gd name="connsiteY1" fmla="*/ 82137 h 197651"/>
              <a:gd name="connsiteX2" fmla="*/ 837059 w 1314788"/>
              <a:gd name="connsiteY2" fmla="*/ 4046 h 197651"/>
              <a:gd name="connsiteX3" fmla="*/ 1314788 w 1314788"/>
              <a:gd name="connsiteY3" fmla="*/ 47184 h 197651"/>
              <a:gd name="connsiteX0" fmla="*/ 0 w 1314788"/>
              <a:gd name="connsiteY0" fmla="*/ 196164 h 196164"/>
              <a:gd name="connsiteX1" fmla="*/ 432178 w 1314788"/>
              <a:gd name="connsiteY1" fmla="*/ 80650 h 196164"/>
              <a:gd name="connsiteX2" fmla="*/ 885789 w 1314788"/>
              <a:gd name="connsiteY2" fmla="*/ 4118 h 196164"/>
              <a:gd name="connsiteX3" fmla="*/ 1314788 w 1314788"/>
              <a:gd name="connsiteY3" fmla="*/ 45697 h 196164"/>
              <a:gd name="connsiteX0" fmla="*/ 0 w 1314788"/>
              <a:gd name="connsiteY0" fmla="*/ 197276 h 197276"/>
              <a:gd name="connsiteX1" fmla="*/ 432178 w 1314788"/>
              <a:gd name="connsiteY1" fmla="*/ 81762 h 197276"/>
              <a:gd name="connsiteX2" fmla="*/ 885789 w 1314788"/>
              <a:gd name="connsiteY2" fmla="*/ 5230 h 197276"/>
              <a:gd name="connsiteX3" fmla="*/ 1314788 w 1314788"/>
              <a:gd name="connsiteY3" fmla="*/ 46809 h 197276"/>
              <a:gd name="connsiteX0" fmla="*/ 0 w 1314788"/>
              <a:gd name="connsiteY0" fmla="*/ 204159 h 204159"/>
              <a:gd name="connsiteX1" fmla="*/ 432178 w 1314788"/>
              <a:gd name="connsiteY1" fmla="*/ 88645 h 204159"/>
              <a:gd name="connsiteX2" fmla="*/ 869201 w 1314788"/>
              <a:gd name="connsiteY2" fmla="*/ 4854 h 204159"/>
              <a:gd name="connsiteX3" fmla="*/ 1314788 w 1314788"/>
              <a:gd name="connsiteY3" fmla="*/ 53692 h 204159"/>
              <a:gd name="connsiteX0" fmla="*/ 0 w 2391356"/>
              <a:gd name="connsiteY0" fmla="*/ 201056 h 230389"/>
              <a:gd name="connsiteX1" fmla="*/ 432178 w 2391356"/>
              <a:gd name="connsiteY1" fmla="*/ 85542 h 230389"/>
              <a:gd name="connsiteX2" fmla="*/ 869201 w 2391356"/>
              <a:gd name="connsiteY2" fmla="*/ 1751 h 230389"/>
              <a:gd name="connsiteX3" fmla="*/ 2391356 w 2391356"/>
              <a:gd name="connsiteY3" fmla="*/ 230107 h 230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1356" h="230389">
                <a:moveTo>
                  <a:pt x="0" y="201056"/>
                </a:moveTo>
                <a:cubicBezTo>
                  <a:pt x="118571" y="171189"/>
                  <a:pt x="313607" y="115409"/>
                  <a:pt x="432178" y="85542"/>
                </a:cubicBezTo>
                <a:cubicBezTo>
                  <a:pt x="600805" y="54486"/>
                  <a:pt x="683736" y="23730"/>
                  <a:pt x="869201" y="1751"/>
                </a:cubicBezTo>
                <a:cubicBezTo>
                  <a:pt x="1046372" y="-23858"/>
                  <a:pt x="2317349" y="240197"/>
                  <a:pt x="2391356" y="230107"/>
                </a:cubicBezTo>
              </a:path>
            </a:pathLst>
          </a:custGeom>
          <a:noFill/>
          <a:ln w="19050">
            <a:solidFill>
              <a:schemeClr val="accent6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 dirty="0"/>
          </a:p>
        </p:txBody>
      </p:sp>
      <p:sp>
        <p:nvSpPr>
          <p:cNvPr id="335" name="Flowchart: Manual Operation 334">
            <a:extLst>
              <a:ext uri="{FF2B5EF4-FFF2-40B4-BE49-F238E27FC236}">
                <a16:creationId xmlns:a16="http://schemas.microsoft.com/office/drawing/2014/main" id="{6BB98C48-11F2-4D58-AF67-F36310BD789D}"/>
              </a:ext>
            </a:extLst>
          </p:cNvPr>
          <p:cNvSpPr/>
          <p:nvPr/>
        </p:nvSpPr>
        <p:spPr>
          <a:xfrm rot="14960887">
            <a:off x="5446695" y="4243410"/>
            <a:ext cx="276943" cy="128376"/>
          </a:xfrm>
          <a:prstGeom prst="flowChartManualOperat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600" dirty="0">
              <a:solidFill>
                <a:schemeClr val="tx1"/>
              </a:solidFill>
            </a:endParaRPr>
          </a:p>
        </p:txBody>
      </p:sp>
      <p:sp>
        <p:nvSpPr>
          <p:cNvPr id="356" name="TextBox 355">
            <a:extLst>
              <a:ext uri="{FF2B5EF4-FFF2-40B4-BE49-F238E27FC236}">
                <a16:creationId xmlns:a16="http://schemas.microsoft.com/office/drawing/2014/main" id="{807C35D3-59FA-4F0D-9677-5DB62D97C53E}"/>
              </a:ext>
            </a:extLst>
          </p:cNvPr>
          <p:cNvSpPr txBox="1"/>
          <p:nvPr/>
        </p:nvSpPr>
        <p:spPr>
          <a:xfrm>
            <a:off x="5117118" y="3796674"/>
            <a:ext cx="708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Lumi</a:t>
            </a:r>
            <a:r>
              <a:rPr lang="en-US" sz="1000" dirty="0"/>
              <a:t>-Monitor</a:t>
            </a:r>
          </a:p>
        </p:txBody>
      </p:sp>
      <p:grpSp>
        <p:nvGrpSpPr>
          <p:cNvPr id="320" name="Group 319">
            <a:extLst>
              <a:ext uri="{FF2B5EF4-FFF2-40B4-BE49-F238E27FC236}">
                <a16:creationId xmlns:a16="http://schemas.microsoft.com/office/drawing/2014/main" id="{92E4558C-80CB-4E5C-A3FA-08CB112FC643}"/>
              </a:ext>
            </a:extLst>
          </p:cNvPr>
          <p:cNvGrpSpPr/>
          <p:nvPr/>
        </p:nvGrpSpPr>
        <p:grpSpPr>
          <a:xfrm>
            <a:off x="6308568" y="3061973"/>
            <a:ext cx="1148028" cy="461709"/>
            <a:chOff x="8502849" y="1992338"/>
            <a:chExt cx="1327552" cy="1562839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A4EDB2F1-4EC6-409E-9D44-62096AF21121}"/>
                </a:ext>
              </a:extLst>
            </p:cNvPr>
            <p:cNvSpPr/>
            <p:nvPr/>
          </p:nvSpPr>
          <p:spPr>
            <a:xfrm>
              <a:off x="8507073" y="1992338"/>
              <a:ext cx="1308719" cy="99441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323" name="TextBox 322">
              <a:extLst>
                <a:ext uri="{FF2B5EF4-FFF2-40B4-BE49-F238E27FC236}">
                  <a16:creationId xmlns:a16="http://schemas.microsoft.com/office/drawing/2014/main" id="{83E19C00-F0B9-4C5A-BAA2-04B8CDF9700C}"/>
                </a:ext>
              </a:extLst>
            </p:cNvPr>
            <p:cNvSpPr txBox="1"/>
            <p:nvPr/>
          </p:nvSpPr>
          <p:spPr>
            <a:xfrm>
              <a:off x="8502849" y="2096667"/>
              <a:ext cx="1327552" cy="14585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/>
                <a:t>Crab –in </a:t>
              </a:r>
            </a:p>
            <a:p>
              <a:pPr algn="ctr"/>
              <a:endParaRPr lang="en-US" sz="600" i="1" dirty="0"/>
            </a:p>
            <a:p>
              <a:pPr algn="ctr"/>
              <a:endParaRPr lang="en-US" sz="600" dirty="0"/>
            </a:p>
          </p:txBody>
        </p:sp>
      </p:grpSp>
      <p:cxnSp>
        <p:nvCxnSpPr>
          <p:cNvPr id="324" name="Straight Arrow Connector 323">
            <a:extLst>
              <a:ext uri="{FF2B5EF4-FFF2-40B4-BE49-F238E27FC236}">
                <a16:creationId xmlns:a16="http://schemas.microsoft.com/office/drawing/2014/main" id="{076977FC-F0BE-4739-9D21-DB23C5185B47}"/>
              </a:ext>
            </a:extLst>
          </p:cNvPr>
          <p:cNvCxnSpPr>
            <a:cxnSpLocks/>
          </p:cNvCxnSpPr>
          <p:nvPr/>
        </p:nvCxnSpPr>
        <p:spPr>
          <a:xfrm>
            <a:off x="7241399" y="3340996"/>
            <a:ext cx="160881" cy="3033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D2180E92-8E08-4BF1-AE72-891F2C81C93A}"/>
              </a:ext>
            </a:extLst>
          </p:cNvPr>
          <p:cNvGrpSpPr/>
          <p:nvPr/>
        </p:nvGrpSpPr>
        <p:grpSpPr>
          <a:xfrm>
            <a:off x="6733115" y="4774886"/>
            <a:ext cx="1043282" cy="421051"/>
            <a:chOff x="6789299" y="4262018"/>
            <a:chExt cx="1269895" cy="71158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64A36257-185E-4685-81C9-66EEBC4F6924}"/>
                </a:ext>
              </a:extLst>
            </p:cNvPr>
            <p:cNvSpPr/>
            <p:nvPr/>
          </p:nvSpPr>
          <p:spPr>
            <a:xfrm>
              <a:off x="6801203" y="4262018"/>
              <a:ext cx="1257991" cy="71158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noFill/>
              <a:headEnd type="triangl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332" name="TextBox 331">
              <a:extLst>
                <a:ext uri="{FF2B5EF4-FFF2-40B4-BE49-F238E27FC236}">
                  <a16:creationId xmlns:a16="http://schemas.microsoft.com/office/drawing/2014/main" id="{FD70D727-E083-43C0-8F28-C5DD91818755}"/>
                </a:ext>
              </a:extLst>
            </p:cNvPr>
            <p:cNvSpPr txBox="1"/>
            <p:nvPr/>
          </p:nvSpPr>
          <p:spPr>
            <a:xfrm>
              <a:off x="6789299" y="4275606"/>
              <a:ext cx="1260482" cy="676192"/>
            </a:xfrm>
            <a:prstGeom prst="rect">
              <a:avLst/>
            </a:prstGeom>
            <a:noFill/>
            <a:ln w="19050">
              <a:noFill/>
              <a:headEnd type="triangl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Longitudinal spin</a:t>
              </a:r>
            </a:p>
          </p:txBody>
        </p:sp>
      </p:grpSp>
      <p:cxnSp>
        <p:nvCxnSpPr>
          <p:cNvPr id="333" name="Straight Arrow Connector 332">
            <a:extLst>
              <a:ext uri="{FF2B5EF4-FFF2-40B4-BE49-F238E27FC236}">
                <a16:creationId xmlns:a16="http://schemas.microsoft.com/office/drawing/2014/main" id="{07C6AA0F-54C6-4E23-977E-997A0929849D}"/>
              </a:ext>
            </a:extLst>
          </p:cNvPr>
          <p:cNvCxnSpPr>
            <a:cxnSpLocks/>
          </p:cNvCxnSpPr>
          <p:nvPr/>
        </p:nvCxnSpPr>
        <p:spPr>
          <a:xfrm flipH="1" flipV="1">
            <a:off x="6866100" y="4440434"/>
            <a:ext cx="268402" cy="337364"/>
          </a:xfrm>
          <a:prstGeom prst="straightConnector1">
            <a:avLst/>
          </a:prstGeom>
          <a:noFill/>
          <a:ln w="19050">
            <a:solidFill>
              <a:schemeClr val="accent1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70D8ECA-1352-4A45-A136-3A4B7EAA245C}"/>
              </a:ext>
            </a:extLst>
          </p:cNvPr>
          <p:cNvGrpSpPr/>
          <p:nvPr/>
        </p:nvGrpSpPr>
        <p:grpSpPr>
          <a:xfrm>
            <a:off x="3029609" y="4821936"/>
            <a:ext cx="861168" cy="816943"/>
            <a:chOff x="2489554" y="3769639"/>
            <a:chExt cx="1068979" cy="932370"/>
          </a:xfrm>
        </p:grpSpPr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1564B86-D65D-4A52-BB1E-E8C47822937B}"/>
                </a:ext>
              </a:extLst>
            </p:cNvPr>
            <p:cNvCxnSpPr>
              <a:cxnSpLocks/>
            </p:cNvCxnSpPr>
            <p:nvPr/>
          </p:nvCxnSpPr>
          <p:spPr>
            <a:xfrm>
              <a:off x="2489554" y="3769639"/>
              <a:ext cx="1068979" cy="9323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0" name="Group 379">
              <a:extLst>
                <a:ext uri="{FF2B5EF4-FFF2-40B4-BE49-F238E27FC236}">
                  <a16:creationId xmlns:a16="http://schemas.microsoft.com/office/drawing/2014/main" id="{D323EE8F-1DE5-4A3D-988D-402533D0D320}"/>
                </a:ext>
              </a:extLst>
            </p:cNvPr>
            <p:cNvGrpSpPr/>
            <p:nvPr/>
          </p:nvGrpSpPr>
          <p:grpSpPr>
            <a:xfrm rot="5400000">
              <a:off x="2672180" y="3875682"/>
              <a:ext cx="310217" cy="356135"/>
              <a:chOff x="10285627" y="1353145"/>
              <a:chExt cx="310217" cy="356135"/>
            </a:xfrm>
          </p:grpSpPr>
          <p:grpSp>
            <p:nvGrpSpPr>
              <p:cNvPr id="381" name="Group 380">
                <a:extLst>
                  <a:ext uri="{FF2B5EF4-FFF2-40B4-BE49-F238E27FC236}">
                    <a16:creationId xmlns:a16="http://schemas.microsoft.com/office/drawing/2014/main" id="{EF482CCA-A677-4338-B464-810D8EC062D0}"/>
                  </a:ext>
                </a:extLst>
              </p:cNvPr>
              <p:cNvGrpSpPr/>
              <p:nvPr/>
            </p:nvGrpSpPr>
            <p:grpSpPr>
              <a:xfrm>
                <a:off x="10285627" y="1493371"/>
                <a:ext cx="188282" cy="215909"/>
                <a:chOff x="9732978" y="2132578"/>
                <a:chExt cx="188282" cy="215909"/>
              </a:xfrm>
            </p:grpSpPr>
            <p:grpSp>
              <p:nvGrpSpPr>
                <p:cNvPr id="390" name="Group 389">
                  <a:extLst>
                    <a:ext uri="{FF2B5EF4-FFF2-40B4-BE49-F238E27FC236}">
                      <a16:creationId xmlns:a16="http://schemas.microsoft.com/office/drawing/2014/main" id="{FA6D05D8-6077-4649-867E-CF463DC91C9B}"/>
                    </a:ext>
                  </a:extLst>
                </p:cNvPr>
                <p:cNvGrpSpPr/>
                <p:nvPr/>
              </p:nvGrpSpPr>
              <p:grpSpPr>
                <a:xfrm rot="21385931">
                  <a:off x="9764408" y="2177201"/>
                  <a:ext cx="125846" cy="120595"/>
                  <a:chOff x="10746581" y="1666875"/>
                  <a:chExt cx="192883" cy="200026"/>
                </a:xfrm>
              </p:grpSpPr>
              <p:sp>
                <p:nvSpPr>
                  <p:cNvPr id="399" name="Rectangle 398">
                    <a:extLst>
                      <a:ext uri="{FF2B5EF4-FFF2-40B4-BE49-F238E27FC236}">
                        <a16:creationId xmlns:a16="http://schemas.microsoft.com/office/drawing/2014/main" id="{434F999F-D2DA-435A-A77D-ECA8B887FE00}"/>
                      </a:ext>
                    </a:extLst>
                  </p:cNvPr>
                  <p:cNvSpPr/>
                  <p:nvPr/>
                </p:nvSpPr>
                <p:spPr>
                  <a:xfrm rot="18898493">
                    <a:off x="10761785" y="1715694"/>
                    <a:ext cx="169451" cy="1067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/>
                  </a:p>
                </p:txBody>
              </p:sp>
              <p:cxnSp>
                <p:nvCxnSpPr>
                  <p:cNvPr id="400" name="Straight Connector 399">
                    <a:extLst>
                      <a:ext uri="{FF2B5EF4-FFF2-40B4-BE49-F238E27FC236}">
                        <a16:creationId xmlns:a16="http://schemas.microsoft.com/office/drawing/2014/main" id="{4903DD57-778B-49B1-B469-941106D582B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820400" y="1666875"/>
                    <a:ext cx="47625" cy="200026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1" name="Straight Connector 400">
                    <a:extLst>
                      <a:ext uri="{FF2B5EF4-FFF2-40B4-BE49-F238E27FC236}">
                        <a16:creationId xmlns:a16="http://schemas.microsoft.com/office/drawing/2014/main" id="{6EC49E0F-4A4D-4450-9A23-7C5279C9026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746581" y="1745457"/>
                    <a:ext cx="192883" cy="45243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91" name="Group 390">
                  <a:extLst>
                    <a:ext uri="{FF2B5EF4-FFF2-40B4-BE49-F238E27FC236}">
                      <a16:creationId xmlns:a16="http://schemas.microsoft.com/office/drawing/2014/main" id="{556A4E10-B953-4A62-9922-39A70734952C}"/>
                    </a:ext>
                  </a:extLst>
                </p:cNvPr>
                <p:cNvGrpSpPr/>
                <p:nvPr/>
              </p:nvGrpSpPr>
              <p:grpSpPr>
                <a:xfrm rot="21385931">
                  <a:off x="9732978" y="2267676"/>
                  <a:ext cx="72080" cy="80811"/>
                  <a:chOff x="10787982" y="1731798"/>
                  <a:chExt cx="71462" cy="139009"/>
                </a:xfrm>
              </p:grpSpPr>
              <p:sp>
                <p:nvSpPr>
                  <p:cNvPr id="396" name="Rectangle 395">
                    <a:extLst>
                      <a:ext uri="{FF2B5EF4-FFF2-40B4-BE49-F238E27FC236}">
                        <a16:creationId xmlns:a16="http://schemas.microsoft.com/office/drawing/2014/main" id="{197C0843-D623-4460-9A93-FFE11087A034}"/>
                      </a:ext>
                    </a:extLst>
                  </p:cNvPr>
                  <p:cNvSpPr/>
                  <p:nvPr/>
                </p:nvSpPr>
                <p:spPr>
                  <a:xfrm rot="18898493">
                    <a:off x="10787262" y="1767014"/>
                    <a:ext cx="75789" cy="6362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 dirty="0"/>
                  </a:p>
                </p:txBody>
              </p:sp>
              <p:cxnSp>
                <p:nvCxnSpPr>
                  <p:cNvPr id="397" name="Straight Connector 396">
                    <a:extLst>
                      <a:ext uri="{FF2B5EF4-FFF2-40B4-BE49-F238E27FC236}">
                        <a16:creationId xmlns:a16="http://schemas.microsoft.com/office/drawing/2014/main" id="{97D43BC7-9548-4A03-A803-02651A729E9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0818026" y="1731798"/>
                    <a:ext cx="14286" cy="13900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8" name="Straight Connector 397">
                    <a:extLst>
                      <a:ext uri="{FF2B5EF4-FFF2-40B4-BE49-F238E27FC236}">
                        <a16:creationId xmlns:a16="http://schemas.microsoft.com/office/drawing/2014/main" id="{A42089FE-CE82-4480-85C7-A8265C8A0D1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787982" y="1785442"/>
                    <a:ext cx="71462" cy="2438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92" name="Group 391">
                  <a:extLst>
                    <a:ext uri="{FF2B5EF4-FFF2-40B4-BE49-F238E27FC236}">
                      <a16:creationId xmlns:a16="http://schemas.microsoft.com/office/drawing/2014/main" id="{A2A04545-6AC4-4448-A724-5E321D9D74C4}"/>
                    </a:ext>
                  </a:extLst>
                </p:cNvPr>
                <p:cNvGrpSpPr/>
                <p:nvPr/>
              </p:nvGrpSpPr>
              <p:grpSpPr>
                <a:xfrm rot="21385931">
                  <a:off x="9849180" y="2132578"/>
                  <a:ext cx="72080" cy="80811"/>
                  <a:chOff x="10787982" y="1731798"/>
                  <a:chExt cx="71462" cy="139009"/>
                </a:xfrm>
              </p:grpSpPr>
              <p:sp>
                <p:nvSpPr>
                  <p:cNvPr id="393" name="Rectangle 392">
                    <a:extLst>
                      <a:ext uri="{FF2B5EF4-FFF2-40B4-BE49-F238E27FC236}">
                        <a16:creationId xmlns:a16="http://schemas.microsoft.com/office/drawing/2014/main" id="{6E7ECD09-09D1-4F8A-A611-CC700BF1DD68}"/>
                      </a:ext>
                    </a:extLst>
                  </p:cNvPr>
                  <p:cNvSpPr/>
                  <p:nvPr/>
                </p:nvSpPr>
                <p:spPr>
                  <a:xfrm rot="18898493">
                    <a:off x="10787262" y="1767014"/>
                    <a:ext cx="75789" cy="6362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 dirty="0"/>
                  </a:p>
                </p:txBody>
              </p:sp>
              <p:cxnSp>
                <p:nvCxnSpPr>
                  <p:cNvPr id="394" name="Straight Connector 393">
                    <a:extLst>
                      <a:ext uri="{FF2B5EF4-FFF2-40B4-BE49-F238E27FC236}">
                        <a16:creationId xmlns:a16="http://schemas.microsoft.com/office/drawing/2014/main" id="{3D390429-AA6C-492E-B2FA-49E08F4A246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0818026" y="1731798"/>
                    <a:ext cx="14286" cy="13900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5" name="Straight Connector 394">
                    <a:extLst>
                      <a:ext uri="{FF2B5EF4-FFF2-40B4-BE49-F238E27FC236}">
                        <a16:creationId xmlns:a16="http://schemas.microsoft.com/office/drawing/2014/main" id="{1EA8EAF9-9CD4-4A3D-8369-C3F7FA4B8C4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787982" y="1785442"/>
                    <a:ext cx="71462" cy="2438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82" name="Group 381">
                <a:extLst>
                  <a:ext uri="{FF2B5EF4-FFF2-40B4-BE49-F238E27FC236}">
                    <a16:creationId xmlns:a16="http://schemas.microsoft.com/office/drawing/2014/main" id="{4A0A9BF5-7D1A-4866-A2FF-540B97F3809C}"/>
                  </a:ext>
                </a:extLst>
              </p:cNvPr>
              <p:cNvGrpSpPr/>
              <p:nvPr/>
            </p:nvGrpSpPr>
            <p:grpSpPr>
              <a:xfrm rot="21385931">
                <a:off x="10437823" y="1399895"/>
                <a:ext cx="125846" cy="120595"/>
                <a:chOff x="10746581" y="1666875"/>
                <a:chExt cx="192883" cy="200026"/>
              </a:xfrm>
            </p:grpSpPr>
            <p:sp>
              <p:nvSpPr>
                <p:cNvPr id="387" name="Rectangle 386">
                  <a:extLst>
                    <a:ext uri="{FF2B5EF4-FFF2-40B4-BE49-F238E27FC236}">
                      <a16:creationId xmlns:a16="http://schemas.microsoft.com/office/drawing/2014/main" id="{9AE53E2F-6319-4B64-9CB1-0CC7735FA1BF}"/>
                    </a:ext>
                  </a:extLst>
                </p:cNvPr>
                <p:cNvSpPr/>
                <p:nvPr/>
              </p:nvSpPr>
              <p:spPr>
                <a:xfrm rot="18898493">
                  <a:off x="10761785" y="1715694"/>
                  <a:ext cx="169451" cy="1067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cxnSp>
              <p:nvCxnSpPr>
                <p:cNvPr id="388" name="Straight Connector 387">
                  <a:extLst>
                    <a:ext uri="{FF2B5EF4-FFF2-40B4-BE49-F238E27FC236}">
                      <a16:creationId xmlns:a16="http://schemas.microsoft.com/office/drawing/2014/main" id="{D146144B-BF5D-4A99-9D0D-EFB12A31C2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820400" y="1666875"/>
                  <a:ext cx="47625" cy="200026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9" name="Straight Connector 388">
                  <a:extLst>
                    <a:ext uri="{FF2B5EF4-FFF2-40B4-BE49-F238E27FC236}">
                      <a16:creationId xmlns:a16="http://schemas.microsoft.com/office/drawing/2014/main" id="{BCE52C83-C36B-4914-AA5E-D199A0326A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746581" y="1745457"/>
                  <a:ext cx="192883" cy="45243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3" name="Group 382">
                <a:extLst>
                  <a:ext uri="{FF2B5EF4-FFF2-40B4-BE49-F238E27FC236}">
                    <a16:creationId xmlns:a16="http://schemas.microsoft.com/office/drawing/2014/main" id="{705F2B13-972A-48CB-8C58-625CF7DC5642}"/>
                  </a:ext>
                </a:extLst>
              </p:cNvPr>
              <p:cNvGrpSpPr/>
              <p:nvPr/>
            </p:nvGrpSpPr>
            <p:grpSpPr>
              <a:xfrm rot="21385931">
                <a:off x="10523764" y="1353145"/>
                <a:ext cx="72080" cy="80811"/>
                <a:chOff x="10787982" y="1731798"/>
                <a:chExt cx="71462" cy="139009"/>
              </a:xfrm>
            </p:grpSpPr>
            <p:sp>
              <p:nvSpPr>
                <p:cNvPr id="384" name="Rectangle 383">
                  <a:extLst>
                    <a:ext uri="{FF2B5EF4-FFF2-40B4-BE49-F238E27FC236}">
                      <a16:creationId xmlns:a16="http://schemas.microsoft.com/office/drawing/2014/main" id="{8686FBDB-018E-4236-B0A7-34112686664A}"/>
                    </a:ext>
                  </a:extLst>
                </p:cNvPr>
                <p:cNvSpPr/>
                <p:nvPr/>
              </p:nvSpPr>
              <p:spPr>
                <a:xfrm rot="18898493">
                  <a:off x="10787262" y="1767014"/>
                  <a:ext cx="75789" cy="636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 dirty="0"/>
                </a:p>
              </p:txBody>
            </p:sp>
            <p:cxnSp>
              <p:nvCxnSpPr>
                <p:cNvPr id="385" name="Straight Connector 384">
                  <a:extLst>
                    <a:ext uri="{FF2B5EF4-FFF2-40B4-BE49-F238E27FC236}">
                      <a16:creationId xmlns:a16="http://schemas.microsoft.com/office/drawing/2014/main" id="{7CBBA800-F250-43E3-A4D9-8AC0233789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18026" y="1731798"/>
                  <a:ext cx="14286" cy="13900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6" name="Straight Connector 385">
                  <a:extLst>
                    <a:ext uri="{FF2B5EF4-FFF2-40B4-BE49-F238E27FC236}">
                      <a16:creationId xmlns:a16="http://schemas.microsoft.com/office/drawing/2014/main" id="{A4825FE5-0229-443F-A5DA-1A4589088F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87982" y="1785442"/>
                  <a:ext cx="71462" cy="2438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BB94A68F-41F4-4121-B7E5-10C0B1E0BF40}"/>
                </a:ext>
              </a:extLst>
            </p:cNvPr>
            <p:cNvGrpSpPr/>
            <p:nvPr/>
          </p:nvGrpSpPr>
          <p:grpSpPr>
            <a:xfrm rot="5400000">
              <a:off x="3027643" y="4185246"/>
              <a:ext cx="435062" cy="502132"/>
              <a:chOff x="9885378" y="1998755"/>
              <a:chExt cx="435062" cy="502132"/>
            </a:xfrm>
          </p:grpSpPr>
          <p:grpSp>
            <p:nvGrpSpPr>
              <p:cNvPr id="338" name="Group 337">
                <a:extLst>
                  <a:ext uri="{FF2B5EF4-FFF2-40B4-BE49-F238E27FC236}">
                    <a16:creationId xmlns:a16="http://schemas.microsoft.com/office/drawing/2014/main" id="{98D00DDA-15D4-4F3A-B5A8-B16809A2F309}"/>
                  </a:ext>
                </a:extLst>
              </p:cNvPr>
              <p:cNvGrpSpPr/>
              <p:nvPr/>
            </p:nvGrpSpPr>
            <p:grpSpPr>
              <a:xfrm>
                <a:off x="9885378" y="2284978"/>
                <a:ext cx="188282" cy="215909"/>
                <a:chOff x="9732978" y="2132578"/>
                <a:chExt cx="188282" cy="215909"/>
              </a:xfrm>
            </p:grpSpPr>
            <p:grpSp>
              <p:nvGrpSpPr>
                <p:cNvPr id="341" name="Group 340">
                  <a:extLst>
                    <a:ext uri="{FF2B5EF4-FFF2-40B4-BE49-F238E27FC236}">
                      <a16:creationId xmlns:a16="http://schemas.microsoft.com/office/drawing/2014/main" id="{F584A930-A64E-4180-A338-3E5F5C0427A5}"/>
                    </a:ext>
                  </a:extLst>
                </p:cNvPr>
                <p:cNvGrpSpPr/>
                <p:nvPr/>
              </p:nvGrpSpPr>
              <p:grpSpPr>
                <a:xfrm rot="21385931">
                  <a:off x="9764408" y="2177201"/>
                  <a:ext cx="125846" cy="120595"/>
                  <a:chOff x="10746581" y="1666875"/>
                  <a:chExt cx="192883" cy="200026"/>
                </a:xfrm>
              </p:grpSpPr>
              <p:sp>
                <p:nvSpPr>
                  <p:cNvPr id="350" name="Rectangle 349">
                    <a:extLst>
                      <a:ext uri="{FF2B5EF4-FFF2-40B4-BE49-F238E27FC236}">
                        <a16:creationId xmlns:a16="http://schemas.microsoft.com/office/drawing/2014/main" id="{C72E8575-4943-4A1B-9186-B97B7F91CD57}"/>
                      </a:ext>
                    </a:extLst>
                  </p:cNvPr>
                  <p:cNvSpPr/>
                  <p:nvPr/>
                </p:nvSpPr>
                <p:spPr>
                  <a:xfrm rot="18898493">
                    <a:off x="10761785" y="1715694"/>
                    <a:ext cx="169451" cy="1067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/>
                  </a:p>
                </p:txBody>
              </p:sp>
              <p:cxnSp>
                <p:nvCxnSpPr>
                  <p:cNvPr id="351" name="Straight Connector 350">
                    <a:extLst>
                      <a:ext uri="{FF2B5EF4-FFF2-40B4-BE49-F238E27FC236}">
                        <a16:creationId xmlns:a16="http://schemas.microsoft.com/office/drawing/2014/main" id="{15F509E2-3143-421C-8BFF-3041B54AD4C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820400" y="1666875"/>
                    <a:ext cx="47625" cy="200026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2" name="Straight Connector 351">
                    <a:extLst>
                      <a:ext uri="{FF2B5EF4-FFF2-40B4-BE49-F238E27FC236}">
                        <a16:creationId xmlns:a16="http://schemas.microsoft.com/office/drawing/2014/main" id="{93DBC48B-2107-48C5-98A3-47F2B243A09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746581" y="1745457"/>
                    <a:ext cx="192883" cy="45243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42" name="Group 341">
                  <a:extLst>
                    <a:ext uri="{FF2B5EF4-FFF2-40B4-BE49-F238E27FC236}">
                      <a16:creationId xmlns:a16="http://schemas.microsoft.com/office/drawing/2014/main" id="{BAB74E5C-3C93-48F7-8594-E5C405128009}"/>
                    </a:ext>
                  </a:extLst>
                </p:cNvPr>
                <p:cNvGrpSpPr/>
                <p:nvPr/>
              </p:nvGrpSpPr>
              <p:grpSpPr>
                <a:xfrm rot="21385931">
                  <a:off x="9732978" y="2267676"/>
                  <a:ext cx="72080" cy="80811"/>
                  <a:chOff x="10787982" y="1731798"/>
                  <a:chExt cx="71462" cy="139009"/>
                </a:xfrm>
              </p:grpSpPr>
              <p:sp>
                <p:nvSpPr>
                  <p:cNvPr id="347" name="Rectangle 346">
                    <a:extLst>
                      <a:ext uri="{FF2B5EF4-FFF2-40B4-BE49-F238E27FC236}">
                        <a16:creationId xmlns:a16="http://schemas.microsoft.com/office/drawing/2014/main" id="{B3E6A8AE-6063-402B-897B-8B77FEE4155E}"/>
                      </a:ext>
                    </a:extLst>
                  </p:cNvPr>
                  <p:cNvSpPr/>
                  <p:nvPr/>
                </p:nvSpPr>
                <p:spPr>
                  <a:xfrm rot="18898493">
                    <a:off x="10787262" y="1767014"/>
                    <a:ext cx="75789" cy="6362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 dirty="0"/>
                  </a:p>
                </p:txBody>
              </p:sp>
              <p:cxnSp>
                <p:nvCxnSpPr>
                  <p:cNvPr id="348" name="Straight Connector 347">
                    <a:extLst>
                      <a:ext uri="{FF2B5EF4-FFF2-40B4-BE49-F238E27FC236}">
                        <a16:creationId xmlns:a16="http://schemas.microsoft.com/office/drawing/2014/main" id="{1A69EBE6-16DB-4B76-AD98-0AA600FE87E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0818026" y="1731798"/>
                    <a:ext cx="14286" cy="13900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9" name="Straight Connector 348">
                    <a:extLst>
                      <a:ext uri="{FF2B5EF4-FFF2-40B4-BE49-F238E27FC236}">
                        <a16:creationId xmlns:a16="http://schemas.microsoft.com/office/drawing/2014/main" id="{06955BA3-E206-4DE4-BB7A-011507DEA09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787982" y="1785442"/>
                    <a:ext cx="71462" cy="2438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43" name="Group 342">
                  <a:extLst>
                    <a:ext uri="{FF2B5EF4-FFF2-40B4-BE49-F238E27FC236}">
                      <a16:creationId xmlns:a16="http://schemas.microsoft.com/office/drawing/2014/main" id="{79C7C4A2-4340-447F-9CD4-51BB97538CE2}"/>
                    </a:ext>
                  </a:extLst>
                </p:cNvPr>
                <p:cNvGrpSpPr/>
                <p:nvPr/>
              </p:nvGrpSpPr>
              <p:grpSpPr>
                <a:xfrm rot="21385931">
                  <a:off x="9849180" y="2132578"/>
                  <a:ext cx="72080" cy="80811"/>
                  <a:chOff x="10787982" y="1731798"/>
                  <a:chExt cx="71462" cy="139009"/>
                </a:xfrm>
              </p:grpSpPr>
              <p:sp>
                <p:nvSpPr>
                  <p:cNvPr id="344" name="Rectangle 343">
                    <a:extLst>
                      <a:ext uri="{FF2B5EF4-FFF2-40B4-BE49-F238E27FC236}">
                        <a16:creationId xmlns:a16="http://schemas.microsoft.com/office/drawing/2014/main" id="{28B42096-3160-4D54-BB6E-F2DF59C90CD7}"/>
                      </a:ext>
                    </a:extLst>
                  </p:cNvPr>
                  <p:cNvSpPr/>
                  <p:nvPr/>
                </p:nvSpPr>
                <p:spPr>
                  <a:xfrm rot="18898493">
                    <a:off x="10787262" y="1767014"/>
                    <a:ext cx="75789" cy="6362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 dirty="0"/>
                  </a:p>
                </p:txBody>
              </p:sp>
              <p:cxnSp>
                <p:nvCxnSpPr>
                  <p:cNvPr id="345" name="Straight Connector 344">
                    <a:extLst>
                      <a:ext uri="{FF2B5EF4-FFF2-40B4-BE49-F238E27FC236}">
                        <a16:creationId xmlns:a16="http://schemas.microsoft.com/office/drawing/2014/main" id="{5E41CBF9-AFE9-4263-A959-359DCC45880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0818026" y="1731798"/>
                    <a:ext cx="14286" cy="13900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6" name="Straight Connector 345">
                    <a:extLst>
                      <a:ext uri="{FF2B5EF4-FFF2-40B4-BE49-F238E27FC236}">
                        <a16:creationId xmlns:a16="http://schemas.microsoft.com/office/drawing/2014/main" id="{A686F666-C2BD-450B-A25E-3FE772E5177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787982" y="1785442"/>
                    <a:ext cx="71462" cy="2438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53" name="Group 352">
                <a:extLst>
                  <a:ext uri="{FF2B5EF4-FFF2-40B4-BE49-F238E27FC236}">
                    <a16:creationId xmlns:a16="http://schemas.microsoft.com/office/drawing/2014/main" id="{D9BA20A9-AAED-4C97-814F-080BF3FF6F36}"/>
                  </a:ext>
                </a:extLst>
              </p:cNvPr>
              <p:cNvGrpSpPr/>
              <p:nvPr/>
            </p:nvGrpSpPr>
            <p:grpSpPr>
              <a:xfrm>
                <a:off x="10132158" y="1998755"/>
                <a:ext cx="188282" cy="215909"/>
                <a:chOff x="9732978" y="2132578"/>
                <a:chExt cx="188282" cy="215909"/>
              </a:xfrm>
            </p:grpSpPr>
            <p:grpSp>
              <p:nvGrpSpPr>
                <p:cNvPr id="357" name="Group 356">
                  <a:extLst>
                    <a:ext uri="{FF2B5EF4-FFF2-40B4-BE49-F238E27FC236}">
                      <a16:creationId xmlns:a16="http://schemas.microsoft.com/office/drawing/2014/main" id="{9FA93F5B-FC8C-488F-865F-68B590A88837}"/>
                    </a:ext>
                  </a:extLst>
                </p:cNvPr>
                <p:cNvGrpSpPr/>
                <p:nvPr/>
              </p:nvGrpSpPr>
              <p:grpSpPr>
                <a:xfrm rot="21385931">
                  <a:off x="9764408" y="2177201"/>
                  <a:ext cx="125846" cy="120595"/>
                  <a:chOff x="10746581" y="1666875"/>
                  <a:chExt cx="192883" cy="200026"/>
                </a:xfrm>
              </p:grpSpPr>
              <p:sp>
                <p:nvSpPr>
                  <p:cNvPr id="368" name="Rectangle 367">
                    <a:extLst>
                      <a:ext uri="{FF2B5EF4-FFF2-40B4-BE49-F238E27FC236}">
                        <a16:creationId xmlns:a16="http://schemas.microsoft.com/office/drawing/2014/main" id="{5A33307A-4E26-403C-9CD3-B6855F7B6DBB}"/>
                      </a:ext>
                    </a:extLst>
                  </p:cNvPr>
                  <p:cNvSpPr/>
                  <p:nvPr/>
                </p:nvSpPr>
                <p:spPr>
                  <a:xfrm rot="18898493">
                    <a:off x="10761785" y="1715694"/>
                    <a:ext cx="169451" cy="1067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/>
                  </a:p>
                </p:txBody>
              </p:sp>
              <p:cxnSp>
                <p:nvCxnSpPr>
                  <p:cNvPr id="369" name="Straight Connector 368">
                    <a:extLst>
                      <a:ext uri="{FF2B5EF4-FFF2-40B4-BE49-F238E27FC236}">
                        <a16:creationId xmlns:a16="http://schemas.microsoft.com/office/drawing/2014/main" id="{67FA5839-B008-4E5B-8ACF-EDF7E82B44A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820400" y="1666875"/>
                    <a:ext cx="47625" cy="200026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0" name="Straight Connector 369">
                    <a:extLst>
                      <a:ext uri="{FF2B5EF4-FFF2-40B4-BE49-F238E27FC236}">
                        <a16:creationId xmlns:a16="http://schemas.microsoft.com/office/drawing/2014/main" id="{E2E7F22F-3665-4118-84A5-A73C9AAA20F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746581" y="1745457"/>
                    <a:ext cx="192883" cy="45243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58" name="Group 357">
                  <a:extLst>
                    <a:ext uri="{FF2B5EF4-FFF2-40B4-BE49-F238E27FC236}">
                      <a16:creationId xmlns:a16="http://schemas.microsoft.com/office/drawing/2014/main" id="{3F0B82E0-5C8A-4A23-B436-F8E72BCF911A}"/>
                    </a:ext>
                  </a:extLst>
                </p:cNvPr>
                <p:cNvGrpSpPr/>
                <p:nvPr/>
              </p:nvGrpSpPr>
              <p:grpSpPr>
                <a:xfrm rot="21385931">
                  <a:off x="9732978" y="2267676"/>
                  <a:ext cx="72080" cy="80811"/>
                  <a:chOff x="10787982" y="1731798"/>
                  <a:chExt cx="71462" cy="139009"/>
                </a:xfrm>
              </p:grpSpPr>
              <p:sp>
                <p:nvSpPr>
                  <p:cNvPr id="365" name="Rectangle 364">
                    <a:extLst>
                      <a:ext uri="{FF2B5EF4-FFF2-40B4-BE49-F238E27FC236}">
                        <a16:creationId xmlns:a16="http://schemas.microsoft.com/office/drawing/2014/main" id="{60F0D62F-C16E-4A06-A61A-138B27020753}"/>
                      </a:ext>
                    </a:extLst>
                  </p:cNvPr>
                  <p:cNvSpPr/>
                  <p:nvPr/>
                </p:nvSpPr>
                <p:spPr>
                  <a:xfrm rot="18898493">
                    <a:off x="10787262" y="1767014"/>
                    <a:ext cx="75789" cy="6362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 dirty="0"/>
                  </a:p>
                </p:txBody>
              </p:sp>
              <p:cxnSp>
                <p:nvCxnSpPr>
                  <p:cNvPr id="366" name="Straight Connector 365">
                    <a:extLst>
                      <a:ext uri="{FF2B5EF4-FFF2-40B4-BE49-F238E27FC236}">
                        <a16:creationId xmlns:a16="http://schemas.microsoft.com/office/drawing/2014/main" id="{D779D1A2-7E50-47C4-80D4-F726B44FF93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0818026" y="1731798"/>
                    <a:ext cx="14286" cy="13900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7" name="Straight Connector 366">
                    <a:extLst>
                      <a:ext uri="{FF2B5EF4-FFF2-40B4-BE49-F238E27FC236}">
                        <a16:creationId xmlns:a16="http://schemas.microsoft.com/office/drawing/2014/main" id="{F978F6EC-2F59-4FA8-876B-44236483C9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787982" y="1785442"/>
                    <a:ext cx="71462" cy="2438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59" name="Group 358">
                  <a:extLst>
                    <a:ext uri="{FF2B5EF4-FFF2-40B4-BE49-F238E27FC236}">
                      <a16:creationId xmlns:a16="http://schemas.microsoft.com/office/drawing/2014/main" id="{E4887E84-546F-45A0-9A66-FD0F6C70FC11}"/>
                    </a:ext>
                  </a:extLst>
                </p:cNvPr>
                <p:cNvGrpSpPr/>
                <p:nvPr/>
              </p:nvGrpSpPr>
              <p:grpSpPr>
                <a:xfrm rot="21385931">
                  <a:off x="9849180" y="2132578"/>
                  <a:ext cx="72080" cy="80811"/>
                  <a:chOff x="10787982" y="1731798"/>
                  <a:chExt cx="71462" cy="139009"/>
                </a:xfrm>
              </p:grpSpPr>
              <p:sp>
                <p:nvSpPr>
                  <p:cNvPr id="360" name="Rectangle 359">
                    <a:extLst>
                      <a:ext uri="{FF2B5EF4-FFF2-40B4-BE49-F238E27FC236}">
                        <a16:creationId xmlns:a16="http://schemas.microsoft.com/office/drawing/2014/main" id="{76770205-93A0-4101-A02D-474543570D21}"/>
                      </a:ext>
                    </a:extLst>
                  </p:cNvPr>
                  <p:cNvSpPr/>
                  <p:nvPr/>
                </p:nvSpPr>
                <p:spPr>
                  <a:xfrm rot="18898493">
                    <a:off x="10787262" y="1767014"/>
                    <a:ext cx="75789" cy="6362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 dirty="0"/>
                  </a:p>
                </p:txBody>
              </p:sp>
              <p:cxnSp>
                <p:nvCxnSpPr>
                  <p:cNvPr id="361" name="Straight Connector 360">
                    <a:extLst>
                      <a:ext uri="{FF2B5EF4-FFF2-40B4-BE49-F238E27FC236}">
                        <a16:creationId xmlns:a16="http://schemas.microsoft.com/office/drawing/2014/main" id="{5D2E5955-ECD5-45DE-ADEE-6A70B0A5E1F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0818026" y="1731798"/>
                    <a:ext cx="14286" cy="13900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4" name="Straight Connector 363">
                    <a:extLst>
                      <a:ext uri="{FF2B5EF4-FFF2-40B4-BE49-F238E27FC236}">
                        <a16:creationId xmlns:a16="http://schemas.microsoft.com/office/drawing/2014/main" id="{741C5D5C-E881-4B8A-B497-4BABC8CD114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787982" y="1785442"/>
                    <a:ext cx="71462" cy="2438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71" name="Group 370">
                <a:extLst>
                  <a:ext uri="{FF2B5EF4-FFF2-40B4-BE49-F238E27FC236}">
                    <a16:creationId xmlns:a16="http://schemas.microsoft.com/office/drawing/2014/main" id="{A0D7A325-3ABD-48EB-9522-18FA8B0DAB0E}"/>
                  </a:ext>
                </a:extLst>
              </p:cNvPr>
              <p:cNvGrpSpPr/>
              <p:nvPr/>
            </p:nvGrpSpPr>
            <p:grpSpPr>
              <a:xfrm>
                <a:off x="10049617" y="2184456"/>
                <a:ext cx="111399" cy="126681"/>
                <a:chOff x="10345621" y="2152275"/>
                <a:chExt cx="111399" cy="126681"/>
              </a:xfrm>
            </p:grpSpPr>
            <p:grpSp>
              <p:nvGrpSpPr>
                <p:cNvPr id="372" name="Group 371">
                  <a:extLst>
                    <a:ext uri="{FF2B5EF4-FFF2-40B4-BE49-F238E27FC236}">
                      <a16:creationId xmlns:a16="http://schemas.microsoft.com/office/drawing/2014/main" id="{F36A0BD3-CCED-41E2-B479-1D0B0EEF0BAF}"/>
                    </a:ext>
                  </a:extLst>
                </p:cNvPr>
                <p:cNvGrpSpPr/>
                <p:nvPr/>
              </p:nvGrpSpPr>
              <p:grpSpPr>
                <a:xfrm rot="21385931">
                  <a:off x="10345621" y="2198145"/>
                  <a:ext cx="72080" cy="80811"/>
                  <a:chOff x="10787982" y="1731798"/>
                  <a:chExt cx="71462" cy="139009"/>
                </a:xfrm>
              </p:grpSpPr>
              <p:sp>
                <p:nvSpPr>
                  <p:cNvPr id="377" name="Rectangle 376">
                    <a:extLst>
                      <a:ext uri="{FF2B5EF4-FFF2-40B4-BE49-F238E27FC236}">
                        <a16:creationId xmlns:a16="http://schemas.microsoft.com/office/drawing/2014/main" id="{4981D547-8604-473B-A37F-3F1F3BEA0DD3}"/>
                      </a:ext>
                    </a:extLst>
                  </p:cNvPr>
                  <p:cNvSpPr/>
                  <p:nvPr/>
                </p:nvSpPr>
                <p:spPr>
                  <a:xfrm rot="18898493">
                    <a:off x="10787262" y="1767014"/>
                    <a:ext cx="75789" cy="6362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 dirty="0"/>
                  </a:p>
                </p:txBody>
              </p:sp>
              <p:cxnSp>
                <p:nvCxnSpPr>
                  <p:cNvPr id="378" name="Straight Connector 377">
                    <a:extLst>
                      <a:ext uri="{FF2B5EF4-FFF2-40B4-BE49-F238E27FC236}">
                        <a16:creationId xmlns:a16="http://schemas.microsoft.com/office/drawing/2014/main" id="{5C8E9202-1C14-4EB6-9F0D-DB31B5514A4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0818026" y="1731798"/>
                    <a:ext cx="14286" cy="13900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9" name="Straight Connector 378">
                    <a:extLst>
                      <a:ext uri="{FF2B5EF4-FFF2-40B4-BE49-F238E27FC236}">
                        <a16:creationId xmlns:a16="http://schemas.microsoft.com/office/drawing/2014/main" id="{FBF52120-3D14-4C5B-AECA-4FE54180C63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787982" y="1785442"/>
                    <a:ext cx="71462" cy="2438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73" name="Group 372">
                  <a:extLst>
                    <a:ext uri="{FF2B5EF4-FFF2-40B4-BE49-F238E27FC236}">
                      <a16:creationId xmlns:a16="http://schemas.microsoft.com/office/drawing/2014/main" id="{E88E7505-441D-48A5-8E4F-B07612DFFC11}"/>
                    </a:ext>
                  </a:extLst>
                </p:cNvPr>
                <p:cNvGrpSpPr/>
                <p:nvPr/>
              </p:nvGrpSpPr>
              <p:grpSpPr>
                <a:xfrm rot="21385931">
                  <a:off x="10384940" y="2152275"/>
                  <a:ext cx="72080" cy="80811"/>
                  <a:chOff x="10787982" y="1731798"/>
                  <a:chExt cx="71462" cy="139009"/>
                </a:xfrm>
              </p:grpSpPr>
              <p:sp>
                <p:nvSpPr>
                  <p:cNvPr id="374" name="Rectangle 373">
                    <a:extLst>
                      <a:ext uri="{FF2B5EF4-FFF2-40B4-BE49-F238E27FC236}">
                        <a16:creationId xmlns:a16="http://schemas.microsoft.com/office/drawing/2014/main" id="{CE3E232C-49FC-4A95-9FCD-043556D8D426}"/>
                      </a:ext>
                    </a:extLst>
                  </p:cNvPr>
                  <p:cNvSpPr/>
                  <p:nvPr/>
                </p:nvSpPr>
                <p:spPr>
                  <a:xfrm rot="18898493">
                    <a:off x="10787262" y="1767014"/>
                    <a:ext cx="75789" cy="6362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 dirty="0"/>
                  </a:p>
                </p:txBody>
              </p:sp>
              <p:cxnSp>
                <p:nvCxnSpPr>
                  <p:cNvPr id="375" name="Straight Connector 374">
                    <a:extLst>
                      <a:ext uri="{FF2B5EF4-FFF2-40B4-BE49-F238E27FC236}">
                        <a16:creationId xmlns:a16="http://schemas.microsoft.com/office/drawing/2014/main" id="{323947C4-A315-413B-91A7-E67AA639FC4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0818026" y="1731798"/>
                    <a:ext cx="14286" cy="13900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6" name="Straight Connector 375">
                    <a:extLst>
                      <a:ext uri="{FF2B5EF4-FFF2-40B4-BE49-F238E27FC236}">
                        <a16:creationId xmlns:a16="http://schemas.microsoft.com/office/drawing/2014/main" id="{6D052E1D-D555-4E31-854F-17BEE68FBD9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787982" y="1785442"/>
                    <a:ext cx="71462" cy="2438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410" name="Oval 409">
            <a:extLst>
              <a:ext uri="{FF2B5EF4-FFF2-40B4-BE49-F238E27FC236}">
                <a16:creationId xmlns:a16="http://schemas.microsoft.com/office/drawing/2014/main" id="{72A0270D-E029-47CA-A51D-3104F566CB3E}"/>
              </a:ext>
            </a:extLst>
          </p:cNvPr>
          <p:cNvSpPr/>
          <p:nvPr/>
        </p:nvSpPr>
        <p:spPr>
          <a:xfrm>
            <a:off x="7609298" y="2792281"/>
            <a:ext cx="1047829" cy="42995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600" dirty="0">
              <a:solidFill>
                <a:schemeClr val="tx1"/>
              </a:solidFill>
            </a:endParaRPr>
          </a:p>
        </p:txBody>
      </p:sp>
      <p:sp>
        <p:nvSpPr>
          <p:cNvPr id="411" name="TextBox 410">
            <a:extLst>
              <a:ext uri="{FF2B5EF4-FFF2-40B4-BE49-F238E27FC236}">
                <a16:creationId xmlns:a16="http://schemas.microsoft.com/office/drawing/2014/main" id="{798C7F82-9428-4945-85AA-66C80C0CF226}"/>
              </a:ext>
            </a:extLst>
          </p:cNvPr>
          <p:cNvSpPr txBox="1"/>
          <p:nvPr/>
        </p:nvSpPr>
        <p:spPr>
          <a:xfrm>
            <a:off x="7616419" y="2835785"/>
            <a:ext cx="1030628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Spin Rotation Solenoids </a:t>
            </a:r>
            <a:endParaRPr lang="en-US" sz="1000" i="1" dirty="0">
              <a:sym typeface="Symbol" panose="05050102010706020507" pitchFamily="18" charset="2"/>
            </a:endParaRPr>
          </a:p>
          <a:p>
            <a:pPr algn="ctr"/>
            <a:endParaRPr lang="en-US" sz="600" dirty="0"/>
          </a:p>
          <a:p>
            <a:pPr algn="ctr"/>
            <a:endParaRPr lang="en-US" sz="600" dirty="0"/>
          </a:p>
        </p:txBody>
      </p:sp>
      <p:cxnSp>
        <p:nvCxnSpPr>
          <p:cNvPr id="412" name="Straight Arrow Connector 411">
            <a:extLst>
              <a:ext uri="{FF2B5EF4-FFF2-40B4-BE49-F238E27FC236}">
                <a16:creationId xmlns:a16="http://schemas.microsoft.com/office/drawing/2014/main" id="{78393435-BF7A-4EB3-BB8E-33F08B4093D7}"/>
              </a:ext>
            </a:extLst>
          </p:cNvPr>
          <p:cNvCxnSpPr>
            <a:cxnSpLocks/>
          </p:cNvCxnSpPr>
          <p:nvPr/>
        </p:nvCxnSpPr>
        <p:spPr>
          <a:xfrm flipH="1">
            <a:off x="3619245" y="4456056"/>
            <a:ext cx="531989" cy="8198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6" name="Freeform: Shape 425">
            <a:extLst>
              <a:ext uri="{FF2B5EF4-FFF2-40B4-BE49-F238E27FC236}">
                <a16:creationId xmlns:a16="http://schemas.microsoft.com/office/drawing/2014/main" id="{1EAD8746-BCED-4E11-95AF-E5AEB6DF5241}"/>
              </a:ext>
            </a:extLst>
          </p:cNvPr>
          <p:cNvSpPr/>
          <p:nvPr/>
        </p:nvSpPr>
        <p:spPr>
          <a:xfrm rot="19418994">
            <a:off x="8912921" y="3134936"/>
            <a:ext cx="513254" cy="180399"/>
          </a:xfrm>
          <a:custGeom>
            <a:avLst/>
            <a:gdLst>
              <a:gd name="connsiteX0" fmla="*/ 0 w 3246634"/>
              <a:gd name="connsiteY0" fmla="*/ 883577 h 883577"/>
              <a:gd name="connsiteX1" fmla="*/ 873303 w 3246634"/>
              <a:gd name="connsiteY1" fmla="*/ 390418 h 883577"/>
              <a:gd name="connsiteX2" fmla="*/ 1140431 w 3246634"/>
              <a:gd name="connsiteY2" fmla="*/ 328773 h 883577"/>
              <a:gd name="connsiteX3" fmla="*/ 2116476 w 3246634"/>
              <a:gd name="connsiteY3" fmla="*/ 123290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873303 w 3246634"/>
              <a:gd name="connsiteY1" fmla="*/ 390418 h 883577"/>
              <a:gd name="connsiteX2" fmla="*/ 1202076 w 3246634"/>
              <a:gd name="connsiteY2" fmla="*/ 287677 h 883577"/>
              <a:gd name="connsiteX3" fmla="*/ 2116476 w 3246634"/>
              <a:gd name="connsiteY3" fmla="*/ 123290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821932 w 3246634"/>
              <a:gd name="connsiteY1" fmla="*/ 452063 h 883577"/>
              <a:gd name="connsiteX2" fmla="*/ 1202076 w 3246634"/>
              <a:gd name="connsiteY2" fmla="*/ 287677 h 883577"/>
              <a:gd name="connsiteX3" fmla="*/ 2116476 w 3246634"/>
              <a:gd name="connsiteY3" fmla="*/ 123290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1202076 w 3246634"/>
              <a:gd name="connsiteY1" fmla="*/ 287677 h 883577"/>
              <a:gd name="connsiteX2" fmla="*/ 2116476 w 3246634"/>
              <a:gd name="connsiteY2" fmla="*/ 123290 h 883577"/>
              <a:gd name="connsiteX3" fmla="*/ 3246634 w 3246634"/>
              <a:gd name="connsiteY3" fmla="*/ 0 h 883577"/>
              <a:gd name="connsiteX0" fmla="*/ 0 w 3246634"/>
              <a:gd name="connsiteY0" fmla="*/ 883577 h 883577"/>
              <a:gd name="connsiteX1" fmla="*/ 355409 w 3246634"/>
              <a:gd name="connsiteY1" fmla="*/ 719477 h 883577"/>
              <a:gd name="connsiteX2" fmla="*/ 2116476 w 3246634"/>
              <a:gd name="connsiteY2" fmla="*/ 123290 h 883577"/>
              <a:gd name="connsiteX3" fmla="*/ 3246634 w 3246634"/>
              <a:gd name="connsiteY3" fmla="*/ 0 h 883577"/>
              <a:gd name="connsiteX0" fmla="*/ 0 w 3246634"/>
              <a:gd name="connsiteY0" fmla="*/ 883577 h 883577"/>
              <a:gd name="connsiteX1" fmla="*/ 2116476 w 3246634"/>
              <a:gd name="connsiteY1" fmla="*/ 123290 h 883577"/>
              <a:gd name="connsiteX2" fmla="*/ 3246634 w 3246634"/>
              <a:gd name="connsiteY2" fmla="*/ 0 h 883577"/>
              <a:gd name="connsiteX0" fmla="*/ 0 w 3246634"/>
              <a:gd name="connsiteY0" fmla="*/ 883577 h 883577"/>
              <a:gd name="connsiteX1" fmla="*/ 291910 w 3246634"/>
              <a:gd name="connsiteY1" fmla="*/ 766756 h 883577"/>
              <a:gd name="connsiteX2" fmla="*/ 3246634 w 3246634"/>
              <a:gd name="connsiteY2" fmla="*/ 0 h 883577"/>
              <a:gd name="connsiteX0" fmla="*/ 0 w 681234"/>
              <a:gd name="connsiteY0" fmla="*/ 185077 h 185077"/>
              <a:gd name="connsiteX1" fmla="*/ 291910 w 681234"/>
              <a:gd name="connsiteY1" fmla="*/ 68256 h 185077"/>
              <a:gd name="connsiteX2" fmla="*/ 681234 w 681234"/>
              <a:gd name="connsiteY2" fmla="*/ 0 h 185077"/>
              <a:gd name="connsiteX0" fmla="*/ 0 w 681234"/>
              <a:gd name="connsiteY0" fmla="*/ 185077 h 185077"/>
              <a:gd name="connsiteX1" fmla="*/ 681234 w 681234"/>
              <a:gd name="connsiteY1" fmla="*/ 0 h 185077"/>
              <a:gd name="connsiteX0" fmla="*/ 0 w 681234"/>
              <a:gd name="connsiteY0" fmla="*/ 185077 h 185077"/>
              <a:gd name="connsiteX1" fmla="*/ 343013 w 681234"/>
              <a:gd name="connsiteY1" fmla="*/ 70075 h 185077"/>
              <a:gd name="connsiteX2" fmla="*/ 681234 w 681234"/>
              <a:gd name="connsiteY2" fmla="*/ 0 h 185077"/>
              <a:gd name="connsiteX0" fmla="*/ 0 w 785260"/>
              <a:gd name="connsiteY0" fmla="*/ 223694 h 223694"/>
              <a:gd name="connsiteX1" fmla="*/ 447039 w 785260"/>
              <a:gd name="connsiteY1" fmla="*/ 70075 h 223694"/>
              <a:gd name="connsiteX2" fmla="*/ 785260 w 785260"/>
              <a:gd name="connsiteY2" fmla="*/ 0 h 223694"/>
              <a:gd name="connsiteX0" fmla="*/ 0 w 785260"/>
              <a:gd name="connsiteY0" fmla="*/ 223694 h 223694"/>
              <a:gd name="connsiteX1" fmla="*/ 785260 w 785260"/>
              <a:gd name="connsiteY1" fmla="*/ 0 h 223694"/>
              <a:gd name="connsiteX0" fmla="*/ 0 w 785260"/>
              <a:gd name="connsiteY0" fmla="*/ 223694 h 223694"/>
              <a:gd name="connsiteX1" fmla="*/ 170954 w 785260"/>
              <a:gd name="connsiteY1" fmla="*/ 173058 h 223694"/>
              <a:gd name="connsiteX2" fmla="*/ 785260 w 785260"/>
              <a:gd name="connsiteY2" fmla="*/ 0 h 223694"/>
              <a:gd name="connsiteX0" fmla="*/ 0 w 785260"/>
              <a:gd name="connsiteY0" fmla="*/ 223694 h 223694"/>
              <a:gd name="connsiteX1" fmla="*/ 534360 w 785260"/>
              <a:gd name="connsiteY1" fmla="*/ 72598 h 223694"/>
              <a:gd name="connsiteX2" fmla="*/ 785260 w 785260"/>
              <a:gd name="connsiteY2" fmla="*/ 0 h 223694"/>
              <a:gd name="connsiteX0" fmla="*/ 0 w 657945"/>
              <a:gd name="connsiteY0" fmla="*/ 176995 h 176995"/>
              <a:gd name="connsiteX1" fmla="*/ 407045 w 657945"/>
              <a:gd name="connsiteY1" fmla="*/ 72598 h 176995"/>
              <a:gd name="connsiteX2" fmla="*/ 657945 w 657945"/>
              <a:gd name="connsiteY2" fmla="*/ 0 h 176995"/>
              <a:gd name="connsiteX0" fmla="*/ 0 w 657945"/>
              <a:gd name="connsiteY0" fmla="*/ 176995 h 176995"/>
              <a:gd name="connsiteX1" fmla="*/ 657945 w 657945"/>
              <a:gd name="connsiteY1" fmla="*/ 0 h 176995"/>
              <a:gd name="connsiteX0" fmla="*/ 0 w 549393"/>
              <a:gd name="connsiteY0" fmla="*/ 146674 h 146674"/>
              <a:gd name="connsiteX1" fmla="*/ 549393 w 549393"/>
              <a:gd name="connsiteY1" fmla="*/ 0 h 14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9393" h="146674">
                <a:moveTo>
                  <a:pt x="0" y="146674"/>
                </a:moveTo>
                <a:lnTo>
                  <a:pt x="549393" y="0"/>
                </a:lnTo>
              </a:path>
            </a:pathLst>
          </a:custGeom>
          <a:noFill/>
          <a:ln w="19050">
            <a:solidFill>
              <a:schemeClr val="accent1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 dirty="0"/>
          </a:p>
        </p:txBody>
      </p:sp>
      <p:sp>
        <p:nvSpPr>
          <p:cNvPr id="430" name="TextBox 429">
            <a:extLst>
              <a:ext uri="{FF2B5EF4-FFF2-40B4-BE49-F238E27FC236}">
                <a16:creationId xmlns:a16="http://schemas.microsoft.com/office/drawing/2014/main" id="{0AC6BEAD-6A96-45B8-96A9-57190C0BFB29}"/>
              </a:ext>
            </a:extLst>
          </p:cNvPr>
          <p:cNvSpPr txBox="1"/>
          <p:nvPr/>
        </p:nvSpPr>
        <p:spPr>
          <a:xfrm>
            <a:off x="8903050" y="2965621"/>
            <a:ext cx="551096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" b="1" i="1" dirty="0"/>
              <a:t>6G</a:t>
            </a:r>
            <a:r>
              <a:rPr lang="en-US" sz="600" i="1" dirty="0"/>
              <a:t>eV</a:t>
            </a:r>
          </a:p>
        </p:txBody>
      </p:sp>
      <p:sp>
        <p:nvSpPr>
          <p:cNvPr id="431" name="TextBox 430">
            <a:extLst>
              <a:ext uri="{FF2B5EF4-FFF2-40B4-BE49-F238E27FC236}">
                <a16:creationId xmlns:a16="http://schemas.microsoft.com/office/drawing/2014/main" id="{1EFFDBDD-ABC8-4A31-9A36-F9B06FABE7E0}"/>
              </a:ext>
            </a:extLst>
          </p:cNvPr>
          <p:cNvSpPr txBox="1"/>
          <p:nvPr/>
        </p:nvSpPr>
        <p:spPr>
          <a:xfrm>
            <a:off x="8728250" y="3284925"/>
            <a:ext cx="45939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" i="1" dirty="0"/>
              <a:t>18GeV</a:t>
            </a:r>
          </a:p>
        </p:txBody>
      </p:sp>
      <p:grpSp>
        <p:nvGrpSpPr>
          <p:cNvPr id="438" name="Group 437">
            <a:extLst>
              <a:ext uri="{FF2B5EF4-FFF2-40B4-BE49-F238E27FC236}">
                <a16:creationId xmlns:a16="http://schemas.microsoft.com/office/drawing/2014/main" id="{D26D7511-AF65-4332-AF74-2B5E72D13235}"/>
              </a:ext>
            </a:extLst>
          </p:cNvPr>
          <p:cNvGrpSpPr/>
          <p:nvPr/>
        </p:nvGrpSpPr>
        <p:grpSpPr>
          <a:xfrm>
            <a:off x="4800428" y="6215246"/>
            <a:ext cx="800308" cy="492428"/>
            <a:chOff x="8502849" y="1952598"/>
            <a:chExt cx="1327552" cy="1152789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439" name="Oval 438">
              <a:extLst>
                <a:ext uri="{FF2B5EF4-FFF2-40B4-BE49-F238E27FC236}">
                  <a16:creationId xmlns:a16="http://schemas.microsoft.com/office/drawing/2014/main" id="{F4CD86BF-D19D-4174-A76D-47FA36843EED}"/>
                </a:ext>
              </a:extLst>
            </p:cNvPr>
            <p:cNvSpPr/>
            <p:nvPr/>
          </p:nvSpPr>
          <p:spPr>
            <a:xfrm>
              <a:off x="8519961" y="1952598"/>
              <a:ext cx="1308719" cy="80261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440" name="TextBox 439">
              <a:extLst>
                <a:ext uri="{FF2B5EF4-FFF2-40B4-BE49-F238E27FC236}">
                  <a16:creationId xmlns:a16="http://schemas.microsoft.com/office/drawing/2014/main" id="{376CD95D-BB65-4FC6-BC63-840F029A5F8E}"/>
                </a:ext>
              </a:extLst>
            </p:cNvPr>
            <p:cNvSpPr txBox="1"/>
            <p:nvPr/>
          </p:nvSpPr>
          <p:spPr>
            <a:xfrm>
              <a:off x="8502849" y="2096667"/>
              <a:ext cx="1327552" cy="10087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/>
                <a:t>Crab–out </a:t>
              </a:r>
            </a:p>
            <a:p>
              <a:pPr algn="ctr"/>
              <a:endParaRPr lang="en-US" sz="600" i="1" dirty="0"/>
            </a:p>
            <a:p>
              <a:pPr algn="ctr"/>
              <a:endParaRPr lang="en-US" sz="600" dirty="0"/>
            </a:p>
          </p:txBody>
        </p:sp>
      </p:grpSp>
      <p:sp>
        <p:nvSpPr>
          <p:cNvPr id="446" name="Oval 445">
            <a:extLst>
              <a:ext uri="{FF2B5EF4-FFF2-40B4-BE49-F238E27FC236}">
                <a16:creationId xmlns:a16="http://schemas.microsoft.com/office/drawing/2014/main" id="{DB441CA5-4EC2-495F-9511-86C456CE3B9B}"/>
              </a:ext>
            </a:extLst>
          </p:cNvPr>
          <p:cNvSpPr/>
          <p:nvPr/>
        </p:nvSpPr>
        <p:spPr>
          <a:xfrm>
            <a:off x="3903815" y="4192005"/>
            <a:ext cx="1114577" cy="41279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600" dirty="0">
              <a:solidFill>
                <a:schemeClr val="tx1"/>
              </a:solidFill>
            </a:endParaRPr>
          </a:p>
        </p:txBody>
      </p:sp>
      <p:sp>
        <p:nvSpPr>
          <p:cNvPr id="447" name="TextBox 446">
            <a:extLst>
              <a:ext uri="{FF2B5EF4-FFF2-40B4-BE49-F238E27FC236}">
                <a16:creationId xmlns:a16="http://schemas.microsoft.com/office/drawing/2014/main" id="{F9A1332E-1495-416B-B32C-9AB3E6635B46}"/>
              </a:ext>
            </a:extLst>
          </p:cNvPr>
          <p:cNvSpPr txBox="1"/>
          <p:nvPr/>
        </p:nvSpPr>
        <p:spPr>
          <a:xfrm>
            <a:off x="3922551" y="4217766"/>
            <a:ext cx="1079778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Spin Rotation Solenoids</a:t>
            </a:r>
          </a:p>
          <a:p>
            <a:pPr algn="ctr"/>
            <a:r>
              <a:rPr lang="en-US" sz="1000" dirty="0"/>
              <a:t> </a:t>
            </a:r>
            <a:endParaRPr lang="en-US" sz="1000" i="1" dirty="0">
              <a:sym typeface="Symbol" panose="05050102010706020507" pitchFamily="18" charset="2"/>
            </a:endParaRPr>
          </a:p>
          <a:p>
            <a:pPr algn="ctr"/>
            <a:endParaRPr lang="en-US" sz="600" dirty="0"/>
          </a:p>
          <a:p>
            <a:pPr algn="ctr"/>
            <a:endParaRPr lang="en-US" sz="600" dirty="0"/>
          </a:p>
        </p:txBody>
      </p:sp>
      <p:cxnSp>
        <p:nvCxnSpPr>
          <p:cNvPr id="475" name="Straight Arrow Connector 474">
            <a:extLst>
              <a:ext uri="{FF2B5EF4-FFF2-40B4-BE49-F238E27FC236}">
                <a16:creationId xmlns:a16="http://schemas.microsoft.com/office/drawing/2014/main" id="{F1062703-4C47-4134-AA2C-8BE11321B2F2}"/>
              </a:ext>
            </a:extLst>
          </p:cNvPr>
          <p:cNvCxnSpPr>
            <a:cxnSpLocks/>
          </p:cNvCxnSpPr>
          <p:nvPr/>
        </p:nvCxnSpPr>
        <p:spPr>
          <a:xfrm flipH="1" flipV="1">
            <a:off x="7312831" y="3844388"/>
            <a:ext cx="585244" cy="1223334"/>
          </a:xfrm>
          <a:prstGeom prst="straightConnector1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55" name="TextBox 354">
            <a:extLst>
              <a:ext uri="{FF2B5EF4-FFF2-40B4-BE49-F238E27FC236}">
                <a16:creationId xmlns:a16="http://schemas.microsoft.com/office/drawing/2014/main" id="{9647DE7C-237E-4241-BEB2-533167A6378A}"/>
              </a:ext>
            </a:extLst>
          </p:cNvPr>
          <p:cNvSpPr txBox="1"/>
          <p:nvPr/>
        </p:nvSpPr>
        <p:spPr>
          <a:xfrm>
            <a:off x="5448009" y="4558250"/>
            <a:ext cx="7323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E-taggers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232C94-63D2-4B5D-9E25-5DC21B2A1593}"/>
              </a:ext>
            </a:extLst>
          </p:cNvPr>
          <p:cNvGrpSpPr/>
          <p:nvPr/>
        </p:nvGrpSpPr>
        <p:grpSpPr>
          <a:xfrm rot="21252213">
            <a:off x="8933704" y="2571790"/>
            <a:ext cx="843479" cy="1062398"/>
            <a:chOff x="9607280" y="1263721"/>
            <a:chExt cx="1047021" cy="121250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97F50B5-A9BA-406C-BA04-82B6784E55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7280" y="1263721"/>
              <a:ext cx="1047021" cy="121250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6E5ACCF9-D5AB-40EE-8527-0C4E858E6726}"/>
                </a:ext>
              </a:extLst>
            </p:cNvPr>
            <p:cNvGrpSpPr/>
            <p:nvPr/>
          </p:nvGrpSpPr>
          <p:grpSpPr>
            <a:xfrm>
              <a:off x="9732978" y="2132578"/>
              <a:ext cx="188282" cy="215909"/>
              <a:chOff x="9732978" y="2132578"/>
              <a:chExt cx="188282" cy="21590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FB146156-679C-4BE9-B819-542CCA1CF740}"/>
                  </a:ext>
                </a:extLst>
              </p:cNvPr>
              <p:cNvGrpSpPr/>
              <p:nvPr/>
            </p:nvGrpSpPr>
            <p:grpSpPr>
              <a:xfrm rot="21385931">
                <a:off x="9764408" y="2177201"/>
                <a:ext cx="125846" cy="120595"/>
                <a:chOff x="10746581" y="1666875"/>
                <a:chExt cx="192883" cy="200026"/>
              </a:xfrm>
            </p:grpSpPr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DC29E301-A2BA-4F48-A0CF-DF3C0936753E}"/>
                    </a:ext>
                  </a:extLst>
                </p:cNvPr>
                <p:cNvSpPr/>
                <p:nvPr/>
              </p:nvSpPr>
              <p:spPr>
                <a:xfrm rot="18898493">
                  <a:off x="10761785" y="1715694"/>
                  <a:ext cx="169451" cy="1067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AE6178B5-9DE7-400B-9B6F-34CED45BBD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820400" y="1666875"/>
                  <a:ext cx="47625" cy="20002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795BD3BA-21D5-4C70-B9F2-3F5BEF0867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746581" y="1745457"/>
                  <a:ext cx="192883" cy="45243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2A306342-CEBB-4660-864B-52F1A90D10BC}"/>
                  </a:ext>
                </a:extLst>
              </p:cNvPr>
              <p:cNvGrpSpPr/>
              <p:nvPr/>
            </p:nvGrpSpPr>
            <p:grpSpPr>
              <a:xfrm rot="21385931">
                <a:off x="9732978" y="2267676"/>
                <a:ext cx="72080" cy="80811"/>
                <a:chOff x="10787982" y="1731798"/>
                <a:chExt cx="71462" cy="139009"/>
              </a:xfrm>
            </p:grpSpPr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48D3C054-80F2-4972-8231-888BEC8F5CC2}"/>
                    </a:ext>
                  </a:extLst>
                </p:cNvPr>
                <p:cNvSpPr/>
                <p:nvPr/>
              </p:nvSpPr>
              <p:spPr>
                <a:xfrm rot="18898493">
                  <a:off x="10787262" y="1767014"/>
                  <a:ext cx="75789" cy="636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 dirty="0"/>
                </a:p>
              </p:txBody>
            </p: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ED251DBD-39F1-4795-BBDA-C53334940A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18026" y="1731798"/>
                  <a:ext cx="14286" cy="13900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5C95E2CD-AFCF-41E1-9E98-C1106899A4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87982" y="1785442"/>
                  <a:ext cx="71462" cy="2438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6A7F70AC-10D7-4661-8E24-0496F94C53BE}"/>
                  </a:ext>
                </a:extLst>
              </p:cNvPr>
              <p:cNvGrpSpPr/>
              <p:nvPr/>
            </p:nvGrpSpPr>
            <p:grpSpPr>
              <a:xfrm rot="21385931">
                <a:off x="9849180" y="2132578"/>
                <a:ext cx="72080" cy="80811"/>
                <a:chOff x="10787982" y="1731798"/>
                <a:chExt cx="71462" cy="139009"/>
              </a:xfrm>
            </p:grpSpPr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0D48C47D-0122-476A-9729-25791D6A7786}"/>
                    </a:ext>
                  </a:extLst>
                </p:cNvPr>
                <p:cNvSpPr/>
                <p:nvPr/>
              </p:nvSpPr>
              <p:spPr>
                <a:xfrm rot="18898493">
                  <a:off x="10787262" y="1767014"/>
                  <a:ext cx="75789" cy="636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 dirty="0"/>
                </a:p>
              </p:txBody>
            </p: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85D0FCC6-EBF8-4BC4-BBD1-BD3239F365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18026" y="1731798"/>
                  <a:ext cx="14286" cy="13900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AF0BD354-39B8-4234-B5BE-DFCA4A28B7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87982" y="1785442"/>
                  <a:ext cx="71462" cy="2438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20A65A95-E3AC-44D9-AB79-B708743FC941}"/>
                </a:ext>
              </a:extLst>
            </p:cNvPr>
            <p:cNvGrpSpPr/>
            <p:nvPr/>
          </p:nvGrpSpPr>
          <p:grpSpPr>
            <a:xfrm>
              <a:off x="10028281" y="1775612"/>
              <a:ext cx="188282" cy="215909"/>
              <a:chOff x="9732978" y="2132578"/>
              <a:chExt cx="188282" cy="215909"/>
            </a:xfrm>
          </p:grpSpPr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E9303C5A-B549-4780-BF7F-F761B1ECC7BE}"/>
                  </a:ext>
                </a:extLst>
              </p:cNvPr>
              <p:cNvGrpSpPr/>
              <p:nvPr/>
            </p:nvGrpSpPr>
            <p:grpSpPr>
              <a:xfrm rot="21385931">
                <a:off x="9764408" y="2177201"/>
                <a:ext cx="125846" cy="120595"/>
                <a:chOff x="10746581" y="1666875"/>
                <a:chExt cx="192883" cy="200026"/>
              </a:xfrm>
            </p:grpSpPr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D9C72C29-F8C2-4AC0-8BFF-5E7996166986}"/>
                    </a:ext>
                  </a:extLst>
                </p:cNvPr>
                <p:cNvSpPr/>
                <p:nvPr/>
              </p:nvSpPr>
              <p:spPr>
                <a:xfrm rot="18898493">
                  <a:off x="10761785" y="1715694"/>
                  <a:ext cx="169451" cy="1067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C07676DC-1A88-4016-82FE-D4120F39F0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820400" y="1666875"/>
                  <a:ext cx="47625" cy="20002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8DAE2F97-1963-456D-B65F-0DA19E6755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746581" y="1745457"/>
                  <a:ext cx="192883" cy="45243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170D7DF0-0560-49D1-8320-5788F60A4C03}"/>
                  </a:ext>
                </a:extLst>
              </p:cNvPr>
              <p:cNvGrpSpPr/>
              <p:nvPr/>
            </p:nvGrpSpPr>
            <p:grpSpPr>
              <a:xfrm rot="21385931">
                <a:off x="9732978" y="2267676"/>
                <a:ext cx="72080" cy="80811"/>
                <a:chOff x="10787982" y="1731798"/>
                <a:chExt cx="71462" cy="139009"/>
              </a:xfrm>
            </p:grpSpPr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B4033C9F-CCC3-4EE3-89AF-1E9AD6929192}"/>
                    </a:ext>
                  </a:extLst>
                </p:cNvPr>
                <p:cNvSpPr/>
                <p:nvPr/>
              </p:nvSpPr>
              <p:spPr>
                <a:xfrm rot="18898493">
                  <a:off x="10787262" y="1767014"/>
                  <a:ext cx="75789" cy="636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 dirty="0"/>
                </a:p>
              </p:txBody>
            </p:sp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D959F5FF-1AF4-46A5-92A9-A51DBD6667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18026" y="1731798"/>
                  <a:ext cx="14286" cy="13900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6071A86A-27E0-44D3-BB48-DE0743B1E7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87982" y="1785442"/>
                  <a:ext cx="71462" cy="2438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5B7AC123-DC56-4DD1-8306-E38803189A7A}"/>
                  </a:ext>
                </a:extLst>
              </p:cNvPr>
              <p:cNvGrpSpPr/>
              <p:nvPr/>
            </p:nvGrpSpPr>
            <p:grpSpPr>
              <a:xfrm rot="21385931">
                <a:off x="9849180" y="2132578"/>
                <a:ext cx="72080" cy="80811"/>
                <a:chOff x="10787982" y="1731798"/>
                <a:chExt cx="71462" cy="139009"/>
              </a:xfrm>
            </p:grpSpPr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074DE13B-977A-4A3C-AD19-471B8643E8F0}"/>
                    </a:ext>
                  </a:extLst>
                </p:cNvPr>
                <p:cNvSpPr/>
                <p:nvPr/>
              </p:nvSpPr>
              <p:spPr>
                <a:xfrm rot="18898493">
                  <a:off x="10787262" y="1767014"/>
                  <a:ext cx="75789" cy="636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 dirty="0"/>
                </a:p>
              </p:txBody>
            </p: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2B4124C6-2BB7-492A-A477-7E2D4EF77D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18026" y="1731798"/>
                  <a:ext cx="14286" cy="13900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AD80F4ED-B8FF-474F-998B-EBECAB9DFE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87982" y="1785442"/>
                  <a:ext cx="71462" cy="2438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61BFE383-1E42-42D7-8B45-6D89C6515719}"/>
                </a:ext>
              </a:extLst>
            </p:cNvPr>
            <p:cNvGrpSpPr/>
            <p:nvPr/>
          </p:nvGrpSpPr>
          <p:grpSpPr>
            <a:xfrm>
              <a:off x="10285627" y="1353145"/>
              <a:ext cx="310217" cy="356135"/>
              <a:chOff x="10285627" y="1353145"/>
              <a:chExt cx="310217" cy="356135"/>
            </a:xfrm>
          </p:grpSpPr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337971D7-901C-4AB7-BD81-D96BCA43C26B}"/>
                  </a:ext>
                </a:extLst>
              </p:cNvPr>
              <p:cNvGrpSpPr/>
              <p:nvPr/>
            </p:nvGrpSpPr>
            <p:grpSpPr>
              <a:xfrm>
                <a:off x="10285627" y="1493371"/>
                <a:ext cx="188282" cy="215909"/>
                <a:chOff x="9732978" y="2132578"/>
                <a:chExt cx="188282" cy="215909"/>
              </a:xfrm>
            </p:grpSpPr>
            <p:grpSp>
              <p:nvGrpSpPr>
                <p:cNvPr id="170" name="Group 169">
                  <a:extLst>
                    <a:ext uri="{FF2B5EF4-FFF2-40B4-BE49-F238E27FC236}">
                      <a16:creationId xmlns:a16="http://schemas.microsoft.com/office/drawing/2014/main" id="{D99BCD2D-D64E-42FA-84C0-936AF006ECA8}"/>
                    </a:ext>
                  </a:extLst>
                </p:cNvPr>
                <p:cNvGrpSpPr/>
                <p:nvPr/>
              </p:nvGrpSpPr>
              <p:grpSpPr>
                <a:xfrm rot="21385931">
                  <a:off x="9764408" y="2177201"/>
                  <a:ext cx="125846" cy="120595"/>
                  <a:chOff x="10746581" y="1666875"/>
                  <a:chExt cx="192883" cy="200026"/>
                </a:xfrm>
              </p:grpSpPr>
              <p:sp>
                <p:nvSpPr>
                  <p:cNvPr id="179" name="Rectangle 178">
                    <a:extLst>
                      <a:ext uri="{FF2B5EF4-FFF2-40B4-BE49-F238E27FC236}">
                        <a16:creationId xmlns:a16="http://schemas.microsoft.com/office/drawing/2014/main" id="{A5284D75-7C9A-4CCE-AEB8-7744F41C1020}"/>
                      </a:ext>
                    </a:extLst>
                  </p:cNvPr>
                  <p:cNvSpPr/>
                  <p:nvPr/>
                </p:nvSpPr>
                <p:spPr>
                  <a:xfrm rot="18898493">
                    <a:off x="10761785" y="1715694"/>
                    <a:ext cx="169451" cy="1067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/>
                  </a:p>
                </p:txBody>
              </p:sp>
              <p:cxnSp>
                <p:nvCxnSpPr>
                  <p:cNvPr id="180" name="Straight Connector 179">
                    <a:extLst>
                      <a:ext uri="{FF2B5EF4-FFF2-40B4-BE49-F238E27FC236}">
                        <a16:creationId xmlns:a16="http://schemas.microsoft.com/office/drawing/2014/main" id="{538C364A-E67C-40B7-B127-DB3A1D49A81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820400" y="1666875"/>
                    <a:ext cx="47625" cy="200026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" name="Straight Connector 180">
                    <a:extLst>
                      <a:ext uri="{FF2B5EF4-FFF2-40B4-BE49-F238E27FC236}">
                        <a16:creationId xmlns:a16="http://schemas.microsoft.com/office/drawing/2014/main" id="{01266A01-FB84-4B08-A9E4-4B68A639EF7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746581" y="1745457"/>
                    <a:ext cx="192883" cy="45243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1" name="Group 170">
                  <a:extLst>
                    <a:ext uri="{FF2B5EF4-FFF2-40B4-BE49-F238E27FC236}">
                      <a16:creationId xmlns:a16="http://schemas.microsoft.com/office/drawing/2014/main" id="{A8669F6E-11D2-4A21-B048-F87CFAC26634}"/>
                    </a:ext>
                  </a:extLst>
                </p:cNvPr>
                <p:cNvGrpSpPr/>
                <p:nvPr/>
              </p:nvGrpSpPr>
              <p:grpSpPr>
                <a:xfrm rot="21385931">
                  <a:off x="9732978" y="2267676"/>
                  <a:ext cx="72080" cy="80811"/>
                  <a:chOff x="10787982" y="1731798"/>
                  <a:chExt cx="71462" cy="139009"/>
                </a:xfrm>
              </p:grpSpPr>
              <p:sp>
                <p:nvSpPr>
                  <p:cNvPr id="176" name="Rectangle 175">
                    <a:extLst>
                      <a:ext uri="{FF2B5EF4-FFF2-40B4-BE49-F238E27FC236}">
                        <a16:creationId xmlns:a16="http://schemas.microsoft.com/office/drawing/2014/main" id="{A87C0980-EDFE-4891-B240-6F0E2D559CF9}"/>
                      </a:ext>
                    </a:extLst>
                  </p:cNvPr>
                  <p:cNvSpPr/>
                  <p:nvPr/>
                </p:nvSpPr>
                <p:spPr>
                  <a:xfrm rot="18898493">
                    <a:off x="10787262" y="1767014"/>
                    <a:ext cx="75789" cy="6362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 dirty="0"/>
                  </a:p>
                </p:txBody>
              </p:sp>
              <p:cxnSp>
                <p:nvCxnSpPr>
                  <p:cNvPr id="177" name="Straight Connector 176">
                    <a:extLst>
                      <a:ext uri="{FF2B5EF4-FFF2-40B4-BE49-F238E27FC236}">
                        <a16:creationId xmlns:a16="http://schemas.microsoft.com/office/drawing/2014/main" id="{9C1A2411-DFFF-4E71-A4AF-C3BF1433CBB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0818026" y="1731798"/>
                    <a:ext cx="14286" cy="13900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" name="Straight Connector 177">
                    <a:extLst>
                      <a:ext uri="{FF2B5EF4-FFF2-40B4-BE49-F238E27FC236}">
                        <a16:creationId xmlns:a16="http://schemas.microsoft.com/office/drawing/2014/main" id="{97BB3843-2C63-4783-AA6D-1B6575BE5D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787982" y="1785442"/>
                    <a:ext cx="71462" cy="2438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2" name="Group 171">
                  <a:extLst>
                    <a:ext uri="{FF2B5EF4-FFF2-40B4-BE49-F238E27FC236}">
                      <a16:creationId xmlns:a16="http://schemas.microsoft.com/office/drawing/2014/main" id="{EB14FF7A-5F1A-4AE4-8953-E0791969E772}"/>
                    </a:ext>
                  </a:extLst>
                </p:cNvPr>
                <p:cNvGrpSpPr/>
                <p:nvPr/>
              </p:nvGrpSpPr>
              <p:grpSpPr>
                <a:xfrm rot="21385931">
                  <a:off x="9849180" y="2132578"/>
                  <a:ext cx="72080" cy="80811"/>
                  <a:chOff x="10787982" y="1731798"/>
                  <a:chExt cx="71462" cy="139009"/>
                </a:xfrm>
              </p:grpSpPr>
              <p:sp>
                <p:nvSpPr>
                  <p:cNvPr id="173" name="Rectangle 172">
                    <a:extLst>
                      <a:ext uri="{FF2B5EF4-FFF2-40B4-BE49-F238E27FC236}">
                        <a16:creationId xmlns:a16="http://schemas.microsoft.com/office/drawing/2014/main" id="{5C681C7C-FC2A-4E8B-872B-33DB6BEFB971}"/>
                      </a:ext>
                    </a:extLst>
                  </p:cNvPr>
                  <p:cNvSpPr/>
                  <p:nvPr/>
                </p:nvSpPr>
                <p:spPr>
                  <a:xfrm rot="18898493">
                    <a:off x="10787262" y="1767014"/>
                    <a:ext cx="75789" cy="6362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 dirty="0"/>
                  </a:p>
                </p:txBody>
              </p:sp>
              <p:cxnSp>
                <p:nvCxnSpPr>
                  <p:cNvPr id="174" name="Straight Connector 173">
                    <a:extLst>
                      <a:ext uri="{FF2B5EF4-FFF2-40B4-BE49-F238E27FC236}">
                        <a16:creationId xmlns:a16="http://schemas.microsoft.com/office/drawing/2014/main" id="{AA4001CD-9B6B-4993-B2E8-271F3FD22C6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0818026" y="1731798"/>
                    <a:ext cx="14286" cy="13900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" name="Straight Connector 174">
                    <a:extLst>
                      <a:ext uri="{FF2B5EF4-FFF2-40B4-BE49-F238E27FC236}">
                        <a16:creationId xmlns:a16="http://schemas.microsoft.com/office/drawing/2014/main" id="{097B6EA8-FC9B-48E9-9DE8-4141F2F907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787982" y="1785442"/>
                    <a:ext cx="71462" cy="2438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83" name="Group 182">
                <a:extLst>
                  <a:ext uri="{FF2B5EF4-FFF2-40B4-BE49-F238E27FC236}">
                    <a16:creationId xmlns:a16="http://schemas.microsoft.com/office/drawing/2014/main" id="{F9AF7493-6B9B-4AEB-ACAF-A4485EB4873D}"/>
                  </a:ext>
                </a:extLst>
              </p:cNvPr>
              <p:cNvGrpSpPr/>
              <p:nvPr/>
            </p:nvGrpSpPr>
            <p:grpSpPr>
              <a:xfrm rot="21385931">
                <a:off x="10437823" y="1399895"/>
                <a:ext cx="125846" cy="120595"/>
                <a:chOff x="10746581" y="1666875"/>
                <a:chExt cx="192883" cy="200026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D1C488B2-C7DB-4432-AFB5-AA51EF2A7726}"/>
                    </a:ext>
                  </a:extLst>
                </p:cNvPr>
                <p:cNvSpPr/>
                <p:nvPr/>
              </p:nvSpPr>
              <p:spPr>
                <a:xfrm rot="18898493">
                  <a:off x="10761785" y="1715694"/>
                  <a:ext cx="169451" cy="1067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cxnSp>
              <p:nvCxnSpPr>
                <p:cNvPr id="193" name="Straight Connector 192">
                  <a:extLst>
                    <a:ext uri="{FF2B5EF4-FFF2-40B4-BE49-F238E27FC236}">
                      <a16:creationId xmlns:a16="http://schemas.microsoft.com/office/drawing/2014/main" id="{DEA79608-1AF1-4166-86BB-15544A4AA1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820400" y="1666875"/>
                  <a:ext cx="47625" cy="200026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>
                  <a:extLst>
                    <a:ext uri="{FF2B5EF4-FFF2-40B4-BE49-F238E27FC236}">
                      <a16:creationId xmlns:a16="http://schemas.microsoft.com/office/drawing/2014/main" id="{36E27029-BEF7-4F1E-99E5-7D22E90C46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746581" y="1745457"/>
                  <a:ext cx="192883" cy="45243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7BFD0C69-6ABB-4288-AE1A-29A2D26B71E9}"/>
                  </a:ext>
                </a:extLst>
              </p:cNvPr>
              <p:cNvGrpSpPr/>
              <p:nvPr/>
            </p:nvGrpSpPr>
            <p:grpSpPr>
              <a:xfrm rot="21385931">
                <a:off x="10523764" y="1353145"/>
                <a:ext cx="72080" cy="80811"/>
                <a:chOff x="10787982" y="1731798"/>
                <a:chExt cx="71462" cy="139009"/>
              </a:xfrm>
            </p:grpSpPr>
            <p:sp>
              <p:nvSpPr>
                <p:cNvPr id="186" name="Rectangle 185">
                  <a:extLst>
                    <a:ext uri="{FF2B5EF4-FFF2-40B4-BE49-F238E27FC236}">
                      <a16:creationId xmlns:a16="http://schemas.microsoft.com/office/drawing/2014/main" id="{D10CF129-ED5B-4075-BEB9-C85D5C297FDB}"/>
                    </a:ext>
                  </a:extLst>
                </p:cNvPr>
                <p:cNvSpPr/>
                <p:nvPr/>
              </p:nvSpPr>
              <p:spPr>
                <a:xfrm rot="18898493">
                  <a:off x="10787262" y="1767014"/>
                  <a:ext cx="75789" cy="636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 dirty="0"/>
                </a:p>
              </p:txBody>
            </p:sp>
            <p:cxnSp>
              <p:nvCxnSpPr>
                <p:cNvPr id="187" name="Straight Connector 186">
                  <a:extLst>
                    <a:ext uri="{FF2B5EF4-FFF2-40B4-BE49-F238E27FC236}">
                      <a16:creationId xmlns:a16="http://schemas.microsoft.com/office/drawing/2014/main" id="{0207EA33-51CB-4D08-A4BE-946D2878DB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18026" y="1731798"/>
                  <a:ext cx="14286" cy="13900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>
                  <a:extLst>
                    <a:ext uri="{FF2B5EF4-FFF2-40B4-BE49-F238E27FC236}">
                      <a16:creationId xmlns:a16="http://schemas.microsoft.com/office/drawing/2014/main" id="{306894C3-245C-4731-BFF2-6D025A9365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87982" y="1785442"/>
                  <a:ext cx="71462" cy="2438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8B7D41F-834F-4624-BC78-790D9548B7E4}"/>
                </a:ext>
              </a:extLst>
            </p:cNvPr>
            <p:cNvGrpSpPr/>
            <p:nvPr/>
          </p:nvGrpSpPr>
          <p:grpSpPr>
            <a:xfrm>
              <a:off x="9907389" y="1970447"/>
              <a:ext cx="147103" cy="171492"/>
              <a:chOff x="9906730" y="1948386"/>
              <a:chExt cx="147103" cy="171492"/>
            </a:xfrm>
          </p:grpSpPr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274AA3D2-5FD0-4648-8016-462225F53A37}"/>
                  </a:ext>
                </a:extLst>
              </p:cNvPr>
              <p:cNvGrpSpPr/>
              <p:nvPr/>
            </p:nvGrpSpPr>
            <p:grpSpPr>
              <a:xfrm rot="21385931">
                <a:off x="9906730" y="2039067"/>
                <a:ext cx="72080" cy="80811"/>
                <a:chOff x="10787982" y="1731798"/>
                <a:chExt cx="71462" cy="139009"/>
              </a:xfrm>
            </p:grpSpPr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166A17F6-BE16-487F-BA45-E261F8362A7D}"/>
                    </a:ext>
                  </a:extLst>
                </p:cNvPr>
                <p:cNvSpPr/>
                <p:nvPr/>
              </p:nvSpPr>
              <p:spPr>
                <a:xfrm rot="18898493">
                  <a:off x="10787262" y="1767014"/>
                  <a:ext cx="75789" cy="636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 dirty="0"/>
                </a:p>
              </p:txBody>
            </p:sp>
            <p:cxnSp>
              <p:nvCxnSpPr>
                <p:cNvPr id="167" name="Straight Connector 166">
                  <a:extLst>
                    <a:ext uri="{FF2B5EF4-FFF2-40B4-BE49-F238E27FC236}">
                      <a16:creationId xmlns:a16="http://schemas.microsoft.com/office/drawing/2014/main" id="{FAD9B0AB-B022-4F9D-A15D-B057F5C3B4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18026" y="1731798"/>
                  <a:ext cx="14286" cy="13900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id="{F21E9F4A-EA44-4C46-902B-3B1826BA35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87982" y="1785442"/>
                  <a:ext cx="71462" cy="2438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F6ED40E8-4A98-4085-A1C2-F29F12842550}"/>
                  </a:ext>
                </a:extLst>
              </p:cNvPr>
              <p:cNvGrpSpPr/>
              <p:nvPr/>
            </p:nvGrpSpPr>
            <p:grpSpPr>
              <a:xfrm rot="21385931">
                <a:off x="9981753" y="1948386"/>
                <a:ext cx="72080" cy="80811"/>
                <a:chOff x="10787982" y="1731798"/>
                <a:chExt cx="71462" cy="139009"/>
              </a:xfrm>
            </p:grpSpPr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C3DF63CE-FA7A-4F40-B798-46FC5E3A67BF}"/>
                    </a:ext>
                  </a:extLst>
                </p:cNvPr>
                <p:cNvSpPr/>
                <p:nvPr/>
              </p:nvSpPr>
              <p:spPr>
                <a:xfrm rot="18898493">
                  <a:off x="10787262" y="1767014"/>
                  <a:ext cx="75789" cy="636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 dirty="0"/>
                </a:p>
              </p:txBody>
            </p: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1DDEBC7B-6CF6-40BC-88D7-E170F34613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18026" y="1731798"/>
                  <a:ext cx="14286" cy="13900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C80E27AB-D8C6-4547-B815-46EEBD8E76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87982" y="1785442"/>
                  <a:ext cx="71462" cy="2438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5" name="Group 204">
                <a:extLst>
                  <a:ext uri="{FF2B5EF4-FFF2-40B4-BE49-F238E27FC236}">
                    <a16:creationId xmlns:a16="http://schemas.microsoft.com/office/drawing/2014/main" id="{781C1A0D-8524-4534-AB87-2CE5A4ECFA29}"/>
                  </a:ext>
                </a:extLst>
              </p:cNvPr>
              <p:cNvGrpSpPr/>
              <p:nvPr/>
            </p:nvGrpSpPr>
            <p:grpSpPr>
              <a:xfrm rot="21385931">
                <a:off x="9944804" y="1994970"/>
                <a:ext cx="72080" cy="80811"/>
                <a:chOff x="10787982" y="1731798"/>
                <a:chExt cx="71462" cy="139009"/>
              </a:xfrm>
            </p:grpSpPr>
            <p:sp>
              <p:nvSpPr>
                <p:cNvPr id="207" name="Rectangle 206">
                  <a:extLst>
                    <a:ext uri="{FF2B5EF4-FFF2-40B4-BE49-F238E27FC236}">
                      <a16:creationId xmlns:a16="http://schemas.microsoft.com/office/drawing/2014/main" id="{DED11DAF-9F49-45A3-B2A2-AB6C60F83F73}"/>
                    </a:ext>
                  </a:extLst>
                </p:cNvPr>
                <p:cNvSpPr/>
                <p:nvPr/>
              </p:nvSpPr>
              <p:spPr>
                <a:xfrm rot="18898493">
                  <a:off x="10787262" y="1767014"/>
                  <a:ext cx="75789" cy="636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 dirty="0"/>
                </a:p>
              </p:txBody>
            </p:sp>
            <p:cxnSp>
              <p:nvCxnSpPr>
                <p:cNvPr id="208" name="Straight Connector 207">
                  <a:extLst>
                    <a:ext uri="{FF2B5EF4-FFF2-40B4-BE49-F238E27FC236}">
                      <a16:creationId xmlns:a16="http://schemas.microsoft.com/office/drawing/2014/main" id="{98DA5C39-002F-4C8A-8FA2-3D8C6F48F1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18026" y="1731798"/>
                  <a:ext cx="14286" cy="139009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208">
                  <a:extLst>
                    <a:ext uri="{FF2B5EF4-FFF2-40B4-BE49-F238E27FC236}">
                      <a16:creationId xmlns:a16="http://schemas.microsoft.com/office/drawing/2014/main" id="{C54C0FAD-F35E-499E-879B-F9E93334B2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87982" y="1785442"/>
                  <a:ext cx="71462" cy="24389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36" name="Rectangle: Rounded Corners 335">
            <a:extLst>
              <a:ext uri="{FF2B5EF4-FFF2-40B4-BE49-F238E27FC236}">
                <a16:creationId xmlns:a16="http://schemas.microsoft.com/office/drawing/2014/main" id="{23011B7B-A390-4131-9DE5-88D83F801272}"/>
              </a:ext>
            </a:extLst>
          </p:cNvPr>
          <p:cNvSpPr/>
          <p:nvPr/>
        </p:nvSpPr>
        <p:spPr>
          <a:xfrm rot="19440737">
            <a:off x="5515182" y="4438522"/>
            <a:ext cx="277850" cy="935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 dirty="0">
              <a:solidFill>
                <a:schemeClr val="tx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A4512D6-2D03-49F4-95AD-1F23998F7C68}"/>
              </a:ext>
            </a:extLst>
          </p:cNvPr>
          <p:cNvCxnSpPr>
            <a:cxnSpLocks/>
          </p:cNvCxnSpPr>
          <p:nvPr/>
        </p:nvCxnSpPr>
        <p:spPr>
          <a:xfrm>
            <a:off x="7346034" y="3930062"/>
            <a:ext cx="94677" cy="37753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C122A118-4922-43F9-884B-9374DC7C5254}"/>
              </a:ext>
            </a:extLst>
          </p:cNvPr>
          <p:cNvCxnSpPr>
            <a:cxnSpLocks/>
          </p:cNvCxnSpPr>
          <p:nvPr/>
        </p:nvCxnSpPr>
        <p:spPr>
          <a:xfrm>
            <a:off x="6191678" y="4222022"/>
            <a:ext cx="164335" cy="43064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B2E8F1F1-1D12-464B-9838-BF69FCFD5146}"/>
              </a:ext>
            </a:extLst>
          </p:cNvPr>
          <p:cNvCxnSpPr>
            <a:cxnSpLocks/>
          </p:cNvCxnSpPr>
          <p:nvPr/>
        </p:nvCxnSpPr>
        <p:spPr>
          <a:xfrm flipH="1">
            <a:off x="3625669" y="5638671"/>
            <a:ext cx="202263" cy="29845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D5141E68-D5DA-4C7B-B791-47F6CA4BAE18}"/>
              </a:ext>
            </a:extLst>
          </p:cNvPr>
          <p:cNvCxnSpPr>
            <a:cxnSpLocks/>
          </p:cNvCxnSpPr>
          <p:nvPr/>
        </p:nvCxnSpPr>
        <p:spPr>
          <a:xfrm>
            <a:off x="9071235" y="3590882"/>
            <a:ext cx="225729" cy="17979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Freeform: Shape 245">
            <a:extLst>
              <a:ext uri="{FF2B5EF4-FFF2-40B4-BE49-F238E27FC236}">
                <a16:creationId xmlns:a16="http://schemas.microsoft.com/office/drawing/2014/main" id="{2AE03195-6BC1-43F0-8B92-1A0AE52339EB}"/>
              </a:ext>
            </a:extLst>
          </p:cNvPr>
          <p:cNvSpPr/>
          <p:nvPr/>
        </p:nvSpPr>
        <p:spPr>
          <a:xfrm rot="14283853">
            <a:off x="3416916" y="5280051"/>
            <a:ext cx="539368" cy="141621"/>
          </a:xfrm>
          <a:custGeom>
            <a:avLst/>
            <a:gdLst>
              <a:gd name="connsiteX0" fmla="*/ 0 w 3246634"/>
              <a:gd name="connsiteY0" fmla="*/ 883577 h 883577"/>
              <a:gd name="connsiteX1" fmla="*/ 873303 w 3246634"/>
              <a:gd name="connsiteY1" fmla="*/ 390418 h 883577"/>
              <a:gd name="connsiteX2" fmla="*/ 1140431 w 3246634"/>
              <a:gd name="connsiteY2" fmla="*/ 328773 h 883577"/>
              <a:gd name="connsiteX3" fmla="*/ 2116476 w 3246634"/>
              <a:gd name="connsiteY3" fmla="*/ 123290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873303 w 3246634"/>
              <a:gd name="connsiteY1" fmla="*/ 390418 h 883577"/>
              <a:gd name="connsiteX2" fmla="*/ 1202076 w 3246634"/>
              <a:gd name="connsiteY2" fmla="*/ 287677 h 883577"/>
              <a:gd name="connsiteX3" fmla="*/ 2116476 w 3246634"/>
              <a:gd name="connsiteY3" fmla="*/ 123290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821932 w 3246634"/>
              <a:gd name="connsiteY1" fmla="*/ 452063 h 883577"/>
              <a:gd name="connsiteX2" fmla="*/ 1202076 w 3246634"/>
              <a:gd name="connsiteY2" fmla="*/ 287677 h 883577"/>
              <a:gd name="connsiteX3" fmla="*/ 2116476 w 3246634"/>
              <a:gd name="connsiteY3" fmla="*/ 123290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1202076 w 3246634"/>
              <a:gd name="connsiteY1" fmla="*/ 287677 h 883577"/>
              <a:gd name="connsiteX2" fmla="*/ 2116476 w 3246634"/>
              <a:gd name="connsiteY2" fmla="*/ 123290 h 883577"/>
              <a:gd name="connsiteX3" fmla="*/ 3246634 w 3246634"/>
              <a:gd name="connsiteY3" fmla="*/ 0 h 883577"/>
              <a:gd name="connsiteX0" fmla="*/ 0 w 3246634"/>
              <a:gd name="connsiteY0" fmla="*/ 883577 h 883577"/>
              <a:gd name="connsiteX1" fmla="*/ 355409 w 3246634"/>
              <a:gd name="connsiteY1" fmla="*/ 719477 h 883577"/>
              <a:gd name="connsiteX2" fmla="*/ 2116476 w 3246634"/>
              <a:gd name="connsiteY2" fmla="*/ 123290 h 883577"/>
              <a:gd name="connsiteX3" fmla="*/ 3246634 w 3246634"/>
              <a:gd name="connsiteY3" fmla="*/ 0 h 883577"/>
              <a:gd name="connsiteX0" fmla="*/ 0 w 3246634"/>
              <a:gd name="connsiteY0" fmla="*/ 883577 h 883577"/>
              <a:gd name="connsiteX1" fmla="*/ 2116476 w 3246634"/>
              <a:gd name="connsiteY1" fmla="*/ 123290 h 883577"/>
              <a:gd name="connsiteX2" fmla="*/ 3246634 w 3246634"/>
              <a:gd name="connsiteY2" fmla="*/ 0 h 883577"/>
              <a:gd name="connsiteX0" fmla="*/ 0 w 3246634"/>
              <a:gd name="connsiteY0" fmla="*/ 883577 h 883577"/>
              <a:gd name="connsiteX1" fmla="*/ 291910 w 3246634"/>
              <a:gd name="connsiteY1" fmla="*/ 766756 h 883577"/>
              <a:gd name="connsiteX2" fmla="*/ 3246634 w 3246634"/>
              <a:gd name="connsiteY2" fmla="*/ 0 h 883577"/>
              <a:gd name="connsiteX0" fmla="*/ 0 w 681234"/>
              <a:gd name="connsiteY0" fmla="*/ 185077 h 185077"/>
              <a:gd name="connsiteX1" fmla="*/ 291910 w 681234"/>
              <a:gd name="connsiteY1" fmla="*/ 68256 h 185077"/>
              <a:gd name="connsiteX2" fmla="*/ 681234 w 681234"/>
              <a:gd name="connsiteY2" fmla="*/ 0 h 185077"/>
              <a:gd name="connsiteX0" fmla="*/ 0 w 681234"/>
              <a:gd name="connsiteY0" fmla="*/ 185077 h 185077"/>
              <a:gd name="connsiteX1" fmla="*/ 681234 w 681234"/>
              <a:gd name="connsiteY1" fmla="*/ 0 h 185077"/>
              <a:gd name="connsiteX0" fmla="*/ 0 w 681234"/>
              <a:gd name="connsiteY0" fmla="*/ 185077 h 185077"/>
              <a:gd name="connsiteX1" fmla="*/ 343013 w 681234"/>
              <a:gd name="connsiteY1" fmla="*/ 70075 h 185077"/>
              <a:gd name="connsiteX2" fmla="*/ 681234 w 681234"/>
              <a:gd name="connsiteY2" fmla="*/ 0 h 185077"/>
              <a:gd name="connsiteX0" fmla="*/ 0 w 785260"/>
              <a:gd name="connsiteY0" fmla="*/ 223694 h 223694"/>
              <a:gd name="connsiteX1" fmla="*/ 447039 w 785260"/>
              <a:gd name="connsiteY1" fmla="*/ 70075 h 223694"/>
              <a:gd name="connsiteX2" fmla="*/ 785260 w 785260"/>
              <a:gd name="connsiteY2" fmla="*/ 0 h 223694"/>
              <a:gd name="connsiteX0" fmla="*/ 0 w 785260"/>
              <a:gd name="connsiteY0" fmla="*/ 223694 h 223694"/>
              <a:gd name="connsiteX1" fmla="*/ 785260 w 785260"/>
              <a:gd name="connsiteY1" fmla="*/ 0 h 223694"/>
              <a:gd name="connsiteX0" fmla="*/ 0 w 785260"/>
              <a:gd name="connsiteY0" fmla="*/ 223694 h 223694"/>
              <a:gd name="connsiteX1" fmla="*/ 170954 w 785260"/>
              <a:gd name="connsiteY1" fmla="*/ 173058 h 223694"/>
              <a:gd name="connsiteX2" fmla="*/ 785260 w 785260"/>
              <a:gd name="connsiteY2" fmla="*/ 0 h 223694"/>
              <a:gd name="connsiteX0" fmla="*/ 0 w 785260"/>
              <a:gd name="connsiteY0" fmla="*/ 223694 h 223694"/>
              <a:gd name="connsiteX1" fmla="*/ 534360 w 785260"/>
              <a:gd name="connsiteY1" fmla="*/ 72598 h 223694"/>
              <a:gd name="connsiteX2" fmla="*/ 785260 w 785260"/>
              <a:gd name="connsiteY2" fmla="*/ 0 h 223694"/>
              <a:gd name="connsiteX0" fmla="*/ 0 w 657945"/>
              <a:gd name="connsiteY0" fmla="*/ 176995 h 176995"/>
              <a:gd name="connsiteX1" fmla="*/ 407045 w 657945"/>
              <a:gd name="connsiteY1" fmla="*/ 72598 h 176995"/>
              <a:gd name="connsiteX2" fmla="*/ 657945 w 657945"/>
              <a:gd name="connsiteY2" fmla="*/ 0 h 176995"/>
              <a:gd name="connsiteX0" fmla="*/ 0 w 657945"/>
              <a:gd name="connsiteY0" fmla="*/ 176995 h 176995"/>
              <a:gd name="connsiteX1" fmla="*/ 657945 w 657945"/>
              <a:gd name="connsiteY1" fmla="*/ 0 h 176995"/>
              <a:gd name="connsiteX0" fmla="*/ 0 w 549393"/>
              <a:gd name="connsiteY0" fmla="*/ 146674 h 146674"/>
              <a:gd name="connsiteX1" fmla="*/ 549393 w 549393"/>
              <a:gd name="connsiteY1" fmla="*/ 0 h 14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9393" h="146674">
                <a:moveTo>
                  <a:pt x="0" y="146674"/>
                </a:moveTo>
                <a:lnTo>
                  <a:pt x="549393" y="0"/>
                </a:lnTo>
              </a:path>
            </a:pathLst>
          </a:custGeom>
          <a:noFill/>
          <a:ln w="1270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 dirty="0"/>
          </a:p>
        </p:txBody>
      </p: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F960C390-C44F-492E-9E43-E3BF02C612FD}"/>
              </a:ext>
            </a:extLst>
          </p:cNvPr>
          <p:cNvCxnSpPr>
            <a:cxnSpLocks/>
          </p:cNvCxnSpPr>
          <p:nvPr/>
        </p:nvCxnSpPr>
        <p:spPr>
          <a:xfrm>
            <a:off x="7391145" y="3846112"/>
            <a:ext cx="55953" cy="230585"/>
          </a:xfrm>
          <a:prstGeom prst="line">
            <a:avLst/>
          </a:prstGeom>
          <a:ln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A5528106-8FB9-4B63-93E2-3950985AD723}"/>
              </a:ext>
            </a:extLst>
          </p:cNvPr>
          <p:cNvCxnSpPr>
            <a:cxnSpLocks/>
          </p:cNvCxnSpPr>
          <p:nvPr/>
        </p:nvCxnSpPr>
        <p:spPr>
          <a:xfrm>
            <a:off x="4706134" y="5416982"/>
            <a:ext cx="164788" cy="174853"/>
          </a:xfrm>
          <a:prstGeom prst="line">
            <a:avLst/>
          </a:prstGeom>
          <a:ln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3" name="Straight Arrow Connector 252">
            <a:extLst>
              <a:ext uri="{FF2B5EF4-FFF2-40B4-BE49-F238E27FC236}">
                <a16:creationId xmlns:a16="http://schemas.microsoft.com/office/drawing/2014/main" id="{72D80F89-D0C8-48EB-A33B-5187D9E066EE}"/>
              </a:ext>
            </a:extLst>
          </p:cNvPr>
          <p:cNvCxnSpPr>
            <a:cxnSpLocks/>
          </p:cNvCxnSpPr>
          <p:nvPr/>
        </p:nvCxnSpPr>
        <p:spPr>
          <a:xfrm flipH="1" flipV="1">
            <a:off x="5665441" y="4925120"/>
            <a:ext cx="307022" cy="4132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1759392-85FE-0E40-9DED-1440DA3DC3EE}"/>
              </a:ext>
            </a:extLst>
          </p:cNvPr>
          <p:cNvSpPr txBox="1"/>
          <p:nvPr/>
        </p:nvSpPr>
        <p:spPr>
          <a:xfrm>
            <a:off x="5711968" y="3867722"/>
            <a:ext cx="4876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B2eR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CD6F1B-233B-1341-9155-CFCFFB2DC71E}"/>
              </a:ext>
            </a:extLst>
          </p:cNvPr>
          <p:cNvSpPr txBox="1"/>
          <p:nvPr/>
        </p:nvSpPr>
        <p:spPr>
          <a:xfrm>
            <a:off x="10335982" y="130481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loo" panose="03080902040302020200" pitchFamily="66" charset="77"/>
                <a:cs typeface="Baloo" panose="03080902040302020200" pitchFamily="66" charset="77"/>
              </a:rPr>
              <a:t>e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E8F4553D-FE79-0344-9416-FD06A6DAE7DE}"/>
              </a:ext>
            </a:extLst>
          </p:cNvPr>
          <p:cNvSpPr txBox="1"/>
          <p:nvPr/>
        </p:nvSpPr>
        <p:spPr>
          <a:xfrm>
            <a:off x="7710916" y="5017372"/>
            <a:ext cx="4876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B1eF</a:t>
            </a:r>
          </a:p>
        </p:txBody>
      </p:sp>
      <p:pic>
        <p:nvPicPr>
          <p:cNvPr id="215" name="Picture 214">
            <a:extLst>
              <a:ext uri="{FF2B5EF4-FFF2-40B4-BE49-F238E27FC236}">
                <a16:creationId xmlns:a16="http://schemas.microsoft.com/office/drawing/2014/main" id="{61086354-230C-1341-AF4C-D30B282DD2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860"/>
          <a:stretch/>
        </p:blipFill>
        <p:spPr>
          <a:xfrm>
            <a:off x="1581050" y="1274906"/>
            <a:ext cx="3773230" cy="17934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B7A1CDE-C657-3942-BDC1-5171D2874AB4}"/>
              </a:ext>
            </a:extLst>
          </p:cNvPr>
          <p:cNvSpPr txBox="1"/>
          <p:nvPr/>
        </p:nvSpPr>
        <p:spPr>
          <a:xfrm>
            <a:off x="5354280" y="780727"/>
            <a:ext cx="41802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Design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Provide room for detector components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Mitigate synchrotron radiation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Provide longitudinal spin (new spin rotators)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Match into the arcs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Provide conditions for crabbing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Allow 3 rings and beam elements  </a:t>
            </a:r>
          </a:p>
        </p:txBody>
      </p:sp>
      <p:sp>
        <p:nvSpPr>
          <p:cNvPr id="203" name="Arrow: Right 479">
            <a:extLst>
              <a:ext uri="{FF2B5EF4-FFF2-40B4-BE49-F238E27FC236}">
                <a16:creationId xmlns:a16="http://schemas.microsoft.com/office/drawing/2014/main" id="{CE37C029-8715-E140-86FB-C53AAB43FE2B}"/>
              </a:ext>
            </a:extLst>
          </p:cNvPr>
          <p:cNvSpPr/>
          <p:nvPr/>
        </p:nvSpPr>
        <p:spPr>
          <a:xfrm rot="16454048">
            <a:off x="7533391" y="4438621"/>
            <a:ext cx="1363309" cy="371358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Polarimeter Laser </a:t>
            </a:r>
          </a:p>
        </p:txBody>
      </p:sp>
      <p:cxnSp>
        <p:nvCxnSpPr>
          <p:cNvPr id="204" name="Straight Arrow Connector 203">
            <a:extLst>
              <a:ext uri="{FF2B5EF4-FFF2-40B4-BE49-F238E27FC236}">
                <a16:creationId xmlns:a16="http://schemas.microsoft.com/office/drawing/2014/main" id="{5AF140B1-B16D-FB42-8F6B-80EE9A67DE23}"/>
              </a:ext>
            </a:extLst>
          </p:cNvPr>
          <p:cNvCxnSpPr>
            <a:cxnSpLocks/>
            <a:stCxn id="411" idx="3"/>
          </p:cNvCxnSpPr>
          <p:nvPr/>
        </p:nvCxnSpPr>
        <p:spPr>
          <a:xfrm>
            <a:off x="8647048" y="3128173"/>
            <a:ext cx="427249" cy="3092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209">
            <a:extLst>
              <a:ext uri="{FF2B5EF4-FFF2-40B4-BE49-F238E27FC236}">
                <a16:creationId xmlns:a16="http://schemas.microsoft.com/office/drawing/2014/main" id="{084F566A-1CF3-2F4C-9B68-CE1EEC5E7E1B}"/>
              </a:ext>
            </a:extLst>
          </p:cNvPr>
          <p:cNvCxnSpPr>
            <a:cxnSpLocks/>
          </p:cNvCxnSpPr>
          <p:nvPr/>
        </p:nvCxnSpPr>
        <p:spPr>
          <a:xfrm flipH="1">
            <a:off x="3814146" y="4604803"/>
            <a:ext cx="495067" cy="8654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8702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975571" y="5059595"/>
            <a:ext cx="6508127" cy="1401969"/>
          </a:xfrm>
        </p:spPr>
        <p:txBody>
          <a:bodyPr>
            <a:no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Multi-stage separation: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Electrons from protons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Protons from neutrons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Electrons from Bethe-</a:t>
            </a:r>
            <a:r>
              <a:rPr lang="en-US" sz="1400" dirty="0" err="1"/>
              <a:t>Heitler</a:t>
            </a:r>
            <a:r>
              <a:rPr lang="en-US" sz="1400" dirty="0"/>
              <a:t> photons (luminosity monitor)</a:t>
            </a: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140552-B4A2-4204-83BE-8D945B8C7DDD}"/>
              </a:ext>
            </a:extLst>
          </p:cNvPr>
          <p:cNvSpPr txBox="1"/>
          <p:nvPr/>
        </p:nvSpPr>
        <p:spPr>
          <a:xfrm>
            <a:off x="1574489" y="776742"/>
            <a:ext cx="276545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       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luminosity: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Small </a:t>
            </a: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* for high luminosity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Limited IR chromaticity contributions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Large final focus quadrupole aperture</a:t>
            </a: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 requirements: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Large detector acceptance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Forward spectrometer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No machine elements within +/- 4.5m from the IP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Space for luminosity detector, neutron detector, “Roman Pots”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104596-0373-4CA9-A3D9-FCF4DC6D638C}"/>
              </a:ext>
            </a:extLst>
          </p:cNvPr>
          <p:cNvSpPr txBox="1"/>
          <p:nvPr/>
        </p:nvSpPr>
        <p:spPr>
          <a:xfrm>
            <a:off x="623977" y="0"/>
            <a:ext cx="49135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30519D"/>
                </a:solidFill>
              </a:rPr>
              <a:t>EIC Inner IR Layout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1114E7-5CBB-4426-A774-4397E479C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13">
            <a:extLst>
              <a:ext uri="{FF2B5EF4-FFF2-40B4-BE49-F238E27FC236}">
                <a16:creationId xmlns:a16="http://schemas.microsoft.com/office/drawing/2014/main" id="{1283C8FF-25DE-44D6-B4B9-0FEEDDA0A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902" y="884324"/>
            <a:ext cx="6843020" cy="492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731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DD294-24C9-5F57-6D80-ED0580929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Latest Highlight #1 – Flat Hadron Beam Collisions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F6211064-B6D6-D1A9-1110-3A9E906468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3655" y="1825625"/>
            <a:ext cx="7464689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1039F0-DFCC-AA7B-00CE-37B070542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0447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007B3-8D8D-2F48-D41F-3ECF95783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743" y="162573"/>
            <a:ext cx="11228514" cy="53740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>
                <a:solidFill>
                  <a:srgbClr val="30519D"/>
                </a:solidFill>
              </a:rPr>
              <a:t>Latest Highlight #2: APS </a:t>
            </a:r>
            <a:r>
              <a:rPr lang="en-US" sz="4400" kern="1200" dirty="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rPr>
              <a:t>Magnets for the ESR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90A725-175D-01CA-25BB-EF08785776F2}"/>
              </a:ext>
            </a:extLst>
          </p:cNvPr>
          <p:cNvSpPr txBox="1"/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charset="0"/>
                <a:cs typeface="Arial" charset="0"/>
              </a:rPr>
              <a:t>400 Quadrupoles and 280 </a:t>
            </a:r>
            <a:r>
              <a:rPr lang="en-US" sz="2800" dirty="0" err="1">
                <a:latin typeface="Arial" charset="0"/>
                <a:cs typeface="Arial" charset="0"/>
              </a:rPr>
              <a:t>Sextupoles</a:t>
            </a:r>
            <a:r>
              <a:rPr lang="en-US" sz="2800" dirty="0">
                <a:latin typeface="Arial" charset="0"/>
                <a:cs typeface="Arial" charset="0"/>
              </a:rPr>
              <a:t> from the Advanced Photon Source at ANL to be repurposed for ESR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charset="0"/>
                <a:cs typeface="Arial" charset="0"/>
              </a:rPr>
              <a:t>~ $7M cost savings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charset="0"/>
                <a:cs typeface="Arial" charset="0"/>
              </a:rPr>
              <a:t>First girders received at BNL and </a:t>
            </a:r>
            <a:r>
              <a:rPr lang="en-US" sz="2800" dirty="0" err="1">
                <a:latin typeface="Arial" charset="0"/>
                <a:cs typeface="Arial" charset="0"/>
              </a:rPr>
              <a:t>Jlab</a:t>
            </a:r>
            <a:r>
              <a:rPr lang="en-US" sz="2800" dirty="0">
                <a:latin typeface="Arial" charset="0"/>
                <a:cs typeface="Arial" charset="0"/>
              </a:rPr>
              <a:t> September 13, 2023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charset="0"/>
                <a:cs typeface="Arial" charset="0"/>
              </a:rPr>
              <a:t>Multipole measurements are available and used in dynamic aperture studies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F062AE-15BB-E7B3-6D02-84C5003C0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0002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893C5830-40F3-F04E-B2E3-10E6672BA8FF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 dirty="0"/>
          </a:p>
        </p:txBody>
      </p:sp>
      <p:pic>
        <p:nvPicPr>
          <p:cNvPr id="9" name="Content Placeholder 8" descr="A red and yellow machine&#10;&#10;Description automatically generated">
            <a:extLst>
              <a:ext uri="{FF2B5EF4-FFF2-40B4-BE49-F238E27FC236}">
                <a16:creationId xmlns:a16="http://schemas.microsoft.com/office/drawing/2014/main" id="{506B9EF3-AC8A-DB37-AFF4-32C3703034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91874" y="1502040"/>
            <a:ext cx="4268351" cy="2845567"/>
          </a:xfrm>
        </p:spPr>
      </p:pic>
      <p:pic>
        <p:nvPicPr>
          <p:cNvPr id="11" name="Picture 10" descr="A large machine in a warehouse&#10;&#10;Description automatically generated">
            <a:extLst>
              <a:ext uri="{FF2B5EF4-FFF2-40B4-BE49-F238E27FC236}">
                <a16:creationId xmlns:a16="http://schemas.microsoft.com/office/drawing/2014/main" id="{A3C0FC0B-2404-2706-DC65-2E3530B83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2" y="4001294"/>
            <a:ext cx="3721177" cy="2790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7173C7-1775-33B9-53C6-DA73CF715DED}"/>
              </a:ext>
            </a:extLst>
          </p:cNvPr>
          <p:cNvSpPr txBox="1"/>
          <p:nvPr/>
        </p:nvSpPr>
        <p:spPr>
          <a:xfrm>
            <a:off x="5812938" y="6351786"/>
            <a:ext cx="41372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893C5830-40F3-F04E-B2E3-10E6672BA8FF}" type="slidenum">
              <a:rPr lang="en-US" sz="1100" smtClean="0">
                <a:solidFill>
                  <a:schemeClr val="bg2"/>
                </a:solidFill>
              </a:rPr>
              <a:pPr/>
              <a:t>23</a:t>
            </a:fld>
            <a:endParaRPr lang="en-US" sz="11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775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17CA9F-3F26-23F8-5A06-C46A2D3306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A78A2B-AAE2-D97A-0461-98495CF98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0519D"/>
                </a:solidFill>
              </a:rPr>
              <a:t>Project Status and Schedule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784C01-2E97-31B6-B6E7-14F96D9664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307" y="752323"/>
            <a:ext cx="8429086" cy="56371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D3DE34-E992-73DF-0D6E-8E76327CF827}"/>
              </a:ext>
            </a:extLst>
          </p:cNvPr>
          <p:cNvSpPr txBox="1"/>
          <p:nvPr/>
        </p:nvSpPr>
        <p:spPr>
          <a:xfrm>
            <a:off x="9132780" y="1469771"/>
            <a:ext cx="299170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Project milestones: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CD-0: mission need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CD-1: alternative selection, cost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CD-2: project baseline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CD-3: start of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CD-4: </a:t>
            </a:r>
            <a:r>
              <a:rPr lang="en-US"/>
              <a:t>project completion, </a:t>
            </a:r>
            <a:r>
              <a:rPr lang="en-US" dirty="0"/>
              <a:t>start of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CD-3A: early procurements</a:t>
            </a:r>
          </a:p>
        </p:txBody>
      </p:sp>
    </p:spTree>
    <p:extLst>
      <p:ext uri="{BB962C8B-B14F-4D97-AF65-F5344CB8AC3E}">
        <p14:creationId xmlns:p14="http://schemas.microsoft.com/office/powerpoint/2010/main" val="2090634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D4677-9770-40F0-9F03-02989C924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A886C-DB81-435D-A81A-83DAB6986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336" y="1968302"/>
            <a:ext cx="11499925" cy="2362475"/>
          </a:xfrm>
        </p:spPr>
        <p:txBody>
          <a:bodyPr/>
          <a:lstStyle/>
          <a:p>
            <a:r>
              <a:rPr lang="en-US" dirty="0"/>
              <a:t>The EIC will be the next large nuclear physics facility, starting operations ~2031</a:t>
            </a:r>
          </a:p>
          <a:p>
            <a:r>
              <a:rPr lang="en-US" dirty="0"/>
              <a:t>It fulfills all the requirements listed in the White Paper, facilitating a rich physics program</a:t>
            </a:r>
          </a:p>
          <a:p>
            <a:r>
              <a:rPr lang="en-US" dirty="0"/>
              <a:t>These requirements make it a very challenging machine – high beam currents, polarization, novel hadron cooling technique, large energy range, …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EAC827-4CDA-463D-9756-FB3B941E4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8490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CCA763-6E7E-5660-77BC-7C88D518AF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064323D-D818-A2DB-CF42-F9784F8D7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F2D7614-2D96-EDD5-2DF3-C909205B97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Body Text</a:t>
            </a:r>
          </a:p>
          <a:p>
            <a:pPr lvl="1"/>
            <a:r>
              <a:rPr lang="en-US" dirty="0"/>
              <a:t>Bullet Tier 1</a:t>
            </a:r>
          </a:p>
          <a:p>
            <a:pPr lvl="2"/>
            <a:r>
              <a:rPr lang="en-US" dirty="0"/>
              <a:t>Bullet Tier 2</a:t>
            </a:r>
          </a:p>
        </p:txBody>
      </p:sp>
    </p:spTree>
    <p:extLst>
      <p:ext uri="{BB962C8B-B14F-4D97-AF65-F5344CB8AC3E}">
        <p14:creationId xmlns:p14="http://schemas.microsoft.com/office/powerpoint/2010/main" val="17136468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455894-6BDB-16B0-6752-A1DD503E75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906902D-327E-A150-853A-A765EAF5C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Header</a:t>
            </a:r>
          </a:p>
        </p:txBody>
      </p:sp>
    </p:spTree>
    <p:extLst>
      <p:ext uri="{BB962C8B-B14F-4D97-AF65-F5344CB8AC3E}">
        <p14:creationId xmlns:p14="http://schemas.microsoft.com/office/powerpoint/2010/main" val="11231094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401A9F-4730-FC86-E9B0-9D20C10761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880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5391"/>
            <a:ext cx="10515600" cy="576167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Relativistic Heavy Ion Collider (RHIC)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1121064"/>
            <a:ext cx="629748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Two superconducting storage rings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3.8km circumference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Energy up to 255GeV protons, or 100GeV/n gold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110 bunches/beam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Ion species from protons to uranium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3329466"/>
            <a:ext cx="56467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60% proton polarization – </a:t>
            </a:r>
            <a:r>
              <a:rPr lang="en-US" sz="2400" dirty="0">
                <a:solidFill>
                  <a:srgbClr val="FF0000"/>
                </a:solidFill>
              </a:rPr>
              <a:t>world’s only polarized proton collider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Exceeded design luminosity by factor 44 - unprecedented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6 interaction regions, 2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 operation since 2001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1E85E8-1B4B-445A-9C58-272E3D4569F3}"/>
              </a:ext>
            </a:extLst>
          </p:cNvPr>
          <p:cNvSpPr txBox="1"/>
          <p:nvPr/>
        </p:nvSpPr>
        <p:spPr>
          <a:xfrm flipH="1">
            <a:off x="2864833" y="6019510"/>
            <a:ext cx="6991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EIC is based on existing RHIC facility</a:t>
            </a:r>
          </a:p>
        </p:txBody>
      </p:sp>
      <p:pic>
        <p:nvPicPr>
          <p:cNvPr id="11" name="Content Placeholder 10" descr="A picture containing text, map, circle, diagram&#10;&#10;Description automatically generated">
            <a:extLst>
              <a:ext uri="{FF2B5EF4-FFF2-40B4-BE49-F238E27FC236}">
                <a16:creationId xmlns:a16="http://schemas.microsoft.com/office/drawing/2014/main" id="{852BCC93-6E15-D96E-370B-603B345490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87151" y="1121064"/>
            <a:ext cx="3813674" cy="4925378"/>
          </a:xfrm>
        </p:spPr>
      </p:pic>
    </p:spTree>
    <p:extLst>
      <p:ext uri="{BB962C8B-B14F-4D97-AF65-F5344CB8AC3E}">
        <p14:creationId xmlns:p14="http://schemas.microsoft.com/office/powerpoint/2010/main" val="2565372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7487" y="98256"/>
            <a:ext cx="7886700" cy="786097"/>
          </a:xfrm>
        </p:spPr>
        <p:txBody>
          <a:bodyPr>
            <a:normAutofit/>
          </a:bodyPr>
          <a:lstStyle/>
          <a:p>
            <a:r>
              <a:rPr lang="en-US" sz="4000" dirty="0"/>
              <a:t>EIC Design Concept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7487" y="2051890"/>
            <a:ext cx="9163357" cy="3500048"/>
          </a:xfrm>
        </p:spPr>
        <p:txBody>
          <a:bodyPr>
            <a:noAutofit/>
          </a:bodyPr>
          <a:lstStyle/>
          <a:p>
            <a:r>
              <a:rPr lang="en-US" sz="2400" dirty="0"/>
              <a:t>EIC is </a:t>
            </a:r>
            <a:r>
              <a:rPr lang="en-US" sz="2400" dirty="0">
                <a:solidFill>
                  <a:srgbClr val="FF0000"/>
                </a:solidFill>
              </a:rPr>
              <a:t>based on the RHIC complex</a:t>
            </a:r>
            <a:r>
              <a:rPr lang="en-US" sz="2400" dirty="0"/>
              <a:t>: Hadron Storage Ring (HSR), injectors, ion sources, infrastructure; needs only </a:t>
            </a:r>
            <a:r>
              <a:rPr lang="en-US" sz="2400" dirty="0">
                <a:solidFill>
                  <a:srgbClr val="FF0000"/>
                </a:solidFill>
              </a:rPr>
              <a:t>relatively few modifications and upgrades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Today’s RHIC beam parameters are close</a:t>
            </a:r>
            <a:r>
              <a:rPr lang="en-US" sz="2400" dirty="0"/>
              <a:t> to what is required for EIC (except number of bunches, 3 times higher beam current, and vertical emittance)</a:t>
            </a:r>
          </a:p>
          <a:p>
            <a:r>
              <a:rPr lang="en-US" sz="2400" dirty="0"/>
              <a:t>Add a </a:t>
            </a:r>
            <a:r>
              <a:rPr lang="en-US" sz="2400" dirty="0">
                <a:solidFill>
                  <a:srgbClr val="FF0000"/>
                </a:solidFill>
              </a:rPr>
              <a:t>5 to18 GeV electron storage ring</a:t>
            </a:r>
            <a:r>
              <a:rPr lang="en-US" sz="2400" dirty="0"/>
              <a:t> &amp; its injector complex to the RHIC facility  </a:t>
            </a:r>
            <a:r>
              <a:rPr lang="en-US" sz="2400" dirty="0">
                <a:sym typeface="Wingdings" panose="05000000000000000000" pitchFamily="2" charset="2"/>
              </a:rPr>
              <a:t> </a:t>
            </a:r>
            <a:r>
              <a:rPr lang="en-US" sz="2400" dirty="0" err="1">
                <a:sym typeface="Wingdings" panose="05000000000000000000" pitchFamily="2" charset="2"/>
              </a:rPr>
              <a:t>E</a:t>
            </a:r>
            <a:r>
              <a:rPr lang="en-US" sz="2400" baseline="-25000" dirty="0" err="1">
                <a:sym typeface="Wingdings" panose="05000000000000000000" pitchFamily="2" charset="2"/>
              </a:rPr>
              <a:t>cm</a:t>
            </a:r>
            <a:r>
              <a:rPr lang="en-US" sz="2400" dirty="0">
                <a:sym typeface="Wingdings" panose="05000000000000000000" pitchFamily="2" charset="2"/>
              </a:rPr>
              <a:t> = 29-141 GeV</a:t>
            </a:r>
          </a:p>
          <a:p>
            <a:r>
              <a:rPr lang="en-US" sz="2400" dirty="0">
                <a:sym typeface="Wingdings" panose="05000000000000000000" pitchFamily="2" charset="2"/>
              </a:rPr>
              <a:t>Design and built a suitable 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interaction region</a:t>
            </a: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84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Facility layout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38200" y="1764278"/>
            <a:ext cx="48221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Electron complex to be installed in existing RHIC tunnel – cost effective</a:t>
            </a:r>
          </a:p>
        </p:txBody>
      </p:sp>
      <p:pic>
        <p:nvPicPr>
          <p:cNvPr id="7" name="Picture 6" descr="A picture containing text, map, circle, diagram&#10;&#10;Description automatically generated">
            <a:extLst>
              <a:ext uri="{FF2B5EF4-FFF2-40B4-BE49-F238E27FC236}">
                <a16:creationId xmlns:a16="http://schemas.microsoft.com/office/drawing/2014/main" id="{B8B63106-102A-8938-A12B-43E8BEBE4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338" y="180976"/>
            <a:ext cx="4628098" cy="597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74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884" y="94755"/>
            <a:ext cx="11471146" cy="773666"/>
          </a:xfrm>
        </p:spPr>
        <p:txBody>
          <a:bodyPr>
            <a:noAutofit/>
          </a:bodyPr>
          <a:lstStyle/>
          <a:p>
            <a:r>
              <a:rPr lang="en-US" dirty="0"/>
              <a:t>e-p Luminosity versus Center-of-Mass Energy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370" y="1690690"/>
            <a:ext cx="6195221" cy="42988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996294-5E2F-4B05-C3D7-6E1622C2BDBB}"/>
              </a:ext>
            </a:extLst>
          </p:cNvPr>
          <p:cNvSpPr txBox="1"/>
          <p:nvPr/>
        </p:nvSpPr>
        <p:spPr>
          <a:xfrm>
            <a:off x="8358626" y="2170998"/>
            <a:ext cx="3117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Electron-nucleon luminosities in e-A collisions are similar within a factor of 2 to 3</a:t>
            </a:r>
          </a:p>
        </p:txBody>
      </p:sp>
    </p:spTree>
    <p:extLst>
      <p:ext uri="{BB962C8B-B14F-4D97-AF65-F5344CB8AC3E}">
        <p14:creationId xmlns:p14="http://schemas.microsoft.com/office/powerpoint/2010/main" val="2808676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4AC78-0C2C-48D1-929E-FF6034C89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Parameters for Highest e-p Luminosity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F81924E-C9E1-44DB-9B73-4A79EF8B34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2396" y="1556803"/>
            <a:ext cx="4940066" cy="261129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42CCF-553D-47FF-8649-879B878EC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42B6F5-3380-46D4-A70E-CD2FF6B73074}"/>
              </a:ext>
            </a:extLst>
          </p:cNvPr>
          <p:cNvSpPr txBox="1"/>
          <p:nvPr/>
        </p:nvSpPr>
        <p:spPr>
          <a:xfrm>
            <a:off x="680309" y="4321160"/>
            <a:ext cx="96529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Hadron</a:t>
            </a:r>
            <a:r>
              <a:rPr lang="en-US" sz="2400" dirty="0"/>
              <a:t> beam parameters </a:t>
            </a:r>
            <a:r>
              <a:rPr lang="en-US" sz="2400" dirty="0">
                <a:solidFill>
                  <a:srgbClr val="FF0000"/>
                </a:solidFill>
              </a:rPr>
              <a:t>similar to present RHIC</a:t>
            </a:r>
            <a:r>
              <a:rPr lang="en-US" sz="2400" dirty="0"/>
              <a:t>, but </a:t>
            </a:r>
            <a:r>
              <a:rPr lang="en-US" sz="2400" dirty="0">
                <a:solidFill>
                  <a:srgbClr val="FF0000"/>
                </a:solidFill>
              </a:rPr>
              <a:t>smaller vertical emittance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FF0000"/>
                </a:solidFill>
              </a:rPr>
              <a:t>many more bunches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2 hour IBS growth time</a:t>
            </a:r>
            <a:r>
              <a:rPr lang="en-US" sz="2400" dirty="0"/>
              <a:t> requires </a:t>
            </a:r>
            <a:r>
              <a:rPr lang="en-US" sz="2400" dirty="0">
                <a:solidFill>
                  <a:srgbClr val="FF0000"/>
                </a:solidFill>
              </a:rPr>
              <a:t>strong hadron 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Electron</a:t>
            </a:r>
            <a:r>
              <a:rPr lang="en-US" sz="2400" dirty="0"/>
              <a:t> beam parameters resemble a </a:t>
            </a:r>
            <a:r>
              <a:rPr lang="en-US" sz="2400" dirty="0">
                <a:solidFill>
                  <a:srgbClr val="FF0000"/>
                </a:solidFill>
              </a:rPr>
              <a:t>B-Factory</a:t>
            </a:r>
          </a:p>
        </p:txBody>
      </p:sp>
    </p:spTree>
    <p:extLst>
      <p:ext uri="{BB962C8B-B14F-4D97-AF65-F5344CB8AC3E}">
        <p14:creationId xmlns:p14="http://schemas.microsoft.com/office/powerpoint/2010/main" val="3738163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CB525-B60A-F9FB-257E-F48711309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Luminosity Sharing with two IRs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EF138-A4EA-B6F5-DFDF-489D0EEA0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1667146"/>
            <a:ext cx="11499925" cy="3523707"/>
          </a:xfrm>
        </p:spPr>
        <p:txBody>
          <a:bodyPr/>
          <a:lstStyle/>
          <a:p>
            <a:r>
              <a:rPr lang="en-US" dirty="0"/>
              <a:t>Both electrons and hadrons are at the </a:t>
            </a:r>
            <a:r>
              <a:rPr lang="en-US" dirty="0">
                <a:solidFill>
                  <a:srgbClr val="FF0000"/>
                </a:solidFill>
              </a:rPr>
              <a:t>beam-beam limit </a:t>
            </a:r>
            <a:r>
              <a:rPr lang="en-US" dirty="0"/>
              <a:t>with one collision point – they would not “survive” a second IR</a:t>
            </a:r>
          </a:p>
          <a:p>
            <a:r>
              <a:rPr lang="en-US" dirty="0"/>
              <a:t>To enable </a:t>
            </a:r>
            <a:r>
              <a:rPr lang="en-US" dirty="0">
                <a:solidFill>
                  <a:srgbClr val="FF0000"/>
                </a:solidFill>
              </a:rPr>
              <a:t>two collision points</a:t>
            </a:r>
            <a:r>
              <a:rPr lang="en-US" dirty="0"/>
              <a:t>, both electron and hadron bunch </a:t>
            </a:r>
            <a:r>
              <a:rPr lang="en-US" dirty="0">
                <a:solidFill>
                  <a:srgbClr val="FF0000"/>
                </a:solidFill>
              </a:rPr>
              <a:t>intensity would have to be reduced by a factor two </a:t>
            </a:r>
            <a:r>
              <a:rPr lang="en-US" dirty="0"/>
              <a:t>– resulting luminosity at each IR would be </a:t>
            </a:r>
            <a:r>
              <a:rPr lang="en-US" dirty="0">
                <a:solidFill>
                  <a:srgbClr val="FF0000"/>
                </a:solidFill>
              </a:rPr>
              <a:t>factor 4 smaller</a:t>
            </a:r>
          </a:p>
          <a:p>
            <a:r>
              <a:rPr lang="en-US" dirty="0"/>
              <a:t>Instead, we modify the fill pattern such that half the bunches collide in IR6, while the other half collides in IR8</a:t>
            </a:r>
          </a:p>
          <a:p>
            <a:r>
              <a:rPr lang="en-US" dirty="0"/>
              <a:t>As a result, total luminosity is preserved, and </a:t>
            </a:r>
            <a:r>
              <a:rPr lang="en-US" dirty="0">
                <a:solidFill>
                  <a:srgbClr val="FF0000"/>
                </a:solidFill>
              </a:rPr>
              <a:t>each detector gets half of the total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89693-E6C8-0EBA-018D-515DB0E01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155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D3F64-E225-4D58-B4B2-0642EE419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6707"/>
            <a:ext cx="10515600" cy="438062"/>
          </a:xfrm>
        </p:spPr>
        <p:txBody>
          <a:bodyPr>
            <a:noAutofit/>
          </a:bodyPr>
          <a:lstStyle/>
          <a:p>
            <a:r>
              <a:rPr lang="en-US" dirty="0"/>
              <a:t>Collision Synchronization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48C07-A4E7-4FF6-B378-D43E9F822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008" y="1381498"/>
            <a:ext cx="6255793" cy="4095004"/>
          </a:xfrm>
        </p:spPr>
        <p:txBody>
          <a:bodyPr>
            <a:normAutofit fontScale="62500" lnSpcReduction="20000"/>
          </a:bodyPr>
          <a:lstStyle/>
          <a:p>
            <a:r>
              <a:rPr lang="en-US" sz="3400" dirty="0"/>
              <a:t>HSR needs to operate over a </a:t>
            </a:r>
            <a:r>
              <a:rPr lang="en-US" sz="3400" dirty="0">
                <a:solidFill>
                  <a:srgbClr val="FF0000"/>
                </a:solidFill>
              </a:rPr>
              <a:t>wide energy range</a:t>
            </a:r>
          </a:p>
          <a:p>
            <a:r>
              <a:rPr lang="en-US" sz="3400" dirty="0"/>
              <a:t>Changing the beam energy in the HSR causes a </a:t>
            </a:r>
            <a:r>
              <a:rPr lang="en-US" sz="3400" dirty="0">
                <a:solidFill>
                  <a:srgbClr val="FF0000"/>
                </a:solidFill>
              </a:rPr>
              <a:t>significant velocity change</a:t>
            </a:r>
          </a:p>
          <a:p>
            <a:r>
              <a:rPr lang="en-US" sz="3400" dirty="0"/>
              <a:t>To </a:t>
            </a:r>
            <a:r>
              <a:rPr lang="en-US" sz="3400" dirty="0">
                <a:solidFill>
                  <a:srgbClr val="FF0000"/>
                </a:solidFill>
              </a:rPr>
              <a:t>keep the two beams in collision</a:t>
            </a:r>
            <a:r>
              <a:rPr lang="en-US" sz="3400" dirty="0"/>
              <a:t>, they have to be synchronized so bunches arrive at the detector(s) at the same time</a:t>
            </a:r>
          </a:p>
          <a:p>
            <a:r>
              <a:rPr lang="en-US" sz="3400" dirty="0"/>
              <a:t>Synchronization accomplished by </a:t>
            </a:r>
            <a:r>
              <a:rPr lang="en-US" sz="3400" dirty="0">
                <a:solidFill>
                  <a:srgbClr val="FF0000"/>
                </a:solidFill>
              </a:rPr>
              <a:t>path length change</a:t>
            </a:r>
          </a:p>
          <a:p>
            <a:r>
              <a:rPr lang="en-US" sz="3400" dirty="0"/>
              <a:t>Between </a:t>
            </a:r>
            <a:r>
              <a:rPr lang="en-US" sz="3400" dirty="0">
                <a:solidFill>
                  <a:srgbClr val="FF0000"/>
                </a:solidFill>
              </a:rPr>
              <a:t>100 and 275 GeV (protons)</a:t>
            </a:r>
            <a:r>
              <a:rPr lang="en-US" sz="3400" dirty="0"/>
              <a:t>, this can be done by a </a:t>
            </a:r>
            <a:r>
              <a:rPr lang="en-US" sz="3400" dirty="0">
                <a:solidFill>
                  <a:srgbClr val="FF0000"/>
                </a:solidFill>
              </a:rPr>
              <a:t>small radial shift </a:t>
            </a:r>
            <a:r>
              <a:rPr lang="en-US" sz="3400" dirty="0"/>
              <a:t>– there is enough room in the beampipe</a:t>
            </a:r>
          </a:p>
          <a:p>
            <a:r>
              <a:rPr lang="en-US" sz="3400" dirty="0"/>
              <a:t>For lower energies, use an inner instead of an outer arc as a </a:t>
            </a:r>
            <a:r>
              <a:rPr lang="en-US" sz="3400" dirty="0">
                <a:solidFill>
                  <a:srgbClr val="FF0000"/>
                </a:solidFill>
              </a:rPr>
              <a:t>shortcut</a:t>
            </a:r>
            <a:r>
              <a:rPr lang="en-US" sz="3400" dirty="0"/>
              <a:t>. 90 cm path length difference corresponds to </a:t>
            </a:r>
            <a:r>
              <a:rPr lang="en-US" sz="3400" dirty="0">
                <a:solidFill>
                  <a:srgbClr val="FF0000"/>
                </a:solidFill>
              </a:rPr>
              <a:t>41 GeV </a:t>
            </a:r>
            <a:r>
              <a:rPr lang="en-US" sz="3400" dirty="0"/>
              <a:t>proton beam energy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B58BF-665E-4F32-857D-0709D12A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 descr="A picture containing circle, map, text&#10;&#10;Description automatically generated">
            <a:extLst>
              <a:ext uri="{FF2B5EF4-FFF2-40B4-BE49-F238E27FC236}">
                <a16:creationId xmlns:a16="http://schemas.microsoft.com/office/drawing/2014/main" id="{1C3BB058-2D99-1192-EEB9-FC7FB194F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9323" y="584159"/>
            <a:ext cx="3991473" cy="515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70335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DC25A386985D4D9C8290A9164CEF14" ma:contentTypeVersion="3" ma:contentTypeDescription="Create a new document." ma:contentTypeScope="" ma:versionID="4733f5963f51fac17c4a7581402530f4">
  <xsd:schema xmlns:xsd="http://www.w3.org/2001/XMLSchema" xmlns:xs="http://www.w3.org/2001/XMLSchema" xmlns:p="http://schemas.microsoft.com/office/2006/metadata/properties" xmlns:ns2="529a15d4-1790-4751-ae5d-38613b265d38" targetNamespace="http://schemas.microsoft.com/office/2006/metadata/properties" ma:root="true" ma:fieldsID="d044e8944dcdc3d347e2a6707ccad318" ns2:_="">
    <xsd:import namespace="529a15d4-1790-4751-ae5d-38613b265d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9a15d4-1790-4751-ae5d-38613b265d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65637A3-DEB1-4C7D-9F81-D2184D65C3B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3155C97-93AE-4177-A39C-ECB812270D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9a15d4-1790-4751-ae5d-38613b265d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EIC_PPT_Template_Widescreen_0923</Template>
  <TotalTime>55</TotalTime>
  <Words>1749</Words>
  <Application>Microsoft Office PowerPoint</Application>
  <PresentationFormat>Widescreen</PresentationFormat>
  <Paragraphs>257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Baloo</vt:lpstr>
      <vt:lpstr>Calibri</vt:lpstr>
      <vt:lpstr>Cambria Math</vt:lpstr>
      <vt:lpstr>Times New Roman</vt:lpstr>
      <vt:lpstr>Wingdings 3</vt:lpstr>
      <vt:lpstr>BNL</vt:lpstr>
      <vt:lpstr>Status of the Electron-Ion Collider</vt:lpstr>
      <vt:lpstr>EIC Requirements</vt:lpstr>
      <vt:lpstr>Relativistic Heavy Ion Collider (RHIC) </vt:lpstr>
      <vt:lpstr>EIC Design Concept</vt:lpstr>
      <vt:lpstr>Facility layout</vt:lpstr>
      <vt:lpstr>e-p Luminosity versus Center-of-Mass Energy</vt:lpstr>
      <vt:lpstr>Parameters for Highest e-p Luminosity</vt:lpstr>
      <vt:lpstr>Luminosity Sharing with two IRs</vt:lpstr>
      <vt:lpstr>Collision Synchronization</vt:lpstr>
      <vt:lpstr>Emittance Control in the ESR</vt:lpstr>
      <vt:lpstr>Beam Energies</vt:lpstr>
      <vt:lpstr>EIC Electron Polarization</vt:lpstr>
      <vt:lpstr>High Average Electron Polarization</vt:lpstr>
      <vt:lpstr>Rapid Cycling Synchrotron as Injector</vt:lpstr>
      <vt:lpstr>Hadron Polarization with 6 Siberian Snakes</vt:lpstr>
      <vt:lpstr>Spin Rotators</vt:lpstr>
      <vt:lpstr>Crossing Angle and Luminosity</vt:lpstr>
      <vt:lpstr>Crab Crossing</vt:lpstr>
      <vt:lpstr>HSR layout in IR6 </vt:lpstr>
      <vt:lpstr>ESR layout in IR6</vt:lpstr>
      <vt:lpstr>PowerPoint Presentation</vt:lpstr>
      <vt:lpstr>Latest Highlight #1 – Flat Hadron Beam Collisions</vt:lpstr>
      <vt:lpstr>Latest Highlight #2: APS Magnets for the ESR</vt:lpstr>
      <vt:lpstr>Project Status and Schedule</vt:lpstr>
      <vt:lpstr>Summary</vt:lpstr>
      <vt:lpstr>Slide Header</vt:lpstr>
      <vt:lpstr>Slide Header</vt:lpstr>
      <vt:lpstr>PowerPoint Presentation</vt:lpstr>
    </vt:vector>
  </TitlesOfParts>
  <Manager/>
  <Company>Brookhaven National Laboratory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Thelen, Mary Ellen</dc:creator>
  <cp:keywords/>
  <dc:description/>
  <cp:lastModifiedBy>Montag, Christoph</cp:lastModifiedBy>
  <cp:revision>24</cp:revision>
  <dcterms:created xsi:type="dcterms:W3CDTF">2023-09-12T20:39:44Z</dcterms:created>
  <dcterms:modified xsi:type="dcterms:W3CDTF">2023-09-26T19:11:47Z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0x01010064DC25A386985D4D9C8290A9164CEF14</vt:lpwstr>
  </property>
</Properties>
</file>