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26"/>
  </p:notesMasterIdLst>
  <p:sldIdLst>
    <p:sldId id="260" r:id="rId2"/>
    <p:sldId id="284" r:id="rId3"/>
    <p:sldId id="288" r:id="rId4"/>
    <p:sldId id="297" r:id="rId5"/>
    <p:sldId id="318" r:id="rId6"/>
    <p:sldId id="319" r:id="rId7"/>
    <p:sldId id="261" r:id="rId8"/>
    <p:sldId id="312" r:id="rId9"/>
    <p:sldId id="262" r:id="rId10"/>
    <p:sldId id="296" r:id="rId11"/>
    <p:sldId id="273" r:id="rId12"/>
    <p:sldId id="281" r:id="rId13"/>
    <p:sldId id="264" r:id="rId14"/>
    <p:sldId id="303" r:id="rId15"/>
    <p:sldId id="320" r:id="rId16"/>
    <p:sldId id="293" r:id="rId17"/>
    <p:sldId id="270" r:id="rId18"/>
    <p:sldId id="263" r:id="rId19"/>
    <p:sldId id="289" r:id="rId20"/>
    <p:sldId id="306" r:id="rId21"/>
    <p:sldId id="305" r:id="rId22"/>
    <p:sldId id="295" r:id="rId23"/>
    <p:sldId id="304" r:id="rId24"/>
    <p:sldId id="302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675"/>
    <a:srgbClr val="FF944A"/>
    <a:srgbClr val="FAF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84" autoAdjust="0"/>
    <p:restoredTop sz="82227" autoAdjust="0"/>
  </p:normalViewPr>
  <p:slideViewPr>
    <p:cSldViewPr>
      <p:cViewPr varScale="1">
        <p:scale>
          <a:sx n="102" d="100"/>
          <a:sy n="102" d="100"/>
        </p:scale>
        <p:origin x="160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>
      <p:cViewPr varScale="1">
        <p:scale>
          <a:sx n="108" d="100"/>
          <a:sy n="108" d="100"/>
        </p:scale>
        <p:origin x="536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288A7DE-FD88-AF6B-AA71-A329C2442AA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9D67ED65-6FD0-2E86-57D3-95274B0B1EB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60F2BBE1-4704-A023-7E64-DA18A15A9EF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12F35356-8066-F87F-0364-BFEBB7C3B26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3F961D21-1FEC-AD50-13D7-9C7C270274B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FF21BEC2-986E-4266-E429-5DF6E2F572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876930B-50A8-F541-82FC-C737A2DADA1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CF0D2DF-FF05-30A1-82A9-C64DB9AF88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46F27A-4379-0046-A1B8-D6B367C6CF80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D57F4BCE-8FA8-EF88-61EE-5235DBA927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5FB96193-622E-7C97-C7F1-500A2EE51B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with scattering of two spin-1/2 particles, one needs this type of measurement to distinguish between different phase-shift solutions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6930B-50A8-F541-82FC-C737A2DADA16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0643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amazing period of intense activity followed …  building testing, and using new ion source hardware while running the accelerator for two days during every 8-day period.</a:t>
            </a:r>
          </a:p>
          <a:p>
            <a:r>
              <a:rPr lang="en-US" dirty="0"/>
              <a:t>All this was interrupted in August 1970 by the bombing of Sterling Hall that did immense damage to perhaps the world’s leading nuclear physics program at the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6930B-50A8-F541-82FC-C737A2DADA16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1082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6930B-50A8-F541-82FC-C737A2DADA16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41816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Beam intensity larger by 5 orders of magnitude in 12 years, and by a factor of 1500 over the Lamb-Shift source it replaced</a:t>
            </a:r>
          </a:p>
          <a:p>
            <a:r>
              <a:rPr lang="en-US" dirty="0"/>
              <a:t>Even more impressive was the extremely high beam polarization.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6930B-50A8-F541-82FC-C737A2DADA16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47846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6930B-50A8-F541-82FC-C737A2DADA16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8920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same Tom Bonner that was honored by that 1963 Fast Neutron Conference at Rice where Willy spoke and I showed his slides..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6930B-50A8-F541-82FC-C737A2DADA16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7675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Willy also liked Madison's lakes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6930B-50A8-F541-82FC-C737A2DADA16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4807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Willy first arrived in Madison, he was known among grad students as ‘the mute’  because of his lack of English communication skills.</a:t>
            </a:r>
          </a:p>
          <a:p>
            <a:endParaRPr lang="en-US" dirty="0"/>
          </a:p>
          <a:p>
            <a:r>
              <a:rPr lang="en-US" dirty="0"/>
              <a:t>Largely self-taught in nuclear physics and nuclear reaction theory as a result of extensive library reading.</a:t>
            </a:r>
          </a:p>
          <a:p>
            <a:endParaRPr lang="en-US" dirty="0"/>
          </a:p>
          <a:p>
            <a:r>
              <a:rPr lang="en-US" dirty="0"/>
              <a:t>He liked being heavily involved in a wide variety of experiments. The faculty liked this too, since they got to spend more time at home with their families.</a:t>
            </a:r>
          </a:p>
          <a:p>
            <a:endParaRPr lang="en-US" dirty="0"/>
          </a:p>
          <a:p>
            <a:r>
              <a:rPr lang="en-US" dirty="0"/>
              <a:t>Analogy of nuclear ringing with pushing kid in a swing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These are a few highlights I gleaned from Willy’s July 2000 oral history interview with David </a:t>
            </a:r>
            <a:r>
              <a:rPr lang="en-US" dirty="0" err="1"/>
              <a:t>Zierler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6930B-50A8-F541-82FC-C737A2DADA16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2219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After 2 years in Madison, rules dictated that Willy had to seek a position elsewhere, so he went to Duke University where there was a new accelerator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Discuss the sketch and graph … what is plotted, what the data  are, etc.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Willy returned to UW in 1956 as an Asst. Prof. of Physics and continued these double-scattering experiments for several years while developing his first actual device to produce and accelerate polarized ion beams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Willys </a:t>
            </a:r>
            <a:r>
              <a:rPr lang="en-US" dirty="0" err="1"/>
              <a:t>doublw</a:t>
            </a:r>
            <a:r>
              <a:rPr lang="en-US" dirty="0"/>
              <a:t> scattering </a:t>
            </a:r>
            <a:r>
              <a:rPr lang="en-US" dirty="0" err="1"/>
              <a:t>pubicatiolns</a:t>
            </a:r>
            <a:r>
              <a:rPr lang="en-US" dirty="0"/>
              <a:t> about those experiments were what I studied while working on my PhD at Rice.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6930B-50A8-F541-82FC-C737A2DADA16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5113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the blue arrow is associated with orbital angular momentum direction; the black arrow is associated with the rotational angular momentum direction. </a:t>
            </a:r>
          </a:p>
          <a:p>
            <a:endParaRPr lang="en-US" dirty="0"/>
          </a:p>
          <a:p>
            <a:r>
              <a:rPr lang="en-US" dirty="0"/>
              <a:t>Caution: These simple pictorials are an over-simplification. Electrons, protons, and neutrons are extremely small, and can be described correctly only using the ideas of quantum mechanics.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6930B-50A8-F541-82FC-C737A2DADA16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0462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the blue arrow is associated with orbital angular momentum direction; the black arrow is associated with the rotational angular momentum direction. </a:t>
            </a:r>
          </a:p>
          <a:p>
            <a:endParaRPr lang="en-US" dirty="0"/>
          </a:p>
          <a:p>
            <a:r>
              <a:rPr lang="en-US" dirty="0"/>
              <a:t>Caution: These simple pictorials are an over-simplification. Electrons, protons, and neutrons are extremely small, and can be described correctly only using the ideas of quantum mechanics.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6930B-50A8-F541-82FC-C737A2DADA16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8754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Following the lead of Swiss and German physicists, Willy first developed a beam of spin polarized D atoms, ionized them by electron bombardment to make D+ ions. </a:t>
            </a:r>
          </a:p>
          <a:p>
            <a:endParaRPr lang="en-US" dirty="0"/>
          </a:p>
          <a:p>
            <a:r>
              <a:rPr lang="en-US" dirty="0"/>
              <a:t>But, for the UW accelerator he needed H- or D- ion beams. </a:t>
            </a:r>
          </a:p>
          <a:p>
            <a:endParaRPr lang="en-US" dirty="0"/>
          </a:p>
          <a:p>
            <a:r>
              <a:rPr lang="en-US" dirty="0"/>
              <a:t>This publication reported his group’s production of the first beam of D- ions created by charge exchange in a thin carbon foil.  </a:t>
            </a:r>
          </a:p>
          <a:p>
            <a:endParaRPr lang="en-US" dirty="0"/>
          </a:p>
          <a:p>
            <a:r>
              <a:rPr lang="en-US" dirty="0"/>
              <a:t>The figure at the right showed how the ratio of counts in the two detectors changed as the orientation of the B-field at the C foil was changed.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6930B-50A8-F541-82FC-C737A2DADA16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3835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6930B-50A8-F541-82FC-C737A2DADA16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6851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Six months later we had made modifications to this source to improve the beam polarization by more than a factor of 2, to P = 0.78 for protons and 0.49 for deuterons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6930B-50A8-F541-82FC-C737A2DADA16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6540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EAF2C-7ECF-9CFE-0B6F-9F573DA762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4EF8CF-8BEA-401B-999F-9A14D8DF1C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1A8426-51C3-DACB-88F3-A69E16A76D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7716AE-3447-023D-22C7-0FD9295233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&lt;Page 1&gt;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895421D-7F4E-A5EA-3BF4-36932455E84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1686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6EAD2-9545-A9CE-A7F8-FBB7BF45B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5F6BA2-60C1-42B7-2F8B-F4D3FB5BDD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F7C81-AE22-816A-8033-794F599218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F739BA-8C48-0603-E6CB-5EFD7A5724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&lt;Page 1&gt;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C7E6BEA-95FA-443E-A08A-A581B4606E8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5732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25E859-9367-232C-ADEB-5367C02EA1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-76200"/>
            <a:ext cx="1943100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3BC3F4-9A30-D8E1-0D2C-6E763B4B3A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-76200"/>
            <a:ext cx="5676900" cy="5105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B03F39-CFFB-8611-3A44-3604C95702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CE3A5B-9F0A-07C5-7485-98E9F4C560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&lt;Page 1&gt;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4C86C04-46A3-9C7C-B5F8-1D7C8D2EA85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1977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1FCA82-2953-F38A-71F6-138095B5808B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85800" y="-76200"/>
            <a:ext cx="77724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E80287-B3C0-16FA-A115-84356B28AE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477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11446D-73E8-026C-DDAF-5AB9BA9971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477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&lt;Page 1&gt;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BC0496-A800-A649-0537-49FEBDFDE2FC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85800" y="64579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6554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DE3E6-6D22-51AA-6460-BDF624D3F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E9404-AD0B-6D9B-58D4-556BED8BED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638819-E06A-188D-01F2-7703104B3930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D5455D-6E28-DC65-782A-908C36137A4F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0480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FF0228-40D5-4ACF-3BAE-52ADC13C1A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477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F54BF1-E96C-6E83-6373-3115B6BC2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477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&lt;Page 1&gt;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D6083F8-B6EB-9E21-9024-7B664D212CC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85800" y="64579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4611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98057-7945-EEC5-5A08-B709D9FADE65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FD266-C1AE-25FA-172F-3C8F732B091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85800" y="9144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BA7F7B-F289-69C4-6A7B-C4F2E295910C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1B2317-6EEB-B1FC-3DAC-559A4896C2C4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85800" y="30480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92444D-5CE6-78CC-48DC-6D6F7650CB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8200" y="30480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EE1B01A-FE29-23D3-5300-02D5B58802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477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CC74901-B7F3-2F43-B961-2D5B9BEB64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477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&lt;Page 1&gt;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CE88852-5B93-472F-B5F6-637EB3750D1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85800" y="64579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6490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F2A0C-2D84-9E36-E0FC-F2581E753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FE5A0B-43C6-0484-7369-371283F0A09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E7A604-D0FC-44C8-9B20-0F1563944E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3F8E51-0B45-B420-6266-A4B6D5086D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477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8B13FC-CC19-D939-3D42-D013BB46CF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477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&lt;Page 1&gt;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C1D745-F561-3563-BE6A-9F640F52B9F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85800" y="64579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8437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25340-67F3-90BC-38D7-010265D68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83961-C150-311B-8975-E16629BFB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929531-1D42-52C3-563F-E7F29B96BC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BEAE78-6898-9BED-42A5-2CBD8A1E1A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&lt;Page 1&gt;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5CBCD60-7015-91E1-5156-AE9EC85B35B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5420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E373B-957D-76EB-E573-6C2FB768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8EA3A-3583-A96B-0BEB-01ABBA151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BEF913-12ED-DEEE-CEEF-B377F519C3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0E70DE-9816-5516-CF9D-0669E2BC24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&lt;Page 1&gt;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4EA0ED1-5C67-F514-6148-015A4F39467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9702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00928-FF9F-AC13-6CF1-6410A1AD4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F2224-E359-3CAE-D39A-9111C27B0E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CFAB56-2D7B-DBE5-5F19-36FCD0CF4B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0C0F4-F197-6E04-7C81-1FA83EC8D3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5C3A8-82C0-CF9C-0D5E-D3DB5CC276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&lt;Page 1&gt;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25963D-9D4B-CBA1-DDA0-5AEAC00B8BC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5570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171E4-81C9-AF19-F67E-7A47E5F7D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6E1269-EC5D-17D5-13B3-D5AA892E1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2076B2-F0B1-8087-C280-85F5BE6BDB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997080-7E0C-50A4-1A9C-1AA3E45288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9B11CA-E255-1487-FD27-7A8DE4038F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09A9F2B-C360-E20D-A0C0-123B8E9D6F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85AED23-423A-BD55-5D41-A08C72D129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&lt;Page 1&gt;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D993CB3-8FDA-1AFC-56EE-B2645C8CD24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9066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CF0DE-7BD4-14DE-9528-8C5BF65A3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548191-85D3-2C9B-C721-CF39F95F26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41A0BC-06A0-B7B1-D03B-1011B1ACF8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&lt;Page 1&gt;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B03D92-590E-0FA6-D77F-0D93C61CD24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6325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731EFE-0D6E-F293-C2CC-BFA446EC53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E031FE-4C29-CF1E-49A1-6B9DBD83E6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&lt;Page 1&gt;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D77B81-4B39-780A-E3D7-7DFE4BBD81C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9709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95695-F23E-7B02-DB26-16B7921AA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A96BF-E0A4-F6B7-ED66-B747FA83B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2D044E-37F8-5994-D25D-A3FDE97E7B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583CEA-7FD8-0DAC-72D9-C9BEC65629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34F19-DCE0-0F68-5CAE-C2A3E2EDCA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&lt;Page 1&gt;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41FD8A-94F7-E5B5-E850-C839C993FD0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2783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52DE3-8C6C-6984-FE4F-599D9A653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9995F3-317F-E2CE-30CE-1B68C3A97B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822347-9B62-205B-926E-ABCA29AD18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3566E-CE0C-1EF5-75E7-3070DCDA59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6C8EB-F517-6CBE-95D6-7E05B6F321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&lt;Page 1&gt;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D2C302-5F5B-4124-7CB8-C8348583B55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5901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3AB7767-0E24-4F1C-57A5-C017D63C38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76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DE75C4CE-01A0-CB57-0910-03F9ED829E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17739457-EAB4-68B2-6F8B-6C5FE98F305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A765D4BF-2DC4-F570-A98B-98B65BB498A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r>
              <a:rPr lang="en-US" altLang="en-US"/>
              <a:t>&lt;Page 1&gt;</a:t>
            </a:r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ADF87DF4-C2F3-39ED-8477-CFDB967297D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579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anose="020B06030201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anose="020B06030201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anose="020B06030201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anose="020B06030201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anose="020B06030201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anose="020B06030201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anose="020B06030201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3.wdp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C9A5C26-FA80-6650-6764-B129F5EC9CA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3400" y="819150"/>
            <a:ext cx="7848600" cy="2457450"/>
          </a:xfrm>
        </p:spPr>
        <p:txBody>
          <a:bodyPr anchor="ctr"/>
          <a:lstStyle/>
          <a:p>
            <a:r>
              <a:rPr lang="en-US" altLang="en-US" sz="4000" dirty="0"/>
              <a:t>Willy’s Early Research:</a:t>
            </a:r>
            <a:br>
              <a:rPr lang="en-US" altLang="en-US" sz="4000" dirty="0"/>
            </a:br>
            <a:r>
              <a:rPr lang="en-US" altLang="en-US" sz="4000" dirty="0"/>
              <a:t> Developing and Using Accelerated Spin-Polarized Beams</a:t>
            </a:r>
          </a:p>
        </p:txBody>
      </p:sp>
      <p:sp>
        <p:nvSpPr>
          <p:cNvPr id="8195" name="Text Box 3">
            <a:extLst>
              <a:ext uri="{FF2B5EF4-FFF2-40B4-BE49-F238E27FC236}">
                <a16:creationId xmlns:a16="http://schemas.microsoft.com/office/drawing/2014/main" id="{5A761ECE-A317-92AE-1636-554102B4E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7409" y="3434443"/>
            <a:ext cx="496918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 i="1" dirty="0">
                <a:latin typeface="Garamond" panose="02020404030301010803" pitchFamily="18" charset="0"/>
              </a:rPr>
              <a:t>Thomas B. Clegg</a:t>
            </a:r>
          </a:p>
          <a:p>
            <a:pPr algn="ctr"/>
            <a:r>
              <a:rPr lang="en-US" altLang="en-US" sz="2400" i="1" dirty="0">
                <a:latin typeface="Garamond" panose="02020404030301010803" pitchFamily="18" charset="0"/>
              </a:rPr>
              <a:t>Professor of Physics Emeritus	</a:t>
            </a:r>
          </a:p>
          <a:p>
            <a:pPr algn="ctr"/>
            <a:r>
              <a:rPr lang="en-US" altLang="en-US" sz="2400" i="1" dirty="0">
                <a:latin typeface="Garamond" panose="02020404030301010803" pitchFamily="18" charset="0"/>
              </a:rPr>
              <a:t>University of North Carolina at Chapel Hill </a:t>
            </a:r>
          </a:p>
          <a:p>
            <a:pPr algn="ctr"/>
            <a:r>
              <a:rPr lang="en-US" altLang="en-US" sz="2400" i="1" dirty="0">
                <a:latin typeface="Garamond" panose="02020404030301010803" pitchFamily="18" charset="0"/>
              </a:rPr>
              <a:t>and </a:t>
            </a:r>
          </a:p>
          <a:p>
            <a:pPr algn="ctr"/>
            <a:r>
              <a:rPr lang="en-US" altLang="en-US" sz="2400" i="1" dirty="0">
                <a:latin typeface="Garamond" panose="02020404030301010803" pitchFamily="18" charset="0"/>
              </a:rPr>
              <a:t>Triangle Universities Nuclear Laboratory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C3AC5-AFE3-50AF-AC25-81554E2A4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/>
          <a:lstStyle/>
          <a:p>
            <a:r>
              <a:rPr lang="en-US" dirty="0"/>
              <a:t>Spin-Orbit Coupling Evidence - 1967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4B90AB-799D-F1B2-8131-711CA3DFB5F0}"/>
              </a:ext>
            </a:extLst>
          </p:cNvPr>
          <p:cNvGrpSpPr/>
          <p:nvPr/>
        </p:nvGrpSpPr>
        <p:grpSpPr>
          <a:xfrm>
            <a:off x="1143000" y="1066800"/>
            <a:ext cx="6556423" cy="3352800"/>
            <a:chOff x="0" y="984006"/>
            <a:chExt cx="9144000" cy="463755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1CCFC39-CF18-729E-C116-75C8777002A3}"/>
                </a:ext>
              </a:extLst>
            </p:cNvPr>
            <p:cNvGrpSpPr/>
            <p:nvPr/>
          </p:nvGrpSpPr>
          <p:grpSpPr>
            <a:xfrm>
              <a:off x="0" y="1236443"/>
              <a:ext cx="9144000" cy="4385115"/>
              <a:chOff x="0" y="1236443"/>
              <a:chExt cx="9144000" cy="4385115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6E9F2BAD-5323-444D-0FC8-BE32E727D5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1236443"/>
                <a:ext cx="9144000" cy="4385115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5E6F515C-2E6F-860E-2252-C22F11ABDF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441555" y="2743200"/>
                <a:ext cx="4702445" cy="2851150"/>
              </a:xfrm>
              <a:prstGeom prst="rect">
                <a:avLst/>
              </a:prstGeom>
            </p:spPr>
          </p:pic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267E8C2-0249-78A0-8015-64639B6CE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984006"/>
              <a:ext cx="9144000" cy="264112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FAA18A2-C5D8-17BE-5A3B-1C4B0DEE0BDA}"/>
              </a:ext>
            </a:extLst>
          </p:cNvPr>
          <p:cNvGrpSpPr/>
          <p:nvPr/>
        </p:nvGrpSpPr>
        <p:grpSpPr>
          <a:xfrm>
            <a:off x="771204" y="4572000"/>
            <a:ext cx="7526356" cy="1631216"/>
            <a:chOff x="771204" y="4572000"/>
            <a:chExt cx="7526356" cy="16312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A5B86E01-921B-3B8E-88AD-01F5CBA98328}"/>
                    </a:ext>
                  </a:extLst>
                </p:cNvPr>
                <p:cNvSpPr txBox="1"/>
                <p:nvPr/>
              </p:nvSpPr>
              <p:spPr>
                <a:xfrm>
                  <a:off x="771204" y="4572000"/>
                  <a:ext cx="7526356" cy="16312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tx2"/>
                      </a:solidFill>
                      <a:latin typeface="Garamond" panose="02020404030301010803" pitchFamily="18" charset="0"/>
                    </a:rPr>
                    <a:t>“</a:t>
                  </a:r>
                  <a:r>
                    <a:rPr lang="en-US" sz="2000" i="1" dirty="0">
                      <a:solidFill>
                        <a:schemeClr val="tx2"/>
                      </a:solidFill>
                      <a:latin typeface="Garamond" panose="02020404030301010803" pitchFamily="18" charset="0"/>
                    </a:rPr>
                    <a:t>With unpolarized beams, we could determine only the orbital angular momentum </a:t>
                  </a:r>
                  <a:r>
                    <a:rPr lang="en-US" sz="2000" b="1" dirty="0">
                      <a:solidFill>
                        <a:schemeClr val="tx2"/>
                      </a:solidFill>
                    </a:rPr>
                    <a:t> </a:t>
                  </a:r>
                  <a:br>
                    <a:rPr lang="en-US" sz="2000" i="1" dirty="0">
                      <a:solidFill>
                        <a:schemeClr val="tx2"/>
                      </a:solidFill>
                      <a:latin typeface="Garamond" panose="02020404030301010803" pitchFamily="18" charset="0"/>
                    </a:rPr>
                  </a:br>
                  <a:r>
                    <a:rPr lang="en-US" sz="2000" i="1" dirty="0">
                      <a:solidFill>
                        <a:schemeClr val="tx2"/>
                      </a:solidFill>
                      <a:latin typeface="Garamond" panose="02020404030301010803" pitchFamily="18" charset="0"/>
                    </a:rPr>
                    <a:t>of particles inside the nucleus, but not the spin direction relative to the orbit.” </a:t>
                  </a:r>
                </a:p>
                <a:p>
                  <a:pPr algn="ctr"/>
                  <a:endParaRPr lang="en-US" sz="2000" b="1" i="1" dirty="0">
                    <a:solidFill>
                      <a:schemeClr val="tx1"/>
                    </a:solidFill>
                    <a:latin typeface="Garamond" panose="02020404030301010803" pitchFamily="18" charset="0"/>
                  </a:endParaRPr>
                </a:p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  <a:latin typeface="Garamond" panose="02020404030301010803" pitchFamily="18" charset="0"/>
                    </a:rPr>
                    <a:t>With polarized deuteron beams, by measuring P</a:t>
                  </a:r>
                  <a:r>
                    <a:rPr lang="en-US" sz="2000" baseline="-25000" dirty="0">
                      <a:solidFill>
                        <a:schemeClr val="tx1"/>
                      </a:solidFill>
                      <a:latin typeface="Garamond" panose="02020404030301010803" pitchFamily="18" charset="0"/>
                    </a:rPr>
                    <a:t>d</a:t>
                  </a:r>
                  <a:r>
                    <a:rPr lang="en-US" sz="2000" dirty="0">
                      <a:solidFill>
                        <a:schemeClr val="tx1"/>
                      </a:solidFill>
                      <a:latin typeface="Garamond" panose="02020404030301010803" pitchFamily="18" charset="0"/>
                    </a:rPr>
                    <a:t>(</a:t>
                  </a:r>
                  <a14:m>
                    <m:oMath xmlns:m="http://schemas.openxmlformats.org/officeDocument/2006/math">
                      <m:r>
                        <a:rPr lang="en-US" sz="2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⍬</m:t>
                      </m:r>
                    </m:oMath>
                  </a14:m>
                  <a:r>
                    <a:rPr lang="en-US" sz="2000" dirty="0">
                      <a:solidFill>
                        <a:schemeClr val="tx1"/>
                      </a:solidFill>
                      <a:latin typeface="Garamond" panose="02020404030301010803" pitchFamily="18" charset="0"/>
                    </a:rPr>
                    <a:t>)= (N</a:t>
                  </a:r>
                  <a:r>
                    <a:rPr lang="en-US" sz="2000" baseline="30000" dirty="0">
                      <a:solidFill>
                        <a:schemeClr val="tx1"/>
                      </a:solidFill>
                      <a:latin typeface="Garamond" panose="02020404030301010803" pitchFamily="18" charset="0"/>
                    </a:rPr>
                    <a:t>+</a:t>
                  </a:r>
                  <a:r>
                    <a:rPr lang="en-US" sz="2000" dirty="0">
                      <a:solidFill>
                        <a:schemeClr val="tx1"/>
                      </a:solidFill>
                      <a:latin typeface="Garamond" panose="02020404030301010803" pitchFamily="18" charset="0"/>
                    </a:rPr>
                    <a:t>-N</a:t>
                  </a:r>
                  <a:r>
                    <a:rPr lang="en-US" sz="2000" baseline="30000" dirty="0">
                      <a:solidFill>
                        <a:schemeClr val="tx1"/>
                      </a:solidFill>
                      <a:latin typeface="Garamond" panose="02020404030301010803" pitchFamily="18" charset="0"/>
                    </a:rPr>
                    <a:t>-</a:t>
                  </a:r>
                  <a:r>
                    <a:rPr lang="en-US" sz="2000" dirty="0">
                      <a:solidFill>
                        <a:schemeClr val="tx1"/>
                      </a:solidFill>
                      <a:latin typeface="Garamond" panose="02020404030301010803" pitchFamily="18" charset="0"/>
                    </a:rPr>
                    <a:t>)/(N</a:t>
                  </a:r>
                  <a:r>
                    <a:rPr lang="en-US" sz="2000" baseline="30000" dirty="0">
                      <a:solidFill>
                        <a:schemeClr val="tx1"/>
                      </a:solidFill>
                      <a:latin typeface="Garamond" panose="02020404030301010803" pitchFamily="18" charset="0"/>
                    </a:rPr>
                    <a:t>+</a:t>
                  </a:r>
                  <a:r>
                    <a:rPr lang="en-US" sz="2000" dirty="0">
                      <a:solidFill>
                        <a:schemeClr val="tx1"/>
                      </a:solidFill>
                      <a:latin typeface="Garamond" panose="02020404030301010803" pitchFamily="18" charset="0"/>
                    </a:rPr>
                    <a:t>+N</a:t>
                  </a:r>
                  <a:r>
                    <a:rPr lang="en-US" sz="2000" baseline="30000" dirty="0">
                      <a:solidFill>
                        <a:schemeClr val="tx1"/>
                      </a:solidFill>
                      <a:latin typeface="Garamond" panose="02020404030301010803" pitchFamily="18" charset="0"/>
                    </a:rPr>
                    <a:t>-</a:t>
                  </a:r>
                  <a:r>
                    <a:rPr lang="en-US" sz="2000" dirty="0">
                      <a:solidFill>
                        <a:schemeClr val="tx1"/>
                      </a:solidFill>
                      <a:latin typeface="Garamond" panose="02020404030301010803" pitchFamily="18" charset="0"/>
                    </a:rPr>
                    <a:t>), </a:t>
                  </a:r>
                </a:p>
                <a:p>
                  <a:pPr algn="ctr"/>
                  <a:r>
                    <a:rPr lang="en-US" sz="2000" i="1" dirty="0">
                      <a:solidFill>
                        <a:schemeClr val="tx2"/>
                      </a:solidFill>
                      <a:latin typeface="Garamond" panose="02020404030301010803" pitchFamily="18" charset="0"/>
                    </a:rPr>
                    <a:t>“our devices allowed us to determine the total nuclear angular momentum.”</a:t>
                  </a: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A5B86E01-921B-3B8E-88AD-01F5CBA983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1204" y="4572000"/>
                  <a:ext cx="7526356" cy="1631216"/>
                </a:xfrm>
                <a:prstGeom prst="rect">
                  <a:avLst/>
                </a:prstGeom>
                <a:blipFill>
                  <a:blip r:embed="rId6"/>
                  <a:stretch>
                    <a:fillRect l="-337" t="-1550" r="-337" b="-54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BA6CAF5-3E1B-93E6-3496-2A5AE75C8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88300" y="4648200"/>
              <a:ext cx="165100" cy="243493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6E1D847-85F9-26EF-5FE9-B63FDCF74291}"/>
              </a:ext>
            </a:extLst>
          </p:cNvPr>
          <p:cNvSpPr txBox="1"/>
          <p:nvPr/>
        </p:nvSpPr>
        <p:spPr>
          <a:xfrm>
            <a:off x="4800600" y="3654623"/>
            <a:ext cx="906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baseline="30000" dirty="0">
                <a:solidFill>
                  <a:schemeClr val="bg2"/>
                </a:solidFill>
              </a:rPr>
              <a:t>52</a:t>
            </a:r>
            <a:r>
              <a:rPr lang="en-US" sz="1400" b="1" dirty="0">
                <a:solidFill>
                  <a:schemeClr val="bg2"/>
                </a:solidFill>
              </a:rPr>
              <a:t>Cr(</a:t>
            </a:r>
            <a:r>
              <a:rPr lang="en-US" sz="1400" b="1" dirty="0" err="1">
                <a:solidFill>
                  <a:schemeClr val="bg2"/>
                </a:solidFill>
              </a:rPr>
              <a:t>d,p</a:t>
            </a:r>
            <a:r>
              <a:rPr lang="en-US" sz="1400" b="1" dirty="0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5C27A7-DEF8-13CF-DAAB-C9D0E881FEE3}"/>
              </a:ext>
            </a:extLst>
          </p:cNvPr>
          <p:cNvSpPr txBox="1"/>
          <p:nvPr/>
        </p:nvSpPr>
        <p:spPr>
          <a:xfrm>
            <a:off x="4800600" y="2511623"/>
            <a:ext cx="9348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baseline="30000" dirty="0">
                <a:solidFill>
                  <a:schemeClr val="bg2"/>
                </a:solidFill>
              </a:rPr>
              <a:t>40</a:t>
            </a:r>
            <a:r>
              <a:rPr lang="en-US" sz="1400" b="1" dirty="0">
                <a:solidFill>
                  <a:schemeClr val="bg2"/>
                </a:solidFill>
              </a:rPr>
              <a:t>Ca(</a:t>
            </a:r>
            <a:r>
              <a:rPr lang="en-US" sz="1400" b="1" dirty="0" err="1">
                <a:solidFill>
                  <a:schemeClr val="bg2"/>
                </a:solidFill>
              </a:rPr>
              <a:t>d,p</a:t>
            </a:r>
            <a:r>
              <a:rPr lang="en-US" sz="1400" b="1" dirty="0">
                <a:solidFill>
                  <a:schemeClr val="bg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67652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77B047-64B6-CF2B-FCD5-A3A4E5CB5BFE}"/>
              </a:ext>
            </a:extLst>
          </p:cNvPr>
          <p:cNvSpPr txBox="1"/>
          <p:nvPr/>
        </p:nvSpPr>
        <p:spPr>
          <a:xfrm>
            <a:off x="7038203" y="1907381"/>
            <a:ext cx="2095500" cy="923330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I</a:t>
            </a:r>
            <a:r>
              <a:rPr lang="en-US" b="1" baseline="-25000" dirty="0" err="1">
                <a:solidFill>
                  <a:srgbClr val="FF0000"/>
                </a:solidFill>
              </a:rPr>
              <a:t>beam</a:t>
            </a:r>
            <a:r>
              <a:rPr lang="en-US" b="1" dirty="0">
                <a:solidFill>
                  <a:srgbClr val="FF0000"/>
                </a:solidFill>
              </a:rPr>
              <a:t>= 2 to 4.5 </a:t>
            </a:r>
            <a:r>
              <a:rPr lang="en-US" b="1" dirty="0" err="1">
                <a:solidFill>
                  <a:srgbClr val="FF0000"/>
                </a:solidFill>
              </a:rPr>
              <a:t>nA</a:t>
            </a:r>
            <a:endParaRPr lang="en-US" b="1" dirty="0">
              <a:solidFill>
                <a:srgbClr val="FF0000"/>
              </a:solidFill>
            </a:endParaRP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</a:t>
            </a:r>
            <a:r>
              <a:rPr lang="en-US" b="1" baseline="-25000" dirty="0" err="1">
                <a:solidFill>
                  <a:srgbClr val="FF0000"/>
                </a:solidFill>
              </a:rPr>
              <a:t>protons</a:t>
            </a:r>
            <a:r>
              <a:rPr lang="en-US" b="1" dirty="0">
                <a:solidFill>
                  <a:srgbClr val="FF0000"/>
                </a:solidFill>
              </a:rPr>
              <a:t> = 0.36</a:t>
            </a:r>
          </a:p>
          <a:p>
            <a:pPr algn="ctr"/>
            <a:r>
              <a:rPr lang="en-US" b="1" dirty="0" err="1">
                <a:solidFill>
                  <a:srgbClr val="FF0000"/>
                </a:solidFill>
              </a:rPr>
              <a:t>P</a:t>
            </a:r>
            <a:r>
              <a:rPr lang="en-US" b="1" baseline="-25000" dirty="0" err="1">
                <a:solidFill>
                  <a:srgbClr val="FF0000"/>
                </a:solidFill>
              </a:rPr>
              <a:t>deuteron</a:t>
            </a:r>
            <a:r>
              <a:rPr lang="en-US" b="1" dirty="0">
                <a:solidFill>
                  <a:srgbClr val="FF0000"/>
                </a:solidFill>
              </a:rPr>
              <a:t>= 0.19</a:t>
            </a:r>
          </a:p>
        </p:txBody>
      </p:sp>
      <p:sp>
        <p:nvSpPr>
          <p:cNvPr id="32770" name="Rectangle 1026">
            <a:extLst>
              <a:ext uri="{FF2B5EF4-FFF2-40B4-BE49-F238E27FC236}">
                <a16:creationId xmlns:a16="http://schemas.microsoft.com/office/drawing/2014/main" id="{7894FC1E-8E68-731F-04E9-EEC17367F5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Sourcery – 1967/8</a:t>
            </a:r>
          </a:p>
        </p:txBody>
      </p:sp>
      <p:sp>
        <p:nvSpPr>
          <p:cNvPr id="32774" name="Text Box 1030">
            <a:extLst>
              <a:ext uri="{FF2B5EF4-FFF2-40B4-BE49-F238E27FC236}">
                <a16:creationId xmlns:a16="http://schemas.microsoft.com/office/drawing/2014/main" id="{5C929C9B-E715-C739-B4C9-04F5DF83E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371" y="917575"/>
            <a:ext cx="850745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dirty="0">
                <a:latin typeface="+mn-lt"/>
              </a:rPr>
              <a:t>First Lamb-shift polarized source installed on an accelerator</a:t>
            </a:r>
            <a:br>
              <a:rPr lang="en-US" altLang="en-US" sz="2800" dirty="0">
                <a:latin typeface="+mn-lt"/>
              </a:rPr>
            </a:br>
            <a:r>
              <a:rPr lang="en-US" altLang="en-US" sz="2800" dirty="0">
                <a:latin typeface="+mn-lt"/>
              </a:rPr>
              <a:t>First purely vector- and tensor-polarized deuteron beams</a:t>
            </a:r>
          </a:p>
        </p:txBody>
      </p:sp>
      <p:pic>
        <p:nvPicPr>
          <p:cNvPr id="32777" name="Picture 1033">
            <a:extLst>
              <a:ext uri="{FF2B5EF4-FFF2-40B4-BE49-F238E27FC236}">
                <a16:creationId xmlns:a16="http://schemas.microsoft.com/office/drawing/2014/main" id="{A3BEEA10-2429-5AB9-7AD0-92D5090E0E7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lum bright="-36000" contrast="6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" y="1907381"/>
            <a:ext cx="6629400" cy="1658937"/>
          </a:xfrm>
          <a:ln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32780" name="Picture 1036">
            <a:extLst>
              <a:ext uri="{FF2B5EF4-FFF2-40B4-BE49-F238E27FC236}">
                <a16:creationId xmlns:a16="http://schemas.microsoft.com/office/drawing/2014/main" id="{16773593-FE57-AED9-141D-2B312A31B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3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696" y="4177392"/>
            <a:ext cx="5181600" cy="241776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1" name="Picture 1037">
            <a:extLst>
              <a:ext uri="{FF2B5EF4-FFF2-40B4-BE49-F238E27FC236}">
                <a16:creationId xmlns:a16="http://schemas.microsoft.com/office/drawing/2014/main" id="{F1FDF898-B565-B4DA-59B3-92F2925AF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6654" y="3844018"/>
            <a:ext cx="3681412" cy="275113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DB7B8C-F117-C879-A2FA-1EB8B50E84AC}"/>
              </a:ext>
            </a:extLst>
          </p:cNvPr>
          <p:cNvSpPr txBox="1"/>
          <p:nvPr/>
        </p:nvSpPr>
        <p:spPr>
          <a:xfrm>
            <a:off x="7048500" y="2971174"/>
            <a:ext cx="20955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P</a:t>
            </a:r>
            <a:r>
              <a:rPr lang="en-US" b="1" baseline="-25000" dirty="0" err="1">
                <a:solidFill>
                  <a:srgbClr val="FF0000"/>
                </a:solidFill>
              </a:rPr>
              <a:t>protons</a:t>
            </a:r>
            <a:r>
              <a:rPr lang="en-US" b="1" dirty="0">
                <a:solidFill>
                  <a:srgbClr val="FF0000"/>
                </a:solidFill>
              </a:rPr>
              <a:t> = 0.78</a:t>
            </a:r>
          </a:p>
          <a:p>
            <a:pPr algn="ctr"/>
            <a:r>
              <a:rPr lang="en-US" b="1" dirty="0" err="1">
                <a:solidFill>
                  <a:srgbClr val="FF0000"/>
                </a:solidFill>
              </a:rPr>
              <a:t>P</a:t>
            </a:r>
            <a:r>
              <a:rPr lang="en-US" b="1" baseline="-25000" dirty="0" err="1">
                <a:solidFill>
                  <a:srgbClr val="FF0000"/>
                </a:solidFill>
              </a:rPr>
              <a:t>deuteron</a:t>
            </a:r>
            <a:r>
              <a:rPr lang="en-US" b="1" dirty="0">
                <a:solidFill>
                  <a:srgbClr val="FF0000"/>
                </a:solidFill>
              </a:rPr>
              <a:t>= 0.49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8" name="Rectangle 8">
            <a:extLst>
              <a:ext uri="{FF2B5EF4-FFF2-40B4-BE49-F238E27FC236}">
                <a16:creationId xmlns:a16="http://schemas.microsoft.com/office/drawing/2014/main" id="{5E68E050-6240-4713-077D-CF681BA0E7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Sourcery - 1968</a:t>
            </a:r>
          </a:p>
        </p:txBody>
      </p:sp>
      <p:pic>
        <p:nvPicPr>
          <p:cNvPr id="56324" name="Picture 4">
            <a:extLst>
              <a:ext uri="{FF2B5EF4-FFF2-40B4-BE49-F238E27FC236}">
                <a16:creationId xmlns:a16="http://schemas.microsoft.com/office/drawing/2014/main" id="{6438FEB7-FD30-BCD1-A176-23A42948E17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lum bright="-3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0" y="3009900"/>
            <a:ext cx="4800600" cy="3602038"/>
          </a:xfrm>
          <a:noFill/>
          <a:ln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56331" name="Picture 11">
            <a:extLst>
              <a:ext uri="{FF2B5EF4-FFF2-40B4-BE49-F238E27FC236}">
                <a16:creationId xmlns:a16="http://schemas.microsoft.com/office/drawing/2014/main" id="{360915BC-76BA-0A86-D8A0-07C374641D7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lum bright="-36000" contras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20788" y="1384300"/>
            <a:ext cx="6551612" cy="1511300"/>
          </a:xfrm>
          <a:noFill/>
          <a:ln/>
        </p:spPr>
      </p:pic>
      <p:sp>
        <p:nvSpPr>
          <p:cNvPr id="56333" name="Text Box 13">
            <a:extLst>
              <a:ext uri="{FF2B5EF4-FFF2-40B4-BE49-F238E27FC236}">
                <a16:creationId xmlns:a16="http://schemas.microsoft.com/office/drawing/2014/main" id="{EF579A56-8FE8-302E-05BD-04101E84D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801688"/>
            <a:ext cx="73709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>
                <a:latin typeface="+mn-lt"/>
              </a:rPr>
              <a:t>Begins long association with Wilmer Anderson </a:t>
            </a:r>
            <a:r>
              <a:rPr lang="en-US" altLang="en-US" sz="2800" i="1" dirty="0">
                <a:latin typeface="+mn-lt"/>
              </a:rPr>
              <a:t>et al.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E500FDC6-7F57-65E0-8D0D-89099FC57C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Targetry</a:t>
            </a:r>
            <a:r>
              <a:rPr lang="en-US" altLang="en-US" dirty="0"/>
              <a:t> - 1968 </a:t>
            </a:r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81D2D826-EB22-3E24-233F-1F4261F8F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3683000"/>
            <a:ext cx="3429000" cy="285591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>
            <a:extLst>
              <a:ext uri="{FF2B5EF4-FFF2-40B4-BE49-F238E27FC236}">
                <a16:creationId xmlns:a16="http://schemas.microsoft.com/office/drawing/2014/main" id="{275DA2CE-0683-B573-AB62-013CD9C0C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36000" contrast="7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4648200" cy="204628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>
            <a:extLst>
              <a:ext uri="{FF2B5EF4-FFF2-40B4-BE49-F238E27FC236}">
                <a16:creationId xmlns:a16="http://schemas.microsoft.com/office/drawing/2014/main" id="{4FB78FC7-117B-3F9B-D1B0-2F89A2A1C3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lum bright="-24000" contras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3679825"/>
            <a:ext cx="3810000" cy="2803525"/>
          </a:xfrm>
          <a:noFill/>
          <a:ln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4" name="Text Box 8">
            <a:extLst>
              <a:ext uri="{FF2B5EF4-FFF2-40B4-BE49-F238E27FC236}">
                <a16:creationId xmlns:a16="http://schemas.microsoft.com/office/drawing/2014/main" id="{318018DE-E693-4D1A-A171-A1590CBC0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71" y="914400"/>
            <a:ext cx="92736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>
                <a:latin typeface="+mn-lt"/>
              </a:rPr>
              <a:t>First spin correlation measurement with polarized beam &amp; target </a:t>
            </a:r>
          </a:p>
        </p:txBody>
      </p:sp>
      <p:sp>
        <p:nvSpPr>
          <p:cNvPr id="14345" name="Text Box 9">
            <a:extLst>
              <a:ext uri="{FF2B5EF4-FFF2-40B4-BE49-F238E27FC236}">
                <a16:creationId xmlns:a16="http://schemas.microsoft.com/office/drawing/2014/main" id="{8C3EDA0B-B881-65C8-C1E3-8F29CF0FC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1577975"/>
            <a:ext cx="3673475" cy="1927225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 b="1">
                <a:solidFill>
                  <a:schemeClr val="hlink"/>
                </a:solidFill>
              </a:rPr>
              <a:t>   </a:t>
            </a:r>
            <a:r>
              <a:rPr lang="en-US" altLang="en-US" sz="2400" b="1">
                <a:solidFill>
                  <a:schemeClr val="hlink"/>
                </a:solidFill>
              </a:rPr>
              <a:t>P</a:t>
            </a:r>
            <a:r>
              <a:rPr lang="en-US" altLang="en-US" sz="2400" b="1" baseline="-25000">
                <a:solidFill>
                  <a:schemeClr val="hlink"/>
                </a:solidFill>
              </a:rPr>
              <a:t>target</a:t>
            </a:r>
            <a:r>
              <a:rPr lang="en-US" altLang="en-US" sz="2400" b="1">
                <a:solidFill>
                  <a:schemeClr val="hlink"/>
                </a:solidFill>
              </a:rPr>
              <a:t> </a:t>
            </a:r>
            <a:r>
              <a:rPr lang="el-GR" altLang="en-US" b="1">
                <a:solidFill>
                  <a:schemeClr val="hlink"/>
                </a:solidFill>
                <a:sym typeface="Symbol" pitchFamily="2" charset="2"/>
              </a:rPr>
              <a:t></a:t>
            </a:r>
            <a:r>
              <a:rPr lang="en-US" altLang="en-US" sz="2400" b="1">
                <a:solidFill>
                  <a:schemeClr val="hlink"/>
                </a:solidFill>
              </a:rPr>
              <a:t> 0.1 </a:t>
            </a:r>
          </a:p>
          <a:p>
            <a:pPr algn="ctr"/>
            <a:endParaRPr lang="en-US" altLang="en-US" sz="2400" b="1">
              <a:solidFill>
                <a:schemeClr val="hlink"/>
              </a:solidFill>
            </a:endParaRPr>
          </a:p>
          <a:p>
            <a:pPr algn="ctr"/>
            <a:r>
              <a:rPr lang="en-US" altLang="en-US" sz="2400" b="1">
                <a:solidFill>
                  <a:schemeClr val="hlink"/>
                </a:solidFill>
              </a:rPr>
              <a:t>I</a:t>
            </a:r>
            <a:r>
              <a:rPr lang="en-US" altLang="en-US" sz="2400" b="1" baseline="-25000">
                <a:solidFill>
                  <a:schemeClr val="hlink"/>
                </a:solidFill>
              </a:rPr>
              <a:t>beam</a:t>
            </a:r>
            <a:r>
              <a:rPr lang="en-US" altLang="en-US" sz="2400" b="1">
                <a:solidFill>
                  <a:schemeClr val="hlink"/>
                </a:solidFill>
              </a:rPr>
              <a:t> </a:t>
            </a:r>
            <a:r>
              <a:rPr lang="el-GR" altLang="en-US" b="1">
                <a:solidFill>
                  <a:schemeClr val="hlink"/>
                </a:solidFill>
                <a:sym typeface="Symbol" pitchFamily="2" charset="2"/>
              </a:rPr>
              <a:t></a:t>
            </a:r>
            <a:r>
              <a:rPr lang="en-US" altLang="en-US" sz="2400" b="1">
                <a:solidFill>
                  <a:schemeClr val="hlink"/>
                </a:solidFill>
              </a:rPr>
              <a:t> 0.5 nA</a:t>
            </a:r>
          </a:p>
          <a:p>
            <a:pPr algn="ctr"/>
            <a:endParaRPr lang="en-US" altLang="en-US" sz="2400" b="1">
              <a:solidFill>
                <a:schemeClr val="hlink"/>
              </a:solidFill>
            </a:endParaRPr>
          </a:p>
          <a:p>
            <a:pPr algn="ctr"/>
            <a:r>
              <a:rPr lang="en-US" altLang="en-US" sz="2400" b="1">
                <a:solidFill>
                  <a:schemeClr val="hlink"/>
                </a:solidFill>
              </a:rPr>
              <a:t>Two points in 48 hours!</a:t>
            </a:r>
          </a:p>
        </p:txBody>
      </p:sp>
      <p:sp>
        <p:nvSpPr>
          <p:cNvPr id="14346" name="Line 10">
            <a:extLst>
              <a:ext uri="{FF2B5EF4-FFF2-40B4-BE49-F238E27FC236}">
                <a16:creationId xmlns:a16="http://schemas.microsoft.com/office/drawing/2014/main" id="{7C9107F4-A4FE-F9D9-9E63-47297D5ED0B7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3429000"/>
            <a:ext cx="533400" cy="9906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8" name="Text Box 12">
            <a:extLst>
              <a:ext uri="{FF2B5EF4-FFF2-40B4-BE49-F238E27FC236}">
                <a16:creationId xmlns:a16="http://schemas.microsoft.com/office/drawing/2014/main" id="{4B4E724C-5743-BED4-6F28-4AAD86A5468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4097338" y="4840288"/>
            <a:ext cx="59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A</a:t>
            </a:r>
            <a:r>
              <a:rPr lang="en-US" altLang="en-US" sz="2400" baseline="-25000"/>
              <a:t>xz</a:t>
            </a:r>
          </a:p>
        </p:txBody>
      </p:sp>
      <p:sp>
        <p:nvSpPr>
          <p:cNvPr id="14349" name="Text Box 13">
            <a:extLst>
              <a:ext uri="{FF2B5EF4-FFF2-40B4-BE49-F238E27FC236}">
                <a16:creationId xmlns:a16="http://schemas.microsoft.com/office/drawing/2014/main" id="{707FE5E0-C4D9-DF76-5AE9-CCB09C35D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9850" y="6400800"/>
            <a:ext cx="642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n-US" sz="2400" b="1">
                <a:cs typeface="Arial" panose="020B0604020202020204" pitchFamily="34" charset="0"/>
              </a:rPr>
              <a:t>θ</a:t>
            </a:r>
            <a:r>
              <a:rPr lang="en-US" altLang="en-US" sz="2400" b="1" baseline="-25000">
                <a:cs typeface="Arial" panose="020B0604020202020204" pitchFamily="34" charset="0"/>
              </a:rPr>
              <a:t>cm</a:t>
            </a:r>
            <a:endParaRPr lang="el-GR" altLang="en-US" sz="2400" b="1" baseline="-2500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7137A-44E2-E476-07A6-3F4B4C6C0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Wisconsin’s Sterling Hall Bombed!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E066F1-C17A-EB0D-D2E7-9C6351E4217E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3:42 AM, Aug. 24, 1970</a:t>
            </a:r>
          </a:p>
          <a:p>
            <a:r>
              <a:rPr lang="en-US" dirty="0"/>
              <a:t>3:42 AM, Aug. 24, 1970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6FF047-180C-057F-74D3-6F4D4F7C55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23881" y="1308446"/>
            <a:ext cx="4150210" cy="1600200"/>
          </a:xfrm>
        </p:spPr>
        <p:txBody>
          <a:bodyPr/>
          <a:lstStyle/>
          <a:p>
            <a:r>
              <a:rPr lang="en-US" dirty="0"/>
              <a:t>At 3:42 AM on Aug. 24, 1970 the Nuclear Physics Program’s Accelerator Lab and Research Offices were Destroyed!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75572A-73C8-F363-3A16-C341023A60E8}"/>
              </a:ext>
            </a:extLst>
          </p:cNvPr>
          <p:cNvSpPr txBox="1"/>
          <p:nvPr/>
        </p:nvSpPr>
        <p:spPr>
          <a:xfrm>
            <a:off x="879921" y="6019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3E64A5-E4F6-5F42-579B-617DA56B2D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9689" y="4274803"/>
            <a:ext cx="4287059" cy="15087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E14E9A-E0C2-0691-90AC-091A283F1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448" y="1308446"/>
            <a:ext cx="3690347" cy="4572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43F146B-633B-2182-8E06-DD3C98F64393}"/>
              </a:ext>
            </a:extLst>
          </p:cNvPr>
          <p:cNvSpPr txBox="1"/>
          <p:nvPr/>
        </p:nvSpPr>
        <p:spPr>
          <a:xfrm>
            <a:off x="4572000" y="3353277"/>
            <a:ext cx="3155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Entrance to Accelerator Vault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95C2857-6878-DC3F-A54B-5CEE2EC2321C}"/>
              </a:ext>
            </a:extLst>
          </p:cNvPr>
          <p:cNvCxnSpPr>
            <a:cxnSpLocks/>
          </p:cNvCxnSpPr>
          <p:nvPr/>
        </p:nvCxnSpPr>
        <p:spPr>
          <a:xfrm flipH="1">
            <a:off x="3963692" y="3537943"/>
            <a:ext cx="640080" cy="7368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662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2D7BA-3850-22C0-CEC8-247207E97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Willy’s Responses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4F994-20E1-E02D-D9E2-6118A26B8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066800"/>
            <a:ext cx="8077200" cy="5486400"/>
          </a:xfrm>
        </p:spPr>
        <p:txBody>
          <a:bodyPr/>
          <a:lstStyle/>
          <a:p>
            <a:r>
              <a:rPr lang="en-US" dirty="0"/>
              <a:t>Assure success of International Polarization Conference in Madison the following week! </a:t>
            </a:r>
            <a:br>
              <a:rPr lang="en-US" dirty="0"/>
            </a:br>
            <a:endParaRPr lang="en-US" sz="1400" dirty="0"/>
          </a:p>
          <a:p>
            <a:r>
              <a:rPr lang="en-US" dirty="0"/>
              <a:t>Edit Conference Proceedings</a:t>
            </a:r>
            <a:br>
              <a:rPr lang="en-US" dirty="0"/>
            </a:br>
            <a:r>
              <a:rPr lang="en-US" dirty="0"/>
              <a:t>with Heinz </a:t>
            </a:r>
            <a:r>
              <a:rPr lang="en-US" dirty="0" err="1"/>
              <a:t>Barschall</a:t>
            </a:r>
            <a:br>
              <a:rPr lang="en-US" dirty="0"/>
            </a:br>
            <a:endParaRPr lang="en-US" sz="1400" dirty="0"/>
          </a:p>
          <a:p>
            <a:r>
              <a:rPr lang="en-US" dirty="0"/>
              <a:t>Organize 24/7 Clean-up and </a:t>
            </a:r>
            <a:br>
              <a:rPr lang="en-US" dirty="0"/>
            </a:br>
            <a:r>
              <a:rPr lang="en-US" dirty="0"/>
              <a:t>Repair Crews for 6 weeks.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Experiments restarted in </a:t>
            </a:r>
            <a:br>
              <a:rPr lang="en-US" dirty="0"/>
            </a:br>
            <a:r>
              <a:rPr lang="en-US" dirty="0"/>
              <a:t>Spring 1971</a:t>
            </a:r>
            <a:br>
              <a:rPr lang="en-US" dirty="0"/>
            </a:br>
            <a:endParaRPr lang="en-US" dirty="0"/>
          </a:p>
          <a:p>
            <a:r>
              <a:rPr lang="en-US" dirty="0"/>
              <a:t>No students Ph.D. was delayed more than 1 year!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D3CEB6-1601-6C63-5DD0-EB76D41BFA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1152" y="1752600"/>
            <a:ext cx="4431077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783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8B6E-126C-D19A-2D51-499408E05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Seminal Publications – 1967-71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19F2D19-D42D-E2DD-0273-2CA1CCEAA491}"/>
              </a:ext>
            </a:extLst>
          </p:cNvPr>
          <p:cNvGrpSpPr/>
          <p:nvPr/>
        </p:nvGrpSpPr>
        <p:grpSpPr>
          <a:xfrm>
            <a:off x="321993" y="1356974"/>
            <a:ext cx="6002607" cy="4434226"/>
            <a:chOff x="607828" y="1137761"/>
            <a:chExt cx="7926572" cy="540877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8A97CF8-6F39-C468-04DE-F2CDCC4307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7828" y="1137761"/>
              <a:ext cx="7926572" cy="137541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05AF519-447E-A0B8-2EEA-30C815500B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7828" y="2286000"/>
              <a:ext cx="7926572" cy="4260533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BB6AF50-7D97-FFDB-68A4-375BBB71B5FF}"/>
              </a:ext>
            </a:extLst>
          </p:cNvPr>
          <p:cNvSpPr txBox="1"/>
          <p:nvPr/>
        </p:nvSpPr>
        <p:spPr>
          <a:xfrm>
            <a:off x="2350914" y="5943600"/>
            <a:ext cx="1944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“The Bible”</a:t>
            </a:r>
          </a:p>
        </p:txBody>
      </p:sp>
      <p:pic>
        <p:nvPicPr>
          <p:cNvPr id="8" name="Content Placeholder 9" descr="Text&#10;&#10;Description automatically generated">
            <a:extLst>
              <a:ext uri="{FF2B5EF4-FFF2-40B4-BE49-F238E27FC236}">
                <a16:creationId xmlns:a16="http://schemas.microsoft.com/office/drawing/2014/main" id="{936C7C29-1EA0-2A91-7ED2-32D5A8D6CB9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74564" y="838200"/>
            <a:ext cx="1583636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1961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A10F1872-08F8-0706-A521-D2AB79E239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Polarimetry – 1968-71</a:t>
            </a:r>
          </a:p>
        </p:txBody>
      </p:sp>
      <p:pic>
        <p:nvPicPr>
          <p:cNvPr id="28677" name="Picture 5">
            <a:extLst>
              <a:ext uri="{FF2B5EF4-FFF2-40B4-BE49-F238E27FC236}">
                <a16:creationId xmlns:a16="http://schemas.microsoft.com/office/drawing/2014/main" id="{92705D99-6B4B-E58F-5450-220BB2C83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30000" contras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2117725"/>
            <a:ext cx="4495800" cy="42735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8" name="Rectangle 6">
            <a:extLst>
              <a:ext uri="{FF2B5EF4-FFF2-40B4-BE49-F238E27FC236}">
                <a16:creationId xmlns:a16="http://schemas.microsoft.com/office/drawing/2014/main" id="{01BAA526-605B-C6A8-28C3-A8A367A0D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50" y="59896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28680" name="Text Box 8">
            <a:extLst>
              <a:ext uri="{FF2B5EF4-FFF2-40B4-BE49-F238E27FC236}">
                <a16:creationId xmlns:a16="http://schemas.microsoft.com/office/drawing/2014/main" id="{FFA7CC1D-1DBD-08F4-95C1-6D5FB0880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114" y="801688"/>
            <a:ext cx="81256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+mn-lt"/>
              </a:rPr>
              <a:t>First absolute calibration method for spin-1/2 particle polarization</a:t>
            </a:r>
          </a:p>
        </p:txBody>
      </p:sp>
      <p:grpSp>
        <p:nvGrpSpPr>
          <p:cNvPr id="28688" name="Group 16">
            <a:extLst>
              <a:ext uri="{FF2B5EF4-FFF2-40B4-BE49-F238E27FC236}">
                <a16:creationId xmlns:a16="http://schemas.microsoft.com/office/drawing/2014/main" id="{59E37541-1F07-AD4B-FBEF-69F9E78EF341}"/>
              </a:ext>
            </a:extLst>
          </p:cNvPr>
          <p:cNvGrpSpPr>
            <a:grpSpLocks/>
          </p:cNvGrpSpPr>
          <p:nvPr/>
        </p:nvGrpSpPr>
        <p:grpSpPr bwMode="auto">
          <a:xfrm>
            <a:off x="3175" y="3276600"/>
            <a:ext cx="3700463" cy="3455988"/>
            <a:chOff x="2" y="2064"/>
            <a:chExt cx="2331" cy="2177"/>
          </a:xfrm>
        </p:grpSpPr>
        <p:pic>
          <p:nvPicPr>
            <p:cNvPr id="28679" name="Picture 7">
              <a:extLst>
                <a:ext uri="{FF2B5EF4-FFF2-40B4-BE49-F238E27FC236}">
                  <a16:creationId xmlns:a16="http://schemas.microsoft.com/office/drawing/2014/main" id="{BB8FFA24-2212-4DAA-4CB8-D04269183C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22000" contras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064"/>
              <a:ext cx="2045" cy="1954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681" name="Oval 9">
              <a:extLst>
                <a:ext uri="{FF2B5EF4-FFF2-40B4-BE49-F238E27FC236}">
                  <a16:creationId xmlns:a16="http://schemas.microsoft.com/office/drawing/2014/main" id="{B74E1D40-1A7D-15D0-BA8C-81D12C167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" y="2928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2" name="Oval 10">
              <a:extLst>
                <a:ext uri="{FF2B5EF4-FFF2-40B4-BE49-F238E27FC236}">
                  <a16:creationId xmlns:a16="http://schemas.microsoft.com/office/drawing/2014/main" id="{4E4D9D33-48DD-7540-D4D9-04DB75FED5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2688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3" name="Oval 11">
              <a:extLst>
                <a:ext uri="{FF2B5EF4-FFF2-40B4-BE49-F238E27FC236}">
                  <a16:creationId xmlns:a16="http://schemas.microsoft.com/office/drawing/2014/main" id="{E7F0E948-D84F-3B35-B77D-3047A1047B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8" y="2724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4" name="Text Box 12">
              <a:extLst>
                <a:ext uri="{FF2B5EF4-FFF2-40B4-BE49-F238E27FC236}">
                  <a16:creationId xmlns:a16="http://schemas.microsoft.com/office/drawing/2014/main" id="{EBF23D82-FC85-09B7-BF96-4363FE5ABA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-8" y="2866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A</a:t>
              </a:r>
              <a:r>
                <a:rPr lang="en-US" altLang="en-US" sz="2400" baseline="-25000"/>
                <a:t>y</a:t>
              </a:r>
            </a:p>
          </p:txBody>
        </p:sp>
        <p:sp>
          <p:nvSpPr>
            <p:cNvPr id="28685" name="Text Box 13">
              <a:extLst>
                <a:ext uri="{FF2B5EF4-FFF2-40B4-BE49-F238E27FC236}">
                  <a16:creationId xmlns:a16="http://schemas.microsoft.com/office/drawing/2014/main" id="{4D21A8DC-6292-37B4-753D-5936DD2395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0" y="2279"/>
              <a:ext cx="637" cy="23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bg2"/>
                  </a:solidFill>
                </a:rPr>
                <a:t>p + </a:t>
              </a:r>
              <a:r>
                <a:rPr lang="en-US" altLang="en-US" baseline="30000">
                  <a:solidFill>
                    <a:schemeClr val="bg2"/>
                  </a:solidFill>
                </a:rPr>
                <a:t>4</a:t>
              </a:r>
              <a:r>
                <a:rPr lang="en-US" altLang="en-US">
                  <a:solidFill>
                    <a:schemeClr val="bg2"/>
                  </a:solidFill>
                </a:rPr>
                <a:t>He </a:t>
              </a:r>
            </a:p>
          </p:txBody>
        </p:sp>
        <p:sp>
          <p:nvSpPr>
            <p:cNvPr id="28686" name="Text Box 14">
              <a:extLst>
                <a:ext uri="{FF2B5EF4-FFF2-40B4-BE49-F238E27FC236}">
                  <a16:creationId xmlns:a16="http://schemas.microsoft.com/office/drawing/2014/main" id="{AA05F2B4-B819-D693-3D88-773A1EC011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" y="3991"/>
              <a:ext cx="154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/>
                <a:t>Proton Lab Energy</a:t>
              </a:r>
            </a:p>
          </p:txBody>
        </p:sp>
        <p:sp>
          <p:nvSpPr>
            <p:cNvPr id="28687" name="Text Box 15">
              <a:extLst>
                <a:ext uri="{FF2B5EF4-FFF2-40B4-BE49-F238E27FC236}">
                  <a16:creationId xmlns:a16="http://schemas.microsoft.com/office/drawing/2014/main" id="{1511BEF3-520A-3ECD-44C9-F24853C754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2928"/>
              <a:ext cx="989" cy="23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>
                  <a:solidFill>
                    <a:schemeClr val="hlink"/>
                  </a:solidFill>
                </a:rPr>
                <a:t>A</a:t>
              </a:r>
              <a:r>
                <a:rPr lang="en-US" altLang="en-US" b="1" baseline="-25000">
                  <a:solidFill>
                    <a:schemeClr val="hlink"/>
                  </a:solidFill>
                </a:rPr>
                <a:t>y</a:t>
              </a:r>
              <a:r>
                <a:rPr lang="en-US" altLang="en-US" b="1">
                  <a:solidFill>
                    <a:schemeClr val="hlink"/>
                  </a:solidFill>
                </a:rPr>
                <a:t> = 1 points</a:t>
              </a:r>
            </a:p>
          </p:txBody>
        </p:sp>
      </p:grpSp>
      <p:sp>
        <p:nvSpPr>
          <p:cNvPr id="28693" name="Oval 21">
            <a:extLst>
              <a:ext uri="{FF2B5EF4-FFF2-40B4-BE49-F238E27FC236}">
                <a16:creationId xmlns:a16="http://schemas.microsoft.com/office/drawing/2014/main" id="{0B8BADEC-8E8F-5160-DD96-97C78B71B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3775" y="3933825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8676" name="Picture 4">
            <a:extLst>
              <a:ext uri="{FF2B5EF4-FFF2-40B4-BE49-F238E27FC236}">
                <a16:creationId xmlns:a16="http://schemas.microsoft.com/office/drawing/2014/main" id="{4448D1AB-641E-2A10-767E-421094EBE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16000" contras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379538"/>
            <a:ext cx="5349875" cy="220186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>
            <a:extLst>
              <a:ext uri="{FF2B5EF4-FFF2-40B4-BE49-F238E27FC236}">
                <a16:creationId xmlns:a16="http://schemas.microsoft.com/office/drawing/2014/main" id="{181F563C-57E8-4C07-111A-DDF030ACD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-635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0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algn="ctr">
              <a:defRPr sz="4000"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algn="ctr">
              <a:defRPr sz="40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algn="ctr">
              <a:defRPr sz="40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algn="ctr">
              <a:defRPr sz="40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r>
              <a:rPr lang="en-US" altLang="en-US"/>
              <a:t>Sourcery - 1978</a:t>
            </a:r>
          </a:p>
        </p:txBody>
      </p:sp>
      <p:pic>
        <p:nvPicPr>
          <p:cNvPr id="13317" name="Picture 5">
            <a:extLst>
              <a:ext uri="{FF2B5EF4-FFF2-40B4-BE49-F238E27FC236}">
                <a16:creationId xmlns:a16="http://schemas.microsoft.com/office/drawing/2014/main" id="{81DB396B-3A1E-2390-DD59-26797DF06F05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screen">
            <a:lum bright="-24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1813" y="1524000"/>
            <a:ext cx="7931150" cy="1628775"/>
          </a:xfrm>
          <a:noFill/>
          <a:ln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3318" name="Picture 6">
            <a:extLst>
              <a:ext uri="{FF2B5EF4-FFF2-40B4-BE49-F238E27FC236}">
                <a16:creationId xmlns:a16="http://schemas.microsoft.com/office/drawing/2014/main" id="{0C6B4FCE-D331-AA14-1972-D050E923ACE1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2705" y="3239155"/>
            <a:ext cx="4800600" cy="3360737"/>
          </a:xfrm>
          <a:noFill/>
          <a:ln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3320" name="Text Box 8">
            <a:extLst>
              <a:ext uri="{FF2B5EF4-FFF2-40B4-BE49-F238E27FC236}">
                <a16:creationId xmlns:a16="http://schemas.microsoft.com/office/drawing/2014/main" id="{1CD6321F-E949-AB47-02E1-AEE572E7B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914400"/>
            <a:ext cx="79501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>
                <a:latin typeface="+mn-lt"/>
              </a:rPr>
              <a:t>First ionization of polarized atoms with a cesium beam </a:t>
            </a:r>
          </a:p>
        </p:txBody>
      </p:sp>
      <p:sp>
        <p:nvSpPr>
          <p:cNvPr id="13324" name="Text Box 12">
            <a:extLst>
              <a:ext uri="{FF2B5EF4-FFF2-40B4-BE49-F238E27FC236}">
                <a16:creationId xmlns:a16="http://schemas.microsoft.com/office/drawing/2014/main" id="{6B5E8AE9-50DC-091E-D6D1-B6DA66D7D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3017" y="4675241"/>
            <a:ext cx="2414588" cy="1382712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b="1" dirty="0" err="1">
                <a:solidFill>
                  <a:schemeClr val="hlink"/>
                </a:solidFill>
              </a:rPr>
              <a:t>I</a:t>
            </a:r>
            <a:r>
              <a:rPr lang="en-US" altLang="en-US" sz="2800" b="1" baseline="-25000" dirty="0" err="1">
                <a:solidFill>
                  <a:schemeClr val="hlink"/>
                </a:solidFill>
              </a:rPr>
              <a:t>beam</a:t>
            </a:r>
            <a:r>
              <a:rPr lang="en-US" altLang="en-US" sz="2800" b="1" dirty="0">
                <a:solidFill>
                  <a:schemeClr val="hlink"/>
                </a:solidFill>
              </a:rPr>
              <a:t> </a:t>
            </a:r>
            <a:r>
              <a:rPr lang="el-GR" altLang="en-US" b="1" dirty="0">
                <a:solidFill>
                  <a:schemeClr val="hlink"/>
                </a:solidFill>
                <a:sym typeface="Symbol" pitchFamily="2" charset="2"/>
              </a:rPr>
              <a:t></a:t>
            </a:r>
            <a:r>
              <a:rPr lang="en-US" altLang="en-US" dirty="0"/>
              <a:t> </a:t>
            </a:r>
            <a:r>
              <a:rPr lang="en-US" altLang="en-US" sz="2800" b="1" dirty="0">
                <a:solidFill>
                  <a:schemeClr val="hlink"/>
                </a:solidFill>
              </a:rPr>
              <a:t>3</a:t>
            </a:r>
            <a:r>
              <a:rPr lang="el-GR" altLang="en-US" sz="2800" b="1" dirty="0">
                <a:solidFill>
                  <a:schemeClr val="hlink"/>
                </a:solidFill>
                <a:cs typeface="Arial" panose="020B0604020202020204" pitchFamily="34" charset="0"/>
              </a:rPr>
              <a:t>μ</a:t>
            </a:r>
            <a:r>
              <a:rPr lang="en-US" altLang="en-US" sz="2800" b="1" dirty="0">
                <a:solidFill>
                  <a:schemeClr val="hlink"/>
                </a:solidFill>
              </a:rPr>
              <a:t>A</a:t>
            </a:r>
          </a:p>
          <a:p>
            <a:pPr algn="ctr"/>
            <a:endParaRPr lang="en-US" altLang="en-US" sz="2800" b="1" dirty="0">
              <a:solidFill>
                <a:schemeClr val="hlink"/>
              </a:solidFill>
            </a:endParaRPr>
          </a:p>
          <a:p>
            <a:pPr algn="ctr"/>
            <a:r>
              <a:rPr lang="en-US" altLang="en-US" sz="2800" b="1" dirty="0" err="1">
                <a:solidFill>
                  <a:schemeClr val="hlink"/>
                </a:solidFill>
              </a:rPr>
              <a:t>P</a:t>
            </a:r>
            <a:r>
              <a:rPr lang="en-US" altLang="en-US" sz="2800" b="1" baseline="-25000" dirty="0" err="1">
                <a:solidFill>
                  <a:schemeClr val="hlink"/>
                </a:solidFill>
              </a:rPr>
              <a:t>beam</a:t>
            </a:r>
            <a:r>
              <a:rPr lang="en-US" altLang="en-US" sz="2800" b="1" dirty="0">
                <a:solidFill>
                  <a:schemeClr val="hlink"/>
                </a:solidFill>
              </a:rPr>
              <a:t> </a:t>
            </a:r>
            <a:r>
              <a:rPr lang="el-GR" altLang="en-US" b="1" dirty="0">
                <a:solidFill>
                  <a:schemeClr val="hlink"/>
                </a:solidFill>
                <a:sym typeface="Symbol" pitchFamily="2" charset="2"/>
              </a:rPr>
              <a:t></a:t>
            </a:r>
            <a:r>
              <a:rPr lang="en-US" altLang="en-US" sz="2800" b="1" dirty="0">
                <a:solidFill>
                  <a:schemeClr val="hlink"/>
                </a:solidFill>
              </a:rPr>
              <a:t> 0.89 !!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34E685-6B0E-C0B3-D8CA-253CB5F6452B}"/>
              </a:ext>
            </a:extLst>
          </p:cNvPr>
          <p:cNvSpPr txBox="1"/>
          <p:nvPr/>
        </p:nvSpPr>
        <p:spPr>
          <a:xfrm rot="20550729">
            <a:off x="4723035" y="4038600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&gt;</a:t>
            </a:r>
            <a:r>
              <a:rPr lang="en-US" sz="3200" dirty="0">
                <a:effectLst/>
              </a:rPr>
              <a:t> </a:t>
            </a:r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1A772C-76E8-D754-E49D-A840894F74BA}"/>
              </a:ext>
            </a:extLst>
          </p:cNvPr>
          <p:cNvSpPr txBox="1"/>
          <p:nvPr/>
        </p:nvSpPr>
        <p:spPr>
          <a:xfrm rot="21120088">
            <a:off x="986667" y="2909501"/>
            <a:ext cx="7650492" cy="1938992"/>
          </a:xfrm>
          <a:prstGeom prst="rect">
            <a:avLst/>
          </a:prstGeom>
          <a:solidFill>
            <a:srgbClr val="FF3675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n-lt"/>
              </a:rPr>
              <a:t>Intensity larger by factor of 10</a:t>
            </a:r>
            <a:r>
              <a:rPr lang="en-US" sz="3200" b="1" baseline="300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n-lt"/>
              </a:rPr>
              <a:t>5</a:t>
            </a:r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n-lt"/>
              </a:rPr>
              <a:t> in 12 years !</a:t>
            </a:r>
          </a:p>
          <a:p>
            <a:pPr algn="ctr"/>
            <a:endParaRPr lang="en-US" sz="32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+mn-lt"/>
            </a:endParaRPr>
          </a:p>
          <a:p>
            <a:pPr algn="ctr"/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n-lt"/>
              </a:rPr>
              <a:t>Extremely high beam polarization ! </a:t>
            </a:r>
          </a:p>
          <a:p>
            <a:pPr algn="ctr"/>
            <a:endParaRPr lang="en-US" sz="2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95318-4EF5-790E-48EF-261CECA04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Willy’s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71713-D639-EF0A-3B62-B8CD8E944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i="1" dirty="0">
                <a:solidFill>
                  <a:schemeClr val="tx2"/>
                </a:solidFill>
              </a:rPr>
              <a:t>“After we developed these methods, a whole industry developed where some laboratories did nothing but these experiments, on and on for years and years. That was never my style. … When a method was well established, I would turn to some new idea.</a:t>
            </a:r>
          </a:p>
          <a:p>
            <a:pPr marL="0" indent="0">
              <a:buNone/>
            </a:pPr>
            <a:endParaRPr lang="en-US" sz="2000" b="1" i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2"/>
                </a:solidFill>
              </a:rPr>
              <a:t>Willy clearly preferred experiments in simple systems that studied fundamental physics ideas. </a:t>
            </a:r>
          </a:p>
          <a:p>
            <a:pPr marL="0" indent="0">
              <a:buNone/>
            </a:pPr>
            <a:endParaRPr lang="en-US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2"/>
                </a:solidFill>
              </a:rPr>
              <a:t>“</a:t>
            </a:r>
            <a:r>
              <a:rPr lang="en-US" sz="2800" b="1" i="1" dirty="0">
                <a:solidFill>
                  <a:schemeClr val="tx2"/>
                </a:solidFill>
              </a:rPr>
              <a:t>I like protons on protons, with both of them spin polarized.”  </a:t>
            </a:r>
          </a:p>
          <a:p>
            <a:endParaRPr lang="en-US" sz="28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987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725DA24-E491-1509-31BE-7D4FD2355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1843" y="1029683"/>
            <a:ext cx="7772400" cy="5105400"/>
          </a:xfrm>
        </p:spPr>
        <p:txBody>
          <a:bodyPr/>
          <a:lstStyle/>
          <a:p>
            <a:r>
              <a:rPr lang="en-US" dirty="0"/>
              <a:t>Born in Zurich, June 17, 1925</a:t>
            </a:r>
          </a:p>
          <a:p>
            <a:r>
              <a:rPr lang="en-US" dirty="0"/>
              <a:t>Attended Gymnasium of Mathematics </a:t>
            </a:r>
          </a:p>
          <a:p>
            <a:pPr marL="0" indent="0">
              <a:buNone/>
            </a:pPr>
            <a:r>
              <a:rPr lang="en-US" dirty="0"/>
              <a:t>	and Natural Sciences in Basel</a:t>
            </a:r>
          </a:p>
          <a:p>
            <a:endParaRPr lang="en-US" sz="1050" dirty="0"/>
          </a:p>
          <a:p>
            <a:r>
              <a:rPr lang="en-US" dirty="0"/>
              <a:t>Entered University of Basel in 1944</a:t>
            </a:r>
          </a:p>
          <a:p>
            <a:pPr lvl="1"/>
            <a:r>
              <a:rPr lang="en-US" sz="2400" dirty="0"/>
              <a:t>Finished Ph.D. 1952. </a:t>
            </a:r>
          </a:p>
          <a:p>
            <a:pPr lvl="1"/>
            <a:r>
              <a:rPr lang="en-US" sz="2400" dirty="0"/>
              <a:t>Thesis topic: The Ionization of </a:t>
            </a:r>
          </a:p>
          <a:p>
            <a:pPr marL="457200" lvl="1" indent="0">
              <a:buNone/>
            </a:pPr>
            <a:r>
              <a:rPr lang="en-US" sz="2400" dirty="0"/>
              <a:t>Gas Mixtures by </a:t>
            </a:r>
            <a:r>
              <a:rPr lang="en-US" sz="2400" dirty="0">
                <a:latin typeface="Symbol" pitchFamily="2" charset="2"/>
              </a:rPr>
              <a:t>a</a:t>
            </a:r>
            <a:r>
              <a:rPr lang="en-US" sz="2400" dirty="0"/>
              <a:t>-Particles from </a:t>
            </a:r>
            <a:br>
              <a:rPr lang="en-US" sz="2400" dirty="0"/>
            </a:br>
            <a:r>
              <a:rPr lang="en-US" sz="2400" dirty="0"/>
              <a:t>Radioactive Sources</a:t>
            </a:r>
          </a:p>
          <a:p>
            <a:pPr lvl="1"/>
            <a:endParaRPr lang="en-US" sz="1050" dirty="0"/>
          </a:p>
          <a:p>
            <a:r>
              <a:rPr lang="en-US" dirty="0"/>
              <a:t>Received post-doc offers from Stanford and Wisconsin.</a:t>
            </a:r>
          </a:p>
          <a:p>
            <a:endParaRPr lang="en-US" sz="1100" dirty="0"/>
          </a:p>
          <a:p>
            <a:r>
              <a:rPr lang="en-US" dirty="0"/>
              <a:t>Attracted to Madison because of its accelerator and </a:t>
            </a:r>
            <a:br>
              <a:rPr lang="en-US" dirty="0"/>
            </a:br>
            <a:r>
              <a:rPr lang="en-US" dirty="0"/>
              <a:t>experienced experimental nuclear physics faculty </a:t>
            </a:r>
            <a:br>
              <a:rPr lang="en-US" dirty="0"/>
            </a:br>
            <a:r>
              <a:rPr lang="en-US" dirty="0"/>
              <a:t>(Ray Herb, Heinz </a:t>
            </a:r>
            <a:r>
              <a:rPr lang="en-US" dirty="0" err="1"/>
              <a:t>Barschall</a:t>
            </a:r>
            <a:r>
              <a:rPr lang="en-US" dirty="0"/>
              <a:t>, and Hugh Richards).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64924B-6F7B-DE93-82B3-9E54BD244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Willy’s Early Physics Education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4CB7C9-1568-92FA-5385-68FBC7E10677}"/>
              </a:ext>
            </a:extLst>
          </p:cNvPr>
          <p:cNvSpPr txBox="1"/>
          <p:nvPr/>
        </p:nvSpPr>
        <p:spPr>
          <a:xfrm>
            <a:off x="8458200" y="4687501"/>
            <a:ext cx="2185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https://</a:t>
            </a:r>
            <a:r>
              <a:rPr lang="en-US" sz="900" dirty="0" err="1"/>
              <a:t>www.tandfonline.com</a:t>
            </a:r>
            <a:r>
              <a:rPr lang="en-US" sz="900" dirty="0"/>
              <a:t>/</a:t>
            </a:r>
            <a:r>
              <a:rPr lang="en-US" sz="900" dirty="0" err="1"/>
              <a:t>doi</a:t>
            </a:r>
            <a:r>
              <a:rPr lang="en-US" sz="900" dirty="0"/>
              <a:t>/full/10.</a:t>
            </a:r>
            <a:br>
              <a:rPr lang="en-US" sz="900" dirty="0"/>
            </a:br>
            <a:r>
              <a:rPr lang="en-US" sz="900" dirty="0"/>
              <a:t>180/10619127.2022.2029300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46206D-1F4E-0054-9FBF-7040E56304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7578" y="1087619"/>
            <a:ext cx="2400139" cy="3762381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34B3F9-3A55-DFAC-6017-745AACBFA2D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178" y="2272496"/>
            <a:ext cx="2125967" cy="3555821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EEB705-3904-5085-4E1F-487BD8DE35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9777" y="2313366"/>
            <a:ext cx="2400139" cy="3452606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54665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3523F6D-BCD2-8B9D-6A20-58DA8B4875E7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190598"/>
            <a:ext cx="8686800" cy="800002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r>
              <a:rPr lang="en-US" altLang="en-US" dirty="0"/>
              <a:t>Polarized H &amp; D Targets – 1965-1993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C19ECB16-DB89-4344-8F79-63265E0C0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32000" contras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6895" y="3763864"/>
            <a:ext cx="4495800" cy="2903538"/>
          </a:xfrm>
          <a:prstGeom prst="rect">
            <a:avLst/>
          </a:prstGeom>
          <a:noFill/>
          <a:ln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03F45B1F-378B-4B7E-F423-7DC7B6CC8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795" y="907683"/>
            <a:ext cx="829265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Willy first suggested storing spin-polarized atoms in 1965.</a:t>
            </a:r>
          </a:p>
          <a:p>
            <a:pPr algn="ctr"/>
            <a:r>
              <a:rPr lang="en-US" altLang="en-US" sz="2400" dirty="0"/>
              <a:t>First test results with polarized atoms target cell in 1980.</a:t>
            </a: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DFD99C7B-B25C-2B5A-0248-E2D21AE02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7795" y="1860261"/>
            <a:ext cx="5334000" cy="1736713"/>
          </a:xfrm>
          <a:prstGeom prst="rect">
            <a:avLst/>
          </a:prstGeom>
          <a:noFill/>
          <a:ln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12">
            <a:extLst>
              <a:ext uri="{FF2B5EF4-FFF2-40B4-BE49-F238E27FC236}">
                <a16:creationId xmlns:a16="http://schemas.microsoft.com/office/drawing/2014/main" id="{291FFBCD-D497-96BB-F62F-98755B23C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9882" y="1860261"/>
            <a:ext cx="2819400" cy="1938992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 b="1" dirty="0">
                <a:solidFill>
                  <a:schemeClr val="hlink"/>
                </a:solidFill>
              </a:rPr>
              <a:t>Some target atom </a:t>
            </a:r>
            <a:r>
              <a:rPr lang="en-US" altLang="en-US" sz="2400" b="1" dirty="0" err="1">
                <a:solidFill>
                  <a:schemeClr val="hlink"/>
                </a:solidFill>
              </a:rPr>
              <a:t>polarmaintained</a:t>
            </a:r>
            <a:endParaRPr lang="en-US" altLang="en-US" sz="2400" b="1" dirty="0">
              <a:solidFill>
                <a:schemeClr val="hlink"/>
              </a:solidFill>
            </a:endParaRPr>
          </a:p>
          <a:p>
            <a:pPr algn="ctr"/>
            <a:r>
              <a:rPr lang="en-US" altLang="en-US" sz="2400" b="1" dirty="0">
                <a:solidFill>
                  <a:schemeClr val="hlink"/>
                </a:solidFill>
              </a:rPr>
              <a:t> after ~900 </a:t>
            </a:r>
            <a:r>
              <a:rPr lang="en-US" altLang="en-US" sz="2400" b="1" dirty="0" err="1">
                <a:solidFill>
                  <a:schemeClr val="hlink"/>
                </a:solidFill>
              </a:rPr>
              <a:t>ization</a:t>
            </a:r>
            <a:r>
              <a:rPr lang="en-US" altLang="en-US" sz="2400" b="1" dirty="0">
                <a:solidFill>
                  <a:schemeClr val="hlink"/>
                </a:solidFill>
              </a:rPr>
              <a:t> was wall collisions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4E51699-FB07-34E6-50C1-8A7CF78AD9EF}"/>
              </a:ext>
            </a:extLst>
          </p:cNvPr>
          <p:cNvGrpSpPr/>
          <p:nvPr/>
        </p:nvGrpSpPr>
        <p:grpSpPr>
          <a:xfrm>
            <a:off x="5596997" y="4320833"/>
            <a:ext cx="3409366" cy="2335637"/>
            <a:chOff x="5596997" y="4320833"/>
            <a:chExt cx="3409366" cy="233563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55A9AAB-DADD-BA04-50AB-B933CFB09477}"/>
                </a:ext>
              </a:extLst>
            </p:cNvPr>
            <p:cNvGrpSpPr/>
            <p:nvPr/>
          </p:nvGrpSpPr>
          <p:grpSpPr>
            <a:xfrm>
              <a:off x="6858000" y="5244163"/>
              <a:ext cx="2148363" cy="1412307"/>
              <a:chOff x="6135024" y="4800600"/>
              <a:chExt cx="2148363" cy="1412307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178DB01-B975-89D2-4E48-CDF68783C4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135024" y="4800600"/>
                <a:ext cx="2148363" cy="1412307"/>
              </a:xfrm>
              <a:prstGeom prst="rect">
                <a:avLst/>
              </a:prstGeom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58252B9-247F-4863-A1AF-E9C9136AE293}"/>
                  </a:ext>
                </a:extLst>
              </p:cNvPr>
              <p:cNvSpPr/>
              <p:nvPr/>
            </p:nvSpPr>
            <p:spPr>
              <a:xfrm>
                <a:off x="7543800" y="4800600"/>
                <a:ext cx="739587" cy="9906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C73FB66-09FE-451F-E983-C96283E18D4E}"/>
                </a:ext>
              </a:extLst>
            </p:cNvPr>
            <p:cNvSpPr txBox="1"/>
            <p:nvPr/>
          </p:nvSpPr>
          <p:spPr>
            <a:xfrm>
              <a:off x="6858000" y="4320833"/>
              <a:ext cx="114646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Polarized</a:t>
              </a:r>
            </a:p>
            <a:p>
              <a:pPr algn="ctr"/>
              <a:r>
                <a:rPr lang="en-US" dirty="0"/>
                <a:t> Atomic </a:t>
              </a:r>
            </a:p>
            <a:p>
              <a:pPr algn="ctr"/>
              <a:r>
                <a:rPr lang="en-US" dirty="0"/>
                <a:t>Beam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56DE591-7441-9DAD-369B-117A25E96255}"/>
                </a:ext>
              </a:extLst>
            </p:cNvPr>
            <p:cNvSpPr txBox="1"/>
            <p:nvPr/>
          </p:nvSpPr>
          <p:spPr>
            <a:xfrm>
              <a:off x="5596997" y="5488651"/>
              <a:ext cx="105670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Storage </a:t>
              </a:r>
            </a:p>
            <a:p>
              <a:pPr algn="ctr"/>
              <a:r>
                <a:rPr lang="en-US" dirty="0"/>
                <a:t>Ring </a:t>
              </a:r>
            </a:p>
            <a:p>
              <a:pPr algn="ctr"/>
              <a:r>
                <a:rPr lang="en-US" dirty="0"/>
                <a:t>Beam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0273ACA-767D-0096-EFF2-FBA6072B014A}"/>
                </a:ext>
              </a:extLst>
            </p:cNvPr>
            <p:cNvCxnSpPr/>
            <p:nvPr/>
          </p:nvCxnSpPr>
          <p:spPr>
            <a:xfrm>
              <a:off x="8039479" y="4495800"/>
              <a:ext cx="0" cy="71983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4827720-B59B-CFC3-7A92-FD00DFE26012}"/>
                </a:ext>
              </a:extLst>
            </p:cNvPr>
            <p:cNvCxnSpPr>
              <a:cxnSpLocks/>
            </p:cNvCxnSpPr>
            <p:nvPr/>
          </p:nvCxnSpPr>
          <p:spPr>
            <a:xfrm>
              <a:off x="5811795" y="6486857"/>
              <a:ext cx="85360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133579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459D7-92A2-E3F4-720B-14A122DB2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/>
          <a:lstStyle/>
          <a:p>
            <a:r>
              <a:rPr lang="en-US" dirty="0"/>
              <a:t>Storage Ring Collaborations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7E230-1BC6-9CB9-DDA7-AD253D50C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46666"/>
            <a:ext cx="8229600" cy="4844534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/>
              <a:t>FILTEX – MPI/Heidelberg Test Storage Ring -</a:t>
            </a:r>
            <a:r>
              <a:rPr lang="en-US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1993-2004</a:t>
            </a:r>
            <a:r>
              <a:rPr lang="en-US" dirty="0"/>
              <a:t> </a:t>
            </a:r>
            <a:br>
              <a:rPr lang="en-US" dirty="0"/>
            </a:br>
            <a:r>
              <a:rPr lang="en-US" i="1" dirty="0"/>
              <a:t>Studies of target density and spin-filtering of stored beam</a:t>
            </a:r>
          </a:p>
          <a:p>
            <a:endParaRPr lang="en-US" sz="1100" dirty="0"/>
          </a:p>
          <a:p>
            <a:r>
              <a:rPr lang="en-US" dirty="0"/>
              <a:t>PINTEX --Indiana University Cyclotron Facility – 1993-2003</a:t>
            </a:r>
            <a:br>
              <a:rPr lang="en-US" dirty="0"/>
            </a:br>
            <a:r>
              <a:rPr lang="en-US" i="1" dirty="0"/>
              <a:t>Polarized p-p &amp; p-d scattering and reactions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dirty="0"/>
              <a:t>BLAST – MIT Bates  South Hall </a:t>
            </a:r>
            <a:br>
              <a:rPr lang="en-US" dirty="0"/>
            </a:br>
            <a:r>
              <a:rPr lang="en-US" i="1" dirty="0"/>
              <a:t>Charge distribution of neutron and tensor structure of deuteron</a:t>
            </a:r>
            <a:br>
              <a:rPr lang="en-US" dirty="0"/>
            </a:br>
            <a:endParaRPr lang="en-US" sz="1400" dirty="0"/>
          </a:p>
          <a:p>
            <a:r>
              <a:rPr lang="en-US" dirty="0"/>
              <a:t>HERMES expt. – DESY/HERA - Hamburg – 1995-2007</a:t>
            </a:r>
            <a:br>
              <a:rPr lang="en-US" dirty="0"/>
            </a:br>
            <a:r>
              <a:rPr lang="en-US" i="1" dirty="0"/>
              <a:t>Investigations of spin structure of the nucleon</a:t>
            </a:r>
          </a:p>
          <a:p>
            <a:endParaRPr lang="en-US" sz="1200" dirty="0"/>
          </a:p>
          <a:p>
            <a:r>
              <a:rPr lang="en-US" dirty="0"/>
              <a:t>RHIC Spin Program-BNL – </a:t>
            </a:r>
            <a:r>
              <a:rPr lang="en-US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2004-2020</a:t>
            </a:r>
            <a:br>
              <a:rPr lang="en-US" dirty="0"/>
            </a:br>
            <a:r>
              <a:rPr lang="en-US" i="1" dirty="0"/>
              <a:t>Investigations of gluonic contributions </a:t>
            </a:r>
            <a:br>
              <a:rPr lang="en-US" i="1" dirty="0"/>
            </a:br>
            <a:r>
              <a:rPr lang="en-US" i="1" dirty="0"/>
              <a:t>to nucleon spin structure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- </a:t>
            </a:r>
            <a:br>
              <a:rPr lang="en-US" dirty="0"/>
            </a:br>
            <a:r>
              <a:rPr lang="en-US" i="1" dirty="0"/>
              <a:t>Investigations of gluon  contributions </a:t>
            </a:r>
            <a:br>
              <a:rPr lang="en-US" i="1" dirty="0"/>
            </a:br>
            <a:r>
              <a:rPr lang="en-US" i="1" dirty="0"/>
              <a:t>to nucleon spin structure</a:t>
            </a:r>
          </a:p>
        </p:txBody>
      </p:sp>
      <p:pic>
        <p:nvPicPr>
          <p:cNvPr id="4" name="Picture 1028">
            <a:extLst>
              <a:ext uri="{FF2B5EF4-FFF2-40B4-BE49-F238E27FC236}">
                <a16:creationId xmlns:a16="http://schemas.microsoft.com/office/drawing/2014/main" id="{8FAD2106-F4D0-EED8-14F3-2DF3AAB17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3959" y="4495800"/>
            <a:ext cx="3560041" cy="2362200"/>
          </a:xfrm>
          <a:prstGeom prst="rect">
            <a:avLst/>
          </a:prstGeom>
          <a:noFill/>
          <a:ln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8A318B-3FED-DE82-8AA1-AD4388E6174E}"/>
              </a:ext>
            </a:extLst>
          </p:cNvPr>
          <p:cNvSpPr txBox="1"/>
          <p:nvPr/>
        </p:nvSpPr>
        <p:spPr>
          <a:xfrm>
            <a:off x="457200" y="1066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7BA61E-8E4F-947D-F1BA-C4EC0EEF3CF8}"/>
              </a:ext>
            </a:extLst>
          </p:cNvPr>
          <p:cNvSpPr txBox="1"/>
          <p:nvPr/>
        </p:nvSpPr>
        <p:spPr>
          <a:xfrm>
            <a:off x="727110" y="6292334"/>
            <a:ext cx="4861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Alex Nass and Tom Wise (standing) with Willy</a:t>
            </a:r>
          </a:p>
        </p:txBody>
      </p:sp>
    </p:spTree>
    <p:extLst>
      <p:ext uri="{BB962C8B-B14F-4D97-AF65-F5344CB8AC3E}">
        <p14:creationId xmlns:p14="http://schemas.microsoft.com/office/powerpoint/2010/main" val="4296709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DBE8D-6260-5CE5-6706-F7D9A89D4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6200"/>
            <a:ext cx="9093200" cy="1143000"/>
          </a:xfrm>
        </p:spPr>
        <p:txBody>
          <a:bodyPr/>
          <a:lstStyle/>
          <a:p>
            <a:r>
              <a:rPr lang="en-US" dirty="0"/>
              <a:t>Willy’s Professional Honors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1E398-C24E-CE7D-3015-1C9ADA422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914400"/>
            <a:ext cx="8102600" cy="5715000"/>
          </a:xfrm>
        </p:spPr>
        <p:txBody>
          <a:bodyPr/>
          <a:lstStyle/>
          <a:p>
            <a:endParaRPr lang="en-US" b="1" dirty="0"/>
          </a:p>
          <a:p>
            <a:pPr marL="0" indent="0">
              <a:buNone/>
            </a:pPr>
            <a:r>
              <a:rPr lang="en-US" sz="3200" dirty="0"/>
              <a:t>1979 – American Physical Society’s</a:t>
            </a:r>
            <a:br>
              <a:rPr lang="en-US" sz="3200" dirty="0"/>
            </a:br>
            <a:r>
              <a:rPr lang="en-US" sz="3200" dirty="0"/>
              <a:t>           </a:t>
            </a:r>
            <a:r>
              <a:rPr lang="en-US" sz="3600" i="1" dirty="0"/>
              <a:t>Tom W. Bonner Prize in Nuclear Physics</a:t>
            </a:r>
            <a:br>
              <a:rPr lang="en-US" sz="3600" b="1" i="1" dirty="0"/>
            </a:br>
            <a:endParaRPr lang="en-US" sz="3200" i="1" dirty="0"/>
          </a:p>
          <a:p>
            <a:pPr marL="0" indent="0">
              <a:buNone/>
            </a:pPr>
            <a:r>
              <a:rPr lang="en-US" sz="3200" dirty="0"/>
              <a:t>1998 – American Academy </a:t>
            </a:r>
            <a:br>
              <a:rPr lang="en-US" sz="3200" dirty="0"/>
            </a:br>
            <a:r>
              <a:rPr lang="en-US" sz="3200" dirty="0"/>
              <a:t>	   of Arts and Sciences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2002 – National Academy </a:t>
            </a:r>
            <a:br>
              <a:rPr lang="en-US" sz="3200" dirty="0"/>
            </a:br>
            <a:r>
              <a:rPr lang="en-US" sz="3200" dirty="0"/>
              <a:t>	   of Sciences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D8499D-E25A-5624-8039-A385789BB8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0" y="2530940"/>
            <a:ext cx="3437513" cy="417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4859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2627C-BEA7-38A9-F4D2-7E3368712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-76200"/>
            <a:ext cx="8610600" cy="1143000"/>
          </a:xfrm>
        </p:spPr>
        <p:txBody>
          <a:bodyPr/>
          <a:lstStyle/>
          <a:p>
            <a:r>
              <a:rPr lang="en-US" dirty="0"/>
              <a:t>Scientist Teacher – Generous Patron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ECDC9F6-54B2-3FEA-7B90-AE01043623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924301"/>
            <a:ext cx="2012917" cy="29050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52403F-520A-6D81-822A-8ADCB872CB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685" y="4088776"/>
            <a:ext cx="2570915" cy="26168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3D3036-48A7-7B51-FF34-F47FFF9BEE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9055" y="4048501"/>
            <a:ext cx="2667604" cy="22760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D956765-3B49-80D5-224B-69BC64D7FDDA}"/>
              </a:ext>
            </a:extLst>
          </p:cNvPr>
          <p:cNvSpPr txBox="1"/>
          <p:nvPr/>
        </p:nvSpPr>
        <p:spPr>
          <a:xfrm>
            <a:off x="4667465" y="6336268"/>
            <a:ext cx="377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Frank Stella - Montenegro II (1975)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4E9F87F-A6DE-7D89-E8AB-A9253B08F5C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1859" y="924301"/>
            <a:ext cx="1910999" cy="25976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F1F351-1D6B-3139-E029-C05E6A3B5C4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4934" y="856218"/>
            <a:ext cx="1064107" cy="266569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BD48EB5-6664-12C8-7374-472F80603ADE}"/>
              </a:ext>
            </a:extLst>
          </p:cNvPr>
          <p:cNvSpPr txBox="1"/>
          <p:nvPr/>
        </p:nvSpPr>
        <p:spPr>
          <a:xfrm>
            <a:off x="4876800" y="3548881"/>
            <a:ext cx="3813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</a:t>
            </a:r>
            <a:r>
              <a:rPr lang="en-US" baseline="30000" dirty="0"/>
              <a:t>th</a:t>
            </a:r>
            <a:r>
              <a:rPr lang="en-US" dirty="0"/>
              <a:t> Century African celebratory art </a:t>
            </a:r>
          </a:p>
        </p:txBody>
      </p:sp>
    </p:spTree>
    <p:extLst>
      <p:ext uri="{BB962C8B-B14F-4D97-AF65-F5344CB8AC3E}">
        <p14:creationId xmlns:p14="http://schemas.microsoft.com/office/powerpoint/2010/main" val="1890132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A91FA-FE0D-EE70-9984-29F211090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We All Stand on Your Shoulders.</a:t>
            </a:r>
            <a:br>
              <a:rPr lang="en-US" dirty="0"/>
            </a:br>
            <a:r>
              <a:rPr lang="en-US" dirty="0"/>
              <a:t>Thank You, Willy!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A3F620A-6C6F-7E66-4B66-23026C265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1828800"/>
            <a:ext cx="4336168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417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99626-C676-CBAE-51F8-105B9A81B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76200"/>
            <a:ext cx="8305800" cy="1143000"/>
          </a:xfrm>
        </p:spPr>
        <p:txBody>
          <a:bodyPr/>
          <a:lstStyle/>
          <a:p>
            <a:r>
              <a:rPr lang="en-US" dirty="0"/>
              <a:t>Willy’s Activities at UW - 1952-54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05C3D-B5AF-D397-0658-5BAC23F1F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990600"/>
            <a:ext cx="7924800" cy="5105400"/>
          </a:xfrm>
        </p:spPr>
        <p:txBody>
          <a:bodyPr/>
          <a:lstStyle/>
          <a:p>
            <a:r>
              <a:rPr lang="en-US" dirty="0"/>
              <a:t>Learned how to speak and communicate clearly in English.</a:t>
            </a:r>
            <a:br>
              <a:rPr lang="en-US" dirty="0"/>
            </a:br>
            <a:endParaRPr lang="en-US" dirty="0"/>
          </a:p>
          <a:p>
            <a:r>
              <a:rPr lang="en-US" dirty="0"/>
              <a:t>Read widely about nuclear physics and nuclear reaction theory.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Collaborated with LOTS of graduate student research teams.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Biggest research questions? What is the internal structure of atomic nuclei? How do their protons and neutrons interact?</a:t>
            </a:r>
            <a:br>
              <a:rPr lang="en-US" dirty="0"/>
            </a:br>
            <a:endParaRPr lang="en-US" dirty="0"/>
          </a:p>
          <a:p>
            <a:r>
              <a:rPr lang="en-US" dirty="0"/>
              <a:t>Means of investigation? Hit a nucleus with accelerated fast particles and watch what comes out to learn “</a:t>
            </a:r>
            <a:r>
              <a:rPr lang="en-US" i="1" dirty="0"/>
              <a:t>how a nucleus rings</a:t>
            </a:r>
            <a:r>
              <a:rPr lang="en-US" dirty="0"/>
              <a:t>.” Under different conditions, it can ring quite differently.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69A8DC-9B82-938B-E7B4-34287D3FFCF3}"/>
              </a:ext>
            </a:extLst>
          </p:cNvPr>
          <p:cNvSpPr txBox="1"/>
          <p:nvPr/>
        </p:nvSpPr>
        <p:spPr>
          <a:xfrm>
            <a:off x="418011" y="6089469"/>
            <a:ext cx="8353121" cy="4616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n-lt"/>
              </a:rPr>
              <a:t>Based on WH AIP oral history interview with David </a:t>
            </a:r>
            <a:r>
              <a:rPr lang="en-US" sz="2400" dirty="0" err="1">
                <a:latin typeface="+mn-lt"/>
              </a:rPr>
              <a:t>Zierler</a:t>
            </a:r>
            <a:r>
              <a:rPr lang="en-US" sz="2400">
                <a:latin typeface="+mn-lt"/>
              </a:rPr>
              <a:t>, </a:t>
            </a:r>
            <a:r>
              <a:rPr lang="en-US" sz="2400"/>
              <a:t>7/2020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736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776F99-694F-3B50-6354-E731A0FA82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910167"/>
                <a:ext cx="8923849" cy="462474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While at Duke as a research physicist,</a:t>
                </a:r>
              </a:p>
              <a:p>
                <a:pPr marL="0" indent="0">
                  <a:buNone/>
                </a:pPr>
                <a:endParaRPr lang="en-US" sz="600" dirty="0"/>
              </a:p>
              <a:p>
                <a:r>
                  <a:rPr lang="en-US" dirty="0"/>
                  <a:t>Created polarized neutrons via the </a:t>
                </a:r>
              </a:p>
              <a:p>
                <a:r>
                  <a:rPr lang="en-US" baseline="30000" dirty="0"/>
                  <a:t>12</a:t>
                </a:r>
                <a:r>
                  <a:rPr lang="en-US" dirty="0"/>
                  <a:t>C(</a:t>
                </a:r>
                <a:r>
                  <a:rPr lang="en-US" dirty="0" err="1"/>
                  <a:t>d,n</a:t>
                </a:r>
                <a:r>
                  <a:rPr lang="en-US" dirty="0"/>
                  <a:t>)</a:t>
                </a:r>
                <a:r>
                  <a:rPr lang="en-US" baseline="30000" dirty="0"/>
                  <a:t>13</a:t>
                </a:r>
                <a:r>
                  <a:rPr lang="en-US" dirty="0"/>
                  <a:t>N</a:t>
                </a:r>
                <a:r>
                  <a:rPr lang="en-US" baseline="30000" dirty="0"/>
                  <a:t> </a:t>
                </a:r>
                <a:r>
                  <a:rPr lang="en-US" dirty="0"/>
                  <a:t>reaction.</a:t>
                </a:r>
                <a:endParaRPr lang="en-US" sz="1200" dirty="0"/>
              </a:p>
              <a:p>
                <a:r>
                  <a:rPr lang="en-US" dirty="0"/>
                  <a:t>Analyzed their polarization by </a:t>
                </a:r>
                <a:br>
                  <a:rPr lang="en-US" dirty="0"/>
                </a:br>
                <a:r>
                  <a:rPr lang="en-US" dirty="0"/>
                  <a:t>scattering from a second </a:t>
                </a:r>
                <a:r>
                  <a:rPr lang="en-US" baseline="30000" dirty="0"/>
                  <a:t>12</a:t>
                </a:r>
                <a:r>
                  <a:rPr lang="en-US" dirty="0"/>
                  <a:t>C target.</a:t>
                </a:r>
                <a:r>
                  <a:rPr lang="en-US" sz="1400" dirty="0"/>
                  <a:t> </a:t>
                </a:r>
              </a:p>
              <a:p>
                <a:pPr marL="0" indent="0">
                  <a:buNone/>
                </a:pPr>
                <a:r>
                  <a:rPr lang="en-US" sz="1400" dirty="0"/>
                  <a:t>   </a:t>
                </a:r>
                <a:endParaRPr lang="en-US" sz="1400" baseline="-25000" dirty="0"/>
              </a:p>
              <a:p>
                <a:endParaRPr lang="en-US" sz="1400" dirty="0"/>
              </a:p>
              <a:p>
                <a:pPr marL="0" indent="0">
                  <a:buNone/>
                </a:pPr>
                <a:endParaRPr lang="en-US" sz="1400" dirty="0"/>
              </a:p>
              <a:p>
                <a:endParaRPr lang="en-US" dirty="0"/>
              </a:p>
              <a:p>
                <a:r>
                  <a:rPr lang="en-US" dirty="0"/>
                  <a:t>Measured product P</a:t>
                </a:r>
                <a:r>
                  <a:rPr lang="en-US" baseline="-25000" dirty="0"/>
                  <a:t>1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⍬</m:t>
                    </m:r>
                    <m:r>
                      <a:rPr lang="en-US" b="0" i="0" baseline="-25000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) • P</a:t>
                </a:r>
                <a:r>
                  <a:rPr lang="en-US" baseline="-25000" dirty="0"/>
                  <a:t>2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⍬</m:t>
                    </m:r>
                  </m:oMath>
                </a14:m>
                <a:r>
                  <a:rPr lang="en-US" baseline="-25000" dirty="0"/>
                  <a:t>2</a:t>
                </a:r>
                <a:r>
                  <a:rPr lang="en-US" dirty="0"/>
                  <a:t>)</a:t>
                </a:r>
              </a:p>
              <a:p>
                <a:endParaRPr lang="en-US" sz="500" dirty="0"/>
              </a:p>
              <a:p>
                <a:pPr lvl="1"/>
                <a:r>
                  <a:rPr lang="en-US" sz="2400" dirty="0"/>
                  <a:t>Counting rates were extremely low. </a:t>
                </a:r>
              </a:p>
              <a:p>
                <a:pPr lvl="1"/>
                <a:r>
                  <a:rPr lang="en-US" sz="2400" dirty="0"/>
                  <a:t>Unwanted experimental backgrounds caused big problems.</a:t>
                </a:r>
              </a:p>
              <a:p>
                <a:pPr lvl="1"/>
                <a:endParaRPr lang="en-US" sz="2400" dirty="0"/>
              </a:p>
              <a:p>
                <a:pPr lvl="1"/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776F99-694F-3B50-6354-E731A0FA82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910167"/>
                <a:ext cx="8923849" cy="4624745"/>
              </a:xfrm>
              <a:blipFill>
                <a:blip r:embed="rId3"/>
                <a:stretch>
                  <a:fillRect l="-1138" t="-1096" b="-8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075D4832-77A5-06E8-3DA6-6DE17B8AE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43" y="-89450"/>
            <a:ext cx="8610513" cy="1143000"/>
          </a:xfrm>
        </p:spPr>
        <p:txBody>
          <a:bodyPr/>
          <a:lstStyle/>
          <a:p>
            <a:r>
              <a:rPr lang="en-US" dirty="0"/>
              <a:t>Willy’s 1</a:t>
            </a:r>
            <a:r>
              <a:rPr lang="en-US" baseline="30000" dirty="0"/>
              <a:t>st</a:t>
            </a:r>
            <a:r>
              <a:rPr lang="en-US" dirty="0"/>
              <a:t> Spin-Physics Expt. - 1956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507723-EE8C-9C49-020C-608BA6F703E3}"/>
              </a:ext>
            </a:extLst>
          </p:cNvPr>
          <p:cNvSpPr txBox="1"/>
          <p:nvPr/>
        </p:nvSpPr>
        <p:spPr>
          <a:xfrm>
            <a:off x="152400" y="6015335"/>
            <a:ext cx="8771449" cy="4616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n-lt"/>
              </a:rPr>
              <a:t>“</a:t>
            </a:r>
            <a:r>
              <a:rPr lang="en-US" sz="2400" b="1" i="1" dirty="0">
                <a:latin typeface="+mn-lt"/>
              </a:rPr>
              <a:t>That was absolutely the hardest experiment I had ever attempted.”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8532F14-806D-E336-01D3-C962EEB787CE}"/>
              </a:ext>
            </a:extLst>
          </p:cNvPr>
          <p:cNvGrpSpPr/>
          <p:nvPr/>
        </p:nvGrpSpPr>
        <p:grpSpPr>
          <a:xfrm>
            <a:off x="5250130" y="1066800"/>
            <a:ext cx="3741470" cy="3429000"/>
            <a:chOff x="4985842" y="1143000"/>
            <a:chExt cx="3741470" cy="3429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FFE1BFA-A36C-CB45-9E7A-69CA1AE7D60C}"/>
                </a:ext>
              </a:extLst>
            </p:cNvPr>
            <p:cNvSpPr/>
            <p:nvPr/>
          </p:nvSpPr>
          <p:spPr>
            <a:xfrm>
              <a:off x="4985842" y="1143000"/>
              <a:ext cx="3741470" cy="294855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AD40D4F-96FD-BBE7-4368-30EC99BF18E2}"/>
                </a:ext>
              </a:extLst>
            </p:cNvPr>
            <p:cNvSpPr txBox="1"/>
            <p:nvPr/>
          </p:nvSpPr>
          <p:spPr>
            <a:xfrm>
              <a:off x="5207659" y="4141113"/>
              <a:ext cx="349326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W. </a:t>
              </a:r>
              <a:r>
                <a:rPr lang="en-US" sz="1100" dirty="0" err="1"/>
                <a:t>Haeberli</a:t>
              </a:r>
              <a:r>
                <a:rPr lang="en-US" sz="1100" dirty="0"/>
                <a:t>, Fast Neutron Physics, Part II,</a:t>
              </a:r>
            </a:p>
            <a:p>
              <a:pPr algn="ctr"/>
              <a:r>
                <a:rPr lang="en-US" sz="1100" dirty="0"/>
                <a:t>J.B. Marion and J.L. Fowler, (</a:t>
              </a:r>
              <a:r>
                <a:rPr lang="en-US" sz="1100" dirty="0" err="1"/>
                <a:t>Intersciece</a:t>
              </a:r>
              <a:r>
                <a:rPr lang="en-US" sz="1100" dirty="0"/>
                <a:t>, 1963) 1379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209EB25-438A-8407-218A-87AF650C29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13000"/>
                      </a14:imgEffect>
                      <a14:imgEffect>
                        <a14:brightnessContrast bright="-12000" contrast="9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90642" y="1237612"/>
              <a:ext cx="3368919" cy="25146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A504BBC7-5EC7-D572-BC27-8747D56EE7E7}"/>
                    </a:ext>
                  </a:extLst>
                </p:cNvPr>
                <p:cNvSpPr txBox="1"/>
                <p:nvPr/>
              </p:nvSpPr>
              <p:spPr>
                <a:xfrm>
                  <a:off x="4985842" y="1383268"/>
                  <a:ext cx="604653" cy="338554"/>
                </a:xfrm>
                <a:prstGeom prst="rect">
                  <a:avLst/>
                </a:prstGeom>
                <a:solidFill>
                  <a:schemeClr val="tx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>
                      <a:solidFill>
                        <a:schemeClr val="bg1">
                          <a:lumMod val="50000"/>
                        </a:schemeClr>
                      </a:solidFill>
                    </a:rPr>
                    <a:t>P(</a:t>
                  </a:r>
                  <a14:m>
                    <m:oMath xmlns:m="http://schemas.openxmlformats.org/officeDocument/2006/math">
                      <m:r>
                        <a:rPr lang="en-US" sz="16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⍬</m:t>
                      </m:r>
                    </m:oMath>
                  </a14:m>
                  <a:r>
                    <a:rPr lang="en-US" sz="1600" dirty="0">
                      <a:solidFill>
                        <a:schemeClr val="bg1">
                          <a:lumMod val="50000"/>
                        </a:schemeClr>
                      </a:solidFill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A504BBC7-5EC7-D572-BC27-8747D56EE7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5842" y="1383268"/>
                  <a:ext cx="604653" cy="338554"/>
                </a:xfrm>
                <a:prstGeom prst="rect">
                  <a:avLst/>
                </a:prstGeom>
                <a:blipFill>
                  <a:blip r:embed="rId6"/>
                  <a:stretch>
                    <a:fillRect l="-6250" t="-3571" r="-4167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7346CC61-977B-4E67-5581-F38D6546727B}"/>
                    </a:ext>
                  </a:extLst>
                </p:cNvPr>
                <p:cNvSpPr txBox="1"/>
                <p:nvPr/>
              </p:nvSpPr>
              <p:spPr>
                <a:xfrm>
                  <a:off x="6583051" y="3733800"/>
                  <a:ext cx="587020" cy="362984"/>
                </a:xfrm>
                <a:prstGeom prst="rect">
                  <a:avLst/>
                </a:prstGeom>
                <a:solidFill>
                  <a:schemeClr val="tx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⍬</m:t>
                        </m:r>
                        <m:r>
                          <m:rPr>
                            <m:sty m:val="p"/>
                          </m:rPr>
                          <a:rPr lang="en-US" b="0" i="0" baseline="-25000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oMath>
                    </m:oMathPara>
                  </a14:m>
                  <a:endParaRPr lang="en-US" baseline="-250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7346CC61-977B-4E67-5581-F38D654672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83051" y="3733800"/>
                  <a:ext cx="587020" cy="36298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0EF0F15-4C86-19FE-C2AF-A6C89B6A2B84}"/>
              </a:ext>
            </a:extLst>
          </p:cNvPr>
          <p:cNvGrpSpPr/>
          <p:nvPr/>
        </p:nvGrpSpPr>
        <p:grpSpPr>
          <a:xfrm>
            <a:off x="519325" y="3276600"/>
            <a:ext cx="4586075" cy="914400"/>
            <a:chOff x="519325" y="3276600"/>
            <a:chExt cx="4586075" cy="9144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59388EC-B197-AA74-407D-197477B19A30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3545747"/>
              <a:ext cx="914400" cy="293345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7EAF10F-6195-F1C1-4A41-AA256DEE426B}"/>
                </a:ext>
              </a:extLst>
            </p:cNvPr>
            <p:cNvCxnSpPr>
              <a:cxnSpLocks/>
            </p:cNvCxnSpPr>
            <p:nvPr/>
          </p:nvCxnSpPr>
          <p:spPr>
            <a:xfrm>
              <a:off x="1766704" y="3839092"/>
              <a:ext cx="1038591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0E3A078-BB8A-A35F-164E-47FD33EA51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85718" y="3545747"/>
              <a:ext cx="1056918" cy="293345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09407D3-9F18-E5F6-132A-12C45F5EF518}"/>
                </a:ext>
              </a:extLst>
            </p:cNvPr>
            <p:cNvCxnSpPr>
              <a:cxnSpLocks/>
            </p:cNvCxnSpPr>
            <p:nvPr/>
          </p:nvCxnSpPr>
          <p:spPr>
            <a:xfrm>
              <a:off x="1839957" y="3854149"/>
              <a:ext cx="674643" cy="210764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8AAD93F-A2D6-9AB4-90FC-A5E510BCC2E0}"/>
                </a:ext>
              </a:extLst>
            </p:cNvPr>
            <p:cNvCxnSpPr>
              <a:cxnSpLocks/>
            </p:cNvCxnSpPr>
            <p:nvPr/>
          </p:nvCxnSpPr>
          <p:spPr>
            <a:xfrm>
              <a:off x="2885000" y="3854149"/>
              <a:ext cx="807889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F7385D59-D7B8-84D0-504D-DB266F8A6C23}"/>
                    </a:ext>
                  </a:extLst>
                </p:cNvPr>
                <p:cNvSpPr/>
                <p:nvPr/>
              </p:nvSpPr>
              <p:spPr>
                <a:xfrm rot="21316769">
                  <a:off x="2209800" y="3748956"/>
                  <a:ext cx="381000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⍬</m:t>
                        </m:r>
                        <m:r>
                          <a:rPr lang="en-US" sz="1400" baseline="-25000" dirty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F7385D59-D7B8-84D0-504D-DB266F8A6C2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316769">
                  <a:off x="2209800" y="3748956"/>
                  <a:ext cx="381000" cy="30777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42A4CE5-E3CB-DB71-F107-A80BA654BEF5}"/>
                </a:ext>
              </a:extLst>
            </p:cNvPr>
            <p:cNvSpPr/>
            <p:nvPr/>
          </p:nvSpPr>
          <p:spPr>
            <a:xfrm>
              <a:off x="1828799" y="3765851"/>
              <a:ext cx="76201" cy="120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0A091281-C045-E939-2060-2F3A72203DED}"/>
                    </a:ext>
                  </a:extLst>
                </p:cNvPr>
                <p:cNvSpPr/>
                <p:nvPr/>
              </p:nvSpPr>
              <p:spPr>
                <a:xfrm>
                  <a:off x="3352800" y="3581400"/>
                  <a:ext cx="381000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⍬</m:t>
                        </m:r>
                        <m:r>
                          <a:rPr lang="en-US" sz="1400" b="0" i="0" baseline="-2500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400" baseline="-25000" dirty="0"/>
                </a:p>
              </p:txBody>
            </p:sp>
          </mc:Choice>
          <mc:Fallback xmlns="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0A091281-C045-E939-2060-2F3A72203D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2800" y="3581400"/>
                  <a:ext cx="381000" cy="30777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AA8107F-FCC3-99BD-8C95-C166656499E6}"/>
                </a:ext>
              </a:extLst>
            </p:cNvPr>
            <p:cNvSpPr/>
            <p:nvPr/>
          </p:nvSpPr>
          <p:spPr>
            <a:xfrm>
              <a:off x="2819400" y="3765851"/>
              <a:ext cx="76201" cy="120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A1B1572-43D4-821E-358F-9CCD6CC4E435}"/>
                </a:ext>
              </a:extLst>
            </p:cNvPr>
            <p:cNvSpPr txBox="1"/>
            <p:nvPr/>
          </p:nvSpPr>
          <p:spPr>
            <a:xfrm>
              <a:off x="1600200" y="3810000"/>
              <a:ext cx="4572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Garamond" panose="02020404030301010803" pitchFamily="18" charset="0"/>
                </a:rPr>
                <a:t>T</a:t>
              </a:r>
              <a:r>
                <a:rPr lang="en-US" baseline="-25000" dirty="0">
                  <a:latin typeface="Garamond" panose="02020404030301010803" pitchFamily="18" charset="0"/>
                </a:rPr>
                <a:t>1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C98E8F6-3044-9911-6D59-24C680E12DAA}"/>
                </a:ext>
              </a:extLst>
            </p:cNvPr>
            <p:cNvSpPr txBox="1"/>
            <p:nvPr/>
          </p:nvSpPr>
          <p:spPr>
            <a:xfrm>
              <a:off x="2666999" y="3821668"/>
              <a:ext cx="4572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Garamond" panose="02020404030301010803" pitchFamily="18" charset="0"/>
                </a:rPr>
                <a:t>T</a:t>
              </a:r>
              <a:r>
                <a:rPr lang="en-US" baseline="-25000" dirty="0">
                  <a:latin typeface="Garamond" panose="02020404030301010803" pitchFamily="18" charset="0"/>
                </a:rPr>
                <a:t>2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94D020A-CAC7-4AAC-C441-CBE9458D0C2E}"/>
                </a:ext>
              </a:extLst>
            </p:cNvPr>
            <p:cNvSpPr txBox="1"/>
            <p:nvPr/>
          </p:nvSpPr>
          <p:spPr>
            <a:xfrm>
              <a:off x="4114799" y="3276600"/>
              <a:ext cx="9906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Garamond" panose="02020404030301010803" pitchFamily="18" charset="0"/>
                </a:rPr>
                <a:t>Detector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5DED348-901E-D9E5-2A2D-70823BBEECF8}"/>
                </a:ext>
              </a:extLst>
            </p:cNvPr>
            <p:cNvSpPr/>
            <p:nvPr/>
          </p:nvSpPr>
          <p:spPr>
            <a:xfrm rot="4358048">
              <a:off x="3962400" y="3429000"/>
              <a:ext cx="228600" cy="1861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43A3AE7-597D-C0F9-8C6B-1D1B2EDB76DA}"/>
                </a:ext>
              </a:extLst>
            </p:cNvPr>
            <p:cNvSpPr txBox="1"/>
            <p:nvPr/>
          </p:nvSpPr>
          <p:spPr>
            <a:xfrm>
              <a:off x="1828800" y="3505200"/>
              <a:ext cx="9906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Garamond" panose="02020404030301010803" pitchFamily="18" charset="0"/>
                </a:rPr>
                <a:t>neutrons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0BD6F76-A0A3-83BA-6F72-BB5DAB55C720}"/>
                </a:ext>
              </a:extLst>
            </p:cNvPr>
            <p:cNvSpPr txBox="1"/>
            <p:nvPr/>
          </p:nvSpPr>
          <p:spPr>
            <a:xfrm rot="1172508">
              <a:off x="519325" y="3303146"/>
              <a:ext cx="13279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Garamond" panose="02020404030301010803" pitchFamily="18" charset="0"/>
                </a:rPr>
                <a:t>deuteron beam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46E44DC-0B84-D614-93FB-70BB5633F1F2}"/>
                </a:ext>
              </a:extLst>
            </p:cNvPr>
            <p:cNvSpPr txBox="1"/>
            <p:nvPr/>
          </p:nvSpPr>
          <p:spPr>
            <a:xfrm rot="20649561">
              <a:off x="2852508" y="3350726"/>
              <a:ext cx="9906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Garamond" panose="02020404030301010803" pitchFamily="18" charset="0"/>
                </a:rPr>
                <a:t>neutrons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044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ABCED-5619-5A44-FA91-13D2AA56C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80" y="838200"/>
            <a:ext cx="8515015" cy="5791200"/>
          </a:xfrm>
        </p:spPr>
        <p:txBody>
          <a:bodyPr/>
          <a:lstStyle/>
          <a:p>
            <a:r>
              <a:rPr lang="en-US" dirty="0"/>
              <a:t>Little was known about the cause of spin, </a:t>
            </a:r>
            <a:br>
              <a:rPr lang="en-US" dirty="0"/>
            </a:br>
            <a:r>
              <a:rPr lang="en-US" dirty="0"/>
              <a:t>or about how forces between protons and </a:t>
            </a:r>
            <a:br>
              <a:rPr lang="en-US" dirty="0"/>
            </a:br>
            <a:r>
              <a:rPr lang="en-US" dirty="0"/>
              <a:t>neutrons inside nuclei depend on spin. </a:t>
            </a:r>
          </a:p>
          <a:p>
            <a:endParaRPr lang="en-US" sz="500" dirty="0"/>
          </a:p>
          <a:p>
            <a:r>
              <a:rPr lang="en-US" dirty="0"/>
              <a:t>In a (</a:t>
            </a:r>
            <a:r>
              <a:rPr lang="en-US" dirty="0" err="1"/>
              <a:t>d,p</a:t>
            </a:r>
            <a:r>
              <a:rPr lang="en-US" dirty="0"/>
              <a:t>) stripping reaction, the neutron </a:t>
            </a:r>
            <a:br>
              <a:rPr lang="en-US" dirty="0"/>
            </a:br>
            <a:r>
              <a:rPr lang="en-US" dirty="0"/>
              <a:t>captured by the target nucleus ‘observes’ </a:t>
            </a:r>
            <a:br>
              <a:rPr lang="en-US" dirty="0"/>
            </a:br>
            <a:r>
              <a:rPr lang="en-US" dirty="0"/>
              <a:t>the residual proton moving by with </a:t>
            </a:r>
            <a:br>
              <a:rPr lang="en-US" dirty="0"/>
            </a:br>
            <a:r>
              <a:rPr lang="en-US" b="1" i="1" dirty="0">
                <a:solidFill>
                  <a:schemeClr val="tx2"/>
                </a:solidFill>
              </a:rPr>
              <a:t>orbital angular momentum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8ED97C-EFE1-7448-AF81-CA30A8674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189470"/>
            <a:ext cx="8534400" cy="1180070"/>
          </a:xfrm>
        </p:spPr>
        <p:txBody>
          <a:bodyPr/>
          <a:lstStyle/>
          <a:p>
            <a:r>
              <a:rPr lang="en-US" dirty="0"/>
              <a:t>Ideas Motivating Willy’s Research </a:t>
            </a:r>
          </a:p>
        </p:txBody>
      </p:sp>
      <p:pic>
        <p:nvPicPr>
          <p:cNvPr id="4" name="Picture 2" descr="Nuclear spin Images, Stock Photos &amp; Vectors | Shutterstock">
            <a:extLst>
              <a:ext uri="{FF2B5EF4-FFF2-40B4-BE49-F238E27FC236}">
                <a16:creationId xmlns:a16="http://schemas.microsoft.com/office/drawing/2014/main" id="{A1BD7905-ECA0-E2B8-5ECD-D7E4CE7E7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744602"/>
            <a:ext cx="2870137" cy="2074798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236AD4DE-22DC-B456-A22F-090B697F5237}"/>
              </a:ext>
            </a:extLst>
          </p:cNvPr>
          <p:cNvGrpSpPr/>
          <p:nvPr/>
        </p:nvGrpSpPr>
        <p:grpSpPr>
          <a:xfrm>
            <a:off x="5926849" y="3124200"/>
            <a:ext cx="3197371" cy="3099475"/>
            <a:chOff x="5943600" y="2990671"/>
            <a:chExt cx="3181529" cy="309947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BA87516-2579-B703-4A9A-FCD15E90F319}"/>
                </a:ext>
              </a:extLst>
            </p:cNvPr>
            <p:cNvSpPr/>
            <p:nvPr/>
          </p:nvSpPr>
          <p:spPr>
            <a:xfrm>
              <a:off x="5943600" y="2999086"/>
              <a:ext cx="3084486" cy="309106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CF11FD6-A37E-EC79-D3F7-D07C36F71F43}"/>
                </a:ext>
              </a:extLst>
            </p:cNvPr>
            <p:cNvGrpSpPr/>
            <p:nvPr/>
          </p:nvGrpSpPr>
          <p:grpSpPr>
            <a:xfrm>
              <a:off x="6220392" y="3170822"/>
              <a:ext cx="2673524" cy="2327223"/>
              <a:chOff x="6247615" y="3311577"/>
              <a:chExt cx="2673524" cy="2327223"/>
            </a:xfrm>
          </p:grpSpPr>
          <p:sp>
            <p:nvSpPr>
              <p:cNvPr id="16" name="Arc 15">
                <a:extLst>
                  <a:ext uri="{FF2B5EF4-FFF2-40B4-BE49-F238E27FC236}">
                    <a16:creationId xmlns:a16="http://schemas.microsoft.com/office/drawing/2014/main" id="{3F534171-C8E3-5F4B-B28B-E28AFBDDAADE}"/>
                  </a:ext>
                </a:extLst>
              </p:cNvPr>
              <p:cNvSpPr/>
              <p:nvPr/>
            </p:nvSpPr>
            <p:spPr>
              <a:xfrm rot="3865671">
                <a:off x="7422050" y="2779036"/>
                <a:ext cx="679404" cy="2013975"/>
              </a:xfrm>
              <a:prstGeom prst="arc">
                <a:avLst>
                  <a:gd name="adj1" fmla="val 16500306"/>
                  <a:gd name="adj2" fmla="val 2575625"/>
                </a:avLst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7B946B4-182A-E88E-020B-8FF83F32BBA7}"/>
                  </a:ext>
                </a:extLst>
              </p:cNvPr>
              <p:cNvSpPr/>
              <p:nvPr/>
            </p:nvSpPr>
            <p:spPr>
              <a:xfrm>
                <a:off x="7823465" y="4315234"/>
                <a:ext cx="344663" cy="297739"/>
              </a:xfrm>
              <a:prstGeom prst="ellipse">
                <a:avLst/>
              </a:prstGeom>
              <a:solidFill>
                <a:schemeClr val="bg2"/>
              </a:solidFill>
              <a:ln w="571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6D00478E-9AF9-06EA-E338-6025D354BF03}"/>
                  </a:ext>
                </a:extLst>
              </p:cNvPr>
              <p:cNvSpPr/>
              <p:nvPr/>
            </p:nvSpPr>
            <p:spPr>
              <a:xfrm>
                <a:off x="7543800" y="4039520"/>
                <a:ext cx="296142" cy="315872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33146929-550B-D5C4-AE2C-40521F98E7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95796" y="4031706"/>
                <a:ext cx="0" cy="921294"/>
              </a:xfrm>
              <a:prstGeom prst="straightConnector1">
                <a:avLst/>
              </a:prstGeom>
              <a:ln w="57150">
                <a:solidFill>
                  <a:schemeClr val="bg2">
                    <a:lumMod val="95000"/>
                    <a:lumOff val="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0889EAFF-1D9D-1F9A-1A0E-F1A9CC7FC53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47615" y="4191000"/>
                <a:ext cx="1424999" cy="685633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F54D286F-9372-8BB2-6DCF-840D841255D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86800" y="3311577"/>
                <a:ext cx="36980" cy="117423"/>
              </a:xfrm>
              <a:prstGeom prst="straightConnector1">
                <a:avLst/>
              </a:prstGeom>
              <a:ln w="5715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C29C785C-6A0D-9BB6-50C0-AD2B5E814F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14794" y="3803106"/>
                <a:ext cx="0" cy="921294"/>
              </a:xfrm>
              <a:prstGeom prst="straightConnector1">
                <a:avLst/>
              </a:prstGeom>
              <a:ln w="5715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6BB0942F-70E4-C7F1-6BD7-212BA572BF3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04601" y="4953167"/>
                <a:ext cx="1424999" cy="685633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5B5DC9AE-1245-34D1-F623-DE553339B8D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19225" y="4464103"/>
                <a:ext cx="0" cy="921294"/>
              </a:xfrm>
              <a:prstGeom prst="straightConnector1">
                <a:avLst/>
              </a:prstGeom>
              <a:ln w="5715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Arc 34">
                <a:extLst>
                  <a:ext uri="{FF2B5EF4-FFF2-40B4-BE49-F238E27FC236}">
                    <a16:creationId xmlns:a16="http://schemas.microsoft.com/office/drawing/2014/main" id="{25B5ED7E-F93D-6065-3DF1-403DB1514380}"/>
                  </a:ext>
                </a:extLst>
              </p:cNvPr>
              <p:cNvSpPr/>
              <p:nvPr/>
            </p:nvSpPr>
            <p:spPr>
              <a:xfrm rot="3865671">
                <a:off x="7574450" y="3738323"/>
                <a:ext cx="679404" cy="2013975"/>
              </a:xfrm>
              <a:prstGeom prst="arc">
                <a:avLst>
                  <a:gd name="adj1" fmla="val 16500306"/>
                  <a:gd name="adj2" fmla="val 2575625"/>
                </a:avLst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2EEAF0B4-1096-7ECD-AABC-12B7D28B02B2}"/>
                  </a:ext>
                </a:extLst>
              </p:cNvPr>
              <p:cNvSpPr/>
              <p:nvPr/>
            </p:nvSpPr>
            <p:spPr>
              <a:xfrm>
                <a:off x="8171994" y="4784222"/>
                <a:ext cx="296142" cy="315872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                                                </a:t>
                </a:r>
              </a:p>
            </p:txBody>
          </p: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B8D854E6-7BC8-92CB-BD71-973ED3F5AF1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39200" y="4294160"/>
                <a:ext cx="62645" cy="120134"/>
              </a:xfrm>
              <a:prstGeom prst="straightConnector1">
                <a:avLst/>
              </a:prstGeom>
              <a:ln w="5715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7DCD459-18A6-7E57-267E-26081C1FF2C2}"/>
                </a:ext>
              </a:extLst>
            </p:cNvPr>
            <p:cNvSpPr txBox="1"/>
            <p:nvPr/>
          </p:nvSpPr>
          <p:spPr>
            <a:xfrm>
              <a:off x="7036095" y="5256569"/>
              <a:ext cx="2089034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Passing proton </a:t>
              </a:r>
              <a:br>
                <a:rPr lang="en-US" sz="1600" b="1" dirty="0">
                  <a:solidFill>
                    <a:schemeClr val="bg1"/>
                  </a:solidFill>
                </a:rPr>
              </a:br>
              <a:r>
                <a:rPr lang="en-US" sz="1600" b="1" dirty="0">
                  <a:solidFill>
                    <a:schemeClr val="bg1"/>
                  </a:solidFill>
                </a:rPr>
                <a:t>with orbital </a:t>
              </a:r>
              <a:br>
                <a:rPr lang="en-US" sz="1600" b="1" dirty="0">
                  <a:solidFill>
                    <a:schemeClr val="bg1"/>
                  </a:solidFill>
                </a:rPr>
              </a:br>
              <a:r>
                <a:rPr lang="en-US" sz="1600" b="1" dirty="0">
                  <a:solidFill>
                    <a:schemeClr val="bg1"/>
                  </a:solidFill>
                </a:rPr>
                <a:t>angular momentum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E6F45A4-1749-DCD3-D6E1-69A78A271C70}"/>
                </a:ext>
              </a:extLst>
            </p:cNvPr>
            <p:cNvSpPr txBox="1"/>
            <p:nvPr/>
          </p:nvSpPr>
          <p:spPr>
            <a:xfrm>
              <a:off x="6190120" y="2990671"/>
              <a:ext cx="217438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2"/>
                  </a:solidFill>
                </a:rPr>
                <a:t>Observer neutron </a:t>
              </a:r>
            </a:p>
            <a:p>
              <a:pPr algn="ctr"/>
              <a:r>
                <a:rPr lang="en-US" b="1" dirty="0">
                  <a:solidFill>
                    <a:schemeClr val="bg2"/>
                  </a:solidFill>
                </a:rPr>
                <a:t>with spin down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5499780-CFE1-50AE-FAB5-C317C9130B7E}"/>
                </a:ext>
              </a:extLst>
            </p:cNvPr>
            <p:cNvSpPr txBox="1"/>
            <p:nvPr/>
          </p:nvSpPr>
          <p:spPr>
            <a:xfrm>
              <a:off x="8077200" y="3962400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2"/>
                  </a:solidFill>
                </a:rPr>
                <a:t>-1/2</a:t>
              </a:r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28A92F44-6AD8-987E-72EF-A4B74FB2DE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53574" y="3814172"/>
              <a:ext cx="213964" cy="315558"/>
            </a:xfrm>
            <a:prstGeom prst="rect">
              <a:avLst/>
            </a:prstGeom>
            <a:solidFill>
              <a:schemeClr val="tx2"/>
            </a:solidFill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51D4FC7-F800-094F-30F9-843DE8735B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72836" y="4724400"/>
              <a:ext cx="213964" cy="315558"/>
            </a:xfrm>
            <a:prstGeom prst="rect">
              <a:avLst/>
            </a:prstGeom>
            <a:solidFill>
              <a:schemeClr val="tx2"/>
            </a:solidFill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80B6F0A-D90A-D2A3-2D29-EFE7B9F8F1A5}"/>
              </a:ext>
            </a:extLst>
          </p:cNvPr>
          <p:cNvSpPr txBox="1"/>
          <p:nvPr/>
        </p:nvSpPr>
        <p:spPr>
          <a:xfrm rot="10800000" flipV="1">
            <a:off x="137653" y="3855371"/>
            <a:ext cx="5537431" cy="8309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If inside the nucleus there is a</a:t>
            </a:r>
          </a:p>
          <a:p>
            <a:pPr algn="ctr"/>
            <a:r>
              <a:rPr lang="en-US" sz="2400" b="1" dirty="0"/>
              <a:t> ‘magnet-like’ spin-orbit coupling ...</a:t>
            </a:r>
          </a:p>
        </p:txBody>
      </p:sp>
    </p:spTree>
    <p:extLst>
      <p:ext uri="{BB962C8B-B14F-4D97-AF65-F5344CB8AC3E}">
        <p14:creationId xmlns:p14="http://schemas.microsoft.com/office/powerpoint/2010/main" val="151717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ABCED-5619-5A44-FA91-13D2AA56C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80" y="838200"/>
            <a:ext cx="8515015" cy="5791200"/>
          </a:xfrm>
        </p:spPr>
        <p:txBody>
          <a:bodyPr/>
          <a:lstStyle/>
          <a:p>
            <a:r>
              <a:rPr lang="en-US" dirty="0"/>
              <a:t>Little was known about the cause of spin, </a:t>
            </a:r>
            <a:br>
              <a:rPr lang="en-US" dirty="0"/>
            </a:br>
            <a:r>
              <a:rPr lang="en-US" dirty="0"/>
              <a:t>or about how forces between protons and </a:t>
            </a:r>
            <a:br>
              <a:rPr lang="en-US" dirty="0"/>
            </a:br>
            <a:r>
              <a:rPr lang="en-US" dirty="0"/>
              <a:t>neutrons inside nuclei depend on spin. </a:t>
            </a:r>
          </a:p>
          <a:p>
            <a:endParaRPr lang="en-US" sz="500" dirty="0"/>
          </a:p>
          <a:p>
            <a:r>
              <a:rPr lang="en-US" dirty="0"/>
              <a:t>In a (</a:t>
            </a:r>
            <a:r>
              <a:rPr lang="en-US" dirty="0" err="1"/>
              <a:t>d,p</a:t>
            </a:r>
            <a:r>
              <a:rPr lang="en-US" dirty="0"/>
              <a:t>) stripping reaction, the neutron </a:t>
            </a:r>
            <a:br>
              <a:rPr lang="en-US" dirty="0"/>
            </a:br>
            <a:r>
              <a:rPr lang="en-US" dirty="0"/>
              <a:t>captured by the target nucleus ‘observes’ </a:t>
            </a:r>
            <a:br>
              <a:rPr lang="en-US" dirty="0"/>
            </a:br>
            <a:r>
              <a:rPr lang="en-US" dirty="0"/>
              <a:t>the residual proton moving by with </a:t>
            </a:r>
            <a:br>
              <a:rPr lang="en-US" dirty="0"/>
            </a:br>
            <a:r>
              <a:rPr lang="en-US" b="1" i="1" dirty="0">
                <a:solidFill>
                  <a:schemeClr val="tx2"/>
                </a:solidFill>
              </a:rPr>
              <a:t>orbital angular momentum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One needs ‘polarized’ deuteron beams with </a:t>
            </a:r>
            <a:br>
              <a:rPr lang="en-US" dirty="0"/>
            </a:br>
            <a:r>
              <a:rPr lang="en-US" dirty="0"/>
              <a:t>all their spins pointing in the same direction.</a:t>
            </a:r>
            <a:br>
              <a:rPr lang="en-US" dirty="0"/>
            </a:br>
            <a:endParaRPr lang="en-US" dirty="0"/>
          </a:p>
          <a:p>
            <a:r>
              <a:rPr lang="en-US" dirty="0"/>
              <a:t>Flipping their spin direction can probe this nuclear spin-orbit force! </a:t>
            </a:r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8ED97C-EFE1-7448-AF81-CA30A8674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189470"/>
            <a:ext cx="8534400" cy="1180070"/>
          </a:xfrm>
        </p:spPr>
        <p:txBody>
          <a:bodyPr/>
          <a:lstStyle/>
          <a:p>
            <a:r>
              <a:rPr lang="en-US" dirty="0"/>
              <a:t>Ideas Motivating Willy’s Research </a:t>
            </a:r>
          </a:p>
        </p:txBody>
      </p:sp>
      <p:pic>
        <p:nvPicPr>
          <p:cNvPr id="4" name="Picture 2" descr="Nuclear spin Images, Stock Photos &amp; Vectors | Shutterstock">
            <a:extLst>
              <a:ext uri="{FF2B5EF4-FFF2-40B4-BE49-F238E27FC236}">
                <a16:creationId xmlns:a16="http://schemas.microsoft.com/office/drawing/2014/main" id="{A1BD7905-ECA0-E2B8-5ECD-D7E4CE7E7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744602"/>
            <a:ext cx="2870137" cy="2074798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3B983FA7-8FD9-6CE7-CFC0-0C3455EB0F0D}"/>
              </a:ext>
            </a:extLst>
          </p:cNvPr>
          <p:cNvSpPr txBox="1"/>
          <p:nvPr/>
        </p:nvSpPr>
        <p:spPr>
          <a:xfrm rot="10800000" flipV="1">
            <a:off x="137653" y="3855371"/>
            <a:ext cx="5537431" cy="8309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If inside the nucleus there is a</a:t>
            </a:r>
          </a:p>
          <a:p>
            <a:pPr algn="ctr"/>
            <a:r>
              <a:rPr lang="en-US" sz="2400" b="1" dirty="0"/>
              <a:t> ‘magnet-like’ spin-orbit coupling ...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31062264-C4D9-5A3C-D6CE-67AD1BFEBE3E}"/>
              </a:ext>
            </a:extLst>
          </p:cNvPr>
          <p:cNvGrpSpPr/>
          <p:nvPr/>
        </p:nvGrpSpPr>
        <p:grpSpPr>
          <a:xfrm>
            <a:off x="5702159" y="2949908"/>
            <a:ext cx="3443258" cy="3163490"/>
            <a:chOff x="5798562" y="2897184"/>
            <a:chExt cx="3186083" cy="2792952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66D3A84F-B28F-3EB0-E022-8DC8A3013B97}"/>
                </a:ext>
              </a:extLst>
            </p:cNvPr>
            <p:cNvGrpSpPr/>
            <p:nvPr/>
          </p:nvGrpSpPr>
          <p:grpSpPr>
            <a:xfrm>
              <a:off x="5798562" y="2897184"/>
              <a:ext cx="3186083" cy="2792952"/>
              <a:chOff x="5798562" y="2897184"/>
              <a:chExt cx="3186083" cy="2792952"/>
            </a:xfrm>
          </p:grpSpPr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7F8DA4F-0009-7856-DE33-006B79CAC507}"/>
                  </a:ext>
                </a:extLst>
              </p:cNvPr>
              <p:cNvSpPr/>
              <p:nvPr/>
            </p:nvSpPr>
            <p:spPr>
              <a:xfrm>
                <a:off x="5798562" y="2897184"/>
                <a:ext cx="3075556" cy="275379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" name="Arc 102">
                <a:extLst>
                  <a:ext uri="{FF2B5EF4-FFF2-40B4-BE49-F238E27FC236}">
                    <a16:creationId xmlns:a16="http://schemas.microsoft.com/office/drawing/2014/main" id="{12711ABC-C839-E336-321B-FBCF60FAC5AB}"/>
                  </a:ext>
                </a:extLst>
              </p:cNvPr>
              <p:cNvSpPr/>
              <p:nvPr/>
            </p:nvSpPr>
            <p:spPr>
              <a:xfrm rot="3573370" flipH="1">
                <a:off x="7704726" y="3816638"/>
                <a:ext cx="331420" cy="1627141"/>
              </a:xfrm>
              <a:prstGeom prst="arc">
                <a:avLst>
                  <a:gd name="adj1" fmla="val 16559838"/>
                  <a:gd name="adj2" fmla="val 1407676"/>
                </a:avLst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C0463F9F-DDC8-9217-CF94-E0488FC35B92}"/>
                  </a:ext>
                </a:extLst>
              </p:cNvPr>
              <p:cNvSpPr/>
              <p:nvPr/>
            </p:nvSpPr>
            <p:spPr>
              <a:xfrm>
                <a:off x="7220378" y="3937699"/>
                <a:ext cx="301409" cy="319208"/>
              </a:xfrm>
              <a:prstGeom prst="ellipse">
                <a:avLst/>
              </a:prstGeom>
              <a:solidFill>
                <a:schemeClr val="bg2"/>
              </a:solidFill>
              <a:ln w="571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8EE3BC48-1687-0541-BE22-E664D2FED5E7}"/>
                  </a:ext>
                </a:extLst>
              </p:cNvPr>
              <p:cNvSpPr/>
              <p:nvPr/>
            </p:nvSpPr>
            <p:spPr>
              <a:xfrm>
                <a:off x="7502901" y="4398825"/>
                <a:ext cx="296142" cy="315872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06" name="Straight Arrow Connector 105">
                <a:extLst>
                  <a:ext uri="{FF2B5EF4-FFF2-40B4-BE49-F238E27FC236}">
                    <a16:creationId xmlns:a16="http://schemas.microsoft.com/office/drawing/2014/main" id="{0C801F70-5B35-5209-69B5-F686C8F9F8F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89761" y="3652263"/>
                <a:ext cx="0" cy="921294"/>
              </a:xfrm>
              <a:prstGeom prst="straightConnector1">
                <a:avLst/>
              </a:prstGeom>
              <a:ln w="57150">
                <a:solidFill>
                  <a:schemeClr val="bg2">
                    <a:lumMod val="95000"/>
                    <a:lumOff val="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622B08CE-056F-3FA0-D7CA-F482A449E73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75751" y="4617721"/>
                <a:ext cx="758997" cy="487679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Arrow Connector 107">
                <a:extLst>
                  <a:ext uri="{FF2B5EF4-FFF2-40B4-BE49-F238E27FC236}">
                    <a16:creationId xmlns:a16="http://schemas.microsoft.com/office/drawing/2014/main" id="{5AE0FAD1-301C-4B4F-9DBE-BA4897A44B2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49290" y="4083331"/>
                <a:ext cx="0" cy="921294"/>
              </a:xfrm>
              <a:prstGeom prst="straightConnector1">
                <a:avLst/>
              </a:prstGeom>
              <a:ln w="5715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86807C0C-B9E6-8296-99E9-3EB5BF094B07}"/>
                  </a:ext>
                </a:extLst>
              </p:cNvPr>
              <p:cNvSpPr txBox="1"/>
              <p:nvPr/>
            </p:nvSpPr>
            <p:spPr>
              <a:xfrm>
                <a:off x="6946505" y="4956474"/>
                <a:ext cx="2038140" cy="7336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</a:rPr>
                  <a:t>Passing proton </a:t>
                </a:r>
                <a:br>
                  <a:rPr lang="en-US" sz="1600" b="1" dirty="0">
                    <a:solidFill>
                      <a:schemeClr val="bg1"/>
                    </a:solidFill>
                  </a:rPr>
                </a:br>
                <a:r>
                  <a:rPr lang="en-US" sz="1600" b="1" dirty="0">
                    <a:solidFill>
                      <a:schemeClr val="bg1"/>
                    </a:solidFill>
                  </a:rPr>
                  <a:t>with orbital </a:t>
                </a:r>
                <a:br>
                  <a:rPr lang="en-US" sz="1600" b="1" dirty="0">
                    <a:solidFill>
                      <a:schemeClr val="bg1"/>
                    </a:solidFill>
                  </a:rPr>
                </a:br>
                <a:r>
                  <a:rPr lang="en-US" sz="1600" b="1" dirty="0">
                    <a:solidFill>
                      <a:schemeClr val="bg1"/>
                    </a:solidFill>
                  </a:rPr>
                  <a:t>angular momentum </a:t>
                </a:r>
                <a:endParaRPr lang="en-US" sz="1600" b="1" dirty="0">
                  <a:solidFill>
                    <a:schemeClr val="bg1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EA2091D6-4B00-2B10-F056-9198572AED85}"/>
                  </a:ext>
                </a:extLst>
              </p:cNvPr>
              <p:cNvSpPr txBox="1"/>
              <p:nvPr/>
            </p:nvSpPr>
            <p:spPr>
              <a:xfrm>
                <a:off x="5884027" y="2954892"/>
                <a:ext cx="2022002" cy="5706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2"/>
                    </a:solidFill>
                  </a:rPr>
                  <a:t>Observer neutron </a:t>
                </a:r>
              </a:p>
              <a:p>
                <a:pPr algn="ctr"/>
                <a:r>
                  <a:rPr lang="en-US" b="1" dirty="0">
                    <a:solidFill>
                      <a:schemeClr val="bg2"/>
                    </a:solidFill>
                  </a:rPr>
                  <a:t>with spin up</a:t>
                </a:r>
              </a:p>
            </p:txBody>
          </p:sp>
          <p:cxnSp>
            <p:nvCxnSpPr>
              <p:cNvPr id="111" name="Straight Arrow Connector 110">
                <a:extLst>
                  <a:ext uri="{FF2B5EF4-FFF2-40B4-BE49-F238E27FC236}">
                    <a16:creationId xmlns:a16="http://schemas.microsoft.com/office/drawing/2014/main" id="{9C90AAF4-FC77-7D74-61EC-778C10FED1F6}"/>
                  </a:ext>
                </a:extLst>
              </p:cNvPr>
              <p:cNvCxnSpPr>
                <a:cxnSpLocks/>
                <a:stCxn id="103" idx="0"/>
              </p:cNvCxnSpPr>
              <p:nvPr/>
            </p:nvCxnSpPr>
            <p:spPr>
              <a:xfrm flipV="1">
                <a:off x="8463805" y="4222787"/>
                <a:ext cx="197959" cy="1"/>
              </a:xfrm>
              <a:prstGeom prst="straightConnector1">
                <a:avLst/>
              </a:prstGeom>
              <a:ln w="5715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Arc 5">
                <a:extLst>
                  <a:ext uri="{FF2B5EF4-FFF2-40B4-BE49-F238E27FC236}">
                    <a16:creationId xmlns:a16="http://schemas.microsoft.com/office/drawing/2014/main" id="{DB7971DF-61E4-A7DC-616A-E20DA4E42E71}"/>
                  </a:ext>
                </a:extLst>
              </p:cNvPr>
              <p:cNvSpPr/>
              <p:nvPr/>
            </p:nvSpPr>
            <p:spPr>
              <a:xfrm rot="3573370" flipH="1">
                <a:off x="7097079" y="3246491"/>
                <a:ext cx="454901" cy="1509319"/>
              </a:xfrm>
              <a:prstGeom prst="arc">
                <a:avLst>
                  <a:gd name="adj1" fmla="val 16559838"/>
                  <a:gd name="adj2" fmla="val 1407676"/>
                </a:avLst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621AB39-005B-BA21-2840-BE5B0F39E8F9}"/>
                  </a:ext>
                </a:extLst>
              </p:cNvPr>
              <p:cNvSpPr/>
              <p:nvPr/>
            </p:nvSpPr>
            <p:spPr>
              <a:xfrm>
                <a:off x="6862352" y="3768688"/>
                <a:ext cx="296142" cy="315872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0B27FDCC-EFBB-2C8C-39AF-F70607867BE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35202" y="3987585"/>
                <a:ext cx="758997" cy="487679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DE23807C-0DB4-7E5B-B23D-BF256AE314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10424" y="3465977"/>
                <a:ext cx="0" cy="921294"/>
              </a:xfrm>
              <a:prstGeom prst="straightConnector1">
                <a:avLst/>
              </a:prstGeom>
              <a:ln w="5715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3DB6E0BC-C58E-F2C3-8267-BE5060EFCB00}"/>
                  </a:ext>
                </a:extLst>
              </p:cNvPr>
              <p:cNvCxnSpPr>
                <a:cxnSpLocks/>
                <a:stCxn id="6" idx="0"/>
              </p:cNvCxnSpPr>
              <p:nvPr/>
            </p:nvCxnSpPr>
            <p:spPr>
              <a:xfrm>
                <a:off x="7900956" y="3575533"/>
                <a:ext cx="151946" cy="7088"/>
              </a:xfrm>
              <a:prstGeom prst="straightConnector1">
                <a:avLst/>
              </a:prstGeom>
              <a:ln w="5715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FB92D25E-D866-CAEE-D347-04E0D3C4A5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02210" y="4485042"/>
              <a:ext cx="213964" cy="315558"/>
            </a:xfrm>
            <a:prstGeom prst="rect">
              <a:avLst/>
            </a:prstGeom>
          </p:spPr>
        </p:pic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5792D4DA-8822-C975-87E9-ACDCB4FCC68E}"/>
                </a:ext>
              </a:extLst>
            </p:cNvPr>
            <p:cNvSpPr txBox="1"/>
            <p:nvPr/>
          </p:nvSpPr>
          <p:spPr>
            <a:xfrm>
              <a:off x="7437413" y="3744281"/>
              <a:ext cx="607546" cy="3260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2"/>
                  </a:solidFill>
                </a:rPr>
                <a:t>+1/2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8FE2102-0CAE-EBFC-A192-E04C26048B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69272" y="3678253"/>
              <a:ext cx="213964" cy="3155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513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147BB9A8-F00B-5FA6-EDB7-285A5826B0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Sourcery - 1964</a:t>
            </a:r>
          </a:p>
        </p:txBody>
      </p:sp>
      <p:pic>
        <p:nvPicPr>
          <p:cNvPr id="11269" name="Picture 5">
            <a:extLst>
              <a:ext uri="{FF2B5EF4-FFF2-40B4-BE49-F238E27FC236}">
                <a16:creationId xmlns:a16="http://schemas.microsoft.com/office/drawing/2014/main" id="{B40D495A-1DCC-F0FC-ECE5-89D000DCCF5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3292" y="3065153"/>
            <a:ext cx="4769708" cy="3577281"/>
          </a:xfrm>
          <a:noFill/>
          <a:ln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1267" name="Picture 3">
            <a:extLst>
              <a:ext uri="{FF2B5EF4-FFF2-40B4-BE49-F238E27FC236}">
                <a16:creationId xmlns:a16="http://schemas.microsoft.com/office/drawing/2014/main" id="{DC980CFD-177B-91E9-2FF0-66B6F519B951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5128" y="1762780"/>
            <a:ext cx="8893743" cy="1066800"/>
          </a:xfrm>
        </p:spPr>
      </p:pic>
      <p:pic>
        <p:nvPicPr>
          <p:cNvPr id="11271" name="Picture 7">
            <a:extLst>
              <a:ext uri="{FF2B5EF4-FFF2-40B4-BE49-F238E27FC236}">
                <a16:creationId xmlns:a16="http://schemas.microsoft.com/office/drawing/2014/main" id="{5C35A452-A09B-056B-2FCA-7ED67C36E7D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55508" y="3027437"/>
            <a:ext cx="3505200" cy="3601963"/>
          </a:xfrm>
          <a:noFill/>
          <a:ln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1273" name="Text Box 9">
            <a:extLst>
              <a:ext uri="{FF2B5EF4-FFF2-40B4-BE49-F238E27FC236}">
                <a16:creationId xmlns:a16="http://schemas.microsoft.com/office/drawing/2014/main" id="{D0A6218B-5B11-40C0-E119-3A54EB2E9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914400"/>
            <a:ext cx="727564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>
                <a:latin typeface="+mn-lt"/>
              </a:rPr>
              <a:t>First production of polarized H or D negative ions</a:t>
            </a:r>
          </a:p>
        </p:txBody>
      </p:sp>
      <p:sp>
        <p:nvSpPr>
          <p:cNvPr id="11274" name="Text Box 10">
            <a:extLst>
              <a:ext uri="{FF2B5EF4-FFF2-40B4-BE49-F238E27FC236}">
                <a16:creationId xmlns:a16="http://schemas.microsoft.com/office/drawing/2014/main" id="{69221A72-B3BB-1A3E-1D7A-D22C0E8ED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4953000"/>
            <a:ext cx="1727200" cy="376238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hlink"/>
                </a:solidFill>
              </a:rPr>
              <a:t>I </a:t>
            </a:r>
            <a:r>
              <a:rPr lang="en-US" altLang="en-US" b="1" baseline="-25000">
                <a:solidFill>
                  <a:schemeClr val="hlink"/>
                </a:solidFill>
              </a:rPr>
              <a:t>beam</a:t>
            </a:r>
            <a:r>
              <a:rPr lang="en-US" altLang="en-US" b="1">
                <a:solidFill>
                  <a:schemeClr val="hlink"/>
                </a:solidFill>
              </a:rPr>
              <a:t> = 300 pA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hysics reactor">
            <a:extLst>
              <a:ext uri="{FF2B5EF4-FFF2-40B4-BE49-F238E27FC236}">
                <a16:creationId xmlns:a16="http://schemas.microsoft.com/office/drawing/2014/main" id="{E92F9D99-E4A5-1096-73C9-E54084E5D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1900" y="0"/>
            <a:ext cx="6769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391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7E5C07D2-8C0A-7E64-A886-DAA5BFDDE3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Sourcery - 1965</a:t>
            </a:r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C07BBAC9-EB05-B8C0-756A-2E3A3282080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lum bright="-36000" contras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52937" y="3423844"/>
            <a:ext cx="3810000" cy="2859088"/>
          </a:xfrm>
          <a:noFill/>
          <a:ln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2294" name="Picture 6">
            <a:extLst>
              <a:ext uri="{FF2B5EF4-FFF2-40B4-BE49-F238E27FC236}">
                <a16:creationId xmlns:a16="http://schemas.microsoft.com/office/drawing/2014/main" id="{A943FEC1-AACB-67CF-5906-1AC626BA4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3276600"/>
            <a:ext cx="2895600" cy="2133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>
            <a:extLst>
              <a:ext uri="{FF2B5EF4-FFF2-40B4-BE49-F238E27FC236}">
                <a16:creationId xmlns:a16="http://schemas.microsoft.com/office/drawing/2014/main" id="{A6C610AF-FC3B-2DAA-5C98-1DF297D1C1D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6800" y="1533525"/>
            <a:ext cx="7086600" cy="1362075"/>
          </a:xfrm>
          <a:noFill/>
          <a:ln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2297" name="Text Box 9">
            <a:extLst>
              <a:ext uri="{FF2B5EF4-FFF2-40B4-BE49-F238E27FC236}">
                <a16:creationId xmlns:a16="http://schemas.microsoft.com/office/drawing/2014/main" id="{07254463-B2C9-A044-35F9-1C3284D6F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917575"/>
            <a:ext cx="80959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>
                <a:latin typeface="+mn-lt"/>
              </a:rPr>
              <a:t>First acceleration of polarized ions in tandem accelerator</a:t>
            </a:r>
          </a:p>
        </p:txBody>
      </p:sp>
      <p:sp>
        <p:nvSpPr>
          <p:cNvPr id="12298" name="Text Box 10">
            <a:extLst>
              <a:ext uri="{FF2B5EF4-FFF2-40B4-BE49-F238E27FC236}">
                <a16:creationId xmlns:a16="http://schemas.microsoft.com/office/drawing/2014/main" id="{D601FCCD-D9F3-9154-46ED-B1567E4D7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2063" y="5562600"/>
            <a:ext cx="2471737" cy="831850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 b="1">
                <a:solidFill>
                  <a:schemeClr val="hlink"/>
                </a:solidFill>
              </a:rPr>
              <a:t>I</a:t>
            </a:r>
            <a:r>
              <a:rPr lang="en-US" altLang="en-US" sz="2400" b="1" baseline="-25000">
                <a:solidFill>
                  <a:schemeClr val="hlink"/>
                </a:solidFill>
              </a:rPr>
              <a:t>beam </a:t>
            </a:r>
            <a:r>
              <a:rPr lang="el-GR" altLang="en-US" sz="2400" b="1">
                <a:solidFill>
                  <a:schemeClr val="hlink"/>
                </a:solidFill>
                <a:sym typeface="Symbol" pitchFamily="2" charset="2"/>
              </a:rPr>
              <a:t></a:t>
            </a:r>
            <a:r>
              <a:rPr lang="en-US" altLang="en-US" sz="2400" b="1">
                <a:solidFill>
                  <a:schemeClr val="hlink"/>
                </a:solidFill>
              </a:rPr>
              <a:t> 10-20 pA </a:t>
            </a:r>
          </a:p>
          <a:p>
            <a:pPr algn="ctr"/>
            <a:r>
              <a:rPr lang="en-US" altLang="en-US" sz="2400" b="1">
                <a:solidFill>
                  <a:schemeClr val="hlink"/>
                </a:solidFill>
              </a:rPr>
              <a:t>P</a:t>
            </a:r>
            <a:r>
              <a:rPr lang="en-US" altLang="en-US" sz="2400" b="1" baseline="-25000">
                <a:solidFill>
                  <a:schemeClr val="hlink"/>
                </a:solidFill>
              </a:rPr>
              <a:t>beam</a:t>
            </a:r>
            <a:r>
              <a:rPr lang="en-US" altLang="en-US" sz="2400" b="1">
                <a:solidFill>
                  <a:schemeClr val="hlink"/>
                </a:solidFill>
              </a:rPr>
              <a:t> </a:t>
            </a:r>
            <a:r>
              <a:rPr lang="el-GR" altLang="en-US" sz="2400" b="1">
                <a:solidFill>
                  <a:schemeClr val="hlink"/>
                </a:solidFill>
                <a:sym typeface="Symbol" pitchFamily="2" charset="2"/>
              </a:rPr>
              <a:t></a:t>
            </a:r>
            <a:r>
              <a:rPr lang="en-US" altLang="en-US" sz="2400" b="1">
                <a:solidFill>
                  <a:schemeClr val="hlink"/>
                </a:solidFill>
              </a:rPr>
              <a:t> 0.45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11DC75A-2648-1680-F8B2-AA4D4D7F4919}"/>
              </a:ext>
            </a:extLst>
          </p:cNvPr>
          <p:cNvSpPr/>
          <p:nvPr/>
        </p:nvSpPr>
        <p:spPr>
          <a:xfrm>
            <a:off x="5757863" y="4037961"/>
            <a:ext cx="381000" cy="228600"/>
          </a:xfrm>
          <a:prstGeom prst="ellipse">
            <a:avLst/>
          </a:prstGeom>
          <a:solidFill>
            <a:srgbClr val="FF3675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99" name="Text Box 11">
            <a:extLst>
              <a:ext uri="{FF2B5EF4-FFF2-40B4-BE49-F238E27FC236}">
                <a16:creationId xmlns:a16="http://schemas.microsoft.com/office/drawing/2014/main" id="{BCAE6AA3-7DE4-5708-DC5A-40E2816F8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276600"/>
            <a:ext cx="4486275" cy="376238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hlink"/>
                </a:solidFill>
              </a:rPr>
              <a:t>Polarization preserved with foil stripper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5469856-F46D-8527-DB2B-E6B95C0DD931}"/>
              </a:ext>
            </a:extLst>
          </p:cNvPr>
          <p:cNvSpPr/>
          <p:nvPr/>
        </p:nvSpPr>
        <p:spPr>
          <a:xfrm>
            <a:off x="7162800" y="4425726"/>
            <a:ext cx="152400" cy="152973"/>
          </a:xfrm>
          <a:prstGeom prst="ellipse">
            <a:avLst/>
          </a:prstGeom>
          <a:solidFill>
            <a:srgbClr val="FF3675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2A5552-77A2-56F4-0221-F4249A1B4A16}"/>
              </a:ext>
            </a:extLst>
          </p:cNvPr>
          <p:cNvSpPr txBox="1"/>
          <p:nvPr/>
        </p:nvSpPr>
        <p:spPr>
          <a:xfrm>
            <a:off x="5301548" y="4447894"/>
            <a:ext cx="974947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Gas Stripper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B30FD4C-7052-991A-C206-C6E22B00BBD7}"/>
              </a:ext>
            </a:extLst>
          </p:cNvPr>
          <p:cNvCxnSpPr>
            <a:cxnSpLocks/>
            <a:endCxn id="2" idx="4"/>
          </p:cNvCxnSpPr>
          <p:nvPr/>
        </p:nvCxnSpPr>
        <p:spPr>
          <a:xfrm flipV="1">
            <a:off x="5948363" y="4266561"/>
            <a:ext cx="0" cy="3048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C50D068-FA98-38A1-85D3-003ED8277AC0}"/>
              </a:ext>
            </a:extLst>
          </p:cNvPr>
          <p:cNvCxnSpPr>
            <a:cxnSpLocks/>
            <a:stCxn id="4" idx="3"/>
            <a:endCxn id="3" idx="2"/>
          </p:cNvCxnSpPr>
          <p:nvPr/>
        </p:nvCxnSpPr>
        <p:spPr>
          <a:xfrm flipV="1">
            <a:off x="6276495" y="4502213"/>
            <a:ext cx="886305" cy="764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E3606AB-9119-4A4E-A16D-EDD08E5455CE}"/>
              </a:ext>
            </a:extLst>
          </p:cNvPr>
          <p:cNvSpPr txBox="1"/>
          <p:nvPr/>
        </p:nvSpPr>
        <p:spPr>
          <a:xfrm>
            <a:off x="6721253" y="3886200"/>
            <a:ext cx="9460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Foil Stripper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493DAB2-B165-E336-0C43-14ED6D22236D}"/>
              </a:ext>
            </a:extLst>
          </p:cNvPr>
          <p:cNvCxnSpPr>
            <a:cxnSpLocks/>
          </p:cNvCxnSpPr>
          <p:nvPr/>
        </p:nvCxnSpPr>
        <p:spPr>
          <a:xfrm flipH="1">
            <a:off x="6248400" y="4044043"/>
            <a:ext cx="470099" cy="326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Default Design">
      <a:majorFont>
        <a:latin typeface="Franklin Gothic Medium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43482</TotalTime>
  <Words>1855</Words>
  <Application>Microsoft Macintosh PowerPoint</Application>
  <PresentationFormat>On-screen Show (4:3)</PresentationFormat>
  <Paragraphs>262</Paragraphs>
  <Slides>24</Slides>
  <Notes>15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Cambria Math</vt:lpstr>
      <vt:lpstr>Franklin Gothic Medium</vt:lpstr>
      <vt:lpstr>Garamond</vt:lpstr>
      <vt:lpstr>Symbol</vt:lpstr>
      <vt:lpstr>Times New Roman</vt:lpstr>
      <vt:lpstr>1_Default Design</vt:lpstr>
      <vt:lpstr>Willy’s Early Research:  Developing and Using Accelerated Spin-Polarized Beams</vt:lpstr>
      <vt:lpstr>Willy’s Early Physics Education</vt:lpstr>
      <vt:lpstr>Willy’s Activities at UW - 1952-54 </vt:lpstr>
      <vt:lpstr>Willy’s 1st Spin-Physics Expt. - 1956</vt:lpstr>
      <vt:lpstr>Ideas Motivating Willy’s Research </vt:lpstr>
      <vt:lpstr>Ideas Motivating Willy’s Research </vt:lpstr>
      <vt:lpstr>Sourcery - 1964</vt:lpstr>
      <vt:lpstr>PowerPoint Presentation</vt:lpstr>
      <vt:lpstr>Sourcery - 1965</vt:lpstr>
      <vt:lpstr>Spin-Orbit Coupling Evidence - 1967</vt:lpstr>
      <vt:lpstr>Sourcery – 1967/8</vt:lpstr>
      <vt:lpstr>Sourcery - 1968</vt:lpstr>
      <vt:lpstr>Targetry - 1968 </vt:lpstr>
      <vt:lpstr>Wisconsin’s Sterling Hall Bombed!</vt:lpstr>
      <vt:lpstr>Willy’s Responses</vt:lpstr>
      <vt:lpstr>Seminal Publications – 1967-71</vt:lpstr>
      <vt:lpstr>Polarimetry – 1968-71</vt:lpstr>
      <vt:lpstr>PowerPoint Presentation</vt:lpstr>
      <vt:lpstr>Willy’s Style</vt:lpstr>
      <vt:lpstr>PowerPoint Presentation</vt:lpstr>
      <vt:lpstr>Storage Ring Collaborations</vt:lpstr>
      <vt:lpstr>Willy’s Professional Honors</vt:lpstr>
      <vt:lpstr>Scientist Teacher – Generous Patron</vt:lpstr>
      <vt:lpstr>We All Stand on Your Shoulders. Thank You, Willy!</vt:lpstr>
    </vt:vector>
  </TitlesOfParts>
  <Company>UNC-CH Dept of Physics and Astronomy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Deuteron D-State</dc:title>
  <dc:creator>clegg</dc:creator>
  <cp:lastModifiedBy>Anselm Vossen, Ph.D.</cp:lastModifiedBy>
  <cp:revision>216</cp:revision>
  <dcterms:created xsi:type="dcterms:W3CDTF">2005-05-29T14:00:41Z</dcterms:created>
  <dcterms:modified xsi:type="dcterms:W3CDTF">2023-09-29T13:17:25Z</dcterms:modified>
</cp:coreProperties>
</file>