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8" r:id="rId3"/>
    <p:sldId id="321" r:id="rId4"/>
    <p:sldId id="325" r:id="rId5"/>
    <p:sldId id="313" r:id="rId6"/>
    <p:sldId id="295" r:id="rId7"/>
    <p:sldId id="312" r:id="rId8"/>
    <p:sldId id="314" r:id="rId9"/>
    <p:sldId id="323" r:id="rId10"/>
    <p:sldId id="324" r:id="rId11"/>
    <p:sldId id="326" r:id="rId12"/>
    <p:sldId id="327" r:id="rId13"/>
    <p:sldId id="298" r:id="rId14"/>
    <p:sldId id="329" r:id="rId15"/>
    <p:sldId id="297" r:id="rId16"/>
    <p:sldId id="316" r:id="rId17"/>
    <p:sldId id="304" r:id="rId18"/>
    <p:sldId id="301" r:id="rId19"/>
    <p:sldId id="302" r:id="rId20"/>
    <p:sldId id="317" r:id="rId21"/>
    <p:sldId id="303" r:id="rId22"/>
    <p:sldId id="305" r:id="rId23"/>
    <p:sldId id="318" r:id="rId24"/>
    <p:sldId id="319" r:id="rId25"/>
    <p:sldId id="333" r:id="rId26"/>
    <p:sldId id="309" r:id="rId27"/>
    <p:sldId id="308" r:id="rId28"/>
    <p:sldId id="320" r:id="rId29"/>
    <p:sldId id="330" r:id="rId30"/>
    <p:sldId id="331" r:id="rId31"/>
    <p:sldId id="306" r:id="rId32"/>
    <p:sldId id="310" r:id="rId33"/>
    <p:sldId id="33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76"/>
    <a:srgbClr val="8C1844"/>
    <a:srgbClr val="8C0B42"/>
    <a:srgbClr val="7C439A"/>
    <a:srgbClr val="F35820"/>
    <a:srgbClr val="2E6911"/>
    <a:srgbClr val="0477BC"/>
    <a:srgbClr val="F29900"/>
    <a:srgbClr val="B47E99"/>
    <a:srgbClr val="AF8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0646C-728B-4DE5-9E91-DD72435D1C09}" v="2" dt="2019-09-16T15:23:37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5831" autoAdjust="0"/>
  </p:normalViewPr>
  <p:slideViewPr>
    <p:cSldViewPr snapToGrid="0">
      <p:cViewPr>
        <p:scale>
          <a:sx n="57" d="100"/>
          <a:sy n="57" d="100"/>
        </p:scale>
        <p:origin x="1191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ievert" userId="10858b4d490cb69c" providerId="LiveId" clId="{A8F0646C-728B-4DE5-9E91-DD72435D1C09}"/>
    <pc:docChg chg="modSld">
      <pc:chgData name="Matthew Sievert" userId="10858b4d490cb69c" providerId="LiveId" clId="{A8F0646C-728B-4DE5-9E91-DD72435D1C09}" dt="2019-09-16T15:23:37.016" v="1"/>
      <pc:docMkLst>
        <pc:docMk/>
      </pc:docMkLst>
      <pc:sldChg chg="addSp delSp">
        <pc:chgData name="Matthew Sievert" userId="10858b4d490cb69c" providerId="LiveId" clId="{A8F0646C-728B-4DE5-9E91-DD72435D1C09}" dt="2019-09-16T15:23:37.016" v="1"/>
        <pc:sldMkLst>
          <pc:docMk/>
          <pc:sldMk cId="1140600761" sldId="256"/>
        </pc:sldMkLst>
        <pc:grpChg chg="add">
          <ac:chgData name="Matthew Sievert" userId="10858b4d490cb69c" providerId="LiveId" clId="{A8F0646C-728B-4DE5-9E91-DD72435D1C09}" dt="2019-09-16T15:23:37.016" v="1"/>
          <ac:grpSpMkLst>
            <pc:docMk/>
            <pc:sldMk cId="1140600761" sldId="256"/>
            <ac:grpSpMk id="15" creationId="{9EFD2E69-3C5F-4B88-AA1E-00E0413C004B}"/>
          </ac:grpSpMkLst>
        </pc:grpChg>
        <pc:grpChg chg="del">
          <ac:chgData name="Matthew Sievert" userId="10858b4d490cb69c" providerId="LiveId" clId="{A8F0646C-728B-4DE5-9E91-DD72435D1C09}" dt="2019-09-16T15:23:36.760" v="0" actId="478"/>
          <ac:grpSpMkLst>
            <pc:docMk/>
            <pc:sldMk cId="1140600761" sldId="256"/>
            <ac:grpSpMk id="72" creationId="{D504367B-F400-4369-87C9-02643C2667EF}"/>
          </ac:grpSpMkLst>
        </pc:grpChg>
      </pc:sldChg>
    </pc:docChg>
  </pc:docChgLst>
  <pc:docChgLst>
    <pc:chgData name="Matthew Sievert" userId="10858b4d490cb69c" providerId="LiveId" clId="{0DC74D67-3953-4817-B9FC-650602BDAB82}"/>
    <pc:docChg chg="undo custSel addSld modSld">
      <pc:chgData name="Matthew Sievert" userId="10858b4d490cb69c" providerId="LiveId" clId="{0DC74D67-3953-4817-B9FC-650602BDAB82}" dt="2018-11-02T16:50:38.109" v="655" actId="164"/>
      <pc:docMkLst>
        <pc:docMk/>
      </pc:docMkLst>
      <pc:sldChg chg="addSp delSp modSp">
        <pc:chgData name="Matthew Sievert" userId="10858b4d490cb69c" providerId="LiveId" clId="{0DC74D67-3953-4817-B9FC-650602BDAB82}" dt="2018-10-12T18:51:21.982" v="457" actId="478"/>
        <pc:sldMkLst>
          <pc:docMk/>
          <pc:sldMk cId="1140600761" sldId="256"/>
        </pc:sldMkLst>
        <pc:spChg chg="del">
          <ac:chgData name="Matthew Sievert" userId="10858b4d490cb69c" providerId="LiveId" clId="{0DC74D67-3953-4817-B9FC-650602BDAB82}" dt="2018-10-12T18:09:37.767" v="0" actId="478"/>
          <ac:spMkLst>
            <pc:docMk/>
            <pc:sldMk cId="1140600761" sldId="256"/>
            <ac:spMk id="2" creationId="{A01EE401-2268-4619-A74A-92D7B1603382}"/>
          </ac:spMkLst>
        </pc:spChg>
        <pc:spChg chg="del">
          <ac:chgData name="Matthew Sievert" userId="10858b4d490cb69c" providerId="LiveId" clId="{0DC74D67-3953-4817-B9FC-650602BDAB82}" dt="2018-10-12T18:09:37.767" v="0" actId="478"/>
          <ac:spMkLst>
            <pc:docMk/>
            <pc:sldMk cId="1140600761" sldId="256"/>
            <ac:spMk id="3" creationId="{A5207495-0C9A-4279-A814-021FE7AB82E8}"/>
          </ac:spMkLst>
        </pc:spChg>
        <pc:spChg chg="add del mod">
          <ac:chgData name="Matthew Sievert" userId="10858b4d490cb69c" providerId="LiveId" clId="{0DC74D67-3953-4817-B9FC-650602BDAB82}" dt="2018-10-12T18:20:32.520" v="66" actId="478"/>
          <ac:spMkLst>
            <pc:docMk/>
            <pc:sldMk cId="1140600761" sldId="256"/>
            <ac:spMk id="4" creationId="{1DF2728E-E056-4C6F-909B-DCDF1082CDA6}"/>
          </ac:spMkLst>
        </pc:spChg>
        <pc:spChg chg="add del mod">
          <ac:chgData name="Matthew Sievert" userId="10858b4d490cb69c" providerId="LiveId" clId="{0DC74D67-3953-4817-B9FC-650602BDAB82}" dt="2018-10-12T18:28:48.797" v="143" actId="478"/>
          <ac:spMkLst>
            <pc:docMk/>
            <pc:sldMk cId="1140600761" sldId="256"/>
            <ac:spMk id="7" creationId="{AF862EC6-A5C1-4BFF-875A-6C8B6CFF5792}"/>
          </ac:spMkLst>
        </pc:spChg>
        <pc:spChg chg="add mod ord topLvl">
          <ac:chgData name="Matthew Sievert" userId="10858b4d490cb69c" providerId="LiveId" clId="{0DC74D67-3953-4817-B9FC-650602BDAB82}" dt="2018-10-12T18:33:33.692" v="191" actId="164"/>
          <ac:spMkLst>
            <pc:docMk/>
            <pc:sldMk cId="1140600761" sldId="256"/>
            <ac:spMk id="8" creationId="{0FC93335-0A29-4C9F-83C5-8258D2160082}"/>
          </ac:spMkLst>
        </pc:spChg>
        <pc:spChg chg="add del mod">
          <ac:chgData name="Matthew Sievert" userId="10858b4d490cb69c" providerId="LiveId" clId="{0DC74D67-3953-4817-B9FC-650602BDAB82}" dt="2018-10-12T18:24:05.152" v="90" actId="478"/>
          <ac:spMkLst>
            <pc:docMk/>
            <pc:sldMk cId="1140600761" sldId="256"/>
            <ac:spMk id="9" creationId="{7341B103-53CD-4545-B396-9EF4F49CD393}"/>
          </ac:spMkLst>
        </pc:spChg>
        <pc:spChg chg="add del mod">
          <ac:chgData name="Matthew Sievert" userId="10858b4d490cb69c" providerId="LiveId" clId="{0DC74D67-3953-4817-B9FC-650602BDAB82}" dt="2018-10-12T18:28:52.110" v="144" actId="478"/>
          <ac:spMkLst>
            <pc:docMk/>
            <pc:sldMk cId="1140600761" sldId="256"/>
            <ac:spMk id="10" creationId="{054F27A1-B02C-4647-B719-D1D5CA8EF173}"/>
          </ac:spMkLst>
        </pc:spChg>
        <pc:spChg chg="add del mod">
          <ac:chgData name="Matthew Sievert" userId="10858b4d490cb69c" providerId="LiveId" clId="{0DC74D67-3953-4817-B9FC-650602BDAB82}" dt="2018-10-12T18:17:23.922" v="37" actId="478"/>
          <ac:spMkLst>
            <pc:docMk/>
            <pc:sldMk cId="1140600761" sldId="256"/>
            <ac:spMk id="11" creationId="{5DE606D9-1273-4C6A-A40D-E9B3A7A3A489}"/>
          </ac:spMkLst>
        </pc:spChg>
        <pc:spChg chg="add del mod ord">
          <ac:chgData name="Matthew Sievert" userId="10858b4d490cb69c" providerId="LiveId" clId="{0DC74D67-3953-4817-B9FC-650602BDAB82}" dt="2018-10-12T18:24:05.152" v="90" actId="478"/>
          <ac:spMkLst>
            <pc:docMk/>
            <pc:sldMk cId="1140600761" sldId="256"/>
            <ac:spMk id="14" creationId="{5768A9E1-6414-4BE2-9E7C-9099C1780EF1}"/>
          </ac:spMkLst>
        </pc:spChg>
        <pc:spChg chg="add mod topLvl">
          <ac:chgData name="Matthew Sievert" userId="10858b4d490cb69c" providerId="LiveId" clId="{0DC74D67-3953-4817-B9FC-650602BDAB82}" dt="2018-10-12T18:33:25.269" v="188" actId="164"/>
          <ac:spMkLst>
            <pc:docMk/>
            <pc:sldMk cId="1140600761" sldId="256"/>
            <ac:spMk id="17" creationId="{D581DB65-4BC1-4630-A2DD-3FEF2BED9681}"/>
          </ac:spMkLst>
        </pc:spChg>
        <pc:spChg chg="add del mod">
          <ac:chgData name="Matthew Sievert" userId="10858b4d490cb69c" providerId="LiveId" clId="{0DC74D67-3953-4817-B9FC-650602BDAB82}" dt="2018-10-12T18:27:50.173" v="138" actId="478"/>
          <ac:spMkLst>
            <pc:docMk/>
            <pc:sldMk cId="1140600761" sldId="256"/>
            <ac:spMk id="18" creationId="{E854BE36-8D58-4E9B-9C3A-96C9E7E1804B}"/>
          </ac:spMkLst>
        </pc:spChg>
        <pc:spChg chg="add mod">
          <ac:chgData name="Matthew Sievert" userId="10858b4d490cb69c" providerId="LiveId" clId="{0DC74D67-3953-4817-B9FC-650602BDAB82}" dt="2018-10-12T18:39:51.613" v="292" actId="1076"/>
          <ac:spMkLst>
            <pc:docMk/>
            <pc:sldMk cId="1140600761" sldId="256"/>
            <ac:spMk id="19" creationId="{56315797-0484-41D6-802A-A63A27EFFA2C}"/>
          </ac:spMkLst>
        </pc:spChg>
        <pc:spChg chg="add mod topLvl">
          <ac:chgData name="Matthew Sievert" userId="10858b4d490cb69c" providerId="LiveId" clId="{0DC74D67-3953-4817-B9FC-650602BDAB82}" dt="2018-10-12T18:33:31.489" v="190" actId="164"/>
          <ac:spMkLst>
            <pc:docMk/>
            <pc:sldMk cId="1140600761" sldId="256"/>
            <ac:spMk id="20" creationId="{15EA1B11-27FD-448B-BE8B-01DD48A6B40F}"/>
          </ac:spMkLst>
        </pc:spChg>
        <pc:spChg chg="add mod topLvl">
          <ac:chgData name="Matthew Sievert" userId="10858b4d490cb69c" providerId="LiveId" clId="{0DC74D67-3953-4817-B9FC-650602BDAB82}" dt="2018-10-12T18:33:29.469" v="189" actId="164"/>
          <ac:spMkLst>
            <pc:docMk/>
            <pc:sldMk cId="1140600761" sldId="256"/>
            <ac:spMk id="21" creationId="{1FF3B39B-D69C-45FE-9BFE-4CE3E092B8A9}"/>
          </ac:spMkLst>
        </pc:spChg>
        <pc:spChg chg="add mod topLvl">
          <ac:chgData name="Matthew Sievert" userId="10858b4d490cb69c" providerId="LiveId" clId="{0DC74D67-3953-4817-B9FC-650602BDAB82}" dt="2018-10-12T18:33:31.489" v="190" actId="164"/>
          <ac:spMkLst>
            <pc:docMk/>
            <pc:sldMk cId="1140600761" sldId="256"/>
            <ac:spMk id="22" creationId="{EE140C2E-2488-480E-A389-1A90A56E583A}"/>
          </ac:spMkLst>
        </pc:spChg>
        <pc:spChg chg="add mod topLvl">
          <ac:chgData name="Matthew Sievert" userId="10858b4d490cb69c" providerId="LiveId" clId="{0DC74D67-3953-4817-B9FC-650602BDAB82}" dt="2018-10-12T18:33:33.692" v="191" actId="164"/>
          <ac:spMkLst>
            <pc:docMk/>
            <pc:sldMk cId="1140600761" sldId="256"/>
            <ac:spMk id="23" creationId="{FA616BCC-4F75-4B27-909E-EF80B33190AF}"/>
          </ac:spMkLst>
        </pc:spChg>
        <pc:spChg chg="add mod topLvl">
          <ac:chgData name="Matthew Sievert" userId="10858b4d490cb69c" providerId="LiveId" clId="{0DC74D67-3953-4817-B9FC-650602BDAB82}" dt="2018-10-12T18:33:29.469" v="189" actId="164"/>
          <ac:spMkLst>
            <pc:docMk/>
            <pc:sldMk cId="1140600761" sldId="256"/>
            <ac:spMk id="24" creationId="{0818EAF8-475C-4E33-89CF-DE7E7EA85D8A}"/>
          </ac:spMkLst>
        </pc:spChg>
        <pc:spChg chg="add mod topLvl">
          <ac:chgData name="Matthew Sievert" userId="10858b4d490cb69c" providerId="LiveId" clId="{0DC74D67-3953-4817-B9FC-650602BDAB82}" dt="2018-10-12T18:33:25.269" v="188" actId="164"/>
          <ac:spMkLst>
            <pc:docMk/>
            <pc:sldMk cId="1140600761" sldId="256"/>
            <ac:spMk id="25" creationId="{FAD6DD87-CE51-491B-9D57-56D3834EA159}"/>
          </ac:spMkLst>
        </pc:spChg>
        <pc:spChg chg="add mod topLvl">
          <ac:chgData name="Matthew Sievert" userId="10858b4d490cb69c" providerId="LiveId" clId="{0DC74D67-3953-4817-B9FC-650602BDAB82}" dt="2018-10-12T18:33:23.348" v="187" actId="164"/>
          <ac:spMkLst>
            <pc:docMk/>
            <pc:sldMk cId="1140600761" sldId="256"/>
            <ac:spMk id="26" creationId="{4A3E75E1-D70E-4997-B075-26F6FCEDBEDB}"/>
          </ac:spMkLst>
        </pc:spChg>
        <pc:spChg chg="add mod topLvl">
          <ac:chgData name="Matthew Sievert" userId="10858b4d490cb69c" providerId="LiveId" clId="{0DC74D67-3953-4817-B9FC-650602BDAB82}" dt="2018-10-12T18:33:23.348" v="187" actId="164"/>
          <ac:spMkLst>
            <pc:docMk/>
            <pc:sldMk cId="1140600761" sldId="256"/>
            <ac:spMk id="27" creationId="{6A152CB9-904F-4F32-AEAD-6D41B9BE9B98}"/>
          </ac:spMkLst>
        </pc:spChg>
        <pc:spChg chg="add mod topLvl">
          <ac:chgData name="Matthew Sievert" userId="10858b4d490cb69c" providerId="LiveId" clId="{0DC74D67-3953-4817-B9FC-650602BDAB82}" dt="2018-10-12T18:33:21.136" v="186" actId="164"/>
          <ac:spMkLst>
            <pc:docMk/>
            <pc:sldMk cId="1140600761" sldId="256"/>
            <ac:spMk id="28" creationId="{8C611663-2AA1-45F4-B259-FE2F3ADBB8DD}"/>
          </ac:spMkLst>
        </pc:spChg>
        <pc:spChg chg="add mod topLvl">
          <ac:chgData name="Matthew Sievert" userId="10858b4d490cb69c" providerId="LiveId" clId="{0DC74D67-3953-4817-B9FC-650602BDAB82}" dt="2018-10-12T18:33:21.136" v="186" actId="164"/>
          <ac:spMkLst>
            <pc:docMk/>
            <pc:sldMk cId="1140600761" sldId="256"/>
            <ac:spMk id="29" creationId="{2938A9C7-135C-46CC-8A8F-7B69F0C3B78B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0" creationId="{0E9B562C-DE6E-4C05-B0C7-03E37281DB95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2" creationId="{DAC0A25F-AAF6-4A39-A61F-CFD476A118D5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4" creationId="{52C14366-B302-4445-AE1C-C059E9FDBF68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7" creationId="{2A081BF4-CE03-44D0-A2AF-AC2745CA6D8F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8" creationId="{82ADC8A0-8FE0-4A9D-8CAA-3BE2DA87AD2C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60" creationId="{8A99E70E-20F0-4FA9-8614-03340022DF47}"/>
          </ac:spMkLst>
        </pc:spChg>
        <pc:spChg chg="add mod">
          <ac:chgData name="Matthew Sievert" userId="10858b4d490cb69c" providerId="LiveId" clId="{0DC74D67-3953-4817-B9FC-650602BDAB82}" dt="2018-10-12T18:40:13.443" v="295" actId="207"/>
          <ac:spMkLst>
            <pc:docMk/>
            <pc:sldMk cId="1140600761" sldId="256"/>
            <ac:spMk id="62" creationId="{C0CAFA33-FDC7-40EF-BDFF-1B6D68FBE06B}"/>
          </ac:spMkLst>
        </pc:spChg>
        <pc:spChg chg="add mod">
          <ac:chgData name="Matthew Sievert" userId="10858b4d490cb69c" providerId="LiveId" clId="{0DC74D67-3953-4817-B9FC-650602BDAB82}" dt="2018-10-12T18:40:13.443" v="295" actId="207"/>
          <ac:spMkLst>
            <pc:docMk/>
            <pc:sldMk cId="1140600761" sldId="256"/>
            <ac:spMk id="63" creationId="{35F24B61-BF87-48AF-A9A1-E196199E7750}"/>
          </ac:spMkLst>
        </pc:spChg>
        <pc:spChg chg="add mod">
          <ac:chgData name="Matthew Sievert" userId="10858b4d490cb69c" providerId="LiveId" clId="{0DC74D67-3953-4817-B9FC-650602BDAB82}" dt="2018-10-12T18:40:13.443" v="295" actId="207"/>
          <ac:spMkLst>
            <pc:docMk/>
            <pc:sldMk cId="1140600761" sldId="256"/>
            <ac:spMk id="64" creationId="{21BD0F0F-7E3C-4017-97DD-4BA85E367B26}"/>
          </ac:spMkLst>
        </pc:spChg>
        <pc:spChg chg="add del mod">
          <ac:chgData name="Matthew Sievert" userId="10858b4d490cb69c" providerId="LiveId" clId="{0DC74D67-3953-4817-B9FC-650602BDAB82}" dt="2018-10-12T18:40:48.357" v="301" actId="478"/>
          <ac:spMkLst>
            <pc:docMk/>
            <pc:sldMk cId="1140600761" sldId="256"/>
            <ac:spMk id="65" creationId="{A7BF35F6-C9A0-4A37-B11B-C1D66B8F65F6}"/>
          </ac:spMkLst>
        </pc:spChg>
        <pc:spChg chg="add mod">
          <ac:chgData name="Matthew Sievert" userId="10858b4d490cb69c" providerId="LiveId" clId="{0DC74D67-3953-4817-B9FC-650602BDAB82}" dt="2018-10-12T18:45:16.962" v="356" actId="164"/>
          <ac:spMkLst>
            <pc:docMk/>
            <pc:sldMk cId="1140600761" sldId="256"/>
            <ac:spMk id="66" creationId="{40DD26ED-A0FD-43F6-92EA-F4B7BF2F9DCE}"/>
          </ac:spMkLst>
        </pc:spChg>
        <pc:spChg chg="add mod">
          <ac:chgData name="Matthew Sievert" userId="10858b4d490cb69c" providerId="LiveId" clId="{0DC74D67-3953-4817-B9FC-650602BDAB82}" dt="2018-10-12T18:45:16.962" v="356" actId="164"/>
          <ac:spMkLst>
            <pc:docMk/>
            <pc:sldMk cId="1140600761" sldId="256"/>
            <ac:spMk id="67" creationId="{0190CBF6-2BF5-4C21-94FD-E1A78EE55BA1}"/>
          </ac:spMkLst>
        </pc:spChg>
        <pc:spChg chg="add mod">
          <ac:chgData name="Matthew Sievert" userId="10858b4d490cb69c" providerId="LiveId" clId="{0DC74D67-3953-4817-B9FC-650602BDAB82}" dt="2018-10-12T18:45:16.962" v="356" actId="164"/>
          <ac:spMkLst>
            <pc:docMk/>
            <pc:sldMk cId="1140600761" sldId="256"/>
            <ac:spMk id="68" creationId="{4086AAB9-924D-495B-B6C9-49C95055C6E9}"/>
          </ac:spMkLst>
        </pc:spChg>
        <pc:spChg chg="add mod topLvl">
          <ac:chgData name="Matthew Sievert" userId="10858b4d490cb69c" providerId="LiveId" clId="{0DC74D67-3953-4817-B9FC-650602BDAB82}" dt="2018-10-12T18:49:58.915" v="440" actId="164"/>
          <ac:spMkLst>
            <pc:docMk/>
            <pc:sldMk cId="1140600761" sldId="256"/>
            <ac:spMk id="70" creationId="{4FEA4FA7-97E3-4635-A4FA-7158BE7BBC59}"/>
          </ac:spMkLst>
        </pc:spChg>
        <pc:spChg chg="add mod">
          <ac:chgData name="Matthew Sievert" userId="10858b4d490cb69c" providerId="LiveId" clId="{0DC74D67-3953-4817-B9FC-650602BDAB82}" dt="2018-10-12T18:51:06.125" v="456" actId="1076"/>
          <ac:spMkLst>
            <pc:docMk/>
            <pc:sldMk cId="1140600761" sldId="256"/>
            <ac:spMk id="73" creationId="{9162EA23-2E82-4E9C-9FE1-965055E27245}"/>
          </ac:spMkLst>
        </pc:spChg>
        <pc:spChg chg="add del mod">
          <ac:chgData name="Matthew Sievert" userId="10858b4d490cb69c" providerId="LiveId" clId="{0DC74D67-3953-4817-B9FC-650602BDAB82}" dt="2018-10-12T18:50:21.760" v="445" actId="478"/>
          <ac:spMkLst>
            <pc:docMk/>
            <pc:sldMk cId="1140600761" sldId="256"/>
            <ac:spMk id="74" creationId="{278A58D6-8E87-4936-8D3F-143F6D314867}"/>
          </ac:spMkLst>
        </pc:spChg>
        <pc:spChg chg="add mod">
          <ac:chgData name="Matthew Sievert" userId="10858b4d490cb69c" providerId="LiveId" clId="{0DC74D67-3953-4817-B9FC-650602BDAB82}" dt="2018-10-12T18:51:06.125" v="456" actId="1076"/>
          <ac:spMkLst>
            <pc:docMk/>
            <pc:sldMk cId="1140600761" sldId="256"/>
            <ac:spMk id="76" creationId="{6008C6C9-2B4E-4C09-9FA5-669E22ABEE15}"/>
          </ac:spMkLst>
        </pc:s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0" creationId="{19476078-6126-4F06-9181-B075AC4AB4CD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1" creationId="{2E5128DE-38C9-4092-836E-565C600A43AC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2" creationId="{7D23A4B2-F950-479A-92ED-66CEF997B8E5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3" creationId="{7F44A36A-B66C-449D-964D-271ABF6BD804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4" creationId="{9A2B12FE-FF60-4F79-B481-89DD0BE64163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5" creationId="{6F90D369-CEB4-4EB4-A557-6308C65102E5}"/>
          </ac:grpSpMkLst>
        </pc:grpChg>
        <pc:grpChg chg="add mod">
          <ac:chgData name="Matthew Sievert" userId="10858b4d490cb69c" providerId="LiveId" clId="{0DC74D67-3953-4817-B9FC-650602BDAB82}" dt="2018-10-12T18:29:35.990" v="153" actId="164"/>
          <ac:grpSpMkLst>
            <pc:docMk/>
            <pc:sldMk cId="1140600761" sldId="256"/>
            <ac:grpSpMk id="36" creationId="{64C97699-63E8-4C36-AF9A-5D1AE8A45479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37" creationId="{7A500BC9-60C7-45C0-A1E9-5A84C4886638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38" creationId="{022C6DA9-712E-4866-95A6-D7A52D273D09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39" creationId="{C2C18507-8E63-490B-AE98-174D38DF926E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40" creationId="{22739711-52F7-42E6-8172-BD300EC1440D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41" creationId="{33C85D3D-372E-4A1E-AF24-782B42B39BAA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42" creationId="{442F80D5-1FD6-4BD6-B370-288BA45FEBD1}"/>
          </ac:grpSpMkLst>
        </pc:grpChg>
        <pc:grpChg chg="add del mod">
          <ac:chgData name="Matthew Sievert" userId="10858b4d490cb69c" providerId="LiveId" clId="{0DC74D67-3953-4817-B9FC-650602BDAB82}" dt="2018-10-12T18:51:21.982" v="457" actId="478"/>
          <ac:grpSpMkLst>
            <pc:docMk/>
            <pc:sldMk cId="1140600761" sldId="256"/>
            <ac:grpSpMk id="43" creationId="{EABEC655-EB2F-4866-A7B7-CE571BD479B6}"/>
          </ac:grpSpMkLst>
        </pc:grpChg>
        <pc:grpChg chg="add mod">
          <ac:chgData name="Matthew Sievert" userId="10858b4d490cb69c" providerId="LiveId" clId="{0DC74D67-3953-4817-B9FC-650602BDAB82}" dt="2018-10-12T18:49:01.476" v="435" actId="1076"/>
          <ac:grpSpMkLst>
            <pc:docMk/>
            <pc:sldMk cId="1140600761" sldId="256"/>
            <ac:grpSpMk id="69" creationId="{7118FFEA-2A51-457B-B603-67D7B2810E83}"/>
          </ac:grpSpMkLst>
        </pc:grpChg>
        <pc:grpChg chg="add del mod">
          <ac:chgData name="Matthew Sievert" userId="10858b4d490cb69c" providerId="LiveId" clId="{0DC74D67-3953-4817-B9FC-650602BDAB82}" dt="2018-10-12T18:49:49.039" v="438" actId="165"/>
          <ac:grpSpMkLst>
            <pc:docMk/>
            <pc:sldMk cId="1140600761" sldId="256"/>
            <ac:grpSpMk id="71" creationId="{8DEA8BBB-DDD9-4947-AEE1-9F55EB89F8AB}"/>
          </ac:grpSpMkLst>
        </pc:grpChg>
        <pc:grpChg chg="add mod">
          <ac:chgData name="Matthew Sievert" userId="10858b4d490cb69c" providerId="LiveId" clId="{0DC74D67-3953-4817-B9FC-650602BDAB82}" dt="2018-10-12T18:51:01.204" v="455" actId="1076"/>
          <ac:grpSpMkLst>
            <pc:docMk/>
            <pc:sldMk cId="1140600761" sldId="256"/>
            <ac:grpSpMk id="72" creationId="{D504367B-F400-4369-87C9-02643C2667EF}"/>
          </ac:grpSpMkLst>
        </pc:grpChg>
        <pc:picChg chg="add del mod">
          <ac:chgData name="Matthew Sievert" userId="10858b4d490cb69c" providerId="LiveId" clId="{0DC74D67-3953-4817-B9FC-650602BDAB82}" dt="2018-10-12T18:16:08.159" v="27" actId="478"/>
          <ac:picMkLst>
            <pc:docMk/>
            <pc:sldMk cId="1140600761" sldId="256"/>
            <ac:picMk id="6" creationId="{F0CC4E36-A92B-4B8E-ACFB-CC28D0E3A71E}"/>
          </ac:picMkLst>
        </pc:picChg>
        <pc:picChg chg="add del mod modCrop">
          <ac:chgData name="Matthew Sievert" userId="10858b4d490cb69c" providerId="LiveId" clId="{0DC74D67-3953-4817-B9FC-650602BDAB82}" dt="2018-10-12T18:18:14.512" v="43" actId="478"/>
          <ac:picMkLst>
            <pc:docMk/>
            <pc:sldMk cId="1140600761" sldId="256"/>
            <ac:picMk id="13" creationId="{6CDAFDC6-3050-4BB0-9953-6907A179BCAD}"/>
          </ac:picMkLst>
        </pc:picChg>
        <pc:picChg chg="add del mod modCrop">
          <ac:chgData name="Matthew Sievert" userId="10858b4d490cb69c" providerId="LiveId" clId="{0DC74D67-3953-4817-B9FC-650602BDAB82}" dt="2018-10-12T18:20:30.954" v="65" actId="478"/>
          <ac:picMkLst>
            <pc:docMk/>
            <pc:sldMk cId="1140600761" sldId="256"/>
            <ac:picMk id="16" creationId="{DB61F920-B187-455B-82E7-E86F55C07684}"/>
          </ac:picMkLst>
        </pc:picChg>
        <pc:picChg chg="add mod topLvl modCrop">
          <ac:chgData name="Matthew Sievert" userId="10858b4d490cb69c" providerId="LiveId" clId="{0DC74D67-3953-4817-B9FC-650602BDAB82}" dt="2018-10-12T18:49:58.915" v="440" actId="164"/>
          <ac:picMkLst>
            <pc:docMk/>
            <pc:sldMk cId="1140600761" sldId="256"/>
            <ac:picMk id="1026" creationId="{A57C4630-1CA5-4A5D-84F5-06A330C11672}"/>
          </ac:picMkLst>
        </pc:picChg>
      </pc:sldChg>
      <pc:sldChg chg="addSp delSp modSp add">
        <pc:chgData name="Matthew Sievert" userId="10858b4d490cb69c" providerId="LiveId" clId="{0DC74D67-3953-4817-B9FC-650602BDAB82}" dt="2018-11-02T16:50:38.109" v="655" actId="164"/>
        <pc:sldMkLst>
          <pc:docMk/>
          <pc:sldMk cId="1518831804" sldId="257"/>
        </pc:sldMkLst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2" creationId="{D9BC6832-5BC6-4D31-8341-BE52ECF2C1FF}"/>
          </ac:spMkLst>
        </pc:spChg>
        <pc:spChg chg="add mod">
          <ac:chgData name="Matthew Sievert" userId="10858b4d490cb69c" providerId="LiveId" clId="{0DC74D67-3953-4817-B9FC-650602BDAB82}" dt="2018-10-12T19:01:05.019" v="577" actId="1076"/>
          <ac:spMkLst>
            <pc:docMk/>
            <pc:sldMk cId="1518831804" sldId="257"/>
            <ac:spMk id="3" creationId="{2054E2C1-AAA7-4602-AFC7-825834903EC4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8" creationId="{0FC93335-0A29-4C9F-83C5-8258D2160082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1" creationId="{A8BD9756-B91A-4BD9-8F02-45ABDB2D20A9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2" creationId="{9E45A59B-555E-4AF6-B054-EC3C9B9DDF15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4" creationId="{05025CF6-17A1-4E1D-A786-40DD99BE1C51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5" creationId="{B8997168-46E3-4024-BF51-B07702E6B214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17" creationId="{D581DB65-4BC1-4630-A2DD-3FEF2BED9681}"/>
          </ac:spMkLst>
        </pc:spChg>
        <pc:spChg chg="del">
          <ac:chgData name="Matthew Sievert" userId="10858b4d490cb69c" providerId="LiveId" clId="{0DC74D67-3953-4817-B9FC-650602BDAB82}" dt="2018-10-12T18:34:17.473" v="193" actId="478"/>
          <ac:spMkLst>
            <pc:docMk/>
            <pc:sldMk cId="1518831804" sldId="257"/>
            <ac:spMk id="19" creationId="{56315797-0484-41D6-802A-A63A27EFFA2C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0" creationId="{15EA1B11-27FD-448B-BE8B-01DD48A6B40F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1" creationId="{1FF3B39B-D69C-45FE-9BFE-4CE3E092B8A9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2" creationId="{EE140C2E-2488-480E-A389-1A90A56E583A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3" creationId="{FA616BCC-4F75-4B27-909E-EF80B33190AF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4" creationId="{0818EAF8-475C-4E33-89CF-DE7E7EA85D8A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5" creationId="{FAD6DD87-CE51-491B-9D57-56D3834EA159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6" creationId="{4A3E75E1-D70E-4997-B075-26F6FCEDBEDB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7" creationId="{6A152CB9-904F-4F32-AEAD-6D41B9BE9B98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8" creationId="{8C611663-2AA1-45F4-B259-FE2F3ADBB8DD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9" creationId="{2938A9C7-135C-46CC-8A8F-7B69F0C3B78B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4" creationId="{D7099DB0-A049-4E84-BAD3-D8C1A238CE0C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5" creationId="{94BCAEE6-2BE5-479C-9BDF-26D8865F723D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6" creationId="{4C8C80CF-D404-452F-A48F-D89BDBAA4DC1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7" creationId="{CC26CF8B-ECDE-4832-B263-4BF365DED45E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8" creationId="{5DF3CA34-BB0C-4BCB-8A73-98F106DB4BED}"/>
          </ac:spMkLst>
        </pc:spChg>
        <pc:grpChg chg="add del mod">
          <ac:chgData name="Matthew Sievert" userId="10858b4d490cb69c" providerId="LiveId" clId="{0DC74D67-3953-4817-B9FC-650602BDAB82}" dt="2018-10-12T19:00:22.145" v="564" actId="165"/>
          <ac:grpSpMkLst>
            <pc:docMk/>
            <pc:sldMk cId="1518831804" sldId="257"/>
            <ac:grpSpMk id="2" creationId="{0B560861-BE80-48E2-BE94-0428353C7E41}"/>
          </ac:grpSpMkLst>
        </pc:grpChg>
        <pc:grpChg chg="add mod">
          <ac:chgData name="Matthew Sievert" userId="10858b4d490cb69c" providerId="LiveId" clId="{0DC74D67-3953-4817-B9FC-650602BDAB82}" dt="2018-11-02T16:50:38.109" v="655" actId="164"/>
          <ac:grpSpMkLst>
            <pc:docMk/>
            <pc:sldMk cId="1518831804" sldId="257"/>
            <ac:grpSpMk id="4" creationId="{0708AA69-1EBB-451C-814B-8293AB3FAD7D}"/>
          </ac:grpSpMkLst>
        </pc:grpChg>
        <pc:grpChg chg="add mod">
          <ac:chgData name="Matthew Sievert" userId="10858b4d490cb69c" providerId="LiveId" clId="{0DC74D67-3953-4817-B9FC-650602BDAB82}" dt="2018-11-02T16:50:38.109" v="655" actId="164"/>
          <ac:grpSpMkLst>
            <pc:docMk/>
            <pc:sldMk cId="1518831804" sldId="257"/>
            <ac:grpSpMk id="5" creationId="{5F0F5742-8C9C-4F5F-A289-61D1893C3810}"/>
          </ac:grpSpMkLst>
        </pc:grpChg>
        <pc:grpChg chg="add del">
          <ac:chgData name="Matthew Sievert" userId="10858b4d490cb69c" providerId="LiveId" clId="{0DC74D67-3953-4817-B9FC-650602BDAB82}" dt="2018-11-02T16:47:44.807" v="599"/>
          <ac:grpSpMkLst>
            <pc:docMk/>
            <pc:sldMk cId="1518831804" sldId="257"/>
            <ac:grpSpMk id="16" creationId="{69D4686E-60DC-4502-A773-9FBED02E9684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37" creationId="{7A500BC9-60C7-45C0-A1E9-5A84C4886638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38" creationId="{022C6DA9-712E-4866-95A6-D7A52D273D09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39" creationId="{C2C18507-8E63-490B-AE98-174D38DF926E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40" creationId="{22739711-52F7-42E6-8172-BD300EC1440D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41" creationId="{33C85D3D-372E-4A1E-AF24-782B42B39BAA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42" creationId="{442F80D5-1FD6-4BD6-B370-288BA45FEBD1}"/>
          </ac:grpSpMkLst>
        </pc:grpChg>
        <pc:grpChg chg="add del">
          <ac:chgData name="Matthew Sievert" userId="10858b4d490cb69c" providerId="LiveId" clId="{0DC74D67-3953-4817-B9FC-650602BDAB82}" dt="2018-11-02T16:47:44.807" v="599"/>
          <ac:grpSpMkLst>
            <pc:docMk/>
            <pc:sldMk cId="1518831804" sldId="257"/>
            <ac:grpSpMk id="46" creationId="{1A76DBBB-B5D2-4189-87F8-958EDAADB7C9}"/>
          </ac:grpSpMkLst>
        </pc:grpChg>
        <pc:picChg chg="add del">
          <ac:chgData name="Matthew Sievert" userId="10858b4d490cb69c" providerId="LiveId" clId="{0DC74D67-3953-4817-B9FC-650602BDAB82}" dt="2018-11-02T16:47:44.807" v="599"/>
          <ac:picMkLst>
            <pc:docMk/>
            <pc:sldMk cId="1518831804" sldId="257"/>
            <ac:picMk id="13" creationId="{35B8DC9E-8261-49F6-9216-DE69DB6AC1C0}"/>
          </ac:picMkLst>
        </pc:picChg>
        <pc:picChg chg="add del">
          <ac:chgData name="Matthew Sievert" userId="10858b4d490cb69c" providerId="LiveId" clId="{0DC74D67-3953-4817-B9FC-650602BDAB82}" dt="2018-11-02T16:47:44.807" v="599"/>
          <ac:picMkLst>
            <pc:docMk/>
            <pc:sldMk cId="1518831804" sldId="257"/>
            <ac:picMk id="53" creationId="{BE4E1491-B84B-4CC8-919D-D7A02C28B55E}"/>
          </ac:picMkLst>
        </pc:picChg>
      </pc:sldChg>
      <pc:sldChg chg="addSp delSp modSp add">
        <pc:chgData name="Matthew Sievert" userId="10858b4d490cb69c" providerId="LiveId" clId="{0DC74D67-3953-4817-B9FC-650602BDAB82}" dt="2018-10-12T18:57:15.299" v="563" actId="478"/>
        <pc:sldMkLst>
          <pc:docMk/>
          <pc:sldMk cId="3438621487" sldId="258"/>
        </pc:sldMkLst>
        <pc:spChg chg="add mod">
          <ac:chgData name="Matthew Sievert" userId="10858b4d490cb69c" providerId="LiveId" clId="{0DC74D67-3953-4817-B9FC-650602BDAB82}" dt="2018-10-12T18:57:11.596" v="562" actId="554"/>
          <ac:spMkLst>
            <pc:docMk/>
            <pc:sldMk cId="3438621487" sldId="258"/>
            <ac:spMk id="2" creationId="{13487848-D9F3-48B8-BC08-340C52C8F8D2}"/>
          </ac:spMkLst>
        </pc:spChg>
        <pc:spChg chg="add mod">
          <ac:chgData name="Matthew Sievert" userId="10858b4d490cb69c" providerId="LiveId" clId="{0DC74D67-3953-4817-B9FC-650602BDAB82}" dt="2018-10-12T18:57:08.163" v="561" actId="554"/>
          <ac:spMkLst>
            <pc:docMk/>
            <pc:sldMk cId="3438621487" sldId="258"/>
            <ac:spMk id="16" creationId="{1E0C3657-5E5E-4BD5-B031-A5E0E63EAF8D}"/>
          </ac:spMkLst>
        </pc:spChg>
        <pc:spChg chg="add del">
          <ac:chgData name="Matthew Sievert" userId="10858b4d490cb69c" providerId="LiveId" clId="{0DC74D67-3953-4817-B9FC-650602BDAB82}" dt="2018-10-12T18:54:53.085" v="527" actId="478"/>
          <ac:spMkLst>
            <pc:docMk/>
            <pc:sldMk cId="3438621487" sldId="258"/>
            <ac:spMk id="17" creationId="{239053D9-9C25-44CE-A725-FFF8A0144073}"/>
          </ac:spMkLst>
        </pc:spChg>
        <pc:spChg chg="add mod">
          <ac:chgData name="Matthew Sievert" userId="10858b4d490cb69c" providerId="LiveId" clId="{0DC74D67-3953-4817-B9FC-650602BDAB82}" dt="2018-10-12T18:57:11.596" v="562" actId="554"/>
          <ac:spMkLst>
            <pc:docMk/>
            <pc:sldMk cId="3438621487" sldId="258"/>
            <ac:spMk id="18" creationId="{48725B9C-FDA6-451D-AF41-EB5E9D6D799B}"/>
          </ac:spMkLst>
        </pc:spChg>
        <pc:spChg chg="add mod">
          <ac:chgData name="Matthew Sievert" userId="10858b4d490cb69c" providerId="LiveId" clId="{0DC74D67-3953-4817-B9FC-650602BDAB82}" dt="2018-10-12T18:57:08.163" v="561" actId="554"/>
          <ac:spMkLst>
            <pc:docMk/>
            <pc:sldMk cId="3438621487" sldId="258"/>
            <ac:spMk id="39" creationId="{9F40A07B-206E-4663-9E24-6298F298D86B}"/>
          </ac:spMkLst>
        </pc:spChg>
        <pc:spChg chg="add mod">
          <ac:chgData name="Matthew Sievert" userId="10858b4d490cb69c" providerId="LiveId" clId="{0DC74D67-3953-4817-B9FC-650602BDAB82}" dt="2018-10-12T18:55:59.548" v="540" actId="207"/>
          <ac:spMkLst>
            <pc:docMk/>
            <pc:sldMk cId="3438621487" sldId="258"/>
            <ac:spMk id="40" creationId="{C594B591-82B3-4A18-B9D2-87D18133EB23}"/>
          </ac:spMkLst>
        </pc:spChg>
        <pc:spChg chg="add mod">
          <ac:chgData name="Matthew Sievert" userId="10858b4d490cb69c" providerId="LiveId" clId="{0DC74D67-3953-4817-B9FC-650602BDAB82}" dt="2018-10-12T18:56:53.900" v="558" actId="207"/>
          <ac:spMkLst>
            <pc:docMk/>
            <pc:sldMk cId="3438621487" sldId="258"/>
            <ac:spMk id="41" creationId="{E22396DC-7055-4786-8337-A89CE3AE52FF}"/>
          </ac:spMkLst>
        </pc:spChg>
        <pc:spChg chg="mod topLvl">
          <ac:chgData name="Matthew Sievert" userId="10858b4d490cb69c" providerId="LiveId" clId="{0DC74D67-3953-4817-B9FC-650602BDAB82}" dt="2018-10-12T18:52:59.452" v="479" actId="12789"/>
          <ac:spMkLst>
            <pc:docMk/>
            <pc:sldMk cId="3438621487" sldId="258"/>
            <ac:spMk id="66" creationId="{40DD26ED-A0FD-43F6-92EA-F4B7BF2F9DCE}"/>
          </ac:spMkLst>
        </pc:spChg>
        <pc:spChg chg="del">
          <ac:chgData name="Matthew Sievert" userId="10858b4d490cb69c" providerId="LiveId" clId="{0DC74D67-3953-4817-B9FC-650602BDAB82}" dt="2018-10-12T18:52:02.007" v="464" actId="478"/>
          <ac:spMkLst>
            <pc:docMk/>
            <pc:sldMk cId="3438621487" sldId="258"/>
            <ac:spMk id="67" creationId="{0190CBF6-2BF5-4C21-94FD-E1A78EE55BA1}"/>
          </ac:spMkLst>
        </pc:spChg>
        <pc:spChg chg="mod topLvl">
          <ac:chgData name="Matthew Sievert" userId="10858b4d490cb69c" providerId="LiveId" clId="{0DC74D67-3953-4817-B9FC-650602BDAB82}" dt="2018-10-12T18:53:06.799" v="490" actId="20577"/>
          <ac:spMkLst>
            <pc:docMk/>
            <pc:sldMk cId="3438621487" sldId="258"/>
            <ac:spMk id="68" creationId="{4086AAB9-924D-495B-B6C9-49C95055C6E9}"/>
          </ac:spMkLst>
        </pc:spChg>
        <pc:spChg chg="del">
          <ac:chgData name="Matthew Sievert" userId="10858b4d490cb69c" providerId="LiveId" clId="{0DC74D67-3953-4817-B9FC-650602BDAB82}" dt="2018-10-12T18:51:41.263" v="461" actId="478"/>
          <ac:spMkLst>
            <pc:docMk/>
            <pc:sldMk cId="3438621487" sldId="258"/>
            <ac:spMk id="73" creationId="{9162EA23-2E82-4E9C-9FE1-965055E27245}"/>
          </ac:spMkLst>
        </pc:spChg>
        <pc:spChg chg="del mod">
          <ac:chgData name="Matthew Sievert" userId="10858b4d490cb69c" providerId="LiveId" clId="{0DC74D67-3953-4817-B9FC-650602BDAB82}" dt="2018-10-12T18:51:43.271" v="462" actId="478"/>
          <ac:spMkLst>
            <pc:docMk/>
            <pc:sldMk cId="3438621487" sldId="258"/>
            <ac:spMk id="76" creationId="{6008C6C9-2B4E-4C09-9FA5-669E22ABEE15}"/>
          </ac:spMkLst>
        </pc:spChg>
        <pc:grpChg chg="add del mod">
          <ac:chgData name="Matthew Sievert" userId="10858b4d490cb69c" providerId="LiveId" clId="{0DC74D67-3953-4817-B9FC-650602BDAB82}" dt="2018-10-12T18:57:15.299" v="563" actId="478"/>
          <ac:grpSpMkLst>
            <pc:docMk/>
            <pc:sldMk cId="3438621487" sldId="258"/>
            <ac:grpSpMk id="20" creationId="{219C76C8-AD03-4C4D-864D-6B67BF77F308}"/>
          </ac:grpSpMkLst>
        </pc:grpChg>
        <pc:grpChg chg="del mod">
          <ac:chgData name="Matthew Sievert" userId="10858b4d490cb69c" providerId="LiveId" clId="{0DC74D67-3953-4817-B9FC-650602BDAB82}" dt="2018-10-12T18:52:18.695" v="467" actId="165"/>
          <ac:grpSpMkLst>
            <pc:docMk/>
            <pc:sldMk cId="3438621487" sldId="258"/>
            <ac:grpSpMk id="69" creationId="{7118FFEA-2A51-457B-B603-67D7B2810E83}"/>
          </ac:grpSpMkLst>
        </pc:grpChg>
        <pc:grpChg chg="del">
          <ac:chgData name="Matthew Sievert" userId="10858b4d490cb69c" providerId="LiveId" clId="{0DC74D67-3953-4817-B9FC-650602BDAB82}" dt="2018-10-12T18:51:38.646" v="459" actId="478"/>
          <ac:grpSpMkLst>
            <pc:docMk/>
            <pc:sldMk cId="3438621487" sldId="258"/>
            <ac:grpSpMk id="72" creationId="{D504367B-F400-4369-87C9-02643C2667E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6FD4-7893-4C59-95A0-A3C9D3CF30F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312A8-7F34-44E0-B8D4-DE3B8105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1831-9780-4A10-AFB1-5299EDAAE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2D7ED-22CD-4225-8081-70A753E3E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8642-133F-41B4-B89C-9A8DF8B4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68446-0BD0-4917-A5B2-B8B7153F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4E4-5B0B-41D3-9304-50FFD516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2022-6FC6-4C7E-836D-0B152F8A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0A271-1E20-4CC5-9A8C-EF7EF3C4D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0B72-D3DF-4528-B84F-402F6CCC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51FB-2383-44B1-BF54-66A68F2C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F6EA5-75CB-4B6F-907E-BFACDF7E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0B139-360E-44D9-B424-D926FB6E2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5412D-32B1-4BBA-9D91-092D5D318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19909-58DC-483F-8A8C-9EF91DF6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6D39-7E7F-4E43-B7E5-FBDE35A0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B035-1986-4423-A986-B3FA7C8F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A139-CE29-48AE-B8D6-06EA3156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D256-5006-48DF-BBC3-48DC6789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8A7A-CDD8-423C-9493-2E4C585E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AE50-49A4-4199-BEE1-963B4FE2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E4B8-2A66-4131-99EE-3AE38005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B582-1B1C-47C4-B130-45684680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6527-0C6B-4E20-B290-30F80202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469C-D074-4255-A077-69E2CEA1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2CD49-CD2E-41C6-9AA5-67D80D91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2B48-01BE-4135-B08E-B661A64E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AD95-0AF7-469F-9B12-75E11488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B3C8-40C9-4B91-8B7A-B032F74D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9E081-CCEF-4BDA-AF02-794087885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9AF8-1350-4765-8336-A35CC964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4754-1754-4D43-8E70-B541A4AB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ECBFB-B0E4-4BFC-BA16-F5F3CBE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5C69-9D93-4DBE-A41D-DF31DF46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07961-5674-4401-94EA-5999D6A0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32AB-1C12-43AB-98C0-189D5D499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5BC3F-019B-4D97-909C-A9CAFB3E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91B3-E14C-48AC-B251-88937A1E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69E68-490A-44C9-977C-FBCEC1AB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45D74-DB5D-4BFC-9613-DEAAB597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88854-E115-417C-A027-2F709D8D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4B4E-2B1A-4AF7-B4C5-7C42A89B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9F010-CE08-4A27-A809-7B10284B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CBDEE-2C59-48FB-A2AF-FD47FC8E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2001-4251-4605-BBFF-A6165E7F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3ADF3-EB53-4B75-82D9-6FB63EAD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773D0-E276-4C27-B345-45E20FF1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B4FB5-E7DB-4102-B1BF-2E08B562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A57A-C75A-489C-95F8-2FDFD804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E8A1-BBE3-45C2-83C0-B0738D47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E4C99-5E90-46FF-BDE8-716DF389A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5B6CE-1F10-414F-8640-2E03BCFE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6CDB-260B-4863-907B-8CA91D61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F371-DB2C-43FF-ACD2-B0DA173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8A38-6C8E-4CFE-9D0F-067A2C4D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6C66C-320A-428E-800E-CB377519E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E87B6-CC38-4D9A-8DA6-2C9E7CC3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EBBF1-8A2C-4980-8A28-372E1AF0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F1AAE-5BA5-4CF1-85D3-6594AFD1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B399F-8F8B-408E-8702-CB6BE93B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13038-2F46-4980-A869-90579BAE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4BAD0-E737-4F6A-B72D-D4268352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B0DB-4ED6-4DCC-A96F-50ABD199A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EF98-783B-454B-A0B9-432B7AED8F4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D4E-8DC1-4E56-9F05-0BF041032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92F3-FDB6-4676-A9A6-57290204E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emf"/><Relationship Id="rId11" Type="http://schemas.openxmlformats.org/officeDocument/2006/relationships/image" Target="../media/image93.png"/><Relationship Id="rId5" Type="http://schemas.openxmlformats.org/officeDocument/2006/relationships/image" Target="../media/image27.emf"/><Relationship Id="rId10" Type="http://schemas.openxmlformats.org/officeDocument/2006/relationships/image" Target="../media/image23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36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image" Target="../media/image33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2.png"/><Relationship Id="rId5" Type="http://schemas.openxmlformats.org/officeDocument/2006/relationships/tags" Target="../tags/tag9.xml"/><Relationship Id="rId10" Type="http://schemas.openxmlformats.org/officeDocument/2006/relationships/image" Target="../media/image41.png"/><Relationship Id="rId4" Type="http://schemas.openxmlformats.org/officeDocument/2006/relationships/tags" Target="../tags/tag8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2.xml"/><Relationship Id="rId7" Type="http://schemas.openxmlformats.org/officeDocument/2006/relationships/image" Target="../media/image4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60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571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70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tags" Target="../tags/tag19.xml"/><Relationship Id="rId7" Type="http://schemas.openxmlformats.org/officeDocument/2006/relationships/image" Target="../media/image59.emf"/><Relationship Id="rId12" Type="http://schemas.openxmlformats.org/officeDocument/2006/relationships/image" Target="../media/image6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2.png"/><Relationship Id="rId5" Type="http://schemas.openxmlformats.org/officeDocument/2006/relationships/tags" Target="../tags/tag21.xml"/><Relationship Id="rId10" Type="http://schemas.openxmlformats.org/officeDocument/2006/relationships/image" Target="../media/image14.png"/><Relationship Id="rId4" Type="http://schemas.openxmlformats.org/officeDocument/2006/relationships/tags" Target="../tags/tag20.xml"/><Relationship Id="rId9" Type="http://schemas.openxmlformats.org/officeDocument/2006/relationships/image" Target="../media/image61.png"/><Relationship Id="rId14" Type="http://schemas.openxmlformats.org/officeDocument/2006/relationships/image" Target="../media/image5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8.png"/><Relationship Id="rId3" Type="http://schemas.openxmlformats.org/officeDocument/2006/relationships/tags" Target="../tags/tag24.xml"/><Relationship Id="rId7" Type="http://schemas.openxmlformats.org/officeDocument/2006/relationships/image" Target="../media/image66.png"/><Relationship Id="rId12" Type="http://schemas.openxmlformats.org/officeDocument/2006/relationships/image" Target="../media/image66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3.png"/><Relationship Id="rId5" Type="http://schemas.openxmlformats.org/officeDocument/2006/relationships/tags" Target="../tags/tag26.xml"/><Relationship Id="rId10" Type="http://schemas.openxmlformats.org/officeDocument/2006/relationships/image" Target="../media/image62.png"/><Relationship Id="rId4" Type="http://schemas.openxmlformats.org/officeDocument/2006/relationships/tags" Target="../tags/tag25.xml"/><Relationship Id="rId9" Type="http://schemas.openxmlformats.org/officeDocument/2006/relationships/image" Target="../media/image65.png"/><Relationship Id="rId14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31.xml"/><Relationship Id="rId7" Type="http://schemas.openxmlformats.org/officeDocument/2006/relationships/image" Target="../media/image63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610.png"/><Relationship Id="rId10" Type="http://schemas.openxmlformats.org/officeDocument/2006/relationships/image" Target="../media/image8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12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12.png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3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9162EA23-2E82-4E9C-9FE1-965055E27245}"/>
              </a:ext>
            </a:extLst>
          </p:cNvPr>
          <p:cNvSpPr txBox="1"/>
          <p:nvPr/>
        </p:nvSpPr>
        <p:spPr>
          <a:xfrm>
            <a:off x="253830" y="3649557"/>
            <a:ext cx="253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 2023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08C6C9-2B4E-4C09-9FA5-669E22ABEE15}"/>
              </a:ext>
            </a:extLst>
          </p:cNvPr>
          <p:cNvSpPr txBox="1"/>
          <p:nvPr/>
        </p:nvSpPr>
        <p:spPr>
          <a:xfrm>
            <a:off x="9400111" y="3649556"/>
            <a:ext cx="279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9/29/2023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7E805-2497-4699-93E9-E542CBBC0983}"/>
              </a:ext>
            </a:extLst>
          </p:cNvPr>
          <p:cNvGrpSpPr/>
          <p:nvPr/>
        </p:nvGrpSpPr>
        <p:grpSpPr>
          <a:xfrm>
            <a:off x="3607326" y="3561361"/>
            <a:ext cx="4977348" cy="972693"/>
            <a:chOff x="3296719" y="3142963"/>
            <a:chExt cx="4977348" cy="9726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8F0DE4-6B13-4F3E-A2B1-886D3896ED22}"/>
                </a:ext>
              </a:extLst>
            </p:cNvPr>
            <p:cNvSpPr txBox="1"/>
            <p:nvPr/>
          </p:nvSpPr>
          <p:spPr>
            <a:xfrm>
              <a:off x="3296719" y="3231159"/>
              <a:ext cx="3864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Matthew D. Sievert</a:t>
              </a: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54A0A0EE-2ACA-47BD-8B91-16887A24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026" y="3142963"/>
              <a:ext cx="864041" cy="97269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0C6DC1-FBC2-8415-D5DB-A4AF98184764}"/>
              </a:ext>
            </a:extLst>
          </p:cNvPr>
          <p:cNvGrpSpPr/>
          <p:nvPr/>
        </p:nvGrpSpPr>
        <p:grpSpPr>
          <a:xfrm>
            <a:off x="1718057" y="434635"/>
            <a:ext cx="8755886" cy="2308324"/>
            <a:chOff x="1718057" y="624827"/>
            <a:chExt cx="8755886" cy="2308324"/>
          </a:xfrm>
        </p:grpSpPr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id="{6FADA941-B409-4C21-A105-2BEF9009CE46}"/>
                </a:ext>
              </a:extLst>
            </p:cNvPr>
            <p:cNvSpPr/>
            <p:nvPr/>
          </p:nvSpPr>
          <p:spPr>
            <a:xfrm>
              <a:off x="1718057" y="649084"/>
              <a:ext cx="8755886" cy="2259810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254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FC83BA-9708-4F93-9628-1EBE607FAAAF}"/>
                </a:ext>
              </a:extLst>
            </p:cNvPr>
            <p:cNvSpPr txBox="1"/>
            <p:nvPr/>
          </p:nvSpPr>
          <p:spPr>
            <a:xfrm>
              <a:off x="1747210" y="624827"/>
              <a:ext cx="869758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Analyses </a:t>
              </a:r>
              <a:b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of Polarized DIS &amp; SIDIS </a:t>
              </a:r>
              <a:b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from Small-x Evolution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2BA30B-C335-433A-DF0A-69359A77E640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id="{B8E2474E-1E17-4658-9CAF-BAE56A233841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86570C-6D2E-48A5-90B2-AB19EEFD21F8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E5E108-57AC-41B8-9171-C2E0F610D179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0A4FD5-7363-489D-9D14-2F50246F6C91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pic>
        <p:nvPicPr>
          <p:cNvPr id="3" name="Picture 2" descr="25th International Spin Symposium (SPIN 2023)">
            <a:extLst>
              <a:ext uri="{FF2B5EF4-FFF2-40B4-BE49-F238E27FC236}">
                <a16:creationId xmlns:a16="http://schemas.microsoft.com/office/drawing/2014/main" id="{A68301CF-D5CB-379C-2EF3-251EA036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3" y="2826327"/>
            <a:ext cx="1095961" cy="9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9CF0E8D-1714-FA8F-8709-05E382B709C2}"/>
              </a:ext>
            </a:extLst>
          </p:cNvPr>
          <p:cNvGrpSpPr/>
          <p:nvPr/>
        </p:nvGrpSpPr>
        <p:grpSpPr>
          <a:xfrm>
            <a:off x="368964" y="4978252"/>
            <a:ext cx="11454073" cy="1079219"/>
            <a:chOff x="229195" y="4978252"/>
            <a:chExt cx="11454073" cy="1079219"/>
          </a:xfrm>
        </p:grpSpPr>
        <p:pic>
          <p:nvPicPr>
            <p:cNvPr id="1026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721E2D12-04CF-17B4-7AC7-958E135592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229195" y="4978252"/>
              <a:ext cx="1064446" cy="107921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A Brief History of the Department of Energy | Department of Energy">
              <a:extLst>
                <a:ext uri="{FF2B5EF4-FFF2-40B4-BE49-F238E27FC236}">
                  <a16:creationId xmlns:a16="http://schemas.microsoft.com/office/drawing/2014/main" id="{C8766B11-FFD6-C777-282C-71859DBB9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4049" y="4978252"/>
              <a:ext cx="1079219" cy="107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8C8F28-A6E3-310D-7BC5-6C39FEF3F92B}"/>
                </a:ext>
              </a:extLst>
            </p:cNvPr>
            <p:cNvSpPr txBox="1"/>
            <p:nvPr/>
          </p:nvSpPr>
          <p:spPr>
            <a:xfrm>
              <a:off x="1600055" y="5225474"/>
              <a:ext cx="8697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mbria" panose="02040503050406030204" pitchFamily="18" charset="0"/>
                  <a:ea typeface="Cambria" panose="02040503050406030204" pitchFamily="18" charset="0"/>
                </a:rPr>
                <a:t>This work is supported by the U.S. Department of Energy, Office of Science, Office of Nuclear Physics</a:t>
              </a:r>
              <a:br>
                <a:rPr lang="en-US" sz="1600" i="1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US" sz="1600" i="1" dirty="0">
                  <a:latin typeface="Cambria" panose="02040503050406030204" pitchFamily="18" charset="0"/>
                  <a:ea typeface="Cambria" panose="02040503050406030204" pitchFamily="18" charset="0"/>
                </a:rPr>
                <a:t>within the framework of the Saturated Glue (SURGE) Topical Theory Collaboration.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60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64F0AC-F05F-1AA5-0355-1C50AD7468CF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A362811-F9CA-A655-191E-74167BBF061D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157D29-1135-B232-7F8A-3585CC090DF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FA1687-2A29-7EEE-48AE-E32BAC023683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10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578252-0C1C-1E67-5096-1B96B6AFDB5C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B20310-9316-B470-795D-4B196990C9AC}"/>
              </a:ext>
            </a:extLst>
          </p:cNvPr>
          <p:cNvGrpSpPr/>
          <p:nvPr/>
        </p:nvGrpSpPr>
        <p:grpSpPr>
          <a:xfrm>
            <a:off x="70552" y="0"/>
            <a:ext cx="12121447" cy="646331"/>
            <a:chOff x="70553" y="0"/>
            <a:chExt cx="9002892" cy="646331"/>
          </a:xfrm>
        </p:grpSpPr>
        <p:sp>
          <p:nvSpPr>
            <p:cNvPr id="20" name="Rounded Rectangle 9">
              <a:extLst>
                <a:ext uri="{FF2B5EF4-FFF2-40B4-BE49-F238E27FC236}">
                  <a16:creationId xmlns:a16="http://schemas.microsoft.com/office/drawing/2014/main" id="{DF076B2A-9988-166B-1819-B211ED4D31BB}"/>
                </a:ext>
              </a:extLst>
            </p:cNvPr>
            <p:cNvSpPr/>
            <p:nvPr/>
          </p:nvSpPr>
          <p:spPr>
            <a:xfrm>
              <a:off x="70553" y="75157"/>
              <a:ext cx="9002892" cy="531294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1C792D-9DCA-F7AF-D249-DDD213172D46}"/>
                </a:ext>
              </a:extLst>
            </p:cNvPr>
            <p:cNvSpPr txBox="1"/>
            <p:nvPr/>
          </p:nvSpPr>
          <p:spPr>
            <a:xfrm>
              <a:off x="70553" y="0"/>
              <a:ext cx="9002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Dipole Degrees of Freedom at Small 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35878-98EC-B62B-03F8-625DB480FD78}"/>
              </a:ext>
            </a:extLst>
          </p:cNvPr>
          <p:cNvGrpSpPr/>
          <p:nvPr/>
        </p:nvGrpSpPr>
        <p:grpSpPr>
          <a:xfrm>
            <a:off x="1232075" y="823783"/>
            <a:ext cx="3949008" cy="2235358"/>
            <a:chOff x="826193" y="961402"/>
            <a:chExt cx="3949008" cy="22353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D8FAE8-23E7-EAFC-AEFD-785B0C569404}"/>
                </a:ext>
              </a:extLst>
            </p:cNvPr>
            <p:cNvSpPr txBox="1"/>
            <p:nvPr/>
          </p:nvSpPr>
          <p:spPr>
            <a:xfrm>
              <a:off x="885838" y="961402"/>
              <a:ext cx="360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“Knockout” DIS at Large x: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1C5956-45B0-B864-0966-127DF716913C}"/>
                </a:ext>
              </a:extLst>
            </p:cNvPr>
            <p:cNvGrpSpPr/>
            <p:nvPr/>
          </p:nvGrpSpPr>
          <p:grpSpPr>
            <a:xfrm>
              <a:off x="826193" y="1602587"/>
              <a:ext cx="2689893" cy="1544512"/>
              <a:chOff x="1621612" y="2896346"/>
              <a:chExt cx="2689893" cy="154451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A3FA001-D985-12CE-7C31-F4E9D49FB6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51" r="50275" b="6843"/>
              <a:stretch/>
            </p:blipFill>
            <p:spPr>
              <a:xfrm>
                <a:off x="1781407" y="3128963"/>
                <a:ext cx="2157181" cy="13118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F6E20D5-BB68-FBAD-0A8B-EB5F6ADAB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1612" y="2896346"/>
                <a:ext cx="272661" cy="27266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E470635-C99D-4AC0-79E6-CBA4FA6D1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1257" y="3983390"/>
                <a:ext cx="153372" cy="1874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E5767FC-4585-D99B-4D23-6ACD09AF34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3366641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1F00F71-94DE-0AB3-4897-12908556D9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4056316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998272E-A7B7-624E-65B9-562EA86C2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4335082"/>
                <a:ext cx="426244" cy="57150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6F14C2-1D6D-89CC-97D0-2CF9531DC815}"/>
                </a:ext>
              </a:extLst>
            </p:cNvPr>
            <p:cNvSpPr txBox="1"/>
            <p:nvPr/>
          </p:nvSpPr>
          <p:spPr>
            <a:xfrm>
              <a:off x="3516086" y="1910822"/>
              <a:ext cx="1259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Current Jet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882568-9098-C6F1-E431-BA138CB7F6A5}"/>
                </a:ext>
              </a:extLst>
            </p:cNvPr>
            <p:cNvSpPr txBox="1"/>
            <p:nvPr/>
          </p:nvSpPr>
          <p:spPr>
            <a:xfrm>
              <a:off x="3516086" y="2611985"/>
              <a:ext cx="1127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Beam </a:t>
              </a:r>
            </a:p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Remnants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F7EFEF4-A774-CFA2-513A-2B93B6E474D6}"/>
              </a:ext>
            </a:extLst>
          </p:cNvPr>
          <p:cNvSpPr txBox="1"/>
          <p:nvPr/>
        </p:nvSpPr>
        <p:spPr>
          <a:xfrm>
            <a:off x="247250" y="3248285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200" b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x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DIS resembles a </a:t>
            </a:r>
            <a:r>
              <a:rPr lang="en-US" sz="2200" b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knockout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process in which a quark is ejected from the proton.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DBAD07-65DB-FCFB-6640-8AD8F62125B6}"/>
              </a:ext>
            </a:extLst>
          </p:cNvPr>
          <p:cNvGrpSpPr/>
          <p:nvPr/>
        </p:nvGrpSpPr>
        <p:grpSpPr>
          <a:xfrm>
            <a:off x="7495046" y="4452885"/>
            <a:ext cx="4518905" cy="1509931"/>
            <a:chOff x="7839473" y="1059388"/>
            <a:chExt cx="4056755" cy="135551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F3A8730-F5DE-E538-10DD-B28336E84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" t="8162" r="139" b="7584"/>
            <a:stretch/>
          </p:blipFill>
          <p:spPr>
            <a:xfrm>
              <a:off x="7839473" y="1059388"/>
              <a:ext cx="4056755" cy="1355510"/>
            </a:xfrm>
            <a:prstGeom prst="rect">
              <a:avLst/>
            </a:prstGeom>
          </p:spPr>
        </p:pic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1B69FF-79FC-4D3A-1F3D-D6EDC2FEA02E}"/>
                </a:ext>
              </a:extLst>
            </p:cNvPr>
            <p:cNvSpPr/>
            <p:nvPr/>
          </p:nvSpPr>
          <p:spPr>
            <a:xfrm>
              <a:off x="8486775" y="1071015"/>
              <a:ext cx="2543175" cy="148185"/>
            </a:xfrm>
            <a:custGeom>
              <a:avLst/>
              <a:gdLst>
                <a:gd name="connsiteX0" fmla="*/ 0 w 2543175"/>
                <a:gd name="connsiteY0" fmla="*/ 148185 h 148185"/>
                <a:gd name="connsiteX1" fmla="*/ 333375 w 2543175"/>
                <a:gd name="connsiteY1" fmla="*/ 33885 h 148185"/>
                <a:gd name="connsiteX2" fmla="*/ 600075 w 2543175"/>
                <a:gd name="connsiteY2" fmla="*/ 14835 h 148185"/>
                <a:gd name="connsiteX3" fmla="*/ 1266825 w 2543175"/>
                <a:gd name="connsiteY3" fmla="*/ 5310 h 148185"/>
                <a:gd name="connsiteX4" fmla="*/ 1914525 w 2543175"/>
                <a:gd name="connsiteY4" fmla="*/ 5310 h 148185"/>
                <a:gd name="connsiteX5" fmla="*/ 2314575 w 2543175"/>
                <a:gd name="connsiteY5" fmla="*/ 71985 h 148185"/>
                <a:gd name="connsiteX6" fmla="*/ 2543175 w 2543175"/>
                <a:gd name="connsiteY6" fmla="*/ 148185 h 14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48185">
                  <a:moveTo>
                    <a:pt x="0" y="148185"/>
                  </a:moveTo>
                  <a:cubicBezTo>
                    <a:pt x="116681" y="102147"/>
                    <a:pt x="233363" y="56110"/>
                    <a:pt x="333375" y="33885"/>
                  </a:cubicBezTo>
                  <a:cubicBezTo>
                    <a:pt x="433387" y="11660"/>
                    <a:pt x="444500" y="19597"/>
                    <a:pt x="600075" y="14835"/>
                  </a:cubicBezTo>
                  <a:cubicBezTo>
                    <a:pt x="755650" y="10073"/>
                    <a:pt x="1266825" y="5310"/>
                    <a:pt x="1266825" y="5310"/>
                  </a:cubicBezTo>
                  <a:cubicBezTo>
                    <a:pt x="1485900" y="3722"/>
                    <a:pt x="1739900" y="-5802"/>
                    <a:pt x="1914525" y="5310"/>
                  </a:cubicBezTo>
                  <a:cubicBezTo>
                    <a:pt x="2089150" y="16422"/>
                    <a:pt x="2209800" y="48172"/>
                    <a:pt x="2314575" y="71985"/>
                  </a:cubicBezTo>
                  <a:cubicBezTo>
                    <a:pt x="2419350" y="95797"/>
                    <a:pt x="2481262" y="121991"/>
                    <a:pt x="2543175" y="148185"/>
                  </a:cubicBezTo>
                </a:path>
              </a:pathLst>
            </a:custGeom>
            <a:noFill/>
            <a:ln w="38100">
              <a:solidFill>
                <a:srgbClr val="0477B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7E5D90-3836-4BAB-C059-908C121AAE4E}"/>
                </a:ext>
              </a:extLst>
            </p:cNvPr>
            <p:cNvSpPr/>
            <p:nvPr/>
          </p:nvSpPr>
          <p:spPr>
            <a:xfrm rot="10800000">
              <a:off x="8463138" y="1240559"/>
              <a:ext cx="2543175" cy="148185"/>
            </a:xfrm>
            <a:custGeom>
              <a:avLst/>
              <a:gdLst>
                <a:gd name="connsiteX0" fmla="*/ 0 w 2543175"/>
                <a:gd name="connsiteY0" fmla="*/ 148185 h 148185"/>
                <a:gd name="connsiteX1" fmla="*/ 333375 w 2543175"/>
                <a:gd name="connsiteY1" fmla="*/ 33885 h 148185"/>
                <a:gd name="connsiteX2" fmla="*/ 600075 w 2543175"/>
                <a:gd name="connsiteY2" fmla="*/ 14835 h 148185"/>
                <a:gd name="connsiteX3" fmla="*/ 1266825 w 2543175"/>
                <a:gd name="connsiteY3" fmla="*/ 5310 h 148185"/>
                <a:gd name="connsiteX4" fmla="*/ 1914525 w 2543175"/>
                <a:gd name="connsiteY4" fmla="*/ 5310 h 148185"/>
                <a:gd name="connsiteX5" fmla="*/ 2314575 w 2543175"/>
                <a:gd name="connsiteY5" fmla="*/ 71985 h 148185"/>
                <a:gd name="connsiteX6" fmla="*/ 2543175 w 2543175"/>
                <a:gd name="connsiteY6" fmla="*/ 148185 h 14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48185">
                  <a:moveTo>
                    <a:pt x="0" y="148185"/>
                  </a:moveTo>
                  <a:cubicBezTo>
                    <a:pt x="116681" y="102147"/>
                    <a:pt x="233363" y="56110"/>
                    <a:pt x="333375" y="33885"/>
                  </a:cubicBezTo>
                  <a:cubicBezTo>
                    <a:pt x="433387" y="11660"/>
                    <a:pt x="444500" y="19597"/>
                    <a:pt x="600075" y="14835"/>
                  </a:cubicBezTo>
                  <a:cubicBezTo>
                    <a:pt x="755650" y="10073"/>
                    <a:pt x="1266825" y="5310"/>
                    <a:pt x="1266825" y="5310"/>
                  </a:cubicBezTo>
                  <a:cubicBezTo>
                    <a:pt x="1485900" y="3722"/>
                    <a:pt x="1739900" y="-5802"/>
                    <a:pt x="1914525" y="5310"/>
                  </a:cubicBezTo>
                  <a:cubicBezTo>
                    <a:pt x="2089150" y="16422"/>
                    <a:pt x="2209800" y="48172"/>
                    <a:pt x="2314575" y="71985"/>
                  </a:cubicBezTo>
                  <a:cubicBezTo>
                    <a:pt x="2419350" y="95797"/>
                    <a:pt x="2481262" y="121991"/>
                    <a:pt x="2543175" y="148185"/>
                  </a:cubicBezTo>
                </a:path>
              </a:pathLst>
            </a:custGeom>
            <a:noFill/>
            <a:ln w="38100">
              <a:solidFill>
                <a:srgbClr val="0477BC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E3C7CB8A-CAE4-2CD9-5CBF-21426EBD1D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12" y="3840255"/>
            <a:ext cx="2145196" cy="46475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0DD726E-3344-1B0B-B971-D19E21D38C7D}"/>
              </a:ext>
            </a:extLst>
          </p:cNvPr>
          <p:cNvSpPr txBox="1"/>
          <p:nvPr/>
        </p:nvSpPr>
        <p:spPr>
          <a:xfrm>
            <a:off x="247250" y="4772699"/>
            <a:ext cx="6997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Wilson lines</a:t>
            </a:r>
            <a:r>
              <a:rPr lang="en-US" sz="2200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en-US" sz="22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Boosted, coherent</a:t>
            </a:r>
            <a:r>
              <a:rPr lang="en-US" sz="2200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scattering in a background field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40B5F84-4D0D-4974-E440-3AF812D612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04" y="5611433"/>
            <a:ext cx="2988189" cy="6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4A7CF73-A5A7-F89F-2D1D-083EAA46FA7D}"/>
                  </a:ext>
                </a:extLst>
              </p:cNvPr>
              <p:cNvSpPr txBox="1"/>
              <p:nvPr/>
            </p:nvSpPr>
            <p:spPr>
              <a:xfrm>
                <a:off x="247251" y="3868316"/>
                <a:ext cx="7457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At </a:t>
                </a:r>
                <a:r>
                  <a:rPr lang="en-US" sz="22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small x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DIS resembles a </a:t>
                </a:r>
                <a:r>
                  <a:rPr lang="en-US" sz="22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hadronic scattering </a:t>
                </a:r>
                <a:br>
                  <a:rPr lang="en-US" sz="22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process of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dipole on the target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4A7CF73-A5A7-F89F-2D1D-083EAA46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51" y="3868316"/>
                <a:ext cx="7457050" cy="769441"/>
              </a:xfrm>
              <a:prstGeom prst="rect">
                <a:avLst/>
              </a:prstGeom>
              <a:blipFill>
                <a:blip r:embed="rId10"/>
                <a:stretch>
                  <a:fillRect l="-981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68B7343-BB4E-E167-EA36-C7DE60F77EC2}"/>
              </a:ext>
            </a:extLst>
          </p:cNvPr>
          <p:cNvGrpSpPr/>
          <p:nvPr/>
        </p:nvGrpSpPr>
        <p:grpSpPr>
          <a:xfrm>
            <a:off x="6942587" y="840796"/>
            <a:ext cx="4134950" cy="2147893"/>
            <a:chOff x="7074989" y="956006"/>
            <a:chExt cx="4134950" cy="214789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3352D3-F6E3-0DF1-C701-5A4510AAFF67}"/>
                </a:ext>
              </a:extLst>
            </p:cNvPr>
            <p:cNvSpPr txBox="1"/>
            <p:nvPr/>
          </p:nvSpPr>
          <p:spPr>
            <a:xfrm>
              <a:off x="7074989" y="956006"/>
              <a:ext cx="3201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“Dipole” DIS at Small x: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1210168-24E8-4691-4248-6579AB212C2B}"/>
                </a:ext>
              </a:extLst>
            </p:cNvPr>
            <p:cNvGrpSpPr/>
            <p:nvPr/>
          </p:nvGrpSpPr>
          <p:grpSpPr>
            <a:xfrm>
              <a:off x="7230836" y="1663141"/>
              <a:ext cx="2713375" cy="1440758"/>
              <a:chOff x="6506826" y="3393762"/>
              <a:chExt cx="2713375" cy="1440758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9E728114-3593-31A2-E57A-1E52D2E8CC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" t="8162" r="50343" b="7584"/>
              <a:stretch/>
            </p:blipFill>
            <p:spPr>
              <a:xfrm>
                <a:off x="6863841" y="3455194"/>
                <a:ext cx="1930116" cy="1379326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D1D0E40-0C59-CB24-979D-FBF661C2C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826" y="3393762"/>
                <a:ext cx="264353" cy="264354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8BFCCC2-5606-CDC2-B042-36F81433C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4653" y="4447686"/>
                <a:ext cx="148699" cy="18174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970655EC-6463-28E0-9A11-34936933A0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3454074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9E1A98-6885-1212-8D83-BF572EB6DF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 flipH="1">
                <a:off x="8793957" y="3747798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766E479-0677-7C51-8F0E-24E6B0C09B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4180412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A5C5F30-C0A1-D6E8-EFB2-D5FA55892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4472387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724FCA9-70D2-8474-46AA-F213A72249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4761187"/>
                <a:ext cx="426244" cy="57150"/>
              </a:xfrm>
              <a:prstGeom prst="rect">
                <a:avLst/>
              </a:prstGeom>
            </p:spPr>
          </p:pic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C5DE9C-4638-6098-AA72-C1344D080790}"/>
                </a:ext>
              </a:extLst>
            </p:cNvPr>
            <p:cNvSpPr txBox="1"/>
            <p:nvPr/>
          </p:nvSpPr>
          <p:spPr>
            <a:xfrm>
              <a:off x="9925815" y="2442211"/>
              <a:ext cx="1127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Beam </a:t>
              </a:r>
            </a:p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Remnants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CEA6665-8CCB-9542-C623-61FF3CAE218E}"/>
                </a:ext>
              </a:extLst>
            </p:cNvPr>
            <p:cNvSpPr txBox="1"/>
            <p:nvPr/>
          </p:nvSpPr>
          <p:spPr>
            <a:xfrm>
              <a:off x="9950824" y="1707198"/>
              <a:ext cx="1259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Dijets</a:t>
              </a:r>
              <a:endParaRPr lang="en-US" sz="1600" b="1" i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6C98E13-84C8-4FB2-4339-E2D9D93E7257}"/>
                    </a:ext>
                  </a:extLst>
                </p:cNvPr>
                <p:cNvSpPr txBox="1"/>
                <p:nvPr/>
              </p:nvSpPr>
              <p:spPr>
                <a:xfrm>
                  <a:off x="8527438" y="1707198"/>
                  <a:ext cx="1259115" cy="338554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~ </m:t>
                        </m:r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/</m:t>
                        </m:r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oMath>
                    </m:oMathPara>
                  </a14:m>
                  <a:endParaRPr lang="en-US" sz="1600" b="1" dirty="0">
                    <a:solidFill>
                      <a:srgbClr val="7C439A"/>
                    </a:solidFill>
                    <a:effectLst>
                      <a:glow rad="127000">
                        <a:schemeClr val="bg1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8799031-0431-499E-938C-844275B90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38" y="1707198"/>
                  <a:ext cx="1259115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859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Spin at Small x versus Large x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860E35-C625-6D98-D2D6-C5992711B940}"/>
              </a:ext>
            </a:extLst>
          </p:cNvPr>
          <p:cNvSpPr txBox="1"/>
          <p:nvPr/>
        </p:nvSpPr>
        <p:spPr>
          <a:xfrm>
            <a:off x="115028" y="1040867"/>
            <a:ext cx="6747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leading-power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dipole scattering is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spin-independent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It is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the ordinary </a:t>
            </a:r>
            <a:r>
              <a:rPr lang="en-US" sz="2400" b="1" dirty="0" err="1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Wilson lines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that describe polarized physics at small x!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64F0AC-F05F-1AA5-0355-1C50AD7468CF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A362811-F9CA-A655-191E-74167BBF061D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157D29-1135-B232-7F8A-3585CC090DF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FA1687-2A29-7EEE-48AE-E32BAC023683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11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578252-0C1C-1E67-5096-1B96B6AFDB5C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6A747C-9299-E631-84F7-2E3DD95FE32E}"/>
              </a:ext>
            </a:extLst>
          </p:cNvPr>
          <p:cNvGrpSpPr/>
          <p:nvPr/>
        </p:nvGrpSpPr>
        <p:grpSpPr>
          <a:xfrm>
            <a:off x="7495046" y="1578853"/>
            <a:ext cx="4518905" cy="1509931"/>
            <a:chOff x="7839473" y="1059388"/>
            <a:chExt cx="4056755" cy="13555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A2B930-4162-70F3-4DE2-973B50C86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" t="8162" r="139" b="7584"/>
            <a:stretch/>
          </p:blipFill>
          <p:spPr>
            <a:xfrm>
              <a:off x="7839473" y="1059388"/>
              <a:ext cx="4056755" cy="1355510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E281D4-A5F8-0997-89C5-568ACB7E4823}"/>
                </a:ext>
              </a:extLst>
            </p:cNvPr>
            <p:cNvSpPr/>
            <p:nvPr/>
          </p:nvSpPr>
          <p:spPr>
            <a:xfrm>
              <a:off x="8486775" y="1071015"/>
              <a:ext cx="2543175" cy="148185"/>
            </a:xfrm>
            <a:custGeom>
              <a:avLst/>
              <a:gdLst>
                <a:gd name="connsiteX0" fmla="*/ 0 w 2543175"/>
                <a:gd name="connsiteY0" fmla="*/ 148185 h 148185"/>
                <a:gd name="connsiteX1" fmla="*/ 333375 w 2543175"/>
                <a:gd name="connsiteY1" fmla="*/ 33885 h 148185"/>
                <a:gd name="connsiteX2" fmla="*/ 600075 w 2543175"/>
                <a:gd name="connsiteY2" fmla="*/ 14835 h 148185"/>
                <a:gd name="connsiteX3" fmla="*/ 1266825 w 2543175"/>
                <a:gd name="connsiteY3" fmla="*/ 5310 h 148185"/>
                <a:gd name="connsiteX4" fmla="*/ 1914525 w 2543175"/>
                <a:gd name="connsiteY4" fmla="*/ 5310 h 148185"/>
                <a:gd name="connsiteX5" fmla="*/ 2314575 w 2543175"/>
                <a:gd name="connsiteY5" fmla="*/ 71985 h 148185"/>
                <a:gd name="connsiteX6" fmla="*/ 2543175 w 2543175"/>
                <a:gd name="connsiteY6" fmla="*/ 148185 h 14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48185">
                  <a:moveTo>
                    <a:pt x="0" y="148185"/>
                  </a:moveTo>
                  <a:cubicBezTo>
                    <a:pt x="116681" y="102147"/>
                    <a:pt x="233363" y="56110"/>
                    <a:pt x="333375" y="33885"/>
                  </a:cubicBezTo>
                  <a:cubicBezTo>
                    <a:pt x="433387" y="11660"/>
                    <a:pt x="444500" y="19597"/>
                    <a:pt x="600075" y="14835"/>
                  </a:cubicBezTo>
                  <a:cubicBezTo>
                    <a:pt x="755650" y="10073"/>
                    <a:pt x="1266825" y="5310"/>
                    <a:pt x="1266825" y="5310"/>
                  </a:cubicBezTo>
                  <a:cubicBezTo>
                    <a:pt x="1485900" y="3722"/>
                    <a:pt x="1739900" y="-5802"/>
                    <a:pt x="1914525" y="5310"/>
                  </a:cubicBezTo>
                  <a:cubicBezTo>
                    <a:pt x="2089150" y="16422"/>
                    <a:pt x="2209800" y="48172"/>
                    <a:pt x="2314575" y="71985"/>
                  </a:cubicBezTo>
                  <a:cubicBezTo>
                    <a:pt x="2419350" y="95797"/>
                    <a:pt x="2481262" y="121991"/>
                    <a:pt x="2543175" y="148185"/>
                  </a:cubicBezTo>
                </a:path>
              </a:pathLst>
            </a:custGeom>
            <a:noFill/>
            <a:ln w="38100">
              <a:solidFill>
                <a:srgbClr val="0477B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E2BFE62-D6FA-2F21-8D97-941388E23EFD}"/>
                </a:ext>
              </a:extLst>
            </p:cNvPr>
            <p:cNvSpPr/>
            <p:nvPr/>
          </p:nvSpPr>
          <p:spPr>
            <a:xfrm rot="10800000">
              <a:off x="8463138" y="1240559"/>
              <a:ext cx="2543175" cy="148185"/>
            </a:xfrm>
            <a:custGeom>
              <a:avLst/>
              <a:gdLst>
                <a:gd name="connsiteX0" fmla="*/ 0 w 2543175"/>
                <a:gd name="connsiteY0" fmla="*/ 148185 h 148185"/>
                <a:gd name="connsiteX1" fmla="*/ 333375 w 2543175"/>
                <a:gd name="connsiteY1" fmla="*/ 33885 h 148185"/>
                <a:gd name="connsiteX2" fmla="*/ 600075 w 2543175"/>
                <a:gd name="connsiteY2" fmla="*/ 14835 h 148185"/>
                <a:gd name="connsiteX3" fmla="*/ 1266825 w 2543175"/>
                <a:gd name="connsiteY3" fmla="*/ 5310 h 148185"/>
                <a:gd name="connsiteX4" fmla="*/ 1914525 w 2543175"/>
                <a:gd name="connsiteY4" fmla="*/ 5310 h 148185"/>
                <a:gd name="connsiteX5" fmla="*/ 2314575 w 2543175"/>
                <a:gd name="connsiteY5" fmla="*/ 71985 h 148185"/>
                <a:gd name="connsiteX6" fmla="*/ 2543175 w 2543175"/>
                <a:gd name="connsiteY6" fmla="*/ 148185 h 14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48185">
                  <a:moveTo>
                    <a:pt x="0" y="148185"/>
                  </a:moveTo>
                  <a:cubicBezTo>
                    <a:pt x="116681" y="102147"/>
                    <a:pt x="233363" y="56110"/>
                    <a:pt x="333375" y="33885"/>
                  </a:cubicBezTo>
                  <a:cubicBezTo>
                    <a:pt x="433387" y="11660"/>
                    <a:pt x="444500" y="19597"/>
                    <a:pt x="600075" y="14835"/>
                  </a:cubicBezTo>
                  <a:cubicBezTo>
                    <a:pt x="755650" y="10073"/>
                    <a:pt x="1266825" y="5310"/>
                    <a:pt x="1266825" y="5310"/>
                  </a:cubicBezTo>
                  <a:cubicBezTo>
                    <a:pt x="1485900" y="3722"/>
                    <a:pt x="1739900" y="-5802"/>
                    <a:pt x="1914525" y="5310"/>
                  </a:cubicBezTo>
                  <a:cubicBezTo>
                    <a:pt x="2089150" y="16422"/>
                    <a:pt x="2209800" y="48172"/>
                    <a:pt x="2314575" y="71985"/>
                  </a:cubicBezTo>
                  <a:cubicBezTo>
                    <a:pt x="2419350" y="95797"/>
                    <a:pt x="2481262" y="121991"/>
                    <a:pt x="2543175" y="148185"/>
                  </a:cubicBezTo>
                </a:path>
              </a:pathLst>
            </a:custGeom>
            <a:noFill/>
            <a:ln w="38100">
              <a:solidFill>
                <a:srgbClr val="0477BC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B8F83D-3251-2E35-1E14-62DD0950AA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12" y="966223"/>
            <a:ext cx="2145196" cy="4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Spin at Small x versus Large x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F8811B-8DB3-C62E-B1F6-C3D47E136453}"/>
              </a:ext>
            </a:extLst>
          </p:cNvPr>
          <p:cNvGrpSpPr/>
          <p:nvPr/>
        </p:nvGrpSpPr>
        <p:grpSpPr>
          <a:xfrm>
            <a:off x="8317900" y="3957941"/>
            <a:ext cx="3833553" cy="2251316"/>
            <a:chOff x="8317900" y="3957941"/>
            <a:chExt cx="3833553" cy="22513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1024CA-48A2-9C3E-F138-322AE3C5B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7900" y="4290792"/>
              <a:ext cx="3833553" cy="19184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47214B-2959-009D-B591-336982963A88}"/>
                </a:ext>
              </a:extLst>
            </p:cNvPr>
            <p:cNvSpPr txBox="1"/>
            <p:nvPr/>
          </p:nvSpPr>
          <p:spPr>
            <a:xfrm>
              <a:off x="8317900" y="3957941"/>
              <a:ext cx="303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>
                  <a:solidFill>
                    <a:srgbClr val="006C76"/>
                  </a:solidFill>
                </a:rPr>
                <a:t>Small x:</a:t>
              </a:r>
              <a:r>
                <a:rPr lang="en-US" dirty="0">
                  <a:solidFill>
                    <a:srgbClr val="006C76"/>
                  </a:solidFill>
                </a:rPr>
                <a:t>  “Dipole” DIS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860E35-C625-6D98-D2D6-C5992711B940}"/>
              </a:ext>
            </a:extLst>
          </p:cNvPr>
          <p:cNvSpPr txBox="1"/>
          <p:nvPr/>
        </p:nvSpPr>
        <p:spPr>
          <a:xfrm>
            <a:off x="115028" y="1040867"/>
            <a:ext cx="6747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leading-power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dipole scattering is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spin-independent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It is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the ordinary </a:t>
            </a:r>
            <a:r>
              <a:rPr lang="en-US" sz="2400" b="1" dirty="0" err="1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Wilson lines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that describe polarized physics at small x!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2EBF6-8E5E-68A1-CD26-042798929E65}"/>
              </a:ext>
            </a:extLst>
          </p:cNvPr>
          <p:cNvSpPr txBox="1"/>
          <p:nvPr/>
        </p:nvSpPr>
        <p:spPr>
          <a:xfrm>
            <a:off x="115028" y="3500042"/>
            <a:ext cx="8664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 at small x</a:t>
            </a:r>
            <a:r>
              <a:rPr lang="en-US" sz="2400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selects on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different, </a:t>
            </a:r>
            <a:b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sub-</a:t>
            </a:r>
            <a:r>
              <a:rPr lang="en-US" sz="2400" b="1" dirty="0" err="1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dynamics than unpolarized observables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observables are sensitive to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novel small-x physics</a:t>
            </a:r>
          </a:p>
          <a:p>
            <a:pPr lvl="1"/>
            <a:endParaRPr lang="en-US" sz="2400" b="1" dirty="0">
              <a:solidFill>
                <a:srgbClr val="006C7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Useful for gluon saturation</a:t>
            </a:r>
            <a:r>
              <a:rPr lang="en-US" sz="2400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but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broader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than saturation alone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64F0AC-F05F-1AA5-0355-1C50AD7468CF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A362811-F9CA-A655-191E-74167BBF061D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157D29-1135-B232-7F8A-3585CC090DF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FA1687-2A29-7EEE-48AE-E32BAC023683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12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578252-0C1C-1E67-5096-1B96B6AFDB5C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6A747C-9299-E631-84F7-2E3DD95FE32E}"/>
              </a:ext>
            </a:extLst>
          </p:cNvPr>
          <p:cNvGrpSpPr/>
          <p:nvPr/>
        </p:nvGrpSpPr>
        <p:grpSpPr>
          <a:xfrm>
            <a:off x="7495046" y="1578853"/>
            <a:ext cx="4518905" cy="1509931"/>
            <a:chOff x="7839473" y="1059388"/>
            <a:chExt cx="4056755" cy="13555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A2B930-4162-70F3-4DE2-973B50C86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" t="8162" r="139" b="7584"/>
            <a:stretch/>
          </p:blipFill>
          <p:spPr>
            <a:xfrm>
              <a:off x="7839473" y="1059388"/>
              <a:ext cx="4056755" cy="1355510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E281D4-A5F8-0997-89C5-568ACB7E4823}"/>
                </a:ext>
              </a:extLst>
            </p:cNvPr>
            <p:cNvSpPr/>
            <p:nvPr/>
          </p:nvSpPr>
          <p:spPr>
            <a:xfrm>
              <a:off x="8486775" y="1071015"/>
              <a:ext cx="2543175" cy="148185"/>
            </a:xfrm>
            <a:custGeom>
              <a:avLst/>
              <a:gdLst>
                <a:gd name="connsiteX0" fmla="*/ 0 w 2543175"/>
                <a:gd name="connsiteY0" fmla="*/ 148185 h 148185"/>
                <a:gd name="connsiteX1" fmla="*/ 333375 w 2543175"/>
                <a:gd name="connsiteY1" fmla="*/ 33885 h 148185"/>
                <a:gd name="connsiteX2" fmla="*/ 600075 w 2543175"/>
                <a:gd name="connsiteY2" fmla="*/ 14835 h 148185"/>
                <a:gd name="connsiteX3" fmla="*/ 1266825 w 2543175"/>
                <a:gd name="connsiteY3" fmla="*/ 5310 h 148185"/>
                <a:gd name="connsiteX4" fmla="*/ 1914525 w 2543175"/>
                <a:gd name="connsiteY4" fmla="*/ 5310 h 148185"/>
                <a:gd name="connsiteX5" fmla="*/ 2314575 w 2543175"/>
                <a:gd name="connsiteY5" fmla="*/ 71985 h 148185"/>
                <a:gd name="connsiteX6" fmla="*/ 2543175 w 2543175"/>
                <a:gd name="connsiteY6" fmla="*/ 148185 h 14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48185">
                  <a:moveTo>
                    <a:pt x="0" y="148185"/>
                  </a:moveTo>
                  <a:cubicBezTo>
                    <a:pt x="116681" y="102147"/>
                    <a:pt x="233363" y="56110"/>
                    <a:pt x="333375" y="33885"/>
                  </a:cubicBezTo>
                  <a:cubicBezTo>
                    <a:pt x="433387" y="11660"/>
                    <a:pt x="444500" y="19597"/>
                    <a:pt x="600075" y="14835"/>
                  </a:cubicBezTo>
                  <a:cubicBezTo>
                    <a:pt x="755650" y="10073"/>
                    <a:pt x="1266825" y="5310"/>
                    <a:pt x="1266825" y="5310"/>
                  </a:cubicBezTo>
                  <a:cubicBezTo>
                    <a:pt x="1485900" y="3722"/>
                    <a:pt x="1739900" y="-5802"/>
                    <a:pt x="1914525" y="5310"/>
                  </a:cubicBezTo>
                  <a:cubicBezTo>
                    <a:pt x="2089150" y="16422"/>
                    <a:pt x="2209800" y="48172"/>
                    <a:pt x="2314575" y="71985"/>
                  </a:cubicBezTo>
                  <a:cubicBezTo>
                    <a:pt x="2419350" y="95797"/>
                    <a:pt x="2481262" y="121991"/>
                    <a:pt x="2543175" y="148185"/>
                  </a:cubicBezTo>
                </a:path>
              </a:pathLst>
            </a:custGeom>
            <a:noFill/>
            <a:ln w="38100">
              <a:solidFill>
                <a:srgbClr val="0477B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E2BFE62-D6FA-2F21-8D97-941388E23EFD}"/>
                </a:ext>
              </a:extLst>
            </p:cNvPr>
            <p:cNvSpPr/>
            <p:nvPr/>
          </p:nvSpPr>
          <p:spPr>
            <a:xfrm rot="10800000">
              <a:off x="8463138" y="1240559"/>
              <a:ext cx="2543175" cy="148185"/>
            </a:xfrm>
            <a:custGeom>
              <a:avLst/>
              <a:gdLst>
                <a:gd name="connsiteX0" fmla="*/ 0 w 2543175"/>
                <a:gd name="connsiteY0" fmla="*/ 148185 h 148185"/>
                <a:gd name="connsiteX1" fmla="*/ 333375 w 2543175"/>
                <a:gd name="connsiteY1" fmla="*/ 33885 h 148185"/>
                <a:gd name="connsiteX2" fmla="*/ 600075 w 2543175"/>
                <a:gd name="connsiteY2" fmla="*/ 14835 h 148185"/>
                <a:gd name="connsiteX3" fmla="*/ 1266825 w 2543175"/>
                <a:gd name="connsiteY3" fmla="*/ 5310 h 148185"/>
                <a:gd name="connsiteX4" fmla="*/ 1914525 w 2543175"/>
                <a:gd name="connsiteY4" fmla="*/ 5310 h 148185"/>
                <a:gd name="connsiteX5" fmla="*/ 2314575 w 2543175"/>
                <a:gd name="connsiteY5" fmla="*/ 71985 h 148185"/>
                <a:gd name="connsiteX6" fmla="*/ 2543175 w 2543175"/>
                <a:gd name="connsiteY6" fmla="*/ 148185 h 14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175" h="148185">
                  <a:moveTo>
                    <a:pt x="0" y="148185"/>
                  </a:moveTo>
                  <a:cubicBezTo>
                    <a:pt x="116681" y="102147"/>
                    <a:pt x="233363" y="56110"/>
                    <a:pt x="333375" y="33885"/>
                  </a:cubicBezTo>
                  <a:cubicBezTo>
                    <a:pt x="433387" y="11660"/>
                    <a:pt x="444500" y="19597"/>
                    <a:pt x="600075" y="14835"/>
                  </a:cubicBezTo>
                  <a:cubicBezTo>
                    <a:pt x="755650" y="10073"/>
                    <a:pt x="1266825" y="5310"/>
                    <a:pt x="1266825" y="5310"/>
                  </a:cubicBezTo>
                  <a:cubicBezTo>
                    <a:pt x="1485900" y="3722"/>
                    <a:pt x="1739900" y="-5802"/>
                    <a:pt x="1914525" y="5310"/>
                  </a:cubicBezTo>
                  <a:cubicBezTo>
                    <a:pt x="2089150" y="16422"/>
                    <a:pt x="2209800" y="48172"/>
                    <a:pt x="2314575" y="71985"/>
                  </a:cubicBezTo>
                  <a:cubicBezTo>
                    <a:pt x="2419350" y="95797"/>
                    <a:pt x="2481262" y="121991"/>
                    <a:pt x="2543175" y="148185"/>
                  </a:cubicBezTo>
                </a:path>
              </a:pathLst>
            </a:custGeom>
            <a:noFill/>
            <a:ln w="38100">
              <a:solidFill>
                <a:srgbClr val="0477BC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B8F83D-3251-2E35-1E14-62DD0950AA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12" y="966223"/>
            <a:ext cx="2145196" cy="4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Building Blocks:  Polarized Wilson Lines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7595DBD-FF40-C723-5B07-8BA11DFE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9" y="1002165"/>
            <a:ext cx="5044491" cy="1799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64A27-9E46-0EB1-C255-C163EE584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8" y="3400715"/>
            <a:ext cx="7013912" cy="101904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EF0B87-3B79-C71B-05B9-AEA15E3F8BA6}"/>
              </a:ext>
            </a:extLst>
          </p:cNvPr>
          <p:cNvSpPr/>
          <p:nvPr/>
        </p:nvSpPr>
        <p:spPr>
          <a:xfrm>
            <a:off x="4229100" y="3639661"/>
            <a:ext cx="1339720" cy="553907"/>
          </a:xfrm>
          <a:prstGeom prst="roundRect">
            <a:avLst/>
          </a:prstGeom>
          <a:solidFill>
            <a:srgbClr val="F2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5DB58C-6E43-379A-1231-49F81CC8AEA5}"/>
                  </a:ext>
                </a:extLst>
              </p:cNvPr>
              <p:cNvSpPr txBox="1"/>
              <p:nvPr/>
            </p:nvSpPr>
            <p:spPr>
              <a:xfrm>
                <a:off x="3730171" y="2987506"/>
                <a:ext cx="3770674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QCD Stern-Gerlach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0" i="1" dirty="0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3582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5DB58C-6E43-379A-1231-49F81CC8A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71" y="2987506"/>
                <a:ext cx="3770674" cy="508857"/>
              </a:xfrm>
              <a:prstGeom prst="rect">
                <a:avLst/>
              </a:prstGeom>
              <a:blipFill>
                <a:blip r:embed="rId6"/>
                <a:stretch>
                  <a:fillRect l="-2589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1FF0488-482B-F226-9749-C119BDD1D04A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3CB16254-A3D1-F0E3-3AF9-34E7620E289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F0DEFA-53FF-0847-8E35-E1099096212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4A52FD-C8FA-E787-EB08-B33DAE787A07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13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CFDFA8-1640-FC8C-8D7C-9CB6442A62CF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00E7848-AFD6-464A-D490-04A3DF17BF9E}"/>
              </a:ext>
            </a:extLst>
          </p:cNvPr>
          <p:cNvSpPr txBox="1"/>
          <p:nvPr/>
        </p:nvSpPr>
        <p:spPr>
          <a:xfrm>
            <a:off x="8077271" y="2787367"/>
            <a:ext cx="4114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See, e.g., </a:t>
            </a:r>
            <a:r>
              <a:rPr lang="en-US" sz="14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Pitonyak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MS:   JHEP </a:t>
            </a:r>
            <a:r>
              <a:rPr lang="en-US" sz="14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(2016),  </a:t>
            </a:r>
            <a:b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 Rev. </a:t>
            </a:r>
            <a:r>
              <a:rPr lang="en-US" sz="14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D95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(2017), </a:t>
            </a:r>
            <a:r>
              <a:rPr lang="en-US" sz="14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Phys.Rev.Lett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4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118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42035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Building Blocks:  Polarized Wilson Lines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7595DBD-FF40-C723-5B07-8BA11DFE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9" y="1002165"/>
            <a:ext cx="5044491" cy="1799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58711-FA5F-0AAF-56C1-8429CD18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43" y="1023640"/>
            <a:ext cx="4794188" cy="16584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36565B-9D3D-78C2-C1E7-C01797D52CF4}"/>
              </a:ext>
            </a:extLst>
          </p:cNvPr>
          <p:cNvGrpSpPr/>
          <p:nvPr/>
        </p:nvGrpSpPr>
        <p:grpSpPr>
          <a:xfrm>
            <a:off x="89148" y="3400715"/>
            <a:ext cx="12102852" cy="2101692"/>
            <a:chOff x="89148" y="1355798"/>
            <a:chExt cx="12102852" cy="21016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E64A27-9E46-0EB1-C255-C163EE584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48" y="1355798"/>
              <a:ext cx="7013912" cy="10190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F461CC-8C1E-C94C-2AA6-98025EDEC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200" y="2248490"/>
              <a:ext cx="11480800" cy="1209000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EF0B87-3B79-C71B-05B9-AEA15E3F8BA6}"/>
              </a:ext>
            </a:extLst>
          </p:cNvPr>
          <p:cNvSpPr/>
          <p:nvPr/>
        </p:nvSpPr>
        <p:spPr>
          <a:xfrm>
            <a:off x="4229100" y="3639661"/>
            <a:ext cx="1339720" cy="553907"/>
          </a:xfrm>
          <a:prstGeom prst="roundRect">
            <a:avLst/>
          </a:prstGeom>
          <a:solidFill>
            <a:srgbClr val="F2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19749D-6EAD-20E1-C947-661D194FD146}"/>
              </a:ext>
            </a:extLst>
          </p:cNvPr>
          <p:cNvSpPr/>
          <p:nvPr/>
        </p:nvSpPr>
        <p:spPr>
          <a:xfrm>
            <a:off x="5219700" y="4461314"/>
            <a:ext cx="5232400" cy="755489"/>
          </a:xfrm>
          <a:prstGeom prst="roundRect">
            <a:avLst/>
          </a:prstGeom>
          <a:solidFill>
            <a:srgbClr val="23C5D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5DB58C-6E43-379A-1231-49F81CC8AEA5}"/>
                  </a:ext>
                </a:extLst>
              </p:cNvPr>
              <p:cNvSpPr txBox="1"/>
              <p:nvPr/>
            </p:nvSpPr>
            <p:spPr>
              <a:xfrm>
                <a:off x="3730171" y="2987506"/>
                <a:ext cx="3770674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QCD Stern-Gerlach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0" i="1" dirty="0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3582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5DB58C-6E43-379A-1231-49F81CC8A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71" y="2987506"/>
                <a:ext cx="3770674" cy="508857"/>
              </a:xfrm>
              <a:prstGeom prst="rect">
                <a:avLst/>
              </a:prstGeom>
              <a:blipFill>
                <a:blip r:embed="rId6"/>
                <a:stretch>
                  <a:fillRect l="-2589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061DBE-236D-F1B9-302A-B4A3365C01CC}"/>
              </a:ext>
            </a:extLst>
          </p:cNvPr>
          <p:cNvSpPr txBox="1"/>
          <p:nvPr/>
        </p:nvSpPr>
        <p:spPr>
          <a:xfrm>
            <a:off x="5963132" y="5242105"/>
            <a:ext cx="388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Flavor-changing Wilson line</a:t>
            </a:r>
            <a:endParaRPr lang="en-US" sz="2400" dirty="0">
              <a:solidFill>
                <a:srgbClr val="0477B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549EF-BC03-EBC4-40F3-170980B4321C}"/>
              </a:ext>
            </a:extLst>
          </p:cNvPr>
          <p:cNvSpPr txBox="1"/>
          <p:nvPr/>
        </p:nvSpPr>
        <p:spPr>
          <a:xfrm>
            <a:off x="4323806" y="5770153"/>
            <a:ext cx="642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Since m=0 in </a:t>
            </a:r>
            <a:r>
              <a:rPr lang="en-US" dirty="0" err="1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Bjorken</a:t>
            </a:r>
            <a:r>
              <a:rPr lang="en-US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kinematics:  Quark helicity conservation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FF0488-482B-F226-9749-C119BDD1D04A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3CB16254-A3D1-F0E3-3AF9-34E7620E289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F0DEFA-53FF-0847-8E35-E1099096212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4A52FD-C8FA-E787-EB08-B33DAE787A07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14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CFDFA8-1640-FC8C-8D7C-9CB6442A62CF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D0D728F-2E15-45A9-3525-A96EE7AB9BBF}"/>
              </a:ext>
            </a:extLst>
          </p:cNvPr>
          <p:cNvSpPr txBox="1"/>
          <p:nvPr/>
        </p:nvSpPr>
        <p:spPr>
          <a:xfrm>
            <a:off x="8077271" y="2787367"/>
            <a:ext cx="4114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See, e.g., </a:t>
            </a:r>
            <a:r>
              <a:rPr lang="en-US" sz="14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Pitonyak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MS:   JHEP </a:t>
            </a:r>
            <a:r>
              <a:rPr lang="en-US" sz="14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(2016),  </a:t>
            </a:r>
            <a:b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 Rev. </a:t>
            </a:r>
            <a:r>
              <a:rPr lang="en-US" sz="14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D95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(2017), </a:t>
            </a:r>
            <a:r>
              <a:rPr lang="en-US" sz="14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Phys.Rev.Lett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4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118</a:t>
            </a:r>
            <a:r>
              <a:rPr lang="en-US" sz="14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24736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Cascading Polarized Dipoles at Small x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B0EBEB-0456-31AA-B51E-FF262BE48EC2}"/>
              </a:ext>
            </a:extLst>
          </p:cNvPr>
          <p:cNvSpPr txBox="1"/>
          <p:nvPr/>
        </p:nvSpPr>
        <p:spPr>
          <a:xfrm>
            <a:off x="273925" y="3660410"/>
            <a:ext cx="110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 information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from the valence sector (large x) is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transmitted to small x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spin-dependent branching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CF905D-A8B3-3867-0BD5-42CCEA648648}"/>
              </a:ext>
            </a:extLst>
          </p:cNvPr>
          <p:cNvGrpSpPr/>
          <p:nvPr/>
        </p:nvGrpSpPr>
        <p:grpSpPr>
          <a:xfrm>
            <a:off x="273925" y="811779"/>
            <a:ext cx="11740026" cy="2590100"/>
            <a:chOff x="273925" y="931233"/>
            <a:chExt cx="11740026" cy="2590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17E2BC-8109-D59D-234A-C34E0E89BCB6}"/>
                </a:ext>
              </a:extLst>
            </p:cNvPr>
            <p:cNvGrpSpPr/>
            <p:nvPr/>
          </p:nvGrpSpPr>
          <p:grpSpPr>
            <a:xfrm>
              <a:off x="5252285" y="931233"/>
              <a:ext cx="6761666" cy="2590100"/>
              <a:chOff x="4791706" y="1045551"/>
              <a:chExt cx="6761666" cy="25901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30436AD-2D7E-2EC9-B876-298844D144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28204"/>
              <a:stretch/>
            </p:blipFill>
            <p:spPr>
              <a:xfrm>
                <a:off x="4791706" y="1045551"/>
                <a:ext cx="6761666" cy="12608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D26A6E4-CCAF-DEBB-7C22-70D06AC8D1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0871"/>
              <a:stretch/>
            </p:blipFill>
            <p:spPr>
              <a:xfrm>
                <a:off x="6981372" y="2374843"/>
                <a:ext cx="2743312" cy="126080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125F72-C1FE-3FC6-4292-DD2CE738A876}"/>
                </a:ext>
              </a:extLst>
            </p:cNvPr>
            <p:cNvGrpSpPr/>
            <p:nvPr/>
          </p:nvGrpSpPr>
          <p:grpSpPr>
            <a:xfrm>
              <a:off x="273925" y="1138887"/>
              <a:ext cx="4562836" cy="2045616"/>
              <a:chOff x="273925" y="1138887"/>
              <a:chExt cx="4562836" cy="204561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2438ABF-3083-427A-03F5-544BCF74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25" y="1138887"/>
                <a:ext cx="4562836" cy="2045616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0B72F6-FBEF-1C5A-CB20-9ADD989148A5}"/>
                  </a:ext>
                </a:extLst>
              </p:cNvPr>
              <p:cNvSpPr/>
              <p:nvPr/>
            </p:nvSpPr>
            <p:spPr>
              <a:xfrm>
                <a:off x="4149271" y="1405169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44CC3B3-F7DC-E516-FCD2-C62E105070A9}"/>
                  </a:ext>
                </a:extLst>
              </p:cNvPr>
              <p:cNvSpPr/>
              <p:nvPr/>
            </p:nvSpPr>
            <p:spPr>
              <a:xfrm>
                <a:off x="3701596" y="1854573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6152505-503F-035F-6262-79B0F4911AAC}"/>
                  </a:ext>
                </a:extLst>
              </p:cNvPr>
              <p:cNvSpPr/>
              <p:nvPr/>
            </p:nvSpPr>
            <p:spPr>
              <a:xfrm>
                <a:off x="3268208" y="2300519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46323-A7D7-53C3-CFDC-C9A2F532978A}"/>
                </a:ext>
              </a:extLst>
            </p:cNvPr>
            <p:cNvSpPr txBox="1"/>
            <p:nvPr/>
          </p:nvSpPr>
          <p:spPr>
            <a:xfrm>
              <a:off x="4582534" y="2725339"/>
              <a:ext cx="2715306" cy="369332"/>
            </a:xfrm>
            <a:prstGeom prst="rect">
              <a:avLst/>
            </a:prstGeom>
            <a:noFill/>
            <a:ln>
              <a:solidFill>
                <a:srgbClr val="F3582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35820"/>
                  </a:solidFill>
                </a:rPr>
                <a:t>Spin-dependent branching</a:t>
              </a:r>
              <a:endParaRPr lang="en-US" dirty="0">
                <a:solidFill>
                  <a:srgbClr val="F3582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FC18807-C6D7-9E74-9595-EE194066F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2338" y="2041517"/>
              <a:ext cx="730312" cy="619215"/>
            </a:xfrm>
            <a:prstGeom prst="straightConnector1">
              <a:avLst/>
            </a:prstGeom>
            <a:ln w="28575">
              <a:solidFill>
                <a:srgbClr val="F358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22F6AB-68F9-2E31-C3AD-27EFE69C5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1593" y="2019342"/>
              <a:ext cx="1082839" cy="616165"/>
            </a:xfrm>
            <a:prstGeom prst="straightConnector1">
              <a:avLst/>
            </a:prstGeom>
            <a:ln w="28575">
              <a:solidFill>
                <a:srgbClr val="F358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24CDED1-4F8F-9A9A-F1C2-B6ABD54724A5}"/>
              </a:ext>
            </a:extLst>
          </p:cNvPr>
          <p:cNvSpPr txBox="1"/>
          <p:nvPr/>
        </p:nvSpPr>
        <p:spPr>
          <a:xfrm>
            <a:off x="9393077" y="3077811"/>
            <a:ext cx="271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Kovchegov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Pitonyak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MDS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</a:p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JHEP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1601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(2016), 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D95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64B946-616E-5556-18AC-9975CD7DD38B}"/>
              </a:ext>
            </a:extLst>
          </p:cNvPr>
          <p:cNvSpPr txBox="1"/>
          <p:nvPr/>
        </p:nvSpPr>
        <p:spPr>
          <a:xfrm>
            <a:off x="10230677" y="2021201"/>
            <a:ext cx="1390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E4B6C3-4921-7107-CEBB-732FAF679E4A}"/>
              </a:ext>
            </a:extLst>
          </p:cNvPr>
          <p:cNvSpPr/>
          <p:nvPr/>
        </p:nvSpPr>
        <p:spPr>
          <a:xfrm>
            <a:off x="9752866" y="4273555"/>
            <a:ext cx="2355518" cy="27699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Also G. </a:t>
            </a:r>
            <a:r>
              <a:rPr lang="en-US" sz="12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Chirilli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JHEP </a:t>
            </a:r>
            <a:r>
              <a:rPr lang="en-US" sz="12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1901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CB7FC4-1676-D18C-0DE4-D52CE38F071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F4265789-28EA-3D31-A6F2-F4FA23B03087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8794C6-2965-BF89-EF41-A16346238733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A7677B-F8C1-AAC2-9045-1DBAA758CCAA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15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C90013-9373-1171-AF3F-4B9763D923DE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6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Cascading Polarized Dipoles at Small x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B0EBEB-0456-31AA-B51E-FF262BE48EC2}"/>
              </a:ext>
            </a:extLst>
          </p:cNvPr>
          <p:cNvSpPr txBox="1"/>
          <p:nvPr/>
        </p:nvSpPr>
        <p:spPr>
          <a:xfrm>
            <a:off x="273925" y="3660410"/>
            <a:ext cx="110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 information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from the valence sector (large x) is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transmitted to small x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spin-dependent branching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CF905D-A8B3-3867-0BD5-42CCEA648648}"/>
              </a:ext>
            </a:extLst>
          </p:cNvPr>
          <p:cNvGrpSpPr/>
          <p:nvPr/>
        </p:nvGrpSpPr>
        <p:grpSpPr>
          <a:xfrm>
            <a:off x="273925" y="811779"/>
            <a:ext cx="11740026" cy="2590100"/>
            <a:chOff x="273925" y="931233"/>
            <a:chExt cx="11740026" cy="2590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17E2BC-8109-D59D-234A-C34E0E89BCB6}"/>
                </a:ext>
              </a:extLst>
            </p:cNvPr>
            <p:cNvGrpSpPr/>
            <p:nvPr/>
          </p:nvGrpSpPr>
          <p:grpSpPr>
            <a:xfrm>
              <a:off x="5252285" y="931233"/>
              <a:ext cx="6761666" cy="2590100"/>
              <a:chOff x="4791706" y="1045551"/>
              <a:chExt cx="6761666" cy="25901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30436AD-2D7E-2EC9-B876-298844D144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28204"/>
              <a:stretch/>
            </p:blipFill>
            <p:spPr>
              <a:xfrm>
                <a:off x="4791706" y="1045551"/>
                <a:ext cx="6761666" cy="126080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D26A6E4-CCAF-DEBB-7C22-70D06AC8D1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0871"/>
              <a:stretch/>
            </p:blipFill>
            <p:spPr>
              <a:xfrm>
                <a:off x="6981372" y="2374843"/>
                <a:ext cx="2743312" cy="1260808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125F72-C1FE-3FC6-4292-DD2CE738A876}"/>
                </a:ext>
              </a:extLst>
            </p:cNvPr>
            <p:cNvGrpSpPr/>
            <p:nvPr/>
          </p:nvGrpSpPr>
          <p:grpSpPr>
            <a:xfrm>
              <a:off x="273925" y="1138887"/>
              <a:ext cx="4562836" cy="2045616"/>
              <a:chOff x="273925" y="1138887"/>
              <a:chExt cx="4562836" cy="204561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2438ABF-3083-427A-03F5-544BCF746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25" y="1138887"/>
                <a:ext cx="4562836" cy="2045616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80B72F6-FBEF-1C5A-CB20-9ADD989148A5}"/>
                  </a:ext>
                </a:extLst>
              </p:cNvPr>
              <p:cNvSpPr/>
              <p:nvPr/>
            </p:nvSpPr>
            <p:spPr>
              <a:xfrm>
                <a:off x="4149271" y="1405169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44CC3B3-F7DC-E516-FCD2-C62E105070A9}"/>
                  </a:ext>
                </a:extLst>
              </p:cNvPr>
              <p:cNvSpPr/>
              <p:nvPr/>
            </p:nvSpPr>
            <p:spPr>
              <a:xfrm>
                <a:off x="3701596" y="1854573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6152505-503F-035F-6262-79B0F4911AAC}"/>
                  </a:ext>
                </a:extLst>
              </p:cNvPr>
              <p:cNvSpPr/>
              <p:nvPr/>
            </p:nvSpPr>
            <p:spPr>
              <a:xfrm>
                <a:off x="3268208" y="2300519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46323-A7D7-53C3-CFDC-C9A2F532978A}"/>
                </a:ext>
              </a:extLst>
            </p:cNvPr>
            <p:cNvSpPr txBox="1"/>
            <p:nvPr/>
          </p:nvSpPr>
          <p:spPr>
            <a:xfrm>
              <a:off x="4582534" y="2725339"/>
              <a:ext cx="2715306" cy="369332"/>
            </a:xfrm>
            <a:prstGeom prst="rect">
              <a:avLst/>
            </a:prstGeom>
            <a:noFill/>
            <a:ln>
              <a:solidFill>
                <a:srgbClr val="F3582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35820"/>
                  </a:solidFill>
                </a:rPr>
                <a:t>Spin-dependent branching</a:t>
              </a:r>
              <a:endParaRPr lang="en-US" dirty="0">
                <a:solidFill>
                  <a:srgbClr val="F3582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FC18807-C6D7-9E74-9595-EE194066F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2338" y="2041517"/>
              <a:ext cx="730312" cy="619215"/>
            </a:xfrm>
            <a:prstGeom prst="straightConnector1">
              <a:avLst/>
            </a:prstGeom>
            <a:ln w="28575">
              <a:solidFill>
                <a:srgbClr val="F358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22F6AB-68F9-2E31-C3AD-27EFE69C5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1593" y="2019342"/>
              <a:ext cx="1082839" cy="616165"/>
            </a:xfrm>
            <a:prstGeom prst="straightConnector1">
              <a:avLst/>
            </a:prstGeom>
            <a:ln w="28575">
              <a:solidFill>
                <a:srgbClr val="F358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47D309-34EB-348F-686C-77E267A9BCB1}"/>
                  </a:ext>
                </a:extLst>
              </p:cNvPr>
              <p:cNvSpPr txBox="1"/>
              <p:nvPr/>
            </p:nvSpPr>
            <p:spPr>
              <a:xfrm>
                <a:off x="277804" y="4766602"/>
                <a:ext cx="11652939" cy="135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Suppressed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by the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coupling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but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enhanced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by the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phase space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Resummation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leads to </a:t>
                </a:r>
                <a:r>
                  <a:rPr lang="en-US" sz="2400" b="1" dirty="0">
                    <a:solidFill>
                      <a:srgbClr val="7C439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quantum evolution of spin at small x</a:t>
                </a:r>
                <a:endParaRPr lang="en-US" sz="2400" dirty="0">
                  <a:solidFill>
                    <a:srgbClr val="7C439A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Analogous to </a:t>
                </a:r>
                <a:r>
                  <a:rPr lang="en-US" sz="2400" b="1" dirty="0">
                    <a:solidFill>
                      <a:srgbClr val="7C439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BFKL evolution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unpolarized gluons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(leading log accuracy)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47D309-34EB-348F-686C-77E267A9B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04" y="4766602"/>
                <a:ext cx="11652939" cy="1354538"/>
              </a:xfrm>
              <a:prstGeom prst="rect">
                <a:avLst/>
              </a:prstGeom>
              <a:blipFill>
                <a:blip r:embed="rId4"/>
                <a:stretch>
                  <a:fillRect l="-73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564B946-616E-5556-18AC-9975CD7DD38B}"/>
              </a:ext>
            </a:extLst>
          </p:cNvPr>
          <p:cNvSpPr txBox="1"/>
          <p:nvPr/>
        </p:nvSpPr>
        <p:spPr>
          <a:xfrm>
            <a:off x="10230677" y="2021201"/>
            <a:ext cx="1390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E4B6C3-4921-7107-CEBB-732FAF679E4A}"/>
              </a:ext>
            </a:extLst>
          </p:cNvPr>
          <p:cNvSpPr/>
          <p:nvPr/>
        </p:nvSpPr>
        <p:spPr>
          <a:xfrm>
            <a:off x="9752866" y="4273555"/>
            <a:ext cx="2355518" cy="27699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Also G. </a:t>
            </a:r>
            <a:r>
              <a:rPr lang="en-US" sz="12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Chirilli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JHEP </a:t>
            </a:r>
            <a:r>
              <a:rPr lang="en-US" sz="12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1901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CB7FC4-1676-D18C-0DE4-D52CE38F071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F4265789-28EA-3D31-A6F2-F4FA23B03087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8794C6-2965-BF89-EF41-A16346238733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A7677B-F8C1-AAC2-9045-1DBAA758CCAA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16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C90013-9373-1171-AF3F-4B9763D923DE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B5690E-400E-39F7-7EBD-9A0F2D68F753}"/>
              </a:ext>
            </a:extLst>
          </p:cNvPr>
          <p:cNvSpPr txBox="1"/>
          <p:nvPr/>
        </p:nvSpPr>
        <p:spPr>
          <a:xfrm>
            <a:off x="9393077" y="3077811"/>
            <a:ext cx="271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Kovchegov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Pitonyak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MDS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</a:p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JHEP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1601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(2016), 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D95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95119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65A41675-34AA-1AF4-6CBF-8E3B51732435}"/>
              </a:ext>
            </a:extLst>
          </p:cNvPr>
          <p:cNvGrpSpPr/>
          <p:nvPr/>
        </p:nvGrpSpPr>
        <p:grpSpPr>
          <a:xfrm>
            <a:off x="924104" y="1221400"/>
            <a:ext cx="5044491" cy="1838168"/>
            <a:chOff x="2697454" y="1465849"/>
            <a:chExt cx="5044491" cy="18381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595DBD-FF40-C723-5B07-8BA11DFE3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5087"/>
            <a:stretch/>
          </p:blipFill>
          <p:spPr>
            <a:xfrm>
              <a:off x="2697454" y="1776168"/>
              <a:ext cx="5044491" cy="152784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97870F4-8DC1-1BC5-C625-7905DDF83E6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887" y="1465849"/>
              <a:ext cx="203200" cy="2138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6932968-7C4E-F2E7-233B-8E0F9BDC324D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02" y="1465849"/>
              <a:ext cx="188227" cy="28234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 1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 Missing Link:  Transverse Recoil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1E70083-18E8-62EC-41AD-9736A52725CA}"/>
              </a:ext>
            </a:extLst>
          </p:cNvPr>
          <p:cNvGrpSpPr/>
          <p:nvPr/>
        </p:nvGrpSpPr>
        <p:grpSpPr>
          <a:xfrm>
            <a:off x="494518" y="4089228"/>
            <a:ext cx="11202963" cy="1190791"/>
            <a:chOff x="233261" y="3768749"/>
            <a:chExt cx="11202963" cy="11907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B9A3B8-F71C-81DF-0BB3-DEEEFE54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3261" y="3768749"/>
              <a:ext cx="11202963" cy="1190791"/>
            </a:xfrm>
            <a:prstGeom prst="rect">
              <a:avLst/>
            </a:prstGeom>
          </p:spPr>
        </p:pic>
        <p:sp>
          <p:nvSpPr>
            <p:cNvPr id="10" name="Rounded Rectangle 9 2">
              <a:extLst>
                <a:ext uri="{FF2B5EF4-FFF2-40B4-BE49-F238E27FC236}">
                  <a16:creationId xmlns:a16="http://schemas.microsoft.com/office/drawing/2014/main" id="{0719749D-6EAD-20E1-C947-661D194FD146}"/>
                </a:ext>
              </a:extLst>
            </p:cNvPr>
            <p:cNvSpPr/>
            <p:nvPr/>
          </p:nvSpPr>
          <p:spPr>
            <a:xfrm>
              <a:off x="4966338" y="3967589"/>
              <a:ext cx="3687805" cy="755489"/>
            </a:xfrm>
            <a:prstGeom prst="roundRect">
              <a:avLst/>
            </a:prstGeom>
            <a:solidFill>
              <a:srgbClr val="23C5D6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654EC7-DFAB-F15F-F51B-CF219F33684A}"/>
              </a:ext>
            </a:extLst>
          </p:cNvPr>
          <p:cNvGrpSpPr/>
          <p:nvPr/>
        </p:nvGrpSpPr>
        <p:grpSpPr>
          <a:xfrm>
            <a:off x="5657833" y="3299757"/>
            <a:ext cx="4905225" cy="830997"/>
            <a:chOff x="4989889" y="4840598"/>
            <a:chExt cx="490522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061DBE-236D-F1B9-302A-B4A3365C01CC}"/>
                </a:ext>
              </a:extLst>
            </p:cNvPr>
            <p:cNvSpPr txBox="1"/>
            <p:nvPr/>
          </p:nvSpPr>
          <p:spPr>
            <a:xfrm>
              <a:off x="4989889" y="4840598"/>
              <a:ext cx="31437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solidFill>
                    <a:srgbClr val="0477B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Jump displacement in transverse position:</a:t>
              </a:r>
              <a:endParaRPr lang="en-US" sz="2400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4F1E76-A84B-36CB-E0A4-FE75A194A18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771" y="5059453"/>
              <a:ext cx="1694343" cy="441258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5D4EDDF-80ED-D3B6-3B70-2AB2C6F58FB1}"/>
              </a:ext>
            </a:extLst>
          </p:cNvPr>
          <p:cNvGrpSpPr/>
          <p:nvPr/>
        </p:nvGrpSpPr>
        <p:grpSpPr>
          <a:xfrm>
            <a:off x="7449303" y="5636036"/>
            <a:ext cx="2932194" cy="481511"/>
            <a:chOff x="8376961" y="2288869"/>
            <a:chExt cx="2932194" cy="48151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598FFA-09B5-64E4-48B3-4DE428A442FD}"/>
                </a:ext>
              </a:extLst>
            </p:cNvPr>
            <p:cNvGrpSpPr/>
            <p:nvPr/>
          </p:nvGrpSpPr>
          <p:grpSpPr>
            <a:xfrm>
              <a:off x="9586228" y="2288869"/>
              <a:ext cx="1722927" cy="475940"/>
              <a:chOff x="8321040" y="2717634"/>
              <a:chExt cx="1722927" cy="4759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F0E6CAAD-E419-8E2C-E88E-CC205AB13857}"/>
                  </a:ext>
                </a:extLst>
              </p:cNvPr>
              <p:cNvGrpSpPr/>
              <p:nvPr/>
            </p:nvGrpSpPr>
            <p:grpSpPr>
              <a:xfrm>
                <a:off x="8321040" y="3074378"/>
                <a:ext cx="671569" cy="119196"/>
                <a:chOff x="8321040" y="2040747"/>
                <a:chExt cx="3148148" cy="558762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CBD81A6E-228A-F962-851C-FF3903632A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040" y="2599509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4C08603-5138-1732-299E-86EEE104E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95114" y="2040747"/>
                  <a:ext cx="0" cy="558762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4EED0CB-6AC1-3807-AFF5-9CAAFB81A8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5114" y="2048630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0FCCB29-D919-C35C-EF32-A3755F4BC417}"/>
                  </a:ext>
                </a:extLst>
              </p:cNvPr>
              <p:cNvGrpSpPr/>
              <p:nvPr/>
            </p:nvGrpSpPr>
            <p:grpSpPr>
              <a:xfrm>
                <a:off x="8656825" y="2952906"/>
                <a:ext cx="671569" cy="119196"/>
                <a:chOff x="8321040" y="2040747"/>
                <a:chExt cx="3148148" cy="558762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CB04CF3-28F6-7E3A-6B2D-4F4A998319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040" y="2599509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EE4AFC7-4910-2A39-3E39-33A5115B3D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95114" y="2040747"/>
                  <a:ext cx="0" cy="558762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D3C8EE8-621C-F34D-105A-BB39C3D73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5114" y="2048630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3EC5A899-6DD1-8AB9-83FB-0CACEA788745}"/>
                  </a:ext>
                </a:extLst>
              </p:cNvPr>
              <p:cNvGrpSpPr/>
              <p:nvPr/>
            </p:nvGrpSpPr>
            <p:grpSpPr>
              <a:xfrm>
                <a:off x="9036613" y="2839106"/>
                <a:ext cx="671569" cy="119196"/>
                <a:chOff x="8321040" y="2040747"/>
                <a:chExt cx="3148148" cy="55876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79BA87F-4CFB-1ABD-6955-6360F1599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040" y="2599509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E8539CF-CBA5-04E1-B0E0-8EC5EEC6F4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95114" y="2040747"/>
                  <a:ext cx="0" cy="558762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B151AA0D-7C91-0BC8-B2AD-C48E4CDC2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5114" y="2048630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2A34A39-108C-DA2D-1F00-33FEC653ECBC}"/>
                  </a:ext>
                </a:extLst>
              </p:cNvPr>
              <p:cNvGrpSpPr/>
              <p:nvPr/>
            </p:nvGrpSpPr>
            <p:grpSpPr>
              <a:xfrm>
                <a:off x="9372398" y="2717634"/>
                <a:ext cx="671569" cy="119196"/>
                <a:chOff x="8321040" y="2040747"/>
                <a:chExt cx="3148148" cy="558762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3E272B1-13AF-DA47-3271-78DD2C7AE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040" y="2599509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F135824-4F14-CA62-7729-AC2D9400A3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95114" y="2040747"/>
                  <a:ext cx="0" cy="558762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9FE40E7-1D31-DBFC-E813-6BD87F7571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5114" y="2048630"/>
                  <a:ext cx="1574074" cy="0"/>
                </a:xfrm>
                <a:prstGeom prst="line">
                  <a:avLst/>
                </a:prstGeom>
                <a:ln w="38100">
                  <a:solidFill>
                    <a:srgbClr val="8C0B42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CEB51EE-14B9-E136-9224-A2755DC52802}"/>
                </a:ext>
              </a:extLst>
            </p:cNvPr>
            <p:cNvCxnSpPr>
              <a:cxnSpLocks/>
            </p:cNvCxnSpPr>
            <p:nvPr/>
          </p:nvCxnSpPr>
          <p:spPr>
            <a:xfrm>
              <a:off x="8376961" y="2770380"/>
              <a:ext cx="1574074" cy="0"/>
            </a:xfrm>
            <a:prstGeom prst="line">
              <a:avLst/>
            </a:prstGeom>
            <a:ln w="38100">
              <a:solidFill>
                <a:srgbClr val="8C0B4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B5D7549-C880-100E-1298-17150B2D9F2B}"/>
              </a:ext>
            </a:extLst>
          </p:cNvPr>
          <p:cNvGrpSpPr/>
          <p:nvPr/>
        </p:nvGrpSpPr>
        <p:grpSpPr>
          <a:xfrm>
            <a:off x="2092288" y="5189696"/>
            <a:ext cx="3148148" cy="927851"/>
            <a:chOff x="8321040" y="977220"/>
            <a:chExt cx="3148148" cy="92785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99D302-6649-36F3-4BBF-14838D67673F}"/>
                </a:ext>
              </a:extLst>
            </p:cNvPr>
            <p:cNvGrpSpPr/>
            <p:nvPr/>
          </p:nvGrpSpPr>
          <p:grpSpPr>
            <a:xfrm>
              <a:off x="8321040" y="1346309"/>
              <a:ext cx="3148148" cy="558762"/>
              <a:chOff x="8321040" y="2040747"/>
              <a:chExt cx="3148148" cy="55876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7F133B9-5D55-2ED0-FFB8-B6A4525B31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1040" y="2599509"/>
                <a:ext cx="1574074" cy="0"/>
              </a:xfrm>
              <a:prstGeom prst="line">
                <a:avLst/>
              </a:prstGeom>
              <a:ln w="38100">
                <a:solidFill>
                  <a:srgbClr val="8C0B4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274B23-A9FB-F6F9-0441-85514F2179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5114" y="2040747"/>
                <a:ext cx="0" cy="558762"/>
              </a:xfrm>
              <a:prstGeom prst="line">
                <a:avLst/>
              </a:prstGeom>
              <a:ln w="38100">
                <a:solidFill>
                  <a:srgbClr val="8C0B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009B266-3C73-8FE4-D8BC-414001C0B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5114" y="2048630"/>
                <a:ext cx="1574074" cy="0"/>
              </a:xfrm>
              <a:prstGeom prst="line">
                <a:avLst/>
              </a:prstGeom>
              <a:ln w="38100">
                <a:solidFill>
                  <a:srgbClr val="8C0B4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9756B75-718F-0F15-F932-261E112217F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877" y="1594752"/>
              <a:ext cx="203200" cy="21389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AEE1744-8C27-9C6F-DCB6-C4DFEE8215A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3472" y="977220"/>
              <a:ext cx="188227" cy="28234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9815487-ABAF-6590-B37A-48724E8A123F}"/>
              </a:ext>
            </a:extLst>
          </p:cNvPr>
          <p:cNvSpPr txBox="1"/>
          <p:nvPr/>
        </p:nvSpPr>
        <p:spPr>
          <a:xfrm>
            <a:off x="6658826" y="1121798"/>
            <a:ext cx="515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Spin-independent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sub-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operator contributes to evolution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9F6C2D7-8A1A-29E3-E8BA-A3BB73239961}"/>
              </a:ext>
            </a:extLst>
          </p:cNvPr>
          <p:cNvSpPr txBox="1"/>
          <p:nvPr/>
        </p:nvSpPr>
        <p:spPr>
          <a:xfrm>
            <a:off x="6658826" y="2028964"/>
            <a:ext cx="537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contribution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not previously included in dipole helicity evolution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CE50F1-7234-2FD6-0D10-C439AD589404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7D1ECA92-2DC1-FC93-C9C0-4D04C8F103AB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DF5473-AFCC-987A-8B98-6982FD5DA99F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357794-1168-C6A6-C459-90FADAE62000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17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F64A54-6296-236E-54F1-F23C2E76A990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63CF8A-F1CA-3999-9F4E-DC1302AF141C}"/>
              </a:ext>
            </a:extLst>
          </p:cNvPr>
          <p:cNvSpPr txBox="1"/>
          <p:nvPr/>
        </p:nvSpPr>
        <p:spPr>
          <a:xfrm>
            <a:off x="851116" y="3152001"/>
            <a:ext cx="446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F. </a:t>
            </a:r>
            <a:r>
              <a:rPr lang="en-US" sz="12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Cougoulic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Y. </a:t>
            </a:r>
            <a:r>
              <a:rPr lang="en-US" sz="12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A. Tarasov, Y. </a:t>
            </a:r>
            <a:r>
              <a:rPr lang="en-US" sz="1200" i="1" dirty="0" err="1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Tawabutr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JHEP </a:t>
            </a:r>
            <a:r>
              <a:rPr lang="en-US" sz="1200" b="1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07</a:t>
            </a:r>
            <a:r>
              <a:rPr lang="en-US" sz="1200" i="1" dirty="0">
                <a:solidFill>
                  <a:srgbClr val="7C439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109527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7DFD32E-1B92-A84A-EC0D-AC84EC1C0E49}"/>
              </a:ext>
            </a:extLst>
          </p:cNvPr>
          <p:cNvGrpSpPr/>
          <p:nvPr/>
        </p:nvGrpSpPr>
        <p:grpSpPr>
          <a:xfrm>
            <a:off x="1409317" y="2410519"/>
            <a:ext cx="10673807" cy="2983980"/>
            <a:chOff x="1631193" y="2410519"/>
            <a:chExt cx="10673807" cy="29839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FD4DE4E-C78A-0F49-58C0-2330E9E555B0}"/>
                </a:ext>
              </a:extLst>
            </p:cNvPr>
            <p:cNvGrpSpPr/>
            <p:nvPr/>
          </p:nvGrpSpPr>
          <p:grpSpPr>
            <a:xfrm>
              <a:off x="1631193" y="2410519"/>
              <a:ext cx="10673807" cy="2983980"/>
              <a:chOff x="1296684" y="2410519"/>
              <a:chExt cx="10673807" cy="298398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5B89520-D7A1-5913-CBDD-530C222CD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9829"/>
              <a:stretch/>
            </p:blipFill>
            <p:spPr>
              <a:xfrm>
                <a:off x="1296684" y="2410519"/>
                <a:ext cx="10673807" cy="2983980"/>
              </a:xfrm>
              <a:prstGeom prst="rect">
                <a:avLst/>
              </a:prstGeom>
            </p:spPr>
          </p:pic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47DAFA05-4A1E-3CE0-9EE4-3877F20F50C4}"/>
                  </a:ext>
                </a:extLst>
              </p:cNvPr>
              <p:cNvSpPr/>
              <p:nvPr/>
            </p:nvSpPr>
            <p:spPr>
              <a:xfrm>
                <a:off x="5298141" y="4915489"/>
                <a:ext cx="285854" cy="285854"/>
              </a:xfrm>
              <a:prstGeom prst="diamond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06C5D8-D8BE-044C-CF93-1E069900C2E5}"/>
                </a:ext>
              </a:extLst>
            </p:cNvPr>
            <p:cNvSpPr/>
            <p:nvPr/>
          </p:nvSpPr>
          <p:spPr>
            <a:xfrm>
              <a:off x="2359958" y="3494128"/>
              <a:ext cx="217822" cy="21782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300B95-7DC2-A7F4-ED03-F2633CD02C17}"/>
                </a:ext>
              </a:extLst>
            </p:cNvPr>
            <p:cNvSpPr/>
            <p:nvPr/>
          </p:nvSpPr>
          <p:spPr>
            <a:xfrm>
              <a:off x="6246158" y="3494128"/>
              <a:ext cx="217822" cy="21782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627C05-9E66-DCC8-D675-C07876193B33}"/>
                </a:ext>
              </a:extLst>
            </p:cNvPr>
            <p:cNvSpPr/>
            <p:nvPr/>
          </p:nvSpPr>
          <p:spPr>
            <a:xfrm>
              <a:off x="7799291" y="3494128"/>
              <a:ext cx="217822" cy="21782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13004B-2AA0-AC79-3347-C7E0D0A701D9}"/>
                </a:ext>
              </a:extLst>
            </p:cNvPr>
            <p:cNvSpPr/>
            <p:nvPr/>
          </p:nvSpPr>
          <p:spPr>
            <a:xfrm>
              <a:off x="11672043" y="3494128"/>
              <a:ext cx="217822" cy="21782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Small-x Helicity Evolution (KPS-CTT)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F87BC7-5675-048F-6CD5-EF6E81F42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817" b="69904"/>
          <a:stretch/>
        </p:blipFill>
        <p:spPr>
          <a:xfrm>
            <a:off x="1577868" y="1052656"/>
            <a:ext cx="2666718" cy="132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085A6B-8AC2-E337-020B-415BB33F98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5" y="1213288"/>
            <a:ext cx="922618" cy="931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888F9C-E954-1D8F-214F-72150742AC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52" y="1636486"/>
            <a:ext cx="418353" cy="154526"/>
          </a:xfrm>
          <a:prstGeom prst="rect">
            <a:avLst/>
          </a:prstGeom>
        </p:spPr>
      </p:pic>
      <p:sp>
        <p:nvSpPr>
          <p:cNvPr id="11" name="Diamond 10">
            <a:extLst>
              <a:ext uri="{FF2B5EF4-FFF2-40B4-BE49-F238E27FC236}">
                <a16:creationId xmlns:a16="http://schemas.microsoft.com/office/drawing/2014/main" id="{F8501AAE-E590-2FCB-DF54-AC231F8D1323}"/>
              </a:ext>
            </a:extLst>
          </p:cNvPr>
          <p:cNvSpPr/>
          <p:nvPr/>
        </p:nvSpPr>
        <p:spPr>
          <a:xfrm>
            <a:off x="2911227" y="1924219"/>
            <a:ext cx="285854" cy="285854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FCFBC-EED9-487F-FB63-414D38DC060F}"/>
              </a:ext>
            </a:extLst>
          </p:cNvPr>
          <p:cNvSpPr txBox="1"/>
          <p:nvPr/>
        </p:nvSpPr>
        <p:spPr>
          <a:xfrm>
            <a:off x="150918" y="3363629"/>
            <a:ext cx="175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Spin-dependent </a:t>
            </a:r>
            <a:br>
              <a:rPr lang="en-US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splitting vertex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A7EF27-7727-8068-12A8-58FF9DB48F12}"/>
              </a:ext>
            </a:extLst>
          </p:cNvPr>
          <p:cNvSpPr txBox="1"/>
          <p:nvPr/>
        </p:nvSpPr>
        <p:spPr>
          <a:xfrm>
            <a:off x="3133422" y="1728512"/>
            <a:ext cx="186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Spin-dependent </a:t>
            </a:r>
            <a:br>
              <a:rPr lang="en-US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Wilson line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70C2EE-BC5F-F42F-3188-41FB0E79BD6A}"/>
              </a:ext>
            </a:extLst>
          </p:cNvPr>
          <p:cNvGrpSpPr/>
          <p:nvPr/>
        </p:nvGrpSpPr>
        <p:grpSpPr>
          <a:xfrm>
            <a:off x="6746220" y="939697"/>
            <a:ext cx="5294026" cy="1065283"/>
            <a:chOff x="6723935" y="5064741"/>
            <a:chExt cx="5434815" cy="109361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21A188-CBD3-BDB3-E9C0-D08CC8C284E9}"/>
                </a:ext>
              </a:extLst>
            </p:cNvPr>
            <p:cNvSpPr/>
            <p:nvPr/>
          </p:nvSpPr>
          <p:spPr>
            <a:xfrm>
              <a:off x="6723935" y="5481750"/>
              <a:ext cx="259593" cy="2595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487848-D9F3-48B8-BC08-340C52C8F8D2}"/>
                </a:ext>
              </a:extLst>
            </p:cNvPr>
            <p:cNvSpPr txBox="1"/>
            <p:nvPr/>
          </p:nvSpPr>
          <p:spPr>
            <a:xfrm>
              <a:off x="8236160" y="5201343"/>
              <a:ext cx="3922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Includes recoil: KPS-CTT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No recoil: KPS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5BC2747-E29C-2F59-206F-974F62FCD12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871" y="5538053"/>
              <a:ext cx="418353" cy="146988"/>
            </a:xfrm>
            <a:prstGeom prst="rect">
              <a:avLst/>
            </a:prstGeom>
          </p:spPr>
        </p:pic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E54A508A-1F09-C73E-46CC-FE9AD8488B0B}"/>
                </a:ext>
              </a:extLst>
            </p:cNvPr>
            <p:cNvSpPr/>
            <p:nvPr/>
          </p:nvSpPr>
          <p:spPr>
            <a:xfrm>
              <a:off x="7976567" y="5064741"/>
              <a:ext cx="259593" cy="109361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C883232-DF6B-DEB4-85BA-A26F4347105B}"/>
              </a:ext>
            </a:extLst>
          </p:cNvPr>
          <p:cNvSpPr txBox="1"/>
          <p:nvPr/>
        </p:nvSpPr>
        <p:spPr>
          <a:xfrm>
            <a:off x="6329548" y="5509312"/>
            <a:ext cx="584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Large Nc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       	Gluon dipoles only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Large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Nc+Nf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	Quark + Gluon dipoles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17B1E7-3658-1B0D-05B5-E9249AF24F48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9FAC3CFE-0940-1AC5-991F-33FEFCFA6BCA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35F6B3-807D-70E9-8090-B9627517133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7887C4-4BA0-B516-0EA9-8213677F60CE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18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CC26B6-8D69-75FC-885E-F6B43E89F1D2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71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Method of Infrared Evolution Equations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09A77B-47D7-481B-842E-C26019F2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8" y="833603"/>
            <a:ext cx="3988372" cy="52615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9BEA20-F269-412A-DBA0-F860CF740D99}"/>
              </a:ext>
            </a:extLst>
          </p:cNvPr>
          <p:cNvSpPr/>
          <p:nvPr/>
        </p:nvSpPr>
        <p:spPr>
          <a:xfrm>
            <a:off x="8854888" y="5439374"/>
            <a:ext cx="3337112" cy="830997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Hatta &amp; Yao, Phys. Lett. </a:t>
            </a:r>
            <a:r>
              <a:rPr lang="en-US" sz="1200" b="1" i="1" dirty="0">
                <a:solidFill>
                  <a:srgbClr val="7C439A"/>
                </a:solidFill>
                <a:ea typeface="Cambria" panose="02040503050406030204" pitchFamily="18" charset="0"/>
              </a:rPr>
              <a:t>B798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 (2019)</a:t>
            </a:r>
          </a:p>
          <a:p>
            <a:pPr algn="ctr"/>
            <a:r>
              <a:rPr lang="en-US" sz="1200" i="1" dirty="0" err="1">
                <a:solidFill>
                  <a:srgbClr val="7C439A"/>
                </a:solidFill>
                <a:ea typeface="Cambria" panose="02040503050406030204" pitchFamily="18" charset="0"/>
              </a:rPr>
              <a:t>Boussarie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, Hatta, &amp; Yuan, Phys. Lett. </a:t>
            </a:r>
            <a:r>
              <a:rPr lang="en-US" sz="1200" b="1" i="1" dirty="0">
                <a:solidFill>
                  <a:srgbClr val="7C439A"/>
                </a:solidFill>
                <a:ea typeface="Cambria" panose="02040503050406030204" pitchFamily="18" charset="0"/>
              </a:rPr>
              <a:t>B797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 (2019)</a:t>
            </a:r>
          </a:p>
          <a:p>
            <a:pPr algn="ctr"/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Hatta &amp; Yang, Phys. Lett. </a:t>
            </a:r>
            <a:r>
              <a:rPr lang="en-US" sz="1200" b="1" i="1" dirty="0">
                <a:solidFill>
                  <a:srgbClr val="7C439A"/>
                </a:solidFill>
                <a:ea typeface="Cambria" panose="02040503050406030204" pitchFamily="18" charset="0"/>
              </a:rPr>
              <a:t>B781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 (2018)</a:t>
            </a:r>
          </a:p>
          <a:p>
            <a:pPr algn="ctr"/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Hatta et al., Phys. Rev. </a:t>
            </a:r>
            <a:r>
              <a:rPr lang="en-US" sz="1200" b="1" i="1" dirty="0">
                <a:solidFill>
                  <a:srgbClr val="7C439A"/>
                </a:solidFill>
                <a:ea typeface="Cambria" panose="02040503050406030204" pitchFamily="18" charset="0"/>
              </a:rPr>
              <a:t>D95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 (2017)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6253B-5390-C797-223C-9683F6F9A58D}"/>
              </a:ext>
            </a:extLst>
          </p:cNvPr>
          <p:cNvSpPr/>
          <p:nvPr/>
        </p:nvSpPr>
        <p:spPr>
          <a:xfrm>
            <a:off x="9315274" y="908232"/>
            <a:ext cx="2843476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Bartels, </a:t>
            </a:r>
            <a:r>
              <a:rPr lang="en-US" sz="1200" i="1" dirty="0" err="1">
                <a:solidFill>
                  <a:srgbClr val="7C439A"/>
                </a:solidFill>
                <a:ea typeface="Cambria" panose="02040503050406030204" pitchFamily="18" charset="0"/>
              </a:rPr>
              <a:t>Ermolaev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, &amp; </a:t>
            </a:r>
            <a:r>
              <a:rPr lang="en-US" sz="1200" i="1" dirty="0" err="1">
                <a:solidFill>
                  <a:srgbClr val="7C439A"/>
                </a:solidFill>
                <a:ea typeface="Cambria" panose="02040503050406030204" pitchFamily="18" charset="0"/>
              </a:rPr>
              <a:t>Ryskin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Z. Phys. </a:t>
            </a:r>
            <a:r>
              <a:rPr lang="en-US" sz="1200" b="1" i="1" dirty="0">
                <a:solidFill>
                  <a:srgbClr val="7C439A"/>
                </a:solidFill>
                <a:ea typeface="Cambria" panose="02040503050406030204" pitchFamily="18" charset="0"/>
              </a:rPr>
              <a:t>C70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 (1996), Z. Phys. </a:t>
            </a:r>
            <a:r>
              <a:rPr lang="en-US" sz="1200" b="1" i="1" dirty="0">
                <a:solidFill>
                  <a:srgbClr val="7C439A"/>
                </a:solidFill>
                <a:ea typeface="Cambria" panose="02040503050406030204" pitchFamily="18" charset="0"/>
              </a:rPr>
              <a:t>72</a:t>
            </a:r>
            <a:r>
              <a:rPr lang="en-US" sz="1200" i="1" dirty="0">
                <a:solidFill>
                  <a:srgbClr val="7C439A"/>
                </a:solidFill>
                <a:ea typeface="Cambria" panose="02040503050406030204" pitchFamily="18" charset="0"/>
              </a:rPr>
              <a:t> (1996)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8D8928-66C9-1906-CEEC-FC50F4BD1D99}"/>
              </a:ext>
            </a:extLst>
          </p:cNvPr>
          <p:cNvCxnSpPr>
            <a:cxnSpLocks/>
          </p:cNvCxnSpPr>
          <p:nvPr/>
        </p:nvCxnSpPr>
        <p:spPr>
          <a:xfrm>
            <a:off x="8675915" y="4853509"/>
            <a:ext cx="3267856" cy="0"/>
          </a:xfrm>
          <a:prstGeom prst="line">
            <a:avLst/>
          </a:prstGeom>
          <a:ln w="28575">
            <a:solidFill>
              <a:srgbClr val="4E9C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5EB155-641C-8D47-49C8-ACA1C3F2E6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59" y="4245047"/>
            <a:ext cx="441082" cy="520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D83A22-7F81-FDC9-640B-D093956E4277}"/>
                  </a:ext>
                </a:extLst>
              </p:cNvPr>
              <p:cNvSpPr txBox="1"/>
              <p:nvPr/>
            </p:nvSpPr>
            <p:spPr>
              <a:xfrm>
                <a:off x="268082" y="1009873"/>
                <a:ext cx="8001859" cy="292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Missing recoil term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brings small-x </a:t>
                </a:r>
                <a:r>
                  <a:rPr lang="en-US" sz="2400" b="1" dirty="0" err="1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asymptotics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into agreement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with other calculations using infrared evolution equations (beyond 2 loops)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Based on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identifying and resuming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double logarithms of the infrared cutoff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capturing both types of logs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D83A22-7F81-FDC9-640B-D093956E4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2" y="1009873"/>
                <a:ext cx="8001859" cy="2926186"/>
              </a:xfrm>
              <a:prstGeom prst="rect">
                <a:avLst/>
              </a:prstGeom>
              <a:blipFill>
                <a:blip r:embed="rId5"/>
                <a:stretch>
                  <a:fillRect l="-106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6337EBD-6E52-890B-9CEF-5346D2DFC915}"/>
              </a:ext>
            </a:extLst>
          </p:cNvPr>
          <p:cNvGrpSpPr/>
          <p:nvPr/>
        </p:nvGrpSpPr>
        <p:grpSpPr>
          <a:xfrm>
            <a:off x="1758522" y="4217274"/>
            <a:ext cx="4163741" cy="1574382"/>
            <a:chOff x="4210224" y="3929610"/>
            <a:chExt cx="4163741" cy="157438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90764B0-A3FE-F685-2173-7E17501B3B82}"/>
                </a:ext>
              </a:extLst>
            </p:cNvPr>
            <p:cNvGrpSpPr/>
            <p:nvPr/>
          </p:nvGrpSpPr>
          <p:grpSpPr>
            <a:xfrm>
              <a:off x="4210224" y="3929610"/>
              <a:ext cx="4093091" cy="1574381"/>
              <a:chOff x="4923578" y="4018677"/>
              <a:chExt cx="4093091" cy="157438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44BA6C-8E34-430E-8E84-9965A4E26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6101"/>
              <a:stretch/>
            </p:blipFill>
            <p:spPr>
              <a:xfrm>
                <a:off x="6696949" y="4245047"/>
                <a:ext cx="2319720" cy="967738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3850AAC-ED25-4C93-1D36-0B7CD76FB25B}"/>
                  </a:ext>
                </a:extLst>
              </p:cNvPr>
              <p:cNvGrpSpPr/>
              <p:nvPr/>
            </p:nvGrpSpPr>
            <p:grpSpPr>
              <a:xfrm>
                <a:off x="4923578" y="4096033"/>
                <a:ext cx="1372173" cy="1413511"/>
                <a:chOff x="5112815" y="4096033"/>
                <a:chExt cx="1372173" cy="1413511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DD11366F-A8C6-2736-61A9-8E05E441F5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4735" t="35109" r="55483" b="17185"/>
                <a:stretch/>
              </p:blipFill>
              <p:spPr>
                <a:xfrm>
                  <a:off x="5125644" y="4590885"/>
                  <a:ext cx="1353672" cy="461665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C4F808B-7C39-D4F1-22A2-0698DD846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35688" r="79948" b="22076"/>
                <a:stretch/>
              </p:blipFill>
              <p:spPr>
                <a:xfrm>
                  <a:off x="5112815" y="4096033"/>
                  <a:ext cx="1372173" cy="408732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AB23B87A-668D-95FE-A2B8-E5128D6B97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8911" t="34503" r="34180" b="21615"/>
                <a:stretch/>
              </p:blipFill>
              <p:spPr>
                <a:xfrm>
                  <a:off x="5285506" y="5084878"/>
                  <a:ext cx="1157107" cy="424666"/>
                </a:xfrm>
                <a:prstGeom prst="rect">
                  <a:avLst/>
                </a:prstGeom>
              </p:spPr>
            </p:pic>
          </p:grpSp>
          <p:sp>
            <p:nvSpPr>
              <p:cNvPr id="42" name="Left Brace 41">
                <a:extLst>
                  <a:ext uri="{FF2B5EF4-FFF2-40B4-BE49-F238E27FC236}">
                    <a16:creationId xmlns:a16="http://schemas.microsoft.com/office/drawing/2014/main" id="{E34D8200-5AC3-D7F2-295F-479EAFDFF636}"/>
                  </a:ext>
                </a:extLst>
              </p:cNvPr>
              <p:cNvSpPr/>
              <p:nvPr/>
            </p:nvSpPr>
            <p:spPr>
              <a:xfrm rot="10800000">
                <a:off x="6281516" y="4018677"/>
                <a:ext cx="283899" cy="1574381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BE5E545-6622-6AD4-06EA-A659E0BFE09D}"/>
                    </a:ext>
                  </a:extLst>
                </p:cNvPr>
                <p:cNvSpPr txBox="1"/>
                <p:nvPr/>
              </p:nvSpPr>
              <p:spPr>
                <a:xfrm>
                  <a:off x="5813259" y="5134660"/>
                  <a:ext cx="2560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8C0B4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Asymptotically as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8C0B42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8C0B42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→0</m:t>
                      </m:r>
                    </m:oMath>
                  </a14:m>
                  <a:endParaRPr lang="en-US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BE5E545-6622-6AD4-06EA-A659E0BFE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259" y="5134660"/>
                  <a:ext cx="256070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90"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129065-E48F-6179-ADD7-94BFB0073E7F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0853F9E0-A217-8B12-CFEF-1B6BE5504E4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2C84A5-6FA1-4778-F5E4-87AF02396193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F8DFB0-4CE8-3CF0-9850-C2D336DB7AEC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19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B19444-3D10-C2B7-9C2D-60EB4516A1F1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99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AACF37-2AB3-38CC-6F80-5E9AEBFB0B8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97AC8CDC-7E35-A6F0-29CC-52DC2E9436C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CE0C2F-39D8-6C22-951E-9B5E253C6A89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B1B64-E616-A563-00F5-D8B86525A7A5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387245-FEBE-BD40-A193-F763C75A478D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9519F8-4983-9DDA-76B4-9C5C655312E9}"/>
              </a:ext>
            </a:extLst>
          </p:cNvPr>
          <p:cNvGrpSpPr/>
          <p:nvPr/>
        </p:nvGrpSpPr>
        <p:grpSpPr>
          <a:xfrm>
            <a:off x="70552" y="0"/>
            <a:ext cx="12121447" cy="646331"/>
            <a:chOff x="70553" y="0"/>
            <a:chExt cx="9002892" cy="646331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ED783CE4-0164-BCC8-CB0A-034D3F6DF864}"/>
                </a:ext>
              </a:extLst>
            </p:cNvPr>
            <p:cNvSpPr/>
            <p:nvPr/>
          </p:nvSpPr>
          <p:spPr>
            <a:xfrm>
              <a:off x="70553" y="75157"/>
              <a:ext cx="9002892" cy="531294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CDD23D-45BA-1A0A-70CD-815C6DB40274}"/>
                </a:ext>
              </a:extLst>
            </p:cNvPr>
            <p:cNvSpPr txBox="1"/>
            <p:nvPr/>
          </p:nvSpPr>
          <p:spPr>
            <a:xfrm>
              <a:off x="70553" y="0"/>
              <a:ext cx="9002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Collaborators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97B61F-2E93-89B6-CDF1-668D365B5028}"/>
              </a:ext>
            </a:extLst>
          </p:cNvPr>
          <p:cNvSpPr txBox="1"/>
          <p:nvPr/>
        </p:nvSpPr>
        <p:spPr>
          <a:xfrm>
            <a:off x="7317756" y="971839"/>
            <a:ext cx="377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Wally </a:t>
            </a:r>
            <a:r>
              <a:rPr lang="en-US" sz="2400" dirty="0" err="1">
                <a:latin typeface="Optima" panose="02000503060000020004" pitchFamily="2" charset="0"/>
              </a:rPr>
              <a:t>Melnitchouk</a:t>
            </a:r>
            <a:r>
              <a:rPr lang="en-US" sz="2400" dirty="0">
                <a:latin typeface="Optima" panose="02000503060000020004" pitchFamily="2" charset="0"/>
              </a:rPr>
              <a:t> (JAM)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F6BE5-EC05-21C3-8DBB-299D642F41E2}"/>
              </a:ext>
            </a:extLst>
          </p:cNvPr>
          <p:cNvSpPr txBox="1"/>
          <p:nvPr/>
        </p:nvSpPr>
        <p:spPr>
          <a:xfrm>
            <a:off x="7317756" y="1492660"/>
            <a:ext cx="377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Nobuo Sato (JAM)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43988D-66A7-5217-5B25-ED957EF404C4}"/>
              </a:ext>
            </a:extLst>
          </p:cNvPr>
          <p:cNvSpPr txBox="1"/>
          <p:nvPr/>
        </p:nvSpPr>
        <p:spPr>
          <a:xfrm>
            <a:off x="7317756" y="2013481"/>
            <a:ext cx="377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Yuri </a:t>
            </a:r>
            <a:r>
              <a:rPr lang="en-US" sz="2400" dirty="0" err="1">
                <a:latin typeface="Optima" panose="02000503060000020004" pitchFamily="2" charset="0"/>
              </a:rPr>
              <a:t>Kovchegov</a:t>
            </a:r>
            <a:r>
              <a:rPr lang="en-US" sz="2400" dirty="0">
                <a:latin typeface="Optima" panose="02000503060000020004" pitchFamily="2" charset="0"/>
              </a:rPr>
              <a:t> (SURGE)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A6A4A7-F67E-C50E-DCF8-EE11C54C0444}"/>
              </a:ext>
            </a:extLst>
          </p:cNvPr>
          <p:cNvSpPr txBox="1"/>
          <p:nvPr/>
        </p:nvSpPr>
        <p:spPr>
          <a:xfrm>
            <a:off x="7317756" y="2534303"/>
            <a:ext cx="377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tima" panose="02000503060000020004" pitchFamily="2" charset="0"/>
              </a:rPr>
              <a:t>Dan </a:t>
            </a:r>
            <a:r>
              <a:rPr lang="en-US" sz="2400" dirty="0" err="1">
                <a:latin typeface="Optima" panose="02000503060000020004" pitchFamily="2" charset="0"/>
              </a:rPr>
              <a:t>Pitonyak</a:t>
            </a:r>
            <a:r>
              <a:rPr lang="en-US" sz="2400" dirty="0">
                <a:latin typeface="Optima" panose="02000503060000020004" pitchFamily="2" charset="0"/>
              </a:rPr>
              <a:t> (SURGE)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9D0DC2-2C5C-674A-35C7-E54B9F6EC169}"/>
              </a:ext>
            </a:extLst>
          </p:cNvPr>
          <p:cNvSpPr txBox="1"/>
          <p:nvPr/>
        </p:nvSpPr>
        <p:spPr>
          <a:xfrm>
            <a:off x="7317755" y="3509995"/>
            <a:ext cx="428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C1844"/>
                </a:solidFill>
                <a:latin typeface="Optima" panose="02000503060000020004" pitchFamily="2" charset="0"/>
              </a:rPr>
              <a:t>Andrey Tarasov (SURGE: PD)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EB48A8-9A4A-61EA-DF2B-A19661B30484}"/>
              </a:ext>
            </a:extLst>
          </p:cNvPr>
          <p:cNvSpPr txBox="1"/>
          <p:nvPr/>
        </p:nvSpPr>
        <p:spPr>
          <a:xfrm>
            <a:off x="7317755" y="4059483"/>
            <a:ext cx="484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8C1844"/>
                </a:solidFill>
                <a:latin typeface="Optima" panose="02000503060000020004" pitchFamily="2" charset="0"/>
              </a:rPr>
              <a:t>Yossathorn</a:t>
            </a:r>
            <a:r>
              <a:rPr lang="en-US" sz="2400" b="1" dirty="0">
                <a:solidFill>
                  <a:srgbClr val="8C1844"/>
                </a:solidFill>
                <a:latin typeface="Optima" panose="02000503060000020004" pitchFamily="2" charset="0"/>
              </a:rPr>
              <a:t> </a:t>
            </a:r>
            <a:r>
              <a:rPr lang="en-US" sz="2400" b="1" dirty="0" err="1">
                <a:solidFill>
                  <a:srgbClr val="8C1844"/>
                </a:solidFill>
                <a:latin typeface="Optima" panose="02000503060000020004" pitchFamily="2" charset="0"/>
              </a:rPr>
              <a:t>Tawabur</a:t>
            </a:r>
            <a:r>
              <a:rPr lang="en-US" sz="2400" b="1" dirty="0">
                <a:solidFill>
                  <a:srgbClr val="8C1844"/>
                </a:solidFill>
                <a:latin typeface="Optima" panose="02000503060000020004" pitchFamily="2" charset="0"/>
              </a:rPr>
              <a:t> (SURGE: PD)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A46FF9-960D-0BE0-1950-E17C3CB02A6A}"/>
              </a:ext>
            </a:extLst>
          </p:cNvPr>
          <p:cNvSpPr txBox="1"/>
          <p:nvPr/>
        </p:nvSpPr>
        <p:spPr>
          <a:xfrm>
            <a:off x="7317755" y="4586833"/>
            <a:ext cx="428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C1844"/>
                </a:solidFill>
                <a:latin typeface="Optima" panose="02000503060000020004" pitchFamily="2" charset="0"/>
              </a:rPr>
              <a:t>Daniel </a:t>
            </a:r>
            <a:r>
              <a:rPr lang="en-US" sz="2400" b="1" dirty="0" err="1">
                <a:solidFill>
                  <a:srgbClr val="8C1844"/>
                </a:solidFill>
                <a:latin typeface="Optima" panose="02000503060000020004" pitchFamily="2" charset="0"/>
              </a:rPr>
              <a:t>Adamiak</a:t>
            </a:r>
            <a:r>
              <a:rPr lang="en-US" sz="2400" b="1" dirty="0">
                <a:solidFill>
                  <a:srgbClr val="8C1844"/>
                </a:solidFill>
                <a:latin typeface="Optima" panose="02000503060000020004" pitchFamily="2" charset="0"/>
              </a:rPr>
              <a:t> (SURGE: PD)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6CEE4CC9-DE0E-FCEE-415F-496A869E07DE}"/>
              </a:ext>
            </a:extLst>
          </p:cNvPr>
          <p:cNvSpPr txBox="1"/>
          <p:nvPr/>
        </p:nvSpPr>
        <p:spPr>
          <a:xfrm>
            <a:off x="7317756" y="5544951"/>
            <a:ext cx="428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C76"/>
                </a:solidFill>
                <a:latin typeface="Optima" panose="02000503060000020004" pitchFamily="2" charset="0"/>
              </a:rPr>
              <a:t>Nick </a:t>
            </a:r>
            <a:r>
              <a:rPr lang="en-US" sz="2400" b="1" dirty="0" err="1">
                <a:solidFill>
                  <a:srgbClr val="006C76"/>
                </a:solidFill>
                <a:latin typeface="Optima" panose="02000503060000020004" pitchFamily="2" charset="0"/>
              </a:rPr>
              <a:t>Baldonado</a:t>
            </a:r>
            <a:r>
              <a:rPr lang="en-US" sz="2400" b="1" dirty="0">
                <a:solidFill>
                  <a:srgbClr val="006C76"/>
                </a:solidFill>
                <a:latin typeface="Optima" panose="02000503060000020004" pitchFamily="2" charset="0"/>
              </a:rPr>
              <a:t> (SURGE: GA)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203DEC30-F138-452F-9234-AAA462A41C6E}"/>
              </a:ext>
            </a:extLst>
          </p:cNvPr>
          <p:cNvGrpSpPr/>
          <p:nvPr/>
        </p:nvGrpSpPr>
        <p:grpSpPr>
          <a:xfrm>
            <a:off x="171849" y="712824"/>
            <a:ext cx="6500254" cy="5663526"/>
            <a:chOff x="-21098" y="670879"/>
            <a:chExt cx="6500254" cy="5663526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4783E235-2E6E-374F-746D-1901AFDBA28E}"/>
                </a:ext>
              </a:extLst>
            </p:cNvPr>
            <p:cNvGrpSpPr/>
            <p:nvPr/>
          </p:nvGrpSpPr>
          <p:grpSpPr>
            <a:xfrm>
              <a:off x="2139563" y="773247"/>
              <a:ext cx="2377038" cy="5561158"/>
              <a:chOff x="2002584" y="773247"/>
              <a:chExt cx="2377038" cy="5561158"/>
            </a:xfrm>
          </p:grpSpPr>
          <p:grpSp>
            <p:nvGrpSpPr>
              <p:cNvPr id="1031" name="Group 1030">
                <a:extLst>
                  <a:ext uri="{FF2B5EF4-FFF2-40B4-BE49-F238E27FC236}">
                    <a16:creationId xmlns:a16="http://schemas.microsoft.com/office/drawing/2014/main" id="{5479D45E-1115-6253-A41F-E1D477392306}"/>
                  </a:ext>
                </a:extLst>
              </p:cNvPr>
              <p:cNvGrpSpPr/>
              <p:nvPr/>
            </p:nvGrpSpPr>
            <p:grpSpPr>
              <a:xfrm>
                <a:off x="2396706" y="773247"/>
                <a:ext cx="1588795" cy="5499229"/>
                <a:chOff x="2136729" y="773247"/>
                <a:chExt cx="1588795" cy="5499229"/>
              </a:xfrm>
            </p:grpSpPr>
            <p:pic>
              <p:nvPicPr>
                <p:cNvPr id="3" name="Picture 2" descr="A person wearing glasses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091489-5879-5CAB-654E-627A38ADAB16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64" t="3516" r="3984" b="22175"/>
                <a:stretch/>
              </p:blipFill>
              <p:spPr>
                <a:xfrm>
                  <a:off x="2136729" y="4538754"/>
                  <a:ext cx="1586035" cy="1733722"/>
                </a:xfrm>
                <a:prstGeom prst="rect">
                  <a:avLst/>
                </a:prstGeom>
              </p:spPr>
            </p:pic>
            <p:pic>
              <p:nvPicPr>
                <p:cNvPr id="1034" name="Picture 10" descr="Nobuo Sato | Jefferson Lab">
                  <a:extLst>
                    <a:ext uri="{FF2B5EF4-FFF2-40B4-BE49-F238E27FC236}">
                      <a16:creationId xmlns:a16="http://schemas.microsoft.com/office/drawing/2014/main" id="{D7A6F915-183D-69BF-3786-0848316B2A16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344" t="8152" r="26147" b="19265"/>
                <a:stretch/>
              </p:blipFill>
              <p:spPr bwMode="auto">
                <a:xfrm>
                  <a:off x="2136729" y="773247"/>
                  <a:ext cx="1586035" cy="1733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 descr="A person smiling for the camera&#10;&#10;Description automatically generated">
                  <a:extLst>
                    <a:ext uri="{FF2B5EF4-FFF2-40B4-BE49-F238E27FC236}">
                      <a16:creationId xmlns:a16="http://schemas.microsoft.com/office/drawing/2014/main" id="{76512FD7-A160-FB0A-51D1-B71933AD4364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35" t="393" r="11068" b="-393"/>
                <a:stretch/>
              </p:blipFill>
              <p:spPr>
                <a:xfrm>
                  <a:off x="2136729" y="2656000"/>
                  <a:ext cx="1588795" cy="1733722"/>
                </a:xfrm>
                <a:prstGeom prst="rect">
                  <a:avLst/>
                </a:prstGeom>
              </p:spPr>
            </p:pic>
          </p:grpSp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A478C618-0320-E23C-782D-E539F6B809DC}"/>
                  </a:ext>
                </a:extLst>
              </p:cNvPr>
              <p:cNvSpPr txBox="1"/>
              <p:nvPr/>
            </p:nvSpPr>
            <p:spPr>
              <a:xfrm>
                <a:off x="2134842" y="5872740"/>
                <a:ext cx="2112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effectLst>
                      <a:glow rad="127000">
                        <a:srgbClr val="524727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N. </a:t>
                </a:r>
                <a:r>
                  <a:rPr lang="en-US" sz="2400" b="1" dirty="0" err="1">
                    <a:solidFill>
                      <a:schemeClr val="bg1"/>
                    </a:solidFill>
                    <a:effectLst>
                      <a:glow rad="127000">
                        <a:srgbClr val="524727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Baldonado</a:t>
                </a:r>
                <a:endParaRPr lang="en-US" sz="2400" b="1" dirty="0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2D4848EA-64BB-056B-67E7-4B164889EE10}"/>
                  </a:ext>
                </a:extLst>
              </p:cNvPr>
              <p:cNvSpPr txBox="1"/>
              <p:nvPr/>
            </p:nvSpPr>
            <p:spPr>
              <a:xfrm>
                <a:off x="2177156" y="2092870"/>
                <a:ext cx="20278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effectLst>
                      <a:glow rad="127000">
                        <a:srgbClr val="524727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N. Sato</a:t>
                </a:r>
              </a:p>
            </p:txBody>
          </p:sp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D85B23C8-6C73-F916-824E-C7630732D989}"/>
                  </a:ext>
                </a:extLst>
              </p:cNvPr>
              <p:cNvSpPr txBox="1"/>
              <p:nvPr/>
            </p:nvSpPr>
            <p:spPr>
              <a:xfrm>
                <a:off x="2002584" y="3921933"/>
                <a:ext cx="2377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effectLst>
                      <a:glow rad="127000">
                        <a:srgbClr val="524727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rPr>
                  <a:t>M. Sievert</a:t>
                </a:r>
              </a:p>
            </p:txBody>
          </p:sp>
        </p:grp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96948963-C79B-EAD3-DB06-514D32C4F88C}"/>
                </a:ext>
              </a:extLst>
            </p:cNvPr>
            <p:cNvGrpSpPr/>
            <p:nvPr/>
          </p:nvGrpSpPr>
          <p:grpSpPr>
            <a:xfrm>
              <a:off x="4691064" y="773247"/>
              <a:ext cx="1586035" cy="5499229"/>
              <a:chOff x="4308840" y="773247"/>
              <a:chExt cx="1586035" cy="5499229"/>
            </a:xfrm>
          </p:grpSpPr>
          <p:pic>
            <p:nvPicPr>
              <p:cNvPr id="1026" name="Picture 2" descr="Graduate student Daniel Adamiak selected for research fellowship |  Department of Physics">
                <a:extLst>
                  <a:ext uri="{FF2B5EF4-FFF2-40B4-BE49-F238E27FC236}">
                    <a16:creationId xmlns:a16="http://schemas.microsoft.com/office/drawing/2014/main" id="{0CC2919B-8F14-15CF-46E1-802C408498F0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22" t="3808" r="24190" b="32574"/>
              <a:stretch/>
            </p:blipFill>
            <p:spPr bwMode="auto">
              <a:xfrm>
                <a:off x="4308840" y="4538754"/>
                <a:ext cx="1586035" cy="1733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Yuri Kovchegov | Department of Physics">
                <a:extLst>
                  <a:ext uri="{FF2B5EF4-FFF2-40B4-BE49-F238E27FC236}">
                    <a16:creationId xmlns:a16="http://schemas.microsoft.com/office/drawing/2014/main" id="{4E7DB601-B5D6-773D-4B23-42E777F26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84" t="1422" r="20384" b="50000"/>
              <a:stretch/>
            </p:blipFill>
            <p:spPr bwMode="auto">
              <a:xfrm>
                <a:off x="4308840" y="773247"/>
                <a:ext cx="1584778" cy="1731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Andrey Tarasov - Postdoctoral Researcher - North Carolina State University  | LinkedIn">
                <a:extLst>
                  <a:ext uri="{FF2B5EF4-FFF2-40B4-BE49-F238E27FC236}">
                    <a16:creationId xmlns:a16="http://schemas.microsoft.com/office/drawing/2014/main" id="{7E8BFC9F-CE93-B2AF-D173-552E1288FCAC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5" t="11589" r="24750" b="29345"/>
              <a:stretch/>
            </p:blipFill>
            <p:spPr bwMode="auto">
              <a:xfrm>
                <a:off x="4308840" y="2656000"/>
                <a:ext cx="1586035" cy="1733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655C34C1-533F-D7A6-E8EF-63DA9551E3FB}"/>
                </a:ext>
              </a:extLst>
            </p:cNvPr>
            <p:cNvGrpSpPr/>
            <p:nvPr/>
          </p:nvGrpSpPr>
          <p:grpSpPr>
            <a:xfrm>
              <a:off x="369742" y="773247"/>
              <a:ext cx="1595359" cy="5499229"/>
              <a:chOff x="419026" y="773247"/>
              <a:chExt cx="1595359" cy="5499229"/>
            </a:xfrm>
          </p:grpSpPr>
          <p:pic>
            <p:nvPicPr>
              <p:cNvPr id="1030" name="Picture 6" descr="Wally Melnitchouk | Jefferson Lab">
                <a:extLst>
                  <a:ext uri="{FF2B5EF4-FFF2-40B4-BE49-F238E27FC236}">
                    <a16:creationId xmlns:a16="http://schemas.microsoft.com/office/drawing/2014/main" id="{04BD536B-1E1B-8557-E2EB-36489D173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19" r="-227"/>
              <a:stretch/>
            </p:blipFill>
            <p:spPr bwMode="auto">
              <a:xfrm>
                <a:off x="419026" y="773247"/>
                <a:ext cx="1584778" cy="1731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Dr. Dan Pitonyak - Lebanon Valley College">
                <a:extLst>
                  <a:ext uri="{FF2B5EF4-FFF2-40B4-BE49-F238E27FC236}">
                    <a16:creationId xmlns:a16="http://schemas.microsoft.com/office/drawing/2014/main" id="{E73BB069-0DD6-7397-10CB-84A608383F4D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15" t="12336" r="37572" b="39740"/>
              <a:stretch/>
            </p:blipFill>
            <p:spPr bwMode="auto">
              <a:xfrm>
                <a:off x="419026" y="2656000"/>
                <a:ext cx="1586035" cy="1733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Tawabutr Yossathorn, Postdoctoral Researcher — Department of Physics">
                <a:extLst>
                  <a:ext uri="{FF2B5EF4-FFF2-40B4-BE49-F238E27FC236}">
                    <a16:creationId xmlns:a16="http://schemas.microsoft.com/office/drawing/2014/main" id="{015146F2-9A9D-7131-77D3-042F9AF9D7AF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71" t="25215" r="15496" b="21402"/>
              <a:stretch/>
            </p:blipFill>
            <p:spPr bwMode="auto">
              <a:xfrm>
                <a:off x="429607" y="4540619"/>
                <a:ext cx="1584778" cy="1731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Jefferson Lab Angular Momentum Collaboration | Jefferson Lab">
              <a:extLst>
                <a:ext uri="{FF2B5EF4-FFF2-40B4-BE49-F238E27FC236}">
                  <a16:creationId xmlns:a16="http://schemas.microsoft.com/office/drawing/2014/main" id="{B0CDC24A-798E-B6A0-7847-371300875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493" y="670879"/>
              <a:ext cx="733083" cy="73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Jefferson Lab Angular Momentum Collaboration | Jefferson Lab">
              <a:extLst>
                <a:ext uri="{FF2B5EF4-FFF2-40B4-BE49-F238E27FC236}">
                  <a16:creationId xmlns:a16="http://schemas.microsoft.com/office/drawing/2014/main" id="{B284625E-3EF7-28FE-CA6D-82CBAD16E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172" y="670879"/>
              <a:ext cx="733083" cy="73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5C002BBD-0F58-E319-923A-1BE0729F09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5630297" y="670879"/>
              <a:ext cx="721507" cy="7315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B11C168D-9AF1-427B-F5C1-B2A05240C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1392280" y="2607472"/>
              <a:ext cx="721507" cy="7315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48DA3420-6325-37FC-4C1E-D6CF7FACD6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3486979" y="2607472"/>
              <a:ext cx="721507" cy="7315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1E8522A5-1FB3-F74E-876A-5947184325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5630297" y="2604816"/>
              <a:ext cx="721507" cy="7315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65CB9C0D-F699-6ECB-892D-60F426B35A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1392280" y="4465132"/>
              <a:ext cx="721507" cy="7315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989F64AF-F15F-909C-E678-835402DBC0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3486979" y="4465132"/>
              <a:ext cx="721507" cy="7315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SURGE collaboration logo [IMAGE] | EurekAlert! Science News Releases">
              <a:extLst>
                <a:ext uri="{FF2B5EF4-FFF2-40B4-BE49-F238E27FC236}">
                  <a16:creationId xmlns:a16="http://schemas.microsoft.com/office/drawing/2014/main" id="{711DD19F-2EC4-62EE-D7E8-1501546E9B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9901" r="19424" b="9877"/>
            <a:stretch/>
          </p:blipFill>
          <p:spPr bwMode="auto">
            <a:xfrm>
              <a:off x="5630297" y="4462476"/>
              <a:ext cx="721507" cy="7315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AB5F4F-086E-A0F5-1CC0-431E85268F6A}"/>
                </a:ext>
              </a:extLst>
            </p:cNvPr>
            <p:cNvSpPr txBox="1"/>
            <p:nvPr/>
          </p:nvSpPr>
          <p:spPr>
            <a:xfrm>
              <a:off x="4451261" y="3961408"/>
              <a:ext cx="2027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A. Tarasov</a:t>
              </a:r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119FE43F-EF85-7094-2E15-12EC0F0B5E3B}"/>
                </a:ext>
              </a:extLst>
            </p:cNvPr>
            <p:cNvSpPr txBox="1"/>
            <p:nvPr/>
          </p:nvSpPr>
          <p:spPr>
            <a:xfrm>
              <a:off x="4451261" y="5852132"/>
              <a:ext cx="2027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Adamiak</a:t>
              </a:r>
              <a:endParaRPr lang="en-US" sz="2400" b="1" dirty="0">
                <a:solidFill>
                  <a:schemeClr val="bg1"/>
                </a:solidFill>
                <a:effectLst>
                  <a:glow rad="127000">
                    <a:srgbClr val="524727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7" name="TextBox 1036">
              <a:extLst>
                <a:ext uri="{FF2B5EF4-FFF2-40B4-BE49-F238E27FC236}">
                  <a16:creationId xmlns:a16="http://schemas.microsoft.com/office/drawing/2014/main" id="{DD3D3ACB-C5A7-B6CE-3FD3-E2336C735A3B}"/>
                </a:ext>
              </a:extLst>
            </p:cNvPr>
            <p:cNvSpPr txBox="1"/>
            <p:nvPr/>
          </p:nvSpPr>
          <p:spPr>
            <a:xfrm>
              <a:off x="4451261" y="2092870"/>
              <a:ext cx="2027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Y.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Kovchegov</a:t>
              </a:r>
              <a:endParaRPr lang="en-US" sz="2400" b="1" dirty="0">
                <a:solidFill>
                  <a:schemeClr val="bg1"/>
                </a:solidFill>
                <a:effectLst>
                  <a:glow rad="127000">
                    <a:srgbClr val="524727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8F6AB61B-B62A-76CB-6D4D-7718EA129A25}"/>
                </a:ext>
              </a:extLst>
            </p:cNvPr>
            <p:cNvSpPr txBox="1"/>
            <p:nvPr/>
          </p:nvSpPr>
          <p:spPr>
            <a:xfrm>
              <a:off x="153474" y="5852132"/>
              <a:ext cx="2027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Y.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Tawabutr</a:t>
              </a:r>
              <a:endParaRPr lang="en-US" sz="2400" b="1" dirty="0">
                <a:solidFill>
                  <a:schemeClr val="bg1"/>
                </a:solidFill>
                <a:effectLst>
                  <a:glow rad="127000">
                    <a:srgbClr val="524727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DB87270F-A964-503A-F838-AF901B02CE9B}"/>
                </a:ext>
              </a:extLst>
            </p:cNvPr>
            <p:cNvSpPr txBox="1"/>
            <p:nvPr/>
          </p:nvSpPr>
          <p:spPr>
            <a:xfrm>
              <a:off x="-21098" y="2092870"/>
              <a:ext cx="2377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W.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Melnitchouk</a:t>
              </a:r>
              <a:endParaRPr lang="en-US" sz="2400" b="1" dirty="0">
                <a:solidFill>
                  <a:schemeClr val="bg1"/>
                </a:solidFill>
                <a:effectLst>
                  <a:glow rad="127000">
                    <a:srgbClr val="524727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8D6C7144-FABF-B9F3-BB57-9383CD51198E}"/>
                </a:ext>
              </a:extLst>
            </p:cNvPr>
            <p:cNvSpPr txBox="1"/>
            <p:nvPr/>
          </p:nvSpPr>
          <p:spPr>
            <a:xfrm>
              <a:off x="-21098" y="3921933"/>
              <a:ext cx="2377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glow rad="127000">
                      <a:srgbClr val="524727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Pitonyak</a:t>
              </a:r>
              <a:endParaRPr lang="en-US" sz="2400" b="1" dirty="0">
                <a:solidFill>
                  <a:schemeClr val="bg1"/>
                </a:solidFill>
                <a:effectLst>
                  <a:glow rad="127000">
                    <a:srgbClr val="524727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00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Beyond Color Transparency and Into the UV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A45111-4FA6-2FE2-D1AC-63D2099561B8}"/>
              </a:ext>
            </a:extLst>
          </p:cNvPr>
          <p:cNvGrpSpPr/>
          <p:nvPr/>
        </p:nvGrpSpPr>
        <p:grpSpPr>
          <a:xfrm>
            <a:off x="7921902" y="729865"/>
            <a:ext cx="4009749" cy="1241424"/>
            <a:chOff x="7572386" y="729865"/>
            <a:chExt cx="4009749" cy="1241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25BF88-E712-B53A-957D-B66632EC2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0" t="31415" r="39043" b="35728"/>
            <a:stretch/>
          </p:blipFill>
          <p:spPr>
            <a:xfrm>
              <a:off x="7729483" y="729865"/>
              <a:ext cx="3852652" cy="12414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A8773-6AAB-85FF-3C39-90126F2EB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386" y="1043287"/>
              <a:ext cx="252025" cy="189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3FE0EB-2C23-F2A1-CF07-AA0E9A20C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2386" y="1626871"/>
              <a:ext cx="252025" cy="1890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36F899-889B-3FA3-ADC3-69356B6CC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9493" y="1437852"/>
              <a:ext cx="252025" cy="18901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994B10-F25D-5F5B-83A8-C8B4AEE6C6E6}"/>
                </a:ext>
              </a:extLst>
            </p:cNvPr>
            <p:cNvSpPr/>
            <p:nvPr/>
          </p:nvSpPr>
          <p:spPr>
            <a:xfrm>
              <a:off x="8562527" y="1651730"/>
              <a:ext cx="167893" cy="1678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B47125-AE64-C5B8-CFB6-7077CC286841}"/>
                </a:ext>
              </a:extLst>
            </p:cNvPr>
            <p:cNvSpPr/>
            <p:nvPr/>
          </p:nvSpPr>
          <p:spPr>
            <a:xfrm>
              <a:off x="10656858" y="1647997"/>
              <a:ext cx="167893" cy="1678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2B684C-939D-398F-0871-D20188A71387}"/>
              </a:ext>
            </a:extLst>
          </p:cNvPr>
          <p:cNvSpPr txBox="1"/>
          <p:nvPr/>
        </p:nvSpPr>
        <p:spPr>
          <a:xfrm>
            <a:off x="260349" y="980240"/>
            <a:ext cx="736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Ladder emissions from the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unpolarized Wilson line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possess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color transparency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at short distances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900E277-99B4-F3BC-0757-6104D042B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767" y="2149409"/>
            <a:ext cx="10046236" cy="126222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33BECB-D7AD-5A55-E883-5434E8E77538}"/>
              </a:ext>
            </a:extLst>
          </p:cNvPr>
          <p:cNvCxnSpPr/>
          <p:nvPr/>
        </p:nvCxnSpPr>
        <p:spPr>
          <a:xfrm>
            <a:off x="4229100" y="3054350"/>
            <a:ext cx="6819519" cy="0"/>
          </a:xfrm>
          <a:prstGeom prst="line">
            <a:avLst/>
          </a:prstGeom>
          <a:ln w="38100">
            <a:solidFill>
              <a:srgbClr val="006C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02F1AD-7409-E99F-BF91-834E0619E2BA}"/>
                  </a:ext>
                </a:extLst>
              </p:cNvPr>
              <p:cNvSpPr txBox="1"/>
              <p:nvPr/>
            </p:nvSpPr>
            <p:spPr>
              <a:xfrm>
                <a:off x="5857148" y="3168356"/>
                <a:ext cx="3563421" cy="39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Cancels when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600" b="0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sz="1600" b="0" i="1" smtClean="0">
                        <a:solidFill>
                          <a:srgbClr val="006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bar>
                      <m:barPr>
                        <m:ctrlPr>
                          <a:rPr lang="en-US" sz="1600" i="1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bar>
                  </m:oMath>
                </a14:m>
                <a:endParaRPr lang="en-US" sz="1600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02F1AD-7409-E99F-BF91-834E0619E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148" y="3168356"/>
                <a:ext cx="3563421" cy="390428"/>
              </a:xfrm>
              <a:prstGeom prst="rect">
                <a:avLst/>
              </a:prstGeom>
              <a:blipFill>
                <a:blip r:embed="rId8"/>
                <a:stretch>
                  <a:fillRect t="-625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F151250-0CB2-77B8-A001-4FBB80F91E88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5DBB0366-F681-1F6D-6E37-063815C6F94F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3D7956-90D2-D3CD-2B9F-D4F8FD982ACF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3158A5-6CE8-FDB2-C469-887030D63E3E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20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0B0E19-B854-7296-5A29-7B52321213B0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65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Beyond Color Transparency and Into the UV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A45111-4FA6-2FE2-D1AC-63D2099561B8}"/>
              </a:ext>
            </a:extLst>
          </p:cNvPr>
          <p:cNvGrpSpPr/>
          <p:nvPr/>
        </p:nvGrpSpPr>
        <p:grpSpPr>
          <a:xfrm>
            <a:off x="7921902" y="729865"/>
            <a:ext cx="4009749" cy="1241424"/>
            <a:chOff x="7572386" y="729865"/>
            <a:chExt cx="4009749" cy="1241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25BF88-E712-B53A-957D-B66632EC2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0" t="31415" r="39043" b="35728"/>
            <a:stretch/>
          </p:blipFill>
          <p:spPr>
            <a:xfrm>
              <a:off x="7729483" y="729865"/>
              <a:ext cx="3852652" cy="12414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A8773-6AAB-85FF-3C39-90126F2EB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386" y="1043287"/>
              <a:ext cx="252025" cy="189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3FE0EB-2C23-F2A1-CF07-AA0E9A20C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2386" y="1626871"/>
              <a:ext cx="252025" cy="1890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36F899-889B-3FA3-ADC3-69356B6CC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9493" y="1437852"/>
              <a:ext cx="252025" cy="18901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994B10-F25D-5F5B-83A8-C8B4AEE6C6E6}"/>
                </a:ext>
              </a:extLst>
            </p:cNvPr>
            <p:cNvSpPr/>
            <p:nvPr/>
          </p:nvSpPr>
          <p:spPr>
            <a:xfrm>
              <a:off x="8562527" y="1651730"/>
              <a:ext cx="167893" cy="1678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B47125-AE64-C5B8-CFB6-7077CC286841}"/>
                </a:ext>
              </a:extLst>
            </p:cNvPr>
            <p:cNvSpPr/>
            <p:nvPr/>
          </p:nvSpPr>
          <p:spPr>
            <a:xfrm>
              <a:off x="10656858" y="1647997"/>
              <a:ext cx="167893" cy="1678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787538-C57F-1C67-8194-BEC2A242F99E}"/>
              </a:ext>
            </a:extLst>
          </p:cNvPr>
          <p:cNvGrpSpPr/>
          <p:nvPr/>
        </p:nvGrpSpPr>
        <p:grpSpPr>
          <a:xfrm>
            <a:off x="7921902" y="3519503"/>
            <a:ext cx="4052096" cy="1182532"/>
            <a:chOff x="5509392" y="4146388"/>
            <a:chExt cx="3295894" cy="96184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F38DFC-99D1-D100-A18D-C38F55EA0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2" t="68426" r="37863"/>
            <a:stretch/>
          </p:blipFill>
          <p:spPr>
            <a:xfrm>
              <a:off x="5685569" y="4146388"/>
              <a:ext cx="3119717" cy="9618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31CB4A-202C-8765-42A9-AD03D5B57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9392" y="4344268"/>
              <a:ext cx="203200" cy="152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67C3F16-46F8-2BCF-F20B-78849664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9392" y="4849606"/>
              <a:ext cx="203200" cy="152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299805-6970-31A1-154C-5F61C998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0313" y="4493431"/>
              <a:ext cx="203200" cy="152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23124C-C112-0CCF-30A5-D0190BC7BF5E}"/>
                </a:ext>
              </a:extLst>
            </p:cNvPr>
            <p:cNvSpPr/>
            <p:nvPr/>
          </p:nvSpPr>
          <p:spPr>
            <a:xfrm>
              <a:off x="7984918" y="4864997"/>
              <a:ext cx="135367" cy="135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465FE7-4F23-B7F0-C3CD-3CAA2CDF98EF}"/>
                </a:ext>
              </a:extLst>
            </p:cNvPr>
            <p:cNvSpPr/>
            <p:nvPr/>
          </p:nvSpPr>
          <p:spPr>
            <a:xfrm>
              <a:off x="6288577" y="4865875"/>
              <a:ext cx="135367" cy="1353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2B684C-939D-398F-0871-D20188A71387}"/>
              </a:ext>
            </a:extLst>
          </p:cNvPr>
          <p:cNvSpPr txBox="1"/>
          <p:nvPr/>
        </p:nvSpPr>
        <p:spPr>
          <a:xfrm>
            <a:off x="260349" y="980240"/>
            <a:ext cx="736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Ladder emissions from the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unpolarized Wilson line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possess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color transparency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at short distances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EE96A-6B89-3D79-1579-0D4285ED0DB4}"/>
              </a:ext>
            </a:extLst>
          </p:cNvPr>
          <p:cNvSpPr txBox="1"/>
          <p:nvPr/>
        </p:nvSpPr>
        <p:spPr>
          <a:xfrm>
            <a:off x="260349" y="3659326"/>
            <a:ext cx="736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But for ladder emissions from the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polarized Wilson line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color transparency is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violated by spin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900E277-99B4-F3BC-0757-6104D042B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767" y="2149409"/>
            <a:ext cx="10046236" cy="12622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6CA24B6-8E2C-436B-8352-5CB101140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767" y="4956574"/>
            <a:ext cx="9941500" cy="125789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33BECB-D7AD-5A55-E883-5434E8E77538}"/>
              </a:ext>
            </a:extLst>
          </p:cNvPr>
          <p:cNvCxnSpPr/>
          <p:nvPr/>
        </p:nvCxnSpPr>
        <p:spPr>
          <a:xfrm>
            <a:off x="4229100" y="3054350"/>
            <a:ext cx="6819519" cy="0"/>
          </a:xfrm>
          <a:prstGeom prst="line">
            <a:avLst/>
          </a:prstGeom>
          <a:ln w="38100">
            <a:solidFill>
              <a:srgbClr val="006C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02F1AD-7409-E99F-BF91-834E0619E2BA}"/>
                  </a:ext>
                </a:extLst>
              </p:cNvPr>
              <p:cNvSpPr txBox="1"/>
              <p:nvPr/>
            </p:nvSpPr>
            <p:spPr>
              <a:xfrm>
                <a:off x="5857148" y="3168356"/>
                <a:ext cx="3563421" cy="39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Cancels when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600" b="0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sz="1600" b="0" i="1" smtClean="0">
                        <a:solidFill>
                          <a:srgbClr val="006C7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bar>
                      <m:barPr>
                        <m:ctrlPr>
                          <a:rPr lang="en-US" sz="1600" i="1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6C7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bar>
                  </m:oMath>
                </a14:m>
                <a:endParaRPr lang="en-US" sz="1600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02F1AD-7409-E99F-BF91-834E0619E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148" y="3168356"/>
                <a:ext cx="3563421" cy="390428"/>
              </a:xfrm>
              <a:prstGeom prst="rect">
                <a:avLst/>
              </a:prstGeom>
              <a:blipFill>
                <a:blip r:embed="rId8"/>
                <a:stretch>
                  <a:fillRect t="-625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5FC8BD-D719-3120-0633-BB7D1F80BA13}"/>
              </a:ext>
            </a:extLst>
          </p:cNvPr>
          <p:cNvCxnSpPr/>
          <p:nvPr/>
        </p:nvCxnSpPr>
        <p:spPr>
          <a:xfrm>
            <a:off x="4186855" y="5892800"/>
            <a:ext cx="6819519" cy="0"/>
          </a:xfrm>
          <a:prstGeom prst="line">
            <a:avLst/>
          </a:prstGeom>
          <a:ln w="38100">
            <a:solidFill>
              <a:srgbClr val="BB2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0349AB-4D84-6647-7E51-F16CB097275B}"/>
                  </a:ext>
                </a:extLst>
              </p:cNvPr>
              <p:cNvSpPr txBox="1"/>
              <p:nvPr/>
            </p:nvSpPr>
            <p:spPr>
              <a:xfrm>
                <a:off x="5913082" y="5904611"/>
                <a:ext cx="3563421" cy="39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Does NOT cancel when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6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8C0B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8C0B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8C0B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ar>
                    <m:r>
                      <a:rPr lang="en-US" sz="1600" b="0" i="1" smtClean="0">
                        <a:solidFill>
                          <a:srgbClr val="8C0B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bar>
                      <m:barPr>
                        <m:ctrlPr>
                          <a:rPr lang="en-US" sz="1600" i="1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8C0B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8C0B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8C0B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endParaRPr lang="en-US" sz="1600" dirty="0">
                  <a:solidFill>
                    <a:srgbClr val="8C0B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0349AB-4D84-6647-7E51-F16CB0972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082" y="5904611"/>
                <a:ext cx="3563421" cy="390428"/>
              </a:xfrm>
              <a:prstGeom prst="rect">
                <a:avLst/>
              </a:prstGeom>
              <a:blipFill>
                <a:blip r:embed="rId9"/>
                <a:stretch>
                  <a:fillRect t="-625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F151250-0CB2-77B8-A001-4FBB80F91E88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5DBB0366-F681-1F6D-6E37-063815C6F94F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3D7956-90D2-D3CD-2B9F-D4F8FD982ACF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3158A5-6CE8-FDB2-C469-887030D63E3E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21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0B0E19-B854-7296-5A29-7B52321213B0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21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Double-Logarithmic Evolution at Small x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307570-C442-C24E-39F0-B906B51B33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6" y="1686496"/>
            <a:ext cx="2688178" cy="9824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0A8536C-74F9-152B-B4A4-C40CB8048983}"/>
              </a:ext>
            </a:extLst>
          </p:cNvPr>
          <p:cNvGrpSpPr/>
          <p:nvPr/>
        </p:nvGrpSpPr>
        <p:grpSpPr>
          <a:xfrm>
            <a:off x="5316731" y="789574"/>
            <a:ext cx="6752817" cy="2098481"/>
            <a:chOff x="5316731" y="904352"/>
            <a:chExt cx="6752817" cy="2098481"/>
          </a:xfrm>
        </p:grpSpPr>
        <p:pic>
          <p:nvPicPr>
            <p:cNvPr id="6" name="Picture 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979A1F8-5A98-B709-C022-98E650F19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904352"/>
              <a:ext cx="3698001" cy="1096310"/>
            </a:xfrm>
            <a:prstGeom prst="rect">
              <a:avLst/>
            </a:prstGeom>
          </p:spPr>
        </p:pic>
        <p:pic>
          <p:nvPicPr>
            <p:cNvPr id="7" name="Picture 6" descr="A picture containing lawn mower, insect, fishing, transport&#10;&#10;Description automatically generated">
              <a:extLst>
                <a:ext uri="{FF2B5EF4-FFF2-40B4-BE49-F238E27FC236}">
                  <a16:creationId xmlns:a16="http://schemas.microsoft.com/office/drawing/2014/main" id="{B3EC3FC4-F79B-F4E4-DEEE-1B244F61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2356501"/>
              <a:ext cx="3698001" cy="6463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A8B5DF-6192-ED6C-A140-587E3C537AD3}"/>
                </a:ext>
              </a:extLst>
            </p:cNvPr>
            <p:cNvSpPr txBox="1"/>
            <p:nvPr/>
          </p:nvSpPr>
          <p:spPr>
            <a:xfrm>
              <a:off x="9131728" y="1454154"/>
              <a:ext cx="27854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8C0B42"/>
                  </a:solidFill>
                </a:rPr>
                <a:t>Long wavelength/IR</a:t>
              </a:r>
              <a:endParaRPr lang="en-US" sz="2400" dirty="0">
                <a:solidFill>
                  <a:srgbClr val="8C0B4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6FF4C8-9002-6810-DD18-0604987EE27F}"/>
                </a:ext>
              </a:extLst>
            </p:cNvPr>
            <p:cNvSpPr txBox="1"/>
            <p:nvPr/>
          </p:nvSpPr>
          <p:spPr>
            <a:xfrm>
              <a:off x="9131728" y="2424570"/>
              <a:ext cx="2937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C76"/>
                  </a:solidFill>
                </a:rPr>
                <a:t>Short wavelength/UV</a:t>
              </a:r>
              <a:endParaRPr lang="en-US" sz="2400" dirty="0">
                <a:solidFill>
                  <a:srgbClr val="006C76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BF93E8-E08A-902E-ABF7-B855B70526CE}"/>
              </a:ext>
            </a:extLst>
          </p:cNvPr>
          <p:cNvSpPr txBox="1"/>
          <p:nvPr/>
        </p:nvSpPr>
        <p:spPr>
          <a:xfrm>
            <a:off x="490751" y="803633"/>
            <a:ext cx="36980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Longitudinal + transverse logarithmic phase space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662BF7-7D73-F9A9-A995-DA2C68D446EB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B46ACC2C-D313-43E3-8238-F674E1ABD543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4D2F49-40E8-F602-C18B-AEC85115E49B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A4B7F7-1204-F3B7-8926-F3FF1D58C3C1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22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DCB08A-53ED-1CFE-9E3F-1D2529A005DF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6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Double-Logarithmic Evolution at Small x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307570-C442-C24E-39F0-B906B51B33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6" y="1686496"/>
            <a:ext cx="2688178" cy="9824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0A8536C-74F9-152B-B4A4-C40CB8048983}"/>
              </a:ext>
            </a:extLst>
          </p:cNvPr>
          <p:cNvGrpSpPr/>
          <p:nvPr/>
        </p:nvGrpSpPr>
        <p:grpSpPr>
          <a:xfrm>
            <a:off x="5316731" y="789574"/>
            <a:ext cx="6752817" cy="2098481"/>
            <a:chOff x="5316731" y="904352"/>
            <a:chExt cx="6752817" cy="2098481"/>
          </a:xfrm>
        </p:grpSpPr>
        <p:pic>
          <p:nvPicPr>
            <p:cNvPr id="6" name="Picture 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979A1F8-5A98-B709-C022-98E650F19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904352"/>
              <a:ext cx="3698001" cy="1096310"/>
            </a:xfrm>
            <a:prstGeom prst="rect">
              <a:avLst/>
            </a:prstGeom>
          </p:spPr>
        </p:pic>
        <p:pic>
          <p:nvPicPr>
            <p:cNvPr id="7" name="Picture 6" descr="A picture containing lawn mower, insect, fishing, transport&#10;&#10;Description automatically generated">
              <a:extLst>
                <a:ext uri="{FF2B5EF4-FFF2-40B4-BE49-F238E27FC236}">
                  <a16:creationId xmlns:a16="http://schemas.microsoft.com/office/drawing/2014/main" id="{B3EC3FC4-F79B-F4E4-DEEE-1B244F61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2356501"/>
              <a:ext cx="3698001" cy="6463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A8B5DF-6192-ED6C-A140-587E3C537AD3}"/>
                </a:ext>
              </a:extLst>
            </p:cNvPr>
            <p:cNvSpPr txBox="1"/>
            <p:nvPr/>
          </p:nvSpPr>
          <p:spPr>
            <a:xfrm>
              <a:off x="9131728" y="1454154"/>
              <a:ext cx="27854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8C0B42"/>
                  </a:solidFill>
                </a:rPr>
                <a:t>Long wavelength/IR</a:t>
              </a:r>
              <a:endParaRPr lang="en-US" sz="2400" dirty="0">
                <a:solidFill>
                  <a:srgbClr val="8C0B4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6FF4C8-9002-6810-DD18-0604987EE27F}"/>
                </a:ext>
              </a:extLst>
            </p:cNvPr>
            <p:cNvSpPr txBox="1"/>
            <p:nvPr/>
          </p:nvSpPr>
          <p:spPr>
            <a:xfrm>
              <a:off x="9131728" y="2424570"/>
              <a:ext cx="2937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C76"/>
                  </a:solidFill>
                </a:rPr>
                <a:t>Short wavelength/UV</a:t>
              </a:r>
              <a:endParaRPr lang="en-US" sz="2400" dirty="0">
                <a:solidFill>
                  <a:srgbClr val="006C76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BF93E8-E08A-902E-ABF7-B855B70526CE}"/>
              </a:ext>
            </a:extLst>
          </p:cNvPr>
          <p:cNvSpPr txBox="1"/>
          <p:nvPr/>
        </p:nvSpPr>
        <p:spPr>
          <a:xfrm>
            <a:off x="490751" y="803633"/>
            <a:ext cx="36980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Longitudinal + transverse logarithmic 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640070-D6A1-64E7-DCC6-0D7DB40BAF82}"/>
                  </a:ext>
                </a:extLst>
              </p:cNvPr>
              <p:cNvSpPr txBox="1"/>
              <p:nvPr/>
            </p:nvSpPr>
            <p:spPr>
              <a:xfrm>
                <a:off x="336970" y="2918051"/>
                <a:ext cx="11045371" cy="135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u="sng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Unpolarized (BFKL) evolution: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Transverse logs cancel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neutrality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the IR, </a:t>
                </a:r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transparency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the UV)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Only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longitudinal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phase space is logarithmic: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~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640070-D6A1-64E7-DCC6-0D7DB40B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70" y="2918051"/>
                <a:ext cx="11045371" cy="1354538"/>
              </a:xfrm>
              <a:prstGeom prst="rect">
                <a:avLst/>
              </a:prstGeom>
              <a:blipFill>
                <a:blip r:embed="rId6"/>
                <a:stretch>
                  <a:fillRect l="-717" t="-3604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C662BF7-7D73-F9A9-A995-DA2C68D446EB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B46ACC2C-D313-43E3-8238-F674E1ABD543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4D2F49-40E8-F602-C18B-AEC85115E49B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A4B7F7-1204-F3B7-8926-F3FF1D58C3C1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23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DCB08A-53ED-1CFE-9E3F-1D2529A005DF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67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Double-Logarithmic Evolution at Small x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1307570-C442-C24E-39F0-B906B51B33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6" y="1686496"/>
            <a:ext cx="2688178" cy="9824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0A8536C-74F9-152B-B4A4-C40CB8048983}"/>
              </a:ext>
            </a:extLst>
          </p:cNvPr>
          <p:cNvGrpSpPr/>
          <p:nvPr/>
        </p:nvGrpSpPr>
        <p:grpSpPr>
          <a:xfrm>
            <a:off x="5316731" y="789574"/>
            <a:ext cx="6752817" cy="2098481"/>
            <a:chOff x="5316731" y="904352"/>
            <a:chExt cx="6752817" cy="2098481"/>
          </a:xfrm>
        </p:grpSpPr>
        <p:pic>
          <p:nvPicPr>
            <p:cNvPr id="6" name="Picture 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979A1F8-5A98-B709-C022-98E650F19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904352"/>
              <a:ext cx="3698001" cy="1096310"/>
            </a:xfrm>
            <a:prstGeom prst="rect">
              <a:avLst/>
            </a:prstGeom>
          </p:spPr>
        </p:pic>
        <p:pic>
          <p:nvPicPr>
            <p:cNvPr id="7" name="Picture 6" descr="A picture containing lawn mower, insect, fishing, transport&#10;&#10;Description automatically generated">
              <a:extLst>
                <a:ext uri="{FF2B5EF4-FFF2-40B4-BE49-F238E27FC236}">
                  <a16:creationId xmlns:a16="http://schemas.microsoft.com/office/drawing/2014/main" id="{B3EC3FC4-F79B-F4E4-DEEE-1B244F61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2356501"/>
              <a:ext cx="3698001" cy="6463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A8B5DF-6192-ED6C-A140-587E3C537AD3}"/>
                </a:ext>
              </a:extLst>
            </p:cNvPr>
            <p:cNvSpPr txBox="1"/>
            <p:nvPr/>
          </p:nvSpPr>
          <p:spPr>
            <a:xfrm>
              <a:off x="9131728" y="1454154"/>
              <a:ext cx="27854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8C0B42"/>
                  </a:solidFill>
                </a:rPr>
                <a:t>Long wavelength/IR</a:t>
              </a:r>
              <a:endParaRPr lang="en-US" sz="2400" dirty="0">
                <a:solidFill>
                  <a:srgbClr val="8C0B4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6FF4C8-9002-6810-DD18-0604987EE27F}"/>
                </a:ext>
              </a:extLst>
            </p:cNvPr>
            <p:cNvSpPr txBox="1"/>
            <p:nvPr/>
          </p:nvSpPr>
          <p:spPr>
            <a:xfrm>
              <a:off x="9131728" y="2424570"/>
              <a:ext cx="2937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C76"/>
                  </a:solidFill>
                </a:rPr>
                <a:t>Short wavelength/UV</a:t>
              </a:r>
              <a:endParaRPr lang="en-US" sz="2400" dirty="0">
                <a:solidFill>
                  <a:srgbClr val="006C76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BF93E8-E08A-902E-ABF7-B855B70526CE}"/>
              </a:ext>
            </a:extLst>
          </p:cNvPr>
          <p:cNvSpPr txBox="1"/>
          <p:nvPr/>
        </p:nvSpPr>
        <p:spPr>
          <a:xfrm>
            <a:off x="490751" y="803633"/>
            <a:ext cx="36980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Longitudinal + transverse logarithmic 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640070-D6A1-64E7-DCC6-0D7DB40BAF82}"/>
                  </a:ext>
                </a:extLst>
              </p:cNvPr>
              <p:cNvSpPr txBox="1"/>
              <p:nvPr/>
            </p:nvSpPr>
            <p:spPr>
              <a:xfrm>
                <a:off x="336970" y="2918051"/>
                <a:ext cx="11045371" cy="335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u="sng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Unpolarized (BFKL) evolution: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Transverse logs cancel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neutrality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the IR, </a:t>
                </a:r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transparency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the UV)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Only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longitudinal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phase space is logarithmic: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~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u="sng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Polarized (KPS) evolution: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transparency of spin</a:t>
                </a:r>
                <a:r>
                  <a:rPr lang="en-US" sz="2400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dominance of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collinear transverse logs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Double-logarithmic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evolution: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~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Sensitive to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lifetime ordering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(c.f. NLO BFKL), less sensitive to saturation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640070-D6A1-64E7-DCC6-0D7DB40B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70" y="2918051"/>
                <a:ext cx="11045371" cy="3355406"/>
              </a:xfrm>
              <a:prstGeom prst="rect">
                <a:avLst/>
              </a:prstGeom>
              <a:blipFill>
                <a:blip r:embed="rId6"/>
                <a:stretch>
                  <a:fillRect l="-717" t="-1455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C662BF7-7D73-F9A9-A995-DA2C68D446EB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B46ACC2C-D313-43E3-8238-F674E1ABD543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4D2F49-40E8-F602-C18B-AEC85115E49B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A4B7F7-1204-F3B7-8926-F3FF1D58C3C1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24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DCB08A-53ED-1CFE-9E3F-1D2529A005DF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65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87848-D9F3-48B8-BC08-340C52C8F8D2}"/>
              </a:ext>
            </a:extLst>
          </p:cNvPr>
          <p:cNvSpPr txBox="1"/>
          <p:nvPr/>
        </p:nvSpPr>
        <p:spPr>
          <a:xfrm>
            <a:off x="114300" y="4940149"/>
            <a:ext cx="912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analysis of polarized DIS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at small x using KPS formalism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First Global Analysis Using KPS Evolution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4337B2B-6703-292A-79A3-AE2A7F00F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13" b="1"/>
          <a:stretch/>
        </p:blipFill>
        <p:spPr>
          <a:xfrm>
            <a:off x="6096001" y="1009742"/>
            <a:ext cx="5733221" cy="3830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5F932B-720C-C3A2-D38F-B1DE03E37D4C}"/>
              </a:ext>
            </a:extLst>
          </p:cNvPr>
          <p:cNvGrpSpPr/>
          <p:nvPr/>
        </p:nvGrpSpPr>
        <p:grpSpPr>
          <a:xfrm>
            <a:off x="358286" y="898821"/>
            <a:ext cx="5737713" cy="3960462"/>
            <a:chOff x="358286" y="898821"/>
            <a:chExt cx="5737713" cy="39604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6D4333-93CE-208C-EA92-29DE72BD7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727"/>
            <a:stretch/>
          </p:blipFill>
          <p:spPr>
            <a:xfrm>
              <a:off x="362778" y="898821"/>
              <a:ext cx="5733221" cy="37021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781C0B-44D4-D463-4DCB-56251CE8B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6810" b="1"/>
            <a:stretch/>
          </p:blipFill>
          <p:spPr>
            <a:xfrm>
              <a:off x="358286" y="4619645"/>
              <a:ext cx="5733221" cy="23963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C5A69-1F61-39BD-0CE2-D45C0C748382}"/>
              </a:ext>
            </a:extLst>
          </p:cNvPr>
          <p:cNvSpPr/>
          <p:nvPr/>
        </p:nvSpPr>
        <p:spPr>
          <a:xfrm>
            <a:off x="7462833" y="4135557"/>
            <a:ext cx="3651250" cy="5767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43492-0B3B-92B2-7FAE-11283AE330BC}"/>
              </a:ext>
            </a:extLst>
          </p:cNvPr>
          <p:cNvSpPr txBox="1"/>
          <p:nvPr/>
        </p:nvSpPr>
        <p:spPr>
          <a:xfrm>
            <a:off x="1110930" y="5348157"/>
            <a:ext cx="292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D.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Adamiak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et al., 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D104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(2021)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8A3373-F7B2-1FED-9815-88DCBC327DE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34C4E00-E5B0-289E-8F36-923BEB490C64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6C67F0-4BD1-4791-28DE-5BDE04CA5C93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89AE8E-42BB-A2F3-97BF-2AA51600ECC1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25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24028D-2372-47A3-8663-7C5883DED6EA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80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87848-D9F3-48B8-BC08-340C52C8F8D2}"/>
              </a:ext>
            </a:extLst>
          </p:cNvPr>
          <p:cNvSpPr txBox="1"/>
          <p:nvPr/>
        </p:nvSpPr>
        <p:spPr>
          <a:xfrm>
            <a:off x="114300" y="4940149"/>
            <a:ext cx="912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analysis of polarized DIS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at small x using KPS formalism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First Global Analysis Using KPS Evolution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4337B2B-6703-292A-79A3-AE2A7F00F6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013" b="1"/>
          <a:stretch/>
        </p:blipFill>
        <p:spPr>
          <a:xfrm>
            <a:off x="6096001" y="1009742"/>
            <a:ext cx="5733221" cy="3830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5F932B-720C-C3A2-D38F-B1DE03E37D4C}"/>
              </a:ext>
            </a:extLst>
          </p:cNvPr>
          <p:cNvGrpSpPr/>
          <p:nvPr/>
        </p:nvGrpSpPr>
        <p:grpSpPr>
          <a:xfrm>
            <a:off x="358286" y="898821"/>
            <a:ext cx="5737713" cy="3960462"/>
            <a:chOff x="358286" y="898821"/>
            <a:chExt cx="5737713" cy="39604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6D4333-93CE-208C-EA92-29DE72BD7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50727"/>
            <a:stretch/>
          </p:blipFill>
          <p:spPr>
            <a:xfrm>
              <a:off x="362778" y="898821"/>
              <a:ext cx="5733221" cy="37021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781C0B-44D4-D463-4DCB-56251CE8B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6810" b="1"/>
            <a:stretch/>
          </p:blipFill>
          <p:spPr>
            <a:xfrm>
              <a:off x="358286" y="4619645"/>
              <a:ext cx="5733221" cy="23963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305946-BB7F-EACC-262F-95A9BA9D6F0A}"/>
              </a:ext>
            </a:extLst>
          </p:cNvPr>
          <p:cNvGrpSpPr/>
          <p:nvPr/>
        </p:nvGrpSpPr>
        <p:grpSpPr>
          <a:xfrm>
            <a:off x="7665243" y="3155879"/>
            <a:ext cx="4045188" cy="1207393"/>
            <a:chOff x="6844782" y="3097177"/>
            <a:chExt cx="4045188" cy="120739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EE69430-9D6F-D8FF-073C-8786E3300039}"/>
                </a:ext>
              </a:extLst>
            </p:cNvPr>
            <p:cNvSpPr/>
            <p:nvPr/>
          </p:nvSpPr>
          <p:spPr>
            <a:xfrm>
              <a:off x="6844782" y="3097177"/>
              <a:ext cx="4045188" cy="12073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C0B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F0FF3CE-601F-A942-B8E1-0DC065C17DAB}"/>
                </a:ext>
              </a:extLst>
            </p:cNvPr>
            <p:cNvGrpSpPr/>
            <p:nvPr/>
          </p:nvGrpSpPr>
          <p:grpSpPr>
            <a:xfrm>
              <a:off x="6844783" y="3193625"/>
              <a:ext cx="3953982" cy="1014496"/>
              <a:chOff x="6895142" y="3436136"/>
              <a:chExt cx="3953982" cy="101449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D5D6DD7-ED3E-C023-4CF5-14489ADB7B52}"/>
                  </a:ext>
                </a:extLst>
              </p:cNvPr>
              <p:cNvGrpSpPr/>
              <p:nvPr/>
            </p:nvGrpSpPr>
            <p:grpSpPr>
              <a:xfrm>
                <a:off x="6895142" y="3436136"/>
                <a:ext cx="3937221" cy="461665"/>
                <a:chOff x="6895142" y="3436136"/>
                <a:chExt cx="3937221" cy="461665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9F910D7-33DD-3B67-BD8A-9A4A126EBA4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7316" y="3523730"/>
                  <a:ext cx="1635047" cy="297143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A6EDB1B-FE4F-D8A1-F558-45039C5742C0}"/>
                    </a:ext>
                  </a:extLst>
                </p:cNvPr>
                <p:cNvSpPr txBox="1"/>
                <p:nvPr/>
              </p:nvSpPr>
              <p:spPr>
                <a:xfrm>
                  <a:off x="6895142" y="3436136"/>
                  <a:ext cx="216338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>
                      <a:solidFill>
                        <a:srgbClr val="8C0B42"/>
                      </a:solidFill>
                    </a:rPr>
                    <a:t>JAM Small x 21: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659D14E-CD43-39D6-1352-2206C05814DF}"/>
                  </a:ext>
                </a:extLst>
              </p:cNvPr>
              <p:cNvGrpSpPr/>
              <p:nvPr/>
            </p:nvGrpSpPr>
            <p:grpSpPr>
              <a:xfrm>
                <a:off x="7380283" y="3988967"/>
                <a:ext cx="3468841" cy="461665"/>
                <a:chOff x="7380283" y="4193120"/>
                <a:chExt cx="3468841" cy="46166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C05691B-78DB-B87A-F554-9E49C1195F0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7315" y="4280715"/>
                  <a:ext cx="1651809" cy="297143"/>
                </a:xfrm>
                <a:prstGeom prst="rect">
                  <a:avLst/>
                </a:prstGeom>
              </p:spPr>
            </p:pic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6B59E7F-F95C-7FF3-0095-D595C247BA71}"/>
                    </a:ext>
                  </a:extLst>
                </p:cNvPr>
                <p:cNvSpPr txBox="1"/>
                <p:nvPr/>
              </p:nvSpPr>
              <p:spPr>
                <a:xfrm>
                  <a:off x="7380283" y="4193120"/>
                  <a:ext cx="167824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>
                      <a:solidFill>
                        <a:srgbClr val="8C0B42"/>
                      </a:solidFill>
                    </a:rPr>
                    <a:t>c.f.</a:t>
                  </a:r>
                  <a:r>
                    <a:rPr lang="en-US" sz="2400" dirty="0">
                      <a:solidFill>
                        <a:srgbClr val="8C0B42"/>
                      </a:solidFill>
                    </a:rPr>
                    <a:t>  JAM16:</a:t>
                  </a:r>
                </a:p>
              </p:txBody>
            </p:sp>
          </p:grp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C5A69-1F61-39BD-0CE2-D45C0C748382}"/>
              </a:ext>
            </a:extLst>
          </p:cNvPr>
          <p:cNvSpPr/>
          <p:nvPr/>
        </p:nvSpPr>
        <p:spPr>
          <a:xfrm>
            <a:off x="7462833" y="4135557"/>
            <a:ext cx="3651250" cy="57678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Jefferson Lab Angular Momentum Collaboration | Jefferson Lab">
            <a:extLst>
              <a:ext uri="{FF2B5EF4-FFF2-40B4-BE49-F238E27FC236}">
                <a16:creationId xmlns:a16="http://schemas.microsoft.com/office/drawing/2014/main" id="{ABFA120E-C4E8-289E-5C47-A4D8063D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72" y="4919596"/>
            <a:ext cx="1258649" cy="12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B26F8B-024B-993B-46FC-968EF3CC5275}"/>
              </a:ext>
            </a:extLst>
          </p:cNvPr>
          <p:cNvSpPr txBox="1"/>
          <p:nvPr/>
        </p:nvSpPr>
        <p:spPr>
          <a:xfrm>
            <a:off x="1137560" y="5996665"/>
            <a:ext cx="2528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N. Sato et al., 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D93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(2016)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A43492-0B3B-92B2-7FAE-11283AE330BC}"/>
              </a:ext>
            </a:extLst>
          </p:cNvPr>
          <p:cNvSpPr txBox="1"/>
          <p:nvPr/>
        </p:nvSpPr>
        <p:spPr>
          <a:xfrm>
            <a:off x="1110930" y="5348157"/>
            <a:ext cx="292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D.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Adamiak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et al., 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D104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(2021)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DD5AE7-28B6-F027-74C0-925124E8D1C1}"/>
              </a:ext>
            </a:extLst>
          </p:cNvPr>
          <p:cNvSpPr txBox="1"/>
          <p:nvPr/>
        </p:nvSpPr>
        <p:spPr>
          <a:xfrm>
            <a:off x="114300" y="5537657"/>
            <a:ext cx="912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Bayesian analysis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performed using JAM architecture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F97BE9-6E59-2AB9-13ED-4B2B6ACA8E13}"/>
              </a:ext>
            </a:extLst>
          </p:cNvPr>
          <p:cNvGrpSpPr/>
          <p:nvPr/>
        </p:nvGrpSpPr>
        <p:grpSpPr>
          <a:xfrm>
            <a:off x="9014133" y="1101104"/>
            <a:ext cx="2696297" cy="1928087"/>
            <a:chOff x="8824686" y="4126026"/>
            <a:chExt cx="3189265" cy="202803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1F3EDB-BB32-06CB-6D94-9E3982D1F2AE}"/>
                </a:ext>
              </a:extLst>
            </p:cNvPr>
            <p:cNvSpPr/>
            <p:nvPr/>
          </p:nvSpPr>
          <p:spPr>
            <a:xfrm>
              <a:off x="8824686" y="4126026"/>
              <a:ext cx="3189265" cy="20280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2247636-EAAF-358E-2563-E73A948BDE0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403" y="4720567"/>
              <a:ext cx="1020359" cy="23516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F876CD2-610D-B2D0-323A-91941D4BCF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050" y="5111447"/>
              <a:ext cx="2255950" cy="36270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95C48F-FB4B-2DD0-2A44-67D79A2977D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3800" y="5629873"/>
              <a:ext cx="1927123" cy="3128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CE8B83-B8FA-913B-FA30-75C8F31E7DBD}"/>
                    </a:ext>
                  </a:extLst>
                </p:cNvPr>
                <p:cNvSpPr txBox="1"/>
                <p:nvPr/>
              </p:nvSpPr>
              <p:spPr>
                <a:xfrm>
                  <a:off x="8848392" y="4126026"/>
                  <a:ext cx="3108644" cy="4110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2E6911"/>
                      </a:solidFill>
                    </a:rPr>
                    <a:t>Data Cuts</a:t>
                  </a:r>
                  <a:r>
                    <a:rPr lang="en-US" b="1" dirty="0">
                      <a:solidFill>
                        <a:srgbClr val="2E6911"/>
                      </a:solidFill>
                    </a:rPr>
                    <a:t>: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2E69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2E691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2E6911"/>
                              </a:solidFill>
                              <a:latin typeface="Cambria Math" panose="02040503050406030204" pitchFamily="18" charset="0"/>
                            </a:rPr>
                            <m:t>𝑝𝑡𝑠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2E6911"/>
                          </a:solidFill>
                          <a:latin typeface="Cambria Math" panose="02040503050406030204" pitchFamily="18" charset="0"/>
                        </a:rPr>
                        <m:t>=122</m:t>
                      </m:r>
                    </m:oMath>
                  </a14:m>
                  <a:endParaRPr lang="en-US" dirty="0">
                    <a:solidFill>
                      <a:srgbClr val="2E691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CE8B83-B8FA-913B-FA30-75C8F31E7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392" y="4126026"/>
                  <a:ext cx="3108644" cy="411003"/>
                </a:xfrm>
                <a:prstGeom prst="rect">
                  <a:avLst/>
                </a:prstGeom>
                <a:blipFill>
                  <a:blip r:embed="rId14"/>
                  <a:stretch>
                    <a:fillRect l="-2088" t="-7813" b="-203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8A3373-F7B2-1FED-9815-88DCBC327DE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34C4E00-E5B0-289E-8F36-923BEB490C64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6C67F0-4BD1-4791-28DE-5BDE04CA5C93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89AE8E-42BB-A2F3-97BF-2AA51600ECC1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26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24028D-2372-47A3-8663-7C5883DED6EA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23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1"/>
            <a:chOff x="-298" y="6227"/>
            <a:chExt cx="12192000" cy="646331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First Global Analysis Using KPS Evolution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190EBC3-9C63-EB81-2B09-A13F52D8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401" y="1050164"/>
            <a:ext cx="7055301" cy="3645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EAE0A1-FFAF-76B8-A22B-90E9DB281431}"/>
                  </a:ext>
                </a:extLst>
              </p:cNvPr>
              <p:cNvSpPr txBox="1"/>
              <p:nvPr/>
            </p:nvSpPr>
            <p:spPr>
              <a:xfrm>
                <a:off x="114300" y="960091"/>
                <a:ext cx="6434416" cy="5182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Structure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determined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down to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low 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Analysis prefers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large, negative </a:t>
                </a:r>
                <a:b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at small x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srgbClr val="F3582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Predictive power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at small x: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controlled error in extrapolation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procedure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cannot describe everything</a:t>
                </a:r>
                <a:endParaRPr lang="en-US" sz="2400" dirty="0">
                  <a:solidFill>
                    <a:srgbClr val="8C0B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Fails for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too-large x</a:t>
                </a:r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(as expected)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Equally good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𝑝𝑡𝑠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~1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0.05≤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≤0.20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EAE0A1-FFAF-76B8-A22B-90E9DB28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960091"/>
                <a:ext cx="6434416" cy="5182509"/>
              </a:xfrm>
              <a:prstGeom prst="rect">
                <a:avLst/>
              </a:prstGeom>
              <a:blipFill>
                <a:blip r:embed="rId3"/>
                <a:stretch>
                  <a:fillRect l="-1327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737B3-D03F-E4D3-E1DE-819D3C1015C3}"/>
                  </a:ext>
                </a:extLst>
              </p:cNvPr>
              <p:cNvSpPr txBox="1"/>
              <p:nvPr/>
            </p:nvSpPr>
            <p:spPr>
              <a:xfrm>
                <a:off x="6548718" y="4730321"/>
                <a:ext cx="56667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6C76"/>
                    </a:solidFill>
                  </a:rPr>
                  <a:t>Error band</a:t>
                </a:r>
                <a:r>
                  <a:rPr lang="en-US" sz="2400" dirty="0">
                    <a:solidFill>
                      <a:srgbClr val="006C76"/>
                    </a:solidFill>
                  </a:rPr>
                  <a:t>:  Bayesian 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6C76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rgbClr val="006C76"/>
                    </a:solidFill>
                  </a:rPr>
                  <a:t> confidence level</a:t>
                </a:r>
              </a:p>
              <a:p>
                <a:r>
                  <a:rPr lang="en-US" sz="2400" dirty="0">
                    <a:solidFill>
                      <a:srgbClr val="8C0B42"/>
                    </a:solidFill>
                  </a:rPr>
                  <a:t>Statistical impact of </a:t>
                </a:r>
                <a:r>
                  <a:rPr lang="en-US" sz="2400" b="1" dirty="0">
                    <a:solidFill>
                      <a:srgbClr val="8C0B42"/>
                    </a:solidFill>
                  </a:rPr>
                  <a:t>EIC data </a:t>
                </a:r>
                <a:r>
                  <a:rPr lang="en-US" sz="2400" dirty="0">
                    <a:solidFill>
                      <a:srgbClr val="8C0B42"/>
                    </a:solidFill>
                  </a:rPr>
                  <a:t>(thin red band)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7737B3-D03F-E4D3-E1DE-819D3C101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718" y="4730321"/>
                <a:ext cx="5666714" cy="830997"/>
              </a:xfrm>
              <a:prstGeom prst="rect">
                <a:avLst/>
              </a:prstGeom>
              <a:blipFill>
                <a:blip r:embed="rId4"/>
                <a:stretch>
                  <a:fillRect l="-1613" t="-5882" r="-753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30FB5C-27AD-43ED-0AD2-94BEFB43C4EF}"/>
              </a:ext>
            </a:extLst>
          </p:cNvPr>
          <p:cNvSpPr txBox="1"/>
          <p:nvPr/>
        </p:nvSpPr>
        <p:spPr>
          <a:xfrm>
            <a:off x="7884933" y="5680935"/>
            <a:ext cx="326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DSSV:  de Florian et al., Phys. Rev. Lett.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113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(2014), 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D100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F9C76-F669-ADBC-D868-34E4A74A19E4}"/>
              </a:ext>
            </a:extLst>
          </p:cNvPr>
          <p:cNvSpPr txBox="1"/>
          <p:nvPr/>
        </p:nvSpPr>
        <p:spPr>
          <a:xfrm>
            <a:off x="6281324" y="3830255"/>
            <a:ext cx="292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D.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Adamiak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et al., 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D104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(2021)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89F00B-EF62-8F26-D55E-DD4FB3F6B71C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8D4F125C-007A-1F8C-C039-5D97197561D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8447D-6AAA-1B01-55E3-6463C3F496DA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98389C-AA1A-6D79-A3D6-4B93033CCFCF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27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52A1D-F2B5-5BA2-DC36-9EE30F0C914B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04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1"/>
            <a:chOff x="-298" y="6227"/>
            <a:chExt cx="12192000" cy="646331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New Global Analysis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89F00B-EF62-8F26-D55E-DD4FB3F6B71C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8D4F125C-007A-1F8C-C039-5D97197561D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8447D-6AAA-1B01-55E3-6463C3F496DA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98389C-AA1A-6D79-A3D6-4B93033CCFCF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28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52A1D-F2B5-5BA2-DC36-9EE30F0C914B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37186-4BA1-4C6C-8BD2-6FBEE88E5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649" y="1163781"/>
            <a:ext cx="6125368" cy="4161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EDFC7-2B27-CFBB-D05A-A15EB4987081}"/>
              </a:ext>
            </a:extLst>
          </p:cNvPr>
          <p:cNvSpPr txBox="1"/>
          <p:nvPr/>
        </p:nvSpPr>
        <p:spPr>
          <a:xfrm>
            <a:off x="1760584" y="886782"/>
            <a:ext cx="315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D. </a:t>
            </a:r>
            <a:r>
              <a:rPr lang="en-US" sz="1200" b="1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Adamiak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et al., </a:t>
            </a:r>
            <a:r>
              <a:rPr lang="en-US" sz="1200" b="1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arXiv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: 2308.07461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A8921-2B93-2855-723D-54373019E6A2}"/>
              </a:ext>
            </a:extLst>
          </p:cNvPr>
          <p:cNvSpPr txBox="1"/>
          <p:nvPr/>
        </p:nvSpPr>
        <p:spPr>
          <a:xfrm>
            <a:off x="6766560" y="1016898"/>
            <a:ext cx="520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New, updated JAM Small x fit: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20E32-E11F-C6F5-6328-AAC00B850302}"/>
              </a:ext>
            </a:extLst>
          </p:cNvPr>
          <p:cNvSpPr/>
          <p:nvPr/>
        </p:nvSpPr>
        <p:spPr>
          <a:xfrm>
            <a:off x="7750970" y="5540665"/>
            <a:ext cx="4050506" cy="620900"/>
          </a:xfrm>
          <a:prstGeom prst="rect">
            <a:avLst/>
          </a:prstGeom>
          <a:solidFill>
            <a:schemeClr val="bg1"/>
          </a:solidFill>
          <a:ln w="28575">
            <a:solidFill>
              <a:srgbClr val="8C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175A89-4429-5BF3-A4C6-A164E50E0F2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750970" y="5637112"/>
            <a:ext cx="3951683" cy="461665"/>
            <a:chOff x="7659925" y="5022261"/>
            <a:chExt cx="3951683" cy="46166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2F224BA-F310-72EC-D916-818B20658EB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7419" y="5109855"/>
              <a:ext cx="1644189" cy="29714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D8CFEC-681D-6C96-4AA2-B32CBE63BCCE}"/>
                </a:ext>
              </a:extLst>
            </p:cNvPr>
            <p:cNvSpPr txBox="1"/>
            <p:nvPr/>
          </p:nvSpPr>
          <p:spPr>
            <a:xfrm>
              <a:off x="7659925" y="5022261"/>
              <a:ext cx="2168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8C0B42"/>
                  </a:solidFill>
                </a:rPr>
                <a:t>JAM Small x 23: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B74AF01-6D33-32D6-5D77-2B2CCD658BD1}"/>
              </a:ext>
            </a:extLst>
          </p:cNvPr>
          <p:cNvSpPr txBox="1"/>
          <p:nvPr/>
        </p:nvSpPr>
        <p:spPr>
          <a:xfrm>
            <a:off x="7163837" y="1610768"/>
            <a:ext cx="343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DIS + SIDIS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383B4E-00C7-61FC-44C8-8A513B478BB3}"/>
              </a:ext>
            </a:extLst>
          </p:cNvPr>
          <p:cNvSpPr txBox="1"/>
          <p:nvPr/>
        </p:nvSpPr>
        <p:spPr>
          <a:xfrm>
            <a:off x="7163837" y="2115197"/>
            <a:ext cx="46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Improved KPS-CTT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BD1F89-1F0E-6066-59D1-1F327F127664}"/>
                  </a:ext>
                </a:extLst>
              </p:cNvPr>
              <p:cNvSpPr txBox="1"/>
              <p:nvPr/>
            </p:nvSpPr>
            <p:spPr>
              <a:xfrm>
                <a:off x="7163837" y="2655454"/>
                <a:ext cx="4637638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limit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BD1F89-1F0E-6066-59D1-1F327F127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837" y="2655454"/>
                <a:ext cx="4637638" cy="491288"/>
              </a:xfrm>
              <a:prstGeom prst="rect">
                <a:avLst/>
              </a:prstGeom>
              <a:blipFill>
                <a:blip r:embed="rId9"/>
                <a:stretch>
                  <a:fillRect l="-1708" t="-11250" b="-2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17CB1CB-17B4-7DC5-2223-1D59D300A48E}"/>
              </a:ext>
            </a:extLst>
          </p:cNvPr>
          <p:cNvGrpSpPr/>
          <p:nvPr/>
        </p:nvGrpSpPr>
        <p:grpSpPr>
          <a:xfrm>
            <a:off x="8571521" y="3371848"/>
            <a:ext cx="2696297" cy="1928087"/>
            <a:chOff x="11303184" y="3313736"/>
            <a:chExt cx="2696297" cy="19280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1B9916-2A52-5735-A27E-F2FD8D86D5A6}"/>
                </a:ext>
              </a:extLst>
            </p:cNvPr>
            <p:cNvSpPr/>
            <p:nvPr/>
          </p:nvSpPr>
          <p:spPr>
            <a:xfrm>
              <a:off x="11303184" y="3313736"/>
              <a:ext cx="2696297" cy="19280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6CA3C0-4022-3F33-4CBB-41F8B0CE5A1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4360" y="3878977"/>
              <a:ext cx="862641" cy="2235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EBBCB2-105B-37E3-748C-B8DFCA434CD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3285" y="4250594"/>
              <a:ext cx="1907245" cy="3448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00347C-C095-122C-C53C-3494AE0ED8C4}"/>
                    </a:ext>
                  </a:extLst>
                </p:cNvPr>
                <p:cNvSpPr txBox="1"/>
                <p:nvPr/>
              </p:nvSpPr>
              <p:spPr>
                <a:xfrm>
                  <a:off x="11323226" y="3313736"/>
                  <a:ext cx="2628138" cy="390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2E6911"/>
                      </a:solidFill>
                    </a:rPr>
                    <a:t>Data Cuts</a:t>
                  </a:r>
                  <a:r>
                    <a:rPr lang="en-US" b="1" dirty="0">
                      <a:solidFill>
                        <a:srgbClr val="2E6911"/>
                      </a:solidFill>
                    </a:rPr>
                    <a:t>: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2E691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2E691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2E6911"/>
                              </a:solidFill>
                              <a:latin typeface="Cambria Math" panose="02040503050406030204" pitchFamily="18" charset="0"/>
                            </a:rPr>
                            <m:t>𝑝𝑡𝑠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2E6911"/>
                          </a:solidFill>
                          <a:latin typeface="Cambria Math" panose="02040503050406030204" pitchFamily="18" charset="0"/>
                        </a:rPr>
                        <m:t>=226</m:t>
                      </m:r>
                    </m:oMath>
                  </a14:m>
                  <a:endParaRPr lang="en-US" dirty="0">
                    <a:solidFill>
                      <a:srgbClr val="2E691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00347C-C095-122C-C53C-3494AE0ED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3226" y="3313736"/>
                  <a:ext cx="2628138" cy="390748"/>
                </a:xfrm>
                <a:prstGeom prst="rect">
                  <a:avLst/>
                </a:prstGeom>
                <a:blipFill>
                  <a:blip r:embed="rId12"/>
                  <a:stretch>
                    <a:fillRect l="-1852" t="-6250" b="-203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618CF6A-8CD1-4E8F-C12D-A6DDFEAAC7C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3285" y="4751583"/>
              <a:ext cx="1580385" cy="31262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476F35-6F1A-B0C6-310A-14AA843F00A7}"/>
                  </a:ext>
                </a:extLst>
              </p:cNvPr>
              <p:cNvSpPr txBox="1"/>
              <p:nvPr/>
            </p:nvSpPr>
            <p:spPr>
              <a:xfrm>
                <a:off x="489347" y="5368450"/>
                <a:ext cx="667449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New evolution +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8C184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8C184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8C184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br>
                  <a:rPr lang="en-US" sz="2400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several new dipole functions </a:t>
                </a:r>
                <a:r>
                  <a:rPr lang="en-US" sz="2400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included in fit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476F35-6F1A-B0C6-310A-14AA843F0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47" y="5368450"/>
                <a:ext cx="6674490" cy="860620"/>
              </a:xfrm>
              <a:prstGeom prst="rect">
                <a:avLst/>
              </a:prstGeom>
              <a:blipFill>
                <a:blip r:embed="rId14"/>
                <a:stretch>
                  <a:fillRect l="-1187" t="-6383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28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1"/>
            <a:chOff x="-298" y="6227"/>
            <a:chExt cx="12192000" cy="646331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New Global Analysis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89F00B-EF62-8F26-D55E-DD4FB3F6B71C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8D4F125C-007A-1F8C-C039-5D97197561D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8447D-6AAA-1B01-55E3-6463C3F496DA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98389C-AA1A-6D79-A3D6-4B93033CCFCF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29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52A1D-F2B5-5BA2-DC36-9EE30F0C914B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8A5576-90E5-8CD0-D1D0-C5AF179B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50" y="878680"/>
            <a:ext cx="4720337" cy="3173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1111B6-8CA6-07BD-8350-2EA27BAEB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51" y="977857"/>
            <a:ext cx="4646489" cy="30746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50201D-B91A-57C8-9BB6-13475A9027B3}"/>
                  </a:ext>
                </a:extLst>
              </p:cNvPr>
              <p:cNvSpPr txBox="1"/>
              <p:nvPr/>
            </p:nvSpPr>
            <p:spPr>
              <a:xfrm>
                <a:off x="178049" y="4215696"/>
                <a:ext cx="94231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Small-x evolution drives a definite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curvature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C7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-- but the </a:t>
                </a:r>
                <a:b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sign is unconstrained 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from current data for a few new amplitudes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50201D-B91A-57C8-9BB6-13475A902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9" y="4215696"/>
                <a:ext cx="9423151" cy="830997"/>
              </a:xfrm>
              <a:prstGeom prst="rect">
                <a:avLst/>
              </a:prstGeom>
              <a:blipFill>
                <a:blip r:embed="rId4"/>
                <a:stretch>
                  <a:fillRect l="-8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AEE52AE-433B-351B-7616-0906A81761EC}"/>
              </a:ext>
            </a:extLst>
          </p:cNvPr>
          <p:cNvSpPr txBox="1"/>
          <p:nvPr/>
        </p:nvSpPr>
        <p:spPr>
          <a:xfrm>
            <a:off x="178049" y="5219575"/>
            <a:ext cx="1180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 some kind of additional input: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smaller-x data, theory of small-x hadron production in polarized pp, or controlled matching to large x</a:t>
            </a:r>
          </a:p>
        </p:txBody>
      </p:sp>
    </p:spTree>
    <p:extLst>
      <p:ext uri="{BB962C8B-B14F-4D97-AF65-F5344CB8AC3E}">
        <p14:creationId xmlns:p14="http://schemas.microsoft.com/office/powerpoint/2010/main" val="52536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AACF37-2AB3-38CC-6F80-5E9AEBFB0B8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97AC8CDC-7E35-A6F0-29CC-52DC2E9436C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CE0C2F-39D8-6C22-951E-9B5E253C6A89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B1B64-E616-A563-00F5-D8B86525A7A5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3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387245-FEBE-BD40-A193-F763C75A478D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9519F8-4983-9DDA-76B4-9C5C655312E9}"/>
              </a:ext>
            </a:extLst>
          </p:cNvPr>
          <p:cNvGrpSpPr/>
          <p:nvPr/>
        </p:nvGrpSpPr>
        <p:grpSpPr>
          <a:xfrm>
            <a:off x="70552" y="0"/>
            <a:ext cx="12121447" cy="646331"/>
            <a:chOff x="70553" y="0"/>
            <a:chExt cx="9002892" cy="646331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ED783CE4-0164-BCC8-CB0A-034D3F6DF864}"/>
                </a:ext>
              </a:extLst>
            </p:cNvPr>
            <p:cNvSpPr/>
            <p:nvPr/>
          </p:nvSpPr>
          <p:spPr>
            <a:xfrm>
              <a:off x="70553" y="75157"/>
              <a:ext cx="9002892" cy="531294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CDD23D-45BA-1A0A-70CD-815C6DB40274}"/>
                </a:ext>
              </a:extLst>
            </p:cNvPr>
            <p:cNvSpPr txBox="1"/>
            <p:nvPr/>
          </p:nvSpPr>
          <p:spPr>
            <a:xfrm>
              <a:off x="70553" y="0"/>
              <a:ext cx="9002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DIS:  A Relativistic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Femtoscope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in Two Scales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68C6611-BA4F-4EEE-D26C-D8C5F9135CE7}"/>
              </a:ext>
            </a:extLst>
          </p:cNvPr>
          <p:cNvSpPr/>
          <p:nvPr/>
        </p:nvSpPr>
        <p:spPr>
          <a:xfrm flipV="1">
            <a:off x="2780194" y="2981374"/>
            <a:ext cx="3202080" cy="3202080"/>
          </a:xfrm>
          <a:prstGeom prst="ellipse">
            <a:avLst/>
          </a:prstGeom>
          <a:gradFill flip="none" rotWithShape="1">
            <a:gsLst>
              <a:gs pos="91000">
                <a:schemeClr val="bg1">
                  <a:lumMod val="65000"/>
                </a:schemeClr>
              </a:gs>
              <a:gs pos="1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180DA1-E985-3C79-119E-4DEFA4EEED28}"/>
              </a:ext>
            </a:extLst>
          </p:cNvPr>
          <p:cNvCxnSpPr/>
          <p:nvPr/>
        </p:nvCxnSpPr>
        <p:spPr>
          <a:xfrm rot="12685920" flipH="1">
            <a:off x="644978" y="3781243"/>
            <a:ext cx="1285182" cy="767933"/>
          </a:xfrm>
          <a:prstGeom prst="straightConnector1">
            <a:avLst/>
          </a:prstGeom>
          <a:ln>
            <a:solidFill>
              <a:srgbClr val="704C4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552112-BA44-284D-F7CC-01E0C4969093}"/>
              </a:ext>
            </a:extLst>
          </p:cNvPr>
          <p:cNvCxnSpPr/>
          <p:nvPr/>
        </p:nvCxnSpPr>
        <p:spPr>
          <a:xfrm rot="12685920" flipV="1">
            <a:off x="627889" y="3718729"/>
            <a:ext cx="1497954" cy="47015"/>
          </a:xfrm>
          <a:prstGeom prst="straightConnector1">
            <a:avLst/>
          </a:prstGeom>
          <a:ln>
            <a:solidFill>
              <a:srgbClr val="704C4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68846-0A2C-B1E3-E8E1-9A25B6EB0064}"/>
              </a:ext>
            </a:extLst>
          </p:cNvPr>
          <p:cNvGrpSpPr/>
          <p:nvPr/>
        </p:nvGrpSpPr>
        <p:grpSpPr>
          <a:xfrm rot="10885920" flipV="1">
            <a:off x="2059102" y="4038506"/>
            <a:ext cx="372764" cy="234879"/>
            <a:chOff x="6843668" y="2508156"/>
            <a:chExt cx="1828800" cy="944670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DD89E582-A238-1A91-48FD-CA1239E65D1A}"/>
                </a:ext>
              </a:extLst>
            </p:cNvPr>
            <p:cNvSpPr/>
            <p:nvPr/>
          </p:nvSpPr>
          <p:spPr>
            <a:xfrm>
              <a:off x="6843668" y="250815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6D1150CC-B10C-1483-550A-1F402939E827}"/>
                </a:ext>
              </a:extLst>
            </p:cNvPr>
            <p:cNvSpPr/>
            <p:nvPr/>
          </p:nvSpPr>
          <p:spPr>
            <a:xfrm flipV="1">
              <a:off x="7758068" y="253842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A2674F-7189-5781-8EB2-FF10E90B81C2}"/>
              </a:ext>
            </a:extLst>
          </p:cNvPr>
          <p:cNvGrpSpPr/>
          <p:nvPr/>
        </p:nvGrpSpPr>
        <p:grpSpPr>
          <a:xfrm rot="10885920" flipV="1">
            <a:off x="2431750" y="4047822"/>
            <a:ext cx="372764" cy="234879"/>
            <a:chOff x="6843668" y="2508156"/>
            <a:chExt cx="1828800" cy="94467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90DCFA0-6EA4-8700-F599-9AD3325CAFD1}"/>
                </a:ext>
              </a:extLst>
            </p:cNvPr>
            <p:cNvSpPr/>
            <p:nvPr/>
          </p:nvSpPr>
          <p:spPr>
            <a:xfrm>
              <a:off x="6843668" y="250815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1C5BCB0-3B1C-8A5E-F4AD-26D022D3BF41}"/>
                </a:ext>
              </a:extLst>
            </p:cNvPr>
            <p:cNvSpPr/>
            <p:nvPr/>
          </p:nvSpPr>
          <p:spPr>
            <a:xfrm flipV="1">
              <a:off x="7758068" y="253842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4 1">
            <a:extLst>
              <a:ext uri="{FF2B5EF4-FFF2-40B4-BE49-F238E27FC236}">
                <a16:creationId xmlns:a16="http://schemas.microsoft.com/office/drawing/2014/main" id="{7FA0B32D-C8A2-B771-E8F0-239FEDA7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5" y="3771401"/>
            <a:ext cx="304692" cy="28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1">
            <a:extLst>
              <a:ext uri="{FF2B5EF4-FFF2-40B4-BE49-F238E27FC236}">
                <a16:creationId xmlns:a16="http://schemas.microsoft.com/office/drawing/2014/main" id="{84B84F5E-7F31-40CC-5BC9-89E7B946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1" y="2947357"/>
            <a:ext cx="389329" cy="33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68C58A8-6AF5-118C-434D-027BD6923379}"/>
              </a:ext>
            </a:extLst>
          </p:cNvPr>
          <p:cNvSpPr/>
          <p:nvPr/>
        </p:nvSpPr>
        <p:spPr>
          <a:xfrm>
            <a:off x="3072483" y="3318901"/>
            <a:ext cx="1703347" cy="1703347"/>
          </a:xfrm>
          <a:prstGeom prst="ellipse">
            <a:avLst/>
          </a:prstGeom>
          <a:solidFill>
            <a:srgbClr val="0477BC">
              <a:alpha val="20000"/>
            </a:srgbClr>
          </a:solidFill>
          <a:ln w="38100" cmpd="sng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6C8579-5AE0-477C-A49B-50DE99E68F3E}"/>
              </a:ext>
            </a:extLst>
          </p:cNvPr>
          <p:cNvSpPr/>
          <p:nvPr/>
        </p:nvSpPr>
        <p:spPr>
          <a:xfrm>
            <a:off x="3421331" y="3667750"/>
            <a:ext cx="1005650" cy="1005650"/>
          </a:xfrm>
          <a:prstGeom prst="ellipse">
            <a:avLst/>
          </a:prstGeom>
          <a:solidFill>
            <a:srgbClr val="0477BC">
              <a:alpha val="35000"/>
            </a:srgbClr>
          </a:solidFill>
          <a:ln w="38100" cmpd="sng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EA4A54-1088-A849-4E6D-62EBE66014FC}"/>
              </a:ext>
            </a:extLst>
          </p:cNvPr>
          <p:cNvSpPr/>
          <p:nvPr/>
        </p:nvSpPr>
        <p:spPr>
          <a:xfrm>
            <a:off x="3680766" y="3927184"/>
            <a:ext cx="486779" cy="486779"/>
          </a:xfrm>
          <a:prstGeom prst="ellipse">
            <a:avLst/>
          </a:prstGeom>
          <a:solidFill>
            <a:srgbClr val="0477BC">
              <a:alpha val="80000"/>
            </a:srgbClr>
          </a:solidFill>
          <a:ln w="38100" cmpd="sng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915963-062E-E7D5-4225-2C42852DE532}"/>
              </a:ext>
            </a:extLst>
          </p:cNvPr>
          <p:cNvGrpSpPr/>
          <p:nvPr/>
        </p:nvGrpSpPr>
        <p:grpSpPr>
          <a:xfrm rot="10885920" flipV="1">
            <a:off x="2804915" y="4068146"/>
            <a:ext cx="1118293" cy="234879"/>
            <a:chOff x="3186068" y="2508156"/>
            <a:chExt cx="5486400" cy="94467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18CE4D2-8922-CC83-1678-EEA3732C6122}"/>
                </a:ext>
              </a:extLst>
            </p:cNvPr>
            <p:cNvGrpSpPr/>
            <p:nvPr/>
          </p:nvGrpSpPr>
          <p:grpSpPr>
            <a:xfrm>
              <a:off x="6843668" y="2508156"/>
              <a:ext cx="1828800" cy="944670"/>
              <a:chOff x="6843668" y="2508156"/>
              <a:chExt cx="1828800" cy="944670"/>
            </a:xfrm>
          </p:grpSpPr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2129263D-A648-778D-03B2-7193EF20CFFF}"/>
                  </a:ext>
                </a:extLst>
              </p:cNvPr>
              <p:cNvSpPr/>
              <p:nvPr/>
            </p:nvSpPr>
            <p:spPr>
              <a:xfrm>
                <a:off x="6843668" y="250815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139B8F94-3A4B-3B5E-C366-608F4E99297C}"/>
                  </a:ext>
                </a:extLst>
              </p:cNvPr>
              <p:cNvSpPr/>
              <p:nvPr/>
            </p:nvSpPr>
            <p:spPr>
              <a:xfrm flipV="1">
                <a:off x="7758068" y="253842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A4097B-F34C-C49B-C5DD-AABB4FABB59A}"/>
                </a:ext>
              </a:extLst>
            </p:cNvPr>
            <p:cNvGrpSpPr/>
            <p:nvPr/>
          </p:nvGrpSpPr>
          <p:grpSpPr>
            <a:xfrm>
              <a:off x="5014868" y="2508156"/>
              <a:ext cx="1828800" cy="944670"/>
              <a:chOff x="6843668" y="2508156"/>
              <a:chExt cx="1828800" cy="944670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7607453E-C55E-64FD-535D-3D0D5BBEC4A8}"/>
                  </a:ext>
                </a:extLst>
              </p:cNvPr>
              <p:cNvSpPr/>
              <p:nvPr/>
            </p:nvSpPr>
            <p:spPr>
              <a:xfrm>
                <a:off x="6843668" y="250815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FB1450E2-CEDD-DBDB-2A81-5B0761499111}"/>
                  </a:ext>
                </a:extLst>
              </p:cNvPr>
              <p:cNvSpPr/>
              <p:nvPr/>
            </p:nvSpPr>
            <p:spPr>
              <a:xfrm flipV="1">
                <a:off x="7758068" y="253842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9705DA2-3CF5-B158-B42A-909693E8E503}"/>
                </a:ext>
              </a:extLst>
            </p:cNvPr>
            <p:cNvGrpSpPr/>
            <p:nvPr/>
          </p:nvGrpSpPr>
          <p:grpSpPr>
            <a:xfrm>
              <a:off x="3186068" y="2508156"/>
              <a:ext cx="1828800" cy="944670"/>
              <a:chOff x="6843668" y="2508156"/>
              <a:chExt cx="1828800" cy="944670"/>
            </a:xfrm>
          </p:grpSpPr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5CBA1CF-9F98-B3E5-354F-C7EF03BB4354}"/>
                  </a:ext>
                </a:extLst>
              </p:cNvPr>
              <p:cNvSpPr/>
              <p:nvPr/>
            </p:nvSpPr>
            <p:spPr>
              <a:xfrm>
                <a:off x="6843668" y="250815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4025046C-D8DA-330F-696F-9EF9BAF2B29B}"/>
                  </a:ext>
                </a:extLst>
              </p:cNvPr>
              <p:cNvSpPr/>
              <p:nvPr/>
            </p:nvSpPr>
            <p:spPr>
              <a:xfrm flipV="1">
                <a:off x="7758068" y="253842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5BE9E0-E9F7-D1BC-4FED-A50584AE0251}"/>
                  </a:ext>
                </a:extLst>
              </p:cNvPr>
              <p:cNvSpPr txBox="1"/>
              <p:nvPr/>
            </p:nvSpPr>
            <p:spPr>
              <a:xfrm>
                <a:off x="2110510" y="4979854"/>
                <a:ext cx="3627286" cy="5232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477BC"/>
                  </a:solidFill>
                  <a:effectLst>
                    <a:glow rad="127000">
                      <a:schemeClr val="bg1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5BE9E0-E9F7-D1BC-4FED-A50584AE0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10" y="4979854"/>
                <a:ext cx="36272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4080E4-2EF2-BE98-9D9C-AEF29CEBD5A5}"/>
              </a:ext>
            </a:extLst>
          </p:cNvPr>
          <p:cNvCxnSpPr>
            <a:cxnSpLocks/>
          </p:cNvCxnSpPr>
          <p:nvPr/>
        </p:nvCxnSpPr>
        <p:spPr>
          <a:xfrm flipV="1">
            <a:off x="3421330" y="4803117"/>
            <a:ext cx="1005650" cy="1"/>
          </a:xfrm>
          <a:prstGeom prst="straightConnector1">
            <a:avLst/>
          </a:prstGeom>
          <a:ln w="38100">
            <a:solidFill>
              <a:srgbClr val="0477BC"/>
            </a:solidFill>
            <a:headEnd type="arrow" w="med" len="med"/>
            <a:tailEnd type="arrow" w="med" len="med"/>
          </a:ln>
          <a:effectLst>
            <a:glow rad="1270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2EC2D2D-B14B-1788-96E2-BBD531FBE74F}"/>
              </a:ext>
            </a:extLst>
          </p:cNvPr>
          <p:cNvSpPr txBox="1"/>
          <p:nvPr/>
        </p:nvSpPr>
        <p:spPr>
          <a:xfrm>
            <a:off x="301522" y="1091948"/>
            <a:ext cx="325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Image Resolution: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6D125C-B3A2-998C-9AFC-11A881B69812}"/>
                  </a:ext>
                </a:extLst>
              </p:cNvPr>
              <p:cNvSpPr txBox="1"/>
              <p:nvPr/>
            </p:nvSpPr>
            <p:spPr>
              <a:xfrm>
                <a:off x="1153637" y="1688230"/>
                <a:ext cx="3323945" cy="9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6D125C-B3A2-998C-9AFC-11A881B6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37" y="1688230"/>
                <a:ext cx="3323945" cy="9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A74EAFC-B693-0F8B-FC01-309CC31D32F6}"/>
              </a:ext>
            </a:extLst>
          </p:cNvPr>
          <p:cNvGrpSpPr/>
          <p:nvPr/>
        </p:nvGrpSpPr>
        <p:grpSpPr>
          <a:xfrm>
            <a:off x="237303" y="4736399"/>
            <a:ext cx="2296163" cy="1325453"/>
            <a:chOff x="237303" y="4736399"/>
            <a:chExt cx="2296163" cy="1325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4E5E74B-B7BF-E212-6DED-D88639FEFEBA}"/>
                    </a:ext>
                  </a:extLst>
                </p:cNvPr>
                <p:cNvSpPr txBox="1"/>
                <p:nvPr/>
              </p:nvSpPr>
              <p:spPr>
                <a:xfrm>
                  <a:off x="237303" y="4853720"/>
                  <a:ext cx="2296163" cy="109081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0477BC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~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den>
                        </m:f>
                      </m:oMath>
                    </m:oMathPara>
                  </a14:m>
                  <a:endParaRPr lang="en-US" sz="3200" dirty="0">
                    <a:solidFill>
                      <a:srgbClr val="0477BC"/>
                    </a:solidFill>
                    <a:effectLst>
                      <a:glow rad="127000">
                        <a:schemeClr val="bg1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DAF02823-EA7F-4FEF-9A50-26FB0F377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3" y="4853720"/>
                  <a:ext cx="2296163" cy="10908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1342F6-2206-45E6-F5CB-D62FC529E8E7}"/>
                </a:ext>
              </a:extLst>
            </p:cNvPr>
            <p:cNvSpPr/>
            <p:nvPr/>
          </p:nvSpPr>
          <p:spPr>
            <a:xfrm>
              <a:off x="397796" y="4736399"/>
              <a:ext cx="1975176" cy="1325453"/>
            </a:xfrm>
            <a:prstGeom prst="rect">
              <a:avLst/>
            </a:prstGeom>
            <a:noFill/>
            <a:ln w="38100">
              <a:solidFill>
                <a:srgbClr val="047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0199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1"/>
            <a:chOff x="-298" y="6227"/>
            <a:chExt cx="12192000" cy="646331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New Global Analysis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89F00B-EF62-8F26-D55E-DD4FB3F6B71C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8D4F125C-007A-1F8C-C039-5D97197561D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8447D-6AAA-1B01-55E3-6463C3F496DA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98389C-AA1A-6D79-A3D6-4B93033CCFCF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30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52A1D-F2B5-5BA2-DC36-9EE30F0C914B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AEE52AE-433B-351B-7616-0906A81761EC}"/>
              </a:ext>
            </a:extLst>
          </p:cNvPr>
          <p:cNvSpPr txBox="1"/>
          <p:nvPr/>
        </p:nvSpPr>
        <p:spPr>
          <a:xfrm>
            <a:off x="178049" y="3653708"/>
            <a:ext cx="657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Small-x signs of most distributions span zero due to a few poorly-constrained amplitudes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681FC-B0A1-856B-EA5E-77B529088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144" y="921933"/>
            <a:ext cx="4178429" cy="2467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C199A-30A4-0BBA-2029-E7AA14350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2" y="843481"/>
            <a:ext cx="4365736" cy="2564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245E750-1D4F-CB76-B4F6-C951C0524F39}"/>
              </a:ext>
            </a:extLst>
          </p:cNvPr>
          <p:cNvGrpSpPr/>
          <p:nvPr/>
        </p:nvGrpSpPr>
        <p:grpSpPr>
          <a:xfrm>
            <a:off x="7134999" y="3423551"/>
            <a:ext cx="4271954" cy="2859739"/>
            <a:chOff x="7998195" y="992094"/>
            <a:chExt cx="5908175" cy="43288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F40473-83F2-3AE5-9AAE-D79BFC339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8195" y="992094"/>
              <a:ext cx="5753903" cy="38581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E06CC9-4C01-18AA-A19C-182DD7B7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06836" y="4644581"/>
              <a:ext cx="5299534" cy="67636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C9BF58-C1B2-A805-785F-F18AF2E72C87}"/>
              </a:ext>
            </a:extLst>
          </p:cNvPr>
          <p:cNvSpPr txBox="1"/>
          <p:nvPr/>
        </p:nvSpPr>
        <p:spPr>
          <a:xfrm>
            <a:off x="178049" y="4697945"/>
            <a:ext cx="657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Preference for negative spin contribution from small x?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E316A-3291-C376-4408-106B7A441951}"/>
              </a:ext>
            </a:extLst>
          </p:cNvPr>
          <p:cNvSpPr txBox="1"/>
          <p:nvPr/>
        </p:nvSpPr>
        <p:spPr>
          <a:xfrm>
            <a:off x="178049" y="5650346"/>
            <a:ext cx="657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Stay tuned!</a:t>
            </a:r>
          </a:p>
        </p:txBody>
      </p:sp>
    </p:spTree>
    <p:extLst>
      <p:ext uri="{BB962C8B-B14F-4D97-AF65-F5344CB8AC3E}">
        <p14:creationId xmlns:p14="http://schemas.microsoft.com/office/powerpoint/2010/main" val="681941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Parting Comment:  The Roots of Spin are Chiral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7BCC3A-94CA-06AD-21F7-14990D4CE8A9}"/>
              </a:ext>
            </a:extLst>
          </p:cNvPr>
          <p:cNvSpPr txBox="1"/>
          <p:nvPr/>
        </p:nvSpPr>
        <p:spPr>
          <a:xfrm>
            <a:off x="178049" y="1016898"/>
            <a:ext cx="644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Helicity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shares an intimate connection with the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axial vector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0E06D-E725-BAC3-5136-095C0C21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306" y="2200319"/>
            <a:ext cx="7073273" cy="593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466C6-CDC9-BED0-BA2C-E01710855B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52" y="3843934"/>
            <a:ext cx="9088000" cy="725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0995-8E24-CBEE-8FD6-2B004DF416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40" y="5070706"/>
            <a:ext cx="3379160" cy="610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98E978-87BC-35A0-681C-C9FD0F7FA6C7}"/>
              </a:ext>
            </a:extLst>
          </p:cNvPr>
          <p:cNvSpPr txBox="1"/>
          <p:nvPr/>
        </p:nvSpPr>
        <p:spPr>
          <a:xfrm>
            <a:off x="8383708" y="1510296"/>
            <a:ext cx="370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A. Tarasov, R.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Venugopalan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</a:p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D100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(2019),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D102 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(2020),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D105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(2022)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6CE17-DE5B-2712-EDB8-CEBFC0F01547}"/>
              </a:ext>
            </a:extLst>
          </p:cNvPr>
          <p:cNvSpPr txBox="1"/>
          <p:nvPr/>
        </p:nvSpPr>
        <p:spPr>
          <a:xfrm>
            <a:off x="8701533" y="1102784"/>
            <a:ext cx="315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Jaffe and Manohar,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Nucl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. Phys.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B337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509 (1990)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5F89-7E8F-D488-3ABD-F03F436E1760}"/>
              </a:ext>
            </a:extLst>
          </p:cNvPr>
          <p:cNvSpPr txBox="1"/>
          <p:nvPr/>
        </p:nvSpPr>
        <p:spPr>
          <a:xfrm>
            <a:off x="178049" y="3213298"/>
            <a:ext cx="1183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quark helicity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leads to a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local matrix element</a:t>
            </a:r>
            <a:r>
              <a:rPr lang="en-US" sz="2400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en-US" sz="2400" b="1" dirty="0">
                <a:solidFill>
                  <a:srgbClr val="8C0B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axial vector current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1C88C5-F60C-6CFE-84D4-EA0055A1C219}"/>
              </a:ext>
            </a:extLst>
          </p:cNvPr>
          <p:cNvSpPr/>
          <p:nvPr/>
        </p:nvSpPr>
        <p:spPr>
          <a:xfrm>
            <a:off x="9660428" y="3757636"/>
            <a:ext cx="746315" cy="811631"/>
          </a:xfrm>
          <a:prstGeom prst="roundRect">
            <a:avLst/>
          </a:prstGeom>
          <a:solidFill>
            <a:srgbClr val="F2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70412-6212-DAAF-BDE9-2622CCB0BB54}"/>
              </a:ext>
            </a:extLst>
          </p:cNvPr>
          <p:cNvSpPr txBox="1"/>
          <p:nvPr/>
        </p:nvSpPr>
        <p:spPr>
          <a:xfrm>
            <a:off x="178049" y="4879054"/>
            <a:ext cx="5917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Opens the door to nonperturbative contributions from the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axial anomaly</a:t>
            </a:r>
            <a:r>
              <a:rPr lang="en-US" sz="2400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D7BAAF-7D2D-6641-8A50-8585AD198F78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A2F8F0F-7A3B-659D-0C59-AB402AD13891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136FD1-C566-38AE-EF11-3C8D1244C557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A7235B-0CA9-6BDC-4882-57A7D1B04A77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31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877102-39C4-68B9-CA49-EAECFCEB580C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613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/>
              <p:nvPr/>
            </p:nvSpPr>
            <p:spPr>
              <a:xfrm>
                <a:off x="507999" y="2895908"/>
                <a:ext cx="7664451" cy="98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Singularities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appear in the forward limit,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beyond those captured by collinear factorization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9" y="2895908"/>
                <a:ext cx="7664451" cy="985141"/>
              </a:xfrm>
              <a:prstGeom prst="rect">
                <a:avLst/>
              </a:prstGeom>
              <a:blipFill>
                <a:blip r:embed="rId5"/>
                <a:stretch>
                  <a:fillRect l="-103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Parting Comment:  The Roots of Spin are Chiral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D0B830-5A1D-7914-AD6F-AFDE1C69AD9A}"/>
              </a:ext>
            </a:extLst>
          </p:cNvPr>
          <p:cNvGrpSpPr/>
          <p:nvPr/>
        </p:nvGrpSpPr>
        <p:grpSpPr>
          <a:xfrm>
            <a:off x="1073617" y="1193600"/>
            <a:ext cx="7098833" cy="961615"/>
            <a:chOff x="1182914" y="4857177"/>
            <a:chExt cx="5991621" cy="8116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0F72D5-2211-099F-1FFC-B3D40E4E95D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914" y="4952898"/>
              <a:ext cx="5991621" cy="620190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6BBA797-3993-1E66-FB40-FA9440E79958}"/>
                </a:ext>
              </a:extLst>
            </p:cNvPr>
            <p:cNvSpPr/>
            <p:nvPr/>
          </p:nvSpPr>
          <p:spPr>
            <a:xfrm>
              <a:off x="3414323" y="4857177"/>
              <a:ext cx="431964" cy="811631"/>
            </a:xfrm>
            <a:prstGeom prst="roundRect">
              <a:avLst/>
            </a:prstGeom>
            <a:solidFill>
              <a:srgbClr val="F2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BF0C555-C7EF-66EB-2696-036A67FF0CC7}"/>
              </a:ext>
            </a:extLst>
          </p:cNvPr>
          <p:cNvSpPr txBox="1"/>
          <p:nvPr/>
        </p:nvSpPr>
        <p:spPr>
          <a:xfrm>
            <a:off x="7895308" y="4439085"/>
            <a:ext cx="370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A. Tarasov, R.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Venugopalan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</a:p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D100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(2019),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D102 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(2020),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D105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(2022)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BCA8F-523A-11F8-7D24-7D6AC385D125}"/>
              </a:ext>
            </a:extLst>
          </p:cNvPr>
          <p:cNvSpPr txBox="1"/>
          <p:nvPr/>
        </p:nvSpPr>
        <p:spPr>
          <a:xfrm>
            <a:off x="6594454" y="3456780"/>
            <a:ext cx="297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S. Bhattacharya, Y. Hatta, W. Vogelsang, </a:t>
            </a:r>
            <a:b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</a:b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Phys. Rev.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D107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(2023),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arxiv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: 2305.09431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A25BF2-5DB4-94F1-092F-7E349B26C8C3}"/>
                  </a:ext>
                </a:extLst>
              </p:cNvPr>
              <p:cNvSpPr txBox="1"/>
              <p:nvPr/>
            </p:nvSpPr>
            <p:spPr>
              <a:xfrm>
                <a:off x="508000" y="4112598"/>
                <a:ext cx="7571582" cy="8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pole can be interpreted as the </a:t>
                </a:r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exchange of a scalar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C7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𝜼</m:t>
                    </m:r>
                    <m:r>
                      <a:rPr lang="en-US" sz="2400" b="1" i="1" smtClean="0">
                        <a:solidFill>
                          <a:srgbClr val="006C7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solidFill>
                      <a:srgbClr val="006C7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meson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coupled to gluon helicity: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𝜙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A25BF2-5DB4-94F1-092F-7E349B26C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112598"/>
                <a:ext cx="7571582" cy="895566"/>
              </a:xfrm>
              <a:prstGeom prst="rect">
                <a:avLst/>
              </a:prstGeom>
              <a:blipFill>
                <a:blip r:embed="rId7"/>
                <a:stretch>
                  <a:fillRect l="-1047" t="-5442" r="-1369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380C0F-64CC-F159-1E6E-04FDC09EF735}"/>
                  </a:ext>
                </a:extLst>
              </p:cNvPr>
              <p:cNvSpPr txBox="1"/>
              <p:nvPr/>
            </p:nvSpPr>
            <p:spPr>
              <a:xfrm>
                <a:off x="507999" y="5328966"/>
                <a:ext cx="11422063" cy="49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Does collinear factorization capture </a:t>
                </a:r>
                <a:r>
                  <a:rPr lang="en-US" sz="24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all</a:t>
                </a:r>
                <a:r>
                  <a:rPr lang="en-US" sz="2400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the contributions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8C184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8C184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8C184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8C1844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380C0F-64CC-F159-1E6E-04FDC09EF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9" y="5328966"/>
                <a:ext cx="11422063" cy="498663"/>
              </a:xfrm>
              <a:prstGeom prst="rect">
                <a:avLst/>
              </a:prstGeom>
              <a:blipFill>
                <a:blip r:embed="rId8"/>
                <a:stretch>
                  <a:fillRect l="-694" t="-731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3989E51-8F12-E501-970C-20CA2FF7C1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98" y="2327590"/>
            <a:ext cx="1924764" cy="329678"/>
          </a:xfrm>
          <a:prstGeom prst="rect">
            <a:avLst/>
          </a:prstGeom>
        </p:spPr>
      </p:pic>
      <p:pic>
        <p:nvPicPr>
          <p:cNvPr id="19" name="Picture 18" descr="A picture containing sketch, drawing, illustration, line art&#10;&#10;Description automatically generated">
            <a:extLst>
              <a:ext uri="{FF2B5EF4-FFF2-40B4-BE49-F238E27FC236}">
                <a16:creationId xmlns:a16="http://schemas.microsoft.com/office/drawing/2014/main" id="{916CC6B9-1B27-713B-2BBA-521A3AFF99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4"/>
          <a:stretch/>
        </p:blipFill>
        <p:spPr>
          <a:xfrm>
            <a:off x="8956551" y="1001929"/>
            <a:ext cx="2548713" cy="2209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00832D-05AA-EA19-C2A1-0CC4C5E0E7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27" y="1749497"/>
            <a:ext cx="394667" cy="2483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6EC40E-951B-665C-8408-A557EA349B85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744BC675-F4D4-C201-B7EF-6A9C9163A2BA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A04911-4A4F-6DFC-B948-75438E950CBC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A0B0BE-CAA8-6966-7A7F-2AD1FBB08632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32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CD92CB-5CE1-4265-483D-6DEE33B0CB80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800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Conclusions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F7BCC3A-94CA-06AD-21F7-14990D4CE8A9}"/>
              </a:ext>
            </a:extLst>
          </p:cNvPr>
          <p:cNvSpPr txBox="1"/>
          <p:nvPr/>
        </p:nvSpPr>
        <p:spPr>
          <a:xfrm>
            <a:off x="178049" y="929832"/>
            <a:ext cx="644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small x lies at the intersection of multiple frontiers in hadronic structure: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D7BAAF-7D2D-6641-8A50-8585AD198F78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A2F8F0F-7A3B-659D-0C59-AB402AD13891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136FD1-C566-38AE-EF11-3C8D1244C557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A7235B-0CA9-6BDC-4882-57A7D1B04A77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33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877102-39C4-68B9-CA49-EAECFCEB580C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0E5F1-4538-624A-3381-D79842F3C847}"/>
              </a:ext>
            </a:extLst>
          </p:cNvPr>
          <p:cNvGrpSpPr/>
          <p:nvPr/>
        </p:nvGrpSpPr>
        <p:grpSpPr>
          <a:xfrm>
            <a:off x="8317900" y="813088"/>
            <a:ext cx="3833553" cy="2251316"/>
            <a:chOff x="8317900" y="3957941"/>
            <a:chExt cx="3833553" cy="22513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8B61A-B076-B8E0-6FB1-4829ED07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7900" y="4290792"/>
              <a:ext cx="3833553" cy="191846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04C2B5-072D-5235-2BF6-2E7AFA5AC782}"/>
                </a:ext>
              </a:extLst>
            </p:cNvPr>
            <p:cNvSpPr txBox="1"/>
            <p:nvPr/>
          </p:nvSpPr>
          <p:spPr>
            <a:xfrm>
              <a:off x="8317900" y="3957941"/>
              <a:ext cx="303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>
                  <a:solidFill>
                    <a:srgbClr val="006C76"/>
                  </a:solidFill>
                </a:rPr>
                <a:t>Small x:</a:t>
              </a:r>
              <a:r>
                <a:rPr lang="en-US" dirty="0">
                  <a:solidFill>
                    <a:srgbClr val="006C76"/>
                  </a:solidFill>
                </a:rPr>
                <a:t>  “Dipole” DIS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400E2F3-B441-495A-6185-D8C597B9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717" y="3706323"/>
            <a:ext cx="4365736" cy="2564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417915-6F4F-44A8-C9E7-CA9BD72A9D89}"/>
              </a:ext>
            </a:extLst>
          </p:cNvPr>
          <p:cNvSpPr txBox="1"/>
          <p:nvPr/>
        </p:nvSpPr>
        <p:spPr>
          <a:xfrm>
            <a:off x="571155" y="1973904"/>
            <a:ext cx="6440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Longitudinal coherence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950807-B59B-DE7F-1904-DCEB9BF1F288}"/>
              </a:ext>
            </a:extLst>
          </p:cNvPr>
          <p:cNvSpPr txBox="1"/>
          <p:nvPr/>
        </p:nvSpPr>
        <p:spPr>
          <a:xfrm>
            <a:off x="571155" y="2561578"/>
            <a:ext cx="6440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Sub-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degrees of freedom (spin)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6706F1-ECFF-BDC3-7BB7-FADD5EB28D7E}"/>
              </a:ext>
            </a:extLst>
          </p:cNvPr>
          <p:cNvSpPr txBox="1"/>
          <p:nvPr/>
        </p:nvSpPr>
        <p:spPr>
          <a:xfrm>
            <a:off x="571155" y="3147284"/>
            <a:ext cx="6440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High density / saturation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F904AC-F37A-E606-7DDE-EA7918B441AD}"/>
              </a:ext>
            </a:extLst>
          </p:cNvPr>
          <p:cNvSpPr txBox="1"/>
          <p:nvPr/>
        </p:nvSpPr>
        <p:spPr>
          <a:xfrm>
            <a:off x="178049" y="4019424"/>
            <a:ext cx="644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Theory and phenomenology of spin at small x is developing rapidly!</a:t>
            </a:r>
          </a:p>
        </p:txBody>
      </p:sp>
      <p:pic>
        <p:nvPicPr>
          <p:cNvPr id="25" name="Picture 2" descr="SURGE collaboration logo [IMAGE] | EurekAlert! Science News Releases">
            <a:extLst>
              <a:ext uri="{FF2B5EF4-FFF2-40B4-BE49-F238E27FC236}">
                <a16:creationId xmlns:a16="http://schemas.microsoft.com/office/drawing/2014/main" id="{31158EAD-8FCF-3904-B9EA-A15F380AD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9901" r="19424" b="9877"/>
          <a:stretch/>
        </p:blipFill>
        <p:spPr bwMode="auto">
          <a:xfrm>
            <a:off x="2980942" y="4978252"/>
            <a:ext cx="1064446" cy="10792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5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AACF37-2AB3-38CC-6F80-5E9AEBFB0B8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97AC8CDC-7E35-A6F0-29CC-52DC2E9436C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CE0C2F-39D8-6C22-951E-9B5E253C6A89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B1B64-E616-A563-00F5-D8B86525A7A5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4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387245-FEBE-BD40-A193-F763C75A478D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9519F8-4983-9DDA-76B4-9C5C655312E9}"/>
              </a:ext>
            </a:extLst>
          </p:cNvPr>
          <p:cNvGrpSpPr/>
          <p:nvPr/>
        </p:nvGrpSpPr>
        <p:grpSpPr>
          <a:xfrm>
            <a:off x="70552" y="0"/>
            <a:ext cx="12121447" cy="646331"/>
            <a:chOff x="70553" y="0"/>
            <a:chExt cx="9002892" cy="646331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ED783CE4-0164-BCC8-CB0A-034D3F6DF864}"/>
                </a:ext>
              </a:extLst>
            </p:cNvPr>
            <p:cNvSpPr/>
            <p:nvPr/>
          </p:nvSpPr>
          <p:spPr>
            <a:xfrm>
              <a:off x="70553" y="75157"/>
              <a:ext cx="9002892" cy="531294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CDD23D-45BA-1A0A-70CD-815C6DB40274}"/>
                </a:ext>
              </a:extLst>
            </p:cNvPr>
            <p:cNvSpPr txBox="1"/>
            <p:nvPr/>
          </p:nvSpPr>
          <p:spPr>
            <a:xfrm>
              <a:off x="70553" y="0"/>
              <a:ext cx="9002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DIS:  A Relativistic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Femtoscope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in Two Scales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68C6611-BA4F-4EEE-D26C-D8C5F9135CE7}"/>
              </a:ext>
            </a:extLst>
          </p:cNvPr>
          <p:cNvSpPr/>
          <p:nvPr/>
        </p:nvSpPr>
        <p:spPr>
          <a:xfrm flipV="1">
            <a:off x="2780194" y="2981374"/>
            <a:ext cx="3202080" cy="3202080"/>
          </a:xfrm>
          <a:prstGeom prst="ellipse">
            <a:avLst/>
          </a:prstGeom>
          <a:gradFill flip="none" rotWithShape="1">
            <a:gsLst>
              <a:gs pos="91000">
                <a:schemeClr val="bg1">
                  <a:lumMod val="65000"/>
                </a:schemeClr>
              </a:gs>
              <a:gs pos="1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180DA1-E985-3C79-119E-4DEFA4EEED28}"/>
              </a:ext>
            </a:extLst>
          </p:cNvPr>
          <p:cNvCxnSpPr/>
          <p:nvPr/>
        </p:nvCxnSpPr>
        <p:spPr>
          <a:xfrm rot="12685920" flipH="1">
            <a:off x="644978" y="3781243"/>
            <a:ext cx="1285182" cy="767933"/>
          </a:xfrm>
          <a:prstGeom prst="straightConnector1">
            <a:avLst/>
          </a:prstGeom>
          <a:ln>
            <a:solidFill>
              <a:srgbClr val="704C4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552112-BA44-284D-F7CC-01E0C4969093}"/>
              </a:ext>
            </a:extLst>
          </p:cNvPr>
          <p:cNvCxnSpPr/>
          <p:nvPr/>
        </p:nvCxnSpPr>
        <p:spPr>
          <a:xfrm rot="12685920" flipV="1">
            <a:off x="627889" y="3718729"/>
            <a:ext cx="1497954" cy="47015"/>
          </a:xfrm>
          <a:prstGeom prst="straightConnector1">
            <a:avLst/>
          </a:prstGeom>
          <a:ln>
            <a:solidFill>
              <a:srgbClr val="704C4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68846-0A2C-B1E3-E8E1-9A25B6EB0064}"/>
              </a:ext>
            </a:extLst>
          </p:cNvPr>
          <p:cNvGrpSpPr/>
          <p:nvPr/>
        </p:nvGrpSpPr>
        <p:grpSpPr>
          <a:xfrm rot="10885920" flipV="1">
            <a:off x="2059102" y="4038506"/>
            <a:ext cx="372764" cy="234879"/>
            <a:chOff x="6843668" y="2508156"/>
            <a:chExt cx="1828800" cy="944670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DD89E582-A238-1A91-48FD-CA1239E65D1A}"/>
                </a:ext>
              </a:extLst>
            </p:cNvPr>
            <p:cNvSpPr/>
            <p:nvPr/>
          </p:nvSpPr>
          <p:spPr>
            <a:xfrm>
              <a:off x="6843668" y="250815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6D1150CC-B10C-1483-550A-1F402939E827}"/>
                </a:ext>
              </a:extLst>
            </p:cNvPr>
            <p:cNvSpPr/>
            <p:nvPr/>
          </p:nvSpPr>
          <p:spPr>
            <a:xfrm flipV="1">
              <a:off x="7758068" y="253842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A2674F-7189-5781-8EB2-FF10E90B81C2}"/>
              </a:ext>
            </a:extLst>
          </p:cNvPr>
          <p:cNvGrpSpPr/>
          <p:nvPr/>
        </p:nvGrpSpPr>
        <p:grpSpPr>
          <a:xfrm rot="10885920" flipV="1">
            <a:off x="2431750" y="4047822"/>
            <a:ext cx="372764" cy="234879"/>
            <a:chOff x="6843668" y="2508156"/>
            <a:chExt cx="1828800" cy="944670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390DCFA0-6EA4-8700-F599-9AD3325CAFD1}"/>
                </a:ext>
              </a:extLst>
            </p:cNvPr>
            <p:cNvSpPr/>
            <p:nvPr/>
          </p:nvSpPr>
          <p:spPr>
            <a:xfrm>
              <a:off x="6843668" y="250815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1C5BCB0-3B1C-8A5E-F4AD-26D022D3BF41}"/>
                </a:ext>
              </a:extLst>
            </p:cNvPr>
            <p:cNvSpPr/>
            <p:nvPr/>
          </p:nvSpPr>
          <p:spPr>
            <a:xfrm flipV="1">
              <a:off x="7758068" y="2538426"/>
              <a:ext cx="914400" cy="914400"/>
            </a:xfrm>
            <a:prstGeom prst="arc">
              <a:avLst>
                <a:gd name="adj1" fmla="val 10434945"/>
                <a:gd name="adj2" fmla="val 0"/>
              </a:avLst>
            </a:prstGeom>
            <a:ln>
              <a:solidFill>
                <a:srgbClr val="704C4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4 1">
            <a:extLst>
              <a:ext uri="{FF2B5EF4-FFF2-40B4-BE49-F238E27FC236}">
                <a16:creationId xmlns:a16="http://schemas.microsoft.com/office/drawing/2014/main" id="{7FA0B32D-C8A2-B771-E8F0-239FEDA7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5" y="3771401"/>
            <a:ext cx="304692" cy="28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1">
            <a:extLst>
              <a:ext uri="{FF2B5EF4-FFF2-40B4-BE49-F238E27FC236}">
                <a16:creationId xmlns:a16="http://schemas.microsoft.com/office/drawing/2014/main" id="{84B84F5E-7F31-40CC-5BC9-89E7B946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1" y="2947357"/>
            <a:ext cx="389329" cy="33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68C58A8-6AF5-118C-434D-027BD6923379}"/>
              </a:ext>
            </a:extLst>
          </p:cNvPr>
          <p:cNvSpPr/>
          <p:nvPr/>
        </p:nvSpPr>
        <p:spPr>
          <a:xfrm>
            <a:off x="3072483" y="3318901"/>
            <a:ext cx="1703347" cy="1703347"/>
          </a:xfrm>
          <a:prstGeom prst="ellipse">
            <a:avLst/>
          </a:prstGeom>
          <a:solidFill>
            <a:srgbClr val="0477BC">
              <a:alpha val="20000"/>
            </a:srgbClr>
          </a:solidFill>
          <a:ln w="38100" cmpd="sng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6C8579-5AE0-477C-A49B-50DE99E68F3E}"/>
              </a:ext>
            </a:extLst>
          </p:cNvPr>
          <p:cNvSpPr/>
          <p:nvPr/>
        </p:nvSpPr>
        <p:spPr>
          <a:xfrm>
            <a:off x="3421331" y="3667750"/>
            <a:ext cx="1005650" cy="1005650"/>
          </a:xfrm>
          <a:prstGeom prst="ellipse">
            <a:avLst/>
          </a:prstGeom>
          <a:solidFill>
            <a:srgbClr val="0477BC">
              <a:alpha val="35000"/>
            </a:srgbClr>
          </a:solidFill>
          <a:ln w="38100" cmpd="sng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EA4A54-1088-A849-4E6D-62EBE66014FC}"/>
              </a:ext>
            </a:extLst>
          </p:cNvPr>
          <p:cNvSpPr/>
          <p:nvPr/>
        </p:nvSpPr>
        <p:spPr>
          <a:xfrm>
            <a:off x="3680766" y="3927184"/>
            <a:ext cx="486779" cy="486779"/>
          </a:xfrm>
          <a:prstGeom prst="ellipse">
            <a:avLst/>
          </a:prstGeom>
          <a:solidFill>
            <a:srgbClr val="0477BC">
              <a:alpha val="80000"/>
            </a:srgbClr>
          </a:solidFill>
          <a:ln w="38100" cmpd="sng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915963-062E-E7D5-4225-2C42852DE532}"/>
              </a:ext>
            </a:extLst>
          </p:cNvPr>
          <p:cNvGrpSpPr/>
          <p:nvPr/>
        </p:nvGrpSpPr>
        <p:grpSpPr>
          <a:xfrm rot="10885920" flipV="1">
            <a:off x="2804915" y="4068146"/>
            <a:ext cx="1118293" cy="234879"/>
            <a:chOff x="3186068" y="2508156"/>
            <a:chExt cx="5486400" cy="94467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18CE4D2-8922-CC83-1678-EEA3732C6122}"/>
                </a:ext>
              </a:extLst>
            </p:cNvPr>
            <p:cNvGrpSpPr/>
            <p:nvPr/>
          </p:nvGrpSpPr>
          <p:grpSpPr>
            <a:xfrm>
              <a:off x="6843668" y="2508156"/>
              <a:ext cx="1828800" cy="944670"/>
              <a:chOff x="6843668" y="2508156"/>
              <a:chExt cx="1828800" cy="944670"/>
            </a:xfrm>
          </p:grpSpPr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2129263D-A648-778D-03B2-7193EF20CFFF}"/>
                  </a:ext>
                </a:extLst>
              </p:cNvPr>
              <p:cNvSpPr/>
              <p:nvPr/>
            </p:nvSpPr>
            <p:spPr>
              <a:xfrm>
                <a:off x="6843668" y="250815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139B8F94-3A4B-3B5E-C366-608F4E99297C}"/>
                  </a:ext>
                </a:extLst>
              </p:cNvPr>
              <p:cNvSpPr/>
              <p:nvPr/>
            </p:nvSpPr>
            <p:spPr>
              <a:xfrm flipV="1">
                <a:off x="7758068" y="253842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4A4097B-F34C-C49B-C5DD-AABB4FABB59A}"/>
                </a:ext>
              </a:extLst>
            </p:cNvPr>
            <p:cNvGrpSpPr/>
            <p:nvPr/>
          </p:nvGrpSpPr>
          <p:grpSpPr>
            <a:xfrm>
              <a:off x="5014868" y="2508156"/>
              <a:ext cx="1828800" cy="944670"/>
              <a:chOff x="6843668" y="2508156"/>
              <a:chExt cx="1828800" cy="944670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7607453E-C55E-64FD-535D-3D0D5BBEC4A8}"/>
                  </a:ext>
                </a:extLst>
              </p:cNvPr>
              <p:cNvSpPr/>
              <p:nvPr/>
            </p:nvSpPr>
            <p:spPr>
              <a:xfrm>
                <a:off x="6843668" y="250815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FB1450E2-CEDD-DBDB-2A81-5B0761499111}"/>
                  </a:ext>
                </a:extLst>
              </p:cNvPr>
              <p:cNvSpPr/>
              <p:nvPr/>
            </p:nvSpPr>
            <p:spPr>
              <a:xfrm flipV="1">
                <a:off x="7758068" y="253842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9705DA2-3CF5-B158-B42A-909693E8E503}"/>
                </a:ext>
              </a:extLst>
            </p:cNvPr>
            <p:cNvGrpSpPr/>
            <p:nvPr/>
          </p:nvGrpSpPr>
          <p:grpSpPr>
            <a:xfrm>
              <a:off x="3186068" y="2508156"/>
              <a:ext cx="1828800" cy="944670"/>
              <a:chOff x="6843668" y="2508156"/>
              <a:chExt cx="1828800" cy="944670"/>
            </a:xfrm>
          </p:grpSpPr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5CBA1CF-9F98-B3E5-354F-C7EF03BB4354}"/>
                  </a:ext>
                </a:extLst>
              </p:cNvPr>
              <p:cNvSpPr/>
              <p:nvPr/>
            </p:nvSpPr>
            <p:spPr>
              <a:xfrm>
                <a:off x="6843668" y="250815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4025046C-D8DA-330F-696F-9EF9BAF2B29B}"/>
                  </a:ext>
                </a:extLst>
              </p:cNvPr>
              <p:cNvSpPr/>
              <p:nvPr/>
            </p:nvSpPr>
            <p:spPr>
              <a:xfrm flipV="1">
                <a:off x="7758068" y="2538426"/>
                <a:ext cx="914400" cy="914400"/>
              </a:xfrm>
              <a:prstGeom prst="arc">
                <a:avLst>
                  <a:gd name="adj1" fmla="val 10434945"/>
                  <a:gd name="adj2" fmla="val 0"/>
                </a:avLst>
              </a:prstGeom>
              <a:ln>
                <a:solidFill>
                  <a:srgbClr val="704C4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5BE9E0-E9F7-D1BC-4FED-A50584AE0251}"/>
                  </a:ext>
                </a:extLst>
              </p:cNvPr>
              <p:cNvSpPr txBox="1"/>
              <p:nvPr/>
            </p:nvSpPr>
            <p:spPr>
              <a:xfrm>
                <a:off x="2110510" y="4979854"/>
                <a:ext cx="3627286" cy="5232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477BC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477BC"/>
                  </a:solidFill>
                  <a:effectLst>
                    <a:glow rad="127000">
                      <a:schemeClr val="bg1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5BE9E0-E9F7-D1BC-4FED-A50584AE0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510" y="4979854"/>
                <a:ext cx="36272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4080E4-2EF2-BE98-9D9C-AEF29CEBD5A5}"/>
              </a:ext>
            </a:extLst>
          </p:cNvPr>
          <p:cNvCxnSpPr>
            <a:cxnSpLocks/>
          </p:cNvCxnSpPr>
          <p:nvPr/>
        </p:nvCxnSpPr>
        <p:spPr>
          <a:xfrm flipV="1">
            <a:off x="3421330" y="4803117"/>
            <a:ext cx="1005650" cy="1"/>
          </a:xfrm>
          <a:prstGeom prst="straightConnector1">
            <a:avLst/>
          </a:prstGeom>
          <a:ln w="38100">
            <a:solidFill>
              <a:srgbClr val="0477BC"/>
            </a:solidFill>
            <a:headEnd type="arrow" w="med" len="med"/>
            <a:tailEnd type="arrow" w="med" len="med"/>
          </a:ln>
          <a:effectLst>
            <a:glow rad="1270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2EC2D2D-B14B-1788-96E2-BBD531FBE74F}"/>
              </a:ext>
            </a:extLst>
          </p:cNvPr>
          <p:cNvSpPr txBox="1"/>
          <p:nvPr/>
        </p:nvSpPr>
        <p:spPr>
          <a:xfrm>
            <a:off x="301522" y="1091948"/>
            <a:ext cx="325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Image Resolution:</a:t>
            </a:r>
          </a:p>
        </p:txBody>
      </p:sp>
      <p:pic>
        <p:nvPicPr>
          <p:cNvPr id="43" name="Picture 42" descr="A picture containing knife&#10;&#10;Description automatically generated">
            <a:extLst>
              <a:ext uri="{FF2B5EF4-FFF2-40B4-BE49-F238E27FC236}">
                <a16:creationId xmlns:a16="http://schemas.microsoft.com/office/drawing/2014/main" id="{FD9C6C98-0B1F-6E40-D64C-FD210F420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71" y="3989852"/>
            <a:ext cx="5029428" cy="222599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5687883-A0A2-A4C4-F16E-5DD9778B1730}"/>
              </a:ext>
            </a:extLst>
          </p:cNvPr>
          <p:cNvGrpSpPr/>
          <p:nvPr/>
        </p:nvGrpSpPr>
        <p:grpSpPr>
          <a:xfrm>
            <a:off x="8051903" y="2595087"/>
            <a:ext cx="3084525" cy="628811"/>
            <a:chOff x="7692812" y="987917"/>
            <a:chExt cx="2543415" cy="50436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3BB0E7F-D36C-628B-8722-35F42B76E516}"/>
                </a:ext>
              </a:extLst>
            </p:cNvPr>
            <p:cNvGrpSpPr/>
            <p:nvPr/>
          </p:nvGrpSpPr>
          <p:grpSpPr>
            <a:xfrm>
              <a:off x="7692812" y="1021389"/>
              <a:ext cx="1161815" cy="470888"/>
              <a:chOff x="6687253" y="1028783"/>
              <a:chExt cx="1161815" cy="47088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30CED26E-71A4-C712-2E34-3F68045AA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7633" y="1173427"/>
                <a:ext cx="791435" cy="326244"/>
              </a:xfrm>
              <a:prstGeom prst="straightConnector1">
                <a:avLst/>
              </a:prstGeom>
              <a:ln>
                <a:solidFill>
                  <a:srgbClr val="704C4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4 2">
                <a:extLst>
                  <a:ext uri="{FF2B5EF4-FFF2-40B4-BE49-F238E27FC236}">
                    <a16:creationId xmlns:a16="http://schemas.microsoft.com/office/drawing/2014/main" id="{90240B9C-F1A8-1CA7-C57A-B1B8E6310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253" y="1028783"/>
                <a:ext cx="228600" cy="21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5AC449F-EB9A-CCC2-C552-A63DA89E4370}"/>
                </a:ext>
              </a:extLst>
            </p:cNvPr>
            <p:cNvGrpSpPr/>
            <p:nvPr/>
          </p:nvGrpSpPr>
          <p:grpSpPr>
            <a:xfrm>
              <a:off x="9055216" y="987917"/>
              <a:ext cx="1181011" cy="490299"/>
              <a:chOff x="10103369" y="1009372"/>
              <a:chExt cx="1181011" cy="490299"/>
            </a:xfrm>
          </p:grpSpPr>
          <p:pic>
            <p:nvPicPr>
              <p:cNvPr id="49" name="Picture 3 2">
                <a:extLst>
                  <a:ext uri="{FF2B5EF4-FFF2-40B4-BE49-F238E27FC236}">
                    <a16:creationId xmlns:a16="http://schemas.microsoft.com/office/drawing/2014/main" id="{D8EBC661-B070-76A8-A39A-D657B349B2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2280" y="1009372"/>
                <a:ext cx="292100" cy="2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0A14B22-28EC-0827-8D55-49A7EDC1D9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3369" y="1173427"/>
                <a:ext cx="791435" cy="326244"/>
              </a:xfrm>
              <a:prstGeom prst="straightConnector1">
                <a:avLst/>
              </a:prstGeom>
              <a:ln>
                <a:solidFill>
                  <a:srgbClr val="704C4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4509258-D049-5589-974B-592F38AD20AC}"/>
              </a:ext>
            </a:extLst>
          </p:cNvPr>
          <p:cNvGrpSpPr/>
          <p:nvPr/>
        </p:nvGrpSpPr>
        <p:grpSpPr>
          <a:xfrm>
            <a:off x="7720628" y="3286649"/>
            <a:ext cx="3734583" cy="3006821"/>
            <a:chOff x="7419652" y="1542609"/>
            <a:chExt cx="3079435" cy="241172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CB3982-6E20-7264-6CFD-8EA655D17601}"/>
                </a:ext>
              </a:extLst>
            </p:cNvPr>
            <p:cNvSpPr/>
            <p:nvPr/>
          </p:nvSpPr>
          <p:spPr>
            <a:xfrm>
              <a:off x="7422779" y="2058937"/>
              <a:ext cx="3076308" cy="1895399"/>
            </a:xfrm>
            <a:prstGeom prst="rect">
              <a:avLst/>
            </a:prstGeom>
            <a:solidFill>
              <a:srgbClr val="F358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54">
              <a:extLst>
                <a:ext uri="{FF2B5EF4-FFF2-40B4-BE49-F238E27FC236}">
                  <a16:creationId xmlns:a16="http://schemas.microsoft.com/office/drawing/2014/main" id="{5DC8C7DC-B3F0-223D-DB2D-EDD4C125CD56}"/>
                </a:ext>
              </a:extLst>
            </p:cNvPr>
            <p:cNvSpPr/>
            <p:nvPr/>
          </p:nvSpPr>
          <p:spPr>
            <a:xfrm>
              <a:off x="7419652" y="1542609"/>
              <a:ext cx="3076307" cy="515833"/>
            </a:xfrm>
            <a:prstGeom prst="trapezoid">
              <a:avLst>
                <a:gd name="adj" fmla="val 298188"/>
              </a:avLst>
            </a:prstGeom>
            <a:solidFill>
              <a:srgbClr val="F3582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A95DD1-1D88-F7B6-D3C4-0AE6BC0DFEDB}"/>
              </a:ext>
            </a:extLst>
          </p:cNvPr>
          <p:cNvGrpSpPr/>
          <p:nvPr/>
        </p:nvGrpSpPr>
        <p:grpSpPr>
          <a:xfrm>
            <a:off x="8607689" y="3285374"/>
            <a:ext cx="1960464" cy="3008095"/>
            <a:chOff x="8151098" y="1541586"/>
            <a:chExt cx="1616545" cy="241274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215345-4846-3A9D-83FF-FB1122CDD754}"/>
                </a:ext>
              </a:extLst>
            </p:cNvPr>
            <p:cNvSpPr/>
            <p:nvPr/>
          </p:nvSpPr>
          <p:spPr>
            <a:xfrm>
              <a:off x="8151098" y="2058936"/>
              <a:ext cx="1616544" cy="1895399"/>
            </a:xfrm>
            <a:prstGeom prst="rect">
              <a:avLst/>
            </a:prstGeom>
            <a:solidFill>
              <a:srgbClr val="F3582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53D10E4F-6999-1CBD-7702-B2F9B7927694}"/>
                </a:ext>
              </a:extLst>
            </p:cNvPr>
            <p:cNvSpPr/>
            <p:nvPr/>
          </p:nvSpPr>
          <p:spPr>
            <a:xfrm>
              <a:off x="8151099" y="1541586"/>
              <a:ext cx="1616544" cy="515833"/>
            </a:xfrm>
            <a:prstGeom prst="trapezoid">
              <a:avLst>
                <a:gd name="adj" fmla="val 156693"/>
              </a:avLst>
            </a:prstGeom>
            <a:solidFill>
              <a:srgbClr val="F3582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E669304-9983-44A0-72F7-02A89AF1175C}"/>
              </a:ext>
            </a:extLst>
          </p:cNvPr>
          <p:cNvGrpSpPr/>
          <p:nvPr/>
        </p:nvGrpSpPr>
        <p:grpSpPr>
          <a:xfrm>
            <a:off x="9382450" y="3283986"/>
            <a:ext cx="407143" cy="3009481"/>
            <a:chOff x="8789945" y="1540473"/>
            <a:chExt cx="335719" cy="241386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D339904-94C0-3047-E2E6-EB5B971E6036}"/>
                </a:ext>
              </a:extLst>
            </p:cNvPr>
            <p:cNvSpPr/>
            <p:nvPr/>
          </p:nvSpPr>
          <p:spPr>
            <a:xfrm>
              <a:off x="8789945" y="2058935"/>
              <a:ext cx="335719" cy="1895399"/>
            </a:xfrm>
            <a:prstGeom prst="rect">
              <a:avLst/>
            </a:prstGeom>
            <a:solidFill>
              <a:srgbClr val="F3582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E6DB730D-90D7-9851-2369-FBEB01EDD71A}"/>
                </a:ext>
              </a:extLst>
            </p:cNvPr>
            <p:cNvSpPr/>
            <p:nvPr/>
          </p:nvSpPr>
          <p:spPr>
            <a:xfrm>
              <a:off x="8789945" y="1540473"/>
              <a:ext cx="335719" cy="515833"/>
            </a:xfrm>
            <a:prstGeom prst="trapezoid">
              <a:avLst>
                <a:gd name="adj" fmla="val 50000"/>
              </a:avLst>
            </a:prstGeom>
            <a:solidFill>
              <a:srgbClr val="F3582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B6BEB5B-2B22-CD38-D3B1-4B14A14A7AB3}"/>
              </a:ext>
            </a:extLst>
          </p:cNvPr>
          <p:cNvCxnSpPr>
            <a:cxnSpLocks/>
          </p:cNvCxnSpPr>
          <p:nvPr/>
        </p:nvCxnSpPr>
        <p:spPr>
          <a:xfrm flipV="1">
            <a:off x="8639342" y="4692298"/>
            <a:ext cx="1928810" cy="1"/>
          </a:xfrm>
          <a:prstGeom prst="straightConnector1">
            <a:avLst/>
          </a:prstGeom>
          <a:ln w="38100">
            <a:solidFill>
              <a:srgbClr val="F35820"/>
            </a:solidFill>
            <a:headEnd type="arrow" w="med" len="med"/>
            <a:tailEnd type="arrow" w="med" len="med"/>
          </a:ln>
          <a:effectLst>
            <a:glow rad="1270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E6F5FC-057E-74C8-8F72-414C71688EEE}"/>
                  </a:ext>
                </a:extLst>
              </p:cNvPr>
              <p:cNvSpPr txBox="1"/>
              <p:nvPr/>
            </p:nvSpPr>
            <p:spPr>
              <a:xfrm>
                <a:off x="7935816" y="4164241"/>
                <a:ext cx="3300411" cy="5232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3582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 dirty="0" smtClean="0">
                          <a:solidFill>
                            <a:srgbClr val="F3582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rgbClr val="F35820"/>
                  </a:solidFill>
                  <a:effectLst>
                    <a:glow rad="127000">
                      <a:schemeClr val="bg1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E6F5FC-057E-74C8-8F72-414C71688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16" y="4164241"/>
                <a:ext cx="330041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glow rad="127000">
                  <a:schemeClr val="bg1"/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33A0C545-7CED-FC33-2C87-B6E4069427D0}"/>
              </a:ext>
            </a:extLst>
          </p:cNvPr>
          <p:cNvSpPr txBox="1"/>
          <p:nvPr/>
        </p:nvSpPr>
        <p:spPr>
          <a:xfrm>
            <a:off x="6222358" y="1113660"/>
            <a:ext cx="296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Exposure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6D125C-B3A2-998C-9AFC-11A881B69812}"/>
                  </a:ext>
                </a:extLst>
              </p:cNvPr>
              <p:cNvSpPr txBox="1"/>
              <p:nvPr/>
            </p:nvSpPr>
            <p:spPr>
              <a:xfrm>
                <a:off x="1153637" y="1688230"/>
                <a:ext cx="3323945" cy="9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=4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6D125C-B3A2-998C-9AFC-11A881B69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37" y="1688230"/>
                <a:ext cx="3323945" cy="9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E31911-098B-193A-EADD-456084A09C95}"/>
                  </a:ext>
                </a:extLst>
              </p:cNvPr>
              <p:cNvSpPr txBox="1"/>
              <p:nvPr/>
            </p:nvSpPr>
            <p:spPr>
              <a:xfrm>
                <a:off x="8798172" y="1300618"/>
                <a:ext cx="2965527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CE31911-098B-193A-EADD-456084A09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172" y="1300618"/>
                <a:ext cx="2965527" cy="1033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A74EAFC-B693-0F8B-FC01-309CC31D32F6}"/>
              </a:ext>
            </a:extLst>
          </p:cNvPr>
          <p:cNvGrpSpPr/>
          <p:nvPr/>
        </p:nvGrpSpPr>
        <p:grpSpPr>
          <a:xfrm>
            <a:off x="237303" y="4736399"/>
            <a:ext cx="2296163" cy="1325453"/>
            <a:chOff x="237303" y="4736399"/>
            <a:chExt cx="2296163" cy="1325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4E5E74B-B7BF-E212-6DED-D88639FEFEBA}"/>
                    </a:ext>
                  </a:extLst>
                </p:cNvPr>
                <p:cNvSpPr txBox="1"/>
                <p:nvPr/>
              </p:nvSpPr>
              <p:spPr>
                <a:xfrm>
                  <a:off x="237303" y="4853720"/>
                  <a:ext cx="2296163" cy="109081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0477BC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~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477BC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den>
                        </m:f>
                      </m:oMath>
                    </m:oMathPara>
                  </a14:m>
                  <a:endParaRPr lang="en-US" sz="3200" dirty="0">
                    <a:solidFill>
                      <a:srgbClr val="0477BC"/>
                    </a:solidFill>
                    <a:effectLst>
                      <a:glow rad="127000">
                        <a:schemeClr val="bg1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DAF02823-EA7F-4FEF-9A50-26FB0F377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3" y="4853720"/>
                  <a:ext cx="2296163" cy="10908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1342F6-2206-45E6-F5CB-D62FC529E8E7}"/>
                </a:ext>
              </a:extLst>
            </p:cNvPr>
            <p:cNvSpPr/>
            <p:nvPr/>
          </p:nvSpPr>
          <p:spPr>
            <a:xfrm>
              <a:off x="397796" y="4736399"/>
              <a:ext cx="1975176" cy="1325453"/>
            </a:xfrm>
            <a:prstGeom prst="rect">
              <a:avLst/>
            </a:prstGeom>
            <a:noFill/>
            <a:ln w="38100">
              <a:solidFill>
                <a:srgbClr val="047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85C5380-2CE2-0515-030C-494B8835717A}"/>
              </a:ext>
            </a:extLst>
          </p:cNvPr>
          <p:cNvGrpSpPr/>
          <p:nvPr/>
        </p:nvGrpSpPr>
        <p:grpSpPr>
          <a:xfrm>
            <a:off x="6364871" y="3039703"/>
            <a:ext cx="1975176" cy="1325453"/>
            <a:chOff x="6304837" y="2705787"/>
            <a:chExt cx="1975176" cy="1325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D84A36C-0474-CFFD-787A-47A6FF64D4D3}"/>
                    </a:ext>
                  </a:extLst>
                </p:cNvPr>
                <p:cNvSpPr txBox="1"/>
                <p:nvPr/>
              </p:nvSpPr>
              <p:spPr>
                <a:xfrm>
                  <a:off x="6397971" y="2974655"/>
                  <a:ext cx="1788908" cy="78771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3582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i="1" dirty="0" smtClean="0">
                          <a:solidFill>
                            <a:srgbClr val="F3582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dirty="0" smtClean="0">
                          <a:solidFill>
                            <a:srgbClr val="F3582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F3582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F3582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3582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F3582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  <m:r>
                            <a:rPr lang="en-US" sz="3200" b="0" i="1" dirty="0" smtClean="0">
                              <a:solidFill>
                                <a:srgbClr val="F3582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rgbClr val="F3582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F35820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15E5784-8C52-47DE-8499-06A6F97D2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971" y="2974655"/>
                  <a:ext cx="1788908" cy="7877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2E4334-53BC-182D-4A03-C01E1F6DA683}"/>
                </a:ext>
              </a:extLst>
            </p:cNvPr>
            <p:cNvSpPr/>
            <p:nvPr/>
          </p:nvSpPr>
          <p:spPr>
            <a:xfrm>
              <a:off x="6304837" y="2705787"/>
              <a:ext cx="1975176" cy="1325453"/>
            </a:xfrm>
            <a:prstGeom prst="rect">
              <a:avLst/>
            </a:prstGeom>
            <a:noFill/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 Proton Spin Budget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9DF0C-0D0F-831B-AD31-65E4B73B482F}"/>
              </a:ext>
            </a:extLst>
          </p:cNvPr>
          <p:cNvGrpSpPr/>
          <p:nvPr/>
        </p:nvGrpSpPr>
        <p:grpSpPr>
          <a:xfrm>
            <a:off x="9681824" y="942997"/>
            <a:ext cx="2199522" cy="2199522"/>
            <a:chOff x="6337098" y="1126623"/>
            <a:chExt cx="2298700" cy="2298700"/>
          </a:xfrm>
        </p:grpSpPr>
        <p:sp>
          <p:nvSpPr>
            <p:cNvPr id="5" name="Pie 60">
              <a:extLst>
                <a:ext uri="{FF2B5EF4-FFF2-40B4-BE49-F238E27FC236}">
                  <a16:creationId xmlns:a16="http://schemas.microsoft.com/office/drawing/2014/main" id="{01E9C2B6-7BF7-72C0-70E2-53063A068467}"/>
                </a:ext>
              </a:extLst>
            </p:cNvPr>
            <p:cNvSpPr/>
            <p:nvPr/>
          </p:nvSpPr>
          <p:spPr>
            <a:xfrm>
              <a:off x="6337098" y="1126623"/>
              <a:ext cx="2298700" cy="2298700"/>
            </a:xfrm>
            <a:prstGeom prst="pie">
              <a:avLst>
                <a:gd name="adj1" fmla="val 0"/>
                <a:gd name="adj2" fmla="val 675879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ie 61">
              <a:extLst>
                <a:ext uri="{FF2B5EF4-FFF2-40B4-BE49-F238E27FC236}">
                  <a16:creationId xmlns:a16="http://schemas.microsoft.com/office/drawing/2014/main" id="{D7AD58D1-98DC-0929-6FF8-1E410F4BB86C}"/>
                </a:ext>
              </a:extLst>
            </p:cNvPr>
            <p:cNvSpPr/>
            <p:nvPr/>
          </p:nvSpPr>
          <p:spPr>
            <a:xfrm flipH="1">
              <a:off x="6337098" y="1126623"/>
              <a:ext cx="2298700" cy="2298700"/>
            </a:xfrm>
            <a:prstGeom prst="pie">
              <a:avLst>
                <a:gd name="adj1" fmla="val 16195343"/>
                <a:gd name="adj2" fmla="val 402998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ie 62">
              <a:extLst>
                <a:ext uri="{FF2B5EF4-FFF2-40B4-BE49-F238E27FC236}">
                  <a16:creationId xmlns:a16="http://schemas.microsoft.com/office/drawing/2014/main" id="{68CFBE81-0870-A957-5D95-E02C7D923A36}"/>
                </a:ext>
              </a:extLst>
            </p:cNvPr>
            <p:cNvSpPr/>
            <p:nvPr/>
          </p:nvSpPr>
          <p:spPr>
            <a:xfrm flipH="1">
              <a:off x="6337098" y="1126623"/>
              <a:ext cx="2298700" cy="2298700"/>
            </a:xfrm>
            <a:prstGeom prst="pie">
              <a:avLst>
                <a:gd name="adj1" fmla="val 10802002"/>
                <a:gd name="adj2" fmla="val 1619507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10E089-F3DD-160C-BBFE-6F4BAB98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261" y="2751761"/>
              <a:ext cx="954117" cy="2449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5238E0-AEBE-291E-4851-B52785D54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5299" y="2116298"/>
              <a:ext cx="1013929" cy="2195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C0EF3-F124-49C7-2065-0B050F1C6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704"/>
            <a:stretch/>
          </p:blipFill>
          <p:spPr>
            <a:xfrm>
              <a:off x="7577751" y="1887779"/>
              <a:ext cx="899350" cy="2799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207B9A-3FC5-79C2-6053-662AE7B96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858"/>
            <a:stretch/>
          </p:blipFill>
          <p:spPr>
            <a:xfrm>
              <a:off x="7577751" y="1553339"/>
              <a:ext cx="795508" cy="27998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C7502-7C50-97FF-1C16-9CD929D0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896" y="1012204"/>
            <a:ext cx="3840019" cy="457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61D6B9-DD34-156E-BEDC-9C6FF33E1C66}"/>
              </a:ext>
            </a:extLst>
          </p:cNvPr>
          <p:cNvSpPr txBox="1"/>
          <p:nvPr/>
        </p:nvSpPr>
        <p:spPr>
          <a:xfrm>
            <a:off x="673349" y="1347381"/>
            <a:ext cx="315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Jaffe and Manohar,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Nucl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. Phys.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B337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509 (1990)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04D9D-8F2F-A6D1-8476-16297837DA27}"/>
              </a:ext>
            </a:extLst>
          </p:cNvPr>
          <p:cNvSpPr txBox="1"/>
          <p:nvPr/>
        </p:nvSpPr>
        <p:spPr>
          <a:xfrm>
            <a:off x="286747" y="989902"/>
            <a:ext cx="439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Jaffe-Manohar Spin Sum Rule: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AACF37-2AB3-38CC-6F80-5E9AEBFB0B8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97AC8CDC-7E35-A6F0-29CC-52DC2E9436C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CE0C2F-39D8-6C22-951E-9B5E253C6A89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B1B64-E616-A563-00F5-D8B86525A7A5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5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387245-FEBE-BD40-A193-F763C75A478D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99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 Proton Spin Budget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9DF0C-0D0F-831B-AD31-65E4B73B482F}"/>
              </a:ext>
            </a:extLst>
          </p:cNvPr>
          <p:cNvGrpSpPr/>
          <p:nvPr/>
        </p:nvGrpSpPr>
        <p:grpSpPr>
          <a:xfrm>
            <a:off x="9681824" y="942997"/>
            <a:ext cx="2199522" cy="2199522"/>
            <a:chOff x="6337098" y="1126623"/>
            <a:chExt cx="2298700" cy="2298700"/>
          </a:xfrm>
        </p:grpSpPr>
        <p:sp>
          <p:nvSpPr>
            <p:cNvPr id="5" name="Pie 60">
              <a:extLst>
                <a:ext uri="{FF2B5EF4-FFF2-40B4-BE49-F238E27FC236}">
                  <a16:creationId xmlns:a16="http://schemas.microsoft.com/office/drawing/2014/main" id="{01E9C2B6-7BF7-72C0-70E2-53063A068467}"/>
                </a:ext>
              </a:extLst>
            </p:cNvPr>
            <p:cNvSpPr/>
            <p:nvPr/>
          </p:nvSpPr>
          <p:spPr>
            <a:xfrm>
              <a:off x="6337098" y="1126623"/>
              <a:ext cx="2298700" cy="2298700"/>
            </a:xfrm>
            <a:prstGeom prst="pie">
              <a:avLst>
                <a:gd name="adj1" fmla="val 0"/>
                <a:gd name="adj2" fmla="val 675879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ie 61">
              <a:extLst>
                <a:ext uri="{FF2B5EF4-FFF2-40B4-BE49-F238E27FC236}">
                  <a16:creationId xmlns:a16="http://schemas.microsoft.com/office/drawing/2014/main" id="{D7AD58D1-98DC-0929-6FF8-1E410F4BB86C}"/>
                </a:ext>
              </a:extLst>
            </p:cNvPr>
            <p:cNvSpPr/>
            <p:nvPr/>
          </p:nvSpPr>
          <p:spPr>
            <a:xfrm flipH="1">
              <a:off x="6337098" y="1126623"/>
              <a:ext cx="2298700" cy="2298700"/>
            </a:xfrm>
            <a:prstGeom prst="pie">
              <a:avLst>
                <a:gd name="adj1" fmla="val 16195343"/>
                <a:gd name="adj2" fmla="val 402998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ie 62">
              <a:extLst>
                <a:ext uri="{FF2B5EF4-FFF2-40B4-BE49-F238E27FC236}">
                  <a16:creationId xmlns:a16="http://schemas.microsoft.com/office/drawing/2014/main" id="{68CFBE81-0870-A957-5D95-E02C7D923A36}"/>
                </a:ext>
              </a:extLst>
            </p:cNvPr>
            <p:cNvSpPr/>
            <p:nvPr/>
          </p:nvSpPr>
          <p:spPr>
            <a:xfrm flipH="1">
              <a:off x="6337098" y="1126623"/>
              <a:ext cx="2298700" cy="2298700"/>
            </a:xfrm>
            <a:prstGeom prst="pie">
              <a:avLst>
                <a:gd name="adj1" fmla="val 10802002"/>
                <a:gd name="adj2" fmla="val 1619507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10E089-F3DD-160C-BBFE-6F4BAB98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261" y="2751761"/>
              <a:ext cx="954117" cy="2449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5238E0-AEBE-291E-4851-B52785D54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5299" y="2116298"/>
              <a:ext cx="1013929" cy="2195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C0EF3-F124-49C7-2065-0B050F1C6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704"/>
            <a:stretch/>
          </p:blipFill>
          <p:spPr>
            <a:xfrm>
              <a:off x="7577751" y="1887779"/>
              <a:ext cx="899350" cy="2799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207B9A-3FC5-79C2-6053-662AE7B96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858"/>
            <a:stretch/>
          </p:blipFill>
          <p:spPr>
            <a:xfrm>
              <a:off x="7577751" y="1553339"/>
              <a:ext cx="795508" cy="27998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C7502-7C50-97FF-1C16-9CD929D0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896" y="1012204"/>
            <a:ext cx="3840019" cy="457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61D6B9-DD34-156E-BEDC-9C6FF33E1C66}"/>
              </a:ext>
            </a:extLst>
          </p:cNvPr>
          <p:cNvSpPr txBox="1"/>
          <p:nvPr/>
        </p:nvSpPr>
        <p:spPr>
          <a:xfrm>
            <a:off x="673349" y="1347381"/>
            <a:ext cx="315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Jaffe and Manohar,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Nucl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. Phys.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B337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509 (1990)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04D9D-8F2F-A6D1-8476-16297837DA27}"/>
              </a:ext>
            </a:extLst>
          </p:cNvPr>
          <p:cNvSpPr txBox="1"/>
          <p:nvPr/>
        </p:nvSpPr>
        <p:spPr>
          <a:xfrm>
            <a:off x="286747" y="989902"/>
            <a:ext cx="439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Jaffe-Manohar Spin Sum Rule: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D1E25A-F260-65B1-78FF-FBCC4836190D}"/>
              </a:ext>
            </a:extLst>
          </p:cNvPr>
          <p:cNvGrpSpPr/>
          <p:nvPr/>
        </p:nvGrpSpPr>
        <p:grpSpPr>
          <a:xfrm>
            <a:off x="353757" y="1888929"/>
            <a:ext cx="8081122" cy="1611154"/>
            <a:chOff x="499318" y="1880903"/>
            <a:chExt cx="8081122" cy="161115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DC7886-7E93-785D-B6ED-2A39DD774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7167" y="2898342"/>
              <a:ext cx="7073273" cy="59371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32F42B-E8FE-D799-A77D-0DB554CF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39337" y="1880903"/>
              <a:ext cx="3413532" cy="84015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BC8D20-D3D6-72F8-C937-A6DD8D703272}"/>
                </a:ext>
              </a:extLst>
            </p:cNvPr>
            <p:cNvSpPr txBox="1"/>
            <p:nvPr/>
          </p:nvSpPr>
          <p:spPr>
            <a:xfrm>
              <a:off x="499318" y="2018226"/>
              <a:ext cx="3204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u="sng" dirty="0">
                  <a:latin typeface="Optima" panose="02000503060000020004" pitchFamily="2" charset="0"/>
                </a:rPr>
                <a:t>Quark Polarization: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22842-D7A3-5A8A-9C4B-7CCAF4DA36A3}"/>
                  </a:ext>
                </a:extLst>
              </p:cNvPr>
              <p:cNvSpPr txBox="1"/>
              <p:nvPr/>
            </p:nvSpPr>
            <p:spPr>
              <a:xfrm>
                <a:off x="500068" y="3518223"/>
                <a:ext cx="9295366" cy="520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Nonlocal generalization of the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axial vector current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8C0B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8C0B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8C0B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𝜓</m:t>
                    </m:r>
                  </m:oMath>
                </a14:m>
                <a:endParaRPr lang="en-US" sz="2400" dirty="0">
                  <a:solidFill>
                    <a:srgbClr val="8C0B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22842-D7A3-5A8A-9C4B-7CCAF4DA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8" y="3518223"/>
                <a:ext cx="9295366" cy="520399"/>
              </a:xfrm>
              <a:prstGeom prst="rect">
                <a:avLst/>
              </a:prstGeom>
              <a:blipFill>
                <a:blip r:embed="rId10"/>
                <a:stretch>
                  <a:fillRect l="-852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0AACF37-2AB3-38CC-6F80-5E9AEBFB0B8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97AC8CDC-7E35-A6F0-29CC-52DC2E9436C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CE0C2F-39D8-6C22-951E-9B5E253C6A89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B1B64-E616-A563-00F5-D8B86525A7A5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6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387245-FEBE-BD40-A193-F763C75A478D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6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66A1FD-77A1-4E52-828B-D422C1BFCFA5}"/>
              </a:ext>
            </a:extLst>
          </p:cNvPr>
          <p:cNvGrpSpPr/>
          <p:nvPr/>
        </p:nvGrpSpPr>
        <p:grpSpPr>
          <a:xfrm>
            <a:off x="-298" y="0"/>
            <a:ext cx="12192000" cy="646332"/>
            <a:chOff x="-298" y="6227"/>
            <a:chExt cx="12192000" cy="646332"/>
          </a:xfrm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3CAC5CE0-9291-4114-BB6B-F1D1DE6F13CB}"/>
                </a:ext>
              </a:extLst>
            </p:cNvPr>
            <p:cNvSpPr/>
            <p:nvPr/>
          </p:nvSpPr>
          <p:spPr>
            <a:xfrm>
              <a:off x="-298" y="40822"/>
              <a:ext cx="12192000" cy="577143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0CB2F71-A1FC-4885-A00B-6A6AC4BBE5CF}"/>
                </a:ext>
              </a:extLst>
            </p:cNvPr>
            <p:cNvSpPr txBox="1"/>
            <p:nvPr/>
          </p:nvSpPr>
          <p:spPr>
            <a:xfrm>
              <a:off x="-297" y="6227"/>
              <a:ext cx="12191999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 Proton Spin Budget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9DF0C-0D0F-831B-AD31-65E4B73B482F}"/>
              </a:ext>
            </a:extLst>
          </p:cNvPr>
          <p:cNvGrpSpPr/>
          <p:nvPr/>
        </p:nvGrpSpPr>
        <p:grpSpPr>
          <a:xfrm>
            <a:off x="9681824" y="942997"/>
            <a:ext cx="2199522" cy="2199522"/>
            <a:chOff x="6337098" y="1126623"/>
            <a:chExt cx="2298700" cy="2298700"/>
          </a:xfrm>
        </p:grpSpPr>
        <p:sp>
          <p:nvSpPr>
            <p:cNvPr id="5" name="Pie 60">
              <a:extLst>
                <a:ext uri="{FF2B5EF4-FFF2-40B4-BE49-F238E27FC236}">
                  <a16:creationId xmlns:a16="http://schemas.microsoft.com/office/drawing/2014/main" id="{01E9C2B6-7BF7-72C0-70E2-53063A068467}"/>
                </a:ext>
              </a:extLst>
            </p:cNvPr>
            <p:cNvSpPr/>
            <p:nvPr/>
          </p:nvSpPr>
          <p:spPr>
            <a:xfrm>
              <a:off x="6337098" y="1126623"/>
              <a:ext cx="2298700" cy="2298700"/>
            </a:xfrm>
            <a:prstGeom prst="pie">
              <a:avLst>
                <a:gd name="adj1" fmla="val 0"/>
                <a:gd name="adj2" fmla="val 675879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ie 61">
              <a:extLst>
                <a:ext uri="{FF2B5EF4-FFF2-40B4-BE49-F238E27FC236}">
                  <a16:creationId xmlns:a16="http://schemas.microsoft.com/office/drawing/2014/main" id="{D7AD58D1-98DC-0929-6FF8-1E410F4BB86C}"/>
                </a:ext>
              </a:extLst>
            </p:cNvPr>
            <p:cNvSpPr/>
            <p:nvPr/>
          </p:nvSpPr>
          <p:spPr>
            <a:xfrm flipH="1">
              <a:off x="6337098" y="1126623"/>
              <a:ext cx="2298700" cy="2298700"/>
            </a:xfrm>
            <a:prstGeom prst="pie">
              <a:avLst>
                <a:gd name="adj1" fmla="val 16195343"/>
                <a:gd name="adj2" fmla="val 402998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ie 62">
              <a:extLst>
                <a:ext uri="{FF2B5EF4-FFF2-40B4-BE49-F238E27FC236}">
                  <a16:creationId xmlns:a16="http://schemas.microsoft.com/office/drawing/2014/main" id="{68CFBE81-0870-A957-5D95-E02C7D923A36}"/>
                </a:ext>
              </a:extLst>
            </p:cNvPr>
            <p:cNvSpPr/>
            <p:nvPr/>
          </p:nvSpPr>
          <p:spPr>
            <a:xfrm flipH="1">
              <a:off x="6337098" y="1126623"/>
              <a:ext cx="2298700" cy="2298700"/>
            </a:xfrm>
            <a:prstGeom prst="pie">
              <a:avLst>
                <a:gd name="adj1" fmla="val 10802002"/>
                <a:gd name="adj2" fmla="val 1619507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10E089-F3DD-160C-BBFE-6F4BAB98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261" y="2751761"/>
              <a:ext cx="954117" cy="2449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5238E0-AEBE-291E-4851-B52785D54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5299" y="2116298"/>
              <a:ext cx="1013929" cy="2195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6C0EF3-F124-49C7-2065-0B050F1C6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704"/>
            <a:stretch/>
          </p:blipFill>
          <p:spPr>
            <a:xfrm>
              <a:off x="7577751" y="1887779"/>
              <a:ext cx="899350" cy="2799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207B9A-3FC5-79C2-6053-662AE7B96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858"/>
            <a:stretch/>
          </p:blipFill>
          <p:spPr>
            <a:xfrm>
              <a:off x="7577751" y="1553339"/>
              <a:ext cx="795508" cy="27998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C7502-7C50-97FF-1C16-9CD929D0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896" y="1012204"/>
            <a:ext cx="3840019" cy="457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61D6B9-DD34-156E-BEDC-9C6FF33E1C66}"/>
              </a:ext>
            </a:extLst>
          </p:cNvPr>
          <p:cNvSpPr txBox="1"/>
          <p:nvPr/>
        </p:nvSpPr>
        <p:spPr>
          <a:xfrm>
            <a:off x="673349" y="1347381"/>
            <a:ext cx="315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Jaffe and Manohar, </a:t>
            </a:r>
            <a:r>
              <a:rPr lang="en-US" sz="1200" i="1" dirty="0" err="1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Nucl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. Phys. </a:t>
            </a:r>
            <a:r>
              <a:rPr lang="en-US" sz="1200" b="1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B337</a:t>
            </a:r>
            <a:r>
              <a:rPr lang="en-US" sz="1200" i="1" dirty="0">
                <a:solidFill>
                  <a:srgbClr val="7C439A"/>
                </a:solidFill>
                <a:effectLst>
                  <a:glow rad="88900">
                    <a:schemeClr val="bg1"/>
                  </a:glow>
                </a:effectLst>
              </a:rPr>
              <a:t> 509 (1990)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04D9D-8F2F-A6D1-8476-16297837DA27}"/>
              </a:ext>
            </a:extLst>
          </p:cNvPr>
          <p:cNvSpPr txBox="1"/>
          <p:nvPr/>
        </p:nvSpPr>
        <p:spPr>
          <a:xfrm>
            <a:off x="286747" y="989902"/>
            <a:ext cx="439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tima" panose="02000503060000020004" pitchFamily="2" charset="0"/>
              </a:rPr>
              <a:t>Jaffe-Manohar Spin Sum Rule: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D1E25A-F260-65B1-78FF-FBCC4836190D}"/>
              </a:ext>
            </a:extLst>
          </p:cNvPr>
          <p:cNvGrpSpPr/>
          <p:nvPr/>
        </p:nvGrpSpPr>
        <p:grpSpPr>
          <a:xfrm>
            <a:off x="353757" y="1888929"/>
            <a:ext cx="8081122" cy="1611154"/>
            <a:chOff x="499318" y="1880903"/>
            <a:chExt cx="8081122" cy="161115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DC7886-7E93-785D-B6ED-2A39DD774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7167" y="2898342"/>
              <a:ext cx="7073273" cy="59371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32F42B-E8FE-D799-A77D-0DB554CF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39337" y="1880903"/>
              <a:ext cx="3413532" cy="84015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BC8D20-D3D6-72F8-C937-A6DD8D703272}"/>
                </a:ext>
              </a:extLst>
            </p:cNvPr>
            <p:cNvSpPr txBox="1"/>
            <p:nvPr/>
          </p:nvSpPr>
          <p:spPr>
            <a:xfrm>
              <a:off x="499318" y="2018226"/>
              <a:ext cx="3204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u="sng" dirty="0">
                  <a:latin typeface="Optima" panose="02000503060000020004" pitchFamily="2" charset="0"/>
                </a:rPr>
                <a:t>Quark Polarization: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B9E77D-E954-F571-FF20-AD5EC18DD0CF}"/>
              </a:ext>
            </a:extLst>
          </p:cNvPr>
          <p:cNvGrpSpPr/>
          <p:nvPr/>
        </p:nvGrpSpPr>
        <p:grpSpPr>
          <a:xfrm>
            <a:off x="353757" y="4074828"/>
            <a:ext cx="9736266" cy="1526145"/>
            <a:chOff x="499318" y="4164976"/>
            <a:chExt cx="9736266" cy="152614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2C4A74-6EB9-AF03-1565-EA673F468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7167" y="5126220"/>
              <a:ext cx="8728417" cy="56490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211B93B-2DE5-968E-356C-2592DCAF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39337" y="4164976"/>
              <a:ext cx="2749876" cy="83950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1CB247-7B68-043E-F4DF-825A490096EF}"/>
                </a:ext>
              </a:extLst>
            </p:cNvPr>
            <p:cNvSpPr txBox="1"/>
            <p:nvPr/>
          </p:nvSpPr>
          <p:spPr>
            <a:xfrm>
              <a:off x="499318" y="4300507"/>
              <a:ext cx="3204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u="sng" dirty="0">
                  <a:latin typeface="Optima" panose="02000503060000020004" pitchFamily="2" charset="0"/>
                </a:rPr>
                <a:t>Gluon Polarization: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22842-D7A3-5A8A-9C4B-7CCAF4DA36A3}"/>
                  </a:ext>
                </a:extLst>
              </p:cNvPr>
              <p:cNvSpPr txBox="1"/>
              <p:nvPr/>
            </p:nvSpPr>
            <p:spPr>
              <a:xfrm>
                <a:off x="500068" y="3518223"/>
                <a:ext cx="9295366" cy="520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Nonlocal generalization of the </a:t>
                </a:r>
                <a:r>
                  <a:rPr lang="en-US" sz="2400" b="1" dirty="0">
                    <a:solidFill>
                      <a:srgbClr val="8C0B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axial vector current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8C0B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8C0B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8C0B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8C0B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𝜓</m:t>
                    </m:r>
                  </m:oMath>
                </a14:m>
                <a:endParaRPr lang="en-US" sz="2400" dirty="0">
                  <a:solidFill>
                    <a:srgbClr val="8C0B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E22842-D7A3-5A8A-9C4B-7CCAF4DA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8" y="3518223"/>
                <a:ext cx="9295366" cy="520399"/>
              </a:xfrm>
              <a:prstGeom prst="rect">
                <a:avLst/>
              </a:prstGeom>
              <a:blipFill>
                <a:blip r:embed="rId10"/>
                <a:stretch>
                  <a:fillRect l="-852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E8E06F9A-48B6-C26F-896B-C3E1F42DC24C}"/>
              </a:ext>
            </a:extLst>
          </p:cNvPr>
          <p:cNvSpPr txBox="1"/>
          <p:nvPr/>
        </p:nvSpPr>
        <p:spPr>
          <a:xfrm>
            <a:off x="500068" y="5694423"/>
            <a:ext cx="929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Circular </a:t>
            </a:r>
            <a:r>
              <a:rPr lang="en-US" sz="2400" b="1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azimuthal correlation </a:t>
            </a:r>
            <a:r>
              <a:rPr lang="en-US" sz="2400" dirty="0">
                <a:solidFill>
                  <a:srgbClr val="006C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gluon field strengths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AACF37-2AB3-38CC-6F80-5E9AEBFB0B82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97AC8CDC-7E35-A6F0-29CC-52DC2E9436C6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CE0C2F-39D8-6C22-951E-9B5E253C6A89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0B1B64-E616-A563-00F5-D8B86525A7A5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7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387245-FEBE-BD40-A193-F763C75A478D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7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64F0AC-F05F-1AA5-0355-1C50AD7468CF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A362811-F9CA-A655-191E-74167BBF061D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157D29-1135-B232-7F8A-3585CC090DF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FA1687-2A29-7EEE-48AE-E32BAC023683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8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578252-0C1C-1E67-5096-1B96B6AFDB5C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B20310-9316-B470-795D-4B196990C9AC}"/>
              </a:ext>
            </a:extLst>
          </p:cNvPr>
          <p:cNvGrpSpPr/>
          <p:nvPr/>
        </p:nvGrpSpPr>
        <p:grpSpPr>
          <a:xfrm>
            <a:off x="70552" y="0"/>
            <a:ext cx="12121447" cy="646331"/>
            <a:chOff x="70553" y="0"/>
            <a:chExt cx="9002892" cy="646331"/>
          </a:xfrm>
        </p:grpSpPr>
        <p:sp>
          <p:nvSpPr>
            <p:cNvPr id="20" name="Rounded Rectangle 9">
              <a:extLst>
                <a:ext uri="{FF2B5EF4-FFF2-40B4-BE49-F238E27FC236}">
                  <a16:creationId xmlns:a16="http://schemas.microsoft.com/office/drawing/2014/main" id="{DF076B2A-9988-166B-1819-B211ED4D31BB}"/>
                </a:ext>
              </a:extLst>
            </p:cNvPr>
            <p:cNvSpPr/>
            <p:nvPr/>
          </p:nvSpPr>
          <p:spPr>
            <a:xfrm>
              <a:off x="70553" y="75157"/>
              <a:ext cx="9002892" cy="531294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1C792D-9DCA-F7AF-D249-DDD213172D46}"/>
                </a:ext>
              </a:extLst>
            </p:cNvPr>
            <p:cNvSpPr txBox="1"/>
            <p:nvPr/>
          </p:nvSpPr>
          <p:spPr>
            <a:xfrm>
              <a:off x="70553" y="0"/>
              <a:ext cx="9002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Dipole Degrees of Freedom at Small 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35878-98EC-B62B-03F8-625DB480FD78}"/>
              </a:ext>
            </a:extLst>
          </p:cNvPr>
          <p:cNvGrpSpPr/>
          <p:nvPr/>
        </p:nvGrpSpPr>
        <p:grpSpPr>
          <a:xfrm>
            <a:off x="1232075" y="823783"/>
            <a:ext cx="3949008" cy="2235358"/>
            <a:chOff x="826193" y="961402"/>
            <a:chExt cx="3949008" cy="22353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D8FAE8-23E7-EAFC-AEFD-785B0C569404}"/>
                </a:ext>
              </a:extLst>
            </p:cNvPr>
            <p:cNvSpPr txBox="1"/>
            <p:nvPr/>
          </p:nvSpPr>
          <p:spPr>
            <a:xfrm>
              <a:off x="885838" y="961402"/>
              <a:ext cx="360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“Knockout” DIS at Large x: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1C5956-45B0-B864-0966-127DF716913C}"/>
                </a:ext>
              </a:extLst>
            </p:cNvPr>
            <p:cNvGrpSpPr/>
            <p:nvPr/>
          </p:nvGrpSpPr>
          <p:grpSpPr>
            <a:xfrm>
              <a:off x="826193" y="1602587"/>
              <a:ext cx="2689893" cy="1544512"/>
              <a:chOff x="1621612" y="2896346"/>
              <a:chExt cx="2689893" cy="154451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A3FA001-D985-12CE-7C31-F4E9D49FB6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51" r="50275" b="6843"/>
              <a:stretch/>
            </p:blipFill>
            <p:spPr>
              <a:xfrm>
                <a:off x="1781407" y="3128963"/>
                <a:ext cx="2157181" cy="13118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F6E20D5-BB68-FBAD-0A8B-EB5F6ADAB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612" y="2896346"/>
                <a:ext cx="272661" cy="27266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E470635-C99D-4AC0-79E6-CBA4FA6D1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257" y="3983390"/>
                <a:ext cx="153372" cy="1874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E5767FC-4585-D99B-4D23-6ACD09AF34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3366641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1F00F71-94DE-0AB3-4897-12908556D9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4056316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998272E-A7B7-624E-65B9-562EA86C2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4335082"/>
                <a:ext cx="426244" cy="57150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6F14C2-1D6D-89CC-97D0-2CF9531DC815}"/>
                </a:ext>
              </a:extLst>
            </p:cNvPr>
            <p:cNvSpPr txBox="1"/>
            <p:nvPr/>
          </p:nvSpPr>
          <p:spPr>
            <a:xfrm>
              <a:off x="3516086" y="1910822"/>
              <a:ext cx="1259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Current Jet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882568-9098-C6F1-E431-BA138CB7F6A5}"/>
                </a:ext>
              </a:extLst>
            </p:cNvPr>
            <p:cNvSpPr txBox="1"/>
            <p:nvPr/>
          </p:nvSpPr>
          <p:spPr>
            <a:xfrm>
              <a:off x="3516086" y="2611985"/>
              <a:ext cx="1127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Beam </a:t>
              </a:r>
            </a:p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Remnants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F7EFEF4-A774-CFA2-513A-2B93B6E474D6}"/>
              </a:ext>
            </a:extLst>
          </p:cNvPr>
          <p:cNvSpPr txBox="1"/>
          <p:nvPr/>
        </p:nvSpPr>
        <p:spPr>
          <a:xfrm>
            <a:off x="247250" y="3248285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200" b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x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DIS resembles a </a:t>
            </a:r>
            <a:r>
              <a:rPr lang="en-US" sz="2200" b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knockout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process in which a quark is ejected from the proton.</a:t>
            </a:r>
          </a:p>
        </p:txBody>
      </p:sp>
    </p:spTree>
    <p:extLst>
      <p:ext uri="{BB962C8B-B14F-4D97-AF65-F5344CB8AC3E}">
        <p14:creationId xmlns:p14="http://schemas.microsoft.com/office/powerpoint/2010/main" val="363939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64F0AC-F05F-1AA5-0355-1C50AD7468CF}"/>
              </a:ext>
            </a:extLst>
          </p:cNvPr>
          <p:cNvGrpSpPr/>
          <p:nvPr/>
        </p:nvGrpSpPr>
        <p:grpSpPr>
          <a:xfrm>
            <a:off x="0" y="6396335"/>
            <a:ext cx="12192000" cy="461665"/>
            <a:chOff x="0" y="6396335"/>
            <a:chExt cx="12192000" cy="46166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A362811-F9CA-A655-191E-74167BBF061D}"/>
                </a:ext>
              </a:extLst>
            </p:cNvPr>
            <p:cNvSpPr/>
            <p:nvPr/>
          </p:nvSpPr>
          <p:spPr>
            <a:xfrm>
              <a:off x="0" y="6396335"/>
              <a:ext cx="12192000" cy="461665"/>
            </a:xfrm>
            <a:prstGeom prst="roundRect">
              <a:avLst/>
            </a:prstGeom>
            <a:solidFill>
              <a:srgbClr val="8C0B42"/>
            </a:solidFill>
            <a:ln w="38100" cmpd="sng">
              <a:solidFill>
                <a:srgbClr val="006C7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157D29-1135-B232-7F8A-3585CC090DFE}"/>
                </a:ext>
              </a:extLst>
            </p:cNvPr>
            <p:cNvSpPr txBox="1"/>
            <p:nvPr/>
          </p:nvSpPr>
          <p:spPr>
            <a:xfrm>
              <a:off x="33250" y="6396335"/>
              <a:ext cx="1635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FA1687-2A29-7EEE-48AE-E32BAC023683}"/>
                </a:ext>
              </a:extLst>
            </p:cNvPr>
            <p:cNvSpPr txBox="1"/>
            <p:nvPr/>
          </p:nvSpPr>
          <p:spPr>
            <a:xfrm>
              <a:off x="10875147" y="6396335"/>
              <a:ext cx="1283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FE008792-60DD-49CD-9E39-6F75B735E4B0}" type="slidenum">
                <a:rPr lang="en-US" sz="2400" smtClea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pPr algn="r"/>
                <a:t>9</a:t>
              </a:fld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/ 33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578252-0C1C-1E67-5096-1B96B6AFDB5C}"/>
                </a:ext>
              </a:extLst>
            </p:cNvPr>
            <p:cNvSpPr txBox="1"/>
            <p:nvPr/>
          </p:nvSpPr>
          <p:spPr>
            <a:xfrm>
              <a:off x="2780364" y="6396335"/>
              <a:ext cx="663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Global (SI)DIS Analyses from Small-x Evolution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B20310-9316-B470-795D-4B196990C9AC}"/>
              </a:ext>
            </a:extLst>
          </p:cNvPr>
          <p:cNvGrpSpPr/>
          <p:nvPr/>
        </p:nvGrpSpPr>
        <p:grpSpPr>
          <a:xfrm>
            <a:off x="70552" y="0"/>
            <a:ext cx="12121447" cy="646331"/>
            <a:chOff x="70553" y="0"/>
            <a:chExt cx="9002892" cy="646331"/>
          </a:xfrm>
        </p:grpSpPr>
        <p:sp>
          <p:nvSpPr>
            <p:cNvPr id="20" name="Rounded Rectangle 9">
              <a:extLst>
                <a:ext uri="{FF2B5EF4-FFF2-40B4-BE49-F238E27FC236}">
                  <a16:creationId xmlns:a16="http://schemas.microsoft.com/office/drawing/2014/main" id="{DF076B2A-9988-166B-1819-B211ED4D31BB}"/>
                </a:ext>
              </a:extLst>
            </p:cNvPr>
            <p:cNvSpPr/>
            <p:nvPr/>
          </p:nvSpPr>
          <p:spPr>
            <a:xfrm>
              <a:off x="70553" y="75157"/>
              <a:ext cx="9002892" cy="531294"/>
            </a:xfrm>
            <a:prstGeom prst="roundRect">
              <a:avLst/>
            </a:prstGeom>
            <a:solidFill>
              <a:srgbClr val="8C0B42"/>
            </a:solidFill>
            <a:ln w="38100">
              <a:solidFill>
                <a:srgbClr val="7C439A"/>
              </a:solidFill>
            </a:ln>
            <a:effectLst>
              <a:glow rad="127000">
                <a:srgbClr val="006C76">
                  <a:alpha val="75000"/>
                </a:srgb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1C792D-9DCA-F7AF-D249-DDD213172D46}"/>
                </a:ext>
              </a:extLst>
            </p:cNvPr>
            <p:cNvSpPr txBox="1"/>
            <p:nvPr/>
          </p:nvSpPr>
          <p:spPr>
            <a:xfrm>
              <a:off x="70553" y="0"/>
              <a:ext cx="9002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Dipole Degrees of Freedom at Small 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35878-98EC-B62B-03F8-625DB480FD78}"/>
              </a:ext>
            </a:extLst>
          </p:cNvPr>
          <p:cNvGrpSpPr/>
          <p:nvPr/>
        </p:nvGrpSpPr>
        <p:grpSpPr>
          <a:xfrm>
            <a:off x="1232075" y="823783"/>
            <a:ext cx="3949008" cy="2235358"/>
            <a:chOff x="826193" y="961402"/>
            <a:chExt cx="3949008" cy="22353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D8FAE8-23E7-EAFC-AEFD-785B0C569404}"/>
                </a:ext>
              </a:extLst>
            </p:cNvPr>
            <p:cNvSpPr txBox="1"/>
            <p:nvPr/>
          </p:nvSpPr>
          <p:spPr>
            <a:xfrm>
              <a:off x="885838" y="961402"/>
              <a:ext cx="3600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“Knockout” DIS at Large x: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1C5956-45B0-B864-0966-127DF716913C}"/>
                </a:ext>
              </a:extLst>
            </p:cNvPr>
            <p:cNvGrpSpPr/>
            <p:nvPr/>
          </p:nvGrpSpPr>
          <p:grpSpPr>
            <a:xfrm>
              <a:off x="826193" y="1602587"/>
              <a:ext cx="2689893" cy="1544512"/>
              <a:chOff x="1621612" y="2896346"/>
              <a:chExt cx="2689893" cy="154451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A3FA001-D985-12CE-7C31-F4E9D49FB6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51" r="50275" b="6843"/>
              <a:stretch/>
            </p:blipFill>
            <p:spPr>
              <a:xfrm>
                <a:off x="1781407" y="3128963"/>
                <a:ext cx="2157181" cy="13118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F6E20D5-BB68-FBAD-0A8B-EB5F6ADAB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612" y="2896346"/>
                <a:ext cx="272661" cy="27266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E470635-C99D-4AC0-79E6-CBA4FA6D1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257" y="3983390"/>
                <a:ext cx="153372" cy="18745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E5767FC-4585-D99B-4D23-6ACD09AF34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3366641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1F00F71-94DE-0AB3-4897-12908556D9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4056316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998272E-A7B7-624E-65B9-562EA86C2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3885261" y="4335082"/>
                <a:ext cx="426244" cy="57150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6F14C2-1D6D-89CC-97D0-2CF9531DC815}"/>
                </a:ext>
              </a:extLst>
            </p:cNvPr>
            <p:cNvSpPr txBox="1"/>
            <p:nvPr/>
          </p:nvSpPr>
          <p:spPr>
            <a:xfrm>
              <a:off x="3516086" y="1910822"/>
              <a:ext cx="1259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Current Jet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882568-9098-C6F1-E431-BA138CB7F6A5}"/>
                </a:ext>
              </a:extLst>
            </p:cNvPr>
            <p:cNvSpPr txBox="1"/>
            <p:nvPr/>
          </p:nvSpPr>
          <p:spPr>
            <a:xfrm>
              <a:off x="3516086" y="2611985"/>
              <a:ext cx="1127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Beam </a:t>
              </a:r>
            </a:p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Remnants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F7EFEF4-A774-CFA2-513A-2B93B6E474D6}"/>
              </a:ext>
            </a:extLst>
          </p:cNvPr>
          <p:cNvSpPr txBox="1"/>
          <p:nvPr/>
        </p:nvSpPr>
        <p:spPr>
          <a:xfrm>
            <a:off x="247250" y="3248285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200" b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x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DIS resembles a </a:t>
            </a:r>
            <a:r>
              <a:rPr lang="en-US" sz="2200" b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knockout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process in which a quark is ejected from the proton.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4A7CF73-A5A7-F89F-2D1D-083EAA46FA7D}"/>
                  </a:ext>
                </a:extLst>
              </p:cNvPr>
              <p:cNvSpPr txBox="1"/>
              <p:nvPr/>
            </p:nvSpPr>
            <p:spPr>
              <a:xfrm>
                <a:off x="247251" y="3868316"/>
                <a:ext cx="7457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At </a:t>
                </a:r>
                <a:r>
                  <a:rPr lang="en-US" sz="22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small x</a:t>
                </a: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DIS resembles a </a:t>
                </a:r>
                <a:r>
                  <a:rPr lang="en-US" sz="22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hadronic scattering </a:t>
                </a:r>
                <a:br>
                  <a:rPr lang="en-US" sz="2200" b="1" dirty="0">
                    <a:solidFill>
                      <a:srgbClr val="8C184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process of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dipole on the target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4A7CF73-A5A7-F89F-2D1D-083EAA46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51" y="3868316"/>
                <a:ext cx="7457050" cy="769441"/>
              </a:xfrm>
              <a:prstGeom prst="rect">
                <a:avLst/>
              </a:prstGeom>
              <a:blipFill>
                <a:blip r:embed="rId5"/>
                <a:stretch>
                  <a:fillRect l="-981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68B7343-BB4E-E167-EA36-C7DE60F77EC2}"/>
              </a:ext>
            </a:extLst>
          </p:cNvPr>
          <p:cNvGrpSpPr/>
          <p:nvPr/>
        </p:nvGrpSpPr>
        <p:grpSpPr>
          <a:xfrm>
            <a:off x="6942587" y="840796"/>
            <a:ext cx="4134950" cy="2147893"/>
            <a:chOff x="7074989" y="956006"/>
            <a:chExt cx="4134950" cy="214789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3352D3-F6E3-0DF1-C701-5A4510AAFF67}"/>
                </a:ext>
              </a:extLst>
            </p:cNvPr>
            <p:cNvSpPr txBox="1"/>
            <p:nvPr/>
          </p:nvSpPr>
          <p:spPr>
            <a:xfrm>
              <a:off x="7074989" y="956006"/>
              <a:ext cx="3201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“Dipole” DIS at Small x: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1210168-24E8-4691-4248-6579AB212C2B}"/>
                </a:ext>
              </a:extLst>
            </p:cNvPr>
            <p:cNvGrpSpPr/>
            <p:nvPr/>
          </p:nvGrpSpPr>
          <p:grpSpPr>
            <a:xfrm>
              <a:off x="7230836" y="1663141"/>
              <a:ext cx="2713375" cy="1440758"/>
              <a:chOff x="6506826" y="3393762"/>
              <a:chExt cx="2713375" cy="1440758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9E728114-3593-31A2-E57A-1E52D2E8CC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1" t="8162" r="50343" b="7584"/>
              <a:stretch/>
            </p:blipFill>
            <p:spPr>
              <a:xfrm>
                <a:off x="6863841" y="3455194"/>
                <a:ext cx="1930116" cy="1379326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D1D0E40-0C59-CB24-979D-FBF661C2C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6826" y="3393762"/>
                <a:ext cx="264353" cy="264354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8BFCCC2-5606-CDC2-B042-36F81433C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4653" y="4447686"/>
                <a:ext cx="148699" cy="18174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970655EC-6463-28E0-9A11-34936933A0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3454074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9E1A98-6885-1212-8D83-BF572EB6DF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 flipH="1">
                <a:off x="8793957" y="3747798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766E479-0677-7C51-8F0E-24E6B0C09B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4180412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A5C5F30-C0A1-D6E8-EFB2-D5FA558926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4472387"/>
                <a:ext cx="426244" cy="57150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B724FCA9-70D2-8474-46AA-F213A72249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6" t="86636" r="63809" b="9875"/>
              <a:stretch/>
            </p:blipFill>
            <p:spPr>
              <a:xfrm>
                <a:off x="8793957" y="4761187"/>
                <a:ext cx="426244" cy="57150"/>
              </a:xfrm>
              <a:prstGeom prst="rect">
                <a:avLst/>
              </a:prstGeom>
            </p:spPr>
          </p:pic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C5DE9C-4638-6098-AA72-C1344D080790}"/>
                </a:ext>
              </a:extLst>
            </p:cNvPr>
            <p:cNvSpPr txBox="1"/>
            <p:nvPr/>
          </p:nvSpPr>
          <p:spPr>
            <a:xfrm>
              <a:off x="9925815" y="2442211"/>
              <a:ext cx="1127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Beam </a:t>
              </a:r>
            </a:p>
            <a:p>
              <a:pPr algn="ctr"/>
              <a:r>
                <a:rPr lang="en-US" sz="1600" i="1" dirty="0">
                  <a:solidFill>
                    <a:srgbClr val="006C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Remnants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CEA6665-8CCB-9542-C623-61FF3CAE218E}"/>
                </a:ext>
              </a:extLst>
            </p:cNvPr>
            <p:cNvSpPr txBox="1"/>
            <p:nvPr/>
          </p:nvSpPr>
          <p:spPr>
            <a:xfrm>
              <a:off x="9950824" y="1707198"/>
              <a:ext cx="1259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Dijets</a:t>
              </a:r>
              <a:endParaRPr lang="en-US" sz="1600" b="1" i="1" dirty="0">
                <a:solidFill>
                  <a:srgbClr val="8C184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6C98E13-84C8-4FB2-4339-E2D9D93E7257}"/>
                    </a:ext>
                  </a:extLst>
                </p:cNvPr>
                <p:cNvSpPr txBox="1"/>
                <p:nvPr/>
              </p:nvSpPr>
              <p:spPr>
                <a:xfrm>
                  <a:off x="8527438" y="1707198"/>
                  <a:ext cx="1259115" cy="338554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1" i="1" dirty="0" smtClean="0">
                                <a:solidFill>
                                  <a:srgbClr val="7C439A"/>
                                </a:solidFill>
                                <a:effectLst>
                                  <a:glow rad="1270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~ </m:t>
                        </m:r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/</m:t>
                        </m:r>
                        <m:r>
                          <a:rPr lang="en-US" sz="1600" b="1" i="1" dirty="0" smtClean="0">
                            <a:solidFill>
                              <a:srgbClr val="7C439A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oMath>
                    </m:oMathPara>
                  </a14:m>
                  <a:endParaRPr lang="en-US" sz="1600" b="1" dirty="0">
                    <a:solidFill>
                      <a:srgbClr val="7C439A"/>
                    </a:solidFill>
                    <a:effectLst>
                      <a:glow rad="127000">
                        <a:schemeClr val="bg1"/>
                      </a:glo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8799031-0431-499E-938C-844275B90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438" y="1707198"/>
                  <a:ext cx="1259115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4306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747.6566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definecolor{newblue}{RGB}{4,119,188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{\color{newblue}{&#10;\left\langle \mathrm{tr}&#10;\left[ V_{x_\bot} \, V^\dagger_{y_\bot} \right]&#10;\right\rangle&#10;}}&#10;%&#10;\end{align*}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305.211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\partial}{\partial \ln\tfrac{1}{x}}&#10;%&#10;\end{align*}&#10;\end{document}"/>
  <p:tag name="IGUANATEXSIZE" val="20"/>
  <p:tag name="IGUANATEXCURSOR" val="5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.74614"/>
  <p:tag name="ORIGINALWIDTH" val="83.2396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sim&#10;%&#10;\end{align*}&#10;\end{document}"/>
  <p:tag name="IGUANATEXSIZE" val="20"/>
  <p:tag name="IGUANATEXCURSOR" val="5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=&#10;%&#10;\end{align*}&#10;\end{document}"/>
  <p:tag name="IGUANATEXSIZE" val="20"/>
  <p:tag name="IGUANATEXCURSOR" val="5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16.235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tigerblue{\mu^2}&#10;%&#10;\end{align*}&#10;\end{document}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847.39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P \sim \alpha_s &#10;\tigerred{ \frac{dx}{x} }&#10;\, &#10;\tigerblue{ \frac{d^2 k}{k_T^2} }&#10;%&#10;\end{align*}&#10;\end{document}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847.39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P \sim \alpha_s &#10;\tigerred{ \frac{dx}{x} }&#10;\, &#10;\tigerblue{ \frac{d^2 k}{k_T^2} }&#10;%&#10;\end{align*}&#10;\end{document}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847.39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P \sim \alpha_s &#10;\tigerred{ \frac{dx}{x} }&#10;\, &#10;\tigerblue{ \frac{d^2 k}{k_T^2} }&#10;%&#10;\end{align*}&#10;\end{document}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83.952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x &lt; 0.1&#10;%&#10;\end{align*}&#10;\end{document}"/>
  <p:tag name="IGUANATEXSIZE" val="20"/>
  <p:tag name="IGUANATEXCURSOR" val="5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848.893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Q^2 &gt; 1.69 \, \mathrm{GeV}^2&#10;%&#10;\end{align*}&#10;\end{document}"/>
  <p:tag name="IGUANATEXSIZE" val="20"/>
  <p:tag name="IGUANATEXCURSOR" val="5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725.159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W^2 &gt; 4 \, \mathrm{GeV}^2&#10;%&#10;\end{align*}&#10;\end{document}"/>
  <p:tag name="IGUANATEXSIZE" val="20"/>
  <p:tag name="IGUANATEXCURSOR" val="5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70.566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V = \mathcal{P} \exp\left[ i g \int dz_\mu A^\mu(z)&#10;\right]&#10;%&#10;\end{align*}&#10;\end{document}"/>
  <p:tag name="IGUANATEXSIZE" val="20"/>
  <p:tag name="IGUANATEXCURSOR" val="5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812.898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chi^2/N_{pts} = 1.07&#10;%&#10;\end{align*}&#10;\end{document}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804.649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chi^2/N_{pts} = 1.01&#10;%&#10;\end{align*}&#10;\end{document}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42"/>
  <p:tag name="LAY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83.952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x &lt; 0.1&#10;%&#10;\end{align*}&#10;\end{document}"/>
  <p:tag name="IGUANATEXSIZE" val="20"/>
  <p:tag name="IGUANATEXCURSOR" val="5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848.893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Q^2 &gt; 1.69 \, \mathrm{GeV}^2&#10;%&#10;\end{align*}&#10;\end{document}"/>
  <p:tag name="IGUANATEXSIZE" val="20"/>
  <p:tag name="IGUANATEXCURSOR" val="5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03.412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0.4 \overset{&lt;}{\sim} z \stackrel{&lt;}{\sim} 0.6&#10;%&#10;\end{align*}&#10;\end{document}"/>
  <p:tag name="IGUANATEXSIZE" val="20"/>
  <p:tag name="IGUANATEXCURSOR" val="5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809.148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chi^2/N_{pts} = 1.03&#10;%&#10;\end{align*}&#10;\end{document}"/>
  <p:tag name="IGUANATEXSIZE" val="20"/>
  <p:tag name="IGUANATEXCURSOR" val="56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6.9554"/>
  <p:tag name="ORIGINALWIDTH" val="4472.4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Delta \Sigma (Q^2) = \sum_q \int_0^1 dx \, (\Delta q + \Delta \bar{q}) (x, Q^2) &#10;= \frac{1}{p^+} \sum_q \langle p S_L | \bar{\psi}(0) \frac{\gamma^+ \gamma^5}{2} \psi(0) | p S_L \rangle&#10;\sim \frac{\langle j_{5}^+ \rangle}{p^+}&#10;%&#10;\end{align*}&#10;\end{document}"/>
  <p:tag name="IGUANATEXSIZE" val="20"/>
  <p:tag name="IGUANATEXCURSOR" val="7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414.323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partial_\mu j_5^\mu = \frac{\alpha_s N_f}{2\pi} \mathrm{tr}\left( F_{\mu \nu} \tilde{F}^{\mu \nu} \right)&#10;%&#10;\end{align*}&#10;\end{document}"/>
  <p:tag name="IGUANATEXSIZE" val="20"/>
  <p:tag name="IGUANATEXCURSOR" val="6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31.1586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ell^\mu = p^{\prime \, \mu} - p^\mu&#10;%&#10;\end{align*}&#10;\end{document}"/>
  <p:tag name="IGUANATEXSIZE" val="20"/>
  <p:tag name="IGUANATEXCURSOR" val="5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747.6566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definecolor{newblue}{RGB}{4,119,188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{\color{newblue}{&#10;\left\langle \mathrm{tr}&#10;\left[ V_{x_\bot} \, V^\dagger_{y_\bot} \right]&#10;\right\rangle&#10;}}&#10;%&#10;\end{align*}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94.225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M_{\eta'}&#10;%&#10;\end{align*}&#10;\end{document}"/>
  <p:tag name="IGUANATEXSIZE" val="20"/>
  <p:tag name="IGUANATEXCURSOR" val="5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2948.632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langle p' S_L | j_5^\mu | p S_L \rangle =&#10;\frac{1}{4\pi^2} \frac{\ell^\mu}{\ell^2} \int \frac{d^4 k}{(2\pi)^4} \: \mathrm{tr} F_{\alpha \beta} (k) \tilde{F}^{\alpha \beta}(-k - \ell)&#10;%&#10;\end{align*}&#10;\end{document}"/>
  <p:tag name="IGUANATEXSIZE" val="20"/>
  <p:tag name="IGUANATEXCURSOR" val="6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747.6566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definecolor{newblue}{RGB}{4,119,188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{\color{newblue}{&#10;\left\langle \mathrm{tr}&#10;\left[ V_{x_\bot} \, V^\dagger_{y_\bot} \right]&#10;\right\rangle&#10;}}&#10;%&#10;\end{align*}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71.241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underline{x}&#10;%&#10;\end{align*}&#10;\end{document}"/>
  <p:tag name="IGUANATEXSIZE" val="20"/>
  <p:tag name="IGUANATEXCURSOR" val="5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65.99173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underline{y}&#10;%&#10;\end{align*}&#10;\end{document}"/>
  <p:tag name="IGUANATEXSIZE" val="20"/>
  <p:tag name="IGUANATEXCURSOR" val="5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593.175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underline{\nabla}\delta^2 (\underline{x} - \underline{y})&#10;%&#10;\end{align*}&#10;\end{document}"/>
  <p:tag name="IGUANATEXSIZE" val="20"/>
  <p:tag name="IGUANATEXCURSOR" val="5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71.241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underline{x}&#10;%&#10;\end{align*}&#10;\end{document}"/>
  <p:tag name="IGUANATEXSIZE" val="20"/>
  <p:tag name="IGUANATEXCURSOR" val="5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65.99173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underline{y}&#10;%&#10;\end{align*}&#10;\end{document}"/>
  <p:tag name="IGUANATEXSIZE" val="20"/>
  <p:tag name="IGUANATEXCURSOR" val="5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2385</Words>
  <Application>Microsoft Office PowerPoint</Application>
  <PresentationFormat>Widescreen</PresentationFormat>
  <Paragraphs>338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Cambria Math</vt:lpstr>
      <vt:lpstr>Optima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Sievert</dc:creator>
  <cp:lastModifiedBy>Matthew Sievert</cp:lastModifiedBy>
  <cp:revision>46</cp:revision>
  <dcterms:created xsi:type="dcterms:W3CDTF">2018-10-12T18:08:56Z</dcterms:created>
  <dcterms:modified xsi:type="dcterms:W3CDTF">2023-09-29T02:03:09Z</dcterms:modified>
</cp:coreProperties>
</file>