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1064" r:id="rId6"/>
    <p:sldId id="1065" r:id="rId7"/>
    <p:sldId id="1066" r:id="rId8"/>
    <p:sldId id="1379" r:id="rId9"/>
    <p:sldId id="1522" r:id="rId10"/>
    <p:sldId id="1382" r:id="rId11"/>
    <p:sldId id="1314" r:id="rId12"/>
    <p:sldId id="1538" r:id="rId13"/>
    <p:sldId id="1539" r:id="rId14"/>
    <p:sldId id="1391" r:id="rId15"/>
    <p:sldId id="1481" r:id="rId16"/>
    <p:sldId id="1392" r:id="rId17"/>
    <p:sldId id="1393" r:id="rId18"/>
    <p:sldId id="1504" r:id="rId19"/>
    <p:sldId id="1394" r:id="rId20"/>
    <p:sldId id="1534" r:id="rId21"/>
    <p:sldId id="1396" r:id="rId22"/>
    <p:sldId id="1374" r:id="rId23"/>
    <p:sldId id="1540" r:id="rId24"/>
    <p:sldId id="1505" r:id="rId25"/>
    <p:sldId id="1541" r:id="rId26"/>
    <p:sldId id="1404" r:id="rId27"/>
    <p:sldId id="1405" r:id="rId28"/>
    <p:sldId id="1406" r:id="rId29"/>
    <p:sldId id="1410" r:id="rId30"/>
    <p:sldId id="1411" r:id="rId31"/>
    <p:sldId id="1418" r:id="rId32"/>
    <p:sldId id="1412" r:id="rId33"/>
    <p:sldId id="1498" r:id="rId34"/>
    <p:sldId id="1526" r:id="rId35"/>
    <p:sldId id="1413" r:id="rId36"/>
    <p:sldId id="1532" r:id="rId37"/>
    <p:sldId id="1535" r:id="rId38"/>
    <p:sldId id="1417" r:id="rId39"/>
    <p:sldId id="1521" r:id="rId40"/>
    <p:sldId id="1500" r:id="rId41"/>
    <p:sldId id="1421" r:id="rId42"/>
    <p:sldId id="1357" r:id="rId43"/>
    <p:sldId id="1362" r:id="rId44"/>
    <p:sldId id="1363" r:id="rId45"/>
    <p:sldId id="1364" r:id="rId46"/>
    <p:sldId id="1334" r:id="rId47"/>
    <p:sldId id="1531" r:id="rId48"/>
    <p:sldId id="1335" r:id="rId49"/>
    <p:sldId id="1423" r:id="rId50"/>
    <p:sldId id="1426" r:id="rId51"/>
    <p:sldId id="1427" r:id="rId52"/>
    <p:sldId id="1425" r:id="rId53"/>
    <p:sldId id="1428" r:id="rId54"/>
    <p:sldId id="1507" r:id="rId55"/>
    <p:sldId id="1508" r:id="rId56"/>
    <p:sldId id="1509" r:id="rId57"/>
    <p:sldId id="716" r:id="rId58"/>
    <p:sldId id="1542" r:id="rId59"/>
    <p:sldId id="1511" r:id="rId60"/>
    <p:sldId id="1512" r:id="rId61"/>
    <p:sldId id="714" r:id="rId62"/>
    <p:sldId id="1513" r:id="rId63"/>
    <p:sldId id="1514" r:id="rId64"/>
    <p:sldId id="1515" r:id="rId65"/>
    <p:sldId id="1516" r:id="rId66"/>
    <p:sldId id="1482" r:id="rId67"/>
    <p:sldId id="1525" r:id="rId68"/>
    <p:sldId id="1536" r:id="rId69"/>
    <p:sldId id="1518" r:id="rId70"/>
    <p:sldId id="1520" r:id="rId71"/>
    <p:sldId id="1502" r:id="rId72"/>
    <p:sldId id="1489" r:id="rId73"/>
    <p:sldId id="1492" r:id="rId74"/>
    <p:sldId id="1493" r:id="rId75"/>
    <p:sldId id="1528" r:id="rId76"/>
    <p:sldId id="1529" r:id="rId77"/>
    <p:sldId id="1537" r:id="rId78"/>
    <p:sldId id="1523" r:id="rId79"/>
    <p:sldId id="1524" r:id="rId80"/>
    <p:sldId id="1527" r:id="rId81"/>
    <p:sldId id="1543" r:id="rId82"/>
    <p:sldId id="887" r:id="rId83"/>
    <p:sldId id="1390" r:id="rId84"/>
    <p:sldId id="1464" r:id="rId85"/>
    <p:sldId id="1499" r:id="rId86"/>
    <p:sldId id="1360" r:id="rId87"/>
    <p:sldId id="1432" r:id="rId88"/>
    <p:sldId id="1501" r:id="rId89"/>
    <p:sldId id="1490" r:id="rId90"/>
    <p:sldId id="1491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B54D-5DC5-8FE3-25BF-35A7E9237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97D47-2AC4-6803-9AEC-18C7AB538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05CC-E9AE-000C-572E-F902C5A3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5739D-5CAD-D21F-F4FC-F53B66CD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D9ED-3532-EF6C-F7D7-E9F2D875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6C2F-5C3D-841D-147E-970AD2FC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D4B94-24B2-C7B7-FA9D-FEAA0485A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912CA-3F54-A49C-2453-F5DBCA64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9D3F9-83DF-B34B-CCB3-97D7ADA8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76B6-FA8A-737C-D8B1-DAEF765F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CAB3C-0D15-1CFB-6DB3-CFF000658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404D0-BEF7-CD3E-C6C7-F2F11CE6C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E42E9-6BDD-BB8D-E7FF-B7777ABA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92355-B45F-7F0A-207D-71835E5E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ABC73-7821-3EC4-F231-77ABE401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3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51775E71-CDF1-48FC-8E71-52285CD2989E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8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5058-A6CA-4CEC-B398-6ECD2C38CE28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5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3923-5E96-4126-9CFB-622789A25EC5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31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FBE3-DADD-45D0-A5BF-9783A543CCA6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B44D-C38F-46DD-893F-A5FA9281CEED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96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6CB-1EAD-4993-AD2E-69E5A976F946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89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B3EB-90BE-4AA7-A072-2344895E6F8F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45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A94C-119E-4B6A-BAAE-4A44367D366D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0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EC2F-3BDB-E414-42FD-9D264580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7586-3035-8FF8-047E-A17883B52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0A3F8-0841-541D-8BC1-43FAAF93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A506-83F9-21D3-1CC9-CBA30819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B27F-73BD-BFEB-49CB-BED8090C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79B4-58E0-47E0-8CFB-7ECB8EF83ED9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683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39FB-9BAA-4B2F-AB66-2700AA89F4F4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56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9DEB-D28A-4C82-ABDF-5F497E46C7FC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22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B6D6-4D16-4C7F-A0C0-6DCA5CBD0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F2D76-618D-4D7B-A21B-C144C6AFA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F606C-0659-4FCE-8BC1-873B222B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41267-CFDC-403D-A989-52B0A40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8371B-14B5-4A59-A9B4-16C18ECF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8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8EB2-0ABB-4134-BA3B-C2DF38BA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7939-D4E9-4623-994E-788CA05F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AC3B-84B4-4131-9FFB-536626D4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BBE2-C8C5-45D0-A64E-4D3400F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F1554-D134-471E-B2DF-AC077863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D5E2-CB9D-4FD6-8D99-34A352BD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CE291-E378-411E-AA3F-39F315DE6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D9B6-BF49-4EEE-B401-1F136BEF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744D9-6930-4415-9FE5-9D24788A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4418-DE96-4574-859A-47CA5BC8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1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EEB4-CF2E-461E-9FCB-0CA951E9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D19C-8C28-4AFF-ACFA-99FAF68D2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AC124-2982-4AA9-BEDA-A12799B2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52F07-2A73-4777-9517-6B5E9B41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7221-9F5C-4249-B74C-EE1F9DA3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B730F-769A-4BF9-8D63-614347B7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9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19CB-C709-4EA4-931C-5A64090E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5B8A2-8A83-4625-B258-0768F007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BEC6D-B402-40DD-A09B-2764D650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8EF41-EBED-465E-9083-7984B5FA9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B364C-4142-4423-920C-8C79BDF31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BDB4E-FC0F-40FA-9130-F1CACA45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E54DE-1F9E-4659-BF5A-9E1B2C93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85F1-B7F8-4F7B-AF83-CBA4F229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84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67A3-4ADC-4415-AEF7-CF43CBDE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7BBA5-8E92-4E10-AA10-5732EED9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C2FC6-FB86-4100-8B3A-43946168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622F7-9FBE-4315-89E6-4C4C6B84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BB19A-2488-40C8-B887-BE2C54A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9141F-B643-484C-922D-4162A06B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3BA90-FD85-44B0-AC79-A808363C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1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ECA4-E30F-1FFB-1DF0-64FDF4FB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BC25F-DB94-AEAB-066D-B62CF9AA5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E5A6-2A0F-833D-A699-50E89B6D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5548D-0FA3-BF53-C7CF-763664C5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981A4-C719-83A6-A53D-4EB04291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8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A119-A208-4779-AB5E-A359C246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9FCA-5B0E-4516-9384-230E79F5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2E2E2-0569-4EDD-8E00-C1C940B8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BEC77-0DA2-44EB-A53B-099FB31E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DE01-418C-4FD9-B0C6-05C413D3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6E4E5-0F46-4BB1-8B31-8EF328B2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6AF1-C8E6-42FA-AA70-BC0BC863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9DF99-3456-454B-AAC3-1F5C2DC90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02CA5-E32D-4BF8-B0C7-BF496BADE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2E075-E381-4872-9A87-21D9FAEB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82360-1814-4353-AC41-291E3357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278C5-B7DA-4B8D-A323-CB153B22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6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B960-BA80-44C6-9384-750DFEA4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29AF8-79AE-45E9-A4E6-4A024E2E1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4374-7FDD-4A32-A4F1-2EAD594C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DA592-89F2-44D1-90DE-1E4F5A7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6DDA1-CB4C-481A-A48F-67253403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2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3D2B2-B469-4A0B-9D1A-DC132B163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BEC9F-3510-45F4-ACDF-846CA3B28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1C84-A17C-4F81-ACDC-11F48FF9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A7A5-CFF6-414C-9A71-31DDE72C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C3DF5-A77B-416B-B3A3-20EE300C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8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B6D6-4D16-4C7F-A0C0-6DCA5CBD0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F2D76-618D-4D7B-A21B-C144C6AFA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F606C-0659-4FCE-8BC1-873B222B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5BF1-520B-4AF8-82F1-BF3D38401EDA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41267-CFDC-403D-A989-52B0A40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8371B-14B5-4A59-A9B4-16C18ECF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09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8EB2-0ABB-4134-BA3B-C2DF38BA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7939-D4E9-4623-994E-788CA05FE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AC3B-84B4-4131-9FFB-536626D4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D275-46A3-4D09-9BE6-F1EAA4AAE199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BBE2-C8C5-45D0-A64E-4D3400F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F1554-D134-471E-B2DF-AC077863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5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D5E2-CB9D-4FD6-8D99-34A352BD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CE291-E378-411E-AA3F-39F315DE6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D9B6-BF49-4EEE-B401-1F136BEF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B8D0-BB12-4A3F-8BDE-23501F213AC7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744D9-6930-4415-9FE5-9D24788A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4418-DE96-4574-859A-47CA5BC8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65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EEB4-CF2E-461E-9FCB-0CA951E9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D19C-8C28-4AFF-ACFA-99FAF68D2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AC124-2982-4AA9-BEDA-A12799B2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52F07-2A73-4777-9517-6B5E9B41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2CB1-747D-4C38-9CE7-10F84D756D1E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7221-9F5C-4249-B74C-EE1F9DA3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B730F-769A-4BF9-8D63-614347B7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19CB-C709-4EA4-931C-5A64090E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5B8A2-8A83-4625-B258-0768F007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BEC6D-B402-40DD-A09B-2764D650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8EF41-EBED-465E-9083-7984B5FA9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B364C-4142-4423-920C-8C79BDF31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BDB4E-FC0F-40FA-9130-F1CACA45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C543-AC9D-45DF-94D1-CBE6EDF136A8}" type="datetime1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E54DE-1F9E-4659-BF5A-9E1B2C93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85F1-B7F8-4F7B-AF83-CBA4F229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5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67A3-4ADC-4415-AEF7-CF43CBDE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7BBA5-8E92-4E10-AA10-5732EED9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68C7-3AE5-4489-BFD5-563C35FF3BB0}" type="datetime1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C2FC6-FB86-4100-8B3A-43946168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622F7-9FBE-4315-89E6-4C4C6B84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B1AB-6BEA-512D-CC0A-08709A78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D282-F1E7-F19F-6CDC-55D87088A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2C1AB-4DD4-DEA6-8E53-D46C140C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F7496-99CC-ED41-C426-C5B81A5D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865D3-8092-FB9B-CB44-3D843CCD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19583-45BC-EE10-4206-B8897F5A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9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BB19A-2488-40C8-B887-BE2C54A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25B3-548C-4E7D-BFA5-3B759B28E439}" type="datetime1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9141F-B643-484C-922D-4162A06B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3BA90-FD85-44B0-AC79-A808363C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46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A119-A208-4779-AB5E-A359C246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9FCA-5B0E-4516-9384-230E79F5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2E2E2-0569-4EDD-8E00-C1C940B8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BEC77-0DA2-44EB-A53B-099FB31E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3140-1801-4EA6-87A1-589786B10DD3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DE01-418C-4FD9-B0C6-05C413D3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6E4E5-0F46-4BB1-8B31-8EF328B2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3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6AF1-C8E6-42FA-AA70-BC0BC863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9DF99-3456-454B-AAC3-1F5C2DC90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02CA5-E32D-4BF8-B0C7-BF496BADE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2E075-E381-4872-9A87-21D9FAEB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BFD3-63E6-4BF2-953A-B9EBDF87BBA3}" type="datetime1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82360-1814-4353-AC41-291E3357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278C5-B7DA-4B8D-A323-CB153B22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83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B960-BA80-44C6-9384-750DFEA4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29AF8-79AE-45E9-A4E6-4A024E2E1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4374-7FDD-4A32-A4F1-2EAD594C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05D5-6098-4318-95DD-801B07ED88C9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DA592-89F2-44D1-90DE-1E4F5A7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6DDA1-CB4C-481A-A48F-67253403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1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3D2B2-B469-4A0B-9D1A-DC132B163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BEC9F-3510-45F4-ACDF-846CA3B28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1C84-A17C-4F81-ACDC-11F48FF9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D1E-3FD0-4543-831B-9D07A3000A0D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A7A5-CFF6-414C-9A71-31DDE72C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C3DF5-A77B-416B-B3A3-20EE300C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1402-A272-029A-6464-D48E0B2E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80C1D-C654-8AC4-369C-A7EAAA7A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45CCA-22D4-29A3-AB36-80E132DF8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B72E6-8726-D71C-1845-542B15EDA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713E1-FD76-C1C1-9061-6F61EC40C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2EBA9-6292-6753-A71F-FC6AEC4C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5489A-0F5E-C527-506A-530E18C3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CD092-D243-0EBC-EAB5-B8440627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1CD0-5E13-8733-4B9D-56F798FE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09521-DB23-F157-4750-B81EA04A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7BFE0-29AD-5CAD-F04C-B87E44C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86667-EBE5-0508-B512-5705C7A0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CB3C8-A99D-91D8-754F-B0F3DE40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3A270-3478-4D87-A948-7EC67EA4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CAB61-B4A2-2DDD-143C-A3E773C3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0B44-5A4B-7B53-24B1-A6FEB1C2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3CD0-3163-3D6B-EE3D-C9714E76F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21E56-92FF-410A-51E4-DB94609E6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E394D-8650-353D-D629-2FC6E0AB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D5835-9385-3830-1F9D-6485A20A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53AC6-163D-9643-F7D5-6E353B0E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B424-738D-D950-8FA4-F4F449E2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5F641-BED1-BBEB-08DD-C616CB7E7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053CA-8CE6-08F8-9801-102BE970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13966-71F9-44FC-3710-689E7DF9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CC1F7-4B9D-655F-345F-E98AF6E2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9B198-2C0B-90B3-22D0-D0AE6E39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53B80-B906-9443-A45D-0CA4746B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CB400-49EA-9881-46C3-8DAECD66C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61D7F-4A86-548D-3FB0-F9559618C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7A27-7802-4F6F-A7A0-3571B685045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E536-7E24-823C-3FBC-4707FFDE6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2A090-A1F2-E791-EFB5-11BCC0620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82803-B5FF-4C3A-9AA4-EB643E90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5513070-B453-4B13-82FA-A3D644CC6DEF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0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051E9-2535-4148-872B-516874AB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F1416-8411-4ABB-8ECF-B219580E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6E97-2516-4A5F-84F3-8EBA0912E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94DD-3989-40A3-A3D5-57EBB106A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123C6-274F-4141-9261-AF4BE9262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051E9-2535-4148-872B-516874AB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F1416-8411-4ABB-8ECF-B219580E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6E97-2516-4A5F-84F3-8EBA0912E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285CC-BB8B-490E-96FA-6963E02AE3AB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94DD-3989-40A3-A3D5-57EBB106A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123C6-274F-4141-9261-AF4BE9262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0AF2-B6C9-498B-83A8-17F928CFC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1.png"/><Relationship Id="rId12" Type="http://schemas.openxmlformats.org/officeDocument/2006/relationships/image" Target="../media/image3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.png"/><Relationship Id="rId11" Type="http://schemas.openxmlformats.org/officeDocument/2006/relationships/image" Target="../media/image33.JPG"/><Relationship Id="rId5" Type="http://schemas.openxmlformats.org/officeDocument/2006/relationships/image" Target="../media/image17.JPG"/><Relationship Id="rId10" Type="http://schemas.openxmlformats.org/officeDocument/2006/relationships/image" Target="../media/image37.PNG"/><Relationship Id="rId4" Type="http://schemas.openxmlformats.org/officeDocument/2006/relationships/image" Target="../media/image4.JPG"/><Relationship Id="rId9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1.JP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4.JP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4.JP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7.xml"/><Relationship Id="rId6" Type="http://schemas.openxmlformats.org/officeDocument/2006/relationships/image" Target="../media/image45.JPG"/><Relationship Id="rId5" Type="http://schemas.openxmlformats.org/officeDocument/2006/relationships/image" Target="../media/image41.JPG"/><Relationship Id="rId10" Type="http://schemas.openxmlformats.org/officeDocument/2006/relationships/image" Target="../media/image48.JPG"/><Relationship Id="rId4" Type="http://schemas.openxmlformats.org/officeDocument/2006/relationships/image" Target="../media/image39.JPG"/><Relationship Id="rId9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5.JPG"/><Relationship Id="rId12" Type="http://schemas.openxmlformats.org/officeDocument/2006/relationships/image" Target="../media/image5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1.JPG"/><Relationship Id="rId11" Type="http://schemas.openxmlformats.org/officeDocument/2006/relationships/image" Target="../media/image51.JPG"/><Relationship Id="rId5" Type="http://schemas.openxmlformats.org/officeDocument/2006/relationships/image" Target="../media/image39.JPG"/><Relationship Id="rId15" Type="http://schemas.openxmlformats.org/officeDocument/2006/relationships/image" Target="../media/image55.GIF"/><Relationship Id="rId10" Type="http://schemas.openxmlformats.org/officeDocument/2006/relationships/image" Target="../media/image50.JPG"/><Relationship Id="rId4" Type="http://schemas.openxmlformats.org/officeDocument/2006/relationships/image" Target="../media/image4.JPG"/><Relationship Id="rId9" Type="http://schemas.openxmlformats.org/officeDocument/2006/relationships/image" Target="../media/image36.JPG"/><Relationship Id="rId14" Type="http://schemas.openxmlformats.org/officeDocument/2006/relationships/image" Target="../media/image5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3.png"/><Relationship Id="rId18" Type="http://schemas.openxmlformats.org/officeDocument/2006/relationships/image" Target="../media/image58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5.JPG"/><Relationship Id="rId12" Type="http://schemas.openxmlformats.org/officeDocument/2006/relationships/image" Target="../media/image52.png"/><Relationship Id="rId17" Type="http://schemas.openxmlformats.org/officeDocument/2006/relationships/image" Target="../media/image57.GIF"/><Relationship Id="rId2" Type="http://schemas.openxmlformats.org/officeDocument/2006/relationships/tags" Target="../tags/tag51.xml"/><Relationship Id="rId16" Type="http://schemas.openxmlformats.org/officeDocument/2006/relationships/image" Target="../media/image56.JPG"/><Relationship Id="rId1" Type="http://schemas.openxmlformats.org/officeDocument/2006/relationships/tags" Target="../tags/tag50.xml"/><Relationship Id="rId6" Type="http://schemas.openxmlformats.org/officeDocument/2006/relationships/image" Target="../media/image41.JPG"/><Relationship Id="rId11" Type="http://schemas.openxmlformats.org/officeDocument/2006/relationships/image" Target="../media/image51.JPG"/><Relationship Id="rId5" Type="http://schemas.openxmlformats.org/officeDocument/2006/relationships/image" Target="../media/image39.JPG"/><Relationship Id="rId15" Type="http://schemas.openxmlformats.org/officeDocument/2006/relationships/image" Target="../media/image55.GIF"/><Relationship Id="rId10" Type="http://schemas.openxmlformats.org/officeDocument/2006/relationships/image" Target="../media/image50.JPG"/><Relationship Id="rId4" Type="http://schemas.openxmlformats.org/officeDocument/2006/relationships/image" Target="../media/image4.JPG"/><Relationship Id="rId9" Type="http://schemas.openxmlformats.org/officeDocument/2006/relationships/image" Target="../media/image36.JPG"/><Relationship Id="rId1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56.JPG"/><Relationship Id="rId18" Type="http://schemas.openxmlformats.org/officeDocument/2006/relationships/image" Target="../media/image63.png"/><Relationship Id="rId3" Type="http://schemas.openxmlformats.org/officeDocument/2006/relationships/tags" Target="../tags/tag54.xml"/><Relationship Id="rId21" Type="http://schemas.openxmlformats.org/officeDocument/2006/relationships/image" Target="../media/image66.png"/><Relationship Id="rId7" Type="http://schemas.openxmlformats.org/officeDocument/2006/relationships/image" Target="../media/image39.JPG"/><Relationship Id="rId12" Type="http://schemas.openxmlformats.org/officeDocument/2006/relationships/image" Target="../media/image51.JPG"/><Relationship Id="rId17" Type="http://schemas.openxmlformats.org/officeDocument/2006/relationships/image" Target="../media/image62.PNG"/><Relationship Id="rId2" Type="http://schemas.openxmlformats.org/officeDocument/2006/relationships/tags" Target="../tags/tag53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52.xml"/><Relationship Id="rId6" Type="http://schemas.openxmlformats.org/officeDocument/2006/relationships/image" Target="../media/image4.JPG"/><Relationship Id="rId11" Type="http://schemas.openxmlformats.org/officeDocument/2006/relationships/image" Target="../media/image36.JP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0.JPG"/><Relationship Id="rId23" Type="http://schemas.openxmlformats.org/officeDocument/2006/relationships/image" Target="../media/image68.JPG"/><Relationship Id="rId10" Type="http://schemas.openxmlformats.org/officeDocument/2006/relationships/image" Target="../media/image49.JPG"/><Relationship Id="rId19" Type="http://schemas.openxmlformats.org/officeDocument/2006/relationships/image" Target="../media/image64.png"/><Relationship Id="rId4" Type="http://schemas.openxmlformats.org/officeDocument/2006/relationships/tags" Target="../tags/tag55.xml"/><Relationship Id="rId9" Type="http://schemas.openxmlformats.org/officeDocument/2006/relationships/image" Target="../media/image45.JPG"/><Relationship Id="rId14" Type="http://schemas.openxmlformats.org/officeDocument/2006/relationships/image" Target="../media/image59.JPG"/><Relationship Id="rId22" Type="http://schemas.openxmlformats.org/officeDocument/2006/relationships/image" Target="../media/image6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56.JPG"/><Relationship Id="rId18" Type="http://schemas.openxmlformats.org/officeDocument/2006/relationships/image" Target="../media/image63.png"/><Relationship Id="rId3" Type="http://schemas.openxmlformats.org/officeDocument/2006/relationships/tags" Target="../tags/tag58.xml"/><Relationship Id="rId21" Type="http://schemas.openxmlformats.org/officeDocument/2006/relationships/image" Target="../media/image66.png"/><Relationship Id="rId7" Type="http://schemas.openxmlformats.org/officeDocument/2006/relationships/image" Target="../media/image39.JPG"/><Relationship Id="rId12" Type="http://schemas.openxmlformats.org/officeDocument/2006/relationships/image" Target="../media/image51.JPG"/><Relationship Id="rId17" Type="http://schemas.openxmlformats.org/officeDocument/2006/relationships/image" Target="../media/image62.PNG"/><Relationship Id="rId25" Type="http://schemas.openxmlformats.org/officeDocument/2006/relationships/image" Target="../media/image70.JPG"/><Relationship Id="rId2" Type="http://schemas.openxmlformats.org/officeDocument/2006/relationships/tags" Target="../tags/tag57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56.xml"/><Relationship Id="rId6" Type="http://schemas.openxmlformats.org/officeDocument/2006/relationships/image" Target="../media/image4.JPG"/><Relationship Id="rId11" Type="http://schemas.openxmlformats.org/officeDocument/2006/relationships/image" Target="../media/image36.JPG"/><Relationship Id="rId24" Type="http://schemas.openxmlformats.org/officeDocument/2006/relationships/image" Target="../media/image69.JP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0.JPG"/><Relationship Id="rId23" Type="http://schemas.openxmlformats.org/officeDocument/2006/relationships/image" Target="../media/image68.JPG"/><Relationship Id="rId10" Type="http://schemas.openxmlformats.org/officeDocument/2006/relationships/image" Target="../media/image49.JPG"/><Relationship Id="rId19" Type="http://schemas.openxmlformats.org/officeDocument/2006/relationships/image" Target="../media/image64.png"/><Relationship Id="rId4" Type="http://schemas.openxmlformats.org/officeDocument/2006/relationships/tags" Target="../tags/tag59.xml"/><Relationship Id="rId9" Type="http://schemas.openxmlformats.org/officeDocument/2006/relationships/image" Target="../media/image45.JPG"/><Relationship Id="rId14" Type="http://schemas.openxmlformats.org/officeDocument/2006/relationships/image" Target="../media/image59.JPG"/><Relationship Id="rId22" Type="http://schemas.openxmlformats.org/officeDocument/2006/relationships/image" Target="../media/image6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56.JPG"/><Relationship Id="rId18" Type="http://schemas.openxmlformats.org/officeDocument/2006/relationships/image" Target="../media/image66.png"/><Relationship Id="rId3" Type="http://schemas.openxmlformats.org/officeDocument/2006/relationships/tags" Target="../tags/tag62.xml"/><Relationship Id="rId21" Type="http://schemas.openxmlformats.org/officeDocument/2006/relationships/image" Target="../media/image73.JPG"/><Relationship Id="rId7" Type="http://schemas.openxmlformats.org/officeDocument/2006/relationships/image" Target="../media/image39.JPG"/><Relationship Id="rId12" Type="http://schemas.openxmlformats.org/officeDocument/2006/relationships/image" Target="../media/image51.JPG"/><Relationship Id="rId17" Type="http://schemas.openxmlformats.org/officeDocument/2006/relationships/image" Target="../media/image72.png"/><Relationship Id="rId2" Type="http://schemas.openxmlformats.org/officeDocument/2006/relationships/tags" Target="../tags/tag61.xml"/><Relationship Id="rId16" Type="http://schemas.openxmlformats.org/officeDocument/2006/relationships/image" Target="../media/image71.png"/><Relationship Id="rId20" Type="http://schemas.openxmlformats.org/officeDocument/2006/relationships/image" Target="../media/image68.JPG"/><Relationship Id="rId1" Type="http://schemas.openxmlformats.org/officeDocument/2006/relationships/tags" Target="../tags/tag60.xml"/><Relationship Id="rId6" Type="http://schemas.openxmlformats.org/officeDocument/2006/relationships/image" Target="../media/image4.JPG"/><Relationship Id="rId11" Type="http://schemas.openxmlformats.org/officeDocument/2006/relationships/image" Target="../media/image36.JP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2.PNG"/><Relationship Id="rId10" Type="http://schemas.openxmlformats.org/officeDocument/2006/relationships/image" Target="../media/image49.JPG"/><Relationship Id="rId19" Type="http://schemas.openxmlformats.org/officeDocument/2006/relationships/image" Target="../media/image65.png"/><Relationship Id="rId4" Type="http://schemas.openxmlformats.org/officeDocument/2006/relationships/tags" Target="../tags/tag63.xml"/><Relationship Id="rId9" Type="http://schemas.openxmlformats.org/officeDocument/2006/relationships/image" Target="../media/image45.JP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JPG"/><Relationship Id="rId5" Type="http://schemas.openxmlformats.org/officeDocument/2006/relationships/image" Target="../media/image76.GIF"/><Relationship Id="rId4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JPG"/><Relationship Id="rId5" Type="http://schemas.openxmlformats.org/officeDocument/2006/relationships/image" Target="../media/image76.GIF"/><Relationship Id="rId4" Type="http://schemas.openxmlformats.org/officeDocument/2006/relationships/image" Target="../media/image7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0.JPG"/><Relationship Id="rId7" Type="http://schemas.openxmlformats.org/officeDocument/2006/relationships/image" Target="../media/image8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PNG"/><Relationship Id="rId9" Type="http://schemas.openxmlformats.org/officeDocument/2006/relationships/image" Target="../media/image8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0.JPG"/><Relationship Id="rId7" Type="http://schemas.openxmlformats.org/officeDocument/2006/relationships/image" Target="../media/image8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66.xml"/><Relationship Id="rId7" Type="http://schemas.openxmlformats.org/officeDocument/2006/relationships/image" Target="../media/image8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JPG"/><Relationship Id="rId11" Type="http://schemas.openxmlformats.org/officeDocument/2006/relationships/image" Target="../media/image91.JP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png"/><Relationship Id="rId4" Type="http://schemas.openxmlformats.org/officeDocument/2006/relationships/tags" Target="../tags/tag67.xml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2.png"/><Relationship Id="rId3" Type="http://schemas.openxmlformats.org/officeDocument/2006/relationships/tags" Target="../tags/tag70.xml"/><Relationship Id="rId7" Type="http://schemas.openxmlformats.org/officeDocument/2006/relationships/image" Target="../media/image4.JPG"/><Relationship Id="rId12" Type="http://schemas.openxmlformats.org/officeDocument/2006/relationships/image" Target="../media/image90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9.png"/><Relationship Id="rId5" Type="http://schemas.openxmlformats.org/officeDocument/2006/relationships/tags" Target="../tags/tag72.xml"/><Relationship Id="rId10" Type="http://schemas.openxmlformats.org/officeDocument/2006/relationships/image" Target="../media/image88.png"/><Relationship Id="rId4" Type="http://schemas.openxmlformats.org/officeDocument/2006/relationships/tags" Target="../tags/tag71.xml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2.png"/><Relationship Id="rId3" Type="http://schemas.openxmlformats.org/officeDocument/2006/relationships/tags" Target="../tags/tag75.xml"/><Relationship Id="rId7" Type="http://schemas.openxmlformats.org/officeDocument/2006/relationships/image" Target="../media/image4.JPG"/><Relationship Id="rId12" Type="http://schemas.openxmlformats.org/officeDocument/2006/relationships/image" Target="../media/image90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9.png"/><Relationship Id="rId5" Type="http://schemas.openxmlformats.org/officeDocument/2006/relationships/tags" Target="../tags/tag77.xml"/><Relationship Id="rId10" Type="http://schemas.openxmlformats.org/officeDocument/2006/relationships/image" Target="../media/image88.png"/><Relationship Id="rId4" Type="http://schemas.openxmlformats.org/officeDocument/2006/relationships/tags" Target="../tags/tag76.xml"/><Relationship Id="rId9" Type="http://schemas.openxmlformats.org/officeDocument/2006/relationships/image" Target="../media/image87.png"/><Relationship Id="rId14" Type="http://schemas.openxmlformats.org/officeDocument/2006/relationships/image" Target="../media/image9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2.png"/><Relationship Id="rId3" Type="http://schemas.openxmlformats.org/officeDocument/2006/relationships/tags" Target="../tags/tag80.xml"/><Relationship Id="rId7" Type="http://schemas.openxmlformats.org/officeDocument/2006/relationships/image" Target="../media/image4.JPG"/><Relationship Id="rId12" Type="http://schemas.openxmlformats.org/officeDocument/2006/relationships/image" Target="../media/image90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9.png"/><Relationship Id="rId5" Type="http://schemas.openxmlformats.org/officeDocument/2006/relationships/tags" Target="../tags/tag82.xml"/><Relationship Id="rId15" Type="http://schemas.openxmlformats.org/officeDocument/2006/relationships/image" Target="../media/image94.JPG"/><Relationship Id="rId10" Type="http://schemas.openxmlformats.org/officeDocument/2006/relationships/image" Target="../media/image88.png"/><Relationship Id="rId4" Type="http://schemas.openxmlformats.org/officeDocument/2006/relationships/tags" Target="../tags/tag81.xml"/><Relationship Id="rId9" Type="http://schemas.openxmlformats.org/officeDocument/2006/relationships/image" Target="../media/image87.png"/><Relationship Id="rId14" Type="http://schemas.openxmlformats.org/officeDocument/2006/relationships/image" Target="../media/image9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11" Type="http://schemas.openxmlformats.org/officeDocument/2006/relationships/image" Target="../media/image11.PNG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2.png"/><Relationship Id="rId3" Type="http://schemas.openxmlformats.org/officeDocument/2006/relationships/tags" Target="../tags/tag85.xml"/><Relationship Id="rId7" Type="http://schemas.openxmlformats.org/officeDocument/2006/relationships/image" Target="../media/image4.JPG"/><Relationship Id="rId12" Type="http://schemas.openxmlformats.org/officeDocument/2006/relationships/image" Target="../media/image90.png"/><Relationship Id="rId2" Type="http://schemas.openxmlformats.org/officeDocument/2006/relationships/tags" Target="../tags/tag84.xml"/><Relationship Id="rId16" Type="http://schemas.openxmlformats.org/officeDocument/2006/relationships/image" Target="../media/image95.JPG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9.png"/><Relationship Id="rId5" Type="http://schemas.openxmlformats.org/officeDocument/2006/relationships/tags" Target="../tags/tag87.xml"/><Relationship Id="rId15" Type="http://schemas.openxmlformats.org/officeDocument/2006/relationships/image" Target="../media/image94.JPG"/><Relationship Id="rId10" Type="http://schemas.openxmlformats.org/officeDocument/2006/relationships/image" Target="../media/image88.png"/><Relationship Id="rId4" Type="http://schemas.openxmlformats.org/officeDocument/2006/relationships/tags" Target="../tags/tag86.xml"/><Relationship Id="rId9" Type="http://schemas.openxmlformats.org/officeDocument/2006/relationships/image" Target="../media/image87.png"/><Relationship Id="rId14" Type="http://schemas.openxmlformats.org/officeDocument/2006/relationships/image" Target="../media/image9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88.png"/><Relationship Id="rId18" Type="http://schemas.openxmlformats.org/officeDocument/2006/relationships/image" Target="../media/image96.png"/><Relationship Id="rId3" Type="http://schemas.openxmlformats.org/officeDocument/2006/relationships/tags" Target="../tags/tag90.xml"/><Relationship Id="rId21" Type="http://schemas.openxmlformats.org/officeDocument/2006/relationships/image" Target="../media/image99.png"/><Relationship Id="rId7" Type="http://schemas.openxmlformats.org/officeDocument/2006/relationships/tags" Target="../tags/tag94.xml"/><Relationship Id="rId12" Type="http://schemas.openxmlformats.org/officeDocument/2006/relationships/image" Target="../media/image87.png"/><Relationship Id="rId17" Type="http://schemas.openxmlformats.org/officeDocument/2006/relationships/image" Target="../media/image93.JPG"/><Relationship Id="rId2" Type="http://schemas.openxmlformats.org/officeDocument/2006/relationships/tags" Target="../tags/tag89.xml"/><Relationship Id="rId16" Type="http://schemas.openxmlformats.org/officeDocument/2006/relationships/image" Target="../media/image92.png"/><Relationship Id="rId20" Type="http://schemas.openxmlformats.org/officeDocument/2006/relationships/image" Target="../media/image98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91.JPG"/><Relationship Id="rId24" Type="http://schemas.openxmlformats.org/officeDocument/2006/relationships/image" Target="../media/image95.JPG"/><Relationship Id="rId5" Type="http://schemas.openxmlformats.org/officeDocument/2006/relationships/tags" Target="../tags/tag92.xml"/><Relationship Id="rId15" Type="http://schemas.openxmlformats.org/officeDocument/2006/relationships/image" Target="../media/image90.png"/><Relationship Id="rId23" Type="http://schemas.openxmlformats.org/officeDocument/2006/relationships/image" Target="../media/image100.GIF"/><Relationship Id="rId10" Type="http://schemas.openxmlformats.org/officeDocument/2006/relationships/image" Target="../media/image4.JPG"/><Relationship Id="rId19" Type="http://schemas.openxmlformats.org/officeDocument/2006/relationships/image" Target="../media/image97.JP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89.png"/><Relationship Id="rId22" Type="http://schemas.openxmlformats.org/officeDocument/2006/relationships/image" Target="../media/image9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2.png"/><Relationship Id="rId3" Type="http://schemas.openxmlformats.org/officeDocument/2006/relationships/tags" Target="../tags/tag98.xml"/><Relationship Id="rId7" Type="http://schemas.openxmlformats.org/officeDocument/2006/relationships/image" Target="../media/image4.JPG"/><Relationship Id="rId12" Type="http://schemas.openxmlformats.org/officeDocument/2006/relationships/image" Target="../media/image90.png"/><Relationship Id="rId2" Type="http://schemas.openxmlformats.org/officeDocument/2006/relationships/tags" Target="../tags/tag97.xml"/><Relationship Id="rId16" Type="http://schemas.openxmlformats.org/officeDocument/2006/relationships/image" Target="../media/image94.JPG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9.png"/><Relationship Id="rId5" Type="http://schemas.openxmlformats.org/officeDocument/2006/relationships/tags" Target="../tags/tag100.xml"/><Relationship Id="rId15" Type="http://schemas.openxmlformats.org/officeDocument/2006/relationships/image" Target="../media/image101.JPG"/><Relationship Id="rId10" Type="http://schemas.openxmlformats.org/officeDocument/2006/relationships/image" Target="../media/image88.png"/><Relationship Id="rId4" Type="http://schemas.openxmlformats.org/officeDocument/2006/relationships/tags" Target="../tags/tag99.xml"/><Relationship Id="rId9" Type="http://schemas.openxmlformats.org/officeDocument/2006/relationships/image" Target="../media/image87.png"/><Relationship Id="rId14" Type="http://schemas.openxmlformats.org/officeDocument/2006/relationships/image" Target="../media/image93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2.png"/><Relationship Id="rId18" Type="http://schemas.openxmlformats.org/officeDocument/2006/relationships/image" Target="../media/image103.JPG"/><Relationship Id="rId3" Type="http://schemas.openxmlformats.org/officeDocument/2006/relationships/tags" Target="../tags/tag103.xml"/><Relationship Id="rId7" Type="http://schemas.openxmlformats.org/officeDocument/2006/relationships/image" Target="../media/image4.JPG"/><Relationship Id="rId12" Type="http://schemas.openxmlformats.org/officeDocument/2006/relationships/image" Target="../media/image90.png"/><Relationship Id="rId17" Type="http://schemas.openxmlformats.org/officeDocument/2006/relationships/image" Target="../media/image102.JPG"/><Relationship Id="rId2" Type="http://schemas.openxmlformats.org/officeDocument/2006/relationships/tags" Target="../tags/tag102.xml"/><Relationship Id="rId16" Type="http://schemas.openxmlformats.org/officeDocument/2006/relationships/image" Target="../media/image94.JPG"/><Relationship Id="rId20" Type="http://schemas.openxmlformats.org/officeDocument/2006/relationships/image" Target="../media/image105.JPG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9.png"/><Relationship Id="rId5" Type="http://schemas.openxmlformats.org/officeDocument/2006/relationships/tags" Target="../tags/tag105.xml"/><Relationship Id="rId15" Type="http://schemas.openxmlformats.org/officeDocument/2006/relationships/image" Target="../media/image101.JPG"/><Relationship Id="rId10" Type="http://schemas.openxmlformats.org/officeDocument/2006/relationships/image" Target="../media/image88.png"/><Relationship Id="rId19" Type="http://schemas.openxmlformats.org/officeDocument/2006/relationships/image" Target="../media/image104.JPG"/><Relationship Id="rId4" Type="http://schemas.openxmlformats.org/officeDocument/2006/relationships/tags" Target="../tags/tag104.xml"/><Relationship Id="rId9" Type="http://schemas.openxmlformats.org/officeDocument/2006/relationships/image" Target="../media/image87.png"/><Relationship Id="rId14" Type="http://schemas.openxmlformats.org/officeDocument/2006/relationships/image" Target="../media/image93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2.png"/><Relationship Id="rId18" Type="http://schemas.openxmlformats.org/officeDocument/2006/relationships/image" Target="../media/image106.JPG"/><Relationship Id="rId3" Type="http://schemas.openxmlformats.org/officeDocument/2006/relationships/tags" Target="../tags/tag108.xml"/><Relationship Id="rId21" Type="http://schemas.openxmlformats.org/officeDocument/2006/relationships/image" Target="../media/image108.JPG"/><Relationship Id="rId7" Type="http://schemas.openxmlformats.org/officeDocument/2006/relationships/image" Target="../media/image4.JPG"/><Relationship Id="rId12" Type="http://schemas.openxmlformats.org/officeDocument/2006/relationships/image" Target="../media/image90.png"/><Relationship Id="rId17" Type="http://schemas.openxmlformats.org/officeDocument/2006/relationships/image" Target="../media/image102.JPG"/><Relationship Id="rId2" Type="http://schemas.openxmlformats.org/officeDocument/2006/relationships/tags" Target="../tags/tag107.xml"/><Relationship Id="rId16" Type="http://schemas.openxmlformats.org/officeDocument/2006/relationships/image" Target="../media/image94.JPG"/><Relationship Id="rId20" Type="http://schemas.openxmlformats.org/officeDocument/2006/relationships/image" Target="../media/image107.JPG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89.png"/><Relationship Id="rId5" Type="http://schemas.openxmlformats.org/officeDocument/2006/relationships/tags" Target="../tags/tag110.xml"/><Relationship Id="rId15" Type="http://schemas.openxmlformats.org/officeDocument/2006/relationships/image" Target="../media/image101.JPG"/><Relationship Id="rId10" Type="http://schemas.openxmlformats.org/officeDocument/2006/relationships/image" Target="../media/image88.png"/><Relationship Id="rId19" Type="http://schemas.openxmlformats.org/officeDocument/2006/relationships/image" Target="../media/image105.JPG"/><Relationship Id="rId4" Type="http://schemas.openxmlformats.org/officeDocument/2006/relationships/tags" Target="../tags/tag109.xml"/><Relationship Id="rId9" Type="http://schemas.openxmlformats.org/officeDocument/2006/relationships/image" Target="../media/image87.png"/><Relationship Id="rId14" Type="http://schemas.openxmlformats.org/officeDocument/2006/relationships/image" Target="../media/image93.JPG"/><Relationship Id="rId22" Type="http://schemas.openxmlformats.org/officeDocument/2006/relationships/image" Target="../media/image10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5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1.xml"/><Relationship Id="rId6" Type="http://schemas.openxmlformats.org/officeDocument/2006/relationships/image" Target="../media/image114.JPG"/><Relationship Id="rId5" Type="http://schemas.openxmlformats.org/officeDocument/2006/relationships/image" Target="../media/image113.png"/><Relationship Id="rId4" Type="http://schemas.openxmlformats.org/officeDocument/2006/relationships/image" Target="../media/image112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9.JPG"/><Relationship Id="rId3" Type="http://schemas.openxmlformats.org/officeDocument/2006/relationships/tags" Target="../tags/tag114.xml"/><Relationship Id="rId7" Type="http://schemas.openxmlformats.org/officeDocument/2006/relationships/image" Target="../media/image112.JPG"/><Relationship Id="rId12" Type="http://schemas.openxmlformats.org/officeDocument/2006/relationships/image" Target="../media/image118.JPG"/><Relationship Id="rId17" Type="http://schemas.openxmlformats.org/officeDocument/2006/relationships/image" Target="../media/image123.png"/><Relationship Id="rId2" Type="http://schemas.openxmlformats.org/officeDocument/2006/relationships/tags" Target="../tags/tag113.xml"/><Relationship Id="rId16" Type="http://schemas.openxmlformats.org/officeDocument/2006/relationships/image" Target="../media/image122.png"/><Relationship Id="rId1" Type="http://schemas.openxmlformats.org/officeDocument/2006/relationships/tags" Target="../tags/tag112.xml"/><Relationship Id="rId6" Type="http://schemas.openxmlformats.org/officeDocument/2006/relationships/image" Target="../media/image4.JPG"/><Relationship Id="rId11" Type="http://schemas.openxmlformats.org/officeDocument/2006/relationships/image" Target="../media/image117.JP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21.png"/><Relationship Id="rId10" Type="http://schemas.openxmlformats.org/officeDocument/2006/relationships/image" Target="../media/image116.JPG"/><Relationship Id="rId4" Type="http://schemas.openxmlformats.org/officeDocument/2006/relationships/tags" Target="../tags/tag115.xml"/><Relationship Id="rId9" Type="http://schemas.openxmlformats.org/officeDocument/2006/relationships/image" Target="../media/image114.JPG"/><Relationship Id="rId1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18" Type="http://schemas.openxmlformats.org/officeDocument/2006/relationships/image" Target="../media/image10.png"/><Relationship Id="rId26" Type="http://schemas.openxmlformats.org/officeDocument/2006/relationships/image" Target="../media/image19.PNG"/><Relationship Id="rId3" Type="http://schemas.openxmlformats.org/officeDocument/2006/relationships/tags" Target="../tags/tag6.xml"/><Relationship Id="rId21" Type="http://schemas.openxmlformats.org/officeDocument/2006/relationships/image" Target="../media/image6.PNG"/><Relationship Id="rId7" Type="http://schemas.openxmlformats.org/officeDocument/2006/relationships/tags" Target="../tags/tag10.xml"/><Relationship Id="rId12" Type="http://schemas.openxmlformats.org/officeDocument/2006/relationships/image" Target="../media/image15.png"/><Relationship Id="rId17" Type="http://schemas.openxmlformats.org/officeDocument/2006/relationships/image" Target="../media/image17.JPG"/><Relationship Id="rId25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image" Target="../media/image9.JPG"/><Relationship Id="rId20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4.png"/><Relationship Id="rId24" Type="http://schemas.openxmlformats.org/officeDocument/2006/relationships/image" Target="../media/image7.PNG"/><Relationship Id="rId5" Type="http://schemas.openxmlformats.org/officeDocument/2006/relationships/tags" Target="../tags/tag8.xml"/><Relationship Id="rId15" Type="http://schemas.openxmlformats.org/officeDocument/2006/relationships/image" Target="../media/image3.JPG"/><Relationship Id="rId23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JPG"/><Relationship Id="rId4" Type="http://schemas.openxmlformats.org/officeDocument/2006/relationships/tags" Target="../tags/tag7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4.JPG"/><Relationship Id="rId7" Type="http://schemas.openxmlformats.org/officeDocument/2006/relationships/image" Target="../media/image124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6.xml"/><Relationship Id="rId6" Type="http://schemas.openxmlformats.org/officeDocument/2006/relationships/image" Target="../media/image114.JPG"/><Relationship Id="rId5" Type="http://schemas.openxmlformats.org/officeDocument/2006/relationships/image" Target="../media/image113.png"/><Relationship Id="rId10" Type="http://schemas.openxmlformats.org/officeDocument/2006/relationships/image" Target="../media/image123.png"/><Relationship Id="rId4" Type="http://schemas.openxmlformats.org/officeDocument/2006/relationships/image" Target="../media/image112.JPG"/><Relationship Id="rId9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G"/><Relationship Id="rId3" Type="http://schemas.openxmlformats.org/officeDocument/2006/relationships/image" Target="../media/image4.JPG"/><Relationship Id="rId7" Type="http://schemas.openxmlformats.org/officeDocument/2006/relationships/image" Target="../media/image124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7.xml"/><Relationship Id="rId6" Type="http://schemas.openxmlformats.org/officeDocument/2006/relationships/image" Target="../media/image114.JPG"/><Relationship Id="rId11" Type="http://schemas.openxmlformats.org/officeDocument/2006/relationships/image" Target="../media/image123.png"/><Relationship Id="rId5" Type="http://schemas.openxmlformats.org/officeDocument/2006/relationships/image" Target="../media/image113.png"/><Relationship Id="rId10" Type="http://schemas.openxmlformats.org/officeDocument/2006/relationships/image" Target="../media/image37.PNG"/><Relationship Id="rId4" Type="http://schemas.openxmlformats.org/officeDocument/2006/relationships/image" Target="../media/image112.JPG"/><Relationship Id="rId9" Type="http://schemas.openxmlformats.org/officeDocument/2006/relationships/image" Target="../media/image11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G"/><Relationship Id="rId13" Type="http://schemas.openxmlformats.org/officeDocument/2006/relationships/image" Target="../media/image129.JPG"/><Relationship Id="rId3" Type="http://schemas.openxmlformats.org/officeDocument/2006/relationships/image" Target="../media/image4.JPG"/><Relationship Id="rId7" Type="http://schemas.openxmlformats.org/officeDocument/2006/relationships/image" Target="../media/image124.JPG"/><Relationship Id="rId12" Type="http://schemas.openxmlformats.org/officeDocument/2006/relationships/image" Target="../media/image128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8.xml"/><Relationship Id="rId6" Type="http://schemas.openxmlformats.org/officeDocument/2006/relationships/image" Target="../media/image114.JPG"/><Relationship Id="rId11" Type="http://schemas.openxmlformats.org/officeDocument/2006/relationships/image" Target="../media/image127.JP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26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Relationship Id="rId1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7" Type="http://schemas.openxmlformats.org/officeDocument/2006/relationships/image" Target="../media/image1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7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9.xml"/><Relationship Id="rId6" Type="http://schemas.openxmlformats.org/officeDocument/2006/relationships/image" Target="../media/image113.png"/><Relationship Id="rId5" Type="http://schemas.openxmlformats.org/officeDocument/2006/relationships/image" Target="../media/image135.JPG"/><Relationship Id="rId4" Type="http://schemas.openxmlformats.org/officeDocument/2006/relationships/image" Target="../media/image130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6.JP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35.JPG"/><Relationship Id="rId11" Type="http://schemas.openxmlformats.org/officeDocument/2006/relationships/image" Target="../media/image117.JPG"/><Relationship Id="rId5" Type="http://schemas.openxmlformats.org/officeDocument/2006/relationships/image" Target="../media/image130.JPG"/><Relationship Id="rId10" Type="http://schemas.openxmlformats.org/officeDocument/2006/relationships/image" Target="../media/image113.png"/><Relationship Id="rId4" Type="http://schemas.openxmlformats.org/officeDocument/2006/relationships/image" Target="../media/image4.JPG"/><Relationship Id="rId9" Type="http://schemas.openxmlformats.org/officeDocument/2006/relationships/image" Target="../media/image138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6.JPG"/><Relationship Id="rId12" Type="http://schemas.openxmlformats.org/officeDocument/2006/relationships/image" Target="../media/image117.JP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35.JPG"/><Relationship Id="rId11" Type="http://schemas.openxmlformats.org/officeDocument/2006/relationships/image" Target="../media/image113.png"/><Relationship Id="rId5" Type="http://schemas.openxmlformats.org/officeDocument/2006/relationships/image" Target="../media/image130.JPG"/><Relationship Id="rId10" Type="http://schemas.openxmlformats.org/officeDocument/2006/relationships/image" Target="../media/image139.JPG"/><Relationship Id="rId4" Type="http://schemas.openxmlformats.org/officeDocument/2006/relationships/image" Target="../media/image4.JPG"/><Relationship Id="rId9" Type="http://schemas.openxmlformats.org/officeDocument/2006/relationships/image" Target="../media/image138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G"/><Relationship Id="rId13" Type="http://schemas.openxmlformats.org/officeDocument/2006/relationships/image" Target="../media/image117.JPG"/><Relationship Id="rId3" Type="http://schemas.openxmlformats.org/officeDocument/2006/relationships/tags" Target="../tags/tag126.xml"/><Relationship Id="rId7" Type="http://schemas.openxmlformats.org/officeDocument/2006/relationships/image" Target="../media/image135.JPG"/><Relationship Id="rId12" Type="http://schemas.openxmlformats.org/officeDocument/2006/relationships/image" Target="../media/image113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130.JPG"/><Relationship Id="rId11" Type="http://schemas.openxmlformats.org/officeDocument/2006/relationships/image" Target="../media/image141.JPG"/><Relationship Id="rId5" Type="http://schemas.openxmlformats.org/officeDocument/2006/relationships/image" Target="../media/image4.JPG"/><Relationship Id="rId10" Type="http://schemas.openxmlformats.org/officeDocument/2006/relationships/image" Target="../media/image140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3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3.png"/><Relationship Id="rId18" Type="http://schemas.openxmlformats.org/officeDocument/2006/relationships/image" Target="../media/image3.JPG"/><Relationship Id="rId26" Type="http://schemas.openxmlformats.org/officeDocument/2006/relationships/image" Target="../media/image18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2.png"/><Relationship Id="rId17" Type="http://schemas.openxmlformats.org/officeDocument/2006/relationships/image" Target="../media/image2.png"/><Relationship Id="rId25" Type="http://schemas.openxmlformats.org/officeDocument/2006/relationships/image" Target="../media/image11.PNG"/><Relationship Id="rId2" Type="http://schemas.openxmlformats.org/officeDocument/2006/relationships/tags" Target="../tags/tag12.xml"/><Relationship Id="rId16" Type="http://schemas.openxmlformats.org/officeDocument/2006/relationships/image" Target="../media/image14.png"/><Relationship Id="rId20" Type="http://schemas.openxmlformats.org/officeDocument/2006/relationships/image" Target="../media/image17.JPG"/><Relationship Id="rId29" Type="http://schemas.openxmlformats.org/officeDocument/2006/relationships/image" Target="../media/image8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6.PNG"/><Relationship Id="rId5" Type="http://schemas.openxmlformats.org/officeDocument/2006/relationships/tags" Target="../tags/tag15.xml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openxmlformats.org/officeDocument/2006/relationships/image" Target="../media/image7.PNG"/><Relationship Id="rId10" Type="http://schemas.openxmlformats.org/officeDocument/2006/relationships/tags" Target="../tags/tag20.xml"/><Relationship Id="rId19" Type="http://schemas.openxmlformats.org/officeDocument/2006/relationships/image" Target="../media/image9.JP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6.png"/><Relationship Id="rId22" Type="http://schemas.openxmlformats.org/officeDocument/2006/relationships/image" Target="../media/image4.JPG"/><Relationship Id="rId27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G"/><Relationship Id="rId13" Type="http://schemas.openxmlformats.org/officeDocument/2006/relationships/image" Target="../media/image147.JPG"/><Relationship Id="rId3" Type="http://schemas.openxmlformats.org/officeDocument/2006/relationships/image" Target="../media/image130.JPG"/><Relationship Id="rId7" Type="http://schemas.openxmlformats.org/officeDocument/2006/relationships/image" Target="../media/image141.JPG"/><Relationship Id="rId12" Type="http://schemas.openxmlformats.org/officeDocument/2006/relationships/image" Target="../media/image146.JPG"/><Relationship Id="rId2" Type="http://schemas.openxmlformats.org/officeDocument/2006/relationships/image" Target="../media/image4.JPG"/><Relationship Id="rId16" Type="http://schemas.openxmlformats.org/officeDocument/2006/relationships/image" Target="../media/image149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7.JPG"/><Relationship Id="rId11" Type="http://schemas.openxmlformats.org/officeDocument/2006/relationships/image" Target="../media/image145.JPG"/><Relationship Id="rId5" Type="http://schemas.openxmlformats.org/officeDocument/2006/relationships/image" Target="../media/image136.JPG"/><Relationship Id="rId15" Type="http://schemas.openxmlformats.org/officeDocument/2006/relationships/image" Target="../media/image148.GIF"/><Relationship Id="rId10" Type="http://schemas.openxmlformats.org/officeDocument/2006/relationships/image" Target="../media/image144.JPG"/><Relationship Id="rId4" Type="http://schemas.openxmlformats.org/officeDocument/2006/relationships/image" Target="../media/image135.JPG"/><Relationship Id="rId9" Type="http://schemas.openxmlformats.org/officeDocument/2006/relationships/image" Target="../media/image143.JPG"/><Relationship Id="rId1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129.xml"/><Relationship Id="rId7" Type="http://schemas.openxmlformats.org/officeDocument/2006/relationships/image" Target="../media/image15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7.JPG"/><Relationship Id="rId5" Type="http://schemas.openxmlformats.org/officeDocument/2006/relationships/image" Target="../media/image4.JPG"/><Relationship Id="rId10" Type="http://schemas.openxmlformats.org/officeDocument/2006/relationships/image" Target="../media/image152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51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50.png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51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150.png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136.xml"/><Relationship Id="rId7" Type="http://schemas.openxmlformats.org/officeDocument/2006/relationships/image" Target="../media/image4.JP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6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139.xml"/><Relationship Id="rId7" Type="http://schemas.openxmlformats.org/officeDocument/2006/relationships/image" Target="../media/image4.JP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157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6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tags" Target="../tags/tag142.xml"/><Relationship Id="rId7" Type="http://schemas.openxmlformats.org/officeDocument/2006/relationships/image" Target="../media/image4.JPG"/><Relationship Id="rId12" Type="http://schemas.openxmlformats.org/officeDocument/2006/relationships/image" Target="../media/image161.JP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154.png"/><Relationship Id="rId11" Type="http://schemas.openxmlformats.org/officeDocument/2006/relationships/image" Target="../media/image160.JPG"/><Relationship Id="rId5" Type="http://schemas.openxmlformats.org/officeDocument/2006/relationships/image" Target="../media/image153.png"/><Relationship Id="rId10" Type="http://schemas.openxmlformats.org/officeDocument/2006/relationships/image" Target="../media/image159.GIF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8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51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50.png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5.xml"/><Relationship Id="rId6" Type="http://schemas.openxmlformats.org/officeDocument/2006/relationships/image" Target="../media/image164.png"/><Relationship Id="rId5" Type="http://schemas.openxmlformats.org/officeDocument/2006/relationships/image" Target="../media/image163.JPG"/><Relationship Id="rId4" Type="http://schemas.openxmlformats.org/officeDocument/2006/relationships/image" Target="../media/image16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6.xml"/><Relationship Id="rId6" Type="http://schemas.openxmlformats.org/officeDocument/2006/relationships/image" Target="../media/image165.JPG"/><Relationship Id="rId5" Type="http://schemas.openxmlformats.org/officeDocument/2006/relationships/image" Target="../media/image164.png"/><Relationship Id="rId4" Type="http://schemas.openxmlformats.org/officeDocument/2006/relationships/image" Target="../media/image163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3.JPG"/><Relationship Id="rId26" Type="http://schemas.openxmlformats.org/officeDocument/2006/relationships/image" Target="../media/image18.PNG"/><Relationship Id="rId39" Type="http://schemas.openxmlformats.org/officeDocument/2006/relationships/image" Target="../media/image30.JPG"/><Relationship Id="rId21" Type="http://schemas.openxmlformats.org/officeDocument/2006/relationships/image" Target="../media/image10.png"/><Relationship Id="rId34" Type="http://schemas.openxmlformats.org/officeDocument/2006/relationships/image" Target="../media/image25.PNG"/><Relationship Id="rId7" Type="http://schemas.openxmlformats.org/officeDocument/2006/relationships/tags" Target="../tags/tag27.xml"/><Relationship Id="rId12" Type="http://schemas.openxmlformats.org/officeDocument/2006/relationships/image" Target="../media/image12.png"/><Relationship Id="rId17" Type="http://schemas.openxmlformats.org/officeDocument/2006/relationships/image" Target="../media/image2.png"/><Relationship Id="rId25" Type="http://schemas.openxmlformats.org/officeDocument/2006/relationships/image" Target="../media/image11.PNG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2" Type="http://schemas.openxmlformats.org/officeDocument/2006/relationships/tags" Target="../tags/tag22.xml"/><Relationship Id="rId16" Type="http://schemas.openxmlformats.org/officeDocument/2006/relationships/image" Target="../media/image14.png"/><Relationship Id="rId20" Type="http://schemas.openxmlformats.org/officeDocument/2006/relationships/image" Target="../media/image17.JPG"/><Relationship Id="rId29" Type="http://schemas.openxmlformats.org/officeDocument/2006/relationships/image" Target="../media/image8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6.PNG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5" Type="http://schemas.openxmlformats.org/officeDocument/2006/relationships/tags" Target="../tags/tag25.xml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openxmlformats.org/officeDocument/2006/relationships/image" Target="../media/image7.PNG"/><Relationship Id="rId36" Type="http://schemas.openxmlformats.org/officeDocument/2006/relationships/image" Target="../media/image27.PNG"/><Relationship Id="rId10" Type="http://schemas.openxmlformats.org/officeDocument/2006/relationships/tags" Target="../tags/tag30.xml"/><Relationship Id="rId19" Type="http://schemas.openxmlformats.org/officeDocument/2006/relationships/image" Target="../media/image9.JPG"/><Relationship Id="rId31" Type="http://schemas.openxmlformats.org/officeDocument/2006/relationships/image" Target="../media/image22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16.png"/><Relationship Id="rId22" Type="http://schemas.openxmlformats.org/officeDocument/2006/relationships/image" Target="../media/image4.JPG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8" Type="http://schemas.openxmlformats.org/officeDocument/2006/relationships/tags" Target="../tags/tag28.xml"/><Relationship Id="rId3" Type="http://schemas.openxmlformats.org/officeDocument/2006/relationships/tags" Target="../tags/tag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6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7.xml"/><Relationship Id="rId6" Type="http://schemas.openxmlformats.org/officeDocument/2006/relationships/image" Target="../media/image165.JPG"/><Relationship Id="rId5" Type="http://schemas.openxmlformats.org/officeDocument/2006/relationships/image" Target="../media/image164.png"/><Relationship Id="rId4" Type="http://schemas.openxmlformats.org/officeDocument/2006/relationships/image" Target="../media/image163.JP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JPG"/><Relationship Id="rId3" Type="http://schemas.openxmlformats.org/officeDocument/2006/relationships/image" Target="../media/image4.JPG"/><Relationship Id="rId7" Type="http://schemas.openxmlformats.org/officeDocument/2006/relationships/image" Target="../media/image166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8.xml"/><Relationship Id="rId6" Type="http://schemas.openxmlformats.org/officeDocument/2006/relationships/image" Target="../media/image165.JPG"/><Relationship Id="rId5" Type="http://schemas.openxmlformats.org/officeDocument/2006/relationships/image" Target="../media/image164.png"/><Relationship Id="rId4" Type="http://schemas.openxmlformats.org/officeDocument/2006/relationships/image" Target="../media/image163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GIF"/><Relationship Id="rId3" Type="http://schemas.openxmlformats.org/officeDocument/2006/relationships/image" Target="../media/image4.JPG"/><Relationship Id="rId7" Type="http://schemas.openxmlformats.org/officeDocument/2006/relationships/image" Target="../media/image166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9.xml"/><Relationship Id="rId6" Type="http://schemas.openxmlformats.org/officeDocument/2006/relationships/image" Target="../media/image165.JPG"/><Relationship Id="rId5" Type="http://schemas.openxmlformats.org/officeDocument/2006/relationships/image" Target="../media/image164.png"/><Relationship Id="rId4" Type="http://schemas.openxmlformats.org/officeDocument/2006/relationships/image" Target="../media/image163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70.JP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69.png"/><Relationship Id="rId5" Type="http://schemas.openxmlformats.org/officeDocument/2006/relationships/image" Target="../media/image165.JPG"/><Relationship Id="rId4" Type="http://schemas.openxmlformats.org/officeDocument/2006/relationships/image" Target="../media/image4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70.JP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69.png"/><Relationship Id="rId5" Type="http://schemas.openxmlformats.org/officeDocument/2006/relationships/image" Target="../media/image165.JPG"/><Relationship Id="rId4" Type="http://schemas.openxmlformats.org/officeDocument/2006/relationships/image" Target="../media/image4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70.JP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169.png"/><Relationship Id="rId11" Type="http://schemas.openxmlformats.org/officeDocument/2006/relationships/image" Target="../media/image174.JPG"/><Relationship Id="rId5" Type="http://schemas.openxmlformats.org/officeDocument/2006/relationships/image" Target="../media/image165.JPG"/><Relationship Id="rId10" Type="http://schemas.openxmlformats.org/officeDocument/2006/relationships/image" Target="../media/image173.JPG"/><Relationship Id="rId4" Type="http://schemas.openxmlformats.org/officeDocument/2006/relationships/image" Target="../media/image4.JPG"/><Relationship Id="rId9" Type="http://schemas.openxmlformats.org/officeDocument/2006/relationships/image" Target="../media/image172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G"/><Relationship Id="rId13" Type="http://schemas.openxmlformats.org/officeDocument/2006/relationships/image" Target="../media/image176.JPG"/><Relationship Id="rId3" Type="http://schemas.openxmlformats.org/officeDocument/2006/relationships/tags" Target="../tags/tag158.xml"/><Relationship Id="rId7" Type="http://schemas.openxmlformats.org/officeDocument/2006/relationships/image" Target="../media/image4.JPG"/><Relationship Id="rId12" Type="http://schemas.openxmlformats.org/officeDocument/2006/relationships/image" Target="../media/image175.JPG"/><Relationship Id="rId2" Type="http://schemas.openxmlformats.org/officeDocument/2006/relationships/tags" Target="../tags/tag157.xml"/><Relationship Id="rId16" Type="http://schemas.openxmlformats.org/officeDocument/2006/relationships/image" Target="../media/image113.png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71.png"/><Relationship Id="rId5" Type="http://schemas.openxmlformats.org/officeDocument/2006/relationships/tags" Target="../tags/tag160.xml"/><Relationship Id="rId15" Type="http://schemas.openxmlformats.org/officeDocument/2006/relationships/image" Target="../media/image117.JPG"/><Relationship Id="rId10" Type="http://schemas.openxmlformats.org/officeDocument/2006/relationships/image" Target="../media/image170.JPG"/><Relationship Id="rId4" Type="http://schemas.openxmlformats.org/officeDocument/2006/relationships/tags" Target="../tags/tag159.xml"/><Relationship Id="rId9" Type="http://schemas.openxmlformats.org/officeDocument/2006/relationships/image" Target="../media/image169.png"/><Relationship Id="rId14" Type="http://schemas.openxmlformats.org/officeDocument/2006/relationships/image" Target="../media/image177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70.JP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69.png"/><Relationship Id="rId11" Type="http://schemas.openxmlformats.org/officeDocument/2006/relationships/image" Target="../media/image114.JPG"/><Relationship Id="rId5" Type="http://schemas.openxmlformats.org/officeDocument/2006/relationships/image" Target="../media/image165.JPG"/><Relationship Id="rId10" Type="http://schemas.openxmlformats.org/officeDocument/2006/relationships/image" Target="../media/image178.JPG"/><Relationship Id="rId4" Type="http://schemas.openxmlformats.org/officeDocument/2006/relationships/image" Target="../media/image4.JPG"/><Relationship Id="rId9" Type="http://schemas.openxmlformats.org/officeDocument/2006/relationships/image" Target="../media/image177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13.png"/><Relationship Id="rId18" Type="http://schemas.openxmlformats.org/officeDocument/2006/relationships/image" Target="../media/image3.JPG"/><Relationship Id="rId26" Type="http://schemas.openxmlformats.org/officeDocument/2006/relationships/image" Target="../media/image18.PNG"/><Relationship Id="rId3" Type="http://schemas.openxmlformats.org/officeDocument/2006/relationships/tags" Target="../tags/tag33.xml"/><Relationship Id="rId21" Type="http://schemas.openxmlformats.org/officeDocument/2006/relationships/image" Target="../media/image10.png"/><Relationship Id="rId7" Type="http://schemas.openxmlformats.org/officeDocument/2006/relationships/tags" Target="../tags/tag37.xml"/><Relationship Id="rId12" Type="http://schemas.openxmlformats.org/officeDocument/2006/relationships/image" Target="../media/image12.png"/><Relationship Id="rId17" Type="http://schemas.openxmlformats.org/officeDocument/2006/relationships/image" Target="../media/image2.png"/><Relationship Id="rId25" Type="http://schemas.openxmlformats.org/officeDocument/2006/relationships/image" Target="../media/image11.PNG"/><Relationship Id="rId2" Type="http://schemas.openxmlformats.org/officeDocument/2006/relationships/tags" Target="../tags/tag32.xml"/><Relationship Id="rId16" Type="http://schemas.openxmlformats.org/officeDocument/2006/relationships/image" Target="../media/image14.png"/><Relationship Id="rId20" Type="http://schemas.openxmlformats.org/officeDocument/2006/relationships/image" Target="../media/image17.JPG"/><Relationship Id="rId29" Type="http://schemas.openxmlformats.org/officeDocument/2006/relationships/image" Target="../media/image8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6.PNG"/><Relationship Id="rId5" Type="http://schemas.openxmlformats.org/officeDocument/2006/relationships/tags" Target="../tags/tag35.xml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openxmlformats.org/officeDocument/2006/relationships/image" Target="../media/image7.PNG"/><Relationship Id="rId10" Type="http://schemas.openxmlformats.org/officeDocument/2006/relationships/tags" Target="../tags/tag40.xml"/><Relationship Id="rId19" Type="http://schemas.openxmlformats.org/officeDocument/2006/relationships/image" Target="../media/image9.JP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16.png"/><Relationship Id="rId22" Type="http://schemas.openxmlformats.org/officeDocument/2006/relationships/image" Target="../media/image4.JPG"/><Relationship Id="rId27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2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5.GIF"/><Relationship Id="rId4" Type="http://schemas.openxmlformats.org/officeDocument/2006/relationships/image" Target="../media/image184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6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8.GIF"/><Relationship Id="rId5" Type="http://schemas.openxmlformats.org/officeDocument/2006/relationships/image" Target="../media/image187.GIF"/><Relationship Id="rId4" Type="http://schemas.openxmlformats.org/officeDocument/2006/relationships/image" Target="../media/image186.GI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9.JP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G"/><Relationship Id="rId3" Type="http://schemas.openxmlformats.org/officeDocument/2006/relationships/image" Target="../media/image110.GIF"/><Relationship Id="rId7" Type="http://schemas.openxmlformats.org/officeDocument/2006/relationships/image" Target="../media/image18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0.JPG"/><Relationship Id="rId5" Type="http://schemas.openxmlformats.org/officeDocument/2006/relationships/image" Target="../media/image124.JPG"/><Relationship Id="rId10" Type="http://schemas.openxmlformats.org/officeDocument/2006/relationships/image" Target="../media/image193.JPG"/><Relationship Id="rId4" Type="http://schemas.openxmlformats.org/officeDocument/2006/relationships/image" Target="../media/image137.JPG"/><Relationship Id="rId9" Type="http://schemas.openxmlformats.org/officeDocument/2006/relationships/image" Target="../media/image192.JP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1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4.JPG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3.xml"/><Relationship Id="rId6" Type="http://schemas.openxmlformats.org/officeDocument/2006/relationships/image" Target="../media/image31.png"/><Relationship Id="rId11" Type="http://schemas.openxmlformats.org/officeDocument/2006/relationships/image" Target="../media/image194.JPG"/><Relationship Id="rId5" Type="http://schemas.openxmlformats.org/officeDocument/2006/relationships/image" Target="../media/image5.png"/><Relationship Id="rId10" Type="http://schemas.openxmlformats.org/officeDocument/2006/relationships/image" Target="../media/image33.JPG"/><Relationship Id="rId4" Type="http://schemas.openxmlformats.org/officeDocument/2006/relationships/image" Target="../media/image17.JPG"/><Relationship Id="rId9" Type="http://schemas.openxmlformats.org/officeDocument/2006/relationships/image" Target="../media/image3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5.JPG"/><Relationship Id="rId4" Type="http://schemas.openxmlformats.org/officeDocument/2006/relationships/image" Target="../media/image75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7.JPG"/><Relationship Id="rId4" Type="http://schemas.openxmlformats.org/officeDocument/2006/relationships/image" Target="../media/image196.JP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13" Type="http://schemas.openxmlformats.org/officeDocument/2006/relationships/image" Target="../media/image200.JPG"/><Relationship Id="rId3" Type="http://schemas.openxmlformats.org/officeDocument/2006/relationships/image" Target="../media/image4.JPG"/><Relationship Id="rId7" Type="http://schemas.openxmlformats.org/officeDocument/2006/relationships/image" Target="../media/image116.JPG"/><Relationship Id="rId12" Type="http://schemas.openxmlformats.org/officeDocument/2006/relationships/image" Target="../media/image199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4.xml"/><Relationship Id="rId6" Type="http://schemas.openxmlformats.org/officeDocument/2006/relationships/image" Target="../media/image114.JPG"/><Relationship Id="rId11" Type="http://schemas.openxmlformats.org/officeDocument/2006/relationships/image" Target="../media/image198.JPG"/><Relationship Id="rId5" Type="http://schemas.openxmlformats.org/officeDocument/2006/relationships/image" Target="../media/image113.png"/><Relationship Id="rId10" Type="http://schemas.openxmlformats.org/officeDocument/2006/relationships/image" Target="../media/image119.JPG"/><Relationship Id="rId4" Type="http://schemas.openxmlformats.org/officeDocument/2006/relationships/image" Target="../media/image112.JPG"/><Relationship Id="rId9" Type="http://schemas.openxmlformats.org/officeDocument/2006/relationships/image" Target="../media/image118.JP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JPG"/><Relationship Id="rId3" Type="http://schemas.openxmlformats.org/officeDocument/2006/relationships/image" Target="../media/image4.JPG"/><Relationship Id="rId7" Type="http://schemas.openxmlformats.org/officeDocument/2006/relationships/image" Target="../media/image204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5.xml"/><Relationship Id="rId6" Type="http://schemas.openxmlformats.org/officeDocument/2006/relationships/image" Target="../media/image203.JPG"/><Relationship Id="rId5" Type="http://schemas.openxmlformats.org/officeDocument/2006/relationships/image" Target="../media/image202.JPG"/><Relationship Id="rId10" Type="http://schemas.openxmlformats.org/officeDocument/2006/relationships/image" Target="../media/image5.png"/><Relationship Id="rId4" Type="http://schemas.openxmlformats.org/officeDocument/2006/relationships/image" Target="../media/image201.png"/><Relationship Id="rId9" Type="http://schemas.openxmlformats.org/officeDocument/2006/relationships/image" Target="../media/image206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10.png"/><Relationship Id="rId18" Type="http://schemas.openxmlformats.org/officeDocument/2006/relationships/image" Target="../media/image215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209.png"/><Relationship Id="rId17" Type="http://schemas.openxmlformats.org/officeDocument/2006/relationships/image" Target="../media/image214.png"/><Relationship Id="rId2" Type="http://schemas.openxmlformats.org/officeDocument/2006/relationships/tags" Target="../tags/tag167.xml"/><Relationship Id="rId16" Type="http://schemas.openxmlformats.org/officeDocument/2006/relationships/image" Target="../media/image213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208.JPG"/><Relationship Id="rId5" Type="http://schemas.openxmlformats.org/officeDocument/2006/relationships/tags" Target="../tags/tag170.xml"/><Relationship Id="rId15" Type="http://schemas.openxmlformats.org/officeDocument/2006/relationships/image" Target="../media/image212.png"/><Relationship Id="rId10" Type="http://schemas.openxmlformats.org/officeDocument/2006/relationships/image" Target="../media/image207.GIF"/><Relationship Id="rId19" Type="http://schemas.openxmlformats.org/officeDocument/2006/relationships/image" Target="../media/image216.JPG"/><Relationship Id="rId4" Type="http://schemas.openxmlformats.org/officeDocument/2006/relationships/tags" Target="../tags/tag169.xml"/><Relationship Id="rId9" Type="http://schemas.openxmlformats.org/officeDocument/2006/relationships/image" Target="../media/image4.JPG"/><Relationship Id="rId14" Type="http://schemas.openxmlformats.org/officeDocument/2006/relationships/image" Target="../media/image211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10.png"/><Relationship Id="rId18" Type="http://schemas.openxmlformats.org/officeDocument/2006/relationships/image" Target="../media/image215.png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209.png"/><Relationship Id="rId17" Type="http://schemas.openxmlformats.org/officeDocument/2006/relationships/image" Target="../media/image214.png"/><Relationship Id="rId2" Type="http://schemas.openxmlformats.org/officeDocument/2006/relationships/tags" Target="../tags/tag174.xml"/><Relationship Id="rId16" Type="http://schemas.openxmlformats.org/officeDocument/2006/relationships/image" Target="../media/image218.png"/><Relationship Id="rId20" Type="http://schemas.openxmlformats.org/officeDocument/2006/relationships/image" Target="../media/image219.GIF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208.JPG"/><Relationship Id="rId5" Type="http://schemas.openxmlformats.org/officeDocument/2006/relationships/tags" Target="../tags/tag177.xml"/><Relationship Id="rId15" Type="http://schemas.openxmlformats.org/officeDocument/2006/relationships/image" Target="../media/image217.png"/><Relationship Id="rId10" Type="http://schemas.openxmlformats.org/officeDocument/2006/relationships/image" Target="../media/image207.GIF"/><Relationship Id="rId19" Type="http://schemas.openxmlformats.org/officeDocument/2006/relationships/image" Target="../media/image216.JPG"/><Relationship Id="rId4" Type="http://schemas.openxmlformats.org/officeDocument/2006/relationships/tags" Target="../tags/tag176.xml"/><Relationship Id="rId9" Type="http://schemas.openxmlformats.org/officeDocument/2006/relationships/image" Target="../media/image4.JPG"/><Relationship Id="rId14" Type="http://schemas.openxmlformats.org/officeDocument/2006/relationships/image" Target="../media/image2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JPG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17.JP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81CE2-33FA-B385-C032-8EA4C7A54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676" y="1063465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5300" dirty="0">
                <a:latin typeface="Neue Haas Grotesk Text Pro" panose="020B0504020202020204" pitchFamily="34" charset="0"/>
              </a:rPr>
              <a:t>What are GPDs &amp; how to access them in </a:t>
            </a:r>
            <a:br>
              <a:rPr lang="en-US" sz="5300" dirty="0">
                <a:latin typeface="Neue Haas Grotesk Text Pro" panose="020B0504020202020204" pitchFamily="34" charset="0"/>
              </a:rPr>
            </a:br>
            <a:r>
              <a:rPr lang="en-US" sz="5300" dirty="0">
                <a:latin typeface="Neue Haas Grotesk Text Pro" panose="020B0504020202020204" pitchFamily="34" charset="0"/>
              </a:rPr>
              <a:t>Lattice QCD?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847B2-66A7-126F-90D1-9E5DD09B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286" y="4589553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2200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Shohini Bhattacharya</a:t>
            </a:r>
          </a:p>
          <a:p>
            <a:pPr algn="r"/>
            <a:r>
              <a:rPr lang="en-US" sz="2200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RIKEN BNL</a:t>
            </a:r>
          </a:p>
          <a:p>
            <a:pPr algn="r"/>
            <a:r>
              <a:rPr lang="en-US" sz="2200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29</a:t>
            </a:r>
            <a:r>
              <a:rPr lang="en-US" sz="2200" baseline="30000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 September 2023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671F28-CC5C-01A9-458E-AFDC9AA88ACD}"/>
              </a:ext>
            </a:extLst>
          </p:cNvPr>
          <p:cNvSpPr txBox="1">
            <a:spLocks/>
          </p:cNvSpPr>
          <p:nvPr/>
        </p:nvSpPr>
        <p:spPr>
          <a:xfrm>
            <a:off x="7620432" y="4589553"/>
            <a:ext cx="2437961" cy="1312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200" b="1" dirty="0">
                <a:solidFill>
                  <a:srgbClr val="FF0000"/>
                </a:solidFill>
                <a:latin typeface="Neue Haas Grotesk Text Pro" panose="020B0504020202020204" pitchFamily="34" charset="0"/>
                <a:cs typeface="Times New Roman" panose="02020603050405020304" pitchFamily="18" charset="0"/>
              </a:rPr>
              <a:t>Duke University</a:t>
            </a:r>
          </a:p>
        </p:txBody>
      </p:sp>
      <p:pic>
        <p:nvPicPr>
          <p:cNvPr id="7" name="Picture 6" descr="A logo of a cartoon&#10;&#10;Description automatically generated">
            <a:extLst>
              <a:ext uri="{FF2B5EF4-FFF2-40B4-BE49-F238E27FC236}">
                <a16:creationId xmlns:a16="http://schemas.microsoft.com/office/drawing/2014/main" id="{4CAEA708-9529-95B7-2551-07FB7BEC6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22" y="1990823"/>
            <a:ext cx="2583180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3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7100E3D-A54C-96FF-1FA5-B610EBCCB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2" y="1151176"/>
            <a:ext cx="3301817" cy="204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32AE0C-7190-5158-7E6C-74247512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15883" y="2384036"/>
            <a:ext cx="1080117" cy="230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F3D3D-CEFF-D9BD-FD76-4A57BE0D39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4" y="4990382"/>
            <a:ext cx="8603796" cy="656363"/>
          </a:xfrm>
          <a:prstGeom prst="rect">
            <a:avLst/>
          </a:prstGeom>
        </p:spPr>
      </p:pic>
      <p:sp>
        <p:nvSpPr>
          <p:cNvPr id="10" name="object 10 2 1 1">
            <a:extLst>
              <a:ext uri="{FF2B5EF4-FFF2-40B4-BE49-F238E27FC236}">
                <a16:creationId xmlns:a16="http://schemas.microsoft.com/office/drawing/2014/main" id="{D0DF184C-6C34-0014-2316-91C07423A40E}"/>
              </a:ext>
            </a:extLst>
          </p:cNvPr>
          <p:cNvSpPr txBox="1"/>
          <p:nvPr/>
        </p:nvSpPr>
        <p:spPr>
          <a:xfrm>
            <a:off x="347679" y="4362989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D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efinition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 of GPD correlator for quarks: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Times New Roman"/>
            </a:endParaRP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24FE07FF-5B64-3508-601E-F8ED422E7EAD}"/>
              </a:ext>
            </a:extLst>
          </p:cNvPr>
          <p:cNvSpPr txBox="1"/>
          <p:nvPr/>
        </p:nvSpPr>
        <p:spPr>
          <a:xfrm>
            <a:off x="2679019" y="342672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GPD correlator for quarks: Graphical representation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AB11E-CE34-A4B9-2C3F-67378D86871A}"/>
              </a:ext>
            </a:extLst>
          </p:cNvPr>
          <p:cNvSpPr txBox="1"/>
          <p:nvPr/>
        </p:nvSpPr>
        <p:spPr>
          <a:xfrm>
            <a:off x="2344680" y="252071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What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eneralized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arton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istributions?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08DE00-3115-D9AD-06D6-BEA6FB6AD61D}"/>
              </a:ext>
            </a:extLst>
          </p:cNvPr>
          <p:cNvSpPr txBox="1"/>
          <p:nvPr/>
        </p:nvSpPr>
        <p:spPr>
          <a:xfrm>
            <a:off x="5147941" y="2314398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GPD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C65C79-3639-CD04-DABF-5A0B9C30062D}"/>
              </a:ext>
            </a:extLst>
          </p:cNvPr>
          <p:cNvSpPr/>
          <p:nvPr/>
        </p:nvSpPr>
        <p:spPr>
          <a:xfrm>
            <a:off x="1580363" y="4807146"/>
            <a:ext cx="8985242" cy="104749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0648E-C7CE-5634-8FFF-BFD15AAD2872}"/>
              </a:ext>
            </a:extLst>
          </p:cNvPr>
          <p:cNvSpPr/>
          <p:nvPr/>
        </p:nvSpPr>
        <p:spPr>
          <a:xfrm>
            <a:off x="347679" y="1151176"/>
            <a:ext cx="10926962" cy="3570671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2CF4523-76FD-D1D1-39D9-659585E91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25" y="979693"/>
            <a:ext cx="3719743" cy="52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16056-DBDC-672C-5C71-D911EC5070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305">
            <a:off x="542582" y="555749"/>
            <a:ext cx="1271759" cy="46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C124083B-A49B-F49A-3541-B2853EF681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2" y="1660123"/>
            <a:ext cx="3852817" cy="241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group of red symbols&#10;&#10;Description automatically generated">
            <a:extLst>
              <a:ext uri="{FF2B5EF4-FFF2-40B4-BE49-F238E27FC236}">
                <a16:creationId xmlns:a16="http://schemas.microsoft.com/office/drawing/2014/main" id="{3D4A7E00-4F8C-D996-5C2D-1D8B2CAA76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62" y="2942314"/>
            <a:ext cx="1377646" cy="44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76F1B0-EF3F-DEBD-4186-5D7B96D0A0B5}"/>
              </a:ext>
            </a:extLst>
          </p:cNvPr>
          <p:cNvSpPr/>
          <p:nvPr/>
        </p:nvSpPr>
        <p:spPr>
          <a:xfrm>
            <a:off x="3860003" y="4939573"/>
            <a:ext cx="2645440" cy="84756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F94DFA-0D1D-8783-62AA-825BA04DE59E}"/>
              </a:ext>
            </a:extLst>
          </p:cNvPr>
          <p:cNvSpPr/>
          <p:nvPr/>
        </p:nvSpPr>
        <p:spPr>
          <a:xfrm>
            <a:off x="7329531" y="4903645"/>
            <a:ext cx="3185629" cy="84756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52580D-4896-DCE2-269C-628E1B61E48E}"/>
              </a:ext>
            </a:extLst>
          </p:cNvPr>
          <p:cNvSpPr/>
          <p:nvPr/>
        </p:nvSpPr>
        <p:spPr>
          <a:xfrm>
            <a:off x="6631619" y="4903645"/>
            <a:ext cx="592496" cy="829835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5" name="Picture 24" descr="\documentclass{article}&#10;\usepackage{amsmath}&#10;\pagestyle{empty}&#10;\begin{document}&#10;&#10;&#10;$i$&#10;&#10;\end{document}" title="IguanaTex Bitmap Display">
            <a:extLst>
              <a:ext uri="{FF2B5EF4-FFF2-40B4-BE49-F238E27FC236}">
                <a16:creationId xmlns:a16="http://schemas.microsoft.com/office/drawing/2014/main" id="{D23ACD6E-BC1F-0E53-58AD-EC811549A6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27" y="2330978"/>
            <a:ext cx="68571" cy="1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575129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Motivation for studying GP</a:t>
            </a:r>
            <a:r>
              <a:rPr lang="en-US" sz="24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84786-EDAC-55AA-D00E-0EFF6EBCF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35" y="1138463"/>
            <a:ext cx="4310743" cy="63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close-up of a business card&#10;&#10;Description automatically generated">
            <a:extLst>
              <a:ext uri="{FF2B5EF4-FFF2-40B4-BE49-F238E27FC236}">
                <a16:creationId xmlns:a16="http://schemas.microsoft.com/office/drawing/2014/main" id="{467E6430-E818-4AEF-231E-DAE3DEF05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88" y="1911021"/>
            <a:ext cx="6138095" cy="196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diagram of a blue object with black dots and yellow circles&#10;&#10;Description automatically generated with medium confidence">
            <a:extLst>
              <a:ext uri="{FF2B5EF4-FFF2-40B4-BE49-F238E27FC236}">
                <a16:creationId xmlns:a16="http://schemas.microsoft.com/office/drawing/2014/main" id="{807BEA3A-1DF4-AD1D-2D64-20372BF9B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07" y="4016154"/>
            <a:ext cx="2795187" cy="236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\documentclass{article}&#10;\usepackage{amsmath,color}&#10;\pagestyle{empty}&#10;\begin{document}&#10;&#10;$F(x, \xi=0, \Delta_\perp)$&#10;&#10;&#10;\end{document}" title="IguanaTex Bitmap Display">
            <a:extLst>
              <a:ext uri="{FF2B5EF4-FFF2-40B4-BE49-F238E27FC236}">
                <a16:creationId xmlns:a16="http://schemas.microsoft.com/office/drawing/2014/main" id="{2F235AF4-80A5-CAF6-2976-EE5DAE65A3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09899"/>
            <a:ext cx="1697524" cy="25447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ECACFC-0221-96CE-E8A5-8F1E6BF3D750}"/>
              </a:ext>
            </a:extLst>
          </p:cNvPr>
          <p:cNvCxnSpPr/>
          <p:nvPr/>
        </p:nvCxnSpPr>
        <p:spPr>
          <a:xfrm>
            <a:off x="7912783" y="5037137"/>
            <a:ext cx="8522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7D6AA1-660C-E2A7-03F8-BA013B6499BF}"/>
              </a:ext>
            </a:extLst>
          </p:cNvPr>
          <p:cNvSpPr txBox="1"/>
          <p:nvPr/>
        </p:nvSpPr>
        <p:spPr>
          <a:xfrm>
            <a:off x="7985355" y="4645417"/>
            <a:ext cx="97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lackadder ITC" panose="04020505051007020D02" pitchFamily="82" charset="0"/>
                <a:cs typeface="Times New Roman" panose="02020603050405020304" pitchFamily="18" charset="0"/>
              </a:rPr>
              <a:t>FT</a:t>
            </a:r>
          </a:p>
        </p:txBody>
      </p:sp>
      <p:pic>
        <p:nvPicPr>
          <p:cNvPr id="14" name="Picture 13" descr="\documentclass{article}&#10;\usepackage{amsmath,color}&#10;\pagestyle{empty}&#10;\begin{document}&#10;&#10;$f(x, r_\perp)$&#10;&#10;&#10;\end{document}" title="IguanaTex Bitmap Display">
            <a:extLst>
              <a:ext uri="{FF2B5EF4-FFF2-40B4-BE49-F238E27FC236}">
                <a16:creationId xmlns:a16="http://schemas.microsoft.com/office/drawing/2014/main" id="{35FD2D8F-1899-8B14-C89E-D5EF52551C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23" y="4900448"/>
            <a:ext cx="851810" cy="2544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67A8E4-B823-6DE6-7576-3CD6B9217D66}"/>
              </a:ext>
            </a:extLst>
          </p:cNvPr>
          <p:cNvSpPr/>
          <p:nvPr/>
        </p:nvSpPr>
        <p:spPr>
          <a:xfrm>
            <a:off x="5984528" y="4593823"/>
            <a:ext cx="4065973" cy="79245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61061E-75F5-E4E5-1D6C-C77A042BD97D}"/>
              </a:ext>
            </a:extLst>
          </p:cNvPr>
          <p:cNvSpPr txBox="1"/>
          <p:nvPr/>
        </p:nvSpPr>
        <p:spPr>
          <a:xfrm>
            <a:off x="2065980" y="1105460"/>
            <a:ext cx="92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370630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575129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Motivation for studying GP</a:t>
            </a:r>
            <a:r>
              <a:rPr lang="en-US" sz="24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84786-EDAC-55AA-D00E-0EFF6EBCF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35" y="1138463"/>
            <a:ext cx="4310743" cy="63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61061E-75F5-E4E5-1D6C-C77A042BD97D}"/>
              </a:ext>
            </a:extLst>
          </p:cNvPr>
          <p:cNvSpPr txBox="1"/>
          <p:nvPr/>
        </p:nvSpPr>
        <p:spPr>
          <a:xfrm>
            <a:off x="2065980" y="1105460"/>
            <a:ext cx="92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1)</a:t>
            </a:r>
          </a:p>
        </p:txBody>
      </p:sp>
      <p:pic>
        <p:nvPicPr>
          <p:cNvPr id="19" name="Picture 18" descr="A close-up of a colorful circle&#10;&#10;Description automatically generated">
            <a:extLst>
              <a:ext uri="{FF2B5EF4-FFF2-40B4-BE49-F238E27FC236}">
                <a16:creationId xmlns:a16="http://schemas.microsoft.com/office/drawing/2014/main" id="{0354C3DF-DA90-FFF8-A682-EEFC4FCCA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80" y="2818582"/>
            <a:ext cx="4230897" cy="358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039640-7DA8-D470-4B58-A71EC7CFC545}"/>
              </a:ext>
            </a:extLst>
          </p:cNvPr>
          <p:cNvSpPr txBox="1"/>
          <p:nvPr/>
        </p:nvSpPr>
        <p:spPr>
          <a:xfrm>
            <a:off x="2771680" y="2870597"/>
            <a:ext cx="202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highlight>
                  <a:srgbClr val="FFFF00"/>
                </a:highlight>
                <a:latin typeface="Neue Haas Grotesk Text Pro"/>
                <a:cs typeface="Times New Roman" panose="02020603050405020304" pitchFamily="18" charset="0"/>
              </a:rPr>
              <a:t>Gao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’s talk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EBCA87-AFC8-4B07-CBEE-39980F7D1F95}"/>
              </a:ext>
            </a:extLst>
          </p:cNvPr>
          <p:cNvSpPr txBox="1"/>
          <p:nvPr/>
        </p:nvSpPr>
        <p:spPr>
          <a:xfrm>
            <a:off x="2653578" y="2120527"/>
            <a:ext cx="808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Lattice QCD results of impact-parameter distributions:</a:t>
            </a:r>
          </a:p>
        </p:txBody>
      </p:sp>
    </p:spTree>
    <p:extLst>
      <p:ext uri="{BB962C8B-B14F-4D97-AF65-F5344CB8AC3E}">
        <p14:creationId xmlns:p14="http://schemas.microsoft.com/office/powerpoint/2010/main" val="111480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575129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Motivation for studying GP</a:t>
            </a:r>
            <a:r>
              <a:rPr lang="en-US" sz="24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84786-EDAC-55AA-D00E-0EFF6EBCF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1259090"/>
            <a:ext cx="3169920" cy="46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diagram of a blue object with black dots and yellow circles&#10;&#10;Description automatically generated with medium confidence">
            <a:extLst>
              <a:ext uri="{FF2B5EF4-FFF2-40B4-BE49-F238E27FC236}">
                <a16:creationId xmlns:a16="http://schemas.microsoft.com/office/drawing/2014/main" id="{2BD08F36-4F86-6F7B-6E85-B2AEEFB3B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0" y="2054674"/>
            <a:ext cx="1736220" cy="14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A965B5-A2B9-F13F-CE1C-AD63145F6816}"/>
              </a:ext>
            </a:extLst>
          </p:cNvPr>
          <p:cNvSpPr/>
          <p:nvPr/>
        </p:nvSpPr>
        <p:spPr>
          <a:xfrm>
            <a:off x="289624" y="1114976"/>
            <a:ext cx="3652061" cy="3069043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E6AEE9-B68F-DD9C-E264-36B431057D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72" y="1231051"/>
            <a:ext cx="7798119" cy="62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\documentclass{article}&#10;\usepackage{amsmath}&#10;\pagestyle{empty}&#10;\begin{document}&#10;&#10;\begin{equation*}&#10;J^q = \int^1_{-1} dx \, x \big (H^q + E^q \big ) \big |_{t=0}&#10;\end{equation*}&#10;&#10;&#10;\end{document}" title="IguanaTex Bitmap Display">
            <a:extLst>
              <a:ext uri="{FF2B5EF4-FFF2-40B4-BE49-F238E27FC236}">
                <a16:creationId xmlns:a16="http://schemas.microsoft.com/office/drawing/2014/main" id="{A255692D-5D94-6B10-0ED9-AF21D6ABE2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01" y="4538672"/>
            <a:ext cx="3117714" cy="6293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1915464-6F79-BA30-150C-C1D256DB9511}"/>
              </a:ext>
            </a:extLst>
          </p:cNvPr>
          <p:cNvSpPr/>
          <p:nvPr/>
        </p:nvSpPr>
        <p:spPr>
          <a:xfrm>
            <a:off x="6200058" y="4457110"/>
            <a:ext cx="4065973" cy="79245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D2035D-BA19-DBB1-CA24-1F639F6236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35" y="4089079"/>
            <a:ext cx="840644" cy="31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7A243E-1861-7D1C-DEA6-0954607884E4}"/>
              </a:ext>
            </a:extLst>
          </p:cNvPr>
          <p:cNvSpPr txBox="1"/>
          <p:nvPr/>
        </p:nvSpPr>
        <p:spPr>
          <a:xfrm>
            <a:off x="1424736" y="1198068"/>
            <a:ext cx="92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2)</a:t>
            </a:r>
          </a:p>
        </p:txBody>
      </p:sp>
      <p:pic>
        <p:nvPicPr>
          <p:cNvPr id="6" name="Picture 5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B9720380-DCBC-496F-5F8A-43A64686B7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33" y="3526070"/>
            <a:ext cx="3034233" cy="2857983"/>
          </a:xfrm>
          <a:prstGeom prst="rect">
            <a:avLst/>
          </a:prstGeom>
        </p:spPr>
      </p:pic>
      <p:pic>
        <p:nvPicPr>
          <p:cNvPr id="25" name="Picture 2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B76FD77-29D9-3CF8-D06B-546DD2EA3A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09" y="1999297"/>
            <a:ext cx="5668976" cy="139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3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575129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Motivation for studying GP</a:t>
            </a:r>
            <a:r>
              <a:rPr lang="en-US" sz="24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84786-EDAC-55AA-D00E-0EFF6EBCF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1259090"/>
            <a:ext cx="3169920" cy="46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diagram of a blue object with black dots and yellow circles&#10;&#10;Description automatically generated with medium confidence">
            <a:extLst>
              <a:ext uri="{FF2B5EF4-FFF2-40B4-BE49-F238E27FC236}">
                <a16:creationId xmlns:a16="http://schemas.microsoft.com/office/drawing/2014/main" id="{2BD08F36-4F86-6F7B-6E85-B2AEEFB3B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0" y="2054674"/>
            <a:ext cx="1736220" cy="14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A965B5-A2B9-F13F-CE1C-AD63145F6816}"/>
              </a:ext>
            </a:extLst>
          </p:cNvPr>
          <p:cNvSpPr/>
          <p:nvPr/>
        </p:nvSpPr>
        <p:spPr>
          <a:xfrm>
            <a:off x="289624" y="1114976"/>
            <a:ext cx="3652061" cy="3069043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877D3-CF9D-DE6F-E546-E3FC7F2F3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278454"/>
            <a:ext cx="5601766" cy="4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black text in a white rectangle&#10;&#10;Description automatically generated">
            <a:extLst>
              <a:ext uri="{FF2B5EF4-FFF2-40B4-BE49-F238E27FC236}">
                <a16:creationId xmlns:a16="http://schemas.microsoft.com/office/drawing/2014/main" id="{2AC30E4F-4F8F-DE91-CD3D-8591C86B65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0" y="2154110"/>
            <a:ext cx="3628019" cy="90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171A5-F522-CD9F-92B3-ADC60D227E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993331"/>
            <a:ext cx="840644" cy="31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2D0FB2-A18E-005C-C7E8-B0553318A6FC}"/>
              </a:ext>
            </a:extLst>
          </p:cNvPr>
          <p:cNvSpPr/>
          <p:nvPr/>
        </p:nvSpPr>
        <p:spPr>
          <a:xfrm>
            <a:off x="4440548" y="1074006"/>
            <a:ext cx="6553582" cy="3069043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close up of a text&#10;&#10;Description automatically generated">
            <a:extLst>
              <a:ext uri="{FF2B5EF4-FFF2-40B4-BE49-F238E27FC236}">
                <a16:creationId xmlns:a16="http://schemas.microsoft.com/office/drawing/2014/main" id="{2C32FC3A-BF9B-F47C-5595-0CC6E02803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13" y="1789341"/>
            <a:ext cx="8029667" cy="101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F05F03-DA50-48F2-9DB0-F197D5B64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6" y="1090545"/>
            <a:ext cx="10620345" cy="56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B7E1A1-097E-DF48-7637-3FC55C9B58A6}"/>
              </a:ext>
            </a:extLst>
          </p:cNvPr>
          <p:cNvSpPr txBox="1"/>
          <p:nvPr/>
        </p:nvSpPr>
        <p:spPr>
          <a:xfrm>
            <a:off x="4019344" y="3117692"/>
            <a:ext cx="518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Exploits relations between GPDs &amp; Gravitational Form Factors: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4043D7-587D-6B25-140C-8BA0A5607CFC}"/>
              </a:ext>
            </a:extLst>
          </p:cNvPr>
          <p:cNvSpPr/>
          <p:nvPr/>
        </p:nvSpPr>
        <p:spPr>
          <a:xfrm>
            <a:off x="4870668" y="5442012"/>
            <a:ext cx="5540576" cy="83240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3" name="Picture 42" descr="\documentclass{article}&#10;\usepackage{amsmath}&#10;\pagestyle{empty}&#10;\begin{document}&#10;&#10;\begin{align*}&#10;A + \xi^2 D &amp; = \int^1_{-1} dx \, x H&#10;\end{align*}&#10;&#10;&#10;\end{document}" title="IguanaTex Bitmap Display">
            <a:extLst>
              <a:ext uri="{FF2B5EF4-FFF2-40B4-BE49-F238E27FC236}">
                <a16:creationId xmlns:a16="http://schemas.microsoft.com/office/drawing/2014/main" id="{C1162636-77F3-3EC7-F4B8-E2862634B7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81" y="5579546"/>
            <a:ext cx="2198225" cy="570985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\begin{align*}&#10;B - \xi^2 D &amp; = \int^1_{-1} dx \, x E&#10;\end{align*}&#10;&#10;&#10;\end{document}" title="IguanaTex Bitmap Display">
            <a:extLst>
              <a:ext uri="{FF2B5EF4-FFF2-40B4-BE49-F238E27FC236}">
                <a16:creationId xmlns:a16="http://schemas.microsoft.com/office/drawing/2014/main" id="{0D50C2FF-E402-C7EC-18A6-4CECDE43ED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40" y="5593672"/>
            <a:ext cx="2143153" cy="56055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9EF1017-7B0A-CCAD-6C7B-488DAE3DCAFB}"/>
              </a:ext>
            </a:extLst>
          </p:cNvPr>
          <p:cNvSpPr txBox="1"/>
          <p:nvPr/>
        </p:nvSpPr>
        <p:spPr>
          <a:xfrm>
            <a:off x="500954" y="1035276"/>
            <a:ext cx="92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9B7AFB-807C-799D-B425-C43003F67D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71" y="3957570"/>
            <a:ext cx="2798591" cy="264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294821-5BBC-EACD-DAE1-8078337375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34" y="4373323"/>
            <a:ext cx="7469080" cy="803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2AB79-DA72-B0C5-A0B9-79BD7D7383B0}"/>
              </a:ext>
            </a:extLst>
          </p:cNvPr>
          <p:cNvSpPr txBox="1"/>
          <p:nvPr/>
        </p:nvSpPr>
        <p:spPr>
          <a:xfrm>
            <a:off x="1438603" y="3228791"/>
            <a:ext cx="931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black"/>
                </a:solidFill>
                <a:highlight>
                  <a:srgbClr val="FFFF00"/>
                </a:highlight>
                <a:latin typeface="Neue Haas Grotesk Text Pro"/>
                <a:cs typeface="Times New Roman" panose="02020603050405020304" pitchFamily="18" charset="0"/>
              </a:rPr>
              <a:t>Lorce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highlight>
                  <a:srgbClr val="FFFF00"/>
                </a:highlight>
                <a:latin typeface="Neue Haas Grotesk Text Pro"/>
                <a:cs typeface="Times New Roman" panose="02020603050405020304" pitchFamily="18" charset="0"/>
              </a:rPr>
              <a:t>Meziani’s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talk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AD12F-1F16-2379-1FDD-625C396E2008}"/>
              </a:ext>
            </a:extLst>
          </p:cNvPr>
          <p:cNvSpPr txBox="1"/>
          <p:nvPr/>
        </p:nvSpPr>
        <p:spPr>
          <a:xfrm>
            <a:off x="2041857" y="3184692"/>
            <a:ext cx="376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9662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575129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Motivation for studying GP</a:t>
            </a:r>
            <a:r>
              <a:rPr lang="en-US" sz="24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84786-EDAC-55AA-D00E-0EFF6EBCF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1259090"/>
            <a:ext cx="3169920" cy="46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diagram of a blue object with black dots and yellow circles&#10;&#10;Description automatically generated with medium confidence">
            <a:extLst>
              <a:ext uri="{FF2B5EF4-FFF2-40B4-BE49-F238E27FC236}">
                <a16:creationId xmlns:a16="http://schemas.microsoft.com/office/drawing/2014/main" id="{2BD08F36-4F86-6F7B-6E85-B2AEEFB3B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0" y="2054674"/>
            <a:ext cx="1736220" cy="14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A965B5-A2B9-F13F-CE1C-AD63145F6816}"/>
              </a:ext>
            </a:extLst>
          </p:cNvPr>
          <p:cNvSpPr/>
          <p:nvPr/>
        </p:nvSpPr>
        <p:spPr>
          <a:xfrm>
            <a:off x="289624" y="1114976"/>
            <a:ext cx="11439287" cy="5451750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877D3-CF9D-DE6F-E546-E3FC7F2F3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278454"/>
            <a:ext cx="5601766" cy="4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black text in a white rectangle&#10;&#10;Description automatically generated">
            <a:extLst>
              <a:ext uri="{FF2B5EF4-FFF2-40B4-BE49-F238E27FC236}">
                <a16:creationId xmlns:a16="http://schemas.microsoft.com/office/drawing/2014/main" id="{2AC30E4F-4F8F-DE91-CD3D-8591C86B65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0" y="2154110"/>
            <a:ext cx="3628019" cy="90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171A5-F522-CD9F-92B3-ADC60D227E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993331"/>
            <a:ext cx="840644" cy="31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2D0FB2-A18E-005C-C7E8-B0553318A6FC}"/>
              </a:ext>
            </a:extLst>
          </p:cNvPr>
          <p:cNvSpPr/>
          <p:nvPr/>
        </p:nvSpPr>
        <p:spPr>
          <a:xfrm>
            <a:off x="4440548" y="1074006"/>
            <a:ext cx="6553582" cy="3069043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close up of a text&#10;&#10;Description automatically generated">
            <a:extLst>
              <a:ext uri="{FF2B5EF4-FFF2-40B4-BE49-F238E27FC236}">
                <a16:creationId xmlns:a16="http://schemas.microsoft.com/office/drawing/2014/main" id="{2C32FC3A-BF9B-F47C-5595-0CC6E02803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13" y="1789341"/>
            <a:ext cx="8029667" cy="101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F05F03-DA50-48F2-9DB0-F197D5B64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6" y="1090545"/>
            <a:ext cx="10620345" cy="56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B7E1A1-097E-DF48-7637-3FC55C9B58A6}"/>
              </a:ext>
            </a:extLst>
          </p:cNvPr>
          <p:cNvSpPr txBox="1"/>
          <p:nvPr/>
        </p:nvSpPr>
        <p:spPr>
          <a:xfrm>
            <a:off x="4019344" y="3117692"/>
            <a:ext cx="518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Exploits relations between GPDs &amp; Gravitational Form Factors: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4043D7-587D-6B25-140C-8BA0A5607CFC}"/>
              </a:ext>
            </a:extLst>
          </p:cNvPr>
          <p:cNvSpPr/>
          <p:nvPr/>
        </p:nvSpPr>
        <p:spPr>
          <a:xfrm>
            <a:off x="4870668" y="5442012"/>
            <a:ext cx="5540576" cy="83240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3" name="Picture 42" descr="\documentclass{article}&#10;\usepackage{amsmath}&#10;\pagestyle{empty}&#10;\begin{document}&#10;&#10;\begin{align*}&#10;A + \xi^2 D &amp; = \int^1_{-1} dx \, x H&#10;\end{align*}&#10;&#10;&#10;\end{document}" title="IguanaTex Bitmap Display">
            <a:extLst>
              <a:ext uri="{FF2B5EF4-FFF2-40B4-BE49-F238E27FC236}">
                <a16:creationId xmlns:a16="http://schemas.microsoft.com/office/drawing/2014/main" id="{C1162636-77F3-3EC7-F4B8-E2862634B7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81" y="5579546"/>
            <a:ext cx="2198225" cy="570985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\begin{align*}&#10;B - \xi^2 D &amp; = \int^1_{-1} dx \, x E&#10;\end{align*}&#10;&#10;&#10;\end{document}" title="IguanaTex Bitmap Display">
            <a:extLst>
              <a:ext uri="{FF2B5EF4-FFF2-40B4-BE49-F238E27FC236}">
                <a16:creationId xmlns:a16="http://schemas.microsoft.com/office/drawing/2014/main" id="{0D50C2FF-E402-C7EC-18A6-4CECDE43ED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40" y="5593672"/>
            <a:ext cx="2143153" cy="56055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9EF1017-7B0A-CCAD-6C7B-488DAE3DCAFB}"/>
              </a:ext>
            </a:extLst>
          </p:cNvPr>
          <p:cNvSpPr txBox="1"/>
          <p:nvPr/>
        </p:nvSpPr>
        <p:spPr>
          <a:xfrm>
            <a:off x="500954" y="1035276"/>
            <a:ext cx="92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9B7AFB-807C-799D-B425-C43003F67D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71" y="3957570"/>
            <a:ext cx="2798591" cy="264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294821-5BBC-EACD-DAE1-8078337375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34" y="4373323"/>
            <a:ext cx="7469080" cy="803127"/>
          </a:xfrm>
          <a:prstGeom prst="rect">
            <a:avLst/>
          </a:prstGeom>
        </p:spPr>
      </p:pic>
      <p:pic>
        <p:nvPicPr>
          <p:cNvPr id="32" name="Picture 31" descr="A clamp holding a ball with colorful balls inside&#10;&#10;Description automatically generated">
            <a:extLst>
              <a:ext uri="{FF2B5EF4-FFF2-40B4-BE49-F238E27FC236}">
                <a16:creationId xmlns:a16="http://schemas.microsoft.com/office/drawing/2014/main" id="{98CD7E1F-3434-B611-A0B2-17C78D605E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2" y="3171078"/>
            <a:ext cx="2254362" cy="282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AAD634-3063-0042-7B80-D6EAD43003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96" y="5446526"/>
            <a:ext cx="8681227" cy="54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649E815-7ADC-55B3-4400-6AB58231BC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96" y="3171078"/>
            <a:ext cx="8589446" cy="189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595FC-8407-38D1-0661-5A1188969BE1}"/>
              </a:ext>
            </a:extLst>
          </p:cNvPr>
          <p:cNvSpPr txBox="1"/>
          <p:nvPr/>
        </p:nvSpPr>
        <p:spPr>
          <a:xfrm>
            <a:off x="1106425" y="6105061"/>
            <a:ext cx="75026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Courtesy: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JLab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233282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8868" y="6140724"/>
            <a:ext cx="81381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575129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Motivation for studying GP</a:t>
            </a:r>
            <a:r>
              <a:rPr lang="en-US" sz="24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84786-EDAC-55AA-D00E-0EFF6EBCF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1259090"/>
            <a:ext cx="3169920" cy="46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diagram of a blue object with black dots and yellow circles&#10;&#10;Description automatically generated with medium confidence">
            <a:extLst>
              <a:ext uri="{FF2B5EF4-FFF2-40B4-BE49-F238E27FC236}">
                <a16:creationId xmlns:a16="http://schemas.microsoft.com/office/drawing/2014/main" id="{2BD08F36-4F86-6F7B-6E85-B2AEEFB3BC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0" y="2054674"/>
            <a:ext cx="1736220" cy="14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A965B5-A2B9-F13F-CE1C-AD63145F6816}"/>
              </a:ext>
            </a:extLst>
          </p:cNvPr>
          <p:cNvSpPr/>
          <p:nvPr/>
        </p:nvSpPr>
        <p:spPr>
          <a:xfrm>
            <a:off x="289624" y="1114976"/>
            <a:ext cx="3652061" cy="3069043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877D3-CF9D-DE6F-E546-E3FC7F2F3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278454"/>
            <a:ext cx="5601766" cy="4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black text in a white rectangle&#10;&#10;Description automatically generated">
            <a:extLst>
              <a:ext uri="{FF2B5EF4-FFF2-40B4-BE49-F238E27FC236}">
                <a16:creationId xmlns:a16="http://schemas.microsoft.com/office/drawing/2014/main" id="{2AC30E4F-4F8F-DE91-CD3D-8591C86B6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0" y="2154110"/>
            <a:ext cx="3628019" cy="90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171A5-F522-CD9F-92B3-ADC60D227E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993331"/>
            <a:ext cx="840644" cy="31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2D0FB2-A18E-005C-C7E8-B0553318A6FC}"/>
              </a:ext>
            </a:extLst>
          </p:cNvPr>
          <p:cNvSpPr/>
          <p:nvPr/>
        </p:nvSpPr>
        <p:spPr>
          <a:xfrm>
            <a:off x="4440548" y="1114976"/>
            <a:ext cx="6553582" cy="3069043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F05F03-DA50-48F2-9DB0-F197D5B648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3994321"/>
            <a:ext cx="9090660" cy="48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amp holding a ball with colorful balls inside&#10;&#10;Description automatically generated">
            <a:extLst>
              <a:ext uri="{FF2B5EF4-FFF2-40B4-BE49-F238E27FC236}">
                <a16:creationId xmlns:a16="http://schemas.microsoft.com/office/drawing/2014/main" id="{813DA21D-77A3-E8D6-EC79-A39E3ECC2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23" y="3300705"/>
            <a:ext cx="1408967" cy="176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3FF456-C174-9D22-724E-D9F0771F66B8}"/>
              </a:ext>
            </a:extLst>
          </p:cNvPr>
          <p:cNvSpPr/>
          <p:nvPr/>
        </p:nvSpPr>
        <p:spPr>
          <a:xfrm>
            <a:off x="147476" y="3840852"/>
            <a:ext cx="9642801" cy="1015234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5B69C6-8CFA-2FE2-3F5B-C0B702AE894B}"/>
              </a:ext>
            </a:extLst>
          </p:cNvPr>
          <p:cNvSpPr/>
          <p:nvPr/>
        </p:nvSpPr>
        <p:spPr>
          <a:xfrm>
            <a:off x="9787994" y="3278905"/>
            <a:ext cx="1828118" cy="230064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lose up of a text&#10;&#10;Description automatically generated">
            <a:extLst>
              <a:ext uri="{FF2B5EF4-FFF2-40B4-BE49-F238E27FC236}">
                <a16:creationId xmlns:a16="http://schemas.microsoft.com/office/drawing/2014/main" id="{A12D08EA-3A58-0E9E-9335-44D2F5DFC2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7787" y="2133423"/>
            <a:ext cx="6083128" cy="89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2AC606-FC08-2035-C541-611A6E581C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1767" y="3133798"/>
            <a:ext cx="8412480" cy="62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Diagram, schematic&#10;&#10;Description automatically generated">
            <a:extLst>
              <a:ext uri="{FF2B5EF4-FFF2-40B4-BE49-F238E27FC236}">
                <a16:creationId xmlns:a16="http://schemas.microsoft.com/office/drawing/2014/main" id="{B47BECAE-927E-ABC4-5EFC-14FA161007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31" y="4691609"/>
            <a:ext cx="1238785" cy="160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480741-11A2-780F-D658-6D9F0901117A}"/>
              </a:ext>
            </a:extLst>
          </p:cNvPr>
          <p:cNvSpPr txBox="1"/>
          <p:nvPr/>
        </p:nvSpPr>
        <p:spPr>
          <a:xfrm>
            <a:off x="3154331" y="4777322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Eta meson mass generation:</a:t>
            </a:r>
          </a:p>
        </p:txBody>
      </p: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0C3617BF-D5F8-8A16-A207-8F6CC90C0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65" y="4736091"/>
            <a:ext cx="1854827" cy="151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F6F93FE-8B85-212E-2132-7EB20CE8FA14}"/>
              </a:ext>
            </a:extLst>
          </p:cNvPr>
          <p:cNvSpPr txBox="1"/>
          <p:nvPr/>
        </p:nvSpPr>
        <p:spPr>
          <a:xfrm>
            <a:off x="8060639" y="4781542"/>
            <a:ext cx="2563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Glueball mass generation:</a:t>
            </a:r>
          </a:p>
        </p:txBody>
      </p:sp>
      <p:pic>
        <p:nvPicPr>
          <p:cNvPr id="56" name="Picture 55" descr="\documentclass{article}&#10;\usepackage{amsmath}&#10;\pagestyle{empty}&#10;\begin{document}&#10;&#10;&#10;$\tilde{E}(x) \sim \dfrac{1}{t - m^2_{\eta'}}$&#10;&#10;\end{document}" title="IguanaTex Bitmap Display">
            <a:extLst>
              <a:ext uri="{FF2B5EF4-FFF2-40B4-BE49-F238E27FC236}">
                <a16:creationId xmlns:a16="http://schemas.microsoft.com/office/drawing/2014/main" id="{AFDE0D29-3248-5ACF-1B88-7DFCFD17D7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34" y="5362956"/>
            <a:ext cx="1415610" cy="514996"/>
          </a:xfrm>
          <a:prstGeom prst="rect">
            <a:avLst/>
          </a:prstGeom>
        </p:spPr>
      </p:pic>
      <p:pic>
        <p:nvPicPr>
          <p:cNvPr id="68" name="Picture 67" descr="\documentclass{article}&#10;\usepackage{amsmath}&#10;\pagestyle{empty}&#10;\begin{document}&#10;&#10;&#10;$H(x), E(x) \sim \dfrac{1}{t - m^2_{G}}$&#10;&#10;\end{document}" title="IguanaTex Bitmap Display">
            <a:extLst>
              <a:ext uri="{FF2B5EF4-FFF2-40B4-BE49-F238E27FC236}">
                <a16:creationId xmlns:a16="http://schemas.microsoft.com/office/drawing/2014/main" id="{B912F891-1F92-C974-D622-965C0E0244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19" y="5418031"/>
            <a:ext cx="1962008" cy="48610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986A717-0123-3243-4905-2A7E01A97DE1}"/>
              </a:ext>
            </a:extLst>
          </p:cNvPr>
          <p:cNvSpPr/>
          <p:nvPr/>
        </p:nvSpPr>
        <p:spPr>
          <a:xfrm>
            <a:off x="3534102" y="5244371"/>
            <a:ext cx="1726328" cy="83240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51C862-92B6-FAA8-BEC4-A92E9E65E8F7}"/>
              </a:ext>
            </a:extLst>
          </p:cNvPr>
          <p:cNvSpPr/>
          <p:nvPr/>
        </p:nvSpPr>
        <p:spPr>
          <a:xfrm>
            <a:off x="8180161" y="5312753"/>
            <a:ext cx="2171188" cy="83240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7B61E4-C527-8CCD-55D7-6D97B0FFF42D}"/>
              </a:ext>
            </a:extLst>
          </p:cNvPr>
          <p:cNvCxnSpPr>
            <a:cxnSpLocks/>
          </p:cNvCxnSpPr>
          <p:nvPr/>
        </p:nvCxnSpPr>
        <p:spPr>
          <a:xfrm>
            <a:off x="5838007" y="4691609"/>
            <a:ext cx="0" cy="1700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7B109ED-9C89-9D73-9A8A-CEB7C0CB4B6F}"/>
              </a:ext>
            </a:extLst>
          </p:cNvPr>
          <p:cNvSpPr txBox="1"/>
          <p:nvPr/>
        </p:nvSpPr>
        <p:spPr>
          <a:xfrm>
            <a:off x="1063078" y="863547"/>
            <a:ext cx="92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B8D4B8-5750-FF40-08E7-D3B2DA1EBA96}"/>
              </a:ext>
            </a:extLst>
          </p:cNvPr>
          <p:cNvSpPr/>
          <p:nvPr/>
        </p:nvSpPr>
        <p:spPr>
          <a:xfrm>
            <a:off x="8466971" y="2218872"/>
            <a:ext cx="308259" cy="515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966842-3FDE-F32B-C086-28336DD2BBC8}"/>
              </a:ext>
            </a:extLst>
          </p:cNvPr>
          <p:cNvSpPr txBox="1"/>
          <p:nvPr/>
        </p:nvSpPr>
        <p:spPr>
          <a:xfrm>
            <a:off x="8381369" y="2164697"/>
            <a:ext cx="30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196FCB-CD62-45DA-01B7-C05FC068C9B4}"/>
              </a:ext>
            </a:extLst>
          </p:cNvPr>
          <p:cNvSpPr/>
          <p:nvPr/>
        </p:nvSpPr>
        <p:spPr>
          <a:xfrm>
            <a:off x="1642491" y="5227551"/>
            <a:ext cx="649667" cy="66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4E2CF2-5141-8B98-40B2-0162C7FC4034}"/>
              </a:ext>
            </a:extLst>
          </p:cNvPr>
          <p:cNvSpPr/>
          <p:nvPr/>
        </p:nvSpPr>
        <p:spPr>
          <a:xfrm>
            <a:off x="6193575" y="5116029"/>
            <a:ext cx="649667" cy="66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\documentclass{article}&#10;\usepackage{amsmath}&#10;\pagestyle{empty}&#10;\begin{document}&#10;&#10;$\dfrac{1}{t-m^2_{G}}$&#10;&#10;&#10;\end{document}" title="IguanaTex Bitmap Display">
            <a:extLst>
              <a:ext uri="{FF2B5EF4-FFF2-40B4-BE49-F238E27FC236}">
                <a16:creationId xmlns:a16="http://schemas.microsoft.com/office/drawing/2014/main" id="{7B0BD252-700D-9BBD-5E8E-5A06AC36E6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72" y="5237091"/>
            <a:ext cx="592791" cy="440327"/>
          </a:xfrm>
          <a:prstGeom prst="rect">
            <a:avLst/>
          </a:prstGeom>
        </p:spPr>
      </p:pic>
      <p:pic>
        <p:nvPicPr>
          <p:cNvPr id="64" name="Picture 63" descr="\documentclass{article}&#10;\usepackage{amsmath}&#10;\pagestyle{empty}&#10;\begin{document}&#10;&#10;$\dfrac{1}{t-m^2_{\eta'}}$&#10;&#10;&#10;\end{document}" title="IguanaTex Bitmap Display">
            <a:extLst>
              <a:ext uri="{FF2B5EF4-FFF2-40B4-BE49-F238E27FC236}">
                <a16:creationId xmlns:a16="http://schemas.microsoft.com/office/drawing/2014/main" id="{4BB47CFA-2357-4559-10EA-AFBCA32F29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25" y="5239164"/>
            <a:ext cx="599471" cy="4594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69F822-B2CD-A437-F6CC-D6104CFB03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01" y="3825983"/>
            <a:ext cx="8098895" cy="77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7E7C88EA-C77C-A103-0116-EAFF63BDC9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27" y="955704"/>
            <a:ext cx="7502639" cy="102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0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8868" y="6140724"/>
            <a:ext cx="81381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575129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Motivation for studying GP</a:t>
            </a:r>
            <a:r>
              <a:rPr lang="en-US" sz="24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84786-EDAC-55AA-D00E-0EFF6EBCF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1259090"/>
            <a:ext cx="3169920" cy="46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diagram of a blue object with black dots and yellow circles&#10;&#10;Description automatically generated with medium confidence">
            <a:extLst>
              <a:ext uri="{FF2B5EF4-FFF2-40B4-BE49-F238E27FC236}">
                <a16:creationId xmlns:a16="http://schemas.microsoft.com/office/drawing/2014/main" id="{2BD08F36-4F86-6F7B-6E85-B2AEEFB3BC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0" y="2054674"/>
            <a:ext cx="1736220" cy="14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A965B5-A2B9-F13F-CE1C-AD63145F6816}"/>
              </a:ext>
            </a:extLst>
          </p:cNvPr>
          <p:cNvSpPr/>
          <p:nvPr/>
        </p:nvSpPr>
        <p:spPr>
          <a:xfrm>
            <a:off x="289624" y="1114976"/>
            <a:ext cx="3652061" cy="3069043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877D3-CF9D-DE6F-E546-E3FC7F2F3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278454"/>
            <a:ext cx="5601766" cy="4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black text in a white rectangle&#10;&#10;Description automatically generated">
            <a:extLst>
              <a:ext uri="{FF2B5EF4-FFF2-40B4-BE49-F238E27FC236}">
                <a16:creationId xmlns:a16="http://schemas.microsoft.com/office/drawing/2014/main" id="{2AC30E4F-4F8F-DE91-CD3D-8591C86B6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0" y="2154110"/>
            <a:ext cx="3628019" cy="90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171A5-F522-CD9F-92B3-ADC60D227E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993331"/>
            <a:ext cx="840644" cy="31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2D0FB2-A18E-005C-C7E8-B0553318A6FC}"/>
              </a:ext>
            </a:extLst>
          </p:cNvPr>
          <p:cNvSpPr/>
          <p:nvPr/>
        </p:nvSpPr>
        <p:spPr>
          <a:xfrm>
            <a:off x="4440548" y="1114976"/>
            <a:ext cx="6553582" cy="3069043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F05F03-DA50-48F2-9DB0-F197D5B648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3994321"/>
            <a:ext cx="9090660" cy="48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amp holding a ball with colorful balls inside&#10;&#10;Description automatically generated">
            <a:extLst>
              <a:ext uri="{FF2B5EF4-FFF2-40B4-BE49-F238E27FC236}">
                <a16:creationId xmlns:a16="http://schemas.microsoft.com/office/drawing/2014/main" id="{813DA21D-77A3-E8D6-EC79-A39E3ECC2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23" y="3300705"/>
            <a:ext cx="1408967" cy="176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3FF456-C174-9D22-724E-D9F0771F66B8}"/>
              </a:ext>
            </a:extLst>
          </p:cNvPr>
          <p:cNvSpPr/>
          <p:nvPr/>
        </p:nvSpPr>
        <p:spPr>
          <a:xfrm>
            <a:off x="147476" y="3840852"/>
            <a:ext cx="9642801" cy="1015234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5B69C6-8CFA-2FE2-3F5B-C0B702AE894B}"/>
              </a:ext>
            </a:extLst>
          </p:cNvPr>
          <p:cNvSpPr/>
          <p:nvPr/>
        </p:nvSpPr>
        <p:spPr>
          <a:xfrm>
            <a:off x="9787994" y="3278905"/>
            <a:ext cx="1828118" cy="230064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lose up of a text&#10;&#10;Description automatically generated">
            <a:extLst>
              <a:ext uri="{FF2B5EF4-FFF2-40B4-BE49-F238E27FC236}">
                <a16:creationId xmlns:a16="http://schemas.microsoft.com/office/drawing/2014/main" id="{A12D08EA-3A58-0E9E-9335-44D2F5DFC2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7787" y="2133423"/>
            <a:ext cx="6083128" cy="89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2AC606-FC08-2035-C541-611A6E581C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1767" y="3133798"/>
            <a:ext cx="8412480" cy="62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Diagram, schematic&#10;&#10;Description automatically generated">
            <a:extLst>
              <a:ext uri="{FF2B5EF4-FFF2-40B4-BE49-F238E27FC236}">
                <a16:creationId xmlns:a16="http://schemas.microsoft.com/office/drawing/2014/main" id="{B47BECAE-927E-ABC4-5EFC-14FA161007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31" y="4691609"/>
            <a:ext cx="1238785" cy="160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480741-11A2-780F-D658-6D9F0901117A}"/>
              </a:ext>
            </a:extLst>
          </p:cNvPr>
          <p:cNvSpPr txBox="1"/>
          <p:nvPr/>
        </p:nvSpPr>
        <p:spPr>
          <a:xfrm>
            <a:off x="3154331" y="4777322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Eta meson mass generation:</a:t>
            </a:r>
          </a:p>
        </p:txBody>
      </p: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0C3617BF-D5F8-8A16-A207-8F6CC90C0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65" y="4736091"/>
            <a:ext cx="1854827" cy="151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F6F93FE-8B85-212E-2132-7EB20CE8FA14}"/>
              </a:ext>
            </a:extLst>
          </p:cNvPr>
          <p:cNvSpPr txBox="1"/>
          <p:nvPr/>
        </p:nvSpPr>
        <p:spPr>
          <a:xfrm>
            <a:off x="8060639" y="4781542"/>
            <a:ext cx="2563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Glueball mass generation:</a:t>
            </a:r>
          </a:p>
        </p:txBody>
      </p:sp>
      <p:pic>
        <p:nvPicPr>
          <p:cNvPr id="56" name="Picture 55" descr="\documentclass{article}&#10;\usepackage{amsmath}&#10;\pagestyle{empty}&#10;\begin{document}&#10;&#10;&#10;$\tilde{E}(x) \sim \dfrac{1}{t - m^2_{\eta'}}$&#10;&#10;\end{document}" title="IguanaTex Bitmap Display">
            <a:extLst>
              <a:ext uri="{FF2B5EF4-FFF2-40B4-BE49-F238E27FC236}">
                <a16:creationId xmlns:a16="http://schemas.microsoft.com/office/drawing/2014/main" id="{AFDE0D29-3248-5ACF-1B88-7DFCFD17D7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34" y="5362956"/>
            <a:ext cx="1415610" cy="514996"/>
          </a:xfrm>
          <a:prstGeom prst="rect">
            <a:avLst/>
          </a:prstGeom>
        </p:spPr>
      </p:pic>
      <p:pic>
        <p:nvPicPr>
          <p:cNvPr id="68" name="Picture 67" descr="\documentclass{article}&#10;\usepackage{amsmath}&#10;\pagestyle{empty}&#10;\begin{document}&#10;&#10;&#10;$H(x), E(x) \sim \dfrac{1}{t - m^2_{G}}$&#10;&#10;\end{document}" title="IguanaTex Bitmap Display">
            <a:extLst>
              <a:ext uri="{FF2B5EF4-FFF2-40B4-BE49-F238E27FC236}">
                <a16:creationId xmlns:a16="http://schemas.microsoft.com/office/drawing/2014/main" id="{B912F891-1F92-C974-D622-965C0E0244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19" y="5418031"/>
            <a:ext cx="1962008" cy="48610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986A717-0123-3243-4905-2A7E01A97DE1}"/>
              </a:ext>
            </a:extLst>
          </p:cNvPr>
          <p:cNvSpPr/>
          <p:nvPr/>
        </p:nvSpPr>
        <p:spPr>
          <a:xfrm>
            <a:off x="3534102" y="5244371"/>
            <a:ext cx="1726328" cy="83240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51C862-92B6-FAA8-BEC4-A92E9E65E8F7}"/>
              </a:ext>
            </a:extLst>
          </p:cNvPr>
          <p:cNvSpPr/>
          <p:nvPr/>
        </p:nvSpPr>
        <p:spPr>
          <a:xfrm>
            <a:off x="8180161" y="5312753"/>
            <a:ext cx="2171188" cy="83240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7B61E4-C527-8CCD-55D7-6D97B0FFF42D}"/>
              </a:ext>
            </a:extLst>
          </p:cNvPr>
          <p:cNvCxnSpPr>
            <a:cxnSpLocks/>
          </p:cNvCxnSpPr>
          <p:nvPr/>
        </p:nvCxnSpPr>
        <p:spPr>
          <a:xfrm>
            <a:off x="5838007" y="4691609"/>
            <a:ext cx="0" cy="1700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AB8D4B8-5750-FF40-08E7-D3B2DA1EBA96}"/>
              </a:ext>
            </a:extLst>
          </p:cNvPr>
          <p:cNvSpPr/>
          <p:nvPr/>
        </p:nvSpPr>
        <p:spPr>
          <a:xfrm>
            <a:off x="8466971" y="2218872"/>
            <a:ext cx="308259" cy="515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966842-3FDE-F32B-C086-28336DD2BBC8}"/>
              </a:ext>
            </a:extLst>
          </p:cNvPr>
          <p:cNvSpPr txBox="1"/>
          <p:nvPr/>
        </p:nvSpPr>
        <p:spPr>
          <a:xfrm>
            <a:off x="8381369" y="2164697"/>
            <a:ext cx="30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196FCB-CD62-45DA-01B7-C05FC068C9B4}"/>
              </a:ext>
            </a:extLst>
          </p:cNvPr>
          <p:cNvSpPr/>
          <p:nvPr/>
        </p:nvSpPr>
        <p:spPr>
          <a:xfrm>
            <a:off x="1642491" y="5227551"/>
            <a:ext cx="649667" cy="66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4E2CF2-5141-8B98-40B2-0162C7FC4034}"/>
              </a:ext>
            </a:extLst>
          </p:cNvPr>
          <p:cNvSpPr/>
          <p:nvPr/>
        </p:nvSpPr>
        <p:spPr>
          <a:xfrm>
            <a:off x="6193575" y="5116029"/>
            <a:ext cx="649667" cy="66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\documentclass{article}&#10;\usepackage{amsmath}&#10;\pagestyle{empty}&#10;\begin{document}&#10;&#10;$\dfrac{1}{t-m^2_{G}}$&#10;&#10;&#10;\end{document}" title="IguanaTex Bitmap Display">
            <a:extLst>
              <a:ext uri="{FF2B5EF4-FFF2-40B4-BE49-F238E27FC236}">
                <a16:creationId xmlns:a16="http://schemas.microsoft.com/office/drawing/2014/main" id="{7B0BD252-700D-9BBD-5E8E-5A06AC36E6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72" y="5237091"/>
            <a:ext cx="592791" cy="440327"/>
          </a:xfrm>
          <a:prstGeom prst="rect">
            <a:avLst/>
          </a:prstGeom>
        </p:spPr>
      </p:pic>
      <p:pic>
        <p:nvPicPr>
          <p:cNvPr id="64" name="Picture 63" descr="\documentclass{article}&#10;\usepackage{amsmath}&#10;\pagestyle{empty}&#10;\begin{document}&#10;&#10;$\dfrac{1}{t-m^2_{\eta'}}$&#10;&#10;&#10;\end{document}" title="IguanaTex Bitmap Display">
            <a:extLst>
              <a:ext uri="{FF2B5EF4-FFF2-40B4-BE49-F238E27FC236}">
                <a16:creationId xmlns:a16="http://schemas.microsoft.com/office/drawing/2014/main" id="{4BB47CFA-2357-4559-10EA-AFBCA32F29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25" y="5239164"/>
            <a:ext cx="599471" cy="4594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69F822-B2CD-A437-F6CC-D6104CFB03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01" y="3825983"/>
            <a:ext cx="8098895" cy="77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7E7C88EA-C77C-A103-0116-EAFF63BDC9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27" y="955704"/>
            <a:ext cx="7502639" cy="102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27BF2F-FB33-88B2-4CC6-75079AB55F4B}"/>
              </a:ext>
            </a:extLst>
          </p:cNvPr>
          <p:cNvSpPr/>
          <p:nvPr/>
        </p:nvSpPr>
        <p:spPr>
          <a:xfrm>
            <a:off x="442024" y="2125027"/>
            <a:ext cx="10819366" cy="2462269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4CC8C4-B20D-8976-34DB-7828C1A4228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8" y="3302359"/>
            <a:ext cx="10756823" cy="98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A63199-EA3B-6785-AFB3-25CAF2FF521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6" y="2734570"/>
            <a:ext cx="4148520" cy="45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D9410EE-59A9-914A-0B63-C03BC6F44EEA}"/>
              </a:ext>
            </a:extLst>
          </p:cNvPr>
          <p:cNvSpPr txBox="1"/>
          <p:nvPr/>
        </p:nvSpPr>
        <p:spPr>
          <a:xfrm>
            <a:off x="1063078" y="863547"/>
            <a:ext cx="92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36785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575129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Motivation for studying GP</a:t>
            </a:r>
            <a:r>
              <a:rPr lang="en-US" sz="24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84786-EDAC-55AA-D00E-0EFF6EBCF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1259090"/>
            <a:ext cx="3169920" cy="46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diagram of a blue object with black dots and yellow circles&#10;&#10;Description automatically generated with medium confidence">
            <a:extLst>
              <a:ext uri="{FF2B5EF4-FFF2-40B4-BE49-F238E27FC236}">
                <a16:creationId xmlns:a16="http://schemas.microsoft.com/office/drawing/2014/main" id="{2BD08F36-4F86-6F7B-6E85-B2AEEFB3BC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0" y="2054674"/>
            <a:ext cx="1736220" cy="14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B877D3-CF9D-DE6F-E546-E3FC7F2F3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278454"/>
            <a:ext cx="5601766" cy="4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black text in a white rectangle&#10;&#10;Description automatically generated">
            <a:extLst>
              <a:ext uri="{FF2B5EF4-FFF2-40B4-BE49-F238E27FC236}">
                <a16:creationId xmlns:a16="http://schemas.microsoft.com/office/drawing/2014/main" id="{2AC30E4F-4F8F-DE91-CD3D-8591C86B6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0" y="2154110"/>
            <a:ext cx="3628019" cy="90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171A5-F522-CD9F-92B3-ADC60D227E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07" y="1993331"/>
            <a:ext cx="840644" cy="31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F05F03-DA50-48F2-9DB0-F197D5B648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4" y="3994321"/>
            <a:ext cx="9090660" cy="48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amp holding a ball with colorful balls inside&#10;&#10;Description automatically generated">
            <a:extLst>
              <a:ext uri="{FF2B5EF4-FFF2-40B4-BE49-F238E27FC236}">
                <a16:creationId xmlns:a16="http://schemas.microsoft.com/office/drawing/2014/main" id="{813DA21D-77A3-E8D6-EC79-A39E3ECC2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23" y="3300705"/>
            <a:ext cx="1408967" cy="176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Diagram, schematic&#10;&#10;Description automatically generated">
            <a:extLst>
              <a:ext uri="{FF2B5EF4-FFF2-40B4-BE49-F238E27FC236}">
                <a16:creationId xmlns:a16="http://schemas.microsoft.com/office/drawing/2014/main" id="{2194C0FA-3C95-6DAD-50F6-C61FAD44C9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81" y="5046199"/>
            <a:ext cx="1041019" cy="135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8E7A82D9-30B3-F8AE-08CD-DB17980EE4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74" y="5056800"/>
            <a:ext cx="1598511" cy="130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 descr="\documentclass{article}&#10;\usepackage{amsmath}&#10;\pagestyle{empty}&#10;\begin{document}&#10;&#10;$\tilde{E}\sim$&#10;&#10;&#10;\end{document}" title="IguanaTex Bitmap Display">
            <a:extLst>
              <a:ext uri="{FF2B5EF4-FFF2-40B4-BE49-F238E27FC236}">
                <a16:creationId xmlns:a16="http://schemas.microsoft.com/office/drawing/2014/main" id="{626B3092-3160-345B-FF1C-90322E909B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9" y="5227851"/>
            <a:ext cx="354071" cy="185524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H,E\sim$&#10;&#10;&#10;\end{document}" title="IguanaTex Bitmap Display">
            <a:extLst>
              <a:ext uri="{FF2B5EF4-FFF2-40B4-BE49-F238E27FC236}">
                <a16:creationId xmlns:a16="http://schemas.microsoft.com/office/drawing/2014/main" id="{2B081B93-51A5-9C6F-962F-C8D66CFF4F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5" y="5260629"/>
            <a:ext cx="615987" cy="17582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9FD3909-EE7F-3DE7-ED0D-694EA0C497A1}"/>
              </a:ext>
            </a:extLst>
          </p:cNvPr>
          <p:cNvSpPr txBox="1"/>
          <p:nvPr/>
        </p:nvSpPr>
        <p:spPr>
          <a:xfrm>
            <a:off x="254685" y="1284184"/>
            <a:ext cx="92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34A2E0-FBF7-97B6-5D27-F439A0D25A47}"/>
              </a:ext>
            </a:extLst>
          </p:cNvPr>
          <p:cNvSpPr txBox="1"/>
          <p:nvPr/>
        </p:nvSpPr>
        <p:spPr>
          <a:xfrm>
            <a:off x="4646539" y="1297644"/>
            <a:ext cx="92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D07D31-A88E-D137-377F-BD35BE649327}"/>
              </a:ext>
            </a:extLst>
          </p:cNvPr>
          <p:cNvSpPr txBox="1"/>
          <p:nvPr/>
        </p:nvSpPr>
        <p:spPr>
          <a:xfrm>
            <a:off x="228051" y="4068753"/>
            <a:ext cx="92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C55ACD-B208-62D6-1781-44A0E08EE6C5}"/>
              </a:ext>
            </a:extLst>
          </p:cNvPr>
          <p:cNvSpPr txBox="1"/>
          <p:nvPr/>
        </p:nvSpPr>
        <p:spPr>
          <a:xfrm>
            <a:off x="247454" y="5285139"/>
            <a:ext cx="92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5ABA38A-1DF2-F3EC-0136-B794FDAA17B7}"/>
              </a:ext>
            </a:extLst>
          </p:cNvPr>
          <p:cNvSpPr/>
          <p:nvPr/>
        </p:nvSpPr>
        <p:spPr>
          <a:xfrm>
            <a:off x="6515787" y="5528654"/>
            <a:ext cx="546137" cy="37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9AB0F5-631B-493D-FBAF-1D27C02D2A3B}"/>
              </a:ext>
            </a:extLst>
          </p:cNvPr>
          <p:cNvSpPr/>
          <p:nvPr/>
        </p:nvSpPr>
        <p:spPr>
          <a:xfrm>
            <a:off x="7913930" y="5574100"/>
            <a:ext cx="546137" cy="37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\documentclass{article}&#10;\usepackage{amsmath}&#10;\pagestyle{empty}&#10;\begin{document}&#10;&#10;$\dfrac{1}{t-m^2_{\eta'}}$&#10;&#10;&#10;\end{document}" title="IguanaTex Bitmap Display">
            <a:extLst>
              <a:ext uri="{FF2B5EF4-FFF2-40B4-BE49-F238E27FC236}">
                <a16:creationId xmlns:a16="http://schemas.microsoft.com/office/drawing/2014/main" id="{FB610F86-B9A7-C31E-FC5D-92116A065D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66" y="5530374"/>
            <a:ext cx="599471" cy="459408"/>
          </a:xfrm>
          <a:prstGeom prst="rect">
            <a:avLst/>
          </a:prstGeom>
        </p:spPr>
      </p:pic>
      <p:pic>
        <p:nvPicPr>
          <p:cNvPr id="62" name="Picture 61" descr="\documentclass{article}&#10;\usepackage{amsmath}&#10;\pagestyle{empty}&#10;\begin{document}&#10;&#10;$\dfrac{1}{t-m^2_{G}}$&#10;&#10;&#10;\end{document}" title="IguanaTex Bitmap Display">
            <a:extLst>
              <a:ext uri="{FF2B5EF4-FFF2-40B4-BE49-F238E27FC236}">
                <a16:creationId xmlns:a16="http://schemas.microsoft.com/office/drawing/2014/main" id="{A941939A-779C-24B7-4513-9FBF70A140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12" y="5514650"/>
            <a:ext cx="592791" cy="440327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0C9B5F2-25C3-9DF6-6528-79CE39F1357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8" y="5278965"/>
            <a:ext cx="5471198" cy="74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B859C4-C075-9A68-61D9-D8037C9A59AC}"/>
              </a:ext>
            </a:extLst>
          </p:cNvPr>
          <p:cNvSpPr/>
          <p:nvPr/>
        </p:nvSpPr>
        <p:spPr>
          <a:xfrm>
            <a:off x="117190" y="940011"/>
            <a:ext cx="11144200" cy="5354258"/>
          </a:xfrm>
          <a:prstGeom prst="rect">
            <a:avLst/>
          </a:prstGeom>
          <a:solidFill>
            <a:srgbClr val="FFFF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7270DD-D07F-C9B0-307D-A10E83051F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2" y="3223417"/>
            <a:ext cx="11626066" cy="77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447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042908" y="264909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Physical processes sensitive to GPDs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C6DC2-1378-C7AA-91D0-8A3B4E7800E5}"/>
              </a:ext>
            </a:extLst>
          </p:cNvPr>
          <p:cNvSpPr txBox="1"/>
          <p:nvPr/>
        </p:nvSpPr>
        <p:spPr>
          <a:xfrm>
            <a:off x="3886134" y="10258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See talks by Silvia, Spencer, Wim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F9714-5DF8-AC0E-3BBA-BC9C796BE9B2}"/>
              </a:ext>
            </a:extLst>
          </p:cNvPr>
          <p:cNvGrpSpPr/>
          <p:nvPr/>
        </p:nvGrpSpPr>
        <p:grpSpPr>
          <a:xfrm>
            <a:off x="775245" y="1669875"/>
            <a:ext cx="10980299" cy="2099597"/>
            <a:chOff x="772042" y="1204119"/>
            <a:chExt cx="10980299" cy="2099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5A4C7-225D-ECDD-CEE7-CF8FA075652A}"/>
                </a:ext>
              </a:extLst>
            </p:cNvPr>
            <p:cNvSpPr/>
            <p:nvPr/>
          </p:nvSpPr>
          <p:spPr>
            <a:xfrm>
              <a:off x="3062796" y="2263806"/>
              <a:ext cx="3568823" cy="4527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11" name="Picture 10" descr="A diagram of a device&#10;&#10;Description automatically generated">
              <a:extLst>
                <a:ext uri="{FF2B5EF4-FFF2-40B4-BE49-F238E27FC236}">
                  <a16:creationId xmlns:a16="http://schemas.microsoft.com/office/drawing/2014/main" id="{AECE6FF7-0569-AFDA-E6E9-65F7E69D9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42" y="1204119"/>
              <a:ext cx="4525799" cy="20995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A diagram of a device&#10;&#10;Description automatically generated">
              <a:extLst>
                <a:ext uri="{FF2B5EF4-FFF2-40B4-BE49-F238E27FC236}">
                  <a16:creationId xmlns:a16="http://schemas.microsoft.com/office/drawing/2014/main" id="{B41641B1-9AB2-6D45-C102-A886B82E2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738" y="1230672"/>
              <a:ext cx="4943413" cy="2073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3BA2D-087D-2034-84B4-595C4171B2F1}"/>
                </a:ext>
              </a:extLst>
            </p:cNvPr>
            <p:cNvSpPr/>
            <p:nvPr/>
          </p:nvSpPr>
          <p:spPr>
            <a:xfrm>
              <a:off x="2778565" y="2187679"/>
              <a:ext cx="779015" cy="31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1A9370-F2C6-A1CF-23AE-3AEA13B14BB3}"/>
                </a:ext>
              </a:extLst>
            </p:cNvPr>
            <p:cNvSpPr/>
            <p:nvPr/>
          </p:nvSpPr>
          <p:spPr>
            <a:xfrm>
              <a:off x="7919613" y="2084679"/>
              <a:ext cx="674960" cy="31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E79EF-CF84-4105-3339-06046F637E0B}"/>
                </a:ext>
              </a:extLst>
            </p:cNvPr>
            <p:cNvSpPr txBox="1"/>
            <p:nvPr/>
          </p:nvSpPr>
          <p:spPr>
            <a:xfrm>
              <a:off x="4249702" y="1416535"/>
              <a:ext cx="7502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/>
                  <a:ea typeface="+mn-ea"/>
                  <a:cs typeface="Times New Roman" panose="02020603050405020304" pitchFamily="18" charset="0"/>
                </a:rPr>
                <a:t>DVCS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587323-C6F5-24D4-0F3C-C48D05429BC1}"/>
                </a:ext>
              </a:extLst>
            </p:cNvPr>
            <p:cNvSpPr txBox="1"/>
            <p:nvPr/>
          </p:nvSpPr>
          <p:spPr>
            <a:xfrm>
              <a:off x="9797879" y="1416535"/>
              <a:ext cx="986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/>
                  <a:ea typeface="+mn-ea"/>
                  <a:cs typeface="Times New Roman" panose="02020603050405020304" pitchFamily="18" charset="0"/>
                </a:rPr>
                <a:t>DVMP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247C3-6863-9828-9AEE-3BD9D830B692}"/>
                </a:ext>
              </a:extLst>
            </p:cNvPr>
            <p:cNvSpPr/>
            <p:nvPr/>
          </p:nvSpPr>
          <p:spPr>
            <a:xfrm>
              <a:off x="4249702" y="1404736"/>
              <a:ext cx="88159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171EC9-5D00-F26E-35C1-4B097B6A3A0F}"/>
                </a:ext>
              </a:extLst>
            </p:cNvPr>
            <p:cNvSpPr/>
            <p:nvPr/>
          </p:nvSpPr>
          <p:spPr>
            <a:xfrm>
              <a:off x="9767497" y="1416535"/>
              <a:ext cx="88159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D19197E-24C6-BB3A-B6A7-F9897C2F1166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8970C-C97D-06D5-E899-02797A630EF3}"/>
              </a:ext>
            </a:extLst>
          </p:cNvPr>
          <p:cNvSpPr txBox="1"/>
          <p:nvPr/>
        </p:nvSpPr>
        <p:spPr>
          <a:xfrm>
            <a:off x="4226272" y="3970089"/>
            <a:ext cx="7502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Courtesy: Hyon-Suk Jo, KPS Meeting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61B6F0-0564-B152-EDD4-45BC74531EFD}"/>
              </a:ext>
            </a:extLst>
          </p:cNvPr>
          <p:cNvSpPr/>
          <p:nvPr/>
        </p:nvSpPr>
        <p:spPr>
          <a:xfrm>
            <a:off x="3554002" y="4557238"/>
            <a:ext cx="4706294" cy="59477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24386E-8F4D-F25B-38F4-A859FED0690A}"/>
              </a:ext>
            </a:extLst>
          </p:cNvPr>
          <p:cNvSpPr txBox="1"/>
          <p:nvPr/>
        </p:nvSpPr>
        <p:spPr>
          <a:xfrm>
            <a:off x="3539726" y="4677500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No access to x-dependence of GPDs</a:t>
            </a:r>
          </a:p>
        </p:txBody>
      </p:sp>
    </p:spTree>
    <p:extLst>
      <p:ext uri="{BB962C8B-B14F-4D97-AF65-F5344CB8AC3E}">
        <p14:creationId xmlns:p14="http://schemas.microsoft.com/office/powerpoint/2010/main" val="12163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6">
            <a:extLst>
              <a:ext uri="{FF2B5EF4-FFF2-40B4-BE49-F238E27FC236}">
                <a16:creationId xmlns:a16="http://schemas.microsoft.com/office/drawing/2014/main" id="{C1DBB9BC-044F-4EDA-9823-7B570E987D49}"/>
              </a:ext>
            </a:extLst>
          </p:cNvPr>
          <p:cNvSpPr/>
          <p:nvPr/>
        </p:nvSpPr>
        <p:spPr>
          <a:xfrm>
            <a:off x="7077786" y="1729822"/>
            <a:ext cx="368807" cy="45720"/>
          </a:xfrm>
          <a:custGeom>
            <a:avLst/>
            <a:gdLst/>
            <a:ahLst/>
            <a:cxnLst/>
            <a:rect l="l" t="t" r="r" b="b"/>
            <a:pathLst>
              <a:path w="368807" h="45720">
                <a:moveTo>
                  <a:pt x="0" y="22860"/>
                </a:moveTo>
                <a:lnTo>
                  <a:pt x="2990" y="26968"/>
                </a:lnTo>
                <a:lnTo>
                  <a:pt x="7641" y="29374"/>
                </a:lnTo>
                <a:lnTo>
                  <a:pt x="22806" y="33858"/>
                </a:lnTo>
                <a:lnTo>
                  <a:pt x="44981" y="37801"/>
                </a:lnTo>
                <a:lnTo>
                  <a:pt x="58395" y="39532"/>
                </a:lnTo>
                <a:lnTo>
                  <a:pt x="73198" y="41081"/>
                </a:lnTo>
                <a:lnTo>
                  <a:pt x="89269" y="42435"/>
                </a:lnTo>
                <a:lnTo>
                  <a:pt x="106487" y="43576"/>
                </a:lnTo>
                <a:lnTo>
                  <a:pt x="124730" y="44491"/>
                </a:lnTo>
                <a:lnTo>
                  <a:pt x="143878" y="45163"/>
                </a:lnTo>
                <a:lnTo>
                  <a:pt x="163810" y="45578"/>
                </a:lnTo>
                <a:lnTo>
                  <a:pt x="184403" y="45720"/>
                </a:lnTo>
                <a:lnTo>
                  <a:pt x="197472" y="45663"/>
                </a:lnTo>
                <a:lnTo>
                  <a:pt x="217661" y="45347"/>
                </a:lnTo>
                <a:lnTo>
                  <a:pt x="237113" y="44768"/>
                </a:lnTo>
                <a:lnTo>
                  <a:pt x="255704" y="43941"/>
                </a:lnTo>
                <a:lnTo>
                  <a:pt x="273314" y="42881"/>
                </a:lnTo>
                <a:lnTo>
                  <a:pt x="289822" y="41604"/>
                </a:lnTo>
                <a:lnTo>
                  <a:pt x="305107" y="40125"/>
                </a:lnTo>
                <a:lnTo>
                  <a:pt x="319047" y="38459"/>
                </a:lnTo>
                <a:lnTo>
                  <a:pt x="331522" y="36622"/>
                </a:lnTo>
                <a:lnTo>
                  <a:pt x="351590" y="32495"/>
                </a:lnTo>
                <a:lnTo>
                  <a:pt x="364342" y="27867"/>
                </a:lnTo>
                <a:lnTo>
                  <a:pt x="368807" y="22860"/>
                </a:lnTo>
                <a:lnTo>
                  <a:pt x="365817" y="18751"/>
                </a:lnTo>
                <a:lnTo>
                  <a:pt x="346001" y="11861"/>
                </a:lnTo>
                <a:lnTo>
                  <a:pt x="323826" y="7918"/>
                </a:lnTo>
                <a:lnTo>
                  <a:pt x="310412" y="6187"/>
                </a:lnTo>
                <a:lnTo>
                  <a:pt x="295609" y="4638"/>
                </a:lnTo>
                <a:lnTo>
                  <a:pt x="279538" y="3284"/>
                </a:lnTo>
                <a:lnTo>
                  <a:pt x="262320" y="2143"/>
                </a:lnTo>
                <a:lnTo>
                  <a:pt x="244077" y="1228"/>
                </a:lnTo>
                <a:lnTo>
                  <a:pt x="224929" y="556"/>
                </a:lnTo>
                <a:lnTo>
                  <a:pt x="204997" y="141"/>
                </a:lnTo>
                <a:lnTo>
                  <a:pt x="184403" y="0"/>
                </a:lnTo>
                <a:lnTo>
                  <a:pt x="171335" y="56"/>
                </a:lnTo>
                <a:lnTo>
                  <a:pt x="151146" y="372"/>
                </a:lnTo>
                <a:lnTo>
                  <a:pt x="131694" y="951"/>
                </a:lnTo>
                <a:lnTo>
                  <a:pt x="113103" y="1778"/>
                </a:lnTo>
                <a:lnTo>
                  <a:pt x="95493" y="2838"/>
                </a:lnTo>
                <a:lnTo>
                  <a:pt x="78985" y="4115"/>
                </a:lnTo>
                <a:lnTo>
                  <a:pt x="63700" y="5594"/>
                </a:lnTo>
                <a:lnTo>
                  <a:pt x="49760" y="7260"/>
                </a:lnTo>
                <a:lnTo>
                  <a:pt x="37285" y="9097"/>
                </a:lnTo>
                <a:lnTo>
                  <a:pt x="17217" y="13224"/>
                </a:lnTo>
                <a:lnTo>
                  <a:pt x="4465" y="17852"/>
                </a:lnTo>
                <a:lnTo>
                  <a:pt x="1136" y="20316"/>
                </a:lnTo>
                <a:lnTo>
                  <a:pt x="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D864D-865F-43EA-9FFB-FAE677F0405F}"/>
              </a:ext>
            </a:extLst>
          </p:cNvPr>
          <p:cNvSpPr/>
          <p:nvPr/>
        </p:nvSpPr>
        <p:spPr>
          <a:xfrm>
            <a:off x="6227366" y="4850451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F4EFB-2505-4A31-AAA6-D01BB75B7CFC}"/>
              </a:ext>
            </a:extLst>
          </p:cNvPr>
          <p:cNvSpPr/>
          <p:nvPr/>
        </p:nvSpPr>
        <p:spPr>
          <a:xfrm>
            <a:off x="6179174" y="5615238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83DCB2-C7E6-478D-8DBA-CB0ACB4EEB5F}"/>
              </a:ext>
            </a:extLst>
          </p:cNvPr>
          <p:cNvCxnSpPr>
            <a:cxnSpLocks/>
          </p:cNvCxnSpPr>
          <p:nvPr/>
        </p:nvCxnSpPr>
        <p:spPr>
          <a:xfrm>
            <a:off x="5587272" y="4737674"/>
            <a:ext cx="3980" cy="15894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9D0BD1-96B3-41BD-B7C4-D63D2051EC65}"/>
              </a:ext>
            </a:extLst>
          </p:cNvPr>
          <p:cNvSpPr/>
          <p:nvPr/>
        </p:nvSpPr>
        <p:spPr>
          <a:xfrm>
            <a:off x="6374771" y="5004000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815A95-1514-453A-B99C-E3E283B4AEE4}"/>
              </a:ext>
            </a:extLst>
          </p:cNvPr>
          <p:cNvSpPr/>
          <p:nvPr/>
        </p:nvSpPr>
        <p:spPr>
          <a:xfrm>
            <a:off x="6241541" y="5592871"/>
            <a:ext cx="127521" cy="68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1DDC77-0532-45DD-82CF-45F41B02B0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85" y="5763063"/>
            <a:ext cx="254683" cy="2279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FEC8068-4C3A-428F-904A-D5E887FD8B92}"/>
              </a:ext>
            </a:extLst>
          </p:cNvPr>
          <p:cNvSpPr txBox="1"/>
          <p:nvPr/>
        </p:nvSpPr>
        <p:spPr>
          <a:xfrm>
            <a:off x="5421396" y="5656692"/>
            <a:ext cx="7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PDFs</a:t>
            </a:r>
          </a:p>
        </p:txBody>
      </p:sp>
      <p:pic>
        <p:nvPicPr>
          <p:cNvPr id="44" name="Picture 43" descr="Diagram&#10;&#10;Description automatically generated">
            <a:extLst>
              <a:ext uri="{FF2B5EF4-FFF2-40B4-BE49-F238E27FC236}">
                <a16:creationId xmlns:a16="http://schemas.microsoft.com/office/drawing/2014/main" id="{89B285FF-0062-451E-8D79-3BFAC349A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" y="4318429"/>
            <a:ext cx="2529156" cy="13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 descr="Logo&#10;&#10;Description automatically generated with low confidence">
            <a:extLst>
              <a:ext uri="{FF2B5EF4-FFF2-40B4-BE49-F238E27FC236}">
                <a16:creationId xmlns:a16="http://schemas.microsoft.com/office/drawing/2014/main" id="{246634D5-06D4-467F-8F11-57F55DDAD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A2085FB-FB7C-441C-98EA-85C52A0FD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484" y="5329825"/>
            <a:ext cx="383479" cy="1176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C1E0B-CFC6-4F0C-8C8D-1C790009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B9A316-B565-4245-32CE-502A7FEB7410}"/>
              </a:ext>
            </a:extLst>
          </p:cNvPr>
          <p:cNvCxnSpPr>
            <a:cxnSpLocks/>
          </p:cNvCxnSpPr>
          <p:nvPr/>
        </p:nvCxnSpPr>
        <p:spPr>
          <a:xfrm>
            <a:off x="0" y="1260565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A696D99-7040-B8BD-43F6-F8027AEF7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60" y="5567657"/>
            <a:ext cx="1412650" cy="114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AF4C3-A17F-C299-89CD-15C84ED5F633}"/>
              </a:ext>
            </a:extLst>
          </p:cNvPr>
          <p:cNvSpPr txBox="1"/>
          <p:nvPr/>
        </p:nvSpPr>
        <p:spPr>
          <a:xfrm>
            <a:off x="4147195" y="5150418"/>
            <a:ext cx="6936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arton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istribution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unctions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148B642-5AAC-508F-A419-AC7EB25142DC}"/>
              </a:ext>
            </a:extLst>
          </p:cNvPr>
          <p:cNvSpPr/>
          <p:nvPr/>
        </p:nvSpPr>
        <p:spPr>
          <a:xfrm rot="15579373">
            <a:off x="3611332" y="5789281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C64A61-1FFA-866E-2D02-9431F9BEF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5" y="1588836"/>
            <a:ext cx="2430991" cy="3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9B2242-9B8B-9CA3-8EC4-D1060E25CAC0}"/>
              </a:ext>
            </a:extLst>
          </p:cNvPr>
          <p:cNvCxnSpPr>
            <a:cxnSpLocks/>
          </p:cNvCxnSpPr>
          <p:nvPr/>
        </p:nvCxnSpPr>
        <p:spPr>
          <a:xfrm flipH="1">
            <a:off x="788187" y="1606324"/>
            <a:ext cx="51254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id="{EF88B258-D729-8CF8-C396-99769C7D37AF}"/>
              </a:ext>
            </a:extLst>
          </p:cNvPr>
          <p:cNvSpPr/>
          <p:nvPr/>
        </p:nvSpPr>
        <p:spPr>
          <a:xfrm rot="16200000">
            <a:off x="855149" y="1468520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FC5DCF-F812-2FED-2E8D-440F8C25C9A9}"/>
              </a:ext>
            </a:extLst>
          </p:cNvPr>
          <p:cNvSpPr txBox="1"/>
          <p:nvPr/>
        </p:nvSpPr>
        <p:spPr>
          <a:xfrm>
            <a:off x="1300728" y="1444905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Parton motion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34AD1A-C220-ED5C-52F9-E4344DC1684D}"/>
              </a:ext>
            </a:extLst>
          </p:cNvPr>
          <p:cNvSpPr txBox="1"/>
          <p:nvPr/>
        </p:nvSpPr>
        <p:spPr>
          <a:xfrm>
            <a:off x="1300728" y="1705480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Nucleon motion</a:t>
            </a:r>
          </a:p>
        </p:txBody>
      </p:sp>
      <p:pic>
        <p:nvPicPr>
          <p:cNvPr id="41" name="Picture 40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996D1BAC-762D-F956-F9CB-1F2E5A9E22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9" y="6289544"/>
            <a:ext cx="531610" cy="41136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E1DC593A-33D5-9FE1-1A4A-29DDB58F7060}"/>
              </a:ext>
            </a:extLst>
          </p:cNvPr>
          <p:cNvSpPr txBox="1">
            <a:spLocks/>
          </p:cNvSpPr>
          <p:nvPr/>
        </p:nvSpPr>
        <p:spPr bwMode="auto">
          <a:xfrm>
            <a:off x="3065979" y="351790"/>
            <a:ext cx="629108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Non-perturbative functions in QCD</a:t>
            </a:r>
          </a:p>
        </p:txBody>
      </p:sp>
    </p:spTree>
    <p:extLst>
      <p:ext uri="{BB962C8B-B14F-4D97-AF65-F5344CB8AC3E}">
        <p14:creationId xmlns:p14="http://schemas.microsoft.com/office/powerpoint/2010/main" val="223755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042908" y="264909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Physical processes sensitive to GPDs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C6DC2-1378-C7AA-91D0-8A3B4E7800E5}"/>
              </a:ext>
            </a:extLst>
          </p:cNvPr>
          <p:cNvSpPr txBox="1"/>
          <p:nvPr/>
        </p:nvSpPr>
        <p:spPr>
          <a:xfrm>
            <a:off x="3886134" y="10258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See talks by Silvia, Spencer, Wim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F9714-5DF8-AC0E-3BBA-BC9C796BE9B2}"/>
              </a:ext>
            </a:extLst>
          </p:cNvPr>
          <p:cNvGrpSpPr/>
          <p:nvPr/>
        </p:nvGrpSpPr>
        <p:grpSpPr>
          <a:xfrm>
            <a:off x="775245" y="1669875"/>
            <a:ext cx="10980299" cy="2099597"/>
            <a:chOff x="772042" y="1204119"/>
            <a:chExt cx="10980299" cy="2099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5A4C7-225D-ECDD-CEE7-CF8FA075652A}"/>
                </a:ext>
              </a:extLst>
            </p:cNvPr>
            <p:cNvSpPr/>
            <p:nvPr/>
          </p:nvSpPr>
          <p:spPr>
            <a:xfrm>
              <a:off x="3062796" y="2263806"/>
              <a:ext cx="3568823" cy="4527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11" name="Picture 10" descr="A diagram of a device&#10;&#10;Description automatically generated">
              <a:extLst>
                <a:ext uri="{FF2B5EF4-FFF2-40B4-BE49-F238E27FC236}">
                  <a16:creationId xmlns:a16="http://schemas.microsoft.com/office/drawing/2014/main" id="{AECE6FF7-0569-AFDA-E6E9-65F7E69D9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42" y="1204119"/>
              <a:ext cx="4525799" cy="20995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A diagram of a device&#10;&#10;Description automatically generated">
              <a:extLst>
                <a:ext uri="{FF2B5EF4-FFF2-40B4-BE49-F238E27FC236}">
                  <a16:creationId xmlns:a16="http://schemas.microsoft.com/office/drawing/2014/main" id="{B41641B1-9AB2-6D45-C102-A886B82E2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738" y="1230672"/>
              <a:ext cx="4943413" cy="2073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3BA2D-087D-2034-84B4-595C4171B2F1}"/>
                </a:ext>
              </a:extLst>
            </p:cNvPr>
            <p:cNvSpPr/>
            <p:nvPr/>
          </p:nvSpPr>
          <p:spPr>
            <a:xfrm>
              <a:off x="2778565" y="2187679"/>
              <a:ext cx="779015" cy="31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1A9370-F2C6-A1CF-23AE-3AEA13B14BB3}"/>
                </a:ext>
              </a:extLst>
            </p:cNvPr>
            <p:cNvSpPr/>
            <p:nvPr/>
          </p:nvSpPr>
          <p:spPr>
            <a:xfrm>
              <a:off x="7919613" y="2084679"/>
              <a:ext cx="674960" cy="31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E79EF-CF84-4105-3339-06046F637E0B}"/>
                </a:ext>
              </a:extLst>
            </p:cNvPr>
            <p:cNvSpPr txBox="1"/>
            <p:nvPr/>
          </p:nvSpPr>
          <p:spPr>
            <a:xfrm>
              <a:off x="4249702" y="1416535"/>
              <a:ext cx="7502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/>
                  <a:ea typeface="+mn-ea"/>
                  <a:cs typeface="Times New Roman" panose="02020603050405020304" pitchFamily="18" charset="0"/>
                </a:rPr>
                <a:t>DVCS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587323-C6F5-24D4-0F3C-C48D05429BC1}"/>
                </a:ext>
              </a:extLst>
            </p:cNvPr>
            <p:cNvSpPr txBox="1"/>
            <p:nvPr/>
          </p:nvSpPr>
          <p:spPr>
            <a:xfrm>
              <a:off x="9797879" y="1416535"/>
              <a:ext cx="986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/>
                  <a:ea typeface="+mn-ea"/>
                  <a:cs typeface="Times New Roman" panose="02020603050405020304" pitchFamily="18" charset="0"/>
                </a:rPr>
                <a:t>DVMP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247C3-6863-9828-9AEE-3BD9D830B692}"/>
                </a:ext>
              </a:extLst>
            </p:cNvPr>
            <p:cNvSpPr/>
            <p:nvPr/>
          </p:nvSpPr>
          <p:spPr>
            <a:xfrm>
              <a:off x="4249702" y="1404736"/>
              <a:ext cx="88159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171EC9-5D00-F26E-35C1-4B097B6A3A0F}"/>
                </a:ext>
              </a:extLst>
            </p:cNvPr>
            <p:cNvSpPr/>
            <p:nvPr/>
          </p:nvSpPr>
          <p:spPr>
            <a:xfrm>
              <a:off x="9767497" y="1416535"/>
              <a:ext cx="88159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D19197E-24C6-BB3A-B6A7-F9897C2F1166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8970C-C97D-06D5-E899-02797A630EF3}"/>
              </a:ext>
            </a:extLst>
          </p:cNvPr>
          <p:cNvSpPr txBox="1"/>
          <p:nvPr/>
        </p:nvSpPr>
        <p:spPr>
          <a:xfrm>
            <a:off x="4226272" y="3970089"/>
            <a:ext cx="7502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Courtesy: Hyon-Suk Jo, KPS Meeting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61B6F0-0564-B152-EDD4-45BC74531EFD}"/>
              </a:ext>
            </a:extLst>
          </p:cNvPr>
          <p:cNvSpPr/>
          <p:nvPr/>
        </p:nvSpPr>
        <p:spPr>
          <a:xfrm>
            <a:off x="3554002" y="4557238"/>
            <a:ext cx="4706294" cy="59477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24386E-8F4D-F25B-38F4-A859FED0690A}"/>
              </a:ext>
            </a:extLst>
          </p:cNvPr>
          <p:cNvSpPr txBox="1"/>
          <p:nvPr/>
        </p:nvSpPr>
        <p:spPr>
          <a:xfrm>
            <a:off x="3539726" y="4677500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No access to x-dependence of GPDs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CE266-B256-408F-DC4E-CEDEAD8C4E77}"/>
              </a:ext>
            </a:extLst>
          </p:cNvPr>
          <p:cNvSpPr txBox="1"/>
          <p:nvPr/>
        </p:nvSpPr>
        <p:spPr>
          <a:xfrm>
            <a:off x="463089" y="5550055"/>
            <a:ext cx="11871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Complementarity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000" b="0" i="0" dirty="0">
                <a:effectLst/>
                <a:latin typeface="+mj-lt"/>
              </a:rPr>
              <a:t>Lattice results can be integrated into global analysis of experimental data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0EBAA-B707-DD4A-7C01-80F63C02BA3F}"/>
              </a:ext>
            </a:extLst>
          </p:cNvPr>
          <p:cNvSpPr/>
          <p:nvPr/>
        </p:nvSpPr>
        <p:spPr>
          <a:xfrm>
            <a:off x="428203" y="5472925"/>
            <a:ext cx="11121645" cy="59477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9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042908" y="264909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Physical processes sensitive to GPDs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C6DC2-1378-C7AA-91D0-8A3B4E7800E5}"/>
              </a:ext>
            </a:extLst>
          </p:cNvPr>
          <p:cNvSpPr txBox="1"/>
          <p:nvPr/>
        </p:nvSpPr>
        <p:spPr>
          <a:xfrm>
            <a:off x="3886134" y="10258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See talks by Silvia, Spencer, Wim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F9714-5DF8-AC0E-3BBA-BC9C796BE9B2}"/>
              </a:ext>
            </a:extLst>
          </p:cNvPr>
          <p:cNvGrpSpPr/>
          <p:nvPr/>
        </p:nvGrpSpPr>
        <p:grpSpPr>
          <a:xfrm>
            <a:off x="775245" y="1669875"/>
            <a:ext cx="10980299" cy="2099597"/>
            <a:chOff x="772042" y="1204119"/>
            <a:chExt cx="10980299" cy="2099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5A4C7-225D-ECDD-CEE7-CF8FA075652A}"/>
                </a:ext>
              </a:extLst>
            </p:cNvPr>
            <p:cNvSpPr/>
            <p:nvPr/>
          </p:nvSpPr>
          <p:spPr>
            <a:xfrm>
              <a:off x="3062796" y="2263806"/>
              <a:ext cx="3568823" cy="4527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11" name="Picture 10" descr="A diagram of a device&#10;&#10;Description automatically generated">
              <a:extLst>
                <a:ext uri="{FF2B5EF4-FFF2-40B4-BE49-F238E27FC236}">
                  <a16:creationId xmlns:a16="http://schemas.microsoft.com/office/drawing/2014/main" id="{AECE6FF7-0569-AFDA-E6E9-65F7E69D9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42" y="1204119"/>
              <a:ext cx="4525799" cy="20995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A diagram of a device&#10;&#10;Description automatically generated">
              <a:extLst>
                <a:ext uri="{FF2B5EF4-FFF2-40B4-BE49-F238E27FC236}">
                  <a16:creationId xmlns:a16="http://schemas.microsoft.com/office/drawing/2014/main" id="{B41641B1-9AB2-6D45-C102-A886B82E2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738" y="1230672"/>
              <a:ext cx="4943413" cy="2073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3BA2D-087D-2034-84B4-595C4171B2F1}"/>
                </a:ext>
              </a:extLst>
            </p:cNvPr>
            <p:cNvSpPr/>
            <p:nvPr/>
          </p:nvSpPr>
          <p:spPr>
            <a:xfrm>
              <a:off x="2778565" y="2187679"/>
              <a:ext cx="779015" cy="31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1A9370-F2C6-A1CF-23AE-3AEA13B14BB3}"/>
                </a:ext>
              </a:extLst>
            </p:cNvPr>
            <p:cNvSpPr/>
            <p:nvPr/>
          </p:nvSpPr>
          <p:spPr>
            <a:xfrm>
              <a:off x="7919613" y="2084679"/>
              <a:ext cx="674960" cy="31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E79EF-CF84-4105-3339-06046F637E0B}"/>
                </a:ext>
              </a:extLst>
            </p:cNvPr>
            <p:cNvSpPr txBox="1"/>
            <p:nvPr/>
          </p:nvSpPr>
          <p:spPr>
            <a:xfrm>
              <a:off x="4249702" y="1416535"/>
              <a:ext cx="7502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/>
                  <a:ea typeface="+mn-ea"/>
                  <a:cs typeface="Times New Roman" panose="02020603050405020304" pitchFamily="18" charset="0"/>
                </a:rPr>
                <a:t>DVCS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587323-C6F5-24D4-0F3C-C48D05429BC1}"/>
                </a:ext>
              </a:extLst>
            </p:cNvPr>
            <p:cNvSpPr txBox="1"/>
            <p:nvPr/>
          </p:nvSpPr>
          <p:spPr>
            <a:xfrm>
              <a:off x="9797879" y="1416535"/>
              <a:ext cx="986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/>
                  <a:ea typeface="+mn-ea"/>
                  <a:cs typeface="Times New Roman" panose="02020603050405020304" pitchFamily="18" charset="0"/>
                </a:rPr>
                <a:t>DVMP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247C3-6863-9828-9AEE-3BD9D830B692}"/>
                </a:ext>
              </a:extLst>
            </p:cNvPr>
            <p:cNvSpPr/>
            <p:nvPr/>
          </p:nvSpPr>
          <p:spPr>
            <a:xfrm>
              <a:off x="4249702" y="1404736"/>
              <a:ext cx="88159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171EC9-5D00-F26E-35C1-4B097B6A3A0F}"/>
                </a:ext>
              </a:extLst>
            </p:cNvPr>
            <p:cNvSpPr/>
            <p:nvPr/>
          </p:nvSpPr>
          <p:spPr>
            <a:xfrm>
              <a:off x="9767497" y="1416535"/>
              <a:ext cx="88159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D19197E-24C6-BB3A-B6A7-F9897C2F1166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39A06-1501-1784-5F0D-854A9683FD2D}"/>
              </a:ext>
            </a:extLst>
          </p:cNvPr>
          <p:cNvSpPr/>
          <p:nvPr/>
        </p:nvSpPr>
        <p:spPr>
          <a:xfrm>
            <a:off x="613247" y="1528231"/>
            <a:ext cx="10819366" cy="2241242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6A188F0-FBE6-B07E-ACB3-901B79AB1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1" y="3982413"/>
            <a:ext cx="5523978" cy="172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9A77360-BF5D-AC08-B4F9-9B43670A775A}"/>
              </a:ext>
            </a:extLst>
          </p:cNvPr>
          <p:cNvSpPr/>
          <p:nvPr/>
        </p:nvSpPr>
        <p:spPr>
          <a:xfrm>
            <a:off x="3546232" y="5915160"/>
            <a:ext cx="4706294" cy="45185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EFEBC-521C-BBBF-7E9E-030B8AB52A86}"/>
              </a:ext>
            </a:extLst>
          </p:cNvPr>
          <p:cNvSpPr txBox="1"/>
          <p:nvPr/>
        </p:nvSpPr>
        <p:spPr>
          <a:xfrm>
            <a:off x="3744443" y="5941030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ccess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to x-dependence of GPDs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D52143-36A1-2C8A-12AB-4E52E05F5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10" y="4666464"/>
            <a:ext cx="7039967" cy="74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20EA2E9-17A9-C63C-87C5-C45350413A98}"/>
              </a:ext>
            </a:extLst>
          </p:cNvPr>
          <p:cNvSpPr txBox="1"/>
          <p:nvPr/>
        </p:nvSpPr>
        <p:spPr>
          <a:xfrm>
            <a:off x="8735966" y="5620319"/>
            <a:ext cx="3296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(References not exhaustive)</a:t>
            </a:r>
          </a:p>
        </p:txBody>
      </p:sp>
    </p:spTree>
    <p:extLst>
      <p:ext uri="{BB962C8B-B14F-4D97-AF65-F5344CB8AC3E}">
        <p14:creationId xmlns:p14="http://schemas.microsoft.com/office/powerpoint/2010/main" val="236638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042908" y="264909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Physical processes sensitive to GPDs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C6DC2-1378-C7AA-91D0-8A3B4E7800E5}"/>
              </a:ext>
            </a:extLst>
          </p:cNvPr>
          <p:cNvSpPr txBox="1"/>
          <p:nvPr/>
        </p:nvSpPr>
        <p:spPr>
          <a:xfrm>
            <a:off x="3886134" y="10258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See talks by Silvia, Spencer, Wim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F9714-5DF8-AC0E-3BBA-BC9C796BE9B2}"/>
              </a:ext>
            </a:extLst>
          </p:cNvPr>
          <p:cNvGrpSpPr/>
          <p:nvPr/>
        </p:nvGrpSpPr>
        <p:grpSpPr>
          <a:xfrm>
            <a:off x="775245" y="1669875"/>
            <a:ext cx="10980299" cy="2099597"/>
            <a:chOff x="772042" y="1204119"/>
            <a:chExt cx="10980299" cy="2099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45A4C7-225D-ECDD-CEE7-CF8FA075652A}"/>
                </a:ext>
              </a:extLst>
            </p:cNvPr>
            <p:cNvSpPr/>
            <p:nvPr/>
          </p:nvSpPr>
          <p:spPr>
            <a:xfrm>
              <a:off x="3062796" y="2263806"/>
              <a:ext cx="3568823" cy="4527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11" name="Picture 10" descr="A diagram of a device&#10;&#10;Description automatically generated">
              <a:extLst>
                <a:ext uri="{FF2B5EF4-FFF2-40B4-BE49-F238E27FC236}">
                  <a16:creationId xmlns:a16="http://schemas.microsoft.com/office/drawing/2014/main" id="{AECE6FF7-0569-AFDA-E6E9-65F7E69D9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42" y="1204119"/>
              <a:ext cx="4525799" cy="20995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A diagram of a device&#10;&#10;Description automatically generated">
              <a:extLst>
                <a:ext uri="{FF2B5EF4-FFF2-40B4-BE49-F238E27FC236}">
                  <a16:creationId xmlns:a16="http://schemas.microsoft.com/office/drawing/2014/main" id="{B41641B1-9AB2-6D45-C102-A886B82E2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738" y="1230672"/>
              <a:ext cx="4943413" cy="2073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3BA2D-087D-2034-84B4-595C4171B2F1}"/>
                </a:ext>
              </a:extLst>
            </p:cNvPr>
            <p:cNvSpPr/>
            <p:nvPr/>
          </p:nvSpPr>
          <p:spPr>
            <a:xfrm>
              <a:off x="2778565" y="2187679"/>
              <a:ext cx="779015" cy="31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1A9370-F2C6-A1CF-23AE-3AEA13B14BB3}"/>
                </a:ext>
              </a:extLst>
            </p:cNvPr>
            <p:cNvSpPr/>
            <p:nvPr/>
          </p:nvSpPr>
          <p:spPr>
            <a:xfrm>
              <a:off x="7919613" y="2084679"/>
              <a:ext cx="674960" cy="31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E79EF-CF84-4105-3339-06046F637E0B}"/>
                </a:ext>
              </a:extLst>
            </p:cNvPr>
            <p:cNvSpPr txBox="1"/>
            <p:nvPr/>
          </p:nvSpPr>
          <p:spPr>
            <a:xfrm>
              <a:off x="4249702" y="1416535"/>
              <a:ext cx="7502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/>
                  <a:ea typeface="+mn-ea"/>
                  <a:cs typeface="Times New Roman" panose="02020603050405020304" pitchFamily="18" charset="0"/>
                </a:rPr>
                <a:t>DVCS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587323-C6F5-24D4-0F3C-C48D05429BC1}"/>
                </a:ext>
              </a:extLst>
            </p:cNvPr>
            <p:cNvSpPr txBox="1"/>
            <p:nvPr/>
          </p:nvSpPr>
          <p:spPr>
            <a:xfrm>
              <a:off x="9797879" y="1416535"/>
              <a:ext cx="986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/>
                  <a:ea typeface="+mn-ea"/>
                  <a:cs typeface="Times New Roman" panose="02020603050405020304" pitchFamily="18" charset="0"/>
                </a:rPr>
                <a:t>DVMP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247C3-6863-9828-9AEE-3BD9D830B692}"/>
                </a:ext>
              </a:extLst>
            </p:cNvPr>
            <p:cNvSpPr/>
            <p:nvPr/>
          </p:nvSpPr>
          <p:spPr>
            <a:xfrm>
              <a:off x="4249702" y="1404736"/>
              <a:ext cx="88159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171EC9-5D00-F26E-35C1-4B097B6A3A0F}"/>
                </a:ext>
              </a:extLst>
            </p:cNvPr>
            <p:cNvSpPr/>
            <p:nvPr/>
          </p:nvSpPr>
          <p:spPr>
            <a:xfrm>
              <a:off x="9767497" y="1416535"/>
              <a:ext cx="88159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D19197E-24C6-BB3A-B6A7-F9897C2F1166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39A06-1501-1784-5F0D-854A9683FD2D}"/>
              </a:ext>
            </a:extLst>
          </p:cNvPr>
          <p:cNvSpPr/>
          <p:nvPr/>
        </p:nvSpPr>
        <p:spPr>
          <a:xfrm>
            <a:off x="613247" y="1528231"/>
            <a:ext cx="10819366" cy="2241242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6A188F0-FBE6-B07E-ACB3-901B79AB1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1" y="3982413"/>
            <a:ext cx="5523978" cy="172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9A77360-BF5D-AC08-B4F9-9B43670A775A}"/>
              </a:ext>
            </a:extLst>
          </p:cNvPr>
          <p:cNvSpPr/>
          <p:nvPr/>
        </p:nvSpPr>
        <p:spPr>
          <a:xfrm>
            <a:off x="3546232" y="5915160"/>
            <a:ext cx="4706294" cy="45185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EFEBC-521C-BBBF-7E9E-030B8AB52A86}"/>
              </a:ext>
            </a:extLst>
          </p:cNvPr>
          <p:cNvSpPr txBox="1"/>
          <p:nvPr/>
        </p:nvSpPr>
        <p:spPr>
          <a:xfrm>
            <a:off x="3744443" y="5941030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ccess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to x-dependence of GPDs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D52143-36A1-2C8A-12AB-4E52E05F5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10" y="4666464"/>
            <a:ext cx="7039967" cy="74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087C93-2DD9-C704-117A-0D426CDD934D}"/>
              </a:ext>
            </a:extLst>
          </p:cNvPr>
          <p:cNvSpPr/>
          <p:nvPr/>
        </p:nvSpPr>
        <p:spPr>
          <a:xfrm>
            <a:off x="301623" y="1095579"/>
            <a:ext cx="11115132" cy="527143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CE507-9A79-26F1-BC87-2D08186F4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2847977"/>
            <a:ext cx="10728735" cy="56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43F0C8-2C08-0FE0-134B-488970FE9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6" y="3724994"/>
            <a:ext cx="10817581" cy="90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65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F483032-B29F-E22E-BB7F-21735A81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" y="1547690"/>
            <a:ext cx="4937760" cy="242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7C35D13-2157-D52E-9943-88D6A1A0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9" y="947792"/>
            <a:ext cx="3490262" cy="52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AEB71122-CB3B-4C4D-5665-2048F1DE9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61" y="4098432"/>
            <a:ext cx="2722097" cy="215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129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F483032-B29F-E22E-BB7F-21735A81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" y="1547690"/>
            <a:ext cx="4937760" cy="242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7C35D13-2157-D52E-9943-88D6A1A0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9" y="947792"/>
            <a:ext cx="3490262" cy="52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AEB71122-CB3B-4C4D-5665-2048F1DE9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61" y="4098432"/>
            <a:ext cx="2722097" cy="215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C709BE-653C-65F1-A6D8-134FC56D62D6}"/>
              </a:ext>
            </a:extLst>
          </p:cNvPr>
          <p:cNvSpPr/>
          <p:nvPr/>
        </p:nvSpPr>
        <p:spPr>
          <a:xfrm>
            <a:off x="371976" y="947792"/>
            <a:ext cx="5434019" cy="540571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E09E754-2AB2-1748-BD9B-68C6A369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54" y="1607327"/>
            <a:ext cx="5013960" cy="241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C619296-FC90-E365-F66E-347FC53DB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03" y="978909"/>
            <a:ext cx="3619814" cy="48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2D07A0F4-FC9B-76C9-30F5-287F90330C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72" y="4102866"/>
            <a:ext cx="2836791" cy="217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07C5239-D696-7163-AA17-67A8F3AA3E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" y="1669529"/>
            <a:ext cx="6459812" cy="262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BC55E7-65E2-CCCB-2CC9-0358449EA26E}"/>
              </a:ext>
            </a:extLst>
          </p:cNvPr>
          <p:cNvCxnSpPr>
            <a:cxnSpLocks/>
          </p:cNvCxnSpPr>
          <p:nvPr/>
        </p:nvCxnSpPr>
        <p:spPr>
          <a:xfrm>
            <a:off x="1277471" y="3888420"/>
            <a:ext cx="517568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1E5C1C-B4AF-61F8-D745-EB810751E5DD}"/>
              </a:ext>
            </a:extLst>
          </p:cNvPr>
          <p:cNvCxnSpPr>
            <a:cxnSpLocks/>
          </p:cNvCxnSpPr>
          <p:nvPr/>
        </p:nvCxnSpPr>
        <p:spPr>
          <a:xfrm>
            <a:off x="51695" y="4071798"/>
            <a:ext cx="640145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816B59-E620-0CAB-E44C-B3FBB64926E3}"/>
              </a:ext>
            </a:extLst>
          </p:cNvPr>
          <p:cNvCxnSpPr>
            <a:cxnSpLocks/>
          </p:cNvCxnSpPr>
          <p:nvPr/>
        </p:nvCxnSpPr>
        <p:spPr>
          <a:xfrm>
            <a:off x="22518" y="4269339"/>
            <a:ext cx="153539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8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F483032-B29F-E22E-BB7F-21735A81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" y="1547690"/>
            <a:ext cx="4937760" cy="242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7C35D13-2157-D52E-9943-88D6A1A0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9" y="947792"/>
            <a:ext cx="3490262" cy="52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AEB71122-CB3B-4C4D-5665-2048F1DE9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61" y="4098432"/>
            <a:ext cx="2722097" cy="215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E09E754-2AB2-1748-BD9B-68C6A3690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54" y="1607327"/>
            <a:ext cx="5013960" cy="241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C619296-FC90-E365-F66E-347FC53DB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03" y="978909"/>
            <a:ext cx="3619814" cy="48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2D07A0F4-FC9B-76C9-30F5-287F90330C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72" y="4102866"/>
            <a:ext cx="2836791" cy="217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Block Arc 13">
            <a:extLst>
              <a:ext uri="{FF2B5EF4-FFF2-40B4-BE49-F238E27FC236}">
                <a16:creationId xmlns:a16="http://schemas.microsoft.com/office/drawing/2014/main" id="{01ECEAD3-5EE1-A8DA-465C-5A1525E3BF41}"/>
              </a:ext>
            </a:extLst>
          </p:cNvPr>
          <p:cNvSpPr/>
          <p:nvPr/>
        </p:nvSpPr>
        <p:spPr>
          <a:xfrm rot="10800000">
            <a:off x="4960256" y="4973516"/>
            <a:ext cx="1839420" cy="1013136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BF5E6-3699-808F-196C-BC9B0A4BB951}"/>
              </a:ext>
            </a:extLst>
          </p:cNvPr>
          <p:cNvSpPr txBox="1"/>
          <p:nvPr/>
        </p:nvSpPr>
        <p:spPr>
          <a:xfrm>
            <a:off x="5690495" y="4894497"/>
            <a:ext cx="76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6038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CCFF1-8B13-3982-30D8-500055C81ED3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pic>
        <p:nvPicPr>
          <p:cNvPr id="26" name="Picture 2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6A510D17-605B-E59D-14A9-F070A32F37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423CB1-E946-07F6-0687-7E80829E48BF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62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6" name="Picture 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D8B620-6D74-8152-0C67-1FD011AC6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953B74-D707-E1E9-6179-BCC34B972CAB}"/>
              </a:ext>
            </a:extLst>
          </p:cNvPr>
          <p:cNvSpPr/>
          <p:nvPr/>
        </p:nvSpPr>
        <p:spPr>
          <a:xfrm>
            <a:off x="3062792" y="1737088"/>
            <a:ext cx="8699874" cy="20980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001CA-6714-FE3B-7BDB-E12C77F43475}"/>
              </a:ext>
            </a:extLst>
          </p:cNvPr>
          <p:cNvGrpSpPr/>
          <p:nvPr/>
        </p:nvGrpSpPr>
        <p:grpSpPr>
          <a:xfrm>
            <a:off x="2636800" y="4307810"/>
            <a:ext cx="5708336" cy="1991395"/>
            <a:chOff x="2539015" y="4430282"/>
            <a:chExt cx="5708336" cy="1991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6333CF-D7FC-2973-1AAD-4D22060A26D5}"/>
                </a:ext>
              </a:extLst>
            </p:cNvPr>
            <p:cNvSpPr/>
            <p:nvPr/>
          </p:nvSpPr>
          <p:spPr>
            <a:xfrm>
              <a:off x="2539015" y="4430282"/>
              <a:ext cx="5708336" cy="1991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DA8CE-78BB-4F8F-3F72-14D3EDD6692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5" y="4585137"/>
              <a:ext cx="5519848" cy="170057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FEAA08-FA3C-2CDD-979A-3AA69A4AE91D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9C533-5EC5-79C9-0A8E-A1188252064A}"/>
              </a:ext>
            </a:extLst>
          </p:cNvPr>
          <p:cNvSpPr txBox="1"/>
          <p:nvPr/>
        </p:nvSpPr>
        <p:spPr>
          <a:xfrm>
            <a:off x="1756426" y="3878505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Quasi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E4BC85-847C-4C50-11BF-DFA411E23774}"/>
              </a:ext>
            </a:extLst>
          </p:cNvPr>
          <p:cNvCxnSpPr>
            <a:cxnSpLocks/>
          </p:cNvCxnSpPr>
          <p:nvPr/>
        </p:nvCxnSpPr>
        <p:spPr>
          <a:xfrm>
            <a:off x="240145" y="3835153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205DBE-D68D-7A75-6E76-39DD39C13EF5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</p:spTree>
    <p:extLst>
      <p:ext uri="{BB962C8B-B14F-4D97-AF65-F5344CB8AC3E}">
        <p14:creationId xmlns:p14="http://schemas.microsoft.com/office/powerpoint/2010/main" val="2610814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6" name="Picture 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D8B620-6D74-8152-0C67-1FD011AC6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953B74-D707-E1E9-6179-BCC34B972CAB}"/>
              </a:ext>
            </a:extLst>
          </p:cNvPr>
          <p:cNvSpPr/>
          <p:nvPr/>
        </p:nvSpPr>
        <p:spPr>
          <a:xfrm>
            <a:off x="3062792" y="1737088"/>
            <a:ext cx="8699874" cy="20980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001CA-6714-FE3B-7BDB-E12C77F43475}"/>
              </a:ext>
            </a:extLst>
          </p:cNvPr>
          <p:cNvGrpSpPr/>
          <p:nvPr/>
        </p:nvGrpSpPr>
        <p:grpSpPr>
          <a:xfrm>
            <a:off x="2636800" y="4307810"/>
            <a:ext cx="5708336" cy="1991395"/>
            <a:chOff x="2539015" y="4430282"/>
            <a:chExt cx="5708336" cy="1991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6333CF-D7FC-2973-1AAD-4D22060A26D5}"/>
                </a:ext>
              </a:extLst>
            </p:cNvPr>
            <p:cNvSpPr/>
            <p:nvPr/>
          </p:nvSpPr>
          <p:spPr>
            <a:xfrm>
              <a:off x="2539015" y="4430282"/>
              <a:ext cx="5708336" cy="1991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DA8CE-78BB-4F8F-3F72-14D3EDD6692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5" y="4585137"/>
              <a:ext cx="5519848" cy="170057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FEAA08-FA3C-2CDD-979A-3AA69A4AE91D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9C533-5EC5-79C9-0A8E-A1188252064A}"/>
              </a:ext>
            </a:extLst>
          </p:cNvPr>
          <p:cNvSpPr txBox="1"/>
          <p:nvPr/>
        </p:nvSpPr>
        <p:spPr>
          <a:xfrm>
            <a:off x="1756426" y="3878505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Quasi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AD18D7-CDEB-B696-8C95-2824CDEB98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4223343"/>
            <a:ext cx="3813215" cy="3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E4BC85-847C-4C50-11BF-DFA411E23774}"/>
              </a:ext>
            </a:extLst>
          </p:cNvPr>
          <p:cNvCxnSpPr>
            <a:cxnSpLocks/>
          </p:cNvCxnSpPr>
          <p:nvPr/>
        </p:nvCxnSpPr>
        <p:spPr>
          <a:xfrm>
            <a:off x="240145" y="3835153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D870967-28BC-32D3-9C8A-DF3EA545718F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</p:spTree>
    <p:extLst>
      <p:ext uri="{BB962C8B-B14F-4D97-AF65-F5344CB8AC3E}">
        <p14:creationId xmlns:p14="http://schemas.microsoft.com/office/powerpoint/2010/main" val="4240299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6" name="Picture 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D8B620-6D74-8152-0C67-1FD011AC6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953B74-D707-E1E9-6179-BCC34B972CAB}"/>
              </a:ext>
            </a:extLst>
          </p:cNvPr>
          <p:cNvSpPr/>
          <p:nvPr/>
        </p:nvSpPr>
        <p:spPr>
          <a:xfrm>
            <a:off x="3062792" y="1737088"/>
            <a:ext cx="8699874" cy="20980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001CA-6714-FE3B-7BDB-E12C77F43475}"/>
              </a:ext>
            </a:extLst>
          </p:cNvPr>
          <p:cNvGrpSpPr/>
          <p:nvPr/>
        </p:nvGrpSpPr>
        <p:grpSpPr>
          <a:xfrm>
            <a:off x="2636800" y="4307810"/>
            <a:ext cx="5708336" cy="1991395"/>
            <a:chOff x="2539015" y="4430282"/>
            <a:chExt cx="5708336" cy="1991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6333CF-D7FC-2973-1AAD-4D22060A26D5}"/>
                </a:ext>
              </a:extLst>
            </p:cNvPr>
            <p:cNvSpPr/>
            <p:nvPr/>
          </p:nvSpPr>
          <p:spPr>
            <a:xfrm>
              <a:off x="2539015" y="4430282"/>
              <a:ext cx="5708336" cy="1991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DA8CE-78BB-4F8F-3F72-14D3EDD6692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5" y="4585137"/>
              <a:ext cx="5519848" cy="170057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FEAA08-FA3C-2CDD-979A-3AA69A4AE91D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9C533-5EC5-79C9-0A8E-A1188252064A}"/>
              </a:ext>
            </a:extLst>
          </p:cNvPr>
          <p:cNvSpPr txBox="1"/>
          <p:nvPr/>
        </p:nvSpPr>
        <p:spPr>
          <a:xfrm>
            <a:off x="1756426" y="3878505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Quasi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AD18D7-CDEB-B696-8C95-2824CDEB98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4223343"/>
            <a:ext cx="3813215" cy="3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0CE16C-5DEE-B5C5-F3CE-B6D6F15CBEDB}"/>
              </a:ext>
            </a:extLst>
          </p:cNvPr>
          <p:cNvCxnSpPr>
            <a:cxnSpLocks/>
          </p:cNvCxnSpPr>
          <p:nvPr/>
        </p:nvCxnSpPr>
        <p:spPr>
          <a:xfrm>
            <a:off x="240145" y="3835153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05CF50F-8ADC-51DF-D787-725E98E6B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5" y="3776416"/>
            <a:ext cx="5633658" cy="38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125387-CF30-4E79-ED2A-B79B5C9418FB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</p:spTree>
    <p:extLst>
      <p:ext uri="{BB962C8B-B14F-4D97-AF65-F5344CB8AC3E}">
        <p14:creationId xmlns:p14="http://schemas.microsoft.com/office/powerpoint/2010/main" val="85201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6">
            <a:extLst>
              <a:ext uri="{FF2B5EF4-FFF2-40B4-BE49-F238E27FC236}">
                <a16:creationId xmlns:a16="http://schemas.microsoft.com/office/drawing/2014/main" id="{C1DBB9BC-044F-4EDA-9823-7B570E987D49}"/>
              </a:ext>
            </a:extLst>
          </p:cNvPr>
          <p:cNvSpPr/>
          <p:nvPr/>
        </p:nvSpPr>
        <p:spPr>
          <a:xfrm>
            <a:off x="7077786" y="1729822"/>
            <a:ext cx="368807" cy="45720"/>
          </a:xfrm>
          <a:custGeom>
            <a:avLst/>
            <a:gdLst/>
            <a:ahLst/>
            <a:cxnLst/>
            <a:rect l="l" t="t" r="r" b="b"/>
            <a:pathLst>
              <a:path w="368807" h="45720">
                <a:moveTo>
                  <a:pt x="0" y="22860"/>
                </a:moveTo>
                <a:lnTo>
                  <a:pt x="2990" y="26968"/>
                </a:lnTo>
                <a:lnTo>
                  <a:pt x="7641" y="29374"/>
                </a:lnTo>
                <a:lnTo>
                  <a:pt x="22806" y="33858"/>
                </a:lnTo>
                <a:lnTo>
                  <a:pt x="44981" y="37801"/>
                </a:lnTo>
                <a:lnTo>
                  <a:pt x="58395" y="39532"/>
                </a:lnTo>
                <a:lnTo>
                  <a:pt x="73198" y="41081"/>
                </a:lnTo>
                <a:lnTo>
                  <a:pt x="89269" y="42435"/>
                </a:lnTo>
                <a:lnTo>
                  <a:pt x="106487" y="43576"/>
                </a:lnTo>
                <a:lnTo>
                  <a:pt x="124730" y="44491"/>
                </a:lnTo>
                <a:lnTo>
                  <a:pt x="143878" y="45163"/>
                </a:lnTo>
                <a:lnTo>
                  <a:pt x="163810" y="45578"/>
                </a:lnTo>
                <a:lnTo>
                  <a:pt x="184403" y="45720"/>
                </a:lnTo>
                <a:lnTo>
                  <a:pt x="197472" y="45663"/>
                </a:lnTo>
                <a:lnTo>
                  <a:pt x="217661" y="45347"/>
                </a:lnTo>
                <a:lnTo>
                  <a:pt x="237113" y="44768"/>
                </a:lnTo>
                <a:lnTo>
                  <a:pt x="255704" y="43941"/>
                </a:lnTo>
                <a:lnTo>
                  <a:pt x="273314" y="42881"/>
                </a:lnTo>
                <a:lnTo>
                  <a:pt x="289822" y="41604"/>
                </a:lnTo>
                <a:lnTo>
                  <a:pt x="305107" y="40125"/>
                </a:lnTo>
                <a:lnTo>
                  <a:pt x="319047" y="38459"/>
                </a:lnTo>
                <a:lnTo>
                  <a:pt x="331522" y="36622"/>
                </a:lnTo>
                <a:lnTo>
                  <a:pt x="351590" y="32495"/>
                </a:lnTo>
                <a:lnTo>
                  <a:pt x="364342" y="27867"/>
                </a:lnTo>
                <a:lnTo>
                  <a:pt x="368807" y="22860"/>
                </a:lnTo>
                <a:lnTo>
                  <a:pt x="365817" y="18751"/>
                </a:lnTo>
                <a:lnTo>
                  <a:pt x="346001" y="11861"/>
                </a:lnTo>
                <a:lnTo>
                  <a:pt x="323826" y="7918"/>
                </a:lnTo>
                <a:lnTo>
                  <a:pt x="310412" y="6187"/>
                </a:lnTo>
                <a:lnTo>
                  <a:pt x="295609" y="4638"/>
                </a:lnTo>
                <a:lnTo>
                  <a:pt x="279538" y="3284"/>
                </a:lnTo>
                <a:lnTo>
                  <a:pt x="262320" y="2143"/>
                </a:lnTo>
                <a:lnTo>
                  <a:pt x="244077" y="1228"/>
                </a:lnTo>
                <a:lnTo>
                  <a:pt x="224929" y="556"/>
                </a:lnTo>
                <a:lnTo>
                  <a:pt x="204997" y="141"/>
                </a:lnTo>
                <a:lnTo>
                  <a:pt x="184403" y="0"/>
                </a:lnTo>
                <a:lnTo>
                  <a:pt x="171335" y="56"/>
                </a:lnTo>
                <a:lnTo>
                  <a:pt x="151146" y="372"/>
                </a:lnTo>
                <a:lnTo>
                  <a:pt x="131694" y="951"/>
                </a:lnTo>
                <a:lnTo>
                  <a:pt x="113103" y="1778"/>
                </a:lnTo>
                <a:lnTo>
                  <a:pt x="95493" y="2838"/>
                </a:lnTo>
                <a:lnTo>
                  <a:pt x="78985" y="4115"/>
                </a:lnTo>
                <a:lnTo>
                  <a:pt x="63700" y="5594"/>
                </a:lnTo>
                <a:lnTo>
                  <a:pt x="49760" y="7260"/>
                </a:lnTo>
                <a:lnTo>
                  <a:pt x="37285" y="9097"/>
                </a:lnTo>
                <a:lnTo>
                  <a:pt x="17217" y="13224"/>
                </a:lnTo>
                <a:lnTo>
                  <a:pt x="4465" y="17852"/>
                </a:lnTo>
                <a:lnTo>
                  <a:pt x="1136" y="20316"/>
                </a:lnTo>
                <a:lnTo>
                  <a:pt x="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E4809-1C04-4EB5-A5C5-57F0D8F01093}"/>
              </a:ext>
            </a:extLst>
          </p:cNvPr>
          <p:cNvSpPr/>
          <p:nvPr/>
        </p:nvSpPr>
        <p:spPr>
          <a:xfrm>
            <a:off x="7685099" y="1914924"/>
            <a:ext cx="6064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D864D-865F-43EA-9FFB-FAE677F0405F}"/>
              </a:ext>
            </a:extLst>
          </p:cNvPr>
          <p:cNvSpPr/>
          <p:nvPr/>
        </p:nvSpPr>
        <p:spPr>
          <a:xfrm>
            <a:off x="6227366" y="4850451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F4EFB-2505-4A31-AAA6-D01BB75B7CFC}"/>
              </a:ext>
            </a:extLst>
          </p:cNvPr>
          <p:cNvSpPr/>
          <p:nvPr/>
        </p:nvSpPr>
        <p:spPr>
          <a:xfrm>
            <a:off x="6179174" y="5615238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83DCB2-C7E6-478D-8DBA-CB0ACB4EEB5F}"/>
              </a:ext>
            </a:extLst>
          </p:cNvPr>
          <p:cNvCxnSpPr>
            <a:cxnSpLocks/>
          </p:cNvCxnSpPr>
          <p:nvPr/>
        </p:nvCxnSpPr>
        <p:spPr>
          <a:xfrm>
            <a:off x="5587272" y="4737674"/>
            <a:ext cx="3980" cy="15894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9D0BD1-96B3-41BD-B7C4-D63D2051EC65}"/>
              </a:ext>
            </a:extLst>
          </p:cNvPr>
          <p:cNvSpPr/>
          <p:nvPr/>
        </p:nvSpPr>
        <p:spPr>
          <a:xfrm>
            <a:off x="6374771" y="5004000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815A95-1514-453A-B99C-E3E283B4AEE4}"/>
              </a:ext>
            </a:extLst>
          </p:cNvPr>
          <p:cNvSpPr/>
          <p:nvPr/>
        </p:nvSpPr>
        <p:spPr>
          <a:xfrm>
            <a:off x="6241541" y="5592871"/>
            <a:ext cx="127521" cy="68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1DDC77-0532-45DD-82CF-45F41B02B0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85" y="5763063"/>
            <a:ext cx="254683" cy="2279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FEC8068-4C3A-428F-904A-D5E887FD8B92}"/>
              </a:ext>
            </a:extLst>
          </p:cNvPr>
          <p:cNvSpPr txBox="1"/>
          <p:nvPr/>
        </p:nvSpPr>
        <p:spPr>
          <a:xfrm>
            <a:off x="5421396" y="5656692"/>
            <a:ext cx="7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05E6FC-68A2-43AE-A8F1-BAFF22A29F18}"/>
              </a:ext>
            </a:extLst>
          </p:cNvPr>
          <p:cNvSpPr txBox="1"/>
          <p:nvPr/>
        </p:nvSpPr>
        <p:spPr>
          <a:xfrm>
            <a:off x="7527947" y="5669757"/>
            <a:ext cx="57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FFs</a:t>
            </a:r>
          </a:p>
        </p:txBody>
      </p:sp>
      <p:pic>
        <p:nvPicPr>
          <p:cNvPr id="44" name="Picture 43" descr="Diagram&#10;&#10;Description automatically generated">
            <a:extLst>
              <a:ext uri="{FF2B5EF4-FFF2-40B4-BE49-F238E27FC236}">
                <a16:creationId xmlns:a16="http://schemas.microsoft.com/office/drawing/2014/main" id="{89B285FF-0062-451E-8D79-3BFAC349A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" y="4318429"/>
            <a:ext cx="2529156" cy="13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7782E463-1BAD-43E0-B348-21DC232E9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67" y="4620562"/>
            <a:ext cx="2507076" cy="141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5CDB3C-4DD5-4479-AFA8-0511705A13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36" y="5763062"/>
            <a:ext cx="311722" cy="227991"/>
          </a:xfrm>
          <a:prstGeom prst="rect">
            <a:avLst/>
          </a:prstGeom>
        </p:spPr>
      </p:pic>
      <p:pic>
        <p:nvPicPr>
          <p:cNvPr id="50" name="Picture 49" descr="Logo&#10;&#10;Description automatically generated with low confidence">
            <a:extLst>
              <a:ext uri="{FF2B5EF4-FFF2-40B4-BE49-F238E27FC236}">
                <a16:creationId xmlns:a16="http://schemas.microsoft.com/office/drawing/2014/main" id="{246634D5-06D4-467F-8F11-57F55DDAD6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A2085FB-FB7C-441C-98EA-85C52A0FD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5484" y="5329825"/>
            <a:ext cx="383479" cy="1176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0EFEA-5BAF-4DEF-851B-CB04C755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4C5BCD-2A19-8345-F9C0-1D36BC266D7A}"/>
              </a:ext>
            </a:extLst>
          </p:cNvPr>
          <p:cNvCxnSpPr>
            <a:cxnSpLocks/>
          </p:cNvCxnSpPr>
          <p:nvPr/>
        </p:nvCxnSpPr>
        <p:spPr>
          <a:xfrm>
            <a:off x="0" y="1260565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F67ADEC-E599-078D-5678-66CB8A606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60" y="5567657"/>
            <a:ext cx="1412650" cy="114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39DF2-9F18-091F-1FF6-601DC1EB91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5656692"/>
            <a:ext cx="1236857" cy="114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EF115-40C8-8CAC-894C-CF3C8E9EF49A}"/>
              </a:ext>
            </a:extLst>
          </p:cNvPr>
          <p:cNvSpPr txBox="1"/>
          <p:nvPr/>
        </p:nvSpPr>
        <p:spPr>
          <a:xfrm>
            <a:off x="6413449" y="5154733"/>
            <a:ext cx="2057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orm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actors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721072D-1B26-645F-B5B0-9742D2991287}"/>
              </a:ext>
            </a:extLst>
          </p:cNvPr>
          <p:cNvSpPr/>
          <p:nvPr/>
        </p:nvSpPr>
        <p:spPr>
          <a:xfrm rot="15579373">
            <a:off x="3611332" y="5789281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12230B0-C25A-1C74-89BB-7147BBAB998F}"/>
              </a:ext>
            </a:extLst>
          </p:cNvPr>
          <p:cNvSpPr/>
          <p:nvPr/>
        </p:nvSpPr>
        <p:spPr>
          <a:xfrm rot="15692406">
            <a:off x="11199646" y="5881069"/>
            <a:ext cx="122104" cy="70799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59AEB6-4DB5-130A-1C0A-51E86463E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5" y="1588836"/>
            <a:ext cx="2430991" cy="3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Arrow: Up 17">
            <a:extLst>
              <a:ext uri="{FF2B5EF4-FFF2-40B4-BE49-F238E27FC236}">
                <a16:creationId xmlns:a16="http://schemas.microsoft.com/office/drawing/2014/main" id="{4D60553F-0C11-133B-53B5-B6465729C460}"/>
              </a:ext>
            </a:extLst>
          </p:cNvPr>
          <p:cNvSpPr/>
          <p:nvPr/>
        </p:nvSpPr>
        <p:spPr>
          <a:xfrm rot="16200000">
            <a:off x="855149" y="1468520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E73E33-0B99-123B-2D01-6BC1B3510EAA}"/>
              </a:ext>
            </a:extLst>
          </p:cNvPr>
          <p:cNvCxnSpPr>
            <a:cxnSpLocks/>
          </p:cNvCxnSpPr>
          <p:nvPr/>
        </p:nvCxnSpPr>
        <p:spPr>
          <a:xfrm flipH="1">
            <a:off x="788187" y="1606324"/>
            <a:ext cx="51254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B917A0-CAE4-8FB7-9997-D19436146F8A}"/>
              </a:ext>
            </a:extLst>
          </p:cNvPr>
          <p:cNvSpPr txBox="1"/>
          <p:nvPr/>
        </p:nvSpPr>
        <p:spPr>
          <a:xfrm>
            <a:off x="1300728" y="1444905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Parton motion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9F1F10-ECBE-1F7F-D435-D64585F86689}"/>
              </a:ext>
            </a:extLst>
          </p:cNvPr>
          <p:cNvSpPr txBox="1"/>
          <p:nvPr/>
        </p:nvSpPr>
        <p:spPr>
          <a:xfrm>
            <a:off x="1300728" y="1705480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Nucleon motion</a:t>
            </a:r>
          </a:p>
        </p:txBody>
      </p:sp>
      <p:pic>
        <p:nvPicPr>
          <p:cNvPr id="27" name="Picture 26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42719A42-B56C-C3CC-1230-5F32E20A7C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9" y="6289544"/>
            <a:ext cx="531610" cy="411365"/>
          </a:xfrm>
          <a:prstGeom prst="rect">
            <a:avLst/>
          </a:prstGeom>
        </p:spPr>
      </p:pic>
      <p:pic>
        <p:nvPicPr>
          <p:cNvPr id="28" name="Picture 27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10466ACE-692A-06B9-DF55-A230BD721B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6390503"/>
            <a:ext cx="439719" cy="340259"/>
          </a:xfrm>
          <a:prstGeom prst="rect">
            <a:avLst/>
          </a:prstGeom>
        </p:spPr>
      </p:pic>
      <p:sp>
        <p:nvSpPr>
          <p:cNvPr id="19" name="Title 9">
            <a:extLst>
              <a:ext uri="{FF2B5EF4-FFF2-40B4-BE49-F238E27FC236}">
                <a16:creationId xmlns:a16="http://schemas.microsoft.com/office/drawing/2014/main" id="{613D1EF1-369C-DDB3-A351-4E4D764D1F8E}"/>
              </a:ext>
            </a:extLst>
          </p:cNvPr>
          <p:cNvSpPr txBox="1">
            <a:spLocks/>
          </p:cNvSpPr>
          <p:nvPr/>
        </p:nvSpPr>
        <p:spPr bwMode="auto">
          <a:xfrm>
            <a:off x="3065979" y="351790"/>
            <a:ext cx="629108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Non-perturbative functions in QCD</a:t>
            </a:r>
          </a:p>
        </p:txBody>
      </p:sp>
    </p:spTree>
    <p:extLst>
      <p:ext uri="{BB962C8B-B14F-4D97-AF65-F5344CB8AC3E}">
        <p14:creationId xmlns:p14="http://schemas.microsoft.com/office/powerpoint/2010/main" val="2694810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6" name="Picture 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D8B620-6D74-8152-0C67-1FD011AC6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953B74-D707-E1E9-6179-BCC34B972CAB}"/>
              </a:ext>
            </a:extLst>
          </p:cNvPr>
          <p:cNvSpPr/>
          <p:nvPr/>
        </p:nvSpPr>
        <p:spPr>
          <a:xfrm>
            <a:off x="3062792" y="1737088"/>
            <a:ext cx="8699874" cy="20980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001CA-6714-FE3B-7BDB-E12C77F43475}"/>
              </a:ext>
            </a:extLst>
          </p:cNvPr>
          <p:cNvGrpSpPr/>
          <p:nvPr/>
        </p:nvGrpSpPr>
        <p:grpSpPr>
          <a:xfrm>
            <a:off x="2636800" y="4307810"/>
            <a:ext cx="5708336" cy="1991395"/>
            <a:chOff x="2539015" y="4430282"/>
            <a:chExt cx="5708336" cy="1991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6333CF-D7FC-2973-1AAD-4D22060A26D5}"/>
                </a:ext>
              </a:extLst>
            </p:cNvPr>
            <p:cNvSpPr/>
            <p:nvPr/>
          </p:nvSpPr>
          <p:spPr>
            <a:xfrm>
              <a:off x="2539015" y="4430282"/>
              <a:ext cx="5708336" cy="1991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DA8CE-78BB-4F8F-3F72-14D3EDD6692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5" y="4585137"/>
              <a:ext cx="5519848" cy="170057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FEAA08-FA3C-2CDD-979A-3AA69A4AE91D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9C533-5EC5-79C9-0A8E-A1188252064A}"/>
              </a:ext>
            </a:extLst>
          </p:cNvPr>
          <p:cNvSpPr txBox="1"/>
          <p:nvPr/>
        </p:nvSpPr>
        <p:spPr>
          <a:xfrm>
            <a:off x="1756426" y="3878505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Quasi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AD18D7-CDEB-B696-8C95-2824CDEB98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4223343"/>
            <a:ext cx="3813215" cy="3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0CE16C-5DEE-B5C5-F3CE-B6D6F15CBEDB}"/>
              </a:ext>
            </a:extLst>
          </p:cNvPr>
          <p:cNvCxnSpPr>
            <a:cxnSpLocks/>
          </p:cNvCxnSpPr>
          <p:nvPr/>
        </p:nvCxnSpPr>
        <p:spPr>
          <a:xfrm>
            <a:off x="240145" y="3835153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38045-E4C2-115B-AFCF-FF76B3D1BC38}"/>
              </a:ext>
            </a:extLst>
          </p:cNvPr>
          <p:cNvSpPr/>
          <p:nvPr/>
        </p:nvSpPr>
        <p:spPr>
          <a:xfrm>
            <a:off x="139287" y="1498061"/>
            <a:ext cx="10670391" cy="50081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33AC6C-B9B6-C57D-BE34-14204AB15F84}"/>
              </a:ext>
            </a:extLst>
          </p:cNvPr>
          <p:cNvSpPr/>
          <p:nvPr/>
        </p:nvSpPr>
        <p:spPr>
          <a:xfrm>
            <a:off x="11595807" y="4826615"/>
            <a:ext cx="304634" cy="262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5CF50F-8ADC-51DF-D787-725E98E6B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5" y="3776416"/>
            <a:ext cx="5633658" cy="38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4F5FD68-61C5-92F1-1B43-DAF3859DEC34}"/>
              </a:ext>
            </a:extLst>
          </p:cNvPr>
          <p:cNvSpPr/>
          <p:nvPr/>
        </p:nvSpPr>
        <p:spPr>
          <a:xfrm>
            <a:off x="11544227" y="4892065"/>
            <a:ext cx="312281" cy="187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EE6A745-F980-9C1E-8305-EE753D1807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19" y="2536455"/>
            <a:ext cx="8882694" cy="72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EB78E07-F8E0-0E98-FACD-A5AE09E9DE03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</p:spTree>
    <p:extLst>
      <p:ext uri="{BB962C8B-B14F-4D97-AF65-F5344CB8AC3E}">
        <p14:creationId xmlns:p14="http://schemas.microsoft.com/office/powerpoint/2010/main" val="303004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6" name="Picture 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D8B620-6D74-8152-0C67-1FD011AC6C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953B74-D707-E1E9-6179-BCC34B972CAB}"/>
              </a:ext>
            </a:extLst>
          </p:cNvPr>
          <p:cNvSpPr/>
          <p:nvPr/>
        </p:nvSpPr>
        <p:spPr>
          <a:xfrm>
            <a:off x="3062792" y="1737088"/>
            <a:ext cx="8699874" cy="20980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001CA-6714-FE3B-7BDB-E12C77F43475}"/>
              </a:ext>
            </a:extLst>
          </p:cNvPr>
          <p:cNvGrpSpPr/>
          <p:nvPr/>
        </p:nvGrpSpPr>
        <p:grpSpPr>
          <a:xfrm>
            <a:off x="2636800" y="4307810"/>
            <a:ext cx="5708336" cy="1991395"/>
            <a:chOff x="2539015" y="4430282"/>
            <a:chExt cx="5708336" cy="1991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6333CF-D7FC-2973-1AAD-4D22060A26D5}"/>
                </a:ext>
              </a:extLst>
            </p:cNvPr>
            <p:cNvSpPr/>
            <p:nvPr/>
          </p:nvSpPr>
          <p:spPr>
            <a:xfrm>
              <a:off x="2539015" y="4430282"/>
              <a:ext cx="5708336" cy="1991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DA8CE-78BB-4F8F-3F72-14D3EDD66928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5" y="4585137"/>
              <a:ext cx="5519848" cy="170057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FEAA08-FA3C-2CDD-979A-3AA69A4AE91D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9C533-5EC5-79C9-0A8E-A1188252064A}"/>
              </a:ext>
            </a:extLst>
          </p:cNvPr>
          <p:cNvSpPr txBox="1"/>
          <p:nvPr/>
        </p:nvSpPr>
        <p:spPr>
          <a:xfrm>
            <a:off x="1756426" y="3878505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Quasi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AD18D7-CDEB-B696-8C95-2824CDEB98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4223343"/>
            <a:ext cx="3813215" cy="3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0CE16C-5DEE-B5C5-F3CE-B6D6F15CBEDB}"/>
              </a:ext>
            </a:extLst>
          </p:cNvPr>
          <p:cNvCxnSpPr>
            <a:cxnSpLocks/>
          </p:cNvCxnSpPr>
          <p:nvPr/>
        </p:nvCxnSpPr>
        <p:spPr>
          <a:xfrm>
            <a:off x="240145" y="3835153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38045-E4C2-115B-AFCF-FF76B3D1BC38}"/>
              </a:ext>
            </a:extLst>
          </p:cNvPr>
          <p:cNvSpPr/>
          <p:nvPr/>
        </p:nvSpPr>
        <p:spPr>
          <a:xfrm>
            <a:off x="139287" y="1498061"/>
            <a:ext cx="10670391" cy="50081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B8B5A6-D4D5-79AB-45EB-F86827E6DB29}"/>
              </a:ext>
            </a:extLst>
          </p:cNvPr>
          <p:cNvGrpSpPr/>
          <p:nvPr/>
        </p:nvGrpSpPr>
        <p:grpSpPr>
          <a:xfrm>
            <a:off x="203581" y="2398893"/>
            <a:ext cx="2858075" cy="1715078"/>
            <a:chOff x="1376564" y="1868244"/>
            <a:chExt cx="4086566" cy="238859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FC198F-DA21-373C-5669-3AAF733B028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274" y="2010013"/>
              <a:ext cx="175543" cy="205714"/>
            </a:xfrm>
            <a:prstGeom prst="rect">
              <a:avLst/>
            </a:prstGeom>
          </p:spPr>
        </p:pic>
        <p:pic>
          <p:nvPicPr>
            <p:cNvPr id="29" name="Picture 28" descr="A picture containing sky, decorated, line, day&#10;&#10;Description automatically generated">
              <a:extLst>
                <a:ext uri="{FF2B5EF4-FFF2-40B4-BE49-F238E27FC236}">
                  <a16:creationId xmlns:a16="http://schemas.microsoft.com/office/drawing/2014/main" id="{AB6D7A96-1556-C142-F5A6-F6ABA152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564" y="1868244"/>
              <a:ext cx="4086566" cy="2388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250BB5-8A12-8DFD-FBB3-E81A105755A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111" y="2035846"/>
              <a:ext cx="991223" cy="485556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A31FA28-32BC-968A-6370-A777400049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6383" y="3027807"/>
              <a:ext cx="681984" cy="3209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C0D637-1055-F6B8-F402-7DB0B8FB75B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518" y="3131420"/>
              <a:ext cx="141714" cy="115810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8B0BE5E-5658-9D40-F24B-7C3D87C02434}"/>
              </a:ext>
            </a:extLst>
          </p:cNvPr>
          <p:cNvSpPr/>
          <p:nvPr/>
        </p:nvSpPr>
        <p:spPr>
          <a:xfrm>
            <a:off x="519282" y="4314504"/>
            <a:ext cx="1793374" cy="237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33AC6C-B9B6-C57D-BE34-14204AB15F84}"/>
              </a:ext>
            </a:extLst>
          </p:cNvPr>
          <p:cNvSpPr/>
          <p:nvPr/>
        </p:nvSpPr>
        <p:spPr>
          <a:xfrm>
            <a:off x="11595807" y="4826615"/>
            <a:ext cx="304634" cy="262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5CF50F-8ADC-51DF-D787-725E98E6B1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5" y="3776416"/>
            <a:ext cx="5633658" cy="38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7D408A-1364-6E65-0DFA-24979336A3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4329540"/>
            <a:ext cx="11488766" cy="79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A04F6F-4880-E76C-D64A-E87C7E0374DE}"/>
              </a:ext>
            </a:extLst>
          </p:cNvPr>
          <p:cNvCxnSpPr>
            <a:cxnSpLocks/>
          </p:cNvCxnSpPr>
          <p:nvPr/>
        </p:nvCxnSpPr>
        <p:spPr>
          <a:xfrm>
            <a:off x="8398403" y="4842658"/>
            <a:ext cx="35402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43DEFA-7BDD-4EB3-DFF9-2274E057637F}"/>
              </a:ext>
            </a:extLst>
          </p:cNvPr>
          <p:cNvCxnSpPr>
            <a:cxnSpLocks/>
          </p:cNvCxnSpPr>
          <p:nvPr/>
        </p:nvCxnSpPr>
        <p:spPr>
          <a:xfrm>
            <a:off x="463081" y="5095170"/>
            <a:ext cx="1104237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4F5FD68-61C5-92F1-1B43-DAF3859DEC34}"/>
              </a:ext>
            </a:extLst>
          </p:cNvPr>
          <p:cNvSpPr/>
          <p:nvPr/>
        </p:nvSpPr>
        <p:spPr>
          <a:xfrm>
            <a:off x="11537898" y="4889710"/>
            <a:ext cx="312281" cy="187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A02B23-C276-F43E-7347-E88B4EE710E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19" y="2536455"/>
            <a:ext cx="8882694" cy="72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033B985-91F8-2EB0-AE10-44389A04CC94}"/>
              </a:ext>
            </a:extLst>
          </p:cNvPr>
          <p:cNvSpPr/>
          <p:nvPr/>
        </p:nvSpPr>
        <p:spPr>
          <a:xfrm>
            <a:off x="3170019" y="2548256"/>
            <a:ext cx="8882694" cy="721410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9F6A83-6F5F-DD9D-5C97-13FA25A3FD13}"/>
              </a:ext>
            </a:extLst>
          </p:cNvPr>
          <p:cNvSpPr/>
          <p:nvPr/>
        </p:nvSpPr>
        <p:spPr>
          <a:xfrm>
            <a:off x="456779" y="4385742"/>
            <a:ext cx="1851085" cy="222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211032-1F1D-A34A-0552-6FFE83EEA145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</p:spTree>
    <p:extLst>
      <p:ext uri="{BB962C8B-B14F-4D97-AF65-F5344CB8AC3E}">
        <p14:creationId xmlns:p14="http://schemas.microsoft.com/office/powerpoint/2010/main" val="196488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6" name="Picture 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D8B620-6D74-8152-0C67-1FD011AC6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953B74-D707-E1E9-6179-BCC34B972CAB}"/>
              </a:ext>
            </a:extLst>
          </p:cNvPr>
          <p:cNvSpPr/>
          <p:nvPr/>
        </p:nvSpPr>
        <p:spPr>
          <a:xfrm>
            <a:off x="3062792" y="1737088"/>
            <a:ext cx="8699874" cy="20980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001CA-6714-FE3B-7BDB-E12C77F43475}"/>
              </a:ext>
            </a:extLst>
          </p:cNvPr>
          <p:cNvGrpSpPr/>
          <p:nvPr/>
        </p:nvGrpSpPr>
        <p:grpSpPr>
          <a:xfrm>
            <a:off x="2636800" y="4307810"/>
            <a:ext cx="5708336" cy="1991395"/>
            <a:chOff x="2539015" y="4430282"/>
            <a:chExt cx="5708336" cy="1991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6333CF-D7FC-2973-1AAD-4D22060A26D5}"/>
                </a:ext>
              </a:extLst>
            </p:cNvPr>
            <p:cNvSpPr/>
            <p:nvPr/>
          </p:nvSpPr>
          <p:spPr>
            <a:xfrm>
              <a:off x="2539015" y="4430282"/>
              <a:ext cx="5708336" cy="1991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DA8CE-78BB-4F8F-3F72-14D3EDD6692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5" y="4585137"/>
              <a:ext cx="5519848" cy="170057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FEAA08-FA3C-2CDD-979A-3AA69A4AE91D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9C533-5EC5-79C9-0A8E-A1188252064A}"/>
              </a:ext>
            </a:extLst>
          </p:cNvPr>
          <p:cNvSpPr txBox="1"/>
          <p:nvPr/>
        </p:nvSpPr>
        <p:spPr>
          <a:xfrm>
            <a:off x="1756426" y="3878505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Quasi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AD18D7-CDEB-B696-8C95-2824CDEB98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4223343"/>
            <a:ext cx="3813215" cy="3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CCE419-E280-A186-9387-2463E37E7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0" y="5697274"/>
            <a:ext cx="5434281" cy="44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29AF9D-DBCF-58E8-EE4A-D7695DE80168}"/>
              </a:ext>
            </a:extLst>
          </p:cNvPr>
          <p:cNvSpPr/>
          <p:nvPr/>
        </p:nvSpPr>
        <p:spPr>
          <a:xfrm>
            <a:off x="4750159" y="4891314"/>
            <a:ext cx="2081799" cy="8374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2D9EFC-B3D4-D302-6B5D-CAA71E775887}"/>
              </a:ext>
            </a:extLst>
          </p:cNvPr>
          <p:cNvSpPr/>
          <p:nvPr/>
        </p:nvSpPr>
        <p:spPr>
          <a:xfrm>
            <a:off x="6801077" y="1916413"/>
            <a:ext cx="941704" cy="10292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6E8533-3D78-AD72-DE4C-7ACCDE9CB064}"/>
              </a:ext>
            </a:extLst>
          </p:cNvPr>
          <p:cNvCxnSpPr>
            <a:cxnSpLocks/>
          </p:cNvCxnSpPr>
          <p:nvPr/>
        </p:nvCxnSpPr>
        <p:spPr>
          <a:xfrm>
            <a:off x="240145" y="3835153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01B621C-8695-0E31-7C43-BBBD5677BD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5" y="3776416"/>
            <a:ext cx="5633658" cy="38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839295-E49C-E240-73CF-72B58DD04974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</p:spTree>
    <p:extLst>
      <p:ext uri="{BB962C8B-B14F-4D97-AF65-F5344CB8AC3E}">
        <p14:creationId xmlns:p14="http://schemas.microsoft.com/office/powerpoint/2010/main" val="3555601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6" name="Picture 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D8B620-6D74-8152-0C67-1FD011AC6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953B74-D707-E1E9-6179-BCC34B972CAB}"/>
              </a:ext>
            </a:extLst>
          </p:cNvPr>
          <p:cNvSpPr/>
          <p:nvPr/>
        </p:nvSpPr>
        <p:spPr>
          <a:xfrm>
            <a:off x="3062792" y="1737088"/>
            <a:ext cx="8699874" cy="20980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001CA-6714-FE3B-7BDB-E12C77F43475}"/>
              </a:ext>
            </a:extLst>
          </p:cNvPr>
          <p:cNvGrpSpPr/>
          <p:nvPr/>
        </p:nvGrpSpPr>
        <p:grpSpPr>
          <a:xfrm>
            <a:off x="2636800" y="4307810"/>
            <a:ext cx="5708336" cy="1991395"/>
            <a:chOff x="2539015" y="4430282"/>
            <a:chExt cx="5708336" cy="1991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6333CF-D7FC-2973-1AAD-4D22060A26D5}"/>
                </a:ext>
              </a:extLst>
            </p:cNvPr>
            <p:cNvSpPr/>
            <p:nvPr/>
          </p:nvSpPr>
          <p:spPr>
            <a:xfrm>
              <a:off x="2539015" y="4430282"/>
              <a:ext cx="5708336" cy="1991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DA8CE-78BB-4F8F-3F72-14D3EDD6692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5" y="4585137"/>
              <a:ext cx="5519848" cy="170057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FEAA08-FA3C-2CDD-979A-3AA69A4AE91D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9C533-5EC5-79C9-0A8E-A1188252064A}"/>
              </a:ext>
            </a:extLst>
          </p:cNvPr>
          <p:cNvSpPr txBox="1"/>
          <p:nvPr/>
        </p:nvSpPr>
        <p:spPr>
          <a:xfrm>
            <a:off x="1756426" y="3878505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Quasi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AD18D7-CDEB-B696-8C95-2824CDEB98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4223343"/>
            <a:ext cx="3813215" cy="3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CCE419-E280-A186-9387-2463E37E7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0" y="5697274"/>
            <a:ext cx="5434281" cy="44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29AF9D-DBCF-58E8-EE4A-D7695DE80168}"/>
              </a:ext>
            </a:extLst>
          </p:cNvPr>
          <p:cNvSpPr/>
          <p:nvPr/>
        </p:nvSpPr>
        <p:spPr>
          <a:xfrm>
            <a:off x="4750159" y="4891314"/>
            <a:ext cx="2081799" cy="8374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2D9EFC-B3D4-D302-6B5D-CAA71E775887}"/>
              </a:ext>
            </a:extLst>
          </p:cNvPr>
          <p:cNvSpPr/>
          <p:nvPr/>
        </p:nvSpPr>
        <p:spPr>
          <a:xfrm>
            <a:off x="6801077" y="1916413"/>
            <a:ext cx="941704" cy="10292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6E8533-3D78-AD72-DE4C-7ACCDE9CB064}"/>
              </a:ext>
            </a:extLst>
          </p:cNvPr>
          <p:cNvCxnSpPr>
            <a:cxnSpLocks/>
          </p:cNvCxnSpPr>
          <p:nvPr/>
        </p:nvCxnSpPr>
        <p:spPr>
          <a:xfrm>
            <a:off x="240145" y="3835153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01B621C-8695-0E31-7C43-BBBD5677BD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5" y="3776416"/>
            <a:ext cx="5633658" cy="38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839295-E49C-E240-73CF-72B58DD04974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77F2D-84FB-C2BA-C188-9160559AECAE}"/>
              </a:ext>
            </a:extLst>
          </p:cNvPr>
          <p:cNvSpPr/>
          <p:nvPr/>
        </p:nvSpPr>
        <p:spPr>
          <a:xfrm>
            <a:off x="336089" y="947792"/>
            <a:ext cx="11630263" cy="556297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27C2DC-3DF6-E42C-BD49-951A73ABE1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1066733"/>
            <a:ext cx="2602451" cy="45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B9999244-4180-C45D-2AD7-6FF7507F1E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55" y="1698999"/>
            <a:ext cx="6747974" cy="119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5D1BEB-4B88-0546-EC0A-6CB947395A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74" y="3103031"/>
            <a:ext cx="5872343" cy="48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979B56-355D-0825-1FBA-22EE6D1512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1" y="2897969"/>
            <a:ext cx="2692110" cy="25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E9AE2B-58A6-F8B6-F0D2-6B9D1EF8E889}"/>
              </a:ext>
            </a:extLst>
          </p:cNvPr>
          <p:cNvCxnSpPr>
            <a:cxnSpLocks/>
          </p:cNvCxnSpPr>
          <p:nvPr/>
        </p:nvCxnSpPr>
        <p:spPr>
          <a:xfrm flipV="1">
            <a:off x="4950836" y="1598311"/>
            <a:ext cx="492482" cy="439705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6AA787F-F8F2-CCB7-DA69-7DBFA79E30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45" y="1290471"/>
            <a:ext cx="1930505" cy="31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5895197-EB7A-AF3E-2A30-8C5D7082839B}"/>
              </a:ext>
            </a:extLst>
          </p:cNvPr>
          <p:cNvSpPr txBox="1"/>
          <p:nvPr/>
        </p:nvSpPr>
        <p:spPr>
          <a:xfrm>
            <a:off x="9131387" y="2056159"/>
            <a:ext cx="305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Xiong, Ji, Zhang, Zhao/ Stewart, Zhao/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Izubuchi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, Ji, Jin, Stewart, Zhao 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348BF-D047-4D22-B279-79BFF76A4DC2}"/>
              </a:ext>
            </a:extLst>
          </p:cNvPr>
          <p:cNvSpPr txBox="1"/>
          <p:nvPr/>
        </p:nvSpPr>
        <p:spPr>
          <a:xfrm>
            <a:off x="3062792" y="1129232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Neue Haas Grotesk Text Pro"/>
                <a:cs typeface="Times New Roman" panose="02020603050405020304" pitchFamily="18" charset="0"/>
              </a:rPr>
              <a:t>PDF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261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233208" y="306382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Calculating Parton Distributions in Lattice QCD</a:t>
            </a:r>
          </a:p>
        </p:txBody>
      </p:sp>
      <p:pic>
        <p:nvPicPr>
          <p:cNvPr id="6" name="Picture 5" descr="A diagram of a lin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D8B620-6D74-8152-0C67-1FD011AC6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8" y="1705710"/>
            <a:ext cx="1970662" cy="14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EBD79-3F90-360B-3DB2-E43A75CBD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3" y="2157280"/>
            <a:ext cx="4113677" cy="5724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4DD93-E633-D2AD-9D50-9F4453C6C1BB}"/>
              </a:ext>
            </a:extLst>
          </p:cNvPr>
          <p:cNvSpPr/>
          <p:nvPr/>
        </p:nvSpPr>
        <p:spPr>
          <a:xfrm>
            <a:off x="3786753" y="2072646"/>
            <a:ext cx="4482355" cy="799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228E36-D2DF-ADAC-6E19-95C1F6A72A9F}"/>
              </a:ext>
            </a:extLst>
          </p:cNvPr>
          <p:cNvCxnSpPr>
            <a:cxnSpLocks/>
          </p:cNvCxnSpPr>
          <p:nvPr/>
        </p:nvCxnSpPr>
        <p:spPr>
          <a:xfrm>
            <a:off x="6321885" y="2629937"/>
            <a:ext cx="401711" cy="684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4A1D1D-131F-EC9C-9952-AC49155B6783}"/>
              </a:ext>
            </a:extLst>
          </p:cNvPr>
          <p:cNvCxnSpPr>
            <a:cxnSpLocks/>
          </p:cNvCxnSpPr>
          <p:nvPr/>
        </p:nvCxnSpPr>
        <p:spPr>
          <a:xfrm flipH="1">
            <a:off x="6831959" y="2695744"/>
            <a:ext cx="572224" cy="607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480113-942A-761B-9CA1-D8BC104373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7" y="3450551"/>
            <a:ext cx="761143" cy="2825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F7E84-1CF8-1341-4146-96A9945C2E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128390"/>
            <a:ext cx="920697" cy="158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3D9BC1-85ED-CA8F-52AD-00A1B412C2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79" y="2497002"/>
            <a:ext cx="1912534" cy="388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953B74-D707-E1E9-6179-BCC34B972CAB}"/>
              </a:ext>
            </a:extLst>
          </p:cNvPr>
          <p:cNvSpPr/>
          <p:nvPr/>
        </p:nvSpPr>
        <p:spPr>
          <a:xfrm>
            <a:off x="3062792" y="1737088"/>
            <a:ext cx="8699874" cy="20980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001CA-6714-FE3B-7BDB-E12C77F43475}"/>
              </a:ext>
            </a:extLst>
          </p:cNvPr>
          <p:cNvGrpSpPr/>
          <p:nvPr/>
        </p:nvGrpSpPr>
        <p:grpSpPr>
          <a:xfrm>
            <a:off x="2636800" y="4307810"/>
            <a:ext cx="5708336" cy="1991395"/>
            <a:chOff x="2539015" y="4430282"/>
            <a:chExt cx="5708336" cy="1991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6333CF-D7FC-2973-1AAD-4D22060A26D5}"/>
                </a:ext>
              </a:extLst>
            </p:cNvPr>
            <p:cNvSpPr/>
            <p:nvPr/>
          </p:nvSpPr>
          <p:spPr>
            <a:xfrm>
              <a:off x="2539015" y="4430282"/>
              <a:ext cx="5708336" cy="19913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DA8CE-78BB-4F8F-3F72-14D3EDD6692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5" y="4585137"/>
              <a:ext cx="5519848" cy="170057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FEAA08-FA3C-2CDD-979A-3AA69A4AE91D}"/>
              </a:ext>
            </a:extLst>
          </p:cNvPr>
          <p:cNvSpPr txBox="1"/>
          <p:nvPr/>
        </p:nvSpPr>
        <p:spPr>
          <a:xfrm>
            <a:off x="3080638" y="1645529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Light-cone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9C533-5EC5-79C9-0A8E-A1188252064A}"/>
              </a:ext>
            </a:extLst>
          </p:cNvPr>
          <p:cNvSpPr txBox="1"/>
          <p:nvPr/>
        </p:nvSpPr>
        <p:spPr>
          <a:xfrm>
            <a:off x="1756426" y="3878505"/>
            <a:ext cx="75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Neue Haas Grotesk Text Pro"/>
                <a:cs typeface="Times New Roman" panose="02020603050405020304" pitchFamily="18" charset="0"/>
              </a:rPr>
              <a:t>Quasi PDF: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AD18D7-CDEB-B696-8C95-2824CDEB98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4223343"/>
            <a:ext cx="3813215" cy="3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CCE419-E280-A186-9387-2463E37E7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0" y="5697274"/>
            <a:ext cx="5434281" cy="44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29AF9D-DBCF-58E8-EE4A-D7695DE80168}"/>
              </a:ext>
            </a:extLst>
          </p:cNvPr>
          <p:cNvSpPr/>
          <p:nvPr/>
        </p:nvSpPr>
        <p:spPr>
          <a:xfrm>
            <a:off x="4750159" y="4891314"/>
            <a:ext cx="2081799" cy="8374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2D9EFC-B3D4-D302-6B5D-CAA71E775887}"/>
              </a:ext>
            </a:extLst>
          </p:cNvPr>
          <p:cNvSpPr/>
          <p:nvPr/>
        </p:nvSpPr>
        <p:spPr>
          <a:xfrm>
            <a:off x="6801077" y="1916413"/>
            <a:ext cx="941704" cy="10292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6E8533-3D78-AD72-DE4C-7ACCDE9CB064}"/>
              </a:ext>
            </a:extLst>
          </p:cNvPr>
          <p:cNvCxnSpPr>
            <a:cxnSpLocks/>
          </p:cNvCxnSpPr>
          <p:nvPr/>
        </p:nvCxnSpPr>
        <p:spPr>
          <a:xfrm>
            <a:off x="240145" y="3835153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01B621C-8695-0E31-7C43-BBBD5677BD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5" y="3776416"/>
            <a:ext cx="5633658" cy="38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839295-E49C-E240-73CF-72B58DD04974}"/>
              </a:ext>
            </a:extLst>
          </p:cNvPr>
          <p:cNvSpPr txBox="1"/>
          <p:nvPr/>
        </p:nvSpPr>
        <p:spPr>
          <a:xfrm>
            <a:off x="582131" y="1102598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Essence of the quasi-distribution approach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(Example: PDF)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77F2D-84FB-C2BA-C188-9160559AECAE}"/>
              </a:ext>
            </a:extLst>
          </p:cNvPr>
          <p:cNvSpPr/>
          <p:nvPr/>
        </p:nvSpPr>
        <p:spPr>
          <a:xfrm>
            <a:off x="336089" y="947792"/>
            <a:ext cx="11630263" cy="556297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27C2DC-3DF6-E42C-BD49-951A73ABE1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" y="1066733"/>
            <a:ext cx="2602451" cy="45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8E88E99-6CEB-3BCD-EE80-1B35E12FA88C}"/>
              </a:ext>
            </a:extLst>
          </p:cNvPr>
          <p:cNvSpPr txBox="1"/>
          <p:nvPr/>
        </p:nvSpPr>
        <p:spPr>
          <a:xfrm>
            <a:off x="3062792" y="1129232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(GPD)</a:t>
            </a:r>
            <a:endParaRPr lang="en-US" b="1" dirty="0"/>
          </a:p>
        </p:txBody>
      </p:sp>
      <p:pic>
        <p:nvPicPr>
          <p:cNvPr id="44" name="Picture 43" descr="A math equation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E9C6FCE0-D9C1-4E0F-525E-DB28B15871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5" y="1720373"/>
            <a:ext cx="9109852" cy="158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6E22A37-6AA9-526D-E0BF-7AF605DB11D1}"/>
              </a:ext>
            </a:extLst>
          </p:cNvPr>
          <p:cNvCxnSpPr>
            <a:cxnSpLocks/>
          </p:cNvCxnSpPr>
          <p:nvPr/>
        </p:nvCxnSpPr>
        <p:spPr>
          <a:xfrm flipV="1">
            <a:off x="4707731" y="1515374"/>
            <a:ext cx="757586" cy="759915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9E83F54A-08C6-67F6-9D98-FD20F8BE66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87" y="1228134"/>
            <a:ext cx="1930505" cy="31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04947F2-56CF-B303-481D-B31D7D291A3E}"/>
              </a:ext>
            </a:extLst>
          </p:cNvPr>
          <p:cNvSpPr txBox="1"/>
          <p:nvPr/>
        </p:nvSpPr>
        <p:spPr>
          <a:xfrm>
            <a:off x="496343" y="3928678"/>
            <a:ext cx="4421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References: (not exhaustive)</a:t>
            </a:r>
          </a:p>
        </p:txBody>
      </p:sp>
      <p:pic>
        <p:nvPicPr>
          <p:cNvPr id="57" name="Picture 5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1E703C9-0CC8-070A-294A-9C0D71C029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6" y="4388760"/>
            <a:ext cx="6625259" cy="205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22996367-106B-4C80-7720-AF9BCBC287F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05" y="5250938"/>
            <a:ext cx="6646289" cy="88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1E48699-90EF-28D0-457F-EC34A6F036A7}"/>
              </a:ext>
            </a:extLst>
          </p:cNvPr>
          <p:cNvCxnSpPr/>
          <p:nvPr/>
        </p:nvCxnSpPr>
        <p:spPr>
          <a:xfrm>
            <a:off x="240145" y="3717472"/>
            <a:ext cx="11488766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057D651-0FF0-4D5C-6A77-B8553A07A2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00" y="3368976"/>
            <a:ext cx="7253224" cy="41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14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03B4C-E9BD-DA87-EFC6-14A31613D9B9}"/>
              </a:ext>
            </a:extLst>
          </p:cNvPr>
          <p:cNvSpPr txBox="1"/>
          <p:nvPr/>
        </p:nvSpPr>
        <p:spPr>
          <a:xfrm>
            <a:off x="1158045" y="438314"/>
            <a:ext cx="109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Dynamical Progress of Lattice QCD calculations of PDFs/GPDs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3F6167-CE01-B9E7-C879-7E32CD7FD909}"/>
              </a:ext>
            </a:extLst>
          </p:cNvPr>
          <p:cNvCxnSpPr>
            <a:cxnSpLocks/>
          </p:cNvCxnSpPr>
          <p:nvPr/>
        </p:nvCxnSpPr>
        <p:spPr>
          <a:xfrm>
            <a:off x="0" y="985299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783A3B-3F74-8D7E-10FD-BAE651BD27F8}"/>
              </a:ext>
            </a:extLst>
          </p:cNvPr>
          <p:cNvSpPr txBox="1"/>
          <p:nvPr/>
        </p:nvSpPr>
        <p:spPr>
          <a:xfrm>
            <a:off x="4146120" y="6188219"/>
            <a:ext cx="621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00000"/>
                </a:solidFill>
                <a:latin typeface="Neue Haas Grotesk Text Pro"/>
                <a:cs typeface="Times New Roman" panose="02020603050405020304" pitchFamily="18" charset="0"/>
              </a:rPr>
              <a:t>Compilation by </a:t>
            </a:r>
            <a:r>
              <a:rPr lang="en-US" sz="1600" b="1" dirty="0" err="1">
                <a:solidFill>
                  <a:srgbClr val="C00000"/>
                </a:solidFill>
              </a:rPr>
              <a:t>Cichy</a:t>
            </a:r>
            <a:r>
              <a:rPr lang="en-US" sz="1600" b="1" dirty="0">
                <a:solidFill>
                  <a:srgbClr val="C00000"/>
                </a:solidFill>
              </a:rPr>
              <a:t>, 2110.07440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34D8-95DD-C1B4-4FC9-0D3805434754}"/>
              </a:ext>
            </a:extLst>
          </p:cNvPr>
          <p:cNvSpPr txBox="1"/>
          <p:nvPr/>
        </p:nvSpPr>
        <p:spPr>
          <a:xfrm>
            <a:off x="991341" y="122162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Lattice QCD calculations of x-dependence of PDFs &amp; related quantities using Euclidean correlators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 descr="A diagram of a company&#10;&#10;Description automatically generated">
            <a:extLst>
              <a:ext uri="{FF2B5EF4-FFF2-40B4-BE49-F238E27FC236}">
                <a16:creationId xmlns:a16="http://schemas.microsoft.com/office/drawing/2014/main" id="{C119881B-FA2D-6BB8-62E6-72AD8E26E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4" y="1754084"/>
            <a:ext cx="11685972" cy="424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139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03B4C-E9BD-DA87-EFC6-14A31613D9B9}"/>
              </a:ext>
            </a:extLst>
          </p:cNvPr>
          <p:cNvSpPr txBox="1"/>
          <p:nvPr/>
        </p:nvSpPr>
        <p:spPr>
          <a:xfrm>
            <a:off x="1158045" y="438314"/>
            <a:ext cx="109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Dynamical Progress of Lattice QCD calculations of PDFs/GPDs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3F6167-CE01-B9E7-C879-7E32CD7FD909}"/>
              </a:ext>
            </a:extLst>
          </p:cNvPr>
          <p:cNvCxnSpPr>
            <a:cxnSpLocks/>
          </p:cNvCxnSpPr>
          <p:nvPr/>
        </p:nvCxnSpPr>
        <p:spPr>
          <a:xfrm>
            <a:off x="0" y="985299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783A3B-3F74-8D7E-10FD-BAE651BD27F8}"/>
              </a:ext>
            </a:extLst>
          </p:cNvPr>
          <p:cNvSpPr txBox="1"/>
          <p:nvPr/>
        </p:nvSpPr>
        <p:spPr>
          <a:xfrm>
            <a:off x="4146120" y="6188219"/>
            <a:ext cx="621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Compilation by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Cichy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, 2110.07440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34D8-95DD-C1B4-4FC9-0D3805434754}"/>
              </a:ext>
            </a:extLst>
          </p:cNvPr>
          <p:cNvSpPr txBox="1"/>
          <p:nvPr/>
        </p:nvSpPr>
        <p:spPr>
          <a:xfrm>
            <a:off x="991341" y="122162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Lattice QCD calculations of x-dependence of PDFs &amp; related quantities using Euclidean correlators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 descr="A diagram of a company&#10;&#10;Description automatically generated">
            <a:extLst>
              <a:ext uri="{FF2B5EF4-FFF2-40B4-BE49-F238E27FC236}">
                <a16:creationId xmlns:a16="http://schemas.microsoft.com/office/drawing/2014/main" id="{C119881B-FA2D-6BB8-62E6-72AD8E26E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4" y="1754084"/>
            <a:ext cx="11685972" cy="424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1C019C-9B3C-2ACA-0FA3-886E5499E63B}"/>
              </a:ext>
            </a:extLst>
          </p:cNvPr>
          <p:cNvSpPr/>
          <p:nvPr/>
        </p:nvSpPr>
        <p:spPr>
          <a:xfrm>
            <a:off x="298108" y="2279082"/>
            <a:ext cx="4800048" cy="164799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87478-E71C-F119-7DC2-1B94DE958E35}"/>
              </a:ext>
            </a:extLst>
          </p:cNvPr>
          <p:cNvSpPr/>
          <p:nvPr/>
        </p:nvSpPr>
        <p:spPr>
          <a:xfrm>
            <a:off x="3621269" y="3218197"/>
            <a:ext cx="4941684" cy="265450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DE23F-FCD1-8A48-7D82-0220EF3F78A2}"/>
              </a:ext>
            </a:extLst>
          </p:cNvPr>
          <p:cNvSpPr/>
          <p:nvPr/>
        </p:nvSpPr>
        <p:spPr>
          <a:xfrm>
            <a:off x="10364928" y="1836306"/>
            <a:ext cx="1528964" cy="407917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AE44D7-8272-9ABD-0694-305C5F21D232}"/>
              </a:ext>
            </a:extLst>
          </p:cNvPr>
          <p:cNvSpPr/>
          <p:nvPr/>
        </p:nvSpPr>
        <p:spPr>
          <a:xfrm>
            <a:off x="7040450" y="2218638"/>
            <a:ext cx="2640131" cy="15626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19C5F3-1ACC-7520-1EDE-E496FE17CCCA}"/>
              </a:ext>
            </a:extLst>
          </p:cNvPr>
          <p:cNvSpPr/>
          <p:nvPr/>
        </p:nvSpPr>
        <p:spPr>
          <a:xfrm>
            <a:off x="5053062" y="1994034"/>
            <a:ext cx="426276" cy="99392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2C5C26-A773-187C-1787-5EBF609D3FC5}"/>
              </a:ext>
            </a:extLst>
          </p:cNvPr>
          <p:cNvSpPr/>
          <p:nvPr/>
        </p:nvSpPr>
        <p:spPr>
          <a:xfrm>
            <a:off x="4501231" y="1497835"/>
            <a:ext cx="4509604" cy="2058834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B4404F-71EA-528E-1C39-53B82D7CAF14}"/>
              </a:ext>
            </a:extLst>
          </p:cNvPr>
          <p:cNvSpPr/>
          <p:nvPr/>
        </p:nvSpPr>
        <p:spPr>
          <a:xfrm>
            <a:off x="9217316" y="1879093"/>
            <a:ext cx="1195041" cy="205883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B4D98-9C88-01A3-8A25-D98F5594C505}"/>
              </a:ext>
            </a:extLst>
          </p:cNvPr>
          <p:cNvSpPr/>
          <p:nvPr/>
        </p:nvSpPr>
        <p:spPr>
          <a:xfrm>
            <a:off x="8330749" y="5409621"/>
            <a:ext cx="2478929" cy="519247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CACB87-F39D-E287-A6D0-A7CA79963C38}"/>
              </a:ext>
            </a:extLst>
          </p:cNvPr>
          <p:cNvSpPr/>
          <p:nvPr/>
        </p:nvSpPr>
        <p:spPr>
          <a:xfrm>
            <a:off x="8050881" y="3528189"/>
            <a:ext cx="2500796" cy="2058834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4237FC3-4EBA-A0D7-4EDE-42C7EFB3D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80" y="3273741"/>
            <a:ext cx="2270760" cy="73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FC64B37-5645-7EF9-17C7-EBF4AC2A52A4}"/>
              </a:ext>
            </a:extLst>
          </p:cNvPr>
          <p:cNvSpPr/>
          <p:nvPr/>
        </p:nvSpPr>
        <p:spPr>
          <a:xfrm>
            <a:off x="853220" y="3737301"/>
            <a:ext cx="1979721" cy="911492"/>
          </a:xfrm>
          <a:prstGeom prst="ellipse">
            <a:avLst/>
          </a:prstGeom>
          <a:noFill/>
          <a:ln w="666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969CA-BA70-B64C-9038-8314F5A57549}"/>
              </a:ext>
            </a:extLst>
          </p:cNvPr>
          <p:cNvSpPr txBox="1"/>
          <p:nvPr/>
        </p:nvSpPr>
        <p:spPr>
          <a:xfrm>
            <a:off x="298108" y="2833414"/>
            <a:ext cx="1093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Ongoing efforts: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See </a:t>
            </a:r>
            <a:r>
              <a:rPr lang="en-US" b="1" dirty="0">
                <a:solidFill>
                  <a:srgbClr val="000000"/>
                </a:solidFill>
                <a:latin typeface="Neue Haas Grotesk Text Pro"/>
                <a:cs typeface="Times New Roman" panose="02020603050405020304" pitchFamily="18" charset="0"/>
              </a:rPr>
              <a:t>talks by Monahan, Richards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Orginos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1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03B4C-E9BD-DA87-EFC6-14A31613D9B9}"/>
              </a:ext>
            </a:extLst>
          </p:cNvPr>
          <p:cNvSpPr txBox="1"/>
          <p:nvPr/>
        </p:nvSpPr>
        <p:spPr>
          <a:xfrm>
            <a:off x="1158045" y="438314"/>
            <a:ext cx="109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Dynamical Progress of Lattice QCD calculations of PDFs/GPDs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3F6167-CE01-B9E7-C879-7E32CD7FD909}"/>
              </a:ext>
            </a:extLst>
          </p:cNvPr>
          <p:cNvCxnSpPr>
            <a:cxnSpLocks/>
          </p:cNvCxnSpPr>
          <p:nvPr/>
        </p:nvCxnSpPr>
        <p:spPr>
          <a:xfrm>
            <a:off x="0" y="985299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783A3B-3F74-8D7E-10FD-BAE651BD27F8}"/>
              </a:ext>
            </a:extLst>
          </p:cNvPr>
          <p:cNvSpPr txBox="1"/>
          <p:nvPr/>
        </p:nvSpPr>
        <p:spPr>
          <a:xfrm>
            <a:off x="4146120" y="6188219"/>
            <a:ext cx="621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Compilation by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Cichy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, 2110.07440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34D8-95DD-C1B4-4FC9-0D3805434754}"/>
              </a:ext>
            </a:extLst>
          </p:cNvPr>
          <p:cNvSpPr txBox="1"/>
          <p:nvPr/>
        </p:nvSpPr>
        <p:spPr>
          <a:xfrm>
            <a:off x="991341" y="122162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Lattice QCD calculations of x-dependence of PDFs &amp; related quantities using Euclidean correlators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 descr="A diagram of a company&#10;&#10;Description automatically generated">
            <a:extLst>
              <a:ext uri="{FF2B5EF4-FFF2-40B4-BE49-F238E27FC236}">
                <a16:creationId xmlns:a16="http://schemas.microsoft.com/office/drawing/2014/main" id="{C119881B-FA2D-6BB8-62E6-72AD8E26E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4" y="1754084"/>
            <a:ext cx="11685972" cy="424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1C019C-9B3C-2ACA-0FA3-886E5499E63B}"/>
              </a:ext>
            </a:extLst>
          </p:cNvPr>
          <p:cNvSpPr/>
          <p:nvPr/>
        </p:nvSpPr>
        <p:spPr>
          <a:xfrm>
            <a:off x="253014" y="2328966"/>
            <a:ext cx="4800048" cy="36687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87478-E71C-F119-7DC2-1B94DE958E35}"/>
              </a:ext>
            </a:extLst>
          </p:cNvPr>
          <p:cNvSpPr/>
          <p:nvPr/>
        </p:nvSpPr>
        <p:spPr>
          <a:xfrm>
            <a:off x="5053062" y="3218197"/>
            <a:ext cx="4685743" cy="265450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DE23F-FCD1-8A48-7D82-0220EF3F78A2}"/>
              </a:ext>
            </a:extLst>
          </p:cNvPr>
          <p:cNvSpPr/>
          <p:nvPr/>
        </p:nvSpPr>
        <p:spPr>
          <a:xfrm>
            <a:off x="9738805" y="1836306"/>
            <a:ext cx="2155087" cy="407917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AE44D7-8272-9ABD-0694-305C5F21D232}"/>
              </a:ext>
            </a:extLst>
          </p:cNvPr>
          <p:cNvSpPr/>
          <p:nvPr/>
        </p:nvSpPr>
        <p:spPr>
          <a:xfrm>
            <a:off x="7087341" y="2224271"/>
            <a:ext cx="2640131" cy="99392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19C5F3-1ACC-7520-1EDE-E496FE17CCCA}"/>
              </a:ext>
            </a:extLst>
          </p:cNvPr>
          <p:cNvSpPr/>
          <p:nvPr/>
        </p:nvSpPr>
        <p:spPr>
          <a:xfrm>
            <a:off x="5053062" y="1994034"/>
            <a:ext cx="426276" cy="99392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2C5C26-A773-187C-1787-5EBF609D3FC5}"/>
              </a:ext>
            </a:extLst>
          </p:cNvPr>
          <p:cNvSpPr/>
          <p:nvPr/>
        </p:nvSpPr>
        <p:spPr>
          <a:xfrm>
            <a:off x="4501231" y="1497835"/>
            <a:ext cx="4509604" cy="2058834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559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3"/>
            <a:ext cx="394639" cy="288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065980" y="299193"/>
            <a:ext cx="84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First Lattice QCD results of the x-dependent GPDs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269FA-99C9-2279-3396-D09BFE3EB533}"/>
              </a:ext>
            </a:extLst>
          </p:cNvPr>
          <p:cNvSpPr/>
          <p:nvPr/>
        </p:nvSpPr>
        <p:spPr>
          <a:xfrm>
            <a:off x="3559100" y="3320928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45E81A-D88D-FCCD-DF7E-00472F8E9962}"/>
              </a:ext>
            </a:extLst>
          </p:cNvPr>
          <p:cNvSpPr/>
          <p:nvPr/>
        </p:nvSpPr>
        <p:spPr>
          <a:xfrm>
            <a:off x="2330258" y="2415200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0C6C7-BF78-FB08-2BE4-B4527004FA58}"/>
              </a:ext>
            </a:extLst>
          </p:cNvPr>
          <p:cNvSpPr/>
          <p:nvPr/>
        </p:nvSpPr>
        <p:spPr>
          <a:xfrm>
            <a:off x="1406476" y="3380193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79AD3-2886-2C5D-A34A-2A8C6541B6B2}"/>
              </a:ext>
            </a:extLst>
          </p:cNvPr>
          <p:cNvSpPr/>
          <p:nvPr/>
        </p:nvSpPr>
        <p:spPr>
          <a:xfrm>
            <a:off x="2971502" y="2459082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7A4A5-96E9-F145-65AB-4DBC7DBA00BB}"/>
              </a:ext>
            </a:extLst>
          </p:cNvPr>
          <p:cNvSpPr/>
          <p:nvPr/>
        </p:nvSpPr>
        <p:spPr>
          <a:xfrm>
            <a:off x="2063567" y="3390691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1BA91C0-B383-DC6F-EBC5-A0EC4E90C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73" y="1094818"/>
            <a:ext cx="4411334" cy="283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22AF44-A421-221E-5A41-CB24EDD85284}"/>
              </a:ext>
            </a:extLst>
          </p:cNvPr>
          <p:cNvGrpSpPr/>
          <p:nvPr/>
        </p:nvGrpSpPr>
        <p:grpSpPr>
          <a:xfrm>
            <a:off x="3137118" y="1663151"/>
            <a:ext cx="821249" cy="493452"/>
            <a:chOff x="5634182" y="5250889"/>
            <a:chExt cx="821249" cy="4934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2937F5-ADC2-4707-D790-B1E034D10DA7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343FF-6EEC-81E8-F8D0-730883F6EC5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204E01-0EB2-F1F5-407C-6A1A9759D030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18" name="Picture 17" descr="Text, logo, company name&#10;&#10;Description automatically generated">
            <a:extLst>
              <a:ext uri="{FF2B5EF4-FFF2-40B4-BE49-F238E27FC236}">
                <a16:creationId xmlns:a16="http://schemas.microsoft.com/office/drawing/2014/main" id="{B73E2FAC-9B0C-FE2C-8CB0-B88B932F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" y="1113663"/>
            <a:ext cx="59436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F374354-BD23-FAE7-D2E4-0CB72AE9827B}"/>
              </a:ext>
            </a:extLst>
          </p:cNvPr>
          <p:cNvSpPr txBox="1"/>
          <p:nvPr/>
        </p:nvSpPr>
        <p:spPr>
          <a:xfrm>
            <a:off x="3137118" y="2459082"/>
            <a:ext cx="6443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Chen, Lin, Zhang, NPB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84E24-6653-D057-96C8-F9679219D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24" y="4325550"/>
            <a:ext cx="4023870" cy="34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96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065980" y="299193"/>
            <a:ext cx="84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First Lattice QCD results of the x-dependent GPDs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269FA-99C9-2279-3396-D09BFE3EB533}"/>
              </a:ext>
            </a:extLst>
          </p:cNvPr>
          <p:cNvSpPr/>
          <p:nvPr/>
        </p:nvSpPr>
        <p:spPr>
          <a:xfrm>
            <a:off x="3559100" y="3320928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45E81A-D88D-FCCD-DF7E-00472F8E9962}"/>
              </a:ext>
            </a:extLst>
          </p:cNvPr>
          <p:cNvSpPr/>
          <p:nvPr/>
        </p:nvSpPr>
        <p:spPr>
          <a:xfrm>
            <a:off x="2330258" y="2415200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0C6C7-BF78-FB08-2BE4-B4527004FA58}"/>
              </a:ext>
            </a:extLst>
          </p:cNvPr>
          <p:cNvSpPr/>
          <p:nvPr/>
        </p:nvSpPr>
        <p:spPr>
          <a:xfrm>
            <a:off x="1406476" y="3380193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79AD3-2886-2C5D-A34A-2A8C6541B6B2}"/>
              </a:ext>
            </a:extLst>
          </p:cNvPr>
          <p:cNvSpPr/>
          <p:nvPr/>
        </p:nvSpPr>
        <p:spPr>
          <a:xfrm>
            <a:off x="2971502" y="2459082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7A4A5-96E9-F145-65AB-4DBC7DBA00BB}"/>
              </a:ext>
            </a:extLst>
          </p:cNvPr>
          <p:cNvSpPr/>
          <p:nvPr/>
        </p:nvSpPr>
        <p:spPr>
          <a:xfrm>
            <a:off x="2063567" y="3390691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1BA91C0-B383-DC6F-EBC5-A0EC4E90C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73" y="1094818"/>
            <a:ext cx="4411334" cy="283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22AF44-A421-221E-5A41-CB24EDD85284}"/>
              </a:ext>
            </a:extLst>
          </p:cNvPr>
          <p:cNvGrpSpPr/>
          <p:nvPr/>
        </p:nvGrpSpPr>
        <p:grpSpPr>
          <a:xfrm>
            <a:off x="3137118" y="1663151"/>
            <a:ext cx="821249" cy="493452"/>
            <a:chOff x="5634182" y="5250889"/>
            <a:chExt cx="821249" cy="4934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2937F5-ADC2-4707-D790-B1E034D10DA7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343FF-6EEC-81E8-F8D0-730883F6EC56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204E01-0EB2-F1F5-407C-6A1A9759D030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18" name="Picture 17" descr="Text, logo, company name&#10;&#10;Description automatically generated">
            <a:extLst>
              <a:ext uri="{FF2B5EF4-FFF2-40B4-BE49-F238E27FC236}">
                <a16:creationId xmlns:a16="http://schemas.microsoft.com/office/drawing/2014/main" id="{B73E2FAC-9B0C-FE2C-8CB0-B88B932FAF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" y="1113663"/>
            <a:ext cx="59436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470582-B14D-9E50-2886-665438676295}"/>
              </a:ext>
            </a:extLst>
          </p:cNvPr>
          <p:cNvSpPr txBox="1"/>
          <p:nvPr/>
        </p:nvSpPr>
        <p:spPr>
          <a:xfrm>
            <a:off x="3137118" y="2459082"/>
            <a:ext cx="6443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Chen, Lin, Zhang, NPB 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A5AAB5-4C48-D203-8914-54262D9EECA2}"/>
              </a:ext>
            </a:extLst>
          </p:cNvPr>
          <p:cNvSpPr/>
          <p:nvPr/>
        </p:nvSpPr>
        <p:spPr>
          <a:xfrm>
            <a:off x="1219948" y="943241"/>
            <a:ext cx="5642492" cy="384638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Chart&#10;&#10;Description automatically generated">
            <a:extLst>
              <a:ext uri="{FF2B5EF4-FFF2-40B4-BE49-F238E27FC236}">
                <a16:creationId xmlns:a16="http://schemas.microsoft.com/office/drawing/2014/main" id="{CEE0377D-051E-30AD-512B-7366F05D80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6" y="1068269"/>
            <a:ext cx="4184712" cy="283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CCEEC6-77BA-C0DA-CC1F-AF21155417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49" y="1078480"/>
            <a:ext cx="655320" cy="25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D9AA45-4B45-A93E-A652-AE1EE0AB0F18}"/>
              </a:ext>
            </a:extLst>
          </p:cNvPr>
          <p:cNvSpPr txBox="1"/>
          <p:nvPr/>
        </p:nvSpPr>
        <p:spPr>
          <a:xfrm>
            <a:off x="6560530" y="3174732"/>
            <a:ext cx="528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Alexandrou et. al. (PRL 125 (2020) 26, 262001)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183098-8A73-512F-135E-448862E6A4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30" y="4353930"/>
            <a:ext cx="3817620" cy="35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C9E497-AB86-796A-79F7-17061D329A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4" y="4867189"/>
            <a:ext cx="7139940" cy="65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\documentclass{article}&#10;\usepackage{amsmath}&#10;\pagestyle{empty}&#10;\begin{document}&#10;&#10;$t=-0.69 \,\rm{GeV}^2$&#10;&#10;&#10;\end{document}" title="IguanaTex Bitmap Display">
            <a:extLst>
              <a:ext uri="{FF2B5EF4-FFF2-40B4-BE49-F238E27FC236}">
                <a16:creationId xmlns:a16="http://schemas.microsoft.com/office/drawing/2014/main" id="{9CCD0A20-EBD3-CAB9-DA16-89D94CD7AB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59" y="2146303"/>
            <a:ext cx="1017539" cy="139912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t=0 \,\rm{GeV}^2$&#10;&#10;&#10;\end{document}" title="IguanaTex Bitmap Display">
            <a:extLst>
              <a:ext uri="{FF2B5EF4-FFF2-40B4-BE49-F238E27FC236}">
                <a16:creationId xmlns:a16="http://schemas.microsoft.com/office/drawing/2014/main" id="{8C9CBADF-1E5B-C832-CFC7-50B077B914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05" y="1329940"/>
            <a:ext cx="707735" cy="139912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63E747-C37C-8960-7C03-DDF27461A2C7}"/>
              </a:ext>
            </a:extLst>
          </p:cNvPr>
          <p:cNvCxnSpPr/>
          <p:nvPr/>
        </p:nvCxnSpPr>
        <p:spPr>
          <a:xfrm>
            <a:off x="8710653" y="1422869"/>
            <a:ext cx="33944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6349DC8-E21B-AD8C-EA50-8B8B876B4ED5}"/>
              </a:ext>
            </a:extLst>
          </p:cNvPr>
          <p:cNvCxnSpPr/>
          <p:nvPr/>
        </p:nvCxnSpPr>
        <p:spPr>
          <a:xfrm>
            <a:off x="8261359" y="2259150"/>
            <a:ext cx="33944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07FD9C-030A-9532-47CE-DD14667EF746}"/>
              </a:ext>
            </a:extLst>
          </p:cNvPr>
          <p:cNvCxnSpPr>
            <a:cxnSpLocks/>
          </p:cNvCxnSpPr>
          <p:nvPr/>
        </p:nvCxnSpPr>
        <p:spPr>
          <a:xfrm>
            <a:off x="8260098" y="2552170"/>
            <a:ext cx="429998" cy="111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\documentclass{article}&#10;\usepackage{amsmath}&#10;\pagestyle{empty}&#10;\begin{document}&#10;&#10;$t=-1.02 \,\rm{GeV}^2$&#10;&#10;&#10;\end{document}" title="IguanaTex Bitmap Display">
            <a:extLst>
              <a:ext uri="{FF2B5EF4-FFF2-40B4-BE49-F238E27FC236}">
                <a16:creationId xmlns:a16="http://schemas.microsoft.com/office/drawing/2014/main" id="{89E50252-9C28-50A7-253B-1B3E1899ED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5" y="2412258"/>
            <a:ext cx="1017539" cy="139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CFFA92-C25C-CDE5-F11B-E1B8147647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88589" y="2041351"/>
            <a:ext cx="587977" cy="6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0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2C851-121F-42E1-963F-8D71F66F3F44}"/>
              </a:ext>
            </a:extLst>
          </p:cNvPr>
          <p:cNvSpPr txBox="1"/>
          <p:nvPr/>
        </p:nvSpPr>
        <p:spPr>
          <a:xfrm>
            <a:off x="3623737" y="4195211"/>
            <a:ext cx="80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TMDs</a:t>
            </a: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C1DBB9BC-044F-4EDA-9823-7B570E987D49}"/>
              </a:ext>
            </a:extLst>
          </p:cNvPr>
          <p:cNvSpPr/>
          <p:nvPr/>
        </p:nvSpPr>
        <p:spPr>
          <a:xfrm>
            <a:off x="7077786" y="1729822"/>
            <a:ext cx="368807" cy="45720"/>
          </a:xfrm>
          <a:custGeom>
            <a:avLst/>
            <a:gdLst/>
            <a:ahLst/>
            <a:cxnLst/>
            <a:rect l="l" t="t" r="r" b="b"/>
            <a:pathLst>
              <a:path w="368807" h="45720">
                <a:moveTo>
                  <a:pt x="0" y="22860"/>
                </a:moveTo>
                <a:lnTo>
                  <a:pt x="2990" y="26968"/>
                </a:lnTo>
                <a:lnTo>
                  <a:pt x="7641" y="29374"/>
                </a:lnTo>
                <a:lnTo>
                  <a:pt x="22806" y="33858"/>
                </a:lnTo>
                <a:lnTo>
                  <a:pt x="44981" y="37801"/>
                </a:lnTo>
                <a:lnTo>
                  <a:pt x="58395" y="39532"/>
                </a:lnTo>
                <a:lnTo>
                  <a:pt x="73198" y="41081"/>
                </a:lnTo>
                <a:lnTo>
                  <a:pt x="89269" y="42435"/>
                </a:lnTo>
                <a:lnTo>
                  <a:pt x="106487" y="43576"/>
                </a:lnTo>
                <a:lnTo>
                  <a:pt x="124730" y="44491"/>
                </a:lnTo>
                <a:lnTo>
                  <a:pt x="143878" y="45163"/>
                </a:lnTo>
                <a:lnTo>
                  <a:pt x="163810" y="45578"/>
                </a:lnTo>
                <a:lnTo>
                  <a:pt x="184403" y="45720"/>
                </a:lnTo>
                <a:lnTo>
                  <a:pt x="197472" y="45663"/>
                </a:lnTo>
                <a:lnTo>
                  <a:pt x="217661" y="45347"/>
                </a:lnTo>
                <a:lnTo>
                  <a:pt x="237113" y="44768"/>
                </a:lnTo>
                <a:lnTo>
                  <a:pt x="255704" y="43941"/>
                </a:lnTo>
                <a:lnTo>
                  <a:pt x="273314" y="42881"/>
                </a:lnTo>
                <a:lnTo>
                  <a:pt x="289822" y="41604"/>
                </a:lnTo>
                <a:lnTo>
                  <a:pt x="305107" y="40125"/>
                </a:lnTo>
                <a:lnTo>
                  <a:pt x="319047" y="38459"/>
                </a:lnTo>
                <a:lnTo>
                  <a:pt x="331522" y="36622"/>
                </a:lnTo>
                <a:lnTo>
                  <a:pt x="351590" y="32495"/>
                </a:lnTo>
                <a:lnTo>
                  <a:pt x="364342" y="27867"/>
                </a:lnTo>
                <a:lnTo>
                  <a:pt x="368807" y="22860"/>
                </a:lnTo>
                <a:lnTo>
                  <a:pt x="365817" y="18751"/>
                </a:lnTo>
                <a:lnTo>
                  <a:pt x="346001" y="11861"/>
                </a:lnTo>
                <a:lnTo>
                  <a:pt x="323826" y="7918"/>
                </a:lnTo>
                <a:lnTo>
                  <a:pt x="310412" y="6187"/>
                </a:lnTo>
                <a:lnTo>
                  <a:pt x="295609" y="4638"/>
                </a:lnTo>
                <a:lnTo>
                  <a:pt x="279538" y="3284"/>
                </a:lnTo>
                <a:lnTo>
                  <a:pt x="262320" y="2143"/>
                </a:lnTo>
                <a:lnTo>
                  <a:pt x="244077" y="1228"/>
                </a:lnTo>
                <a:lnTo>
                  <a:pt x="224929" y="556"/>
                </a:lnTo>
                <a:lnTo>
                  <a:pt x="204997" y="141"/>
                </a:lnTo>
                <a:lnTo>
                  <a:pt x="184403" y="0"/>
                </a:lnTo>
                <a:lnTo>
                  <a:pt x="171335" y="56"/>
                </a:lnTo>
                <a:lnTo>
                  <a:pt x="151146" y="372"/>
                </a:lnTo>
                <a:lnTo>
                  <a:pt x="131694" y="951"/>
                </a:lnTo>
                <a:lnTo>
                  <a:pt x="113103" y="1778"/>
                </a:lnTo>
                <a:lnTo>
                  <a:pt x="95493" y="2838"/>
                </a:lnTo>
                <a:lnTo>
                  <a:pt x="78985" y="4115"/>
                </a:lnTo>
                <a:lnTo>
                  <a:pt x="63700" y="5594"/>
                </a:lnTo>
                <a:lnTo>
                  <a:pt x="49760" y="7260"/>
                </a:lnTo>
                <a:lnTo>
                  <a:pt x="37285" y="9097"/>
                </a:lnTo>
                <a:lnTo>
                  <a:pt x="17217" y="13224"/>
                </a:lnTo>
                <a:lnTo>
                  <a:pt x="4465" y="17852"/>
                </a:lnTo>
                <a:lnTo>
                  <a:pt x="1136" y="20316"/>
                </a:lnTo>
                <a:lnTo>
                  <a:pt x="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E4809-1C04-4EB5-A5C5-57F0D8F01093}"/>
              </a:ext>
            </a:extLst>
          </p:cNvPr>
          <p:cNvSpPr/>
          <p:nvPr/>
        </p:nvSpPr>
        <p:spPr>
          <a:xfrm>
            <a:off x="7685099" y="1914924"/>
            <a:ext cx="6064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D864D-865F-43EA-9FFB-FAE677F0405F}"/>
              </a:ext>
            </a:extLst>
          </p:cNvPr>
          <p:cNvSpPr/>
          <p:nvPr/>
        </p:nvSpPr>
        <p:spPr>
          <a:xfrm>
            <a:off x="6227366" y="4850451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F4EFB-2505-4A31-AAA6-D01BB75B7CFC}"/>
              </a:ext>
            </a:extLst>
          </p:cNvPr>
          <p:cNvSpPr/>
          <p:nvPr/>
        </p:nvSpPr>
        <p:spPr>
          <a:xfrm>
            <a:off x="6179174" y="5615238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83DCB2-C7E6-478D-8DBA-CB0ACB4EEB5F}"/>
              </a:ext>
            </a:extLst>
          </p:cNvPr>
          <p:cNvCxnSpPr>
            <a:cxnSpLocks/>
          </p:cNvCxnSpPr>
          <p:nvPr/>
        </p:nvCxnSpPr>
        <p:spPr>
          <a:xfrm>
            <a:off x="5587272" y="4737674"/>
            <a:ext cx="3980" cy="15894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9D0BD1-96B3-41BD-B7C4-D63D2051EC65}"/>
              </a:ext>
            </a:extLst>
          </p:cNvPr>
          <p:cNvSpPr/>
          <p:nvPr/>
        </p:nvSpPr>
        <p:spPr>
          <a:xfrm>
            <a:off x="6374771" y="5004000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815A95-1514-453A-B99C-E3E283B4AEE4}"/>
              </a:ext>
            </a:extLst>
          </p:cNvPr>
          <p:cNvSpPr/>
          <p:nvPr/>
        </p:nvSpPr>
        <p:spPr>
          <a:xfrm>
            <a:off x="6241541" y="5592871"/>
            <a:ext cx="127521" cy="68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61E6A2-B7D6-4288-A706-D90A74D534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61" y="4236848"/>
            <a:ext cx="614159" cy="281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94340F-41B2-4A36-B3F4-8F632C8DFC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76" y="4299042"/>
            <a:ext cx="534571" cy="22799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3F8E79-2897-40DE-ACF9-A4E112DD3A3F}"/>
              </a:ext>
            </a:extLst>
          </p:cNvPr>
          <p:cNvCxnSpPr>
            <a:cxnSpLocks/>
          </p:cNvCxnSpPr>
          <p:nvPr/>
        </p:nvCxnSpPr>
        <p:spPr bwMode="auto">
          <a:xfrm flipH="1">
            <a:off x="5695282" y="4607652"/>
            <a:ext cx="1055737" cy="105848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4118559-F378-46D1-8144-29A27DF685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45" y="4691884"/>
            <a:ext cx="476206" cy="509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F00377-6A1F-4CF0-A295-98F90B32E1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2" y="4844679"/>
            <a:ext cx="570385" cy="1699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1DDC77-0532-45DD-82CF-45F41B02B03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85" y="5763063"/>
            <a:ext cx="254683" cy="2279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FEC8068-4C3A-428F-904A-D5E887FD8B92}"/>
              </a:ext>
            </a:extLst>
          </p:cNvPr>
          <p:cNvSpPr txBox="1"/>
          <p:nvPr/>
        </p:nvSpPr>
        <p:spPr>
          <a:xfrm>
            <a:off x="5421396" y="5656692"/>
            <a:ext cx="7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05E6FC-68A2-43AE-A8F1-BAFF22A29F18}"/>
              </a:ext>
            </a:extLst>
          </p:cNvPr>
          <p:cNvSpPr txBox="1"/>
          <p:nvPr/>
        </p:nvSpPr>
        <p:spPr>
          <a:xfrm>
            <a:off x="7527947" y="5669757"/>
            <a:ext cx="57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05FB2D-2D5A-4EF5-B98F-81B6D5DF78E8}"/>
              </a:ext>
            </a:extLst>
          </p:cNvPr>
          <p:cNvCxnSpPr>
            <a:cxnSpLocks/>
          </p:cNvCxnSpPr>
          <p:nvPr/>
        </p:nvCxnSpPr>
        <p:spPr bwMode="auto">
          <a:xfrm>
            <a:off x="4525277" y="4571197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79D1BD2-883F-4D43-822D-3FEB5CC7E9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95" y="4971709"/>
            <a:ext cx="699054" cy="50987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B7F237-1ABD-4CF4-B8C5-1BC1CA98BF09}"/>
              </a:ext>
            </a:extLst>
          </p:cNvPr>
          <p:cNvCxnSpPr>
            <a:cxnSpLocks/>
          </p:cNvCxnSpPr>
          <p:nvPr/>
        </p:nvCxnSpPr>
        <p:spPr bwMode="auto">
          <a:xfrm>
            <a:off x="6751521" y="4611809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64E0ECB-9E22-4D84-9988-8AD2FD5D3DC4}"/>
              </a:ext>
            </a:extLst>
          </p:cNvPr>
          <p:cNvSpPr txBox="1"/>
          <p:nvPr/>
        </p:nvSpPr>
        <p:spPr>
          <a:xfrm>
            <a:off x="6286447" y="4218968"/>
            <a:ext cx="236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GPDs</a:t>
            </a:r>
          </a:p>
        </p:txBody>
      </p:sp>
      <p:pic>
        <p:nvPicPr>
          <p:cNvPr id="44" name="Picture 43" descr="Diagram&#10;&#10;Description automatically generated">
            <a:extLst>
              <a:ext uri="{FF2B5EF4-FFF2-40B4-BE49-F238E27FC236}">
                <a16:creationId xmlns:a16="http://schemas.microsoft.com/office/drawing/2014/main" id="{89B285FF-0062-451E-8D79-3BFAC349A9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" y="4318429"/>
            <a:ext cx="2529156" cy="13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7782E463-1BAD-43E0-B348-21DC232E91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67" y="4620562"/>
            <a:ext cx="2507076" cy="141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24913E2-C7CA-4039-BD40-225A941456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09" y="2752653"/>
            <a:ext cx="2520587" cy="150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5CDB3C-4DD5-4479-AFA8-0511705A130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36" y="5763062"/>
            <a:ext cx="311722" cy="227991"/>
          </a:xfrm>
          <a:prstGeom prst="rect">
            <a:avLst/>
          </a:prstGeom>
        </p:spPr>
      </p:pic>
      <p:pic>
        <p:nvPicPr>
          <p:cNvPr id="50" name="Picture 49" descr="Logo&#10;&#10;Description automatically generated with low confidence">
            <a:extLst>
              <a:ext uri="{FF2B5EF4-FFF2-40B4-BE49-F238E27FC236}">
                <a16:creationId xmlns:a16="http://schemas.microsoft.com/office/drawing/2014/main" id="{246634D5-06D4-467F-8F11-57F55DDAD6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A2F69C2-57C1-4768-9036-788164D3BAB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9990833" y="3683648"/>
            <a:ext cx="551987" cy="1016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42E9A4-EA2A-4F1B-A756-14A6CB752E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636692" flipH="1" flipV="1">
            <a:off x="9952171" y="3729164"/>
            <a:ext cx="185163" cy="567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8E1B4-1F6F-479B-93A5-9E79D33D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406F7A-20ED-A81E-044C-FED8E9C326A4}"/>
              </a:ext>
            </a:extLst>
          </p:cNvPr>
          <p:cNvCxnSpPr>
            <a:cxnSpLocks/>
          </p:cNvCxnSpPr>
          <p:nvPr/>
        </p:nvCxnSpPr>
        <p:spPr>
          <a:xfrm>
            <a:off x="0" y="1260565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D00408C-4678-DA32-BA83-1180064997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60" y="5567657"/>
            <a:ext cx="1412650" cy="114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222F1-0F4D-35C8-B548-7EA89792A7F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5656692"/>
            <a:ext cx="1236857" cy="114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2AA80E-3343-5839-DA85-3F92FBBE822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" y="3311798"/>
            <a:ext cx="1365839" cy="106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171AB2-EA6C-3657-5CE0-D4E36027EF69}"/>
              </a:ext>
            </a:extLst>
          </p:cNvPr>
          <p:cNvSpPr txBox="1"/>
          <p:nvPr/>
        </p:nvSpPr>
        <p:spPr>
          <a:xfrm>
            <a:off x="0" y="2872721"/>
            <a:ext cx="6936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ransverse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omentum-dependent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istributions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D45FE1-1435-08CF-D81C-C47525987A59}"/>
              </a:ext>
            </a:extLst>
          </p:cNvPr>
          <p:cNvSpPr txBox="1"/>
          <p:nvPr/>
        </p:nvSpPr>
        <p:spPr>
          <a:xfrm>
            <a:off x="6383868" y="2214891"/>
            <a:ext cx="6936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eneralized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arton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istributions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4CCFFB42-AB20-5D27-00A2-B77749238D25}"/>
              </a:ext>
            </a:extLst>
          </p:cNvPr>
          <p:cNvSpPr/>
          <p:nvPr/>
        </p:nvSpPr>
        <p:spPr>
          <a:xfrm rot="15692406">
            <a:off x="11199646" y="5881069"/>
            <a:ext cx="122104" cy="70799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A453F7C-F8C8-D5C4-8C90-F105793B43F4}"/>
              </a:ext>
            </a:extLst>
          </p:cNvPr>
          <p:cNvSpPr/>
          <p:nvPr/>
        </p:nvSpPr>
        <p:spPr>
          <a:xfrm rot="15579373">
            <a:off x="3611332" y="5789281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F4602A22-BBFB-E378-4D19-85858CD4AE90}"/>
              </a:ext>
            </a:extLst>
          </p:cNvPr>
          <p:cNvSpPr/>
          <p:nvPr/>
        </p:nvSpPr>
        <p:spPr>
          <a:xfrm rot="15692406">
            <a:off x="654089" y="3509117"/>
            <a:ext cx="108612" cy="78435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4AC455B-A683-35F0-BB3E-DE6BBBC918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5" y="1588836"/>
            <a:ext cx="2430991" cy="3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47EEA1-9154-2A6C-5C35-512F32C15003}"/>
              </a:ext>
            </a:extLst>
          </p:cNvPr>
          <p:cNvCxnSpPr>
            <a:cxnSpLocks/>
          </p:cNvCxnSpPr>
          <p:nvPr/>
        </p:nvCxnSpPr>
        <p:spPr>
          <a:xfrm flipH="1">
            <a:off x="788187" y="1606324"/>
            <a:ext cx="51254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Arrow: Up 40">
            <a:extLst>
              <a:ext uri="{FF2B5EF4-FFF2-40B4-BE49-F238E27FC236}">
                <a16:creationId xmlns:a16="http://schemas.microsoft.com/office/drawing/2014/main" id="{48408A32-C339-17BB-CC05-B9F3B03928BA}"/>
              </a:ext>
            </a:extLst>
          </p:cNvPr>
          <p:cNvSpPr/>
          <p:nvPr/>
        </p:nvSpPr>
        <p:spPr>
          <a:xfrm rot="16200000">
            <a:off x="855149" y="1468520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9C0C4F-1953-10E8-1E90-3BC3DE6DB0DB}"/>
              </a:ext>
            </a:extLst>
          </p:cNvPr>
          <p:cNvSpPr txBox="1"/>
          <p:nvPr/>
        </p:nvSpPr>
        <p:spPr>
          <a:xfrm>
            <a:off x="1300728" y="1444905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Parton motion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027349-6F10-2439-94B8-BB997A0DB69D}"/>
              </a:ext>
            </a:extLst>
          </p:cNvPr>
          <p:cNvSpPr txBox="1"/>
          <p:nvPr/>
        </p:nvSpPr>
        <p:spPr>
          <a:xfrm>
            <a:off x="1300728" y="1705480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Nucleon motion</a:t>
            </a:r>
          </a:p>
        </p:txBody>
      </p:sp>
      <p:pic>
        <p:nvPicPr>
          <p:cNvPr id="47" name="Picture 46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AFA9CB96-9EC1-B217-FE09-BD2E3A13105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9" y="6289544"/>
            <a:ext cx="531610" cy="411365"/>
          </a:xfrm>
          <a:prstGeom prst="rect">
            <a:avLst/>
          </a:prstGeom>
        </p:spPr>
      </p:pic>
      <p:pic>
        <p:nvPicPr>
          <p:cNvPr id="49" name="Picture 48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5D3B15EB-72B7-37DD-A8DF-2366167C686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6390503"/>
            <a:ext cx="439719" cy="340259"/>
          </a:xfrm>
          <a:prstGeom prst="rect">
            <a:avLst/>
          </a:prstGeom>
        </p:spPr>
      </p:pic>
      <p:pic>
        <p:nvPicPr>
          <p:cNvPr id="51" name="Picture 50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61EB19ED-992E-ECAC-7CED-7EA2CE6ADD9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" y="4010026"/>
            <a:ext cx="440534" cy="3408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65027C5-6747-DA94-108D-52BEC39C3DDE}"/>
              </a:ext>
            </a:extLst>
          </p:cNvPr>
          <p:cNvGrpSpPr/>
          <p:nvPr/>
        </p:nvGrpSpPr>
        <p:grpSpPr>
          <a:xfrm>
            <a:off x="10739471" y="1886390"/>
            <a:ext cx="1310489" cy="1072219"/>
            <a:chOff x="10739471" y="1886390"/>
            <a:chExt cx="1310489" cy="10722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90D38D-9E35-040D-4E19-227B9C073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471" y="1886390"/>
              <a:ext cx="1310489" cy="10722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8BC1C788-00DA-B2FF-104C-1F0F6BD6E79E}"/>
                </a:ext>
              </a:extLst>
            </p:cNvPr>
            <p:cNvSpPr/>
            <p:nvPr/>
          </p:nvSpPr>
          <p:spPr>
            <a:xfrm rot="15692406">
              <a:off x="11220158" y="2040287"/>
              <a:ext cx="95788" cy="801504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52" name="Picture 51" descr="A picture containing text, tool&#10;&#10;Description automatically generated">
              <a:extLst>
                <a:ext uri="{FF2B5EF4-FFF2-40B4-BE49-F238E27FC236}">
                  <a16:creationId xmlns:a16="http://schemas.microsoft.com/office/drawing/2014/main" id="{CEE325C7-28A6-E8D6-BA68-774BBFEAC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382" y="2596429"/>
              <a:ext cx="439719" cy="340259"/>
            </a:xfrm>
            <a:prstGeom prst="rect">
              <a:avLst/>
            </a:prstGeom>
          </p:spPr>
        </p:pic>
      </p:grpSp>
      <p:sp>
        <p:nvSpPr>
          <p:cNvPr id="20" name="Title 9">
            <a:extLst>
              <a:ext uri="{FF2B5EF4-FFF2-40B4-BE49-F238E27FC236}">
                <a16:creationId xmlns:a16="http://schemas.microsoft.com/office/drawing/2014/main" id="{7B455208-1D55-9215-44BC-F6FE5845E9A0}"/>
              </a:ext>
            </a:extLst>
          </p:cNvPr>
          <p:cNvSpPr txBox="1">
            <a:spLocks/>
          </p:cNvSpPr>
          <p:nvPr/>
        </p:nvSpPr>
        <p:spPr bwMode="auto">
          <a:xfrm>
            <a:off x="3065979" y="351790"/>
            <a:ext cx="629108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Non-perturbative functions in QCD</a:t>
            </a:r>
          </a:p>
        </p:txBody>
      </p:sp>
    </p:spTree>
    <p:extLst>
      <p:ext uri="{BB962C8B-B14F-4D97-AF65-F5344CB8AC3E}">
        <p14:creationId xmlns:p14="http://schemas.microsoft.com/office/powerpoint/2010/main" val="2984761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065980" y="299193"/>
            <a:ext cx="84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First Lattice QCD results of the x-dependent GPDs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269FA-99C9-2279-3396-D09BFE3EB533}"/>
              </a:ext>
            </a:extLst>
          </p:cNvPr>
          <p:cNvSpPr/>
          <p:nvPr/>
        </p:nvSpPr>
        <p:spPr>
          <a:xfrm>
            <a:off x="3559100" y="3320928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45E81A-D88D-FCCD-DF7E-00472F8E9962}"/>
              </a:ext>
            </a:extLst>
          </p:cNvPr>
          <p:cNvSpPr/>
          <p:nvPr/>
        </p:nvSpPr>
        <p:spPr>
          <a:xfrm>
            <a:off x="2330258" y="2415200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0C6C7-BF78-FB08-2BE4-B4527004FA58}"/>
              </a:ext>
            </a:extLst>
          </p:cNvPr>
          <p:cNvSpPr/>
          <p:nvPr/>
        </p:nvSpPr>
        <p:spPr>
          <a:xfrm>
            <a:off x="1406476" y="3380193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79AD3-2886-2C5D-A34A-2A8C6541B6B2}"/>
              </a:ext>
            </a:extLst>
          </p:cNvPr>
          <p:cNvSpPr/>
          <p:nvPr/>
        </p:nvSpPr>
        <p:spPr>
          <a:xfrm>
            <a:off x="2971502" y="2459082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7A4A5-96E9-F145-65AB-4DBC7DBA00BB}"/>
              </a:ext>
            </a:extLst>
          </p:cNvPr>
          <p:cNvSpPr/>
          <p:nvPr/>
        </p:nvSpPr>
        <p:spPr>
          <a:xfrm>
            <a:off x="2063567" y="3390691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1BA91C0-B383-DC6F-EBC5-A0EC4E90C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73" y="1094818"/>
            <a:ext cx="4411334" cy="283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22AF44-A421-221E-5A41-CB24EDD85284}"/>
              </a:ext>
            </a:extLst>
          </p:cNvPr>
          <p:cNvGrpSpPr/>
          <p:nvPr/>
        </p:nvGrpSpPr>
        <p:grpSpPr>
          <a:xfrm>
            <a:off x="3137118" y="1663151"/>
            <a:ext cx="821249" cy="493452"/>
            <a:chOff x="5634182" y="5250889"/>
            <a:chExt cx="821249" cy="4934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2937F5-ADC2-4707-D790-B1E034D10DA7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343FF-6EEC-81E8-F8D0-730883F6EC5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204E01-0EB2-F1F5-407C-6A1A9759D030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18" name="Picture 17" descr="Text, logo, company name&#10;&#10;Description automatically generated">
            <a:extLst>
              <a:ext uri="{FF2B5EF4-FFF2-40B4-BE49-F238E27FC236}">
                <a16:creationId xmlns:a16="http://schemas.microsoft.com/office/drawing/2014/main" id="{B73E2FAC-9B0C-FE2C-8CB0-B88B932F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" y="1113663"/>
            <a:ext cx="59436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470582-B14D-9E50-2886-665438676295}"/>
              </a:ext>
            </a:extLst>
          </p:cNvPr>
          <p:cNvSpPr txBox="1"/>
          <p:nvPr/>
        </p:nvSpPr>
        <p:spPr>
          <a:xfrm>
            <a:off x="3137118" y="2459082"/>
            <a:ext cx="6443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Chen, Lin, Zhang, NPB 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A5AAB5-4C48-D203-8914-54262D9EECA2}"/>
              </a:ext>
            </a:extLst>
          </p:cNvPr>
          <p:cNvSpPr/>
          <p:nvPr/>
        </p:nvSpPr>
        <p:spPr>
          <a:xfrm>
            <a:off x="240145" y="943241"/>
            <a:ext cx="6622295" cy="384638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CC20716-2684-3462-F8BE-4CD95D046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4" y="1205862"/>
            <a:ext cx="4000853" cy="24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1F8087-E27D-EE16-444E-F61A87DF8CD7}"/>
              </a:ext>
            </a:extLst>
          </p:cNvPr>
          <p:cNvSpPr txBox="1"/>
          <p:nvPr/>
        </p:nvSpPr>
        <p:spPr>
          <a:xfrm>
            <a:off x="758146" y="1896185"/>
            <a:ext cx="149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Unpolarized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7A6A42-B3E0-EC6C-95BE-F0082709529F}"/>
              </a:ext>
            </a:extLst>
          </p:cNvPr>
          <p:cNvSpPr txBox="1"/>
          <p:nvPr/>
        </p:nvSpPr>
        <p:spPr>
          <a:xfrm>
            <a:off x="769753" y="3027690"/>
            <a:ext cx="528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Alexandrou et. al. (PRL 125 (2020) 26, 262001)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5CCEEC6-77BA-C0DA-CC1F-AF2115541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9" y="938163"/>
            <a:ext cx="655320" cy="25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71B771AF-5E57-A51C-E1D0-D805B1230D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94" y="41738"/>
            <a:ext cx="1882068" cy="118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F5707F8-B911-A9F7-9604-C87DA1945877}"/>
              </a:ext>
            </a:extLst>
          </p:cNvPr>
          <p:cNvSpPr/>
          <p:nvPr/>
        </p:nvSpPr>
        <p:spPr>
          <a:xfrm>
            <a:off x="5482637" y="298525"/>
            <a:ext cx="856098" cy="832894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7D05F6-D150-FB52-48C5-4DA6BBBD2BE4}"/>
              </a:ext>
            </a:extLst>
          </p:cNvPr>
          <p:cNvSpPr/>
          <p:nvPr/>
        </p:nvSpPr>
        <p:spPr>
          <a:xfrm rot="5400000">
            <a:off x="4695399" y="478422"/>
            <a:ext cx="1088569" cy="6178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8690D-24F4-1EE3-B5FB-69F13DE2E8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190" y="160336"/>
            <a:ext cx="587977" cy="6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065980" y="299193"/>
            <a:ext cx="84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First Lattice QCD results of the x-dependent GPDs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269FA-99C9-2279-3396-D09BFE3EB533}"/>
              </a:ext>
            </a:extLst>
          </p:cNvPr>
          <p:cNvSpPr/>
          <p:nvPr/>
        </p:nvSpPr>
        <p:spPr>
          <a:xfrm>
            <a:off x="3559100" y="3320928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45E81A-D88D-FCCD-DF7E-00472F8E9962}"/>
              </a:ext>
            </a:extLst>
          </p:cNvPr>
          <p:cNvSpPr/>
          <p:nvPr/>
        </p:nvSpPr>
        <p:spPr>
          <a:xfrm>
            <a:off x="2330258" y="2415200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0C6C7-BF78-FB08-2BE4-B4527004FA58}"/>
              </a:ext>
            </a:extLst>
          </p:cNvPr>
          <p:cNvSpPr/>
          <p:nvPr/>
        </p:nvSpPr>
        <p:spPr>
          <a:xfrm>
            <a:off x="1406476" y="3380193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79AD3-2886-2C5D-A34A-2A8C6541B6B2}"/>
              </a:ext>
            </a:extLst>
          </p:cNvPr>
          <p:cNvSpPr/>
          <p:nvPr/>
        </p:nvSpPr>
        <p:spPr>
          <a:xfrm>
            <a:off x="2971502" y="2459082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7A4A5-96E9-F145-65AB-4DBC7DBA00BB}"/>
              </a:ext>
            </a:extLst>
          </p:cNvPr>
          <p:cNvSpPr/>
          <p:nvPr/>
        </p:nvSpPr>
        <p:spPr>
          <a:xfrm>
            <a:off x="2063567" y="3390691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1BA91C0-B383-DC6F-EBC5-A0EC4E90C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73" y="1094818"/>
            <a:ext cx="4411334" cy="283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22AF44-A421-221E-5A41-CB24EDD85284}"/>
              </a:ext>
            </a:extLst>
          </p:cNvPr>
          <p:cNvGrpSpPr/>
          <p:nvPr/>
        </p:nvGrpSpPr>
        <p:grpSpPr>
          <a:xfrm>
            <a:off x="3137118" y="1663151"/>
            <a:ext cx="821249" cy="493452"/>
            <a:chOff x="5634182" y="5250889"/>
            <a:chExt cx="821249" cy="4934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2937F5-ADC2-4707-D790-B1E034D10DA7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343FF-6EEC-81E8-F8D0-730883F6EC5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204E01-0EB2-F1F5-407C-6A1A9759D030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18" name="Picture 17" descr="Text, logo, company name&#10;&#10;Description automatically generated">
            <a:extLst>
              <a:ext uri="{FF2B5EF4-FFF2-40B4-BE49-F238E27FC236}">
                <a16:creationId xmlns:a16="http://schemas.microsoft.com/office/drawing/2014/main" id="{B73E2FAC-9B0C-FE2C-8CB0-B88B932F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" y="1113663"/>
            <a:ext cx="59436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470582-B14D-9E50-2886-665438676295}"/>
              </a:ext>
            </a:extLst>
          </p:cNvPr>
          <p:cNvSpPr txBox="1"/>
          <p:nvPr/>
        </p:nvSpPr>
        <p:spPr>
          <a:xfrm>
            <a:off x="3137118" y="2459082"/>
            <a:ext cx="6443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Chen, Lin, Zhang, NPB 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A5AAB5-4C48-D203-8914-54262D9EECA2}"/>
              </a:ext>
            </a:extLst>
          </p:cNvPr>
          <p:cNvSpPr/>
          <p:nvPr/>
        </p:nvSpPr>
        <p:spPr>
          <a:xfrm>
            <a:off x="240145" y="943241"/>
            <a:ext cx="6622295" cy="384638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CC20716-2684-3462-F8BE-4CD95D046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4" y="1205862"/>
            <a:ext cx="4000853" cy="24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1F8087-E27D-EE16-444E-F61A87DF8CD7}"/>
              </a:ext>
            </a:extLst>
          </p:cNvPr>
          <p:cNvSpPr txBox="1"/>
          <p:nvPr/>
        </p:nvSpPr>
        <p:spPr>
          <a:xfrm>
            <a:off x="758146" y="1896185"/>
            <a:ext cx="149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Unpolarized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7A6A42-B3E0-EC6C-95BE-F0082709529F}"/>
              </a:ext>
            </a:extLst>
          </p:cNvPr>
          <p:cNvSpPr txBox="1"/>
          <p:nvPr/>
        </p:nvSpPr>
        <p:spPr>
          <a:xfrm>
            <a:off x="769753" y="3027690"/>
            <a:ext cx="528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Alexandrou et. al. (PRL 125 (2020) 26, 262001)</a:t>
            </a:r>
          </a:p>
        </p:txBody>
      </p:sp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B50FA001-C9BF-F36C-52F7-2E02580FB1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7" y="3859171"/>
            <a:ext cx="4411334" cy="262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A73FA1-064E-DC4E-3DB6-4E407BD26170}"/>
              </a:ext>
            </a:extLst>
          </p:cNvPr>
          <p:cNvSpPr txBox="1"/>
          <p:nvPr/>
        </p:nvSpPr>
        <p:spPr>
          <a:xfrm>
            <a:off x="1441598" y="4577093"/>
            <a:ext cx="149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Helicity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F52C00-E89D-B538-BB50-2469FE2BB654}"/>
              </a:ext>
            </a:extLst>
          </p:cNvPr>
          <p:cNvSpPr txBox="1"/>
          <p:nvPr/>
        </p:nvSpPr>
        <p:spPr>
          <a:xfrm>
            <a:off x="1424736" y="5840308"/>
            <a:ext cx="528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Alexandrou et. al. (PRL 125 (2020) 26, 262001)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5CCEEC6-77BA-C0DA-CC1F-AF2115541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9" y="938163"/>
            <a:ext cx="655320" cy="25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C2BB73B1-55E5-8562-6636-FF296764C6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94" y="41738"/>
            <a:ext cx="1882068" cy="118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4922B9-8598-5030-DD0E-CFC764A94ADD}"/>
              </a:ext>
            </a:extLst>
          </p:cNvPr>
          <p:cNvSpPr/>
          <p:nvPr/>
        </p:nvSpPr>
        <p:spPr>
          <a:xfrm>
            <a:off x="5912527" y="298525"/>
            <a:ext cx="426207" cy="832894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BCB992C-ACE1-B861-31DA-A81F8FAFA2C1}"/>
              </a:ext>
            </a:extLst>
          </p:cNvPr>
          <p:cNvSpPr/>
          <p:nvPr/>
        </p:nvSpPr>
        <p:spPr>
          <a:xfrm rot="5400000">
            <a:off x="5105316" y="435277"/>
            <a:ext cx="1088569" cy="6178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BE53F5-7E5E-67D0-28C4-B5C15572F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190" y="160336"/>
            <a:ext cx="587977" cy="6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065980" y="299193"/>
            <a:ext cx="84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First Lattice QCD results of the x-dependent GPDs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269FA-99C9-2279-3396-D09BFE3EB533}"/>
              </a:ext>
            </a:extLst>
          </p:cNvPr>
          <p:cNvSpPr/>
          <p:nvPr/>
        </p:nvSpPr>
        <p:spPr>
          <a:xfrm>
            <a:off x="3559100" y="3320928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45E81A-D88D-FCCD-DF7E-00472F8E9962}"/>
              </a:ext>
            </a:extLst>
          </p:cNvPr>
          <p:cNvSpPr/>
          <p:nvPr/>
        </p:nvSpPr>
        <p:spPr>
          <a:xfrm>
            <a:off x="2330258" y="2415200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0C6C7-BF78-FB08-2BE4-B4527004FA58}"/>
              </a:ext>
            </a:extLst>
          </p:cNvPr>
          <p:cNvSpPr/>
          <p:nvPr/>
        </p:nvSpPr>
        <p:spPr>
          <a:xfrm>
            <a:off x="1406476" y="3380193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79AD3-2886-2C5D-A34A-2A8C6541B6B2}"/>
              </a:ext>
            </a:extLst>
          </p:cNvPr>
          <p:cNvSpPr/>
          <p:nvPr/>
        </p:nvSpPr>
        <p:spPr>
          <a:xfrm>
            <a:off x="2971502" y="2459082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7A4A5-96E9-F145-65AB-4DBC7DBA00BB}"/>
              </a:ext>
            </a:extLst>
          </p:cNvPr>
          <p:cNvSpPr/>
          <p:nvPr/>
        </p:nvSpPr>
        <p:spPr>
          <a:xfrm>
            <a:off x="2063567" y="3390691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1BA91C0-B383-DC6F-EBC5-A0EC4E90C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73" y="1094818"/>
            <a:ext cx="4411334" cy="283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22AF44-A421-221E-5A41-CB24EDD85284}"/>
              </a:ext>
            </a:extLst>
          </p:cNvPr>
          <p:cNvGrpSpPr/>
          <p:nvPr/>
        </p:nvGrpSpPr>
        <p:grpSpPr>
          <a:xfrm>
            <a:off x="3137118" y="1663151"/>
            <a:ext cx="821249" cy="493452"/>
            <a:chOff x="5634182" y="5250889"/>
            <a:chExt cx="821249" cy="4934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2937F5-ADC2-4707-D790-B1E034D10DA7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343FF-6EEC-81E8-F8D0-730883F6EC5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204E01-0EB2-F1F5-407C-6A1A9759D030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18" name="Picture 17" descr="Text, logo, company name&#10;&#10;Description automatically generated">
            <a:extLst>
              <a:ext uri="{FF2B5EF4-FFF2-40B4-BE49-F238E27FC236}">
                <a16:creationId xmlns:a16="http://schemas.microsoft.com/office/drawing/2014/main" id="{B73E2FAC-9B0C-FE2C-8CB0-B88B932F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" y="1113663"/>
            <a:ext cx="59436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470582-B14D-9E50-2886-665438676295}"/>
              </a:ext>
            </a:extLst>
          </p:cNvPr>
          <p:cNvSpPr txBox="1"/>
          <p:nvPr/>
        </p:nvSpPr>
        <p:spPr>
          <a:xfrm>
            <a:off x="3137118" y="2459082"/>
            <a:ext cx="6443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Chen, Lin, Zhang, NPB 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A5AAB5-4C48-D203-8914-54262D9EECA2}"/>
              </a:ext>
            </a:extLst>
          </p:cNvPr>
          <p:cNvSpPr/>
          <p:nvPr/>
        </p:nvSpPr>
        <p:spPr>
          <a:xfrm>
            <a:off x="240145" y="943240"/>
            <a:ext cx="6622295" cy="384638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CC20716-2684-3462-F8BE-4CD95D046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1" y="1203280"/>
            <a:ext cx="4000853" cy="24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1F8087-E27D-EE16-444E-F61A87DF8CD7}"/>
              </a:ext>
            </a:extLst>
          </p:cNvPr>
          <p:cNvSpPr txBox="1"/>
          <p:nvPr/>
        </p:nvSpPr>
        <p:spPr>
          <a:xfrm>
            <a:off x="758146" y="1896185"/>
            <a:ext cx="149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Unpolarized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7A6A42-B3E0-EC6C-95BE-F0082709529F}"/>
              </a:ext>
            </a:extLst>
          </p:cNvPr>
          <p:cNvSpPr txBox="1"/>
          <p:nvPr/>
        </p:nvSpPr>
        <p:spPr>
          <a:xfrm>
            <a:off x="769753" y="3027690"/>
            <a:ext cx="528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Alexandrou et. al. (PRL 125 (2020) 26, 262001)</a:t>
            </a:r>
          </a:p>
        </p:txBody>
      </p:sp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B50FA001-C9BF-F36C-52F7-2E02580FB1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7" y="3859171"/>
            <a:ext cx="4411334" cy="262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A73FA1-064E-DC4E-3DB6-4E407BD26170}"/>
              </a:ext>
            </a:extLst>
          </p:cNvPr>
          <p:cNvSpPr txBox="1"/>
          <p:nvPr/>
        </p:nvSpPr>
        <p:spPr>
          <a:xfrm>
            <a:off x="1441598" y="4577093"/>
            <a:ext cx="149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Helicity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F52C00-E89D-B538-BB50-2469FE2BB654}"/>
              </a:ext>
            </a:extLst>
          </p:cNvPr>
          <p:cNvSpPr txBox="1"/>
          <p:nvPr/>
        </p:nvSpPr>
        <p:spPr>
          <a:xfrm>
            <a:off x="1424736" y="5840308"/>
            <a:ext cx="528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Alexandrou et. al. (PRL 125 (2020) 26, 262001)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5CCEEC6-77BA-C0DA-CC1F-AF2115541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9" y="938163"/>
            <a:ext cx="655320" cy="25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804DACE9-336E-1BBD-FD4D-C35E1B500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75" y="1372107"/>
            <a:ext cx="3168737" cy="226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FF15D291-F85E-197D-810E-7BF15E5B01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31" y="1385741"/>
            <a:ext cx="3393002" cy="228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95E05C6-D743-4835-2145-BFF3A552E76F}"/>
              </a:ext>
            </a:extLst>
          </p:cNvPr>
          <p:cNvSpPr txBox="1"/>
          <p:nvPr/>
        </p:nvSpPr>
        <p:spPr>
          <a:xfrm>
            <a:off x="7712137" y="1044599"/>
            <a:ext cx="149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Transversity</a:t>
            </a:r>
          </a:p>
        </p:txBody>
      </p:sp>
      <p:pic>
        <p:nvPicPr>
          <p:cNvPr id="36" name="Picture 35" descr="Chart&#10;&#10;Description automatically generated">
            <a:extLst>
              <a:ext uri="{FF2B5EF4-FFF2-40B4-BE49-F238E27FC236}">
                <a16:creationId xmlns:a16="http://schemas.microsoft.com/office/drawing/2014/main" id="{E2094F65-A2C7-A058-40AE-C4DED91331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24" y="3827655"/>
            <a:ext cx="3291901" cy="212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3909F2-5ED7-174F-2321-D9DC85599F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36" y="6069833"/>
            <a:ext cx="5156450" cy="39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Table&#10;&#10;Description automatically generated">
            <a:extLst>
              <a:ext uri="{FF2B5EF4-FFF2-40B4-BE49-F238E27FC236}">
                <a16:creationId xmlns:a16="http://schemas.microsoft.com/office/drawing/2014/main" id="{C79734CD-C561-FF90-4EC8-8C18E34C57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94" y="41738"/>
            <a:ext cx="1882068" cy="118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9CAD93-98C5-8D25-9E36-A51BBC2A2E96}"/>
              </a:ext>
            </a:extLst>
          </p:cNvPr>
          <p:cNvSpPr/>
          <p:nvPr/>
        </p:nvSpPr>
        <p:spPr>
          <a:xfrm rot="5400000">
            <a:off x="5585393" y="468975"/>
            <a:ext cx="1088569" cy="6178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FBCB1A-42D9-B0AC-D89B-48B97EC2BE1A}"/>
              </a:ext>
            </a:extLst>
          </p:cNvPr>
          <p:cNvSpPr txBox="1"/>
          <p:nvPr/>
        </p:nvSpPr>
        <p:spPr>
          <a:xfrm>
            <a:off x="7446299" y="5306187"/>
            <a:ext cx="528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Alexandrou et. al. (2108.10789)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4145566-8CF4-11ED-16E5-C8A4B25628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190" y="160336"/>
            <a:ext cx="587977" cy="6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21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389219E2-F9A9-A8F7-10E1-CC97EEF6ED80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j-ea"/>
                <a:cs typeface="Times New Roman" panose="02020603050405020304" pitchFamily="18" charset="0"/>
              </a:rPr>
              <a:t>First exploration of twist-3 GPDs</a:t>
            </a: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FE129DB8-9836-B163-BA0B-82751E531F4A}"/>
              </a:ext>
            </a:extLst>
          </p:cNvPr>
          <p:cNvSpPr txBox="1"/>
          <p:nvPr/>
        </p:nvSpPr>
        <p:spPr>
          <a:xfrm>
            <a:off x="138477" y="43506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highlight>
                  <a:srgbClr val="FFFF00"/>
                </a:highlight>
                <a:latin typeface="Neue Haas Grotesk Text Pro" panose="020B0504020202020204" pitchFamily="34" charset="0"/>
              </a:rPr>
              <a:t>Cichy’s</a:t>
            </a:r>
            <a:r>
              <a:rPr lang="en-US" sz="20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 talk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206EF20A-6D62-433E-2544-B651E9834673}"/>
              </a:ext>
            </a:extLst>
          </p:cNvPr>
          <p:cNvSpPr txBox="1">
            <a:spLocks/>
          </p:cNvSpPr>
          <p:nvPr/>
        </p:nvSpPr>
        <p:spPr bwMode="auto">
          <a:xfrm>
            <a:off x="698117" y="1164181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j-ea"/>
                <a:cs typeface="Times New Roman" panose="02020603050405020304" pitchFamily="18" charset="0"/>
              </a:rPr>
              <a:t>Why twist 3?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7C3DE9A1-6CF8-5B9D-3588-94AECB0E6916}"/>
              </a:ext>
            </a:extLst>
          </p:cNvPr>
          <p:cNvSpPr txBox="1">
            <a:spLocks/>
          </p:cNvSpPr>
          <p:nvPr/>
        </p:nvSpPr>
        <p:spPr bwMode="auto">
          <a:xfrm>
            <a:off x="1195443" y="2376779"/>
            <a:ext cx="9969542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kern="0" spc="0" dirty="0">
                <a:solidFill>
                  <a:schemeClr val="tx1"/>
                </a:solidFill>
                <a:latin typeface="Neue Haas Grotesk Text Pro" panose="020B0504020202020204" pitchFamily="34" charset="0"/>
                <a:cs typeface="Times New Roman" panose="02020603050405020304" pitchFamily="18" charset="0"/>
              </a:rPr>
              <a:t>As sizeable as twist 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kern="0" spc="0" dirty="0">
                <a:solidFill>
                  <a:schemeClr val="tx1"/>
                </a:solidFill>
                <a:latin typeface="Neue Haas Grotesk Text Pro" panose="020B0504020202020204" pitchFamily="34" charset="0"/>
                <a:cs typeface="Times New Roman" panose="02020603050405020304" pitchFamily="18" charset="0"/>
              </a:rPr>
              <a:t>Contain information about quark-gluon-quark correlations inside hadrons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kern="0" spc="0" dirty="0">
              <a:solidFill>
                <a:schemeClr val="tx1"/>
              </a:solidFill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ue Haas Grotesk Text Pro" panose="020B0504020202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41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65D5A1-D6B7-1A79-8B42-D3039B880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0" y="1269063"/>
            <a:ext cx="8930899" cy="23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10 2 1 1">
            <a:extLst>
              <a:ext uri="{FF2B5EF4-FFF2-40B4-BE49-F238E27FC236}">
                <a16:creationId xmlns:a16="http://schemas.microsoft.com/office/drawing/2014/main" id="{42A18EAE-B86A-4201-8AD4-1BFB8F2161D6}"/>
              </a:ext>
            </a:extLst>
          </p:cNvPr>
          <p:cNvSpPr txBox="1"/>
          <p:nvPr/>
        </p:nvSpPr>
        <p:spPr>
          <a:xfrm>
            <a:off x="240145" y="120745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Definition: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89219E2-F9A9-A8F7-10E1-CC97EEF6ED80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j-ea"/>
                <a:cs typeface="Times New Roman" panose="02020603050405020304" pitchFamily="18" charset="0"/>
              </a:rPr>
              <a:t>First exploration of twist-3 GPDs</a:t>
            </a:r>
          </a:p>
        </p:txBody>
      </p:sp>
      <p:sp>
        <p:nvSpPr>
          <p:cNvPr id="3" name="object 10 2 1 1">
            <a:extLst>
              <a:ext uri="{FF2B5EF4-FFF2-40B4-BE49-F238E27FC236}">
                <a16:creationId xmlns:a16="http://schemas.microsoft.com/office/drawing/2014/main" id="{59C292AD-8B38-D326-EFC6-F4660B4C2797}"/>
              </a:ext>
            </a:extLst>
          </p:cNvPr>
          <p:cNvSpPr txBox="1"/>
          <p:nvPr/>
        </p:nvSpPr>
        <p:spPr>
          <a:xfrm>
            <a:off x="138477" y="43506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highlight>
                  <a:srgbClr val="FFFF00"/>
                </a:highlight>
                <a:latin typeface="Neue Haas Grotesk Text Pro" panose="020B0504020202020204" pitchFamily="34" charset="0"/>
              </a:rPr>
              <a:t>Cichy’s</a:t>
            </a:r>
            <a:r>
              <a:rPr lang="en-US" sz="20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 talk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2414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65D5A1-D6B7-1A79-8B42-D3039B880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0" y="1269063"/>
            <a:ext cx="8930899" cy="23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A89888-6A50-365D-DC48-F7564F7A9F9B}"/>
              </a:ext>
            </a:extLst>
          </p:cNvPr>
          <p:cNvSpPr/>
          <p:nvPr/>
        </p:nvSpPr>
        <p:spPr>
          <a:xfrm>
            <a:off x="4719315" y="1296732"/>
            <a:ext cx="2489353" cy="16861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0C94EC-C07D-5BE2-B73A-DB4CDC2B556A}"/>
              </a:ext>
            </a:extLst>
          </p:cNvPr>
          <p:cNvSpPr/>
          <p:nvPr/>
        </p:nvSpPr>
        <p:spPr>
          <a:xfrm>
            <a:off x="7208668" y="2391848"/>
            <a:ext cx="2303991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343873-3521-06B5-112D-6EA56AD05C53}"/>
              </a:ext>
            </a:extLst>
          </p:cNvPr>
          <p:cNvSpPr/>
          <p:nvPr/>
        </p:nvSpPr>
        <p:spPr>
          <a:xfrm>
            <a:off x="7233130" y="1359727"/>
            <a:ext cx="2303991" cy="509888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B6C43D79-3655-03D9-8C32-50020263C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3" y="3717472"/>
            <a:ext cx="2576869" cy="268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F788D7-6116-C4A0-CB70-40559AD96BFD}"/>
              </a:ext>
            </a:extLst>
          </p:cNvPr>
          <p:cNvSpPr/>
          <p:nvPr/>
        </p:nvSpPr>
        <p:spPr>
          <a:xfrm>
            <a:off x="4829452" y="5859007"/>
            <a:ext cx="630315" cy="261550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EBC34A-F7F0-D59E-69EC-A422A324A59A}"/>
              </a:ext>
            </a:extLst>
          </p:cNvPr>
          <p:cNvSpPr/>
          <p:nvPr/>
        </p:nvSpPr>
        <p:spPr>
          <a:xfrm>
            <a:off x="5860531" y="5859007"/>
            <a:ext cx="1072929" cy="261550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D262C0-9DDF-E8D4-A4C3-5C1EDB06290F}"/>
              </a:ext>
            </a:extLst>
          </p:cNvPr>
          <p:cNvSpPr/>
          <p:nvPr/>
        </p:nvSpPr>
        <p:spPr>
          <a:xfrm>
            <a:off x="5898604" y="5142372"/>
            <a:ext cx="692459" cy="261550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Chart&#10;&#10;Description automatically generated with low confidence">
            <a:extLst>
              <a:ext uri="{FF2B5EF4-FFF2-40B4-BE49-F238E27FC236}">
                <a16:creationId xmlns:a16="http://schemas.microsoft.com/office/drawing/2014/main" id="{06E3C295-3E74-0C93-FE37-128F19229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23" y="4964951"/>
            <a:ext cx="4969297" cy="145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9C1418-6C6E-608B-CF1E-4EB76FA67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16" y="3727705"/>
            <a:ext cx="3071659" cy="111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6DCB3E-91B0-8EDD-7584-966077513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94" y="5082429"/>
            <a:ext cx="1013224" cy="21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F5BAD3-4402-3B8B-C4A7-659BE03D65E7}"/>
              </a:ext>
            </a:extLst>
          </p:cNvPr>
          <p:cNvSpPr/>
          <p:nvPr/>
        </p:nvSpPr>
        <p:spPr>
          <a:xfrm>
            <a:off x="5002382" y="5117631"/>
            <a:ext cx="108120" cy="14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B67886-85FB-0A67-D243-517E1C744276}"/>
              </a:ext>
            </a:extLst>
          </p:cNvPr>
          <p:cNvSpPr/>
          <p:nvPr/>
        </p:nvSpPr>
        <p:spPr>
          <a:xfrm flipH="1">
            <a:off x="1195702" y="6199619"/>
            <a:ext cx="1633687" cy="15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35A06B04-7EA9-F133-BA27-9C29C8086E32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j-ea"/>
                <a:cs typeface="Times New Roman" panose="02020603050405020304" pitchFamily="18" charset="0"/>
              </a:rPr>
              <a:t>First exploration of twist-3 GPDs</a:t>
            </a:r>
          </a:p>
        </p:txBody>
      </p:sp>
      <p:sp>
        <p:nvSpPr>
          <p:cNvPr id="16" name="object 10 2 1 1">
            <a:extLst>
              <a:ext uri="{FF2B5EF4-FFF2-40B4-BE49-F238E27FC236}">
                <a16:creationId xmlns:a16="http://schemas.microsoft.com/office/drawing/2014/main" id="{283C87EE-EA15-75E4-3CEC-85FEBFE1E69D}"/>
              </a:ext>
            </a:extLst>
          </p:cNvPr>
          <p:cNvSpPr txBox="1"/>
          <p:nvPr/>
        </p:nvSpPr>
        <p:spPr>
          <a:xfrm>
            <a:off x="240145" y="120745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Definition: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85EE40-012D-4912-F992-A37FB353FF54}"/>
              </a:ext>
            </a:extLst>
          </p:cNvPr>
          <p:cNvSpPr/>
          <p:nvPr/>
        </p:nvSpPr>
        <p:spPr>
          <a:xfrm>
            <a:off x="7208668" y="1669598"/>
            <a:ext cx="2303991" cy="81448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0 2 1 1">
            <a:extLst>
              <a:ext uri="{FF2B5EF4-FFF2-40B4-BE49-F238E27FC236}">
                <a16:creationId xmlns:a16="http://schemas.microsoft.com/office/drawing/2014/main" id="{3F084A0D-9EC2-E79D-E484-FCD971C523F3}"/>
              </a:ext>
            </a:extLst>
          </p:cNvPr>
          <p:cNvSpPr txBox="1"/>
          <p:nvPr/>
        </p:nvSpPr>
        <p:spPr>
          <a:xfrm>
            <a:off x="138477" y="43506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highlight>
                  <a:srgbClr val="FFFF00"/>
                </a:highlight>
                <a:latin typeface="Neue Haas Grotesk Text Pro" panose="020B0504020202020204" pitchFamily="34" charset="0"/>
              </a:rPr>
              <a:t>Cichy’s</a:t>
            </a:r>
            <a:r>
              <a:rPr lang="en-US" sz="20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 talk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3119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65D5A1-D6B7-1A79-8B42-D3039B880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0" y="1269063"/>
            <a:ext cx="8930899" cy="23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10 2 1 1">
            <a:extLst>
              <a:ext uri="{FF2B5EF4-FFF2-40B4-BE49-F238E27FC236}">
                <a16:creationId xmlns:a16="http://schemas.microsoft.com/office/drawing/2014/main" id="{42A18EAE-B86A-4201-8AD4-1BFB8F2161D6}"/>
              </a:ext>
            </a:extLst>
          </p:cNvPr>
          <p:cNvSpPr txBox="1"/>
          <p:nvPr/>
        </p:nvSpPr>
        <p:spPr>
          <a:xfrm>
            <a:off x="240145" y="120745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Definition: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89219E2-F9A9-A8F7-10E1-CC97EEF6ED80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j-ea"/>
                <a:cs typeface="Times New Roman" panose="02020603050405020304" pitchFamily="18" charset="0"/>
              </a:rPr>
              <a:t>First exploration of twist-3 GPDs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38C31A5-750E-0E3F-F5A0-1F4FD3EE7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1680542"/>
            <a:ext cx="3385969" cy="206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DBF14A-2B75-FA43-D452-ED4AC9C2751D}"/>
              </a:ext>
            </a:extLst>
          </p:cNvPr>
          <p:cNvSpPr/>
          <p:nvPr/>
        </p:nvSpPr>
        <p:spPr>
          <a:xfrm>
            <a:off x="4719315" y="1296732"/>
            <a:ext cx="2489353" cy="168616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F02FE7-1B58-DD1D-1F67-9394D62F6A7E}"/>
              </a:ext>
            </a:extLst>
          </p:cNvPr>
          <p:cNvSpPr/>
          <p:nvPr/>
        </p:nvSpPr>
        <p:spPr>
          <a:xfrm>
            <a:off x="7233130" y="1359727"/>
            <a:ext cx="2303991" cy="509888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D32B7-5FD6-CAED-D9EC-F374F97BFD76}"/>
              </a:ext>
            </a:extLst>
          </p:cNvPr>
          <p:cNvSpPr/>
          <p:nvPr/>
        </p:nvSpPr>
        <p:spPr>
          <a:xfrm>
            <a:off x="7208668" y="2391848"/>
            <a:ext cx="2303991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F92166-E3AA-E285-DEAC-9A9E410F5584}"/>
              </a:ext>
            </a:extLst>
          </p:cNvPr>
          <p:cNvSpPr/>
          <p:nvPr/>
        </p:nvSpPr>
        <p:spPr>
          <a:xfrm>
            <a:off x="7208668" y="1669598"/>
            <a:ext cx="2303991" cy="81448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 2 1 1">
            <a:extLst>
              <a:ext uri="{FF2B5EF4-FFF2-40B4-BE49-F238E27FC236}">
                <a16:creationId xmlns:a16="http://schemas.microsoft.com/office/drawing/2014/main" id="{BA04B9A5-7B2E-02DC-388C-9AA623E01330}"/>
              </a:ext>
            </a:extLst>
          </p:cNvPr>
          <p:cNvSpPr txBox="1"/>
          <p:nvPr/>
        </p:nvSpPr>
        <p:spPr>
          <a:xfrm>
            <a:off x="138477" y="43506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highlight>
                  <a:srgbClr val="FFFF00"/>
                </a:highlight>
                <a:latin typeface="Neue Haas Grotesk Text Pro" panose="020B0504020202020204" pitchFamily="34" charset="0"/>
              </a:rPr>
              <a:t>Cichy’s</a:t>
            </a:r>
            <a:r>
              <a:rPr lang="en-US" sz="20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 talk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5F246A-573F-FAC1-1949-91136D734995}"/>
              </a:ext>
            </a:extLst>
          </p:cNvPr>
          <p:cNvGrpSpPr/>
          <p:nvPr/>
        </p:nvGrpSpPr>
        <p:grpSpPr>
          <a:xfrm>
            <a:off x="2558158" y="1947221"/>
            <a:ext cx="821249" cy="493452"/>
            <a:chOff x="5634182" y="5250889"/>
            <a:chExt cx="821249" cy="4934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6E818B-5A70-5A07-4257-1809BAF7D7AD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AA0F7B-E2D0-229B-AB1B-90ACF479F99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0643B2C-A115-1733-7C8F-1CCC6F6C7464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7FBFDF0-A80B-7222-1350-18CF2A106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201">
            <a:off x="383425" y="1204815"/>
            <a:ext cx="838589" cy="32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004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65D5A1-D6B7-1A79-8B42-D3039B880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0" y="1269063"/>
            <a:ext cx="8930899" cy="23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389219E2-F9A9-A8F7-10E1-CC97EEF6ED80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j-ea"/>
                <a:cs typeface="Times New Roman" panose="02020603050405020304" pitchFamily="18" charset="0"/>
              </a:rPr>
              <a:t>First exploration of twist-3 GPDs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38C31A5-750E-0E3F-F5A0-1F4FD3EE7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1680542"/>
            <a:ext cx="3385969" cy="206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830BE-837B-5B33-EF54-CD9FD6D84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3894705"/>
            <a:ext cx="5448300" cy="37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85E0386-6EA0-1D21-5F58-728B39C53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62" y="4346879"/>
            <a:ext cx="3425684" cy="214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F09892-90E2-D672-8627-0B6F739AABBB}"/>
              </a:ext>
            </a:extLst>
          </p:cNvPr>
          <p:cNvSpPr/>
          <p:nvPr/>
        </p:nvSpPr>
        <p:spPr>
          <a:xfrm>
            <a:off x="4719315" y="1296732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1EDB4F-AE23-95A3-891F-F6E9AB70FC89}"/>
              </a:ext>
            </a:extLst>
          </p:cNvPr>
          <p:cNvSpPr/>
          <p:nvPr/>
        </p:nvSpPr>
        <p:spPr>
          <a:xfrm>
            <a:off x="4614418" y="2425975"/>
            <a:ext cx="2569788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C1DFD-21DE-4136-811C-F3472792FA8B}"/>
              </a:ext>
            </a:extLst>
          </p:cNvPr>
          <p:cNvSpPr/>
          <p:nvPr/>
        </p:nvSpPr>
        <p:spPr>
          <a:xfrm>
            <a:off x="7167423" y="2271226"/>
            <a:ext cx="2303991" cy="711092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499C6D-71D2-4390-0D4A-7DDF78C04E90}"/>
              </a:ext>
            </a:extLst>
          </p:cNvPr>
          <p:cNvSpPr/>
          <p:nvPr/>
        </p:nvSpPr>
        <p:spPr>
          <a:xfrm>
            <a:off x="4832532" y="1715779"/>
            <a:ext cx="2303991" cy="81448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E8A1F1-AE3B-42AE-9F0F-92123843E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19" y="1887781"/>
            <a:ext cx="5288436" cy="56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bject 10 2 1 1">
            <a:extLst>
              <a:ext uri="{FF2B5EF4-FFF2-40B4-BE49-F238E27FC236}">
                <a16:creationId xmlns:a16="http://schemas.microsoft.com/office/drawing/2014/main" id="{2FB30F8B-91C6-4C67-1FB7-339A396E2653}"/>
              </a:ext>
            </a:extLst>
          </p:cNvPr>
          <p:cNvSpPr txBox="1"/>
          <p:nvPr/>
        </p:nvSpPr>
        <p:spPr>
          <a:xfrm>
            <a:off x="138477" y="43506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highlight>
                  <a:srgbClr val="FFFF00"/>
                </a:highlight>
                <a:latin typeface="Neue Haas Grotesk Text Pro" panose="020B0504020202020204" pitchFamily="34" charset="0"/>
              </a:rPr>
              <a:t>Cichy’s</a:t>
            </a:r>
            <a:r>
              <a:rPr lang="en-US" sz="20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 talk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9" name="object 10 2 1 1">
            <a:extLst>
              <a:ext uri="{FF2B5EF4-FFF2-40B4-BE49-F238E27FC236}">
                <a16:creationId xmlns:a16="http://schemas.microsoft.com/office/drawing/2014/main" id="{11ED459C-1FAF-7AA0-3711-756708E079FC}"/>
              </a:ext>
            </a:extLst>
          </p:cNvPr>
          <p:cNvSpPr txBox="1"/>
          <p:nvPr/>
        </p:nvSpPr>
        <p:spPr>
          <a:xfrm>
            <a:off x="240145" y="120745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Definition: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CC0667-D930-1069-A7C2-E6786D00899D}"/>
              </a:ext>
            </a:extLst>
          </p:cNvPr>
          <p:cNvGrpSpPr/>
          <p:nvPr/>
        </p:nvGrpSpPr>
        <p:grpSpPr>
          <a:xfrm>
            <a:off x="2558158" y="1947221"/>
            <a:ext cx="821249" cy="493452"/>
            <a:chOff x="5634182" y="5250889"/>
            <a:chExt cx="821249" cy="4934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20058C-0BAD-4EE9-05EE-E3A9F4AECB51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C77A7F-09C1-5D04-63B0-C2C24F7C9DF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D6DD99-2662-8DB7-7F54-7CC9AAEB7AC4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A95CF3-14C3-6BDB-2444-3EA1771C218F}"/>
              </a:ext>
            </a:extLst>
          </p:cNvPr>
          <p:cNvGrpSpPr/>
          <p:nvPr/>
        </p:nvGrpSpPr>
        <p:grpSpPr>
          <a:xfrm>
            <a:off x="1902690" y="4670884"/>
            <a:ext cx="821249" cy="493452"/>
            <a:chOff x="5634182" y="5250889"/>
            <a:chExt cx="821249" cy="49345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FB2025-9179-1EC2-B69C-4249B0FA0A34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FB0F1CC-DA78-D441-6CD7-83A22D4747F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EB0742-0A1D-C930-96C6-ADE1AC8156BA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3676A9C-5CDF-A2BD-3A2D-072F1B73D0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201">
            <a:off x="383425" y="1204815"/>
            <a:ext cx="838589" cy="32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136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65D5A1-D6B7-1A79-8B42-D3039B880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0" y="1269063"/>
            <a:ext cx="8930899" cy="23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10 2 1 1">
            <a:extLst>
              <a:ext uri="{FF2B5EF4-FFF2-40B4-BE49-F238E27FC236}">
                <a16:creationId xmlns:a16="http://schemas.microsoft.com/office/drawing/2014/main" id="{42A18EAE-B86A-4201-8AD4-1BFB8F2161D6}"/>
              </a:ext>
            </a:extLst>
          </p:cNvPr>
          <p:cNvSpPr txBox="1"/>
          <p:nvPr/>
        </p:nvSpPr>
        <p:spPr>
          <a:xfrm>
            <a:off x="240145" y="120745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Definition: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89219E2-F9A9-A8F7-10E1-CC97EEF6ED80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j-ea"/>
                <a:cs typeface="Times New Roman" panose="02020603050405020304" pitchFamily="18" charset="0"/>
              </a:rPr>
              <a:t>First exploration of twist-3 GPDs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38C31A5-750E-0E3F-F5A0-1F4FD3EE7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1680542"/>
            <a:ext cx="3385969" cy="206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830BE-837B-5B33-EF54-CD9FD6D84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3894705"/>
            <a:ext cx="5448300" cy="37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85E0386-6EA0-1D21-5F58-728B39C53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62" y="4346879"/>
            <a:ext cx="3425684" cy="214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F09892-90E2-D672-8627-0B6F739AABBB}"/>
              </a:ext>
            </a:extLst>
          </p:cNvPr>
          <p:cNvSpPr/>
          <p:nvPr/>
        </p:nvSpPr>
        <p:spPr>
          <a:xfrm>
            <a:off x="4719315" y="1296732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1EDB4F-AE23-95A3-891F-F6E9AB70FC89}"/>
              </a:ext>
            </a:extLst>
          </p:cNvPr>
          <p:cNvSpPr/>
          <p:nvPr/>
        </p:nvSpPr>
        <p:spPr>
          <a:xfrm>
            <a:off x="4614418" y="2425975"/>
            <a:ext cx="2569788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C1DFD-21DE-4136-811C-F3472792FA8B}"/>
              </a:ext>
            </a:extLst>
          </p:cNvPr>
          <p:cNvSpPr/>
          <p:nvPr/>
        </p:nvSpPr>
        <p:spPr>
          <a:xfrm>
            <a:off x="7167423" y="1269063"/>
            <a:ext cx="2303991" cy="171325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499C6D-71D2-4390-0D4A-7DDF78C04E90}"/>
              </a:ext>
            </a:extLst>
          </p:cNvPr>
          <p:cNvSpPr/>
          <p:nvPr/>
        </p:nvSpPr>
        <p:spPr>
          <a:xfrm>
            <a:off x="4832532" y="1715779"/>
            <a:ext cx="2303991" cy="81448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E8A1F1-AE3B-42AE-9F0F-92123843E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19" y="1887781"/>
            <a:ext cx="5288436" cy="56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DEE09144-4A05-2E80-B8B5-8183EA51CF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94" y="4756018"/>
            <a:ext cx="5162723" cy="132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bject 10 2 1 1">
            <a:extLst>
              <a:ext uri="{FF2B5EF4-FFF2-40B4-BE49-F238E27FC236}">
                <a16:creationId xmlns:a16="http://schemas.microsoft.com/office/drawing/2014/main" id="{4E543F32-7AC1-09C7-C834-001B6042455F}"/>
              </a:ext>
            </a:extLst>
          </p:cNvPr>
          <p:cNvSpPr txBox="1"/>
          <p:nvPr/>
        </p:nvSpPr>
        <p:spPr>
          <a:xfrm>
            <a:off x="138477" y="43506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highlight>
                  <a:srgbClr val="FFFF00"/>
                </a:highlight>
                <a:latin typeface="Neue Haas Grotesk Text Pro" panose="020B0504020202020204" pitchFamily="34" charset="0"/>
              </a:rPr>
              <a:t>Cichy’s</a:t>
            </a:r>
            <a:r>
              <a:rPr lang="en-US" sz="20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 talk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32C5D2-4176-9FFE-9CB2-F4242C5A533A}"/>
              </a:ext>
            </a:extLst>
          </p:cNvPr>
          <p:cNvGrpSpPr/>
          <p:nvPr/>
        </p:nvGrpSpPr>
        <p:grpSpPr>
          <a:xfrm>
            <a:off x="2558158" y="1947221"/>
            <a:ext cx="821249" cy="493452"/>
            <a:chOff x="5634182" y="5250889"/>
            <a:chExt cx="821249" cy="4934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F4457D-160B-1A57-5142-DC33ABDF2A69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161FEE-9850-189A-BA11-0656F4811EF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DD93A3B-B3B5-55AE-339D-DB1A5C522456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EB5B24-A3EC-1373-A0B3-12DD1AF46B6C}"/>
              </a:ext>
            </a:extLst>
          </p:cNvPr>
          <p:cNvGrpSpPr/>
          <p:nvPr/>
        </p:nvGrpSpPr>
        <p:grpSpPr>
          <a:xfrm>
            <a:off x="1902690" y="4670884"/>
            <a:ext cx="821249" cy="493452"/>
            <a:chOff x="5634182" y="5250889"/>
            <a:chExt cx="821249" cy="49345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86DA58-CC46-5BDD-E382-414EA92093A4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5F446F-E54D-96F6-33BD-395E6D73712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11709B-D917-91B2-32BC-B20386AB544A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46304DC-E97C-D617-B78D-E8E69985E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201">
            <a:off x="383425" y="1204815"/>
            <a:ext cx="838589" cy="32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17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65D5A1-D6B7-1A79-8B42-D3039B880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0" y="1269063"/>
            <a:ext cx="8930899" cy="23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10 2 1 1">
            <a:extLst>
              <a:ext uri="{FF2B5EF4-FFF2-40B4-BE49-F238E27FC236}">
                <a16:creationId xmlns:a16="http://schemas.microsoft.com/office/drawing/2014/main" id="{42A18EAE-B86A-4201-8AD4-1BFB8F2161D6}"/>
              </a:ext>
            </a:extLst>
          </p:cNvPr>
          <p:cNvSpPr txBox="1"/>
          <p:nvPr/>
        </p:nvSpPr>
        <p:spPr>
          <a:xfrm>
            <a:off x="240145" y="120745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Definition: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89219E2-F9A9-A8F7-10E1-CC97EEF6ED80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j-ea"/>
                <a:cs typeface="Times New Roman" panose="02020603050405020304" pitchFamily="18" charset="0"/>
              </a:rPr>
              <a:t>First exploration of twist-3 GPDs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38C31A5-750E-0E3F-F5A0-1F4FD3EE70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1680542"/>
            <a:ext cx="3385969" cy="206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830BE-837B-5B33-EF54-CD9FD6D84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3894705"/>
            <a:ext cx="5448300" cy="37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85E0386-6EA0-1D21-5F58-728B39C53C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62" y="4346879"/>
            <a:ext cx="3425684" cy="214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A35AC-C860-EF30-0D43-15CCB9C955F7}"/>
              </a:ext>
            </a:extLst>
          </p:cNvPr>
          <p:cNvSpPr/>
          <p:nvPr/>
        </p:nvSpPr>
        <p:spPr>
          <a:xfrm>
            <a:off x="7167423" y="1269064"/>
            <a:ext cx="2303991" cy="1131808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E6F762-42EC-C88C-0842-7D78E37729A0}"/>
              </a:ext>
            </a:extLst>
          </p:cNvPr>
          <p:cNvSpPr/>
          <p:nvPr/>
        </p:nvSpPr>
        <p:spPr>
          <a:xfrm>
            <a:off x="7179227" y="2400166"/>
            <a:ext cx="2303991" cy="629321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0 2 1 1">
            <a:extLst>
              <a:ext uri="{FF2B5EF4-FFF2-40B4-BE49-F238E27FC236}">
                <a16:creationId xmlns:a16="http://schemas.microsoft.com/office/drawing/2014/main" id="{A90B1AB0-D9DF-93DA-2231-A7C34CBD6D3D}"/>
              </a:ext>
            </a:extLst>
          </p:cNvPr>
          <p:cNvSpPr txBox="1"/>
          <p:nvPr/>
        </p:nvSpPr>
        <p:spPr>
          <a:xfrm>
            <a:off x="138477" y="43506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highlight>
                  <a:srgbClr val="FFFF00"/>
                </a:highlight>
                <a:latin typeface="Neue Haas Grotesk Text Pro" panose="020B0504020202020204" pitchFamily="34" charset="0"/>
              </a:rPr>
              <a:t>Cichy’s</a:t>
            </a:r>
            <a:r>
              <a:rPr lang="en-US" sz="20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 talk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5FBAB8-9DEF-E963-C145-BF4E08FD14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69" y="6123160"/>
            <a:ext cx="5120640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90FAE34B-2752-B543-E529-2BA72C7223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20" y="3673896"/>
            <a:ext cx="3624391" cy="231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C9A3793-4E45-5CD5-DBB2-FCE47FD57062}"/>
              </a:ext>
            </a:extLst>
          </p:cNvPr>
          <p:cNvGrpSpPr/>
          <p:nvPr/>
        </p:nvGrpSpPr>
        <p:grpSpPr>
          <a:xfrm>
            <a:off x="2558158" y="1947221"/>
            <a:ext cx="821249" cy="493452"/>
            <a:chOff x="5634182" y="5250889"/>
            <a:chExt cx="821249" cy="4934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0EA9A-781D-DEF3-FD1A-9003FC8ACECE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9800AC-6BB1-3426-2EDF-A93CFC77005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98A7F1-6FA5-DD9D-7ADC-079DDF055AD6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A44E77-30A6-1EE0-8936-D161C06EE0FF}"/>
              </a:ext>
            </a:extLst>
          </p:cNvPr>
          <p:cNvGrpSpPr/>
          <p:nvPr/>
        </p:nvGrpSpPr>
        <p:grpSpPr>
          <a:xfrm>
            <a:off x="1902690" y="4670884"/>
            <a:ext cx="821249" cy="493452"/>
            <a:chOff x="5634182" y="5250889"/>
            <a:chExt cx="821249" cy="49345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395CDE-0D4E-7011-C934-D226EFE50C4F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49955D-BCED-96F3-9D6D-09CA7667C80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0BBE59-DE9C-2B60-9A4F-7324B750E52B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4A874F-6517-5CD8-B008-E600DF48C170}"/>
              </a:ext>
            </a:extLst>
          </p:cNvPr>
          <p:cNvGrpSpPr/>
          <p:nvPr/>
        </p:nvGrpSpPr>
        <p:grpSpPr>
          <a:xfrm>
            <a:off x="7000455" y="4743386"/>
            <a:ext cx="821249" cy="493452"/>
            <a:chOff x="5634182" y="5250889"/>
            <a:chExt cx="821249" cy="4934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AE27C1-9403-8BFA-2C14-30C855313033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C17CD4A-540A-BEF9-5CC0-D0F97D02933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7F135D-4672-AA32-6BB4-B624739E5F91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21BF345-EBFB-E356-C43B-D37D596898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201">
            <a:off x="383425" y="1204815"/>
            <a:ext cx="838589" cy="32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45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2C851-121F-42E1-963F-8D71F66F3F44}"/>
              </a:ext>
            </a:extLst>
          </p:cNvPr>
          <p:cNvSpPr txBox="1"/>
          <p:nvPr/>
        </p:nvSpPr>
        <p:spPr>
          <a:xfrm>
            <a:off x="3623737" y="4195211"/>
            <a:ext cx="80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TMDs</a:t>
            </a: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C1DBB9BC-044F-4EDA-9823-7B570E987D49}"/>
              </a:ext>
            </a:extLst>
          </p:cNvPr>
          <p:cNvSpPr/>
          <p:nvPr/>
        </p:nvSpPr>
        <p:spPr>
          <a:xfrm>
            <a:off x="7077786" y="1729822"/>
            <a:ext cx="368807" cy="45720"/>
          </a:xfrm>
          <a:custGeom>
            <a:avLst/>
            <a:gdLst/>
            <a:ahLst/>
            <a:cxnLst/>
            <a:rect l="l" t="t" r="r" b="b"/>
            <a:pathLst>
              <a:path w="368807" h="45720">
                <a:moveTo>
                  <a:pt x="0" y="22860"/>
                </a:moveTo>
                <a:lnTo>
                  <a:pt x="2990" y="26968"/>
                </a:lnTo>
                <a:lnTo>
                  <a:pt x="7641" y="29374"/>
                </a:lnTo>
                <a:lnTo>
                  <a:pt x="22806" y="33858"/>
                </a:lnTo>
                <a:lnTo>
                  <a:pt x="44981" y="37801"/>
                </a:lnTo>
                <a:lnTo>
                  <a:pt x="58395" y="39532"/>
                </a:lnTo>
                <a:lnTo>
                  <a:pt x="73198" y="41081"/>
                </a:lnTo>
                <a:lnTo>
                  <a:pt x="89269" y="42435"/>
                </a:lnTo>
                <a:lnTo>
                  <a:pt x="106487" y="43576"/>
                </a:lnTo>
                <a:lnTo>
                  <a:pt x="124730" y="44491"/>
                </a:lnTo>
                <a:lnTo>
                  <a:pt x="143878" y="45163"/>
                </a:lnTo>
                <a:lnTo>
                  <a:pt x="163810" y="45578"/>
                </a:lnTo>
                <a:lnTo>
                  <a:pt x="184403" y="45720"/>
                </a:lnTo>
                <a:lnTo>
                  <a:pt x="197472" y="45663"/>
                </a:lnTo>
                <a:lnTo>
                  <a:pt x="217661" y="45347"/>
                </a:lnTo>
                <a:lnTo>
                  <a:pt x="237113" y="44768"/>
                </a:lnTo>
                <a:lnTo>
                  <a:pt x="255704" y="43941"/>
                </a:lnTo>
                <a:lnTo>
                  <a:pt x="273314" y="42881"/>
                </a:lnTo>
                <a:lnTo>
                  <a:pt x="289822" y="41604"/>
                </a:lnTo>
                <a:lnTo>
                  <a:pt x="305107" y="40125"/>
                </a:lnTo>
                <a:lnTo>
                  <a:pt x="319047" y="38459"/>
                </a:lnTo>
                <a:lnTo>
                  <a:pt x="331522" y="36622"/>
                </a:lnTo>
                <a:lnTo>
                  <a:pt x="351590" y="32495"/>
                </a:lnTo>
                <a:lnTo>
                  <a:pt x="364342" y="27867"/>
                </a:lnTo>
                <a:lnTo>
                  <a:pt x="368807" y="22860"/>
                </a:lnTo>
                <a:lnTo>
                  <a:pt x="365817" y="18751"/>
                </a:lnTo>
                <a:lnTo>
                  <a:pt x="346001" y="11861"/>
                </a:lnTo>
                <a:lnTo>
                  <a:pt x="323826" y="7918"/>
                </a:lnTo>
                <a:lnTo>
                  <a:pt x="310412" y="6187"/>
                </a:lnTo>
                <a:lnTo>
                  <a:pt x="295609" y="4638"/>
                </a:lnTo>
                <a:lnTo>
                  <a:pt x="279538" y="3284"/>
                </a:lnTo>
                <a:lnTo>
                  <a:pt x="262320" y="2143"/>
                </a:lnTo>
                <a:lnTo>
                  <a:pt x="244077" y="1228"/>
                </a:lnTo>
                <a:lnTo>
                  <a:pt x="224929" y="556"/>
                </a:lnTo>
                <a:lnTo>
                  <a:pt x="204997" y="141"/>
                </a:lnTo>
                <a:lnTo>
                  <a:pt x="184403" y="0"/>
                </a:lnTo>
                <a:lnTo>
                  <a:pt x="171335" y="56"/>
                </a:lnTo>
                <a:lnTo>
                  <a:pt x="151146" y="372"/>
                </a:lnTo>
                <a:lnTo>
                  <a:pt x="131694" y="951"/>
                </a:lnTo>
                <a:lnTo>
                  <a:pt x="113103" y="1778"/>
                </a:lnTo>
                <a:lnTo>
                  <a:pt x="95493" y="2838"/>
                </a:lnTo>
                <a:lnTo>
                  <a:pt x="78985" y="4115"/>
                </a:lnTo>
                <a:lnTo>
                  <a:pt x="63700" y="5594"/>
                </a:lnTo>
                <a:lnTo>
                  <a:pt x="49760" y="7260"/>
                </a:lnTo>
                <a:lnTo>
                  <a:pt x="37285" y="9097"/>
                </a:lnTo>
                <a:lnTo>
                  <a:pt x="17217" y="13224"/>
                </a:lnTo>
                <a:lnTo>
                  <a:pt x="4465" y="17852"/>
                </a:lnTo>
                <a:lnTo>
                  <a:pt x="1136" y="20316"/>
                </a:lnTo>
                <a:lnTo>
                  <a:pt x="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E4809-1C04-4EB5-A5C5-57F0D8F01093}"/>
              </a:ext>
            </a:extLst>
          </p:cNvPr>
          <p:cNvSpPr/>
          <p:nvPr/>
        </p:nvSpPr>
        <p:spPr>
          <a:xfrm>
            <a:off x="7685099" y="1914924"/>
            <a:ext cx="6064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D864D-865F-43EA-9FFB-FAE677F0405F}"/>
              </a:ext>
            </a:extLst>
          </p:cNvPr>
          <p:cNvSpPr/>
          <p:nvPr/>
        </p:nvSpPr>
        <p:spPr>
          <a:xfrm>
            <a:off x="6227366" y="4850451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F4EFB-2505-4A31-AAA6-D01BB75B7CFC}"/>
              </a:ext>
            </a:extLst>
          </p:cNvPr>
          <p:cNvSpPr/>
          <p:nvPr/>
        </p:nvSpPr>
        <p:spPr>
          <a:xfrm>
            <a:off x="6179174" y="5615238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83DCB2-C7E6-478D-8DBA-CB0ACB4EEB5F}"/>
              </a:ext>
            </a:extLst>
          </p:cNvPr>
          <p:cNvCxnSpPr>
            <a:cxnSpLocks/>
          </p:cNvCxnSpPr>
          <p:nvPr/>
        </p:nvCxnSpPr>
        <p:spPr>
          <a:xfrm>
            <a:off x="5587272" y="4737674"/>
            <a:ext cx="3980" cy="15894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9D0BD1-96B3-41BD-B7C4-D63D2051EC65}"/>
              </a:ext>
            </a:extLst>
          </p:cNvPr>
          <p:cNvSpPr/>
          <p:nvPr/>
        </p:nvSpPr>
        <p:spPr>
          <a:xfrm>
            <a:off x="6374771" y="5004000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815A95-1514-453A-B99C-E3E283B4AEE4}"/>
              </a:ext>
            </a:extLst>
          </p:cNvPr>
          <p:cNvSpPr/>
          <p:nvPr/>
        </p:nvSpPr>
        <p:spPr>
          <a:xfrm>
            <a:off x="6241541" y="5592871"/>
            <a:ext cx="127521" cy="68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6BC0F8-CA0C-40BA-90AD-FCBA1096E73E}"/>
              </a:ext>
            </a:extLst>
          </p:cNvPr>
          <p:cNvCxnSpPr>
            <a:cxnSpLocks/>
          </p:cNvCxnSpPr>
          <p:nvPr/>
        </p:nvCxnSpPr>
        <p:spPr bwMode="auto">
          <a:xfrm flipH="1">
            <a:off x="4522325" y="3153472"/>
            <a:ext cx="1108022" cy="1054007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67648B-C7B3-4F97-8428-012C2F2B27F9}"/>
              </a:ext>
            </a:extLst>
          </p:cNvPr>
          <p:cNvCxnSpPr>
            <a:cxnSpLocks/>
          </p:cNvCxnSpPr>
          <p:nvPr/>
        </p:nvCxnSpPr>
        <p:spPr bwMode="auto">
          <a:xfrm>
            <a:off x="5624763" y="3153472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861E6A2-B7D6-4288-A706-D90A74D534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61" y="4236848"/>
            <a:ext cx="614159" cy="281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94340F-41B2-4A36-B3F4-8F632C8DFC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76" y="4299042"/>
            <a:ext cx="534571" cy="2279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E61690-7C49-438B-BAC8-6047B49B9A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48" y="3334756"/>
            <a:ext cx="699054" cy="5098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C06B5B-D21F-40CA-B67C-480B0F6432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85" y="3418569"/>
            <a:ext cx="570385" cy="16995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3F8E79-2897-40DE-ACF9-A4E112DD3A3F}"/>
              </a:ext>
            </a:extLst>
          </p:cNvPr>
          <p:cNvCxnSpPr>
            <a:cxnSpLocks/>
          </p:cNvCxnSpPr>
          <p:nvPr/>
        </p:nvCxnSpPr>
        <p:spPr bwMode="auto">
          <a:xfrm flipH="1">
            <a:off x="5695282" y="4607652"/>
            <a:ext cx="1055737" cy="105848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4118559-F378-46D1-8144-29A27DF685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45" y="4691884"/>
            <a:ext cx="476206" cy="509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F00377-6A1F-4CF0-A295-98F90B32E1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2" y="4844679"/>
            <a:ext cx="570385" cy="1699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1DDC77-0532-45DD-82CF-45F41B02B03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85" y="5763063"/>
            <a:ext cx="254683" cy="2279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FEC8068-4C3A-428F-904A-D5E887FD8B92}"/>
              </a:ext>
            </a:extLst>
          </p:cNvPr>
          <p:cNvSpPr txBox="1"/>
          <p:nvPr/>
        </p:nvSpPr>
        <p:spPr>
          <a:xfrm>
            <a:off x="5421396" y="5656692"/>
            <a:ext cx="7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05E6FC-68A2-43AE-A8F1-BAFF22A29F18}"/>
              </a:ext>
            </a:extLst>
          </p:cNvPr>
          <p:cNvSpPr txBox="1"/>
          <p:nvPr/>
        </p:nvSpPr>
        <p:spPr>
          <a:xfrm>
            <a:off x="7527947" y="5669757"/>
            <a:ext cx="57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05FB2D-2D5A-4EF5-B98F-81B6D5DF78E8}"/>
              </a:ext>
            </a:extLst>
          </p:cNvPr>
          <p:cNvCxnSpPr>
            <a:cxnSpLocks/>
          </p:cNvCxnSpPr>
          <p:nvPr/>
        </p:nvCxnSpPr>
        <p:spPr bwMode="auto">
          <a:xfrm>
            <a:off x="4525277" y="4571197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79D1BD2-883F-4D43-822D-3FEB5CC7E9C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95" y="4971709"/>
            <a:ext cx="699054" cy="50987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B7F237-1ABD-4CF4-B8C5-1BC1CA98BF09}"/>
              </a:ext>
            </a:extLst>
          </p:cNvPr>
          <p:cNvCxnSpPr>
            <a:cxnSpLocks/>
          </p:cNvCxnSpPr>
          <p:nvPr/>
        </p:nvCxnSpPr>
        <p:spPr bwMode="auto">
          <a:xfrm>
            <a:off x="6751521" y="4611809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64E0ECB-9E22-4D84-9988-8AD2FD5D3DC4}"/>
              </a:ext>
            </a:extLst>
          </p:cNvPr>
          <p:cNvSpPr txBox="1"/>
          <p:nvPr/>
        </p:nvSpPr>
        <p:spPr>
          <a:xfrm>
            <a:off x="6286447" y="4218968"/>
            <a:ext cx="236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GPDs</a:t>
            </a:r>
          </a:p>
        </p:txBody>
      </p:sp>
      <p:pic>
        <p:nvPicPr>
          <p:cNvPr id="44" name="Picture 43" descr="Diagram&#10;&#10;Description automatically generated">
            <a:extLst>
              <a:ext uri="{FF2B5EF4-FFF2-40B4-BE49-F238E27FC236}">
                <a16:creationId xmlns:a16="http://schemas.microsoft.com/office/drawing/2014/main" id="{89B285FF-0062-451E-8D79-3BFAC349A9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" y="4318429"/>
            <a:ext cx="2529156" cy="13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7782E463-1BAD-43E0-B348-21DC232E91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67" y="4620562"/>
            <a:ext cx="2507076" cy="141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24913E2-C7CA-4039-BD40-225A941456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09" y="2752653"/>
            <a:ext cx="2520587" cy="150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5CDB3C-4DD5-4479-AFA8-0511705A130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36" y="5763062"/>
            <a:ext cx="311722" cy="227991"/>
          </a:xfrm>
          <a:prstGeom prst="rect">
            <a:avLst/>
          </a:prstGeom>
        </p:spPr>
      </p:pic>
      <p:pic>
        <p:nvPicPr>
          <p:cNvPr id="50" name="Picture 49" descr="Logo&#10;&#10;Description automatically generated with low confidence">
            <a:extLst>
              <a:ext uri="{FF2B5EF4-FFF2-40B4-BE49-F238E27FC236}">
                <a16:creationId xmlns:a16="http://schemas.microsoft.com/office/drawing/2014/main" id="{246634D5-06D4-467F-8F11-57F55DDAD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2BDAC5-FFC7-444F-9ADA-66D98AD54368}"/>
              </a:ext>
            </a:extLst>
          </p:cNvPr>
          <p:cNvSpPr txBox="1"/>
          <p:nvPr/>
        </p:nvSpPr>
        <p:spPr>
          <a:xfrm>
            <a:off x="4778808" y="2738579"/>
            <a:ext cx="236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GTMDs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CACD753-8D62-4F87-922B-32266AAB83B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32" y="2766559"/>
            <a:ext cx="896699" cy="2818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F80A-2508-4354-AE1B-C35FDD8D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475D0-2E3C-CE38-74B1-935840F3464A}"/>
              </a:ext>
            </a:extLst>
          </p:cNvPr>
          <p:cNvCxnSpPr>
            <a:cxnSpLocks/>
          </p:cNvCxnSpPr>
          <p:nvPr/>
        </p:nvCxnSpPr>
        <p:spPr>
          <a:xfrm>
            <a:off x="0" y="1260565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9AD9-1B6E-AE2C-5387-81A7C67A0D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60" y="5567657"/>
            <a:ext cx="1412650" cy="114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50408-1B5A-3512-A8AC-314B4376728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5656692"/>
            <a:ext cx="1236857" cy="114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8FC270-1EC0-BD49-8000-987C7A61047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" y="3311798"/>
            <a:ext cx="1365839" cy="106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1DAEB76-BC3A-2DB1-1122-7553B5B001F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71" y="1886390"/>
            <a:ext cx="1310489" cy="107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1CAF6-1AB6-A17A-4B5F-4E3B55E23BD6}"/>
              </a:ext>
            </a:extLst>
          </p:cNvPr>
          <p:cNvSpPr txBox="1"/>
          <p:nvPr/>
        </p:nvSpPr>
        <p:spPr>
          <a:xfrm>
            <a:off x="2075584" y="2162490"/>
            <a:ext cx="7776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eneralized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ransverse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omentum-dependent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istributions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6ABFC19-ADA9-FAB4-7BF8-1F296076598A}"/>
              </a:ext>
            </a:extLst>
          </p:cNvPr>
          <p:cNvSpPr/>
          <p:nvPr/>
        </p:nvSpPr>
        <p:spPr>
          <a:xfrm rot="15692406">
            <a:off x="654089" y="3509117"/>
            <a:ext cx="108612" cy="78435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00D51653-5022-EE58-78EA-8233A598C2AD}"/>
              </a:ext>
            </a:extLst>
          </p:cNvPr>
          <p:cNvSpPr/>
          <p:nvPr/>
        </p:nvSpPr>
        <p:spPr>
          <a:xfrm rot="15692406">
            <a:off x="11199646" y="5881069"/>
            <a:ext cx="122104" cy="70799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A8093C99-E2C4-A0A7-FCE2-EB5BD2298C64}"/>
              </a:ext>
            </a:extLst>
          </p:cNvPr>
          <p:cNvSpPr/>
          <p:nvPr/>
        </p:nvSpPr>
        <p:spPr>
          <a:xfrm rot="15579373">
            <a:off x="3611332" y="5789281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2E6D165-27BE-F252-D361-DE21A10B28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5" y="1588836"/>
            <a:ext cx="2430991" cy="3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Arrow: Up 44">
            <a:extLst>
              <a:ext uri="{FF2B5EF4-FFF2-40B4-BE49-F238E27FC236}">
                <a16:creationId xmlns:a16="http://schemas.microsoft.com/office/drawing/2014/main" id="{275C7237-7FBE-1AED-D25F-1AB72B08E2A0}"/>
              </a:ext>
            </a:extLst>
          </p:cNvPr>
          <p:cNvSpPr/>
          <p:nvPr/>
        </p:nvSpPr>
        <p:spPr>
          <a:xfrm rot="15692406">
            <a:off x="11220158" y="2040287"/>
            <a:ext cx="95788" cy="8015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ED46E19-DB80-7B1D-B969-77C9F1A7DA6B}"/>
              </a:ext>
            </a:extLst>
          </p:cNvPr>
          <p:cNvCxnSpPr>
            <a:cxnSpLocks/>
          </p:cNvCxnSpPr>
          <p:nvPr/>
        </p:nvCxnSpPr>
        <p:spPr>
          <a:xfrm flipH="1">
            <a:off x="788187" y="1606324"/>
            <a:ext cx="51254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rrow: Up 50">
            <a:extLst>
              <a:ext uri="{FF2B5EF4-FFF2-40B4-BE49-F238E27FC236}">
                <a16:creationId xmlns:a16="http://schemas.microsoft.com/office/drawing/2014/main" id="{5D6C894B-78B6-22DB-ED1B-FCD54B964CED}"/>
              </a:ext>
            </a:extLst>
          </p:cNvPr>
          <p:cNvSpPr/>
          <p:nvPr/>
        </p:nvSpPr>
        <p:spPr>
          <a:xfrm rot="16200000">
            <a:off x="855149" y="1468520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50369E-8C31-8EF4-5391-8BC326F34374}"/>
              </a:ext>
            </a:extLst>
          </p:cNvPr>
          <p:cNvSpPr txBox="1"/>
          <p:nvPr/>
        </p:nvSpPr>
        <p:spPr>
          <a:xfrm>
            <a:off x="1300728" y="1444905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Parton motion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3F072B-E73B-8ABD-48C9-B5801B470C22}"/>
              </a:ext>
            </a:extLst>
          </p:cNvPr>
          <p:cNvSpPr txBox="1"/>
          <p:nvPr/>
        </p:nvSpPr>
        <p:spPr>
          <a:xfrm>
            <a:off x="1300728" y="1705480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Nucleon motion</a:t>
            </a:r>
          </a:p>
        </p:txBody>
      </p:sp>
      <p:pic>
        <p:nvPicPr>
          <p:cNvPr id="54" name="Picture 53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4ED646F4-B9CB-BD21-463C-B7DD73C9108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9" y="6289544"/>
            <a:ext cx="531610" cy="411365"/>
          </a:xfrm>
          <a:prstGeom prst="rect">
            <a:avLst/>
          </a:prstGeom>
        </p:spPr>
      </p:pic>
      <p:pic>
        <p:nvPicPr>
          <p:cNvPr id="55" name="Picture 54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66109A48-AC7F-7F07-9425-AF9F3FE9420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6390503"/>
            <a:ext cx="439719" cy="340259"/>
          </a:xfrm>
          <a:prstGeom prst="rect">
            <a:avLst/>
          </a:prstGeom>
        </p:spPr>
      </p:pic>
      <p:pic>
        <p:nvPicPr>
          <p:cNvPr id="56" name="Picture 55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203392B8-71F1-6912-937C-DB74D5AABA8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" y="4010026"/>
            <a:ext cx="440534" cy="340890"/>
          </a:xfrm>
          <a:prstGeom prst="rect">
            <a:avLst/>
          </a:prstGeom>
        </p:spPr>
      </p:pic>
      <p:pic>
        <p:nvPicPr>
          <p:cNvPr id="57" name="Picture 56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0D2B7256-931B-0C5D-1EE6-A6E7DEACC89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2" y="2596429"/>
            <a:ext cx="439719" cy="340259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847F25D4-B9B4-965E-D4E3-08023FC37735}"/>
              </a:ext>
            </a:extLst>
          </p:cNvPr>
          <p:cNvSpPr txBox="1">
            <a:spLocks/>
          </p:cNvSpPr>
          <p:nvPr/>
        </p:nvSpPr>
        <p:spPr bwMode="auto">
          <a:xfrm>
            <a:off x="3065979" y="351790"/>
            <a:ext cx="629108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Non-perturbative functions in QCD</a:t>
            </a:r>
          </a:p>
        </p:txBody>
      </p:sp>
    </p:spTree>
    <p:extLst>
      <p:ext uri="{BB962C8B-B14F-4D97-AF65-F5344CB8AC3E}">
        <p14:creationId xmlns:p14="http://schemas.microsoft.com/office/powerpoint/2010/main" val="3542966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65D5A1-D6B7-1A79-8B42-D3039B880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0" y="1269063"/>
            <a:ext cx="8930899" cy="234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10 2 1 1">
            <a:extLst>
              <a:ext uri="{FF2B5EF4-FFF2-40B4-BE49-F238E27FC236}">
                <a16:creationId xmlns:a16="http://schemas.microsoft.com/office/drawing/2014/main" id="{42A18EAE-B86A-4201-8AD4-1BFB8F2161D6}"/>
              </a:ext>
            </a:extLst>
          </p:cNvPr>
          <p:cNvSpPr txBox="1"/>
          <p:nvPr/>
        </p:nvSpPr>
        <p:spPr>
          <a:xfrm>
            <a:off x="240145" y="120745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Definition: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89219E2-F9A9-A8F7-10E1-CC97EEF6ED80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38C31A5-750E-0E3F-F5A0-1F4FD3EE7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1680542"/>
            <a:ext cx="3385969" cy="206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830BE-837B-5B33-EF54-CD9FD6D84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1" y="3894705"/>
            <a:ext cx="5448300" cy="37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85E0386-6EA0-1D21-5F58-728B39C53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62" y="4346879"/>
            <a:ext cx="3425684" cy="214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90FAE34B-2752-B543-E529-2BA72C72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2742"/>
            <a:ext cx="3715750" cy="237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A35AC-C860-EF30-0D43-15CCB9C955F7}"/>
              </a:ext>
            </a:extLst>
          </p:cNvPr>
          <p:cNvSpPr/>
          <p:nvPr/>
        </p:nvSpPr>
        <p:spPr>
          <a:xfrm>
            <a:off x="7167423" y="1269064"/>
            <a:ext cx="2303991" cy="1131808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E6F762-42EC-C88C-0842-7D78E37729A0}"/>
              </a:ext>
            </a:extLst>
          </p:cNvPr>
          <p:cNvSpPr/>
          <p:nvPr/>
        </p:nvSpPr>
        <p:spPr>
          <a:xfrm>
            <a:off x="7179227" y="2400166"/>
            <a:ext cx="2303991" cy="629321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F9035-8B9D-AAD6-8BFE-F44AEE1D40D7}"/>
              </a:ext>
            </a:extLst>
          </p:cNvPr>
          <p:cNvSpPr/>
          <p:nvPr/>
        </p:nvSpPr>
        <p:spPr>
          <a:xfrm>
            <a:off x="349346" y="943240"/>
            <a:ext cx="11315912" cy="564239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48BAFD-A695-2D1C-D827-2A2814B56E48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F7369C-0B19-F9F6-0BDB-DA821ECAE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1" y="1041571"/>
            <a:ext cx="10779174" cy="48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10431CB-1CC0-EFD1-E337-CBCF74332C25}"/>
              </a:ext>
            </a:extLst>
          </p:cNvPr>
          <p:cNvGrpSpPr/>
          <p:nvPr/>
        </p:nvGrpSpPr>
        <p:grpSpPr>
          <a:xfrm>
            <a:off x="1885247" y="1628912"/>
            <a:ext cx="7125175" cy="4249165"/>
            <a:chOff x="2653578" y="2223439"/>
            <a:chExt cx="7125175" cy="42491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F02E9A-C823-3E1A-D549-C06B9446F718}"/>
                </a:ext>
              </a:extLst>
            </p:cNvPr>
            <p:cNvSpPr/>
            <p:nvPr/>
          </p:nvSpPr>
          <p:spPr>
            <a:xfrm>
              <a:off x="2653578" y="5651472"/>
              <a:ext cx="409214" cy="346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3" name="Picture 22" descr="Diagram&#10;&#10;Description automatically generated">
              <a:extLst>
                <a:ext uri="{FF2B5EF4-FFF2-40B4-BE49-F238E27FC236}">
                  <a16:creationId xmlns:a16="http://schemas.microsoft.com/office/drawing/2014/main" id="{379D075D-60F4-2F22-4E97-AADC44230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175" y="2223439"/>
              <a:ext cx="6737578" cy="4249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16AA29-87EA-10EE-1E33-422CAA4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530" y="5994884"/>
              <a:ext cx="6424867" cy="3821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B237E9A-97CB-2464-FC38-70C73B133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330" y="2345651"/>
              <a:ext cx="3505200" cy="5943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4E658F6-76ED-198A-E888-A60E191B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129" y="5304478"/>
              <a:ext cx="2065020" cy="2819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20126FE-50E1-B5F4-CBD4-7479C0F2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910" y="5586418"/>
              <a:ext cx="3368040" cy="289560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8A8D09C-F9B8-1368-3179-2425DC8599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168254" y="3714441"/>
            <a:ext cx="874560" cy="18630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A681723-6ABD-ADE1-2081-C26F565AAD72}"/>
              </a:ext>
            </a:extLst>
          </p:cNvPr>
          <p:cNvSpPr txBox="1"/>
          <p:nvPr/>
        </p:nvSpPr>
        <p:spPr>
          <a:xfrm>
            <a:off x="5324300" y="3625774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GPD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1D1B608-E087-4078-7281-E2870FD36C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22" y="5996501"/>
            <a:ext cx="8412020" cy="3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28987D-2E10-AD53-6FFD-6B181DF1C4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" y="476686"/>
            <a:ext cx="2191643" cy="43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454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20" name="object 10 2">
            <a:extLst>
              <a:ext uri="{FF2B5EF4-FFF2-40B4-BE49-F238E27FC236}">
                <a16:creationId xmlns:a16="http://schemas.microsoft.com/office/drawing/2014/main" id="{4B64C0D3-A982-8C9A-FB96-84C319E07CF9}"/>
              </a:ext>
            </a:extLst>
          </p:cNvPr>
          <p:cNvSpPr txBox="1"/>
          <p:nvPr/>
        </p:nvSpPr>
        <p:spPr>
          <a:xfrm>
            <a:off x="492583" y="1260487"/>
            <a:ext cx="484578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-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Resolution:</a:t>
            </a:r>
            <a:endParaRPr kumimoji="0" sz="1800" b="0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D6455-11EC-47B0-4125-D60F4814BE81}"/>
              </a:ext>
            </a:extLst>
          </p:cNvPr>
          <p:cNvGrpSpPr/>
          <p:nvPr/>
        </p:nvGrpSpPr>
        <p:grpSpPr>
          <a:xfrm>
            <a:off x="3648278" y="1164641"/>
            <a:ext cx="4962322" cy="2437648"/>
            <a:chOff x="3614839" y="1751094"/>
            <a:chExt cx="4962322" cy="2437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A241D-FF76-13AD-A0A9-1FB6920C1CC0}"/>
                </a:ext>
              </a:extLst>
            </p:cNvPr>
            <p:cNvSpPr/>
            <p:nvPr/>
          </p:nvSpPr>
          <p:spPr>
            <a:xfrm>
              <a:off x="7872752" y="3214255"/>
              <a:ext cx="541574" cy="245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B8A701-FEBA-8FD5-CED3-9A1FED64E692}"/>
                </a:ext>
              </a:extLst>
            </p:cNvPr>
            <p:cNvSpPr/>
            <p:nvPr/>
          </p:nvSpPr>
          <p:spPr>
            <a:xfrm>
              <a:off x="4575637" y="1867902"/>
              <a:ext cx="2569788" cy="1134837"/>
            </a:xfrm>
            <a:prstGeom prst="rect">
              <a:avLst/>
            </a:prstGeom>
            <a:solidFill>
              <a:srgbClr val="FFFFFF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C3CEE9D-2F9B-E5B7-E96B-057E988062DD}"/>
                </a:ext>
              </a:extLst>
            </p:cNvPr>
            <p:cNvGrpSpPr/>
            <p:nvPr/>
          </p:nvGrpSpPr>
          <p:grpSpPr>
            <a:xfrm>
              <a:off x="3614839" y="1751094"/>
              <a:ext cx="4962322" cy="2437648"/>
              <a:chOff x="3614839" y="1751094"/>
              <a:chExt cx="4962322" cy="2437648"/>
            </a:xfrm>
          </p:grpSpPr>
          <p:sp>
            <p:nvSpPr>
              <p:cNvPr id="32" name="object 10 2">
                <a:extLst>
                  <a:ext uri="{FF2B5EF4-FFF2-40B4-BE49-F238E27FC236}">
                    <a16:creationId xmlns:a16="http://schemas.microsoft.com/office/drawing/2014/main" id="{E615BDB1-F61F-6F6C-DE80-69DEEBBB6FAA}"/>
                  </a:ext>
                </a:extLst>
              </p:cNvPr>
              <p:cNvSpPr txBox="1"/>
              <p:nvPr/>
            </p:nvSpPr>
            <p:spPr>
              <a:xfrm>
                <a:off x="3731373" y="1751094"/>
                <a:ext cx="4845788" cy="411479"/>
              </a:xfrm>
              <a:prstGeom prst="rect">
                <a:avLst/>
              </a:prstGeom>
            </p:spPr>
            <p:txBody>
              <a:bodyPr wrap="square" lIns="0" tIns="49530" rIns="0" bIns="0" rtlCol="0">
                <a:noAutofit/>
              </a:bodyPr>
              <a:lstStyle/>
              <a:p>
                <a:pPr marL="92811" marR="0" lvl="0" indent="0" algn="ctr" defTabSz="914400" rtl="0" eaLnBrk="1" fontAlgn="auto" latinLnBrk="0" hangingPunct="1">
                  <a:lnSpc>
                    <a:spcPct val="958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-2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Neue Haas Grotesk Text Pro" panose="020B0504020202020204" pitchFamily="34" charset="0"/>
                    <a:cs typeface="Times New Roman"/>
                  </a:rPr>
                  <a:t>All </a:t>
                </a:r>
              </a:p>
              <a:p>
                <a:pPr marL="92811" marR="0" lvl="0" indent="0" algn="ctr" defTabSz="914400" rtl="0" eaLnBrk="1" fontAlgn="auto" latinLnBrk="0" hangingPunct="1">
                  <a:lnSpc>
                    <a:spcPct val="958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-2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Neue Haas Grotesk Text Pro" panose="020B0504020202020204" pitchFamily="34" charset="0"/>
                    <a:cs typeface="Times New Roman"/>
                  </a:rPr>
                  <a:t>momentum transfer to source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eue Haas Grotesk Text Pro" panose="020B0504020202020204" pitchFamily="34" charset="0"/>
                  <a:cs typeface="Times New Roman"/>
                </a:endParaRPr>
              </a:p>
            </p:txBody>
          </p:sp>
          <p:pic>
            <p:nvPicPr>
              <p:cNvPr id="33" name="Picture 32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7F5C8A9F-8381-9C39-E78A-DF3075459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121" y="2438738"/>
                <a:ext cx="2937192" cy="17500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FB54EEB-60DE-4089-DC47-9E676A47586F}"/>
                  </a:ext>
                </a:extLst>
              </p:cNvPr>
              <p:cNvSpPr/>
              <p:nvPr/>
            </p:nvSpPr>
            <p:spPr>
              <a:xfrm>
                <a:off x="4131065" y="3404445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80E149-64FC-4D51-6AEF-A8110BED35E8}"/>
                  </a:ext>
                </a:extLst>
              </p:cNvPr>
              <p:cNvSpPr/>
              <p:nvPr/>
            </p:nvSpPr>
            <p:spPr>
              <a:xfrm>
                <a:off x="4523610" y="3055374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6AE5511-83B9-CD38-42F9-105CF26E8F61}"/>
                  </a:ext>
                </a:extLst>
              </p:cNvPr>
              <p:cNvSpPr/>
              <p:nvPr/>
            </p:nvSpPr>
            <p:spPr>
              <a:xfrm>
                <a:off x="6154267" y="3079514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C530FC2-30DD-BB82-E197-34AE0EEB2E6A}"/>
                  </a:ext>
                </a:extLst>
              </p:cNvPr>
              <p:cNvSpPr/>
              <p:nvPr/>
            </p:nvSpPr>
            <p:spPr>
              <a:xfrm>
                <a:off x="6442733" y="3413681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F3226-E9C8-B9DC-436E-1C8A736066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2464" y="3441347"/>
                <a:ext cx="537119" cy="13955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BACBD3F-59B9-150D-23FB-AB55A7430FA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084" y="3446961"/>
                <a:ext cx="136278" cy="128328"/>
              </a:xfrm>
              <a:prstGeom prst="rect">
                <a:avLst/>
              </a:prstGeom>
            </p:spPr>
          </p:pic>
          <p:sp>
            <p:nvSpPr>
              <p:cNvPr id="40" name="Arrow: Curved Right 39">
                <a:extLst>
                  <a:ext uri="{FF2B5EF4-FFF2-40B4-BE49-F238E27FC236}">
                    <a16:creationId xmlns:a16="http://schemas.microsoft.com/office/drawing/2014/main" id="{16E339CF-4C55-F3E0-1609-0CF8C5A31A13}"/>
                  </a:ext>
                </a:extLst>
              </p:cNvPr>
              <p:cNvSpPr/>
              <p:nvPr/>
            </p:nvSpPr>
            <p:spPr>
              <a:xfrm rot="796760">
                <a:off x="3614839" y="2060903"/>
                <a:ext cx="665898" cy="1411013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5BB217C-C136-0DBF-E623-24B3E216F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3305" y="3493776"/>
                <a:ext cx="580925" cy="178163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7CFE45-2C30-4F74-1125-C33FEFC88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5178018" y="3502590"/>
              <a:ext cx="874560" cy="1863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2E8329-F0BA-3B5C-7724-018B06BEB2EA}"/>
                </a:ext>
              </a:extLst>
            </p:cNvPr>
            <p:cNvSpPr txBox="1"/>
            <p:nvPr/>
          </p:nvSpPr>
          <p:spPr>
            <a:xfrm>
              <a:off x="5292130" y="3396234"/>
              <a:ext cx="1065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GPD</a:t>
              </a:r>
            </a:p>
          </p:txBody>
        </p:sp>
      </p:grpSp>
      <p:sp>
        <p:nvSpPr>
          <p:cNvPr id="44" name="object 10 2">
            <a:extLst>
              <a:ext uri="{FF2B5EF4-FFF2-40B4-BE49-F238E27FC236}">
                <a16:creationId xmlns:a16="http://schemas.microsoft.com/office/drawing/2014/main" id="{6B13DB86-CBF1-D8C2-C4FE-29829DEF808D}"/>
              </a:ext>
            </a:extLst>
          </p:cNvPr>
          <p:cNvSpPr txBox="1"/>
          <p:nvPr/>
        </p:nvSpPr>
        <p:spPr>
          <a:xfrm>
            <a:off x="332509" y="4007704"/>
            <a:ext cx="1161934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>
              <a:lnSpc>
                <a:spcPct val="95825"/>
              </a:lnSpc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 Perform Lattice QCD calculations of GPDs in asymmetric frames:</a:t>
            </a:r>
          </a:p>
        </p:txBody>
      </p:sp>
      <p:sp>
        <p:nvSpPr>
          <p:cNvPr id="3" name="object 10 2 1 1">
            <a:extLst>
              <a:ext uri="{FF2B5EF4-FFF2-40B4-BE49-F238E27FC236}">
                <a16:creationId xmlns:a16="http://schemas.microsoft.com/office/drawing/2014/main" id="{43F62112-CCC6-4A5E-83E8-9F4AB75654C7}"/>
              </a:ext>
            </a:extLst>
          </p:cNvPr>
          <p:cNvSpPr txBox="1"/>
          <p:nvPr/>
        </p:nvSpPr>
        <p:spPr>
          <a:xfrm>
            <a:off x="7724452" y="3985078"/>
            <a:ext cx="302145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Constantinou’s talk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CDFDB-E39C-E0F1-D160-C5DC4D94B1FC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2" name="object 10 2">
            <a:extLst>
              <a:ext uri="{FF2B5EF4-FFF2-40B4-BE49-F238E27FC236}">
                <a16:creationId xmlns:a16="http://schemas.microsoft.com/office/drawing/2014/main" id="{8AC1139F-4A53-F94F-2992-B008BFB9DD5C}"/>
              </a:ext>
            </a:extLst>
          </p:cNvPr>
          <p:cNvSpPr txBox="1"/>
          <p:nvPr/>
        </p:nvSpPr>
        <p:spPr>
          <a:xfrm>
            <a:off x="1806174" y="4462468"/>
            <a:ext cx="9690409" cy="429128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378561" indent="-285750">
              <a:lnSpc>
                <a:spcPct val="95825"/>
              </a:lnSpc>
              <a:buFont typeface="Arial" panose="020B0604020202020204" pitchFamily="34" charset="0"/>
              <a:buChar char="•"/>
              <a:defRPr/>
            </a:pPr>
            <a:r>
              <a:rPr lang="en-US" b="1" spc="-2" dirty="0">
                <a:solidFill>
                  <a:prstClr val="black"/>
                </a:solidFill>
                <a:latin typeface="Neue Haas Grotesk Text Pro" panose="020B0504020202020204" pitchFamily="34" charset="0"/>
                <a:cs typeface="Times New Roman"/>
              </a:rPr>
              <a:t>Reduction in computational cost</a:t>
            </a:r>
          </a:p>
          <a:p>
            <a:pPr marL="378561" indent="-285750">
              <a:lnSpc>
                <a:spcPct val="95825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Access to broad range </a:t>
            </a:r>
            <a:r>
              <a:rPr lang="en-US" b="1" spc="-2" dirty="0">
                <a:solidFill>
                  <a:prstClr val="black"/>
                </a:solidFill>
                <a:latin typeface="Neue Haas Grotesk Text Pro" panose="020B0504020202020204" pitchFamily="34" charset="0"/>
                <a:cs typeface="Times New Roman"/>
              </a:rPr>
              <a:t>of     (enabling creation of high-resolution partonic maps)</a:t>
            </a:r>
            <a:endParaRPr kumimoji="0" lang="en-US" sz="1800" b="1" i="0" u="none" strike="noStrike" kern="1200" cap="none" spc="-2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pic>
        <p:nvPicPr>
          <p:cNvPr id="14" name="Picture 13" descr="\documentclass{article}&#10;\usepackage{amsmath}&#10;\pagestyle{empty}&#10;\begin{document}&#10;&#10;$t$&#10;&#10;&#10;\end{document}" title="IguanaTex Bitmap Display">
            <a:extLst>
              <a:ext uri="{FF2B5EF4-FFF2-40B4-BE49-F238E27FC236}">
                <a16:creationId xmlns:a16="http://schemas.microsoft.com/office/drawing/2014/main" id="{7B4674B6-6857-E36E-B923-0174AE239C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04" y="4819057"/>
            <a:ext cx="79238" cy="1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11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20" name="object 10 2">
            <a:extLst>
              <a:ext uri="{FF2B5EF4-FFF2-40B4-BE49-F238E27FC236}">
                <a16:creationId xmlns:a16="http://schemas.microsoft.com/office/drawing/2014/main" id="{4B64C0D3-A982-8C9A-FB96-84C319E07CF9}"/>
              </a:ext>
            </a:extLst>
          </p:cNvPr>
          <p:cNvSpPr txBox="1"/>
          <p:nvPr/>
        </p:nvSpPr>
        <p:spPr>
          <a:xfrm>
            <a:off x="492583" y="1260487"/>
            <a:ext cx="484578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-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Resolution:</a:t>
            </a:r>
            <a:endParaRPr kumimoji="0" sz="1800" b="0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D6455-11EC-47B0-4125-D60F4814BE81}"/>
              </a:ext>
            </a:extLst>
          </p:cNvPr>
          <p:cNvGrpSpPr/>
          <p:nvPr/>
        </p:nvGrpSpPr>
        <p:grpSpPr>
          <a:xfrm>
            <a:off x="3648278" y="1164641"/>
            <a:ext cx="4962322" cy="2437648"/>
            <a:chOff x="3614839" y="1751094"/>
            <a:chExt cx="4962322" cy="2437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A241D-FF76-13AD-A0A9-1FB6920C1CC0}"/>
                </a:ext>
              </a:extLst>
            </p:cNvPr>
            <p:cNvSpPr/>
            <p:nvPr/>
          </p:nvSpPr>
          <p:spPr>
            <a:xfrm>
              <a:off x="7872752" y="3214255"/>
              <a:ext cx="541574" cy="245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B8A701-FEBA-8FD5-CED3-9A1FED64E692}"/>
                </a:ext>
              </a:extLst>
            </p:cNvPr>
            <p:cNvSpPr/>
            <p:nvPr/>
          </p:nvSpPr>
          <p:spPr>
            <a:xfrm>
              <a:off x="4575637" y="1867902"/>
              <a:ext cx="2569788" cy="1134837"/>
            </a:xfrm>
            <a:prstGeom prst="rect">
              <a:avLst/>
            </a:prstGeom>
            <a:solidFill>
              <a:srgbClr val="FFFFFF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C3CEE9D-2F9B-E5B7-E96B-057E988062DD}"/>
                </a:ext>
              </a:extLst>
            </p:cNvPr>
            <p:cNvGrpSpPr/>
            <p:nvPr/>
          </p:nvGrpSpPr>
          <p:grpSpPr>
            <a:xfrm>
              <a:off x="3614839" y="1751094"/>
              <a:ext cx="4962322" cy="2437648"/>
              <a:chOff x="3614839" y="1751094"/>
              <a:chExt cx="4962322" cy="2437648"/>
            </a:xfrm>
          </p:grpSpPr>
          <p:sp>
            <p:nvSpPr>
              <p:cNvPr id="32" name="object 10 2">
                <a:extLst>
                  <a:ext uri="{FF2B5EF4-FFF2-40B4-BE49-F238E27FC236}">
                    <a16:creationId xmlns:a16="http://schemas.microsoft.com/office/drawing/2014/main" id="{E615BDB1-F61F-6F6C-DE80-69DEEBBB6FAA}"/>
                  </a:ext>
                </a:extLst>
              </p:cNvPr>
              <p:cNvSpPr txBox="1"/>
              <p:nvPr/>
            </p:nvSpPr>
            <p:spPr>
              <a:xfrm>
                <a:off x="3731373" y="1751094"/>
                <a:ext cx="4845788" cy="411479"/>
              </a:xfrm>
              <a:prstGeom prst="rect">
                <a:avLst/>
              </a:prstGeom>
            </p:spPr>
            <p:txBody>
              <a:bodyPr wrap="square" lIns="0" tIns="49530" rIns="0" bIns="0" rtlCol="0">
                <a:noAutofit/>
              </a:bodyPr>
              <a:lstStyle/>
              <a:p>
                <a:pPr marL="92811" marR="0" lvl="0" indent="0" algn="ctr" defTabSz="914400" rtl="0" eaLnBrk="1" fontAlgn="auto" latinLnBrk="0" hangingPunct="1">
                  <a:lnSpc>
                    <a:spcPct val="958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-2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Neue Haas Grotesk Text Pro" panose="020B0504020202020204" pitchFamily="34" charset="0"/>
                    <a:cs typeface="Times New Roman"/>
                  </a:rPr>
                  <a:t>All </a:t>
                </a:r>
              </a:p>
              <a:p>
                <a:pPr marL="92811" marR="0" lvl="0" indent="0" algn="ctr" defTabSz="914400" rtl="0" eaLnBrk="1" fontAlgn="auto" latinLnBrk="0" hangingPunct="1">
                  <a:lnSpc>
                    <a:spcPct val="958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-2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Neue Haas Grotesk Text Pro" panose="020B0504020202020204" pitchFamily="34" charset="0"/>
                    <a:cs typeface="Times New Roman"/>
                  </a:rPr>
                  <a:t>momentum transfer to source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eue Haas Grotesk Text Pro" panose="020B0504020202020204" pitchFamily="34" charset="0"/>
                  <a:cs typeface="Times New Roman"/>
                </a:endParaRPr>
              </a:p>
            </p:txBody>
          </p:sp>
          <p:pic>
            <p:nvPicPr>
              <p:cNvPr id="33" name="Picture 32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7F5C8A9F-8381-9C39-E78A-DF3075459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121" y="2438738"/>
                <a:ext cx="2937192" cy="17500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FB54EEB-60DE-4089-DC47-9E676A47586F}"/>
                  </a:ext>
                </a:extLst>
              </p:cNvPr>
              <p:cNvSpPr/>
              <p:nvPr/>
            </p:nvSpPr>
            <p:spPr>
              <a:xfrm>
                <a:off x="4131065" y="3404445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80E149-64FC-4D51-6AEF-A8110BED35E8}"/>
                  </a:ext>
                </a:extLst>
              </p:cNvPr>
              <p:cNvSpPr/>
              <p:nvPr/>
            </p:nvSpPr>
            <p:spPr>
              <a:xfrm>
                <a:off x="4523610" y="3055374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6AE5511-83B9-CD38-42F9-105CF26E8F61}"/>
                  </a:ext>
                </a:extLst>
              </p:cNvPr>
              <p:cNvSpPr/>
              <p:nvPr/>
            </p:nvSpPr>
            <p:spPr>
              <a:xfrm>
                <a:off x="6154267" y="3079514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C530FC2-30DD-BB82-E197-34AE0EEB2E6A}"/>
                  </a:ext>
                </a:extLst>
              </p:cNvPr>
              <p:cNvSpPr/>
              <p:nvPr/>
            </p:nvSpPr>
            <p:spPr>
              <a:xfrm>
                <a:off x="6442733" y="3413681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F3226-E9C8-B9DC-436E-1C8A736066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2464" y="3441347"/>
                <a:ext cx="537119" cy="13955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BACBD3F-59B9-150D-23FB-AB55A7430FA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084" y="3446961"/>
                <a:ext cx="136278" cy="128328"/>
              </a:xfrm>
              <a:prstGeom prst="rect">
                <a:avLst/>
              </a:prstGeom>
            </p:spPr>
          </p:pic>
          <p:sp>
            <p:nvSpPr>
              <p:cNvPr id="40" name="Arrow: Curved Right 39">
                <a:extLst>
                  <a:ext uri="{FF2B5EF4-FFF2-40B4-BE49-F238E27FC236}">
                    <a16:creationId xmlns:a16="http://schemas.microsoft.com/office/drawing/2014/main" id="{16E339CF-4C55-F3E0-1609-0CF8C5A31A13}"/>
                  </a:ext>
                </a:extLst>
              </p:cNvPr>
              <p:cNvSpPr/>
              <p:nvPr/>
            </p:nvSpPr>
            <p:spPr>
              <a:xfrm rot="796760">
                <a:off x="3614839" y="2060903"/>
                <a:ext cx="665898" cy="1411013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5BB217C-C136-0DBF-E623-24B3E216F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3305" y="3493776"/>
                <a:ext cx="580925" cy="178163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7CFE45-2C30-4F74-1125-C33FEFC88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178018" y="3502590"/>
              <a:ext cx="874560" cy="1863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2E8329-F0BA-3B5C-7724-018B06BEB2EA}"/>
                </a:ext>
              </a:extLst>
            </p:cNvPr>
            <p:cNvSpPr txBox="1"/>
            <p:nvPr/>
          </p:nvSpPr>
          <p:spPr>
            <a:xfrm>
              <a:off x="5292130" y="3396234"/>
              <a:ext cx="1065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GPD</a:t>
              </a:r>
            </a:p>
          </p:txBody>
        </p:sp>
      </p:grpSp>
      <p:sp>
        <p:nvSpPr>
          <p:cNvPr id="44" name="object 10 2">
            <a:extLst>
              <a:ext uri="{FF2B5EF4-FFF2-40B4-BE49-F238E27FC236}">
                <a16:creationId xmlns:a16="http://schemas.microsoft.com/office/drawing/2014/main" id="{6B13DB86-CBF1-D8C2-C4FE-29829DEF808D}"/>
              </a:ext>
            </a:extLst>
          </p:cNvPr>
          <p:cNvSpPr txBox="1"/>
          <p:nvPr/>
        </p:nvSpPr>
        <p:spPr>
          <a:xfrm>
            <a:off x="332509" y="4007704"/>
            <a:ext cx="1161934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>
              <a:lnSpc>
                <a:spcPct val="95825"/>
              </a:lnSpc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 </a:t>
            </a:r>
            <a:r>
              <a:rPr lang="en-US" b="1" spc="-2" dirty="0">
                <a:solidFill>
                  <a:srgbClr val="C00000"/>
                </a:solidFill>
                <a:latin typeface="Neue Haas Grotesk Text Pro" panose="020B0504020202020204" pitchFamily="34" charset="0"/>
                <a:cs typeface="Times New Roman"/>
              </a:rPr>
              <a:t>Major theoretical advances (2209.05373):</a:t>
            </a:r>
            <a:endParaRPr kumimoji="0" lang="en-US" sz="1800" b="1" i="0" u="none" strike="noStrike" kern="1200" cap="none" spc="-2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CDFDB-E39C-E0F1-D160-C5DC4D94B1FC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17304-F17C-D152-75B4-BE47D90835D6}"/>
              </a:ext>
            </a:extLst>
          </p:cNvPr>
          <p:cNvSpPr txBox="1"/>
          <p:nvPr/>
        </p:nvSpPr>
        <p:spPr>
          <a:xfrm>
            <a:off x="710541" y="4546743"/>
            <a:ext cx="10834255" cy="3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Lorentz covariant formalism for calculating quasi-GPDs in any frame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013BE-1215-10E4-3F46-5E21C4144E9F}"/>
              </a:ext>
            </a:extLst>
          </p:cNvPr>
          <p:cNvSpPr txBox="1"/>
          <p:nvPr/>
        </p:nvSpPr>
        <p:spPr>
          <a:xfrm>
            <a:off x="710541" y="5103924"/>
            <a:ext cx="11194474" cy="3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Elimination of power corrections potentially allowing faster convergence to light-cone GPDs</a:t>
            </a:r>
          </a:p>
        </p:txBody>
      </p:sp>
    </p:spTree>
    <p:extLst>
      <p:ext uri="{BB962C8B-B14F-4D97-AF65-F5344CB8AC3E}">
        <p14:creationId xmlns:p14="http://schemas.microsoft.com/office/powerpoint/2010/main" val="2133379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20" name="object 10 2">
            <a:extLst>
              <a:ext uri="{FF2B5EF4-FFF2-40B4-BE49-F238E27FC236}">
                <a16:creationId xmlns:a16="http://schemas.microsoft.com/office/drawing/2014/main" id="{4B64C0D3-A982-8C9A-FB96-84C319E07CF9}"/>
              </a:ext>
            </a:extLst>
          </p:cNvPr>
          <p:cNvSpPr txBox="1"/>
          <p:nvPr/>
        </p:nvSpPr>
        <p:spPr>
          <a:xfrm>
            <a:off x="492583" y="1260487"/>
            <a:ext cx="484578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-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Resolution:</a:t>
            </a:r>
            <a:endParaRPr kumimoji="0" sz="1800" b="0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D6455-11EC-47B0-4125-D60F4814BE81}"/>
              </a:ext>
            </a:extLst>
          </p:cNvPr>
          <p:cNvGrpSpPr/>
          <p:nvPr/>
        </p:nvGrpSpPr>
        <p:grpSpPr>
          <a:xfrm>
            <a:off x="3648278" y="1164641"/>
            <a:ext cx="4962322" cy="2437648"/>
            <a:chOff x="3614839" y="1751094"/>
            <a:chExt cx="4962322" cy="2437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A241D-FF76-13AD-A0A9-1FB6920C1CC0}"/>
                </a:ext>
              </a:extLst>
            </p:cNvPr>
            <p:cNvSpPr/>
            <p:nvPr/>
          </p:nvSpPr>
          <p:spPr>
            <a:xfrm>
              <a:off x="7872752" y="3214255"/>
              <a:ext cx="541574" cy="245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B8A701-FEBA-8FD5-CED3-9A1FED64E692}"/>
                </a:ext>
              </a:extLst>
            </p:cNvPr>
            <p:cNvSpPr/>
            <p:nvPr/>
          </p:nvSpPr>
          <p:spPr>
            <a:xfrm>
              <a:off x="4575637" y="1867902"/>
              <a:ext cx="2569788" cy="1134837"/>
            </a:xfrm>
            <a:prstGeom prst="rect">
              <a:avLst/>
            </a:prstGeom>
            <a:solidFill>
              <a:srgbClr val="FFFFFF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C3CEE9D-2F9B-E5B7-E96B-057E988062DD}"/>
                </a:ext>
              </a:extLst>
            </p:cNvPr>
            <p:cNvGrpSpPr/>
            <p:nvPr/>
          </p:nvGrpSpPr>
          <p:grpSpPr>
            <a:xfrm>
              <a:off x="3614839" y="1751094"/>
              <a:ext cx="4962322" cy="2437648"/>
              <a:chOff x="3614839" y="1751094"/>
              <a:chExt cx="4962322" cy="2437648"/>
            </a:xfrm>
          </p:grpSpPr>
          <p:sp>
            <p:nvSpPr>
              <p:cNvPr id="32" name="object 10 2">
                <a:extLst>
                  <a:ext uri="{FF2B5EF4-FFF2-40B4-BE49-F238E27FC236}">
                    <a16:creationId xmlns:a16="http://schemas.microsoft.com/office/drawing/2014/main" id="{E615BDB1-F61F-6F6C-DE80-69DEEBBB6FAA}"/>
                  </a:ext>
                </a:extLst>
              </p:cNvPr>
              <p:cNvSpPr txBox="1"/>
              <p:nvPr/>
            </p:nvSpPr>
            <p:spPr>
              <a:xfrm>
                <a:off x="3731373" y="1751094"/>
                <a:ext cx="4845788" cy="411479"/>
              </a:xfrm>
              <a:prstGeom prst="rect">
                <a:avLst/>
              </a:prstGeom>
            </p:spPr>
            <p:txBody>
              <a:bodyPr wrap="square" lIns="0" tIns="49530" rIns="0" bIns="0" rtlCol="0">
                <a:noAutofit/>
              </a:bodyPr>
              <a:lstStyle/>
              <a:p>
                <a:pPr marL="92811" marR="0" lvl="0" indent="0" algn="ctr" defTabSz="914400" rtl="0" eaLnBrk="1" fontAlgn="auto" latinLnBrk="0" hangingPunct="1">
                  <a:lnSpc>
                    <a:spcPct val="958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-2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Neue Haas Grotesk Text Pro" panose="020B0504020202020204" pitchFamily="34" charset="0"/>
                    <a:cs typeface="Times New Roman"/>
                  </a:rPr>
                  <a:t>All </a:t>
                </a:r>
              </a:p>
              <a:p>
                <a:pPr marL="92811" marR="0" lvl="0" indent="0" algn="ctr" defTabSz="914400" rtl="0" eaLnBrk="1" fontAlgn="auto" latinLnBrk="0" hangingPunct="1">
                  <a:lnSpc>
                    <a:spcPct val="958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-2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Neue Haas Grotesk Text Pro" panose="020B0504020202020204" pitchFamily="34" charset="0"/>
                    <a:cs typeface="Times New Roman"/>
                  </a:rPr>
                  <a:t>momentum transfer to source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eue Haas Grotesk Text Pro" panose="020B0504020202020204" pitchFamily="34" charset="0"/>
                  <a:cs typeface="Times New Roman"/>
                </a:endParaRPr>
              </a:p>
            </p:txBody>
          </p:sp>
          <p:pic>
            <p:nvPicPr>
              <p:cNvPr id="33" name="Picture 32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7F5C8A9F-8381-9C39-E78A-DF3075459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121" y="2438738"/>
                <a:ext cx="2937192" cy="17500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FB54EEB-60DE-4089-DC47-9E676A47586F}"/>
                  </a:ext>
                </a:extLst>
              </p:cNvPr>
              <p:cNvSpPr/>
              <p:nvPr/>
            </p:nvSpPr>
            <p:spPr>
              <a:xfrm>
                <a:off x="4131065" y="3404445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80E149-64FC-4D51-6AEF-A8110BED35E8}"/>
                  </a:ext>
                </a:extLst>
              </p:cNvPr>
              <p:cNvSpPr/>
              <p:nvPr/>
            </p:nvSpPr>
            <p:spPr>
              <a:xfrm>
                <a:off x="4523610" y="3055374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6AE5511-83B9-CD38-42F9-105CF26E8F61}"/>
                  </a:ext>
                </a:extLst>
              </p:cNvPr>
              <p:cNvSpPr/>
              <p:nvPr/>
            </p:nvSpPr>
            <p:spPr>
              <a:xfrm>
                <a:off x="6154267" y="3079514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C530FC2-30DD-BB82-E197-34AE0EEB2E6A}"/>
                  </a:ext>
                </a:extLst>
              </p:cNvPr>
              <p:cNvSpPr/>
              <p:nvPr/>
            </p:nvSpPr>
            <p:spPr>
              <a:xfrm>
                <a:off x="6442733" y="3413681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F3226-E9C8-B9DC-436E-1C8A736066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2464" y="3441347"/>
                <a:ext cx="537119" cy="13955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BACBD3F-59B9-150D-23FB-AB55A7430FA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084" y="3446961"/>
                <a:ext cx="136278" cy="128328"/>
              </a:xfrm>
              <a:prstGeom prst="rect">
                <a:avLst/>
              </a:prstGeom>
            </p:spPr>
          </p:pic>
          <p:sp>
            <p:nvSpPr>
              <p:cNvPr id="40" name="Arrow: Curved Right 39">
                <a:extLst>
                  <a:ext uri="{FF2B5EF4-FFF2-40B4-BE49-F238E27FC236}">
                    <a16:creationId xmlns:a16="http://schemas.microsoft.com/office/drawing/2014/main" id="{16E339CF-4C55-F3E0-1609-0CF8C5A31A13}"/>
                  </a:ext>
                </a:extLst>
              </p:cNvPr>
              <p:cNvSpPr/>
              <p:nvPr/>
            </p:nvSpPr>
            <p:spPr>
              <a:xfrm rot="796760">
                <a:off x="3614839" y="2060903"/>
                <a:ext cx="665898" cy="1411013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5BB217C-C136-0DBF-E623-24B3E216F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3305" y="3493776"/>
                <a:ext cx="580925" cy="178163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7CFE45-2C30-4F74-1125-C33FEFC88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178018" y="3502590"/>
              <a:ext cx="874560" cy="1863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2E8329-F0BA-3B5C-7724-018B06BEB2EA}"/>
                </a:ext>
              </a:extLst>
            </p:cNvPr>
            <p:cNvSpPr txBox="1"/>
            <p:nvPr/>
          </p:nvSpPr>
          <p:spPr>
            <a:xfrm>
              <a:off x="5292130" y="3396234"/>
              <a:ext cx="1065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GPD</a:t>
              </a:r>
            </a:p>
          </p:txBody>
        </p:sp>
      </p:grpSp>
      <p:sp>
        <p:nvSpPr>
          <p:cNvPr id="44" name="object 10 2">
            <a:extLst>
              <a:ext uri="{FF2B5EF4-FFF2-40B4-BE49-F238E27FC236}">
                <a16:creationId xmlns:a16="http://schemas.microsoft.com/office/drawing/2014/main" id="{6B13DB86-CBF1-D8C2-C4FE-29829DEF808D}"/>
              </a:ext>
            </a:extLst>
          </p:cNvPr>
          <p:cNvSpPr txBox="1"/>
          <p:nvPr/>
        </p:nvSpPr>
        <p:spPr>
          <a:xfrm>
            <a:off x="332509" y="4007704"/>
            <a:ext cx="1161934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>
              <a:lnSpc>
                <a:spcPct val="95825"/>
              </a:lnSpc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 </a:t>
            </a:r>
            <a:r>
              <a:rPr lang="en-US" b="1" spc="-2" dirty="0">
                <a:solidFill>
                  <a:srgbClr val="C00000"/>
                </a:solidFill>
                <a:latin typeface="Neue Haas Grotesk Text Pro" panose="020B0504020202020204" pitchFamily="34" charset="0"/>
                <a:cs typeface="Times New Roman"/>
              </a:rPr>
              <a:t>Major theoretical advances:</a:t>
            </a:r>
            <a:endParaRPr kumimoji="0" lang="en-US" sz="1800" b="1" i="0" u="none" strike="noStrike" kern="1200" cap="none" spc="-2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CDFDB-E39C-E0F1-D160-C5DC4D94B1FC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17304-F17C-D152-75B4-BE47D90835D6}"/>
              </a:ext>
            </a:extLst>
          </p:cNvPr>
          <p:cNvSpPr txBox="1"/>
          <p:nvPr/>
        </p:nvSpPr>
        <p:spPr>
          <a:xfrm>
            <a:off x="710541" y="4546743"/>
            <a:ext cx="10834255" cy="3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Lorentz covariant formalism for calculating quasi-GPDs in any frame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013BE-1215-10E4-3F46-5E21C4144E9F}"/>
              </a:ext>
            </a:extLst>
          </p:cNvPr>
          <p:cNvSpPr txBox="1"/>
          <p:nvPr/>
        </p:nvSpPr>
        <p:spPr>
          <a:xfrm>
            <a:off x="710541" y="5103924"/>
            <a:ext cx="11194474" cy="3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Elimination of power corrections potentially allowing faster convergence to light-cone GPDs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1DF1C-3684-B8AD-F9F9-01C06E3B2E06}"/>
              </a:ext>
            </a:extLst>
          </p:cNvPr>
          <p:cNvSpPr/>
          <p:nvPr/>
        </p:nvSpPr>
        <p:spPr>
          <a:xfrm>
            <a:off x="349346" y="943241"/>
            <a:ext cx="11315912" cy="302117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96DF6-CFF0-8480-D2D8-943C7D64307A}"/>
              </a:ext>
            </a:extLst>
          </p:cNvPr>
          <p:cNvSpPr/>
          <p:nvPr/>
        </p:nvSpPr>
        <p:spPr>
          <a:xfrm>
            <a:off x="236014" y="5051630"/>
            <a:ext cx="11315912" cy="81890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D0AA4E-F5A2-0B2A-902E-4E984E687B36}"/>
              </a:ext>
            </a:extLst>
          </p:cNvPr>
          <p:cNvSpPr/>
          <p:nvPr/>
        </p:nvSpPr>
        <p:spPr>
          <a:xfrm>
            <a:off x="677602" y="4328167"/>
            <a:ext cx="8300468" cy="81448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667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\documentclass{article}&#10;\usepackage{amsmath,color}&#10;\pagestyle{empty}&#10;\begin{document}&#10;&#10;\begin{align*}&#10;F^{\mu} (z,P,\Delta) &amp; = \bar{u}(p_f,\lambda') \bigg [ \dfrac{P^{\mu}}{m} \boldsymbol{\color{red}A_1} + m z^{\mu} \boldsymbol{\color{red}A_2} + \dfrac{\Delta^{\mu}}{m} \boldsymbol{\color{red}A_3} + i m \sigma^{\mu z} \boldsymbol{\color{red}A_4} + \dfrac{i\sigma^{\mu \Delta}}{m} \boldsymbol{\color{red}A_5} + \dfrac{P^{\mu} i\sigma^{z \Delta}}{m} \boldsymbol{\color{red}A_6} + m z^{\mu} i\sigma^{z \Delta} \boldsymbol{\color{red}A_7} + \dfrac{\Delta^{\mu} i\sigma^{z \Delta}}{m} \boldsymbol{\color{red}A_8}  \bigg ] u(p_i, \lambda) &#10;\end{align*}&#10;&#10;&#10;\end{document}" title="IguanaTex Bitmap Display">
            <a:extLst>
              <a:ext uri="{FF2B5EF4-FFF2-40B4-BE49-F238E27FC236}">
                <a16:creationId xmlns:a16="http://schemas.microsoft.com/office/drawing/2014/main" id="{EB127123-CAE7-45E7-1B44-4DBE38FDB5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1" y="2454609"/>
            <a:ext cx="10477714" cy="470857"/>
          </a:xfrm>
          <a:prstGeom prst="rect">
            <a:avLst/>
          </a:prstGeom>
        </p:spPr>
      </p:pic>
      <p:sp>
        <p:nvSpPr>
          <p:cNvPr id="30" name="object 10 2 1 2 1 1 1">
            <a:extLst>
              <a:ext uri="{FF2B5EF4-FFF2-40B4-BE49-F238E27FC236}">
                <a16:creationId xmlns:a16="http://schemas.microsoft.com/office/drawing/2014/main" id="{324BCCBE-4500-5E09-5C33-762BDA7687D2}"/>
              </a:ext>
            </a:extLst>
          </p:cNvPr>
          <p:cNvSpPr txBox="1"/>
          <p:nvPr/>
        </p:nvSpPr>
        <p:spPr>
          <a:xfrm>
            <a:off x="419594" y="1608513"/>
            <a:ext cx="1093420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Novel parameterization of position-space matrix element: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(Inspired from                          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D445BD-85CD-68FB-11DB-753EC85FF82A}"/>
              </a:ext>
            </a:extLst>
          </p:cNvPr>
          <p:cNvSpPr/>
          <p:nvPr/>
        </p:nvSpPr>
        <p:spPr>
          <a:xfrm>
            <a:off x="558011" y="2198993"/>
            <a:ext cx="10606974" cy="107991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F9B261-AB28-5BA8-5BBD-8F02B14843FC}"/>
              </a:ext>
            </a:extLst>
          </p:cNvPr>
          <p:cNvCxnSpPr>
            <a:cxnSpLocks/>
          </p:cNvCxnSpPr>
          <p:nvPr/>
        </p:nvCxnSpPr>
        <p:spPr>
          <a:xfrm flipV="1">
            <a:off x="964912" y="2900469"/>
            <a:ext cx="0" cy="7393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853796C-B5EB-1DF6-6867-0039B152CF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05" y="3687541"/>
            <a:ext cx="4105754" cy="529067"/>
          </a:xfrm>
          <a:prstGeom prst="rect">
            <a:avLst/>
          </a:prstGeom>
        </p:spPr>
      </p:pic>
      <p:sp>
        <p:nvSpPr>
          <p:cNvPr id="45" name="object 10 2 1 2 1 2">
            <a:extLst>
              <a:ext uri="{FF2B5EF4-FFF2-40B4-BE49-F238E27FC236}">
                <a16:creationId xmlns:a16="http://schemas.microsoft.com/office/drawing/2014/main" id="{F1597BF3-58E7-A8AB-4470-475971BE22A6}"/>
              </a:ext>
            </a:extLst>
          </p:cNvPr>
          <p:cNvSpPr txBox="1"/>
          <p:nvPr/>
        </p:nvSpPr>
        <p:spPr>
          <a:xfrm>
            <a:off x="419594" y="3724769"/>
            <a:ext cx="7501921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Vector operator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538E1E48-C2BD-86B5-498C-39F8E8B87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object 10 2 1 1">
            <a:extLst>
              <a:ext uri="{FF2B5EF4-FFF2-40B4-BE49-F238E27FC236}">
                <a16:creationId xmlns:a16="http://schemas.microsoft.com/office/drawing/2014/main" id="{A63BC572-69AE-6B9B-E9AE-36EDCD8F434A}"/>
              </a:ext>
            </a:extLst>
          </p:cNvPr>
          <p:cNvSpPr txBox="1"/>
          <p:nvPr/>
        </p:nvSpPr>
        <p:spPr>
          <a:xfrm>
            <a:off x="4096499" y="946868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Lorentz covariant formalism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8DD2A-4875-0EB2-65BE-A9B5233B359C}"/>
              </a:ext>
            </a:extLst>
          </p:cNvPr>
          <p:cNvSpPr txBox="1"/>
          <p:nvPr/>
        </p:nvSpPr>
        <p:spPr>
          <a:xfrm>
            <a:off x="8329727" y="1635804"/>
            <a:ext cx="3534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 panose="02020603050405020304" pitchFamily="18" charset="0"/>
              </a:rPr>
              <a:t>Meissner, Metz, Schlegel, 2009)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</a:endParaRPr>
          </a:p>
        </p:txBody>
      </p:sp>
      <p:sp>
        <p:nvSpPr>
          <p:cNvPr id="2" name="object 10 2 1 2 1">
            <a:extLst>
              <a:ext uri="{FF2B5EF4-FFF2-40B4-BE49-F238E27FC236}">
                <a16:creationId xmlns:a16="http://schemas.microsoft.com/office/drawing/2014/main" id="{361B3AB9-214A-BED8-388F-BE179C912641}"/>
              </a:ext>
            </a:extLst>
          </p:cNvPr>
          <p:cNvSpPr txBox="1"/>
          <p:nvPr/>
        </p:nvSpPr>
        <p:spPr>
          <a:xfrm>
            <a:off x="419593" y="4597628"/>
            <a:ext cx="7501921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Features: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5" name="object 10 2 1 2 1 3">
            <a:extLst>
              <a:ext uri="{FF2B5EF4-FFF2-40B4-BE49-F238E27FC236}">
                <a16:creationId xmlns:a16="http://schemas.microsoft.com/office/drawing/2014/main" id="{5123082F-840F-5D0D-A514-C1E8826E5614}"/>
              </a:ext>
            </a:extLst>
          </p:cNvPr>
          <p:cNvSpPr txBox="1"/>
          <p:nvPr/>
        </p:nvSpPr>
        <p:spPr>
          <a:xfrm>
            <a:off x="1296382" y="4503578"/>
            <a:ext cx="9180630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8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linearly-independent Dirac structures</a:t>
            </a: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8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Lorentz-invariant (frame-independent) amplitudes </a:t>
            </a:r>
            <a:endParaRPr kumimoji="0" sz="1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pic>
        <p:nvPicPr>
          <p:cNvPr id="6" name="Picture 5" descr="\documentclass{article}&#10;\usepackage{amsmath,color}&#10;\pagestyle{empty}&#10;\begin{document}&#10;&#10;$\boldsymbol{\color{red}A_i} \equiv \boldsymbol{\color{red}A_i (z\cdot P, z \cdot \Delta, t = \Delta^2, z^2)}$&#10;&#10;\end{document}" title="IguanaTex Bitmap Display">
            <a:extLst>
              <a:ext uri="{FF2B5EF4-FFF2-40B4-BE49-F238E27FC236}">
                <a16:creationId xmlns:a16="http://schemas.microsoft.com/office/drawing/2014/main" id="{EF6CD294-45D8-CE4D-A464-0743D03322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0" y="5606700"/>
            <a:ext cx="3649395" cy="2576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BF35A6-D39B-5953-17BB-DEE4D77E623C}"/>
              </a:ext>
            </a:extLst>
          </p:cNvPr>
          <p:cNvCxnSpPr>
            <a:cxnSpLocks/>
          </p:cNvCxnSpPr>
          <p:nvPr/>
        </p:nvCxnSpPr>
        <p:spPr>
          <a:xfrm>
            <a:off x="240145" y="4338905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BEA8AB1-450E-4876-3261-A4C11FC770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9684">
            <a:off x="109006" y="1021992"/>
            <a:ext cx="129540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C0C2E6-F206-912B-DB92-C14F0AA5B519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</p:spTree>
    <p:extLst>
      <p:ext uri="{BB962C8B-B14F-4D97-AF65-F5344CB8AC3E}">
        <p14:creationId xmlns:p14="http://schemas.microsoft.com/office/powerpoint/2010/main" val="1329424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\documentclass{article}&#10;\usepackage{amsmath,color}&#10;\pagestyle{empty}&#10;\begin{document}&#10;&#10;\begin{align*}&#10;F^{\mu} (z,P,\Delta) &amp; = \bar{u}(p_f,\lambda') \bigg [ \dfrac{P^{\mu}}{m} \boldsymbol{\color{red}A_1} + m z^{\mu} \boldsymbol{\color{red}A_2} + \dfrac{\Delta^{\mu}}{m} \boldsymbol{\color{red}A_3} + i m \sigma^{\mu z} \boldsymbol{\color{red}A_4} + \dfrac{i\sigma^{\mu \Delta}}{m} \boldsymbol{\color{red}A_5} + \dfrac{P^{\mu} i\sigma^{z \Delta}}{m} \boldsymbol{\color{red}A_6} + m z^{\mu} i\sigma^{z \Delta} \boldsymbol{\color{red}A_7} + \dfrac{\Delta^{\mu} i\sigma^{z \Delta}}{m} \boldsymbol{\color{red}A_8}  \bigg ] u(p_i, \lambda) &#10;\end{align*}&#10;&#10;&#10;\end{document}" title="IguanaTex Bitmap Display">
            <a:extLst>
              <a:ext uri="{FF2B5EF4-FFF2-40B4-BE49-F238E27FC236}">
                <a16:creationId xmlns:a16="http://schemas.microsoft.com/office/drawing/2014/main" id="{EB127123-CAE7-45E7-1B44-4DBE38FDB5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1" y="2454609"/>
            <a:ext cx="10477714" cy="470857"/>
          </a:xfrm>
          <a:prstGeom prst="rect">
            <a:avLst/>
          </a:prstGeom>
        </p:spPr>
      </p:pic>
      <p:sp>
        <p:nvSpPr>
          <p:cNvPr id="30" name="object 10 2 1 2 1 1 1">
            <a:extLst>
              <a:ext uri="{FF2B5EF4-FFF2-40B4-BE49-F238E27FC236}">
                <a16:creationId xmlns:a16="http://schemas.microsoft.com/office/drawing/2014/main" id="{324BCCBE-4500-5E09-5C33-762BDA7687D2}"/>
              </a:ext>
            </a:extLst>
          </p:cNvPr>
          <p:cNvSpPr txBox="1"/>
          <p:nvPr/>
        </p:nvSpPr>
        <p:spPr>
          <a:xfrm>
            <a:off x="419594" y="1608513"/>
            <a:ext cx="1093420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Novel parameterization of position-space matrix element: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(Inspired from                          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D445BD-85CD-68FB-11DB-753EC85FF82A}"/>
              </a:ext>
            </a:extLst>
          </p:cNvPr>
          <p:cNvSpPr/>
          <p:nvPr/>
        </p:nvSpPr>
        <p:spPr>
          <a:xfrm>
            <a:off x="558011" y="2198993"/>
            <a:ext cx="10606974" cy="107991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F9B261-AB28-5BA8-5BBD-8F02B14843FC}"/>
              </a:ext>
            </a:extLst>
          </p:cNvPr>
          <p:cNvCxnSpPr>
            <a:cxnSpLocks/>
          </p:cNvCxnSpPr>
          <p:nvPr/>
        </p:nvCxnSpPr>
        <p:spPr>
          <a:xfrm flipV="1">
            <a:off x="964912" y="2900469"/>
            <a:ext cx="0" cy="7393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853796C-B5EB-1DF6-6867-0039B152CF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05" y="3687541"/>
            <a:ext cx="4105754" cy="529067"/>
          </a:xfrm>
          <a:prstGeom prst="rect">
            <a:avLst/>
          </a:prstGeom>
        </p:spPr>
      </p:pic>
      <p:sp>
        <p:nvSpPr>
          <p:cNvPr id="45" name="object 10 2 1 2 1 2">
            <a:extLst>
              <a:ext uri="{FF2B5EF4-FFF2-40B4-BE49-F238E27FC236}">
                <a16:creationId xmlns:a16="http://schemas.microsoft.com/office/drawing/2014/main" id="{F1597BF3-58E7-A8AB-4470-475971BE22A6}"/>
              </a:ext>
            </a:extLst>
          </p:cNvPr>
          <p:cNvSpPr txBox="1"/>
          <p:nvPr/>
        </p:nvSpPr>
        <p:spPr>
          <a:xfrm>
            <a:off x="419594" y="3724769"/>
            <a:ext cx="7501921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Vector operator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538E1E48-C2BD-86B5-498C-39F8E8B87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object 10 2 1 1">
            <a:extLst>
              <a:ext uri="{FF2B5EF4-FFF2-40B4-BE49-F238E27FC236}">
                <a16:creationId xmlns:a16="http://schemas.microsoft.com/office/drawing/2014/main" id="{A63BC572-69AE-6B9B-E9AE-36EDCD8F434A}"/>
              </a:ext>
            </a:extLst>
          </p:cNvPr>
          <p:cNvSpPr txBox="1"/>
          <p:nvPr/>
        </p:nvSpPr>
        <p:spPr>
          <a:xfrm>
            <a:off x="4096499" y="946868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Lorentz covariant formalism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8DD2A-4875-0EB2-65BE-A9B5233B359C}"/>
              </a:ext>
            </a:extLst>
          </p:cNvPr>
          <p:cNvSpPr txBox="1"/>
          <p:nvPr/>
        </p:nvSpPr>
        <p:spPr>
          <a:xfrm>
            <a:off x="8329727" y="1635804"/>
            <a:ext cx="3534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 panose="02020603050405020304" pitchFamily="18" charset="0"/>
              </a:rPr>
              <a:t>Meissner, Metz, Schlegel, 2009)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</a:endParaRPr>
          </a:p>
        </p:txBody>
      </p:sp>
      <p:sp>
        <p:nvSpPr>
          <p:cNvPr id="2" name="object 10 2 1 2 1">
            <a:extLst>
              <a:ext uri="{FF2B5EF4-FFF2-40B4-BE49-F238E27FC236}">
                <a16:creationId xmlns:a16="http://schemas.microsoft.com/office/drawing/2014/main" id="{361B3AB9-214A-BED8-388F-BE179C912641}"/>
              </a:ext>
            </a:extLst>
          </p:cNvPr>
          <p:cNvSpPr txBox="1"/>
          <p:nvPr/>
        </p:nvSpPr>
        <p:spPr>
          <a:xfrm>
            <a:off x="419593" y="4597628"/>
            <a:ext cx="7501921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Features: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5" name="object 10 2 1 2 1 3">
            <a:extLst>
              <a:ext uri="{FF2B5EF4-FFF2-40B4-BE49-F238E27FC236}">
                <a16:creationId xmlns:a16="http://schemas.microsoft.com/office/drawing/2014/main" id="{5123082F-840F-5D0D-A514-C1E8826E5614}"/>
              </a:ext>
            </a:extLst>
          </p:cNvPr>
          <p:cNvSpPr txBox="1"/>
          <p:nvPr/>
        </p:nvSpPr>
        <p:spPr>
          <a:xfrm>
            <a:off x="1296382" y="4503578"/>
            <a:ext cx="9180630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8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linearly-independent Dirac structures</a:t>
            </a: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8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Lorentz-invariant (frame-independent) amplitudes </a:t>
            </a:r>
            <a:endParaRPr kumimoji="0" sz="1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pic>
        <p:nvPicPr>
          <p:cNvPr id="6" name="Picture 5" descr="\documentclass{article}&#10;\usepackage{amsmath,color}&#10;\pagestyle{empty}&#10;\begin{document}&#10;&#10;$\boldsymbol{\color{red}A_i} \equiv \boldsymbol{\color{red}A_i (z\cdot P, z \cdot \Delta, t = \Delta^2, z^2)}$&#10;&#10;\end{document}" title="IguanaTex Bitmap Display">
            <a:extLst>
              <a:ext uri="{FF2B5EF4-FFF2-40B4-BE49-F238E27FC236}">
                <a16:creationId xmlns:a16="http://schemas.microsoft.com/office/drawing/2014/main" id="{EF6CD294-45D8-CE4D-A464-0743D03322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0" y="5606700"/>
            <a:ext cx="3649395" cy="2576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BF35A6-D39B-5953-17BB-DEE4D77E623C}"/>
              </a:ext>
            </a:extLst>
          </p:cNvPr>
          <p:cNvCxnSpPr>
            <a:cxnSpLocks/>
          </p:cNvCxnSpPr>
          <p:nvPr/>
        </p:nvCxnSpPr>
        <p:spPr>
          <a:xfrm>
            <a:off x="240145" y="4338905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BEA8AB1-450E-4876-3261-A4C11FC770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9684">
            <a:off x="109006" y="1021992"/>
            <a:ext cx="129540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C0C2E6-F206-912B-DB92-C14F0AA5B519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91F25-AC09-36AF-9331-C130B1F1CB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3" y="3435886"/>
            <a:ext cx="9920182" cy="301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376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\documentclass{article}&#10;\usepackage{amsmath,color}&#10;\pagestyle{empty}&#10;\begin{document}&#10;&#10;\begin{align*}&#10;F^{\mu} (z,P,\Delta) &amp; = \bar{u}(p_f,\lambda') \bigg [ \dfrac{P^{\mu}}{m} \boldsymbol{\color{red}A_1} + m z^{\mu} \boldsymbol{\color{red}A_2} + \dfrac{\Delta^{\mu}}{m} \boldsymbol{\color{red}A_3} + i m \sigma^{\mu z} \boldsymbol{\color{red}A_4} + \dfrac{i\sigma^{\mu \Delta}}{m} \boldsymbol{\color{red}A_5} + \dfrac{P^{\mu} i\sigma^{z \Delta}}{m} \boldsymbol{\color{red}A_6} + m z^{\mu} i\sigma^{z \Delta} \boldsymbol{\color{red}A_7} + \dfrac{\Delta^{\mu} i\sigma^{z \Delta}}{m} \boldsymbol{\color{red}A_8}  \bigg ] u(p_i, \lambda) &#10;\end{align*}&#10;&#10;&#10;\end{document}" title="IguanaTex Bitmap Display">
            <a:extLst>
              <a:ext uri="{FF2B5EF4-FFF2-40B4-BE49-F238E27FC236}">
                <a16:creationId xmlns:a16="http://schemas.microsoft.com/office/drawing/2014/main" id="{EB127123-CAE7-45E7-1B44-4DBE38FDB5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1" y="2454609"/>
            <a:ext cx="10477714" cy="470857"/>
          </a:xfrm>
          <a:prstGeom prst="rect">
            <a:avLst/>
          </a:prstGeom>
        </p:spPr>
      </p:pic>
      <p:sp>
        <p:nvSpPr>
          <p:cNvPr id="30" name="object 10 2 1 2 1 1 1">
            <a:extLst>
              <a:ext uri="{FF2B5EF4-FFF2-40B4-BE49-F238E27FC236}">
                <a16:creationId xmlns:a16="http://schemas.microsoft.com/office/drawing/2014/main" id="{324BCCBE-4500-5E09-5C33-762BDA7687D2}"/>
              </a:ext>
            </a:extLst>
          </p:cNvPr>
          <p:cNvSpPr txBox="1"/>
          <p:nvPr/>
        </p:nvSpPr>
        <p:spPr>
          <a:xfrm>
            <a:off x="419594" y="1608513"/>
            <a:ext cx="1093420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Novel parameterization of position-space matrix element: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(Inspired from                          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D445BD-85CD-68FB-11DB-753EC85FF82A}"/>
              </a:ext>
            </a:extLst>
          </p:cNvPr>
          <p:cNvSpPr/>
          <p:nvPr/>
        </p:nvSpPr>
        <p:spPr>
          <a:xfrm>
            <a:off x="558011" y="2198993"/>
            <a:ext cx="10606974" cy="107991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F9B261-AB28-5BA8-5BBD-8F02B14843FC}"/>
              </a:ext>
            </a:extLst>
          </p:cNvPr>
          <p:cNvCxnSpPr>
            <a:cxnSpLocks/>
          </p:cNvCxnSpPr>
          <p:nvPr/>
        </p:nvCxnSpPr>
        <p:spPr>
          <a:xfrm flipV="1">
            <a:off x="964912" y="2900469"/>
            <a:ext cx="0" cy="7393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853796C-B5EB-1DF6-6867-0039B152CF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05" y="3687541"/>
            <a:ext cx="4105754" cy="529067"/>
          </a:xfrm>
          <a:prstGeom prst="rect">
            <a:avLst/>
          </a:prstGeom>
        </p:spPr>
      </p:pic>
      <p:sp>
        <p:nvSpPr>
          <p:cNvPr id="45" name="object 10 2 1 2 1 2">
            <a:extLst>
              <a:ext uri="{FF2B5EF4-FFF2-40B4-BE49-F238E27FC236}">
                <a16:creationId xmlns:a16="http://schemas.microsoft.com/office/drawing/2014/main" id="{F1597BF3-58E7-A8AB-4470-475971BE22A6}"/>
              </a:ext>
            </a:extLst>
          </p:cNvPr>
          <p:cNvSpPr txBox="1"/>
          <p:nvPr/>
        </p:nvSpPr>
        <p:spPr>
          <a:xfrm>
            <a:off x="419594" y="3724769"/>
            <a:ext cx="7501921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Vector operator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538E1E48-C2BD-86B5-498C-39F8E8B87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object 10 2 1 1">
            <a:extLst>
              <a:ext uri="{FF2B5EF4-FFF2-40B4-BE49-F238E27FC236}">
                <a16:creationId xmlns:a16="http://schemas.microsoft.com/office/drawing/2014/main" id="{A63BC572-69AE-6B9B-E9AE-36EDCD8F434A}"/>
              </a:ext>
            </a:extLst>
          </p:cNvPr>
          <p:cNvSpPr txBox="1"/>
          <p:nvPr/>
        </p:nvSpPr>
        <p:spPr>
          <a:xfrm>
            <a:off x="4096499" y="946868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Lorentz covariant formalism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8DD2A-4875-0EB2-65BE-A9B5233B359C}"/>
              </a:ext>
            </a:extLst>
          </p:cNvPr>
          <p:cNvSpPr txBox="1"/>
          <p:nvPr/>
        </p:nvSpPr>
        <p:spPr>
          <a:xfrm>
            <a:off x="8329727" y="1635804"/>
            <a:ext cx="3534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 panose="02020603050405020304" pitchFamily="18" charset="0"/>
              </a:rPr>
              <a:t>Meissner, Metz, Schlegel, 2009)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</a:endParaRPr>
          </a:p>
        </p:txBody>
      </p:sp>
      <p:sp>
        <p:nvSpPr>
          <p:cNvPr id="2" name="object 10 2 1 2 1">
            <a:extLst>
              <a:ext uri="{FF2B5EF4-FFF2-40B4-BE49-F238E27FC236}">
                <a16:creationId xmlns:a16="http://schemas.microsoft.com/office/drawing/2014/main" id="{361B3AB9-214A-BED8-388F-BE179C912641}"/>
              </a:ext>
            </a:extLst>
          </p:cNvPr>
          <p:cNvSpPr txBox="1"/>
          <p:nvPr/>
        </p:nvSpPr>
        <p:spPr>
          <a:xfrm>
            <a:off x="419593" y="4597628"/>
            <a:ext cx="7501921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Features: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5" name="object 10 2 1 2 1 3">
            <a:extLst>
              <a:ext uri="{FF2B5EF4-FFF2-40B4-BE49-F238E27FC236}">
                <a16:creationId xmlns:a16="http://schemas.microsoft.com/office/drawing/2014/main" id="{5123082F-840F-5D0D-A514-C1E8826E5614}"/>
              </a:ext>
            </a:extLst>
          </p:cNvPr>
          <p:cNvSpPr txBox="1"/>
          <p:nvPr/>
        </p:nvSpPr>
        <p:spPr>
          <a:xfrm>
            <a:off x="1296382" y="4503578"/>
            <a:ext cx="9180630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8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linearly-independent Dirac structures</a:t>
            </a: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8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/>
              </a:rPr>
              <a:t>Lorentz-invariant (frame-independent) amplitudes </a:t>
            </a:r>
            <a:endParaRPr kumimoji="0" sz="1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pic>
        <p:nvPicPr>
          <p:cNvPr id="6" name="Picture 5" descr="\documentclass{article}&#10;\usepackage{amsmath,color}&#10;\pagestyle{empty}&#10;\begin{document}&#10;&#10;$\boldsymbol{\color{red}A_i} \equiv \boldsymbol{\color{red}A_i (z\cdot P, z \cdot \Delta, t = \Delta^2, z^2)}$&#10;&#10;\end{document}" title="IguanaTex Bitmap Display">
            <a:extLst>
              <a:ext uri="{FF2B5EF4-FFF2-40B4-BE49-F238E27FC236}">
                <a16:creationId xmlns:a16="http://schemas.microsoft.com/office/drawing/2014/main" id="{EF6CD294-45D8-CE4D-A464-0743D03322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0" y="5606700"/>
            <a:ext cx="3649395" cy="2576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BF35A6-D39B-5953-17BB-DEE4D77E623C}"/>
              </a:ext>
            </a:extLst>
          </p:cNvPr>
          <p:cNvCxnSpPr>
            <a:cxnSpLocks/>
          </p:cNvCxnSpPr>
          <p:nvPr/>
        </p:nvCxnSpPr>
        <p:spPr>
          <a:xfrm>
            <a:off x="240145" y="4338905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C0C2E6-F206-912B-DB92-C14F0AA5B519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A876EE-1358-0EAC-7AD9-6433DB1EB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5" y="3360546"/>
            <a:ext cx="11559131" cy="210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diagram of a transformation&#10;&#10;Description automatically generated">
            <a:extLst>
              <a:ext uri="{FF2B5EF4-FFF2-40B4-BE49-F238E27FC236}">
                <a16:creationId xmlns:a16="http://schemas.microsoft.com/office/drawing/2014/main" id="{C4670F96-C441-6A96-225F-2F0142BA20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6" y="4397582"/>
            <a:ext cx="5528528" cy="168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6B62CE-0C06-94BD-59BC-232946DBD977}"/>
              </a:ext>
            </a:extLst>
          </p:cNvPr>
          <p:cNvSpPr/>
          <p:nvPr/>
        </p:nvSpPr>
        <p:spPr>
          <a:xfrm>
            <a:off x="4696287" y="4767310"/>
            <a:ext cx="1154097" cy="14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7912F-1280-D7D1-89F3-C7C90EA409F3}"/>
              </a:ext>
            </a:extLst>
          </p:cNvPr>
          <p:cNvSpPr/>
          <p:nvPr/>
        </p:nvSpPr>
        <p:spPr>
          <a:xfrm>
            <a:off x="4850405" y="5134009"/>
            <a:ext cx="934391" cy="20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C6D0E6-2B53-70BA-B5C1-58838B4A682F}"/>
              </a:ext>
            </a:extLst>
          </p:cNvPr>
          <p:cNvSpPr/>
          <p:nvPr/>
        </p:nvSpPr>
        <p:spPr>
          <a:xfrm>
            <a:off x="253448" y="1497151"/>
            <a:ext cx="11315912" cy="179211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33A9B-8689-D5E2-B06B-2377AE54B446}"/>
              </a:ext>
            </a:extLst>
          </p:cNvPr>
          <p:cNvSpPr/>
          <p:nvPr/>
        </p:nvSpPr>
        <p:spPr>
          <a:xfrm>
            <a:off x="3708844" y="2619393"/>
            <a:ext cx="488030" cy="32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046557-52FA-8B59-7693-90DEC64A667B}"/>
              </a:ext>
            </a:extLst>
          </p:cNvPr>
          <p:cNvSpPr/>
          <p:nvPr/>
        </p:nvSpPr>
        <p:spPr>
          <a:xfrm>
            <a:off x="4474082" y="2656985"/>
            <a:ext cx="133429" cy="15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6C0C15-DC6C-D4C2-2FDF-8B738F05FE0A}"/>
              </a:ext>
            </a:extLst>
          </p:cNvPr>
          <p:cNvSpPr/>
          <p:nvPr/>
        </p:nvSpPr>
        <p:spPr>
          <a:xfrm>
            <a:off x="295284" y="3434792"/>
            <a:ext cx="1588424" cy="427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27A8D9-9541-315A-1432-BAB89C0D36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73" y="1470933"/>
            <a:ext cx="2545080" cy="647700"/>
          </a:xfrm>
          <a:prstGeom prst="rect">
            <a:avLst/>
          </a:prstGeom>
        </p:spPr>
      </p:pic>
      <p:pic>
        <p:nvPicPr>
          <p:cNvPr id="17" name="Picture 16" descr="A mathematical equation with a square and a square symbol&#10;&#10;Description automatically generated with medium confidence">
            <a:extLst>
              <a:ext uri="{FF2B5EF4-FFF2-40B4-BE49-F238E27FC236}">
                <a16:creationId xmlns:a16="http://schemas.microsoft.com/office/drawing/2014/main" id="{272C9742-91BE-6194-3BB8-6501B8DA4C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19" y="1778913"/>
            <a:ext cx="2781640" cy="14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42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20" name="object 10 2">
            <a:extLst>
              <a:ext uri="{FF2B5EF4-FFF2-40B4-BE49-F238E27FC236}">
                <a16:creationId xmlns:a16="http://schemas.microsoft.com/office/drawing/2014/main" id="{4B64C0D3-A982-8C9A-FB96-84C319E07CF9}"/>
              </a:ext>
            </a:extLst>
          </p:cNvPr>
          <p:cNvSpPr txBox="1"/>
          <p:nvPr/>
        </p:nvSpPr>
        <p:spPr>
          <a:xfrm>
            <a:off x="492583" y="1260487"/>
            <a:ext cx="484578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Resolution: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D6455-11EC-47B0-4125-D60F4814BE81}"/>
              </a:ext>
            </a:extLst>
          </p:cNvPr>
          <p:cNvGrpSpPr/>
          <p:nvPr/>
        </p:nvGrpSpPr>
        <p:grpSpPr>
          <a:xfrm>
            <a:off x="3648278" y="1164641"/>
            <a:ext cx="4962322" cy="2437648"/>
            <a:chOff x="3614839" y="1751094"/>
            <a:chExt cx="4962322" cy="2437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A241D-FF76-13AD-A0A9-1FB6920C1CC0}"/>
                </a:ext>
              </a:extLst>
            </p:cNvPr>
            <p:cNvSpPr/>
            <p:nvPr/>
          </p:nvSpPr>
          <p:spPr>
            <a:xfrm>
              <a:off x="7872752" y="3214255"/>
              <a:ext cx="541574" cy="245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B8A701-FEBA-8FD5-CED3-9A1FED64E692}"/>
                </a:ext>
              </a:extLst>
            </p:cNvPr>
            <p:cNvSpPr/>
            <p:nvPr/>
          </p:nvSpPr>
          <p:spPr>
            <a:xfrm>
              <a:off x="4575637" y="1867902"/>
              <a:ext cx="2569788" cy="1134837"/>
            </a:xfrm>
            <a:prstGeom prst="rect">
              <a:avLst/>
            </a:prstGeom>
            <a:solidFill>
              <a:srgbClr val="FFFFFF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C3CEE9D-2F9B-E5B7-E96B-057E988062DD}"/>
                </a:ext>
              </a:extLst>
            </p:cNvPr>
            <p:cNvGrpSpPr/>
            <p:nvPr/>
          </p:nvGrpSpPr>
          <p:grpSpPr>
            <a:xfrm>
              <a:off x="3614839" y="1751094"/>
              <a:ext cx="4962322" cy="2437648"/>
              <a:chOff x="3614839" y="1751094"/>
              <a:chExt cx="4962322" cy="2437648"/>
            </a:xfrm>
          </p:grpSpPr>
          <p:sp>
            <p:nvSpPr>
              <p:cNvPr id="32" name="object 10 2">
                <a:extLst>
                  <a:ext uri="{FF2B5EF4-FFF2-40B4-BE49-F238E27FC236}">
                    <a16:creationId xmlns:a16="http://schemas.microsoft.com/office/drawing/2014/main" id="{E615BDB1-F61F-6F6C-DE80-69DEEBBB6FAA}"/>
                  </a:ext>
                </a:extLst>
              </p:cNvPr>
              <p:cNvSpPr txBox="1"/>
              <p:nvPr/>
            </p:nvSpPr>
            <p:spPr>
              <a:xfrm>
                <a:off x="3731373" y="1751094"/>
                <a:ext cx="4845788" cy="411479"/>
              </a:xfrm>
              <a:prstGeom prst="rect">
                <a:avLst/>
              </a:prstGeom>
            </p:spPr>
            <p:txBody>
              <a:bodyPr wrap="square" lIns="0" tIns="49530" rIns="0" bIns="0" rtlCol="0">
                <a:noAutofit/>
              </a:bodyPr>
              <a:lstStyle/>
              <a:p>
                <a:pPr marL="92811" marR="0" lvl="0" indent="0" algn="ctr" defTabSz="914400" rtl="0" eaLnBrk="1" fontAlgn="auto" latinLnBrk="0" hangingPunct="1">
                  <a:lnSpc>
                    <a:spcPct val="958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-2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Neue Haas Grotesk Text Pro" panose="020B0504020202020204" pitchFamily="34" charset="0"/>
                    <a:ea typeface="+mn-ea"/>
                    <a:cs typeface="Times New Roman"/>
                  </a:rPr>
                  <a:t>All </a:t>
                </a:r>
              </a:p>
              <a:p>
                <a:pPr marL="92811" marR="0" lvl="0" indent="0" algn="ctr" defTabSz="914400" rtl="0" eaLnBrk="1" fontAlgn="auto" latinLnBrk="0" hangingPunct="1">
                  <a:lnSpc>
                    <a:spcPct val="958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-2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Neue Haas Grotesk Text Pro" panose="020B0504020202020204" pitchFamily="34" charset="0"/>
                    <a:ea typeface="+mn-ea"/>
                    <a:cs typeface="Times New Roman"/>
                  </a:rPr>
                  <a:t>momentum transfer to source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eue Haas Grotesk Text Pro" panose="020B0504020202020204" pitchFamily="34" charset="0"/>
                  <a:ea typeface="+mn-ea"/>
                  <a:cs typeface="Times New Roman"/>
                </a:endParaRPr>
              </a:p>
            </p:txBody>
          </p:sp>
          <p:pic>
            <p:nvPicPr>
              <p:cNvPr id="33" name="Picture 32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7F5C8A9F-8381-9C39-E78A-DF3075459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121" y="2438738"/>
                <a:ext cx="2937192" cy="17500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FB54EEB-60DE-4089-DC47-9E676A47586F}"/>
                  </a:ext>
                </a:extLst>
              </p:cNvPr>
              <p:cNvSpPr/>
              <p:nvPr/>
            </p:nvSpPr>
            <p:spPr>
              <a:xfrm>
                <a:off x="4131065" y="3404445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80E149-64FC-4D51-6AEF-A8110BED35E8}"/>
                  </a:ext>
                </a:extLst>
              </p:cNvPr>
              <p:cNvSpPr/>
              <p:nvPr/>
            </p:nvSpPr>
            <p:spPr>
              <a:xfrm>
                <a:off x="4523610" y="3055374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6AE5511-83B9-CD38-42F9-105CF26E8F61}"/>
                  </a:ext>
                </a:extLst>
              </p:cNvPr>
              <p:cNvSpPr/>
              <p:nvPr/>
            </p:nvSpPr>
            <p:spPr>
              <a:xfrm>
                <a:off x="6154267" y="3079514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C530FC2-30DD-BB82-E197-34AE0EEB2E6A}"/>
                  </a:ext>
                </a:extLst>
              </p:cNvPr>
              <p:cNvSpPr/>
              <p:nvPr/>
            </p:nvSpPr>
            <p:spPr>
              <a:xfrm>
                <a:off x="6442733" y="3413681"/>
                <a:ext cx="541574" cy="2451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F3226-E9C8-B9DC-436E-1C8A736066D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2464" y="3441347"/>
                <a:ext cx="537119" cy="13955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BACBD3F-59B9-150D-23FB-AB55A7430FA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084" y="3446961"/>
                <a:ext cx="136278" cy="128328"/>
              </a:xfrm>
              <a:prstGeom prst="rect">
                <a:avLst/>
              </a:prstGeom>
            </p:spPr>
          </p:pic>
          <p:sp>
            <p:nvSpPr>
              <p:cNvPr id="40" name="Arrow: Curved Right 39">
                <a:extLst>
                  <a:ext uri="{FF2B5EF4-FFF2-40B4-BE49-F238E27FC236}">
                    <a16:creationId xmlns:a16="http://schemas.microsoft.com/office/drawing/2014/main" id="{16E339CF-4C55-F3E0-1609-0CF8C5A31A13}"/>
                  </a:ext>
                </a:extLst>
              </p:cNvPr>
              <p:cNvSpPr/>
              <p:nvPr/>
            </p:nvSpPr>
            <p:spPr>
              <a:xfrm rot="796760">
                <a:off x="3614839" y="2060903"/>
                <a:ext cx="665898" cy="1411013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5BB217C-C136-0DBF-E623-24B3E216F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3305" y="3493776"/>
                <a:ext cx="580925" cy="178163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7CFE45-2C30-4F74-1125-C33FEFC88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178018" y="3502590"/>
              <a:ext cx="874560" cy="1863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2E8329-F0BA-3B5C-7724-018B06BEB2EA}"/>
                </a:ext>
              </a:extLst>
            </p:cNvPr>
            <p:cNvSpPr txBox="1"/>
            <p:nvPr/>
          </p:nvSpPr>
          <p:spPr>
            <a:xfrm>
              <a:off x="5292130" y="3396234"/>
              <a:ext cx="1065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GPD</a:t>
              </a:r>
            </a:p>
          </p:txBody>
        </p:sp>
      </p:grpSp>
      <p:sp>
        <p:nvSpPr>
          <p:cNvPr id="44" name="object 10 2">
            <a:extLst>
              <a:ext uri="{FF2B5EF4-FFF2-40B4-BE49-F238E27FC236}">
                <a16:creationId xmlns:a16="http://schemas.microsoft.com/office/drawing/2014/main" id="{6B13DB86-CBF1-D8C2-C4FE-29829DEF808D}"/>
              </a:ext>
            </a:extLst>
          </p:cNvPr>
          <p:cNvSpPr txBox="1"/>
          <p:nvPr/>
        </p:nvSpPr>
        <p:spPr>
          <a:xfrm>
            <a:off x="332509" y="4007704"/>
            <a:ext cx="1161934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  </a:t>
            </a: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Major theoretical advances: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CDFDB-E39C-E0F1-D160-C5DC4D94B1FC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17304-F17C-D152-75B4-BE47D90835D6}"/>
              </a:ext>
            </a:extLst>
          </p:cNvPr>
          <p:cNvSpPr txBox="1"/>
          <p:nvPr/>
        </p:nvSpPr>
        <p:spPr>
          <a:xfrm>
            <a:off x="710541" y="4546743"/>
            <a:ext cx="10834255" cy="3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Lorentz covariant formalism for calculating quasi-GPDs in any frame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013BE-1215-10E4-3F46-5E21C4144E9F}"/>
              </a:ext>
            </a:extLst>
          </p:cNvPr>
          <p:cNvSpPr txBox="1"/>
          <p:nvPr/>
        </p:nvSpPr>
        <p:spPr>
          <a:xfrm>
            <a:off x="710541" y="5103924"/>
            <a:ext cx="11194474" cy="3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8561" marR="0" lvl="0" indent="-28575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Elimination of power corrections potentially allowing faster convergence to light-cone GPDs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1DF1C-3684-B8AD-F9F9-01C06E3B2E06}"/>
              </a:ext>
            </a:extLst>
          </p:cNvPr>
          <p:cNvSpPr/>
          <p:nvPr/>
        </p:nvSpPr>
        <p:spPr>
          <a:xfrm>
            <a:off x="349346" y="943241"/>
            <a:ext cx="11315912" cy="302117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96DF6-CFF0-8480-D2D8-943C7D64307A}"/>
              </a:ext>
            </a:extLst>
          </p:cNvPr>
          <p:cNvSpPr/>
          <p:nvPr/>
        </p:nvSpPr>
        <p:spPr>
          <a:xfrm>
            <a:off x="266741" y="4449151"/>
            <a:ext cx="11315912" cy="440009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3A928E-0386-A677-7BEA-CBBBD5920503}"/>
              </a:ext>
            </a:extLst>
          </p:cNvPr>
          <p:cNvSpPr/>
          <p:nvPr/>
        </p:nvSpPr>
        <p:spPr>
          <a:xfrm>
            <a:off x="620348" y="4930126"/>
            <a:ext cx="11043668" cy="717027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00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0" name="object 10 2 1 1">
            <a:extLst>
              <a:ext uri="{FF2B5EF4-FFF2-40B4-BE49-F238E27FC236}">
                <a16:creationId xmlns:a16="http://schemas.microsoft.com/office/drawing/2014/main" id="{AB0BD347-1C3B-5F82-81D0-195E3631200B}"/>
              </a:ext>
            </a:extLst>
          </p:cNvPr>
          <p:cNvSpPr txBox="1"/>
          <p:nvPr/>
        </p:nvSpPr>
        <p:spPr>
          <a:xfrm>
            <a:off x="3481884" y="950267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Relations between GPDs &amp; amplitudes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6" name="Picture 5" descr="Diagram of a diagram of a function&#10;&#10;Description automatically generated">
            <a:extLst>
              <a:ext uri="{FF2B5EF4-FFF2-40B4-BE49-F238E27FC236}">
                <a16:creationId xmlns:a16="http://schemas.microsoft.com/office/drawing/2014/main" id="{C9EF2CF8-6440-3DB8-7917-549A6EF1C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65" y="1548098"/>
            <a:ext cx="3404094" cy="2327586"/>
          </a:xfrm>
          <a:prstGeom prst="rect">
            <a:avLst/>
          </a:prstGeom>
        </p:spPr>
      </p:pic>
      <p:pic>
        <p:nvPicPr>
          <p:cNvPr id="8" name="Picture 7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01C89176-6F71-8715-9FE0-F7F81A0E0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" y="4615677"/>
            <a:ext cx="10662082" cy="1585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C3BC96-68DE-4A0B-EC46-6EC14535AE98}"/>
              </a:ext>
            </a:extLst>
          </p:cNvPr>
          <p:cNvCxnSpPr>
            <a:cxnSpLocks/>
          </p:cNvCxnSpPr>
          <p:nvPr/>
        </p:nvCxnSpPr>
        <p:spPr>
          <a:xfrm>
            <a:off x="240145" y="4062040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ject 10 2 1 1">
            <a:extLst>
              <a:ext uri="{FF2B5EF4-FFF2-40B4-BE49-F238E27FC236}">
                <a16:creationId xmlns:a16="http://schemas.microsoft.com/office/drawing/2014/main" id="{00DD841C-2E42-BA03-3239-D95937E925AE}"/>
              </a:ext>
            </a:extLst>
          </p:cNvPr>
          <p:cNvSpPr txBox="1"/>
          <p:nvPr/>
        </p:nvSpPr>
        <p:spPr>
          <a:xfrm>
            <a:off x="327231" y="4183015"/>
            <a:ext cx="14629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6605EE-55DA-9BA0-706D-A503D2054D7B}"/>
              </a:ext>
            </a:extLst>
          </p:cNvPr>
          <p:cNvSpPr txBox="1"/>
          <p:nvPr/>
        </p:nvSpPr>
        <p:spPr>
          <a:xfrm>
            <a:off x="354272" y="1602755"/>
            <a:ext cx="328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Example: Symmetric frame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F0479-E5C7-A93B-0AF2-3DEC9564013E}"/>
              </a:ext>
            </a:extLst>
          </p:cNvPr>
          <p:cNvSpPr/>
          <p:nvPr/>
        </p:nvSpPr>
        <p:spPr>
          <a:xfrm>
            <a:off x="730834" y="4798785"/>
            <a:ext cx="327886" cy="45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documentclass{article}&#10;\usepackage{amsmath}&#10;\pagestyle{empty}&#10;\begin{document}&#10;&#10;$H^s_{\rm Q(0)}$&#10;&#10;&#10;\end{document}" title="IguanaTex Bitmap Display">
            <a:extLst>
              <a:ext uri="{FF2B5EF4-FFF2-40B4-BE49-F238E27FC236}">
                <a16:creationId xmlns:a16="http://schemas.microsoft.com/office/drawing/2014/main" id="{93261AC0-BA0B-033C-A3F5-7A87BAD706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4868669"/>
            <a:ext cx="595809" cy="2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22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0" name="object 10 2 1 1">
            <a:extLst>
              <a:ext uri="{FF2B5EF4-FFF2-40B4-BE49-F238E27FC236}">
                <a16:creationId xmlns:a16="http://schemas.microsoft.com/office/drawing/2014/main" id="{AB0BD347-1C3B-5F82-81D0-195E3631200B}"/>
              </a:ext>
            </a:extLst>
          </p:cNvPr>
          <p:cNvSpPr txBox="1"/>
          <p:nvPr/>
        </p:nvSpPr>
        <p:spPr>
          <a:xfrm>
            <a:off x="3481884" y="950267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Relations between GPDs &amp; amplitudes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8" name="Picture 7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01C89176-6F71-8715-9FE0-F7F81A0E0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" y="4615677"/>
            <a:ext cx="10662082" cy="1585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13" name="object 10 2 1 1">
            <a:extLst>
              <a:ext uri="{FF2B5EF4-FFF2-40B4-BE49-F238E27FC236}">
                <a16:creationId xmlns:a16="http://schemas.microsoft.com/office/drawing/2014/main" id="{00DD841C-2E42-BA03-3239-D95937E925AE}"/>
              </a:ext>
            </a:extLst>
          </p:cNvPr>
          <p:cNvSpPr txBox="1"/>
          <p:nvPr/>
        </p:nvSpPr>
        <p:spPr>
          <a:xfrm>
            <a:off x="327231" y="4183015"/>
            <a:ext cx="14629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F0479-E5C7-A93B-0AF2-3DEC9564013E}"/>
              </a:ext>
            </a:extLst>
          </p:cNvPr>
          <p:cNvSpPr/>
          <p:nvPr/>
        </p:nvSpPr>
        <p:spPr>
          <a:xfrm>
            <a:off x="730834" y="4798785"/>
            <a:ext cx="327886" cy="45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documentclass{article}&#10;\usepackage{amsmath}&#10;\pagestyle{empty}&#10;\begin{document}&#10;&#10;$H^s_{\rm Q(0)}$&#10;&#10;&#10;\end{document}" title="IguanaTex Bitmap Display">
            <a:extLst>
              <a:ext uri="{FF2B5EF4-FFF2-40B4-BE49-F238E27FC236}">
                <a16:creationId xmlns:a16="http://schemas.microsoft.com/office/drawing/2014/main" id="{93261AC0-BA0B-033C-A3F5-7A87BAD706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4868669"/>
            <a:ext cx="595809" cy="297143"/>
          </a:xfrm>
          <a:prstGeom prst="rect">
            <a:avLst/>
          </a:prstGeom>
        </p:spPr>
      </p:pic>
      <p:sp>
        <p:nvSpPr>
          <p:cNvPr id="2" name="object 10 2 1 1">
            <a:extLst>
              <a:ext uri="{FF2B5EF4-FFF2-40B4-BE49-F238E27FC236}">
                <a16:creationId xmlns:a16="http://schemas.microsoft.com/office/drawing/2014/main" id="{15B17CB9-8CFC-7E14-CA2E-CCCC2BB3385D}"/>
              </a:ext>
            </a:extLst>
          </p:cNvPr>
          <p:cNvSpPr txBox="1"/>
          <p:nvPr/>
        </p:nvSpPr>
        <p:spPr>
          <a:xfrm>
            <a:off x="338386" y="1629188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7" name="Picture 6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8BC56D09-8E6E-8E8D-A619-8D5B933F2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24" y="1975856"/>
            <a:ext cx="5347944" cy="8201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4D9587-1851-9C2D-0833-5B2F533244FD}"/>
              </a:ext>
            </a:extLst>
          </p:cNvPr>
          <p:cNvCxnSpPr>
            <a:cxnSpLocks/>
          </p:cNvCxnSpPr>
          <p:nvPr/>
        </p:nvCxnSpPr>
        <p:spPr>
          <a:xfrm>
            <a:off x="240145" y="299985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958AF9-E00F-46EF-BC6B-B8E3E9B7EEE7}"/>
              </a:ext>
            </a:extLst>
          </p:cNvPr>
          <p:cNvSpPr txBox="1"/>
          <p:nvPr/>
        </p:nvSpPr>
        <p:spPr>
          <a:xfrm>
            <a:off x="2302829" y="1659198"/>
            <a:ext cx="385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eue Haas Grotesk Text Pro" panose="020B0504020202020204" pitchFamily="34" charset="0"/>
              </a:rPr>
              <a:t>(Lorentz-invariant)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94CB-7142-03A0-9BFC-B32C17321BA1}"/>
              </a:ext>
            </a:extLst>
          </p:cNvPr>
          <p:cNvSpPr txBox="1"/>
          <p:nvPr/>
        </p:nvSpPr>
        <p:spPr>
          <a:xfrm>
            <a:off x="1790209" y="4219081"/>
            <a:ext cx="385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eue Haas Grotesk Text Pro" panose="020B0504020202020204" pitchFamily="34" charset="0"/>
              </a:rPr>
              <a:t>(Symmetric frame)</a:t>
            </a:r>
          </a:p>
        </p:txBody>
      </p:sp>
    </p:spTree>
    <p:extLst>
      <p:ext uri="{BB962C8B-B14F-4D97-AF65-F5344CB8AC3E}">
        <p14:creationId xmlns:p14="http://schemas.microsoft.com/office/powerpoint/2010/main" val="351343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2C851-121F-42E1-963F-8D71F66F3F44}"/>
              </a:ext>
            </a:extLst>
          </p:cNvPr>
          <p:cNvSpPr txBox="1"/>
          <p:nvPr/>
        </p:nvSpPr>
        <p:spPr>
          <a:xfrm>
            <a:off x="3623737" y="4195211"/>
            <a:ext cx="80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TMDs</a:t>
            </a: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C1DBB9BC-044F-4EDA-9823-7B570E987D49}"/>
              </a:ext>
            </a:extLst>
          </p:cNvPr>
          <p:cNvSpPr/>
          <p:nvPr/>
        </p:nvSpPr>
        <p:spPr>
          <a:xfrm>
            <a:off x="7077786" y="1729822"/>
            <a:ext cx="368807" cy="45720"/>
          </a:xfrm>
          <a:custGeom>
            <a:avLst/>
            <a:gdLst/>
            <a:ahLst/>
            <a:cxnLst/>
            <a:rect l="l" t="t" r="r" b="b"/>
            <a:pathLst>
              <a:path w="368807" h="45720">
                <a:moveTo>
                  <a:pt x="0" y="22860"/>
                </a:moveTo>
                <a:lnTo>
                  <a:pt x="2990" y="26968"/>
                </a:lnTo>
                <a:lnTo>
                  <a:pt x="7641" y="29374"/>
                </a:lnTo>
                <a:lnTo>
                  <a:pt x="22806" y="33858"/>
                </a:lnTo>
                <a:lnTo>
                  <a:pt x="44981" y="37801"/>
                </a:lnTo>
                <a:lnTo>
                  <a:pt x="58395" y="39532"/>
                </a:lnTo>
                <a:lnTo>
                  <a:pt x="73198" y="41081"/>
                </a:lnTo>
                <a:lnTo>
                  <a:pt x="89269" y="42435"/>
                </a:lnTo>
                <a:lnTo>
                  <a:pt x="106487" y="43576"/>
                </a:lnTo>
                <a:lnTo>
                  <a:pt x="124730" y="44491"/>
                </a:lnTo>
                <a:lnTo>
                  <a:pt x="143878" y="45163"/>
                </a:lnTo>
                <a:lnTo>
                  <a:pt x="163810" y="45578"/>
                </a:lnTo>
                <a:lnTo>
                  <a:pt x="184403" y="45720"/>
                </a:lnTo>
                <a:lnTo>
                  <a:pt x="197472" y="45663"/>
                </a:lnTo>
                <a:lnTo>
                  <a:pt x="217661" y="45347"/>
                </a:lnTo>
                <a:lnTo>
                  <a:pt x="237113" y="44768"/>
                </a:lnTo>
                <a:lnTo>
                  <a:pt x="255704" y="43941"/>
                </a:lnTo>
                <a:lnTo>
                  <a:pt x="273314" y="42881"/>
                </a:lnTo>
                <a:lnTo>
                  <a:pt x="289822" y="41604"/>
                </a:lnTo>
                <a:lnTo>
                  <a:pt x="305107" y="40125"/>
                </a:lnTo>
                <a:lnTo>
                  <a:pt x="319047" y="38459"/>
                </a:lnTo>
                <a:lnTo>
                  <a:pt x="331522" y="36622"/>
                </a:lnTo>
                <a:lnTo>
                  <a:pt x="351590" y="32495"/>
                </a:lnTo>
                <a:lnTo>
                  <a:pt x="364342" y="27867"/>
                </a:lnTo>
                <a:lnTo>
                  <a:pt x="368807" y="22860"/>
                </a:lnTo>
                <a:lnTo>
                  <a:pt x="365817" y="18751"/>
                </a:lnTo>
                <a:lnTo>
                  <a:pt x="346001" y="11861"/>
                </a:lnTo>
                <a:lnTo>
                  <a:pt x="323826" y="7918"/>
                </a:lnTo>
                <a:lnTo>
                  <a:pt x="310412" y="6187"/>
                </a:lnTo>
                <a:lnTo>
                  <a:pt x="295609" y="4638"/>
                </a:lnTo>
                <a:lnTo>
                  <a:pt x="279538" y="3284"/>
                </a:lnTo>
                <a:lnTo>
                  <a:pt x="262320" y="2143"/>
                </a:lnTo>
                <a:lnTo>
                  <a:pt x="244077" y="1228"/>
                </a:lnTo>
                <a:lnTo>
                  <a:pt x="224929" y="556"/>
                </a:lnTo>
                <a:lnTo>
                  <a:pt x="204997" y="141"/>
                </a:lnTo>
                <a:lnTo>
                  <a:pt x="184403" y="0"/>
                </a:lnTo>
                <a:lnTo>
                  <a:pt x="171335" y="56"/>
                </a:lnTo>
                <a:lnTo>
                  <a:pt x="151146" y="372"/>
                </a:lnTo>
                <a:lnTo>
                  <a:pt x="131694" y="951"/>
                </a:lnTo>
                <a:lnTo>
                  <a:pt x="113103" y="1778"/>
                </a:lnTo>
                <a:lnTo>
                  <a:pt x="95493" y="2838"/>
                </a:lnTo>
                <a:lnTo>
                  <a:pt x="78985" y="4115"/>
                </a:lnTo>
                <a:lnTo>
                  <a:pt x="63700" y="5594"/>
                </a:lnTo>
                <a:lnTo>
                  <a:pt x="49760" y="7260"/>
                </a:lnTo>
                <a:lnTo>
                  <a:pt x="37285" y="9097"/>
                </a:lnTo>
                <a:lnTo>
                  <a:pt x="17217" y="13224"/>
                </a:lnTo>
                <a:lnTo>
                  <a:pt x="4465" y="17852"/>
                </a:lnTo>
                <a:lnTo>
                  <a:pt x="1136" y="20316"/>
                </a:lnTo>
                <a:lnTo>
                  <a:pt x="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E4809-1C04-4EB5-A5C5-57F0D8F01093}"/>
              </a:ext>
            </a:extLst>
          </p:cNvPr>
          <p:cNvSpPr/>
          <p:nvPr/>
        </p:nvSpPr>
        <p:spPr>
          <a:xfrm>
            <a:off x="7685099" y="1914924"/>
            <a:ext cx="6064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D864D-865F-43EA-9FFB-FAE677F0405F}"/>
              </a:ext>
            </a:extLst>
          </p:cNvPr>
          <p:cNvSpPr/>
          <p:nvPr/>
        </p:nvSpPr>
        <p:spPr>
          <a:xfrm>
            <a:off x="6227366" y="4850451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F4EFB-2505-4A31-AAA6-D01BB75B7CFC}"/>
              </a:ext>
            </a:extLst>
          </p:cNvPr>
          <p:cNvSpPr/>
          <p:nvPr/>
        </p:nvSpPr>
        <p:spPr>
          <a:xfrm>
            <a:off x="6179174" y="5615238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83DCB2-C7E6-478D-8DBA-CB0ACB4EEB5F}"/>
              </a:ext>
            </a:extLst>
          </p:cNvPr>
          <p:cNvCxnSpPr>
            <a:cxnSpLocks/>
          </p:cNvCxnSpPr>
          <p:nvPr/>
        </p:nvCxnSpPr>
        <p:spPr>
          <a:xfrm>
            <a:off x="5587272" y="4737674"/>
            <a:ext cx="3980" cy="15894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9D0BD1-96B3-41BD-B7C4-D63D2051EC65}"/>
              </a:ext>
            </a:extLst>
          </p:cNvPr>
          <p:cNvSpPr/>
          <p:nvPr/>
        </p:nvSpPr>
        <p:spPr>
          <a:xfrm>
            <a:off x="6374771" y="5004000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815A95-1514-453A-B99C-E3E283B4AEE4}"/>
              </a:ext>
            </a:extLst>
          </p:cNvPr>
          <p:cNvSpPr/>
          <p:nvPr/>
        </p:nvSpPr>
        <p:spPr>
          <a:xfrm>
            <a:off x="6241541" y="5592871"/>
            <a:ext cx="127521" cy="68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6BC0F8-CA0C-40BA-90AD-FCBA1096E73E}"/>
              </a:ext>
            </a:extLst>
          </p:cNvPr>
          <p:cNvCxnSpPr>
            <a:cxnSpLocks/>
          </p:cNvCxnSpPr>
          <p:nvPr/>
        </p:nvCxnSpPr>
        <p:spPr bwMode="auto">
          <a:xfrm flipH="1">
            <a:off x="4522325" y="3153472"/>
            <a:ext cx="1108022" cy="1054007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67648B-C7B3-4F97-8428-012C2F2B27F9}"/>
              </a:ext>
            </a:extLst>
          </p:cNvPr>
          <p:cNvCxnSpPr>
            <a:cxnSpLocks/>
          </p:cNvCxnSpPr>
          <p:nvPr/>
        </p:nvCxnSpPr>
        <p:spPr bwMode="auto">
          <a:xfrm>
            <a:off x="5624763" y="3153472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861E6A2-B7D6-4288-A706-D90A74D534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61" y="4236848"/>
            <a:ext cx="614159" cy="281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94340F-41B2-4A36-B3F4-8F632C8DFC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76" y="4299042"/>
            <a:ext cx="534571" cy="2279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E61690-7C49-438B-BAC8-6047B49B9A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48" y="3334756"/>
            <a:ext cx="699054" cy="5098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C06B5B-D21F-40CA-B67C-480B0F6432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85" y="3418569"/>
            <a:ext cx="570385" cy="16995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3F8E79-2897-40DE-ACF9-A4E112DD3A3F}"/>
              </a:ext>
            </a:extLst>
          </p:cNvPr>
          <p:cNvCxnSpPr>
            <a:cxnSpLocks/>
          </p:cNvCxnSpPr>
          <p:nvPr/>
        </p:nvCxnSpPr>
        <p:spPr bwMode="auto">
          <a:xfrm flipH="1">
            <a:off x="5695282" y="4607652"/>
            <a:ext cx="1055737" cy="105848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4118559-F378-46D1-8144-29A27DF685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45" y="4691884"/>
            <a:ext cx="476206" cy="509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F00377-6A1F-4CF0-A295-98F90B32E1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2" y="4844679"/>
            <a:ext cx="570385" cy="1699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1DDC77-0532-45DD-82CF-45F41B02B03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85" y="5763063"/>
            <a:ext cx="254683" cy="2279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FEC8068-4C3A-428F-904A-D5E887FD8B92}"/>
              </a:ext>
            </a:extLst>
          </p:cNvPr>
          <p:cNvSpPr txBox="1"/>
          <p:nvPr/>
        </p:nvSpPr>
        <p:spPr>
          <a:xfrm>
            <a:off x="5421396" y="5656692"/>
            <a:ext cx="7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05E6FC-68A2-43AE-A8F1-BAFF22A29F18}"/>
              </a:ext>
            </a:extLst>
          </p:cNvPr>
          <p:cNvSpPr txBox="1"/>
          <p:nvPr/>
        </p:nvSpPr>
        <p:spPr>
          <a:xfrm>
            <a:off x="7527947" y="5669757"/>
            <a:ext cx="57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05FB2D-2D5A-4EF5-B98F-81B6D5DF78E8}"/>
              </a:ext>
            </a:extLst>
          </p:cNvPr>
          <p:cNvCxnSpPr>
            <a:cxnSpLocks/>
          </p:cNvCxnSpPr>
          <p:nvPr/>
        </p:nvCxnSpPr>
        <p:spPr bwMode="auto">
          <a:xfrm>
            <a:off x="4525277" y="4571197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79D1BD2-883F-4D43-822D-3FEB5CC7E9C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95" y="4971709"/>
            <a:ext cx="699054" cy="50987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B7F237-1ABD-4CF4-B8C5-1BC1CA98BF09}"/>
              </a:ext>
            </a:extLst>
          </p:cNvPr>
          <p:cNvCxnSpPr>
            <a:cxnSpLocks/>
          </p:cNvCxnSpPr>
          <p:nvPr/>
        </p:nvCxnSpPr>
        <p:spPr bwMode="auto">
          <a:xfrm>
            <a:off x="6751521" y="4611809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64E0ECB-9E22-4D84-9988-8AD2FD5D3DC4}"/>
              </a:ext>
            </a:extLst>
          </p:cNvPr>
          <p:cNvSpPr txBox="1"/>
          <p:nvPr/>
        </p:nvSpPr>
        <p:spPr>
          <a:xfrm>
            <a:off x="6286447" y="4218968"/>
            <a:ext cx="236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GPDs</a:t>
            </a:r>
          </a:p>
        </p:txBody>
      </p:sp>
      <p:pic>
        <p:nvPicPr>
          <p:cNvPr id="44" name="Picture 43" descr="Diagram&#10;&#10;Description automatically generated">
            <a:extLst>
              <a:ext uri="{FF2B5EF4-FFF2-40B4-BE49-F238E27FC236}">
                <a16:creationId xmlns:a16="http://schemas.microsoft.com/office/drawing/2014/main" id="{89B285FF-0062-451E-8D79-3BFAC349A9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" y="4318429"/>
            <a:ext cx="2529156" cy="13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7782E463-1BAD-43E0-B348-21DC232E91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67" y="4620562"/>
            <a:ext cx="2507076" cy="141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24913E2-C7CA-4039-BD40-225A941456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09" y="2752653"/>
            <a:ext cx="2520587" cy="150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5CDB3C-4DD5-4479-AFA8-0511705A130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36" y="5763062"/>
            <a:ext cx="311722" cy="227991"/>
          </a:xfrm>
          <a:prstGeom prst="rect">
            <a:avLst/>
          </a:prstGeom>
        </p:spPr>
      </p:pic>
      <p:pic>
        <p:nvPicPr>
          <p:cNvPr id="50" name="Picture 49" descr="Logo&#10;&#10;Description automatically generated with low confidence">
            <a:extLst>
              <a:ext uri="{FF2B5EF4-FFF2-40B4-BE49-F238E27FC236}">
                <a16:creationId xmlns:a16="http://schemas.microsoft.com/office/drawing/2014/main" id="{246634D5-06D4-467F-8F11-57F55DDAD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2BDAC5-FFC7-444F-9ADA-66D98AD54368}"/>
              </a:ext>
            </a:extLst>
          </p:cNvPr>
          <p:cNvSpPr txBox="1"/>
          <p:nvPr/>
        </p:nvSpPr>
        <p:spPr>
          <a:xfrm>
            <a:off x="4778808" y="2738579"/>
            <a:ext cx="236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GTMDs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CACD753-8D62-4F87-922B-32266AAB83B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32" y="2766559"/>
            <a:ext cx="896699" cy="2818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F80A-2508-4354-AE1B-C35FDD8D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475D0-2E3C-CE38-74B1-935840F3464A}"/>
              </a:ext>
            </a:extLst>
          </p:cNvPr>
          <p:cNvCxnSpPr>
            <a:cxnSpLocks/>
          </p:cNvCxnSpPr>
          <p:nvPr/>
        </p:nvCxnSpPr>
        <p:spPr>
          <a:xfrm>
            <a:off x="0" y="1260565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9AD9-1B6E-AE2C-5387-81A7C67A0D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60" y="5567657"/>
            <a:ext cx="1412650" cy="114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50408-1B5A-3512-A8AC-314B4376728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5656692"/>
            <a:ext cx="1236857" cy="114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8FC270-1EC0-BD49-8000-987C7A61047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" y="3311798"/>
            <a:ext cx="1365839" cy="106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1DAEB76-BC3A-2DB1-1122-7553B5B001F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71" y="1886390"/>
            <a:ext cx="1310489" cy="107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1CAF6-1AB6-A17A-4B5F-4E3B55E23BD6}"/>
              </a:ext>
            </a:extLst>
          </p:cNvPr>
          <p:cNvSpPr txBox="1"/>
          <p:nvPr/>
        </p:nvSpPr>
        <p:spPr>
          <a:xfrm>
            <a:off x="2075584" y="2162490"/>
            <a:ext cx="7776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eneralized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ransverse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omentum-dependent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istributions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6ABFC19-ADA9-FAB4-7BF8-1F296076598A}"/>
              </a:ext>
            </a:extLst>
          </p:cNvPr>
          <p:cNvSpPr/>
          <p:nvPr/>
        </p:nvSpPr>
        <p:spPr>
          <a:xfrm rot="15692406">
            <a:off x="654089" y="3509117"/>
            <a:ext cx="108612" cy="78435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00D51653-5022-EE58-78EA-8233A598C2AD}"/>
              </a:ext>
            </a:extLst>
          </p:cNvPr>
          <p:cNvSpPr/>
          <p:nvPr/>
        </p:nvSpPr>
        <p:spPr>
          <a:xfrm rot="15692406">
            <a:off x="11199646" y="5881069"/>
            <a:ext cx="122104" cy="70799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A8093C99-E2C4-A0A7-FCE2-EB5BD2298C64}"/>
              </a:ext>
            </a:extLst>
          </p:cNvPr>
          <p:cNvSpPr/>
          <p:nvPr/>
        </p:nvSpPr>
        <p:spPr>
          <a:xfrm rot="15579373">
            <a:off x="3611332" y="5789281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2E6D165-27BE-F252-D361-DE21A10B28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5" y="1588836"/>
            <a:ext cx="2430991" cy="3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Arrow: Up 44">
            <a:extLst>
              <a:ext uri="{FF2B5EF4-FFF2-40B4-BE49-F238E27FC236}">
                <a16:creationId xmlns:a16="http://schemas.microsoft.com/office/drawing/2014/main" id="{275C7237-7FBE-1AED-D25F-1AB72B08E2A0}"/>
              </a:ext>
            </a:extLst>
          </p:cNvPr>
          <p:cNvSpPr/>
          <p:nvPr/>
        </p:nvSpPr>
        <p:spPr>
          <a:xfrm rot="15692406">
            <a:off x="11220158" y="2040287"/>
            <a:ext cx="95788" cy="8015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ED46E19-DB80-7B1D-B969-77C9F1A7DA6B}"/>
              </a:ext>
            </a:extLst>
          </p:cNvPr>
          <p:cNvCxnSpPr>
            <a:cxnSpLocks/>
          </p:cNvCxnSpPr>
          <p:nvPr/>
        </p:nvCxnSpPr>
        <p:spPr>
          <a:xfrm flipH="1">
            <a:off x="788187" y="1606324"/>
            <a:ext cx="51254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rrow: Up 50">
            <a:extLst>
              <a:ext uri="{FF2B5EF4-FFF2-40B4-BE49-F238E27FC236}">
                <a16:creationId xmlns:a16="http://schemas.microsoft.com/office/drawing/2014/main" id="{5D6C894B-78B6-22DB-ED1B-FCD54B964CED}"/>
              </a:ext>
            </a:extLst>
          </p:cNvPr>
          <p:cNvSpPr/>
          <p:nvPr/>
        </p:nvSpPr>
        <p:spPr>
          <a:xfrm rot="16200000">
            <a:off x="855149" y="1468520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50369E-8C31-8EF4-5391-8BC326F34374}"/>
              </a:ext>
            </a:extLst>
          </p:cNvPr>
          <p:cNvSpPr txBox="1"/>
          <p:nvPr/>
        </p:nvSpPr>
        <p:spPr>
          <a:xfrm>
            <a:off x="1300728" y="1444905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Parton motion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3F072B-E73B-8ABD-48C9-B5801B470C22}"/>
              </a:ext>
            </a:extLst>
          </p:cNvPr>
          <p:cNvSpPr txBox="1"/>
          <p:nvPr/>
        </p:nvSpPr>
        <p:spPr>
          <a:xfrm>
            <a:off x="1300728" y="1705480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Nucleon motion</a:t>
            </a:r>
          </a:p>
        </p:txBody>
      </p:sp>
      <p:pic>
        <p:nvPicPr>
          <p:cNvPr id="54" name="Picture 53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4ED646F4-B9CB-BD21-463C-B7DD73C9108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9" y="6289544"/>
            <a:ext cx="531610" cy="411365"/>
          </a:xfrm>
          <a:prstGeom prst="rect">
            <a:avLst/>
          </a:prstGeom>
        </p:spPr>
      </p:pic>
      <p:pic>
        <p:nvPicPr>
          <p:cNvPr id="55" name="Picture 54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66109A48-AC7F-7F07-9425-AF9F3FE9420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6390503"/>
            <a:ext cx="439719" cy="340259"/>
          </a:xfrm>
          <a:prstGeom prst="rect">
            <a:avLst/>
          </a:prstGeom>
        </p:spPr>
      </p:pic>
      <p:pic>
        <p:nvPicPr>
          <p:cNvPr id="56" name="Picture 55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203392B8-71F1-6912-937C-DB74D5AABA8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" y="4010026"/>
            <a:ext cx="440534" cy="340890"/>
          </a:xfrm>
          <a:prstGeom prst="rect">
            <a:avLst/>
          </a:prstGeom>
        </p:spPr>
      </p:pic>
      <p:pic>
        <p:nvPicPr>
          <p:cNvPr id="57" name="Picture 56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0D2B7256-931B-0C5D-1EE6-A6E7DEACC89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2" y="2596429"/>
            <a:ext cx="439719" cy="340259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847F25D4-B9B4-965E-D4E3-08023FC37735}"/>
              </a:ext>
            </a:extLst>
          </p:cNvPr>
          <p:cNvSpPr txBox="1">
            <a:spLocks/>
          </p:cNvSpPr>
          <p:nvPr/>
        </p:nvSpPr>
        <p:spPr bwMode="auto">
          <a:xfrm>
            <a:off x="3065979" y="351790"/>
            <a:ext cx="629108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Non-perturbative functions in QCD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1DBCD-F6D1-6AC4-D10E-F80B725134DE}"/>
              </a:ext>
            </a:extLst>
          </p:cNvPr>
          <p:cNvSpPr/>
          <p:nvPr/>
        </p:nvSpPr>
        <p:spPr>
          <a:xfrm>
            <a:off x="101078" y="567108"/>
            <a:ext cx="11948882" cy="61474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0" name="Picture 29" descr="A picture containing text, sport&#10;&#10;Description automatically generated">
            <a:extLst>
              <a:ext uri="{FF2B5EF4-FFF2-40B4-BE49-F238E27FC236}">
                <a16:creationId xmlns:a16="http://schemas.microsoft.com/office/drawing/2014/main" id="{8C626413-A398-3202-B0C0-018957D1070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66" y="1737782"/>
            <a:ext cx="4766119" cy="301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5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DB32D43-12C2-5073-F29D-15CB614F422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0362">
            <a:off x="5602415" y="746037"/>
            <a:ext cx="1329872" cy="195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Picture 6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4EBAAA-9AFE-3D96-E566-85143C391D9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9807">
            <a:off x="6929106" y="892637"/>
            <a:ext cx="1282221" cy="185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6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415A01D-00F4-785C-9D2C-0F43D96D3D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359">
            <a:off x="7954998" y="1318629"/>
            <a:ext cx="1271464" cy="1887120"/>
          </a:xfrm>
          <a:prstGeom prst="rect">
            <a:avLst/>
          </a:prstGeom>
        </p:spPr>
      </p:pic>
      <p:pic>
        <p:nvPicPr>
          <p:cNvPr id="63" name="Picture 6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F0F2C78-41F5-37DB-AB70-CF834A92CC1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322">
            <a:off x="8705789" y="2089256"/>
            <a:ext cx="1186747" cy="175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Picture 6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EBE4888-763F-64B9-E78F-F3CBA1C12D0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44" y="2927175"/>
            <a:ext cx="1085039" cy="166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E96512-7D18-166C-D399-3E179C14B41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45" y="243207"/>
            <a:ext cx="6912990" cy="39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535399C-5E5B-589C-D5AA-17E0E15C141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" y="702220"/>
            <a:ext cx="4884194" cy="76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D3D9BCF-8BC6-653D-233F-281FD58051C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0" y="4365595"/>
            <a:ext cx="11822761" cy="63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05B9D85-D11D-5A8C-3C43-C443DC2BB74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1" y="5140791"/>
            <a:ext cx="11661337" cy="117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3515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0" name="object 10 2 1 1">
            <a:extLst>
              <a:ext uri="{FF2B5EF4-FFF2-40B4-BE49-F238E27FC236}">
                <a16:creationId xmlns:a16="http://schemas.microsoft.com/office/drawing/2014/main" id="{AB0BD347-1C3B-5F82-81D0-195E3631200B}"/>
              </a:ext>
            </a:extLst>
          </p:cNvPr>
          <p:cNvSpPr txBox="1"/>
          <p:nvPr/>
        </p:nvSpPr>
        <p:spPr>
          <a:xfrm>
            <a:off x="3481884" y="950267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Relations between GPDs &amp; amplitudes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8" name="Picture 7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01C89176-6F71-8715-9FE0-F7F81A0E0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" y="4615677"/>
            <a:ext cx="10662082" cy="1585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13" name="object 10 2 1 1">
            <a:extLst>
              <a:ext uri="{FF2B5EF4-FFF2-40B4-BE49-F238E27FC236}">
                <a16:creationId xmlns:a16="http://schemas.microsoft.com/office/drawing/2014/main" id="{00DD841C-2E42-BA03-3239-D95937E925AE}"/>
              </a:ext>
            </a:extLst>
          </p:cNvPr>
          <p:cNvSpPr txBox="1"/>
          <p:nvPr/>
        </p:nvSpPr>
        <p:spPr>
          <a:xfrm>
            <a:off x="327231" y="4183015"/>
            <a:ext cx="14629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F0479-E5C7-A93B-0AF2-3DEC9564013E}"/>
              </a:ext>
            </a:extLst>
          </p:cNvPr>
          <p:cNvSpPr/>
          <p:nvPr/>
        </p:nvSpPr>
        <p:spPr>
          <a:xfrm>
            <a:off x="730834" y="4798785"/>
            <a:ext cx="327886" cy="45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documentclass{article}&#10;\usepackage{amsmath}&#10;\pagestyle{empty}&#10;\begin{document}&#10;&#10;$H^s_{\rm Q(0)}$&#10;&#10;&#10;\end{document}" title="IguanaTex Bitmap Display">
            <a:extLst>
              <a:ext uri="{FF2B5EF4-FFF2-40B4-BE49-F238E27FC236}">
                <a16:creationId xmlns:a16="http://schemas.microsoft.com/office/drawing/2014/main" id="{93261AC0-BA0B-033C-A3F5-7A87BAD706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4868669"/>
            <a:ext cx="595809" cy="297143"/>
          </a:xfrm>
          <a:prstGeom prst="rect">
            <a:avLst/>
          </a:prstGeom>
        </p:spPr>
      </p:pic>
      <p:sp>
        <p:nvSpPr>
          <p:cNvPr id="2" name="object 10 2 1 1">
            <a:extLst>
              <a:ext uri="{FF2B5EF4-FFF2-40B4-BE49-F238E27FC236}">
                <a16:creationId xmlns:a16="http://schemas.microsoft.com/office/drawing/2014/main" id="{15B17CB9-8CFC-7E14-CA2E-CCCC2BB3385D}"/>
              </a:ext>
            </a:extLst>
          </p:cNvPr>
          <p:cNvSpPr txBox="1"/>
          <p:nvPr/>
        </p:nvSpPr>
        <p:spPr>
          <a:xfrm>
            <a:off x="338386" y="1629188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7" name="Picture 6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8BC56D09-8E6E-8E8D-A619-8D5B933F2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24" y="1975856"/>
            <a:ext cx="5347944" cy="8201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4D9587-1851-9C2D-0833-5B2F533244FD}"/>
              </a:ext>
            </a:extLst>
          </p:cNvPr>
          <p:cNvCxnSpPr>
            <a:cxnSpLocks/>
          </p:cNvCxnSpPr>
          <p:nvPr/>
        </p:nvCxnSpPr>
        <p:spPr>
          <a:xfrm>
            <a:off x="240145" y="299985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958AF9-E00F-46EF-BC6B-B8E3E9B7EEE7}"/>
              </a:ext>
            </a:extLst>
          </p:cNvPr>
          <p:cNvSpPr txBox="1"/>
          <p:nvPr/>
        </p:nvSpPr>
        <p:spPr>
          <a:xfrm>
            <a:off x="2302829" y="1659198"/>
            <a:ext cx="385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eue Haas Grotesk Text Pro" panose="020B0504020202020204" pitchFamily="34" charset="0"/>
              </a:rPr>
              <a:t>(Lorentz-invariant)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94CB-7142-03A0-9BFC-B32C17321BA1}"/>
              </a:ext>
            </a:extLst>
          </p:cNvPr>
          <p:cNvSpPr txBox="1"/>
          <p:nvPr/>
        </p:nvSpPr>
        <p:spPr>
          <a:xfrm>
            <a:off x="1790209" y="4219081"/>
            <a:ext cx="385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eue Haas Grotesk Text Pro" panose="020B0504020202020204" pitchFamily="34" charset="0"/>
              </a:rPr>
              <a:t>(Symmetric frame)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9F812-E138-DFD2-353B-65A37AE7ACFD}"/>
              </a:ext>
            </a:extLst>
          </p:cNvPr>
          <p:cNvSpPr/>
          <p:nvPr/>
        </p:nvSpPr>
        <p:spPr>
          <a:xfrm>
            <a:off x="4038220" y="4411778"/>
            <a:ext cx="7433344" cy="9977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2A26F7-0294-091E-F81B-E24DE9A8369C}"/>
              </a:ext>
            </a:extLst>
          </p:cNvPr>
          <p:cNvSpPr/>
          <p:nvPr/>
        </p:nvSpPr>
        <p:spPr>
          <a:xfrm>
            <a:off x="1579603" y="5358633"/>
            <a:ext cx="7433344" cy="9977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close up of black text&#10;&#10;Description automatically generated">
            <a:extLst>
              <a:ext uri="{FF2B5EF4-FFF2-40B4-BE49-F238E27FC236}">
                <a16:creationId xmlns:a16="http://schemas.microsoft.com/office/drawing/2014/main" id="{50F5C6F7-1EB4-A37E-3A27-DBFA44F52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9" y="3173715"/>
            <a:ext cx="6539292" cy="83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004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0" name="object 10 2 1 1">
            <a:extLst>
              <a:ext uri="{FF2B5EF4-FFF2-40B4-BE49-F238E27FC236}">
                <a16:creationId xmlns:a16="http://schemas.microsoft.com/office/drawing/2014/main" id="{AB0BD347-1C3B-5F82-81D0-195E3631200B}"/>
              </a:ext>
            </a:extLst>
          </p:cNvPr>
          <p:cNvSpPr txBox="1"/>
          <p:nvPr/>
        </p:nvSpPr>
        <p:spPr>
          <a:xfrm>
            <a:off x="3481884" y="950267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Relations between GPDs &amp; amplitudes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8" name="Picture 7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01C89176-6F71-8715-9FE0-F7F81A0E0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" y="4615677"/>
            <a:ext cx="10662082" cy="1585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13" name="object 10 2 1 1">
            <a:extLst>
              <a:ext uri="{FF2B5EF4-FFF2-40B4-BE49-F238E27FC236}">
                <a16:creationId xmlns:a16="http://schemas.microsoft.com/office/drawing/2014/main" id="{00DD841C-2E42-BA03-3239-D95937E925AE}"/>
              </a:ext>
            </a:extLst>
          </p:cNvPr>
          <p:cNvSpPr txBox="1"/>
          <p:nvPr/>
        </p:nvSpPr>
        <p:spPr>
          <a:xfrm>
            <a:off x="327231" y="4183015"/>
            <a:ext cx="14629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F0479-E5C7-A93B-0AF2-3DEC9564013E}"/>
              </a:ext>
            </a:extLst>
          </p:cNvPr>
          <p:cNvSpPr/>
          <p:nvPr/>
        </p:nvSpPr>
        <p:spPr>
          <a:xfrm>
            <a:off x="730834" y="4798785"/>
            <a:ext cx="327886" cy="45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documentclass{article}&#10;\usepackage{amsmath}&#10;\pagestyle{empty}&#10;\begin{document}&#10;&#10;$H^s_{\rm Q(0)}$&#10;&#10;&#10;\end{document}" title="IguanaTex Bitmap Display">
            <a:extLst>
              <a:ext uri="{FF2B5EF4-FFF2-40B4-BE49-F238E27FC236}">
                <a16:creationId xmlns:a16="http://schemas.microsoft.com/office/drawing/2014/main" id="{93261AC0-BA0B-033C-A3F5-7A87BAD706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4868669"/>
            <a:ext cx="595809" cy="297143"/>
          </a:xfrm>
          <a:prstGeom prst="rect">
            <a:avLst/>
          </a:prstGeom>
        </p:spPr>
      </p:pic>
      <p:sp>
        <p:nvSpPr>
          <p:cNvPr id="2" name="object 10 2 1 1">
            <a:extLst>
              <a:ext uri="{FF2B5EF4-FFF2-40B4-BE49-F238E27FC236}">
                <a16:creationId xmlns:a16="http://schemas.microsoft.com/office/drawing/2014/main" id="{15B17CB9-8CFC-7E14-CA2E-CCCC2BB3385D}"/>
              </a:ext>
            </a:extLst>
          </p:cNvPr>
          <p:cNvSpPr txBox="1"/>
          <p:nvPr/>
        </p:nvSpPr>
        <p:spPr>
          <a:xfrm>
            <a:off x="338386" y="1629188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7" name="Picture 6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8BC56D09-8E6E-8E8D-A619-8D5B933F2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24" y="1975856"/>
            <a:ext cx="5347944" cy="8201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4D9587-1851-9C2D-0833-5B2F533244FD}"/>
              </a:ext>
            </a:extLst>
          </p:cNvPr>
          <p:cNvCxnSpPr>
            <a:cxnSpLocks/>
          </p:cNvCxnSpPr>
          <p:nvPr/>
        </p:nvCxnSpPr>
        <p:spPr>
          <a:xfrm>
            <a:off x="240145" y="299985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958AF9-E00F-46EF-BC6B-B8E3E9B7EEE7}"/>
              </a:ext>
            </a:extLst>
          </p:cNvPr>
          <p:cNvSpPr txBox="1"/>
          <p:nvPr/>
        </p:nvSpPr>
        <p:spPr>
          <a:xfrm>
            <a:off x="2302829" y="1659198"/>
            <a:ext cx="385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eue Haas Grotesk Text Pro" panose="020B0504020202020204" pitchFamily="34" charset="0"/>
              </a:rPr>
              <a:t>(Lorentz-invariant)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94CB-7142-03A0-9BFC-B32C17321BA1}"/>
              </a:ext>
            </a:extLst>
          </p:cNvPr>
          <p:cNvSpPr txBox="1"/>
          <p:nvPr/>
        </p:nvSpPr>
        <p:spPr>
          <a:xfrm>
            <a:off x="1790209" y="4219081"/>
            <a:ext cx="385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eue Haas Grotesk Text Pro" panose="020B0504020202020204" pitchFamily="34" charset="0"/>
              </a:rPr>
              <a:t>(Symmetric frame)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9F812-E138-DFD2-353B-65A37AE7ACFD}"/>
              </a:ext>
            </a:extLst>
          </p:cNvPr>
          <p:cNvSpPr/>
          <p:nvPr/>
        </p:nvSpPr>
        <p:spPr>
          <a:xfrm>
            <a:off x="4038220" y="4411778"/>
            <a:ext cx="7433344" cy="9977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2A26F7-0294-091E-F81B-E24DE9A8369C}"/>
              </a:ext>
            </a:extLst>
          </p:cNvPr>
          <p:cNvSpPr/>
          <p:nvPr/>
        </p:nvSpPr>
        <p:spPr>
          <a:xfrm>
            <a:off x="1579603" y="5358633"/>
            <a:ext cx="7433344" cy="9977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close up of black text&#10;&#10;Description automatically generated">
            <a:extLst>
              <a:ext uri="{FF2B5EF4-FFF2-40B4-BE49-F238E27FC236}">
                <a16:creationId xmlns:a16="http://schemas.microsoft.com/office/drawing/2014/main" id="{50F5C6F7-1EB4-A37E-3A27-DBFA44F52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9" y="3173715"/>
            <a:ext cx="6539292" cy="83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E7D323-AF9C-9364-4A14-6B03FE65C4BE}"/>
              </a:ext>
            </a:extLst>
          </p:cNvPr>
          <p:cNvSpPr/>
          <p:nvPr/>
        </p:nvSpPr>
        <p:spPr>
          <a:xfrm>
            <a:off x="333779" y="1668511"/>
            <a:ext cx="11530990" cy="47517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ACD3D21-50B5-319D-09E8-DF5F26041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48" y="1622105"/>
            <a:ext cx="7433344" cy="143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1062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0" name="object 10 2 1 1">
            <a:extLst>
              <a:ext uri="{FF2B5EF4-FFF2-40B4-BE49-F238E27FC236}">
                <a16:creationId xmlns:a16="http://schemas.microsoft.com/office/drawing/2014/main" id="{AB0BD347-1C3B-5F82-81D0-195E3631200B}"/>
              </a:ext>
            </a:extLst>
          </p:cNvPr>
          <p:cNvSpPr txBox="1"/>
          <p:nvPr/>
        </p:nvSpPr>
        <p:spPr>
          <a:xfrm>
            <a:off x="3481884" y="950267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Relations between GPDs &amp; amplitudes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8" name="Picture 7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01C89176-6F71-8715-9FE0-F7F81A0E0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" y="4615677"/>
            <a:ext cx="10662082" cy="1585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13" name="object 10 2 1 1">
            <a:extLst>
              <a:ext uri="{FF2B5EF4-FFF2-40B4-BE49-F238E27FC236}">
                <a16:creationId xmlns:a16="http://schemas.microsoft.com/office/drawing/2014/main" id="{00DD841C-2E42-BA03-3239-D95937E925AE}"/>
              </a:ext>
            </a:extLst>
          </p:cNvPr>
          <p:cNvSpPr txBox="1"/>
          <p:nvPr/>
        </p:nvSpPr>
        <p:spPr>
          <a:xfrm>
            <a:off x="327231" y="4183015"/>
            <a:ext cx="14629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F0479-E5C7-A93B-0AF2-3DEC9564013E}"/>
              </a:ext>
            </a:extLst>
          </p:cNvPr>
          <p:cNvSpPr/>
          <p:nvPr/>
        </p:nvSpPr>
        <p:spPr>
          <a:xfrm>
            <a:off x="730834" y="4798785"/>
            <a:ext cx="327886" cy="45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documentclass{article}&#10;\usepackage{amsmath}&#10;\pagestyle{empty}&#10;\begin{document}&#10;&#10;$H^s_{\rm Q(0)}$&#10;&#10;&#10;\end{document}" title="IguanaTex Bitmap Display">
            <a:extLst>
              <a:ext uri="{FF2B5EF4-FFF2-40B4-BE49-F238E27FC236}">
                <a16:creationId xmlns:a16="http://schemas.microsoft.com/office/drawing/2014/main" id="{93261AC0-BA0B-033C-A3F5-7A87BAD706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" y="4868669"/>
            <a:ext cx="595809" cy="297143"/>
          </a:xfrm>
          <a:prstGeom prst="rect">
            <a:avLst/>
          </a:prstGeom>
        </p:spPr>
      </p:pic>
      <p:sp>
        <p:nvSpPr>
          <p:cNvPr id="2" name="object 10 2 1 1">
            <a:extLst>
              <a:ext uri="{FF2B5EF4-FFF2-40B4-BE49-F238E27FC236}">
                <a16:creationId xmlns:a16="http://schemas.microsoft.com/office/drawing/2014/main" id="{15B17CB9-8CFC-7E14-CA2E-CCCC2BB3385D}"/>
              </a:ext>
            </a:extLst>
          </p:cNvPr>
          <p:cNvSpPr txBox="1"/>
          <p:nvPr/>
        </p:nvSpPr>
        <p:spPr>
          <a:xfrm>
            <a:off x="338386" y="1629188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7" name="Picture 6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8BC56D09-8E6E-8E8D-A619-8D5B933F2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24" y="1975856"/>
            <a:ext cx="5347944" cy="8201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4D9587-1851-9C2D-0833-5B2F533244FD}"/>
              </a:ext>
            </a:extLst>
          </p:cNvPr>
          <p:cNvCxnSpPr>
            <a:cxnSpLocks/>
          </p:cNvCxnSpPr>
          <p:nvPr/>
        </p:nvCxnSpPr>
        <p:spPr>
          <a:xfrm>
            <a:off x="240145" y="299985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958AF9-E00F-46EF-BC6B-B8E3E9B7EEE7}"/>
              </a:ext>
            </a:extLst>
          </p:cNvPr>
          <p:cNvSpPr txBox="1"/>
          <p:nvPr/>
        </p:nvSpPr>
        <p:spPr>
          <a:xfrm>
            <a:off x="2302829" y="1659198"/>
            <a:ext cx="385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eue Haas Grotesk Text Pro" panose="020B0504020202020204" pitchFamily="34" charset="0"/>
              </a:rPr>
              <a:t>(Lorentz-invariant)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94CB-7142-03A0-9BFC-B32C17321BA1}"/>
              </a:ext>
            </a:extLst>
          </p:cNvPr>
          <p:cNvSpPr txBox="1"/>
          <p:nvPr/>
        </p:nvSpPr>
        <p:spPr>
          <a:xfrm>
            <a:off x="1790209" y="4219081"/>
            <a:ext cx="385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eue Haas Grotesk Text Pro" panose="020B0504020202020204" pitchFamily="34" charset="0"/>
              </a:rPr>
              <a:t>(Symmetric frame)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9F812-E138-DFD2-353B-65A37AE7ACFD}"/>
              </a:ext>
            </a:extLst>
          </p:cNvPr>
          <p:cNvSpPr/>
          <p:nvPr/>
        </p:nvSpPr>
        <p:spPr>
          <a:xfrm>
            <a:off x="4038220" y="4411778"/>
            <a:ext cx="7433344" cy="9977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2A26F7-0294-091E-F81B-E24DE9A8369C}"/>
              </a:ext>
            </a:extLst>
          </p:cNvPr>
          <p:cNvSpPr/>
          <p:nvPr/>
        </p:nvSpPr>
        <p:spPr>
          <a:xfrm>
            <a:off x="1579603" y="5358633"/>
            <a:ext cx="7433344" cy="9977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close up of black text&#10;&#10;Description automatically generated">
            <a:extLst>
              <a:ext uri="{FF2B5EF4-FFF2-40B4-BE49-F238E27FC236}">
                <a16:creationId xmlns:a16="http://schemas.microsoft.com/office/drawing/2014/main" id="{50F5C6F7-1EB4-A37E-3A27-DBFA44F52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9" y="3173715"/>
            <a:ext cx="6539292" cy="83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E7D323-AF9C-9364-4A14-6B03FE65C4BE}"/>
              </a:ext>
            </a:extLst>
          </p:cNvPr>
          <p:cNvSpPr/>
          <p:nvPr/>
        </p:nvSpPr>
        <p:spPr>
          <a:xfrm>
            <a:off x="333779" y="1668511"/>
            <a:ext cx="11530990" cy="47517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91435F-9AAF-885D-8C35-9FECE084E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7" y="1461560"/>
            <a:ext cx="10313861" cy="329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C31DB9-01FC-0B7B-B1C1-7AA05D0D2FD2}"/>
              </a:ext>
            </a:extLst>
          </p:cNvPr>
          <p:cNvCxnSpPr>
            <a:cxnSpLocks/>
          </p:cNvCxnSpPr>
          <p:nvPr/>
        </p:nvCxnSpPr>
        <p:spPr>
          <a:xfrm>
            <a:off x="1392675" y="4576738"/>
            <a:ext cx="899419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722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57779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pic>
        <p:nvPicPr>
          <p:cNvPr id="5" name="Picture 4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7DCC60F3-B4F5-1830-8A96-6BF3AA3CD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" y="2368450"/>
            <a:ext cx="4676506" cy="7369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53E5A-9F38-5F49-EFC9-5E8BDF99ECC4}"/>
              </a:ext>
            </a:extLst>
          </p:cNvPr>
          <p:cNvSpPr/>
          <p:nvPr/>
        </p:nvSpPr>
        <p:spPr>
          <a:xfrm>
            <a:off x="317890" y="2354195"/>
            <a:ext cx="4900400" cy="67784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2B66E8-898E-A0C3-169D-F964E3E1044D}"/>
              </a:ext>
            </a:extLst>
          </p:cNvPr>
          <p:cNvCxnSpPr>
            <a:cxnSpLocks/>
          </p:cNvCxnSpPr>
          <p:nvPr/>
        </p:nvCxnSpPr>
        <p:spPr>
          <a:xfrm flipH="1" flipV="1">
            <a:off x="3620516" y="2910301"/>
            <a:ext cx="705554" cy="4863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1BE6B6-B198-104A-A552-1F9C2CD72367}"/>
              </a:ext>
            </a:extLst>
          </p:cNvPr>
          <p:cNvCxnSpPr>
            <a:cxnSpLocks/>
          </p:cNvCxnSpPr>
          <p:nvPr/>
        </p:nvCxnSpPr>
        <p:spPr>
          <a:xfrm flipV="1">
            <a:off x="4326070" y="2930397"/>
            <a:ext cx="629195" cy="47338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D5CAD-C855-E093-21A1-2FD2557C45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89" y="3609082"/>
            <a:ext cx="1347897" cy="2152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7E7A41-E962-97D9-6CB7-237B4A21480D}"/>
              </a:ext>
            </a:extLst>
          </p:cNvPr>
          <p:cNvCxnSpPr>
            <a:cxnSpLocks/>
          </p:cNvCxnSpPr>
          <p:nvPr/>
        </p:nvCxnSpPr>
        <p:spPr>
          <a:xfrm>
            <a:off x="5695965" y="1361746"/>
            <a:ext cx="0" cy="28285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D415B8-4164-2D95-18F7-E2385D7E9B4B}"/>
              </a:ext>
            </a:extLst>
          </p:cNvPr>
          <p:cNvCxnSpPr>
            <a:cxnSpLocks/>
          </p:cNvCxnSpPr>
          <p:nvPr/>
        </p:nvCxnSpPr>
        <p:spPr>
          <a:xfrm>
            <a:off x="240145" y="4195204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ject 10 2 1 1">
            <a:extLst>
              <a:ext uri="{FF2B5EF4-FFF2-40B4-BE49-F238E27FC236}">
                <a16:creationId xmlns:a16="http://schemas.microsoft.com/office/drawing/2014/main" id="{7375B4E9-7784-ACD5-97A3-9E1ADB6416D8}"/>
              </a:ext>
            </a:extLst>
          </p:cNvPr>
          <p:cNvSpPr txBox="1"/>
          <p:nvPr/>
        </p:nvSpPr>
        <p:spPr>
          <a:xfrm>
            <a:off x="6370361" y="1758427"/>
            <a:ext cx="50640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Lorentz-invariant definition of 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191189-3920-7F1D-0A32-AF1424653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72" y="2388400"/>
            <a:ext cx="5067230" cy="54199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A6E22B-1122-0509-5FA4-FC8C016FABC8}"/>
              </a:ext>
            </a:extLst>
          </p:cNvPr>
          <p:cNvSpPr/>
          <p:nvPr/>
        </p:nvSpPr>
        <p:spPr>
          <a:xfrm>
            <a:off x="5910762" y="2322318"/>
            <a:ext cx="5620490" cy="7222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4D8DF5-BCE6-D407-481B-8CEB51C714CA}"/>
              </a:ext>
            </a:extLst>
          </p:cNvPr>
          <p:cNvCxnSpPr>
            <a:cxnSpLocks/>
          </p:cNvCxnSpPr>
          <p:nvPr/>
        </p:nvCxnSpPr>
        <p:spPr>
          <a:xfrm flipH="1" flipV="1">
            <a:off x="9770251" y="2852151"/>
            <a:ext cx="652791" cy="61012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FA7025-CE63-8F84-018E-B1110EFAEB9D}"/>
              </a:ext>
            </a:extLst>
          </p:cNvPr>
          <p:cNvCxnSpPr>
            <a:cxnSpLocks/>
          </p:cNvCxnSpPr>
          <p:nvPr/>
        </p:nvCxnSpPr>
        <p:spPr>
          <a:xfrm flipV="1">
            <a:off x="10423042" y="2806159"/>
            <a:ext cx="582429" cy="65612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90E7D7C-7502-DBAA-AF83-D78B820E5C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96" y="3601651"/>
            <a:ext cx="1239469" cy="187128"/>
          </a:xfrm>
          <a:prstGeom prst="rect">
            <a:avLst/>
          </a:prstGeom>
        </p:spPr>
      </p:pic>
      <p:sp>
        <p:nvSpPr>
          <p:cNvPr id="20" name="object 10 2 1 1">
            <a:extLst>
              <a:ext uri="{FF2B5EF4-FFF2-40B4-BE49-F238E27FC236}">
                <a16:creationId xmlns:a16="http://schemas.microsoft.com/office/drawing/2014/main" id="{314A9AE6-B78B-8131-48E7-CA2F8849ED40}"/>
              </a:ext>
            </a:extLst>
          </p:cNvPr>
          <p:cNvSpPr txBox="1"/>
          <p:nvPr/>
        </p:nvSpPr>
        <p:spPr>
          <a:xfrm>
            <a:off x="1743580" y="1758427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4" name="object 10 2 1 1">
            <a:extLst>
              <a:ext uri="{FF2B5EF4-FFF2-40B4-BE49-F238E27FC236}">
                <a16:creationId xmlns:a16="http://schemas.microsoft.com/office/drawing/2014/main" id="{169547A7-DED8-28C0-24E0-F759BCCCD8D4}"/>
              </a:ext>
            </a:extLst>
          </p:cNvPr>
          <p:cNvSpPr txBox="1"/>
          <p:nvPr/>
        </p:nvSpPr>
        <p:spPr>
          <a:xfrm>
            <a:off x="4096499" y="94104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New definition of quasi-GPDs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AF01F3-C7CD-0AA8-C599-2DDBF763948C}"/>
              </a:ext>
            </a:extLst>
          </p:cNvPr>
          <p:cNvSpPr/>
          <p:nvPr/>
        </p:nvSpPr>
        <p:spPr>
          <a:xfrm>
            <a:off x="4435029" y="4525353"/>
            <a:ext cx="2321582" cy="13172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9BB24F-49D5-4567-A4BD-A82E69D18539}"/>
              </a:ext>
            </a:extLst>
          </p:cNvPr>
          <p:cNvSpPr txBox="1"/>
          <p:nvPr/>
        </p:nvSpPr>
        <p:spPr>
          <a:xfrm>
            <a:off x="2606076" y="4886755"/>
            <a:ext cx="600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Same functional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forms</a:t>
            </a:r>
          </a:p>
        </p:txBody>
      </p:sp>
    </p:spTree>
    <p:extLst>
      <p:ext uri="{BB962C8B-B14F-4D97-AF65-F5344CB8AC3E}">
        <p14:creationId xmlns:p14="http://schemas.microsoft.com/office/powerpoint/2010/main" val="31637799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57779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E656BB11-AFE3-7E2C-F289-7E99104785BF}"/>
              </a:ext>
            </a:extLst>
          </p:cNvPr>
          <p:cNvSpPr txBox="1"/>
          <p:nvPr/>
        </p:nvSpPr>
        <p:spPr>
          <a:xfrm>
            <a:off x="317890" y="4398772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Feature: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5" name="Picture 4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7DCC60F3-B4F5-1830-8A96-6BF3AA3CD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" y="2368450"/>
            <a:ext cx="4676506" cy="7369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53E5A-9F38-5F49-EFC9-5E8BDF99ECC4}"/>
              </a:ext>
            </a:extLst>
          </p:cNvPr>
          <p:cNvSpPr/>
          <p:nvPr/>
        </p:nvSpPr>
        <p:spPr>
          <a:xfrm>
            <a:off x="317890" y="2354195"/>
            <a:ext cx="4900400" cy="67784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2B66E8-898E-A0C3-169D-F964E3E1044D}"/>
              </a:ext>
            </a:extLst>
          </p:cNvPr>
          <p:cNvCxnSpPr>
            <a:cxnSpLocks/>
          </p:cNvCxnSpPr>
          <p:nvPr/>
        </p:nvCxnSpPr>
        <p:spPr>
          <a:xfrm flipH="1" flipV="1">
            <a:off x="3620516" y="2910301"/>
            <a:ext cx="705554" cy="4863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1BE6B6-B198-104A-A552-1F9C2CD72367}"/>
              </a:ext>
            </a:extLst>
          </p:cNvPr>
          <p:cNvCxnSpPr>
            <a:cxnSpLocks/>
          </p:cNvCxnSpPr>
          <p:nvPr/>
        </p:nvCxnSpPr>
        <p:spPr>
          <a:xfrm flipV="1">
            <a:off x="4326070" y="2930397"/>
            <a:ext cx="629195" cy="47338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D5CAD-C855-E093-21A1-2FD2557C45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89" y="3609082"/>
            <a:ext cx="1347897" cy="2152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7E7A41-E962-97D9-6CB7-237B4A21480D}"/>
              </a:ext>
            </a:extLst>
          </p:cNvPr>
          <p:cNvCxnSpPr>
            <a:cxnSpLocks/>
          </p:cNvCxnSpPr>
          <p:nvPr/>
        </p:nvCxnSpPr>
        <p:spPr>
          <a:xfrm>
            <a:off x="5695965" y="1361746"/>
            <a:ext cx="0" cy="28285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D415B8-4164-2D95-18F7-E2385D7E9B4B}"/>
              </a:ext>
            </a:extLst>
          </p:cNvPr>
          <p:cNvCxnSpPr>
            <a:cxnSpLocks/>
          </p:cNvCxnSpPr>
          <p:nvPr/>
        </p:nvCxnSpPr>
        <p:spPr>
          <a:xfrm>
            <a:off x="240145" y="4195204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ject 10 2 1 1">
            <a:extLst>
              <a:ext uri="{FF2B5EF4-FFF2-40B4-BE49-F238E27FC236}">
                <a16:creationId xmlns:a16="http://schemas.microsoft.com/office/drawing/2014/main" id="{7375B4E9-7784-ACD5-97A3-9E1ADB6416D8}"/>
              </a:ext>
            </a:extLst>
          </p:cNvPr>
          <p:cNvSpPr txBox="1"/>
          <p:nvPr/>
        </p:nvSpPr>
        <p:spPr>
          <a:xfrm>
            <a:off x="6370361" y="1758427"/>
            <a:ext cx="50640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Lorentz-invariant definition of 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191189-3920-7F1D-0A32-AF1424653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72" y="2388400"/>
            <a:ext cx="5067230" cy="54199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A6E22B-1122-0509-5FA4-FC8C016FABC8}"/>
              </a:ext>
            </a:extLst>
          </p:cNvPr>
          <p:cNvSpPr/>
          <p:nvPr/>
        </p:nvSpPr>
        <p:spPr>
          <a:xfrm>
            <a:off x="5910762" y="2322318"/>
            <a:ext cx="5620490" cy="7222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4D8DF5-BCE6-D407-481B-8CEB51C714CA}"/>
              </a:ext>
            </a:extLst>
          </p:cNvPr>
          <p:cNvCxnSpPr>
            <a:cxnSpLocks/>
          </p:cNvCxnSpPr>
          <p:nvPr/>
        </p:nvCxnSpPr>
        <p:spPr>
          <a:xfrm flipH="1" flipV="1">
            <a:off x="9770251" y="2852151"/>
            <a:ext cx="652791" cy="61012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FA7025-CE63-8F84-018E-B1110EFAEB9D}"/>
              </a:ext>
            </a:extLst>
          </p:cNvPr>
          <p:cNvCxnSpPr>
            <a:cxnSpLocks/>
          </p:cNvCxnSpPr>
          <p:nvPr/>
        </p:nvCxnSpPr>
        <p:spPr>
          <a:xfrm flipV="1">
            <a:off x="10423042" y="2806159"/>
            <a:ext cx="582429" cy="65612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90E7D7C-7502-DBAA-AF83-D78B820E5C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96" y="3601651"/>
            <a:ext cx="1239469" cy="1871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B5C301-4F77-7B99-B713-E5C9AF753C33}"/>
              </a:ext>
            </a:extLst>
          </p:cNvPr>
          <p:cNvSpPr txBox="1"/>
          <p:nvPr/>
        </p:nvSpPr>
        <p:spPr>
          <a:xfrm>
            <a:off x="409435" y="4894457"/>
            <a:ext cx="110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Lorentz-invariant definition of quasi-GPDs may converge faster </a:t>
            </a:r>
          </a:p>
        </p:txBody>
      </p:sp>
      <p:sp>
        <p:nvSpPr>
          <p:cNvPr id="20" name="object 10 2 1 1">
            <a:extLst>
              <a:ext uri="{FF2B5EF4-FFF2-40B4-BE49-F238E27FC236}">
                <a16:creationId xmlns:a16="http://schemas.microsoft.com/office/drawing/2014/main" id="{314A9AE6-B78B-8131-48E7-CA2F8849ED40}"/>
              </a:ext>
            </a:extLst>
          </p:cNvPr>
          <p:cNvSpPr txBox="1"/>
          <p:nvPr/>
        </p:nvSpPr>
        <p:spPr>
          <a:xfrm>
            <a:off x="1743580" y="1758427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4" name="object 10 2 1 1">
            <a:extLst>
              <a:ext uri="{FF2B5EF4-FFF2-40B4-BE49-F238E27FC236}">
                <a16:creationId xmlns:a16="http://schemas.microsoft.com/office/drawing/2014/main" id="{169547A7-DED8-28C0-24E0-F759BCCCD8D4}"/>
              </a:ext>
            </a:extLst>
          </p:cNvPr>
          <p:cNvSpPr txBox="1"/>
          <p:nvPr/>
        </p:nvSpPr>
        <p:spPr>
          <a:xfrm>
            <a:off x="4096499" y="94104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New definition of quasi-GPDs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8256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57779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E656BB11-AFE3-7E2C-F289-7E99104785BF}"/>
              </a:ext>
            </a:extLst>
          </p:cNvPr>
          <p:cNvSpPr txBox="1"/>
          <p:nvPr/>
        </p:nvSpPr>
        <p:spPr>
          <a:xfrm>
            <a:off x="317890" y="4398772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Feature: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5" name="Picture 4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7DCC60F3-B4F5-1830-8A96-6BF3AA3CD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" y="2368450"/>
            <a:ext cx="4676506" cy="7369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53E5A-9F38-5F49-EFC9-5E8BDF99ECC4}"/>
              </a:ext>
            </a:extLst>
          </p:cNvPr>
          <p:cNvSpPr/>
          <p:nvPr/>
        </p:nvSpPr>
        <p:spPr>
          <a:xfrm>
            <a:off x="317890" y="2354195"/>
            <a:ext cx="4900400" cy="67784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2B66E8-898E-A0C3-169D-F964E3E1044D}"/>
              </a:ext>
            </a:extLst>
          </p:cNvPr>
          <p:cNvCxnSpPr>
            <a:cxnSpLocks/>
          </p:cNvCxnSpPr>
          <p:nvPr/>
        </p:nvCxnSpPr>
        <p:spPr>
          <a:xfrm flipH="1" flipV="1">
            <a:off x="3620516" y="2910301"/>
            <a:ext cx="705554" cy="4863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1BE6B6-B198-104A-A552-1F9C2CD72367}"/>
              </a:ext>
            </a:extLst>
          </p:cNvPr>
          <p:cNvCxnSpPr>
            <a:cxnSpLocks/>
          </p:cNvCxnSpPr>
          <p:nvPr/>
        </p:nvCxnSpPr>
        <p:spPr>
          <a:xfrm flipV="1">
            <a:off x="4326070" y="2930397"/>
            <a:ext cx="629195" cy="47338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D5CAD-C855-E093-21A1-2FD2557C45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89" y="3609082"/>
            <a:ext cx="1347897" cy="2152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7E7A41-E962-97D9-6CB7-237B4A21480D}"/>
              </a:ext>
            </a:extLst>
          </p:cNvPr>
          <p:cNvCxnSpPr>
            <a:cxnSpLocks/>
          </p:cNvCxnSpPr>
          <p:nvPr/>
        </p:nvCxnSpPr>
        <p:spPr>
          <a:xfrm>
            <a:off x="5695965" y="1361746"/>
            <a:ext cx="0" cy="28285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D415B8-4164-2D95-18F7-E2385D7E9B4B}"/>
              </a:ext>
            </a:extLst>
          </p:cNvPr>
          <p:cNvCxnSpPr>
            <a:cxnSpLocks/>
          </p:cNvCxnSpPr>
          <p:nvPr/>
        </p:nvCxnSpPr>
        <p:spPr>
          <a:xfrm>
            <a:off x="240145" y="4195204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ject 10 2 1 1">
            <a:extLst>
              <a:ext uri="{FF2B5EF4-FFF2-40B4-BE49-F238E27FC236}">
                <a16:creationId xmlns:a16="http://schemas.microsoft.com/office/drawing/2014/main" id="{7375B4E9-7784-ACD5-97A3-9E1ADB6416D8}"/>
              </a:ext>
            </a:extLst>
          </p:cNvPr>
          <p:cNvSpPr txBox="1"/>
          <p:nvPr/>
        </p:nvSpPr>
        <p:spPr>
          <a:xfrm>
            <a:off x="6370361" y="1758427"/>
            <a:ext cx="50640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Lorentz-invariant definition of 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191189-3920-7F1D-0A32-AF1424653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72" y="2388400"/>
            <a:ext cx="5067230" cy="54199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A6E22B-1122-0509-5FA4-FC8C016FABC8}"/>
              </a:ext>
            </a:extLst>
          </p:cNvPr>
          <p:cNvSpPr/>
          <p:nvPr/>
        </p:nvSpPr>
        <p:spPr>
          <a:xfrm>
            <a:off x="5910762" y="2322318"/>
            <a:ext cx="5620490" cy="7222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4D8DF5-BCE6-D407-481B-8CEB51C714CA}"/>
              </a:ext>
            </a:extLst>
          </p:cNvPr>
          <p:cNvCxnSpPr>
            <a:cxnSpLocks/>
          </p:cNvCxnSpPr>
          <p:nvPr/>
        </p:nvCxnSpPr>
        <p:spPr>
          <a:xfrm flipH="1" flipV="1">
            <a:off x="9770251" y="2852151"/>
            <a:ext cx="652791" cy="61012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FA7025-CE63-8F84-018E-B1110EFAEB9D}"/>
              </a:ext>
            </a:extLst>
          </p:cNvPr>
          <p:cNvCxnSpPr>
            <a:cxnSpLocks/>
          </p:cNvCxnSpPr>
          <p:nvPr/>
        </p:nvCxnSpPr>
        <p:spPr>
          <a:xfrm flipV="1">
            <a:off x="10423042" y="2806159"/>
            <a:ext cx="582429" cy="65612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90E7D7C-7502-DBAA-AF83-D78B820E5C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96" y="3601651"/>
            <a:ext cx="1239469" cy="1871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B5C301-4F77-7B99-B713-E5C9AF753C33}"/>
              </a:ext>
            </a:extLst>
          </p:cNvPr>
          <p:cNvSpPr txBox="1"/>
          <p:nvPr/>
        </p:nvSpPr>
        <p:spPr>
          <a:xfrm>
            <a:off x="409435" y="4894457"/>
            <a:ext cx="110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Lorentz-invariant definition of quasi-GPDs may converge faster </a:t>
            </a:r>
          </a:p>
        </p:txBody>
      </p:sp>
      <p:sp>
        <p:nvSpPr>
          <p:cNvPr id="20" name="object 10 2 1 1">
            <a:extLst>
              <a:ext uri="{FF2B5EF4-FFF2-40B4-BE49-F238E27FC236}">
                <a16:creationId xmlns:a16="http://schemas.microsoft.com/office/drawing/2014/main" id="{314A9AE6-B78B-8131-48E7-CA2F8849ED40}"/>
              </a:ext>
            </a:extLst>
          </p:cNvPr>
          <p:cNvSpPr txBox="1"/>
          <p:nvPr/>
        </p:nvSpPr>
        <p:spPr>
          <a:xfrm>
            <a:off x="1743580" y="1758427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4" name="object 10 2 1 1">
            <a:extLst>
              <a:ext uri="{FF2B5EF4-FFF2-40B4-BE49-F238E27FC236}">
                <a16:creationId xmlns:a16="http://schemas.microsoft.com/office/drawing/2014/main" id="{169547A7-DED8-28C0-24E0-F759BCCCD8D4}"/>
              </a:ext>
            </a:extLst>
          </p:cNvPr>
          <p:cNvSpPr txBox="1"/>
          <p:nvPr/>
        </p:nvSpPr>
        <p:spPr>
          <a:xfrm>
            <a:off x="4096499" y="94104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New definition of quasi-GPDs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9128C-283F-B05C-5553-FB5D20D9FC98}"/>
              </a:ext>
            </a:extLst>
          </p:cNvPr>
          <p:cNvSpPr/>
          <p:nvPr/>
        </p:nvSpPr>
        <p:spPr>
          <a:xfrm>
            <a:off x="330505" y="1646406"/>
            <a:ext cx="5540576" cy="47517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F3090863-BEE4-426F-20B5-CC580695D8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0" y="760436"/>
            <a:ext cx="6386871" cy="304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B42BE50A-0E40-64D6-D4DC-A178A022FB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0" y="3917078"/>
            <a:ext cx="6464650" cy="267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293BFCE-5AF7-0111-C76D-76F91EF48474}"/>
              </a:ext>
            </a:extLst>
          </p:cNvPr>
          <p:cNvSpPr/>
          <p:nvPr/>
        </p:nvSpPr>
        <p:spPr>
          <a:xfrm>
            <a:off x="330506" y="799738"/>
            <a:ext cx="2821068" cy="191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B838B-A9A7-136B-4D1C-B6535091C23F}"/>
              </a:ext>
            </a:extLst>
          </p:cNvPr>
          <p:cNvSpPr/>
          <p:nvPr/>
        </p:nvSpPr>
        <p:spPr>
          <a:xfrm>
            <a:off x="330505" y="6481761"/>
            <a:ext cx="1466792" cy="98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AC8C0E-2F46-ED9A-E9E7-5A87E8345D6D}"/>
              </a:ext>
            </a:extLst>
          </p:cNvPr>
          <p:cNvSpPr txBox="1"/>
          <p:nvPr/>
        </p:nvSpPr>
        <p:spPr>
          <a:xfrm>
            <a:off x="332553" y="793833"/>
            <a:ext cx="2541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Traditional definition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6F41AA-7DE4-8A9E-CC18-6CD89B68BBB3}"/>
              </a:ext>
            </a:extLst>
          </p:cNvPr>
          <p:cNvSpPr txBox="1"/>
          <p:nvPr/>
        </p:nvSpPr>
        <p:spPr>
          <a:xfrm>
            <a:off x="3826587" y="793833"/>
            <a:ext cx="4454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Lorentz invariant definition</a:t>
            </a:r>
          </a:p>
        </p:txBody>
      </p:sp>
      <p:pic>
        <p:nvPicPr>
          <p:cNvPr id="18" name="Picture 17" descr="A close up of black text&#10;&#10;Description automatically generated">
            <a:extLst>
              <a:ext uri="{FF2B5EF4-FFF2-40B4-BE49-F238E27FC236}">
                <a16:creationId xmlns:a16="http://schemas.microsoft.com/office/drawing/2014/main" id="{6BB7B8F7-0612-99A9-A816-2F2AAA0934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81" y="3628720"/>
            <a:ext cx="5967012" cy="93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012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57779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E656BB11-AFE3-7E2C-F289-7E99104785BF}"/>
              </a:ext>
            </a:extLst>
          </p:cNvPr>
          <p:cNvSpPr txBox="1"/>
          <p:nvPr/>
        </p:nvSpPr>
        <p:spPr>
          <a:xfrm>
            <a:off x="317890" y="4398772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Feature: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5" name="Picture 4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7DCC60F3-B4F5-1830-8A96-6BF3AA3CD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" y="2368450"/>
            <a:ext cx="4676506" cy="7369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53E5A-9F38-5F49-EFC9-5E8BDF99ECC4}"/>
              </a:ext>
            </a:extLst>
          </p:cNvPr>
          <p:cNvSpPr/>
          <p:nvPr/>
        </p:nvSpPr>
        <p:spPr>
          <a:xfrm>
            <a:off x="317890" y="2354195"/>
            <a:ext cx="4900400" cy="67784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2B66E8-898E-A0C3-169D-F964E3E1044D}"/>
              </a:ext>
            </a:extLst>
          </p:cNvPr>
          <p:cNvCxnSpPr>
            <a:cxnSpLocks/>
          </p:cNvCxnSpPr>
          <p:nvPr/>
        </p:nvCxnSpPr>
        <p:spPr>
          <a:xfrm flipH="1" flipV="1">
            <a:off x="3620516" y="2910301"/>
            <a:ext cx="1200061" cy="52319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1BE6B6-B198-104A-A552-1F9C2CD72367}"/>
              </a:ext>
            </a:extLst>
          </p:cNvPr>
          <p:cNvCxnSpPr>
            <a:cxnSpLocks/>
          </p:cNvCxnSpPr>
          <p:nvPr/>
        </p:nvCxnSpPr>
        <p:spPr>
          <a:xfrm flipV="1">
            <a:off x="4820577" y="2928753"/>
            <a:ext cx="125792" cy="4930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D5CAD-C855-E093-21A1-2FD2557C45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75" y="3582690"/>
            <a:ext cx="1347897" cy="2152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7E7A41-E962-97D9-6CB7-237B4A21480D}"/>
              </a:ext>
            </a:extLst>
          </p:cNvPr>
          <p:cNvCxnSpPr>
            <a:cxnSpLocks/>
          </p:cNvCxnSpPr>
          <p:nvPr/>
        </p:nvCxnSpPr>
        <p:spPr>
          <a:xfrm>
            <a:off x="5695965" y="1361746"/>
            <a:ext cx="0" cy="28285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D415B8-4164-2D95-18F7-E2385D7E9B4B}"/>
              </a:ext>
            </a:extLst>
          </p:cNvPr>
          <p:cNvCxnSpPr>
            <a:cxnSpLocks/>
          </p:cNvCxnSpPr>
          <p:nvPr/>
        </p:nvCxnSpPr>
        <p:spPr>
          <a:xfrm>
            <a:off x="240145" y="4195204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ject 10 2 1 1">
            <a:extLst>
              <a:ext uri="{FF2B5EF4-FFF2-40B4-BE49-F238E27FC236}">
                <a16:creationId xmlns:a16="http://schemas.microsoft.com/office/drawing/2014/main" id="{7375B4E9-7784-ACD5-97A3-9E1ADB6416D8}"/>
              </a:ext>
            </a:extLst>
          </p:cNvPr>
          <p:cNvSpPr txBox="1"/>
          <p:nvPr/>
        </p:nvSpPr>
        <p:spPr>
          <a:xfrm>
            <a:off x="6370361" y="1758427"/>
            <a:ext cx="50640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Lorentz-invariant definition of 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191189-3920-7F1D-0A32-AF1424653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72" y="2388400"/>
            <a:ext cx="5067230" cy="54199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A6E22B-1122-0509-5FA4-FC8C016FABC8}"/>
              </a:ext>
            </a:extLst>
          </p:cNvPr>
          <p:cNvSpPr/>
          <p:nvPr/>
        </p:nvSpPr>
        <p:spPr>
          <a:xfrm>
            <a:off x="5910762" y="2322318"/>
            <a:ext cx="5620490" cy="7222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4D8DF5-BCE6-D407-481B-8CEB51C714CA}"/>
              </a:ext>
            </a:extLst>
          </p:cNvPr>
          <p:cNvCxnSpPr>
            <a:cxnSpLocks/>
          </p:cNvCxnSpPr>
          <p:nvPr/>
        </p:nvCxnSpPr>
        <p:spPr>
          <a:xfrm flipH="1" flipV="1">
            <a:off x="9770251" y="2852151"/>
            <a:ext cx="652791" cy="61012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FA7025-CE63-8F84-018E-B1110EFAEB9D}"/>
              </a:ext>
            </a:extLst>
          </p:cNvPr>
          <p:cNvCxnSpPr>
            <a:cxnSpLocks/>
          </p:cNvCxnSpPr>
          <p:nvPr/>
        </p:nvCxnSpPr>
        <p:spPr>
          <a:xfrm flipV="1">
            <a:off x="10423042" y="2806159"/>
            <a:ext cx="582429" cy="65612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90E7D7C-7502-DBAA-AF83-D78B820E5C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96" y="3601651"/>
            <a:ext cx="1239469" cy="1871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B5C301-4F77-7B99-B713-E5C9AF753C33}"/>
              </a:ext>
            </a:extLst>
          </p:cNvPr>
          <p:cNvSpPr txBox="1"/>
          <p:nvPr/>
        </p:nvSpPr>
        <p:spPr>
          <a:xfrm>
            <a:off x="411316" y="4896044"/>
            <a:ext cx="1100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Lorentz-invariant definition of quasi-GPDs may converge faster </a:t>
            </a:r>
          </a:p>
        </p:txBody>
      </p:sp>
      <p:sp>
        <p:nvSpPr>
          <p:cNvPr id="20" name="object 10 2 1 1">
            <a:extLst>
              <a:ext uri="{FF2B5EF4-FFF2-40B4-BE49-F238E27FC236}">
                <a16:creationId xmlns:a16="http://schemas.microsoft.com/office/drawing/2014/main" id="{314A9AE6-B78B-8131-48E7-CA2F8849ED40}"/>
              </a:ext>
            </a:extLst>
          </p:cNvPr>
          <p:cNvSpPr txBox="1"/>
          <p:nvPr/>
        </p:nvSpPr>
        <p:spPr>
          <a:xfrm>
            <a:off x="1743580" y="1758427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4" name="object 10 2 1 1">
            <a:extLst>
              <a:ext uri="{FF2B5EF4-FFF2-40B4-BE49-F238E27FC236}">
                <a16:creationId xmlns:a16="http://schemas.microsoft.com/office/drawing/2014/main" id="{169547A7-DED8-28C0-24E0-F759BCCCD8D4}"/>
              </a:ext>
            </a:extLst>
          </p:cNvPr>
          <p:cNvSpPr txBox="1"/>
          <p:nvPr/>
        </p:nvSpPr>
        <p:spPr>
          <a:xfrm>
            <a:off x="4096499" y="94104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New definition of quasi-GPDs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4737B7-8F03-809A-EB5B-44428345E666}"/>
              </a:ext>
            </a:extLst>
          </p:cNvPr>
          <p:cNvSpPr/>
          <p:nvPr/>
        </p:nvSpPr>
        <p:spPr>
          <a:xfrm>
            <a:off x="330505" y="1646406"/>
            <a:ext cx="11530990" cy="47517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C6D64BA-3754-3CFA-DBEE-1200FBD392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8" y="136525"/>
            <a:ext cx="9907920" cy="332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AA8B5356-E832-3561-2AEE-17DC863F22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81" y="3582690"/>
            <a:ext cx="4171200" cy="305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bject 10 2 1 1">
            <a:extLst>
              <a:ext uri="{FF2B5EF4-FFF2-40B4-BE49-F238E27FC236}">
                <a16:creationId xmlns:a16="http://schemas.microsoft.com/office/drawing/2014/main" id="{13C29462-D084-F339-CB62-20903B2462EF}"/>
              </a:ext>
            </a:extLst>
          </p:cNvPr>
          <p:cNvSpPr txBox="1"/>
          <p:nvPr/>
        </p:nvSpPr>
        <p:spPr>
          <a:xfrm>
            <a:off x="7096669" y="4337276"/>
            <a:ext cx="406831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highlight>
                  <a:srgbClr val="FFFF00"/>
                </a:highlight>
                <a:latin typeface="Neue Haas Grotesk Text Pro" panose="020B0504020202020204" pitchFamily="34" charset="0"/>
              </a:rPr>
              <a:t>Constantinou’s talk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16DB9B-B3BC-A76B-A096-1B8B5BF8AF14}"/>
              </a:ext>
            </a:extLst>
          </p:cNvPr>
          <p:cNvSpPr txBox="1"/>
          <p:nvPr/>
        </p:nvSpPr>
        <p:spPr>
          <a:xfrm>
            <a:off x="1398950" y="326148"/>
            <a:ext cx="159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Unpolarized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EDCDF8-65ED-B5C7-9E97-FC2BBA2FA4E7}"/>
              </a:ext>
            </a:extLst>
          </p:cNvPr>
          <p:cNvSpPr txBox="1"/>
          <p:nvPr/>
        </p:nvSpPr>
        <p:spPr>
          <a:xfrm>
            <a:off x="4033318" y="3739766"/>
            <a:ext cx="159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Helicity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8478CA0-065F-767A-62C1-10444092E2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77" y="4896044"/>
            <a:ext cx="5958840" cy="73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88C128-7001-DEAD-58A9-B85AAB62AF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6" y="175155"/>
            <a:ext cx="724430" cy="27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30A7E79-9D3E-E890-6E9D-8064830A7D61}"/>
              </a:ext>
            </a:extLst>
          </p:cNvPr>
          <p:cNvGrpSpPr/>
          <p:nvPr/>
        </p:nvGrpSpPr>
        <p:grpSpPr>
          <a:xfrm>
            <a:off x="3900598" y="536169"/>
            <a:ext cx="821249" cy="493452"/>
            <a:chOff x="5634182" y="5250889"/>
            <a:chExt cx="821249" cy="49345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312A9B-8415-BA5E-21B5-0A9068A5373D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2B7E887-B5E5-A771-E14D-182BB5A6F2B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5A845E7-4E54-6DCF-435B-697061E5C123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F15CC-FA66-5FA8-0B1E-5782235C3267}"/>
              </a:ext>
            </a:extLst>
          </p:cNvPr>
          <p:cNvGrpSpPr/>
          <p:nvPr/>
        </p:nvGrpSpPr>
        <p:grpSpPr>
          <a:xfrm>
            <a:off x="8379956" y="539003"/>
            <a:ext cx="821249" cy="493452"/>
            <a:chOff x="5634182" y="5250889"/>
            <a:chExt cx="821249" cy="49345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0DFBBA-BB51-3A8A-4F41-7191E0EE2232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45A3BCF-C505-2AE0-1BA5-95A84D821EE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44BE253-8C5F-1FDA-66D9-F258B1064005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EB2A89-C2EE-B514-E725-BF4887CBA85A}"/>
              </a:ext>
            </a:extLst>
          </p:cNvPr>
          <p:cNvGrpSpPr/>
          <p:nvPr/>
        </p:nvGrpSpPr>
        <p:grpSpPr>
          <a:xfrm>
            <a:off x="4583159" y="4267017"/>
            <a:ext cx="821249" cy="493452"/>
            <a:chOff x="5634182" y="5250889"/>
            <a:chExt cx="821249" cy="49345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42FFDA0-D50C-D418-983A-F2A580DE3AA9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A930B54-8FBE-B1AA-657D-E60D9597206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6F30AE-82E9-3C3E-CE5C-74B87B318815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5876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57779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CB69D8-71B7-03DF-07C3-FBA5E0456E1C}"/>
              </a:ext>
            </a:extLst>
          </p:cNvPr>
          <p:cNvCxnSpPr>
            <a:cxnSpLocks/>
          </p:cNvCxnSpPr>
          <p:nvPr/>
        </p:nvCxnSpPr>
        <p:spPr>
          <a:xfrm>
            <a:off x="240145" y="1361748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E656BB11-AFE3-7E2C-F289-7E99104785BF}"/>
              </a:ext>
            </a:extLst>
          </p:cNvPr>
          <p:cNvSpPr txBox="1"/>
          <p:nvPr/>
        </p:nvSpPr>
        <p:spPr>
          <a:xfrm>
            <a:off x="317890" y="4398772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Feature: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5" name="Picture 4" descr="A black text with a triangle and a square&#10;&#10;Description automatically generated">
            <a:extLst>
              <a:ext uri="{FF2B5EF4-FFF2-40B4-BE49-F238E27FC236}">
                <a16:creationId xmlns:a16="http://schemas.microsoft.com/office/drawing/2014/main" id="{7DCC60F3-B4F5-1830-8A96-6BF3AA3CD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" y="2368450"/>
            <a:ext cx="4676506" cy="7369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53E5A-9F38-5F49-EFC9-5E8BDF99ECC4}"/>
              </a:ext>
            </a:extLst>
          </p:cNvPr>
          <p:cNvSpPr/>
          <p:nvPr/>
        </p:nvSpPr>
        <p:spPr>
          <a:xfrm>
            <a:off x="317890" y="2354195"/>
            <a:ext cx="4900400" cy="67784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2B66E8-898E-A0C3-169D-F964E3E1044D}"/>
              </a:ext>
            </a:extLst>
          </p:cNvPr>
          <p:cNvCxnSpPr>
            <a:cxnSpLocks/>
          </p:cNvCxnSpPr>
          <p:nvPr/>
        </p:nvCxnSpPr>
        <p:spPr>
          <a:xfrm flipH="1" flipV="1">
            <a:off x="3620516" y="2910301"/>
            <a:ext cx="1200061" cy="52319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1BE6B6-B198-104A-A552-1F9C2CD72367}"/>
              </a:ext>
            </a:extLst>
          </p:cNvPr>
          <p:cNvCxnSpPr>
            <a:cxnSpLocks/>
          </p:cNvCxnSpPr>
          <p:nvPr/>
        </p:nvCxnSpPr>
        <p:spPr>
          <a:xfrm flipV="1">
            <a:off x="4820577" y="2928753"/>
            <a:ext cx="125792" cy="4930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D5CAD-C855-E093-21A1-2FD2557C45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75" y="3582690"/>
            <a:ext cx="1347897" cy="2152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7E7A41-E962-97D9-6CB7-237B4A21480D}"/>
              </a:ext>
            </a:extLst>
          </p:cNvPr>
          <p:cNvCxnSpPr>
            <a:cxnSpLocks/>
          </p:cNvCxnSpPr>
          <p:nvPr/>
        </p:nvCxnSpPr>
        <p:spPr>
          <a:xfrm>
            <a:off x="5695965" y="1361746"/>
            <a:ext cx="0" cy="28285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D415B8-4164-2D95-18F7-E2385D7E9B4B}"/>
              </a:ext>
            </a:extLst>
          </p:cNvPr>
          <p:cNvCxnSpPr>
            <a:cxnSpLocks/>
          </p:cNvCxnSpPr>
          <p:nvPr/>
        </p:nvCxnSpPr>
        <p:spPr>
          <a:xfrm>
            <a:off x="240145" y="4195204"/>
            <a:ext cx="1148876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ject 10 2 1 1">
            <a:extLst>
              <a:ext uri="{FF2B5EF4-FFF2-40B4-BE49-F238E27FC236}">
                <a16:creationId xmlns:a16="http://schemas.microsoft.com/office/drawing/2014/main" id="{7375B4E9-7784-ACD5-97A3-9E1ADB6416D8}"/>
              </a:ext>
            </a:extLst>
          </p:cNvPr>
          <p:cNvSpPr txBox="1"/>
          <p:nvPr/>
        </p:nvSpPr>
        <p:spPr>
          <a:xfrm>
            <a:off x="6370361" y="1758427"/>
            <a:ext cx="5064078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Lorentz-invariant definition of quasi-GPD: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191189-3920-7F1D-0A32-AF1424653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72" y="2388400"/>
            <a:ext cx="5067230" cy="54199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A6E22B-1122-0509-5FA4-FC8C016FABC8}"/>
              </a:ext>
            </a:extLst>
          </p:cNvPr>
          <p:cNvSpPr/>
          <p:nvPr/>
        </p:nvSpPr>
        <p:spPr>
          <a:xfrm>
            <a:off x="5910762" y="2322318"/>
            <a:ext cx="5620490" cy="72220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4D8DF5-BCE6-D407-481B-8CEB51C714CA}"/>
              </a:ext>
            </a:extLst>
          </p:cNvPr>
          <p:cNvCxnSpPr>
            <a:cxnSpLocks/>
          </p:cNvCxnSpPr>
          <p:nvPr/>
        </p:nvCxnSpPr>
        <p:spPr>
          <a:xfrm flipH="1" flipV="1">
            <a:off x="9770251" y="2852151"/>
            <a:ext cx="652791" cy="61012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FA7025-CE63-8F84-018E-B1110EFAEB9D}"/>
              </a:ext>
            </a:extLst>
          </p:cNvPr>
          <p:cNvCxnSpPr>
            <a:cxnSpLocks/>
          </p:cNvCxnSpPr>
          <p:nvPr/>
        </p:nvCxnSpPr>
        <p:spPr>
          <a:xfrm flipV="1">
            <a:off x="10423042" y="2806159"/>
            <a:ext cx="582429" cy="65612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90E7D7C-7502-DBAA-AF83-D78B820E5C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96" y="3601651"/>
            <a:ext cx="1239469" cy="1871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B5C301-4F77-7B99-B713-E5C9AF753C33}"/>
              </a:ext>
            </a:extLst>
          </p:cNvPr>
          <p:cNvSpPr txBox="1"/>
          <p:nvPr/>
        </p:nvSpPr>
        <p:spPr>
          <a:xfrm>
            <a:off x="409435" y="4894457"/>
            <a:ext cx="1100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Lorentz-invariant definition of quasi-GPDs may converge faster </a:t>
            </a:r>
          </a:p>
        </p:txBody>
      </p:sp>
      <p:sp>
        <p:nvSpPr>
          <p:cNvPr id="20" name="object 10 2 1 1">
            <a:extLst>
              <a:ext uri="{FF2B5EF4-FFF2-40B4-BE49-F238E27FC236}">
                <a16:creationId xmlns:a16="http://schemas.microsoft.com/office/drawing/2014/main" id="{314A9AE6-B78B-8131-48E7-CA2F8849ED40}"/>
              </a:ext>
            </a:extLst>
          </p:cNvPr>
          <p:cNvSpPr txBox="1"/>
          <p:nvPr/>
        </p:nvSpPr>
        <p:spPr>
          <a:xfrm>
            <a:off x="1743580" y="1758427"/>
            <a:ext cx="2504745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Light-cone GPD: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14" name="object 10 2 1 1">
            <a:extLst>
              <a:ext uri="{FF2B5EF4-FFF2-40B4-BE49-F238E27FC236}">
                <a16:creationId xmlns:a16="http://schemas.microsoft.com/office/drawing/2014/main" id="{169547A7-DED8-28C0-24E0-F759BCCCD8D4}"/>
              </a:ext>
            </a:extLst>
          </p:cNvPr>
          <p:cNvSpPr txBox="1"/>
          <p:nvPr/>
        </p:nvSpPr>
        <p:spPr>
          <a:xfrm>
            <a:off x="4096499" y="941041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New definition of quasi-GPDs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334C1-EE85-A42C-DE8F-6A09A4EFF67B}"/>
              </a:ext>
            </a:extLst>
          </p:cNvPr>
          <p:cNvSpPr/>
          <p:nvPr/>
        </p:nvSpPr>
        <p:spPr>
          <a:xfrm>
            <a:off x="330505" y="1646406"/>
            <a:ext cx="11530990" cy="47517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B2A6B-14C9-0D6A-9EEB-706564EE7224}"/>
              </a:ext>
            </a:extLst>
          </p:cNvPr>
          <p:cNvSpPr txBox="1"/>
          <p:nvPr/>
        </p:nvSpPr>
        <p:spPr>
          <a:xfrm>
            <a:off x="4820577" y="1390741"/>
            <a:ext cx="180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Neue Haas Grotesk Text Pro"/>
                <a:cs typeface="Times New Roman" panose="02020603050405020304" pitchFamily="18" charset="0"/>
              </a:rPr>
              <a:t>Shi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’s talk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700B27-0BD8-38E1-38F0-35362A8FEB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80" y="1964359"/>
            <a:ext cx="5958840" cy="73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FE90B4F-97DB-C549-3789-6CC171E6A5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44" y="2806159"/>
            <a:ext cx="5090476" cy="352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Text, logo, company name&#10;&#10;Description automatically generated">
            <a:extLst>
              <a:ext uri="{FF2B5EF4-FFF2-40B4-BE49-F238E27FC236}">
                <a16:creationId xmlns:a16="http://schemas.microsoft.com/office/drawing/2014/main" id="{8C26ADBD-8934-BC29-A5EE-51C69644CD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18" y="2799854"/>
            <a:ext cx="59436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D09ABED-084D-1EA7-45A4-760D45453A62}"/>
              </a:ext>
            </a:extLst>
          </p:cNvPr>
          <p:cNvSpPr/>
          <p:nvPr/>
        </p:nvSpPr>
        <p:spPr>
          <a:xfrm>
            <a:off x="4592515" y="3014257"/>
            <a:ext cx="779829" cy="39055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828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03B4C-E9BD-DA87-EFC6-14A31613D9B9}"/>
              </a:ext>
            </a:extLst>
          </p:cNvPr>
          <p:cNvSpPr txBox="1"/>
          <p:nvPr/>
        </p:nvSpPr>
        <p:spPr>
          <a:xfrm>
            <a:off x="1158045" y="438314"/>
            <a:ext cx="109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Dynamical Progress of Lattice QCD calculations of PDFs/GPDs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3F6167-CE01-B9E7-C879-7E32CD7FD909}"/>
              </a:ext>
            </a:extLst>
          </p:cNvPr>
          <p:cNvCxnSpPr>
            <a:cxnSpLocks/>
          </p:cNvCxnSpPr>
          <p:nvPr/>
        </p:nvCxnSpPr>
        <p:spPr>
          <a:xfrm>
            <a:off x="0" y="985299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783A3B-3F74-8D7E-10FD-BAE651BD27F8}"/>
              </a:ext>
            </a:extLst>
          </p:cNvPr>
          <p:cNvSpPr txBox="1"/>
          <p:nvPr/>
        </p:nvSpPr>
        <p:spPr>
          <a:xfrm>
            <a:off x="4146120" y="6188219"/>
            <a:ext cx="621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Compilation by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Cichy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, 2110.07440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34D8-95DD-C1B4-4FC9-0D3805434754}"/>
              </a:ext>
            </a:extLst>
          </p:cNvPr>
          <p:cNvSpPr txBox="1"/>
          <p:nvPr/>
        </p:nvSpPr>
        <p:spPr>
          <a:xfrm>
            <a:off x="991341" y="122162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Lattice QCD calculations of x-dependence of PDFs &amp; related quantities using Euclidean correlators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 descr="A diagram of a company&#10;&#10;Description automatically generated">
            <a:extLst>
              <a:ext uri="{FF2B5EF4-FFF2-40B4-BE49-F238E27FC236}">
                <a16:creationId xmlns:a16="http://schemas.microsoft.com/office/drawing/2014/main" id="{C119881B-FA2D-6BB8-62E6-72AD8E26E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4" y="1754084"/>
            <a:ext cx="11685972" cy="424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A9EE39-D2F5-7CFD-A880-C14ABDF4CDDD}"/>
              </a:ext>
            </a:extLst>
          </p:cNvPr>
          <p:cNvSpPr/>
          <p:nvPr/>
        </p:nvSpPr>
        <p:spPr>
          <a:xfrm>
            <a:off x="253014" y="2328966"/>
            <a:ext cx="4933290" cy="36687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E75D2-98BB-045C-20AF-D1EBE51B123D}"/>
              </a:ext>
            </a:extLst>
          </p:cNvPr>
          <p:cNvSpPr/>
          <p:nvPr/>
        </p:nvSpPr>
        <p:spPr>
          <a:xfrm>
            <a:off x="5186304" y="1796510"/>
            <a:ext cx="3384895" cy="420119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FAE6C-6FB6-FC77-7C61-F236DF950E51}"/>
              </a:ext>
            </a:extLst>
          </p:cNvPr>
          <p:cNvSpPr/>
          <p:nvPr/>
        </p:nvSpPr>
        <p:spPr>
          <a:xfrm>
            <a:off x="10200443" y="1796509"/>
            <a:ext cx="1729989" cy="420119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5FEAF-0C02-7156-8A62-2E5F2162B522}"/>
              </a:ext>
            </a:extLst>
          </p:cNvPr>
          <p:cNvSpPr/>
          <p:nvPr/>
        </p:nvSpPr>
        <p:spPr>
          <a:xfrm>
            <a:off x="8571199" y="1964414"/>
            <a:ext cx="1729989" cy="177083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792FBA-D166-C18B-311B-387161014FD0}"/>
              </a:ext>
            </a:extLst>
          </p:cNvPr>
          <p:cNvSpPr/>
          <p:nvPr/>
        </p:nvSpPr>
        <p:spPr>
          <a:xfrm>
            <a:off x="7310411" y="3474616"/>
            <a:ext cx="3906175" cy="2058834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95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020-9C2D-C6A0-B905-7C321DC4AF75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 in Lattices</a:t>
            </a:r>
          </a:p>
        </p:txBody>
      </p:sp>
      <p:pic>
        <p:nvPicPr>
          <p:cNvPr id="9" name="Picture 8" descr="A close up of a text&#10;&#10;Description automatically generated">
            <a:extLst>
              <a:ext uri="{FF2B5EF4-FFF2-40B4-BE49-F238E27FC236}">
                <a16:creationId xmlns:a16="http://schemas.microsoft.com/office/drawing/2014/main" id="{69BA707D-529D-981B-5E47-C2F82068E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78" y="1104943"/>
            <a:ext cx="8474661" cy="143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B6F6D-61EA-CCEA-DCB6-3AB09030B23E}"/>
              </a:ext>
            </a:extLst>
          </p:cNvPr>
          <p:cNvSpPr txBox="1"/>
          <p:nvPr/>
        </p:nvSpPr>
        <p:spPr>
          <a:xfrm>
            <a:off x="338306" y="2957730"/>
            <a:ext cx="847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Example: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Forward Compton amplitude</a:t>
            </a:r>
          </a:p>
        </p:txBody>
      </p:sp>
      <p:pic>
        <p:nvPicPr>
          <p:cNvPr id="13" name="Picture 12" descr="A diagram of a circular object&#10;&#10;Description automatically generated">
            <a:extLst>
              <a:ext uri="{FF2B5EF4-FFF2-40B4-BE49-F238E27FC236}">
                <a16:creationId xmlns:a16="http://schemas.microsoft.com/office/drawing/2014/main" id="{0C8DFCE7-9DFB-BFBD-7F03-7E9311501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70" y="3621645"/>
            <a:ext cx="6722922" cy="13841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513D66-6A6E-20C2-2159-3A000886ED36}"/>
              </a:ext>
            </a:extLst>
          </p:cNvPr>
          <p:cNvSpPr txBox="1"/>
          <p:nvPr/>
        </p:nvSpPr>
        <p:spPr>
          <a:xfrm>
            <a:off x="7720871" y="5044788"/>
            <a:ext cx="7502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Courtesy: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Utku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Can</a:t>
            </a:r>
          </a:p>
        </p:txBody>
      </p:sp>
    </p:spTree>
    <p:extLst>
      <p:ext uri="{BB962C8B-B14F-4D97-AF65-F5344CB8AC3E}">
        <p14:creationId xmlns:p14="http://schemas.microsoft.com/office/powerpoint/2010/main" val="135193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2C851-121F-42E1-963F-8D71F66F3F44}"/>
              </a:ext>
            </a:extLst>
          </p:cNvPr>
          <p:cNvSpPr txBox="1"/>
          <p:nvPr/>
        </p:nvSpPr>
        <p:spPr>
          <a:xfrm>
            <a:off x="3623737" y="4195211"/>
            <a:ext cx="80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TMDs</a:t>
            </a: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C1DBB9BC-044F-4EDA-9823-7B570E987D49}"/>
              </a:ext>
            </a:extLst>
          </p:cNvPr>
          <p:cNvSpPr/>
          <p:nvPr/>
        </p:nvSpPr>
        <p:spPr>
          <a:xfrm>
            <a:off x="7077786" y="1729822"/>
            <a:ext cx="368807" cy="45720"/>
          </a:xfrm>
          <a:custGeom>
            <a:avLst/>
            <a:gdLst/>
            <a:ahLst/>
            <a:cxnLst/>
            <a:rect l="l" t="t" r="r" b="b"/>
            <a:pathLst>
              <a:path w="368807" h="45720">
                <a:moveTo>
                  <a:pt x="0" y="22860"/>
                </a:moveTo>
                <a:lnTo>
                  <a:pt x="2990" y="26968"/>
                </a:lnTo>
                <a:lnTo>
                  <a:pt x="7641" y="29374"/>
                </a:lnTo>
                <a:lnTo>
                  <a:pt x="22806" y="33858"/>
                </a:lnTo>
                <a:lnTo>
                  <a:pt x="44981" y="37801"/>
                </a:lnTo>
                <a:lnTo>
                  <a:pt x="58395" y="39532"/>
                </a:lnTo>
                <a:lnTo>
                  <a:pt x="73198" y="41081"/>
                </a:lnTo>
                <a:lnTo>
                  <a:pt x="89269" y="42435"/>
                </a:lnTo>
                <a:lnTo>
                  <a:pt x="106487" y="43576"/>
                </a:lnTo>
                <a:lnTo>
                  <a:pt x="124730" y="44491"/>
                </a:lnTo>
                <a:lnTo>
                  <a:pt x="143878" y="45163"/>
                </a:lnTo>
                <a:lnTo>
                  <a:pt x="163810" y="45578"/>
                </a:lnTo>
                <a:lnTo>
                  <a:pt x="184403" y="45720"/>
                </a:lnTo>
                <a:lnTo>
                  <a:pt x="197472" y="45663"/>
                </a:lnTo>
                <a:lnTo>
                  <a:pt x="217661" y="45347"/>
                </a:lnTo>
                <a:lnTo>
                  <a:pt x="237113" y="44768"/>
                </a:lnTo>
                <a:lnTo>
                  <a:pt x="255704" y="43941"/>
                </a:lnTo>
                <a:lnTo>
                  <a:pt x="273314" y="42881"/>
                </a:lnTo>
                <a:lnTo>
                  <a:pt x="289822" y="41604"/>
                </a:lnTo>
                <a:lnTo>
                  <a:pt x="305107" y="40125"/>
                </a:lnTo>
                <a:lnTo>
                  <a:pt x="319047" y="38459"/>
                </a:lnTo>
                <a:lnTo>
                  <a:pt x="331522" y="36622"/>
                </a:lnTo>
                <a:lnTo>
                  <a:pt x="351590" y="32495"/>
                </a:lnTo>
                <a:lnTo>
                  <a:pt x="364342" y="27867"/>
                </a:lnTo>
                <a:lnTo>
                  <a:pt x="368807" y="22860"/>
                </a:lnTo>
                <a:lnTo>
                  <a:pt x="365817" y="18751"/>
                </a:lnTo>
                <a:lnTo>
                  <a:pt x="346001" y="11861"/>
                </a:lnTo>
                <a:lnTo>
                  <a:pt x="323826" y="7918"/>
                </a:lnTo>
                <a:lnTo>
                  <a:pt x="310412" y="6187"/>
                </a:lnTo>
                <a:lnTo>
                  <a:pt x="295609" y="4638"/>
                </a:lnTo>
                <a:lnTo>
                  <a:pt x="279538" y="3284"/>
                </a:lnTo>
                <a:lnTo>
                  <a:pt x="262320" y="2143"/>
                </a:lnTo>
                <a:lnTo>
                  <a:pt x="244077" y="1228"/>
                </a:lnTo>
                <a:lnTo>
                  <a:pt x="224929" y="556"/>
                </a:lnTo>
                <a:lnTo>
                  <a:pt x="204997" y="141"/>
                </a:lnTo>
                <a:lnTo>
                  <a:pt x="184403" y="0"/>
                </a:lnTo>
                <a:lnTo>
                  <a:pt x="171335" y="56"/>
                </a:lnTo>
                <a:lnTo>
                  <a:pt x="151146" y="372"/>
                </a:lnTo>
                <a:lnTo>
                  <a:pt x="131694" y="951"/>
                </a:lnTo>
                <a:lnTo>
                  <a:pt x="113103" y="1778"/>
                </a:lnTo>
                <a:lnTo>
                  <a:pt x="95493" y="2838"/>
                </a:lnTo>
                <a:lnTo>
                  <a:pt x="78985" y="4115"/>
                </a:lnTo>
                <a:lnTo>
                  <a:pt x="63700" y="5594"/>
                </a:lnTo>
                <a:lnTo>
                  <a:pt x="49760" y="7260"/>
                </a:lnTo>
                <a:lnTo>
                  <a:pt x="37285" y="9097"/>
                </a:lnTo>
                <a:lnTo>
                  <a:pt x="17217" y="13224"/>
                </a:lnTo>
                <a:lnTo>
                  <a:pt x="4465" y="17852"/>
                </a:lnTo>
                <a:lnTo>
                  <a:pt x="1136" y="20316"/>
                </a:lnTo>
                <a:lnTo>
                  <a:pt x="0" y="22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DE4809-1C04-4EB5-A5C5-57F0D8F01093}"/>
              </a:ext>
            </a:extLst>
          </p:cNvPr>
          <p:cNvSpPr/>
          <p:nvPr/>
        </p:nvSpPr>
        <p:spPr>
          <a:xfrm>
            <a:off x="7685099" y="1914924"/>
            <a:ext cx="6064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D864D-865F-43EA-9FFB-FAE677F0405F}"/>
              </a:ext>
            </a:extLst>
          </p:cNvPr>
          <p:cNvSpPr/>
          <p:nvPr/>
        </p:nvSpPr>
        <p:spPr>
          <a:xfrm>
            <a:off x="6227366" y="4850451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F4EFB-2505-4A31-AAA6-D01BB75B7CFC}"/>
              </a:ext>
            </a:extLst>
          </p:cNvPr>
          <p:cNvSpPr/>
          <p:nvPr/>
        </p:nvSpPr>
        <p:spPr>
          <a:xfrm>
            <a:off x="6179174" y="5615238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83DCB2-C7E6-478D-8DBA-CB0ACB4EEB5F}"/>
              </a:ext>
            </a:extLst>
          </p:cNvPr>
          <p:cNvCxnSpPr>
            <a:cxnSpLocks/>
          </p:cNvCxnSpPr>
          <p:nvPr/>
        </p:nvCxnSpPr>
        <p:spPr>
          <a:xfrm>
            <a:off x="5587272" y="4737674"/>
            <a:ext cx="3980" cy="15894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9D0BD1-96B3-41BD-B7C4-D63D2051EC65}"/>
              </a:ext>
            </a:extLst>
          </p:cNvPr>
          <p:cNvSpPr/>
          <p:nvPr/>
        </p:nvSpPr>
        <p:spPr>
          <a:xfrm>
            <a:off x="6374771" y="5004000"/>
            <a:ext cx="114974" cy="46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815A95-1514-453A-B99C-E3E283B4AEE4}"/>
              </a:ext>
            </a:extLst>
          </p:cNvPr>
          <p:cNvSpPr/>
          <p:nvPr/>
        </p:nvSpPr>
        <p:spPr>
          <a:xfrm>
            <a:off x="6241541" y="5592871"/>
            <a:ext cx="127521" cy="68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6BC0F8-CA0C-40BA-90AD-FCBA1096E73E}"/>
              </a:ext>
            </a:extLst>
          </p:cNvPr>
          <p:cNvCxnSpPr>
            <a:cxnSpLocks/>
          </p:cNvCxnSpPr>
          <p:nvPr/>
        </p:nvCxnSpPr>
        <p:spPr bwMode="auto">
          <a:xfrm flipH="1">
            <a:off x="4522325" y="3153472"/>
            <a:ext cx="1108022" cy="1054007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67648B-C7B3-4F97-8428-012C2F2B27F9}"/>
              </a:ext>
            </a:extLst>
          </p:cNvPr>
          <p:cNvCxnSpPr>
            <a:cxnSpLocks/>
          </p:cNvCxnSpPr>
          <p:nvPr/>
        </p:nvCxnSpPr>
        <p:spPr bwMode="auto">
          <a:xfrm>
            <a:off x="5624763" y="3153472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861E6A2-B7D6-4288-A706-D90A74D534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61" y="4236848"/>
            <a:ext cx="614159" cy="281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94340F-41B2-4A36-B3F4-8F632C8DFC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76" y="4299042"/>
            <a:ext cx="534571" cy="2279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E61690-7C49-438B-BAC8-6047B49B9A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48" y="3334756"/>
            <a:ext cx="699054" cy="5098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C06B5B-D21F-40CA-B67C-480B0F6432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85" y="3418569"/>
            <a:ext cx="570385" cy="16995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3F8E79-2897-40DE-ACF9-A4E112DD3A3F}"/>
              </a:ext>
            </a:extLst>
          </p:cNvPr>
          <p:cNvCxnSpPr>
            <a:cxnSpLocks/>
          </p:cNvCxnSpPr>
          <p:nvPr/>
        </p:nvCxnSpPr>
        <p:spPr bwMode="auto">
          <a:xfrm flipH="1">
            <a:off x="5695282" y="4607652"/>
            <a:ext cx="1055737" cy="105848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4118559-F378-46D1-8144-29A27DF685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45" y="4691884"/>
            <a:ext cx="476206" cy="509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F00377-6A1F-4CF0-A295-98F90B32E1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2" y="4844679"/>
            <a:ext cx="570385" cy="1699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1DDC77-0532-45DD-82CF-45F41B02B03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85" y="5763063"/>
            <a:ext cx="254683" cy="2279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FEC8068-4C3A-428F-904A-D5E887FD8B92}"/>
              </a:ext>
            </a:extLst>
          </p:cNvPr>
          <p:cNvSpPr txBox="1"/>
          <p:nvPr/>
        </p:nvSpPr>
        <p:spPr>
          <a:xfrm>
            <a:off x="5421396" y="5656692"/>
            <a:ext cx="7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05E6FC-68A2-43AE-A8F1-BAFF22A29F18}"/>
              </a:ext>
            </a:extLst>
          </p:cNvPr>
          <p:cNvSpPr txBox="1"/>
          <p:nvPr/>
        </p:nvSpPr>
        <p:spPr>
          <a:xfrm>
            <a:off x="7527947" y="5669757"/>
            <a:ext cx="57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05FB2D-2D5A-4EF5-B98F-81B6D5DF78E8}"/>
              </a:ext>
            </a:extLst>
          </p:cNvPr>
          <p:cNvCxnSpPr>
            <a:cxnSpLocks/>
          </p:cNvCxnSpPr>
          <p:nvPr/>
        </p:nvCxnSpPr>
        <p:spPr bwMode="auto">
          <a:xfrm>
            <a:off x="4525277" y="4571197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79D1BD2-883F-4D43-822D-3FEB5CC7E9C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95" y="4971709"/>
            <a:ext cx="699054" cy="50987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B7F237-1ABD-4CF4-B8C5-1BC1CA98BF09}"/>
              </a:ext>
            </a:extLst>
          </p:cNvPr>
          <p:cNvCxnSpPr>
            <a:cxnSpLocks/>
          </p:cNvCxnSpPr>
          <p:nvPr/>
        </p:nvCxnSpPr>
        <p:spPr bwMode="auto">
          <a:xfrm>
            <a:off x="6751521" y="4611809"/>
            <a:ext cx="1078825" cy="1093299"/>
          </a:xfrm>
          <a:prstGeom prst="straightConnector1">
            <a:avLst/>
          </a:prstGeom>
          <a:ln w="158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Diagram&#10;&#10;Description automatically generated">
            <a:extLst>
              <a:ext uri="{FF2B5EF4-FFF2-40B4-BE49-F238E27FC236}">
                <a16:creationId xmlns:a16="http://schemas.microsoft.com/office/drawing/2014/main" id="{89B285FF-0062-451E-8D79-3BFAC349A9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" y="4318429"/>
            <a:ext cx="2529156" cy="13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7782E463-1BAD-43E0-B348-21DC232E91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67" y="4620562"/>
            <a:ext cx="2507076" cy="141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24913E2-C7CA-4039-BD40-225A941456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09" y="2752653"/>
            <a:ext cx="2520587" cy="150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5CDB3C-4DD5-4479-AFA8-0511705A130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36" y="5763062"/>
            <a:ext cx="311722" cy="227991"/>
          </a:xfrm>
          <a:prstGeom prst="rect">
            <a:avLst/>
          </a:prstGeom>
        </p:spPr>
      </p:pic>
      <p:pic>
        <p:nvPicPr>
          <p:cNvPr id="50" name="Picture 49" descr="Logo&#10;&#10;Description automatically generated with low confidence">
            <a:extLst>
              <a:ext uri="{FF2B5EF4-FFF2-40B4-BE49-F238E27FC236}">
                <a16:creationId xmlns:a16="http://schemas.microsoft.com/office/drawing/2014/main" id="{246634D5-06D4-467F-8F11-57F55DDAD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2BDAC5-FFC7-444F-9ADA-66D98AD54368}"/>
              </a:ext>
            </a:extLst>
          </p:cNvPr>
          <p:cNvSpPr txBox="1"/>
          <p:nvPr/>
        </p:nvSpPr>
        <p:spPr>
          <a:xfrm>
            <a:off x="4778808" y="2738579"/>
            <a:ext cx="236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GTMDs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CACD753-8D62-4F87-922B-32266AAB83B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32" y="2766559"/>
            <a:ext cx="896699" cy="2818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F80A-2508-4354-AE1B-C35FDD8D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9AD9-1B6E-AE2C-5387-81A7C67A0D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60" y="5567657"/>
            <a:ext cx="1412650" cy="114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50408-1B5A-3512-A8AC-314B4376728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5656692"/>
            <a:ext cx="1236857" cy="114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8FC270-1EC0-BD49-8000-987C7A61047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" y="3311798"/>
            <a:ext cx="1365839" cy="106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1DAEB76-BC3A-2DB1-1122-7553B5B001F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71" y="1886390"/>
            <a:ext cx="1310489" cy="107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1CAF6-1AB6-A17A-4B5F-4E3B55E23BD6}"/>
              </a:ext>
            </a:extLst>
          </p:cNvPr>
          <p:cNvSpPr txBox="1"/>
          <p:nvPr/>
        </p:nvSpPr>
        <p:spPr>
          <a:xfrm>
            <a:off x="2075584" y="2162490"/>
            <a:ext cx="7776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eneralized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ransverse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omentum-dependent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istributions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6ABFC19-ADA9-FAB4-7BF8-1F296076598A}"/>
              </a:ext>
            </a:extLst>
          </p:cNvPr>
          <p:cNvSpPr/>
          <p:nvPr/>
        </p:nvSpPr>
        <p:spPr>
          <a:xfrm rot="15692406">
            <a:off x="654089" y="3509117"/>
            <a:ext cx="108612" cy="78435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00D51653-5022-EE58-78EA-8233A598C2AD}"/>
              </a:ext>
            </a:extLst>
          </p:cNvPr>
          <p:cNvSpPr/>
          <p:nvPr/>
        </p:nvSpPr>
        <p:spPr>
          <a:xfrm rot="15692406">
            <a:off x="11199646" y="5881069"/>
            <a:ext cx="122104" cy="70799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A8093C99-E2C4-A0A7-FCE2-EB5BD2298C64}"/>
              </a:ext>
            </a:extLst>
          </p:cNvPr>
          <p:cNvSpPr/>
          <p:nvPr/>
        </p:nvSpPr>
        <p:spPr>
          <a:xfrm rot="15579373">
            <a:off x="3611332" y="5789281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2E6D165-27BE-F252-D361-DE21A10B28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5" y="1588836"/>
            <a:ext cx="2430991" cy="3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Arrow: Up 44">
            <a:extLst>
              <a:ext uri="{FF2B5EF4-FFF2-40B4-BE49-F238E27FC236}">
                <a16:creationId xmlns:a16="http://schemas.microsoft.com/office/drawing/2014/main" id="{275C7237-7FBE-1AED-D25F-1AB72B08E2A0}"/>
              </a:ext>
            </a:extLst>
          </p:cNvPr>
          <p:cNvSpPr/>
          <p:nvPr/>
        </p:nvSpPr>
        <p:spPr>
          <a:xfrm rot="15692406">
            <a:off x="11220158" y="2040287"/>
            <a:ext cx="95788" cy="8015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ED46E19-DB80-7B1D-B969-77C9F1A7DA6B}"/>
              </a:ext>
            </a:extLst>
          </p:cNvPr>
          <p:cNvCxnSpPr>
            <a:cxnSpLocks/>
          </p:cNvCxnSpPr>
          <p:nvPr/>
        </p:nvCxnSpPr>
        <p:spPr>
          <a:xfrm flipH="1">
            <a:off x="788187" y="1606324"/>
            <a:ext cx="51254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rrow: Up 50">
            <a:extLst>
              <a:ext uri="{FF2B5EF4-FFF2-40B4-BE49-F238E27FC236}">
                <a16:creationId xmlns:a16="http://schemas.microsoft.com/office/drawing/2014/main" id="{5D6C894B-78B6-22DB-ED1B-FCD54B964CED}"/>
              </a:ext>
            </a:extLst>
          </p:cNvPr>
          <p:cNvSpPr/>
          <p:nvPr/>
        </p:nvSpPr>
        <p:spPr>
          <a:xfrm rot="16200000">
            <a:off x="855149" y="1468520"/>
            <a:ext cx="119723" cy="77143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50369E-8C31-8EF4-5391-8BC326F34374}"/>
              </a:ext>
            </a:extLst>
          </p:cNvPr>
          <p:cNvSpPr txBox="1"/>
          <p:nvPr/>
        </p:nvSpPr>
        <p:spPr>
          <a:xfrm>
            <a:off x="1300728" y="1444905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Parton motion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3F072B-E73B-8ABD-48C9-B5801B470C22}"/>
              </a:ext>
            </a:extLst>
          </p:cNvPr>
          <p:cNvSpPr txBox="1"/>
          <p:nvPr/>
        </p:nvSpPr>
        <p:spPr>
          <a:xfrm>
            <a:off x="1300728" y="1705480"/>
            <a:ext cx="174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Nucleon motion</a:t>
            </a:r>
          </a:p>
        </p:txBody>
      </p:sp>
      <p:pic>
        <p:nvPicPr>
          <p:cNvPr id="54" name="Picture 53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4ED646F4-B9CB-BD21-463C-B7DD73C9108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9" y="6289544"/>
            <a:ext cx="531610" cy="411365"/>
          </a:xfrm>
          <a:prstGeom prst="rect">
            <a:avLst/>
          </a:prstGeom>
        </p:spPr>
      </p:pic>
      <p:pic>
        <p:nvPicPr>
          <p:cNvPr id="55" name="Picture 54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66109A48-AC7F-7F07-9425-AF9F3FE9420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65" y="6390503"/>
            <a:ext cx="439719" cy="340259"/>
          </a:xfrm>
          <a:prstGeom prst="rect">
            <a:avLst/>
          </a:prstGeom>
        </p:spPr>
      </p:pic>
      <p:pic>
        <p:nvPicPr>
          <p:cNvPr id="56" name="Picture 55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203392B8-71F1-6912-937C-DB74D5AABA8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" y="4010026"/>
            <a:ext cx="440534" cy="340890"/>
          </a:xfrm>
          <a:prstGeom prst="rect">
            <a:avLst/>
          </a:prstGeom>
        </p:spPr>
      </p:pic>
      <p:pic>
        <p:nvPicPr>
          <p:cNvPr id="57" name="Picture 56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0D2B7256-931B-0C5D-1EE6-A6E7DEACC89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2" y="2596429"/>
            <a:ext cx="439719" cy="340259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847F25D4-B9B4-965E-D4E3-08023FC37735}"/>
              </a:ext>
            </a:extLst>
          </p:cNvPr>
          <p:cNvSpPr txBox="1">
            <a:spLocks/>
          </p:cNvSpPr>
          <p:nvPr/>
        </p:nvSpPr>
        <p:spPr bwMode="auto">
          <a:xfrm>
            <a:off x="3065979" y="351790"/>
            <a:ext cx="629108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j-ea"/>
                <a:cs typeface="Times New Roman" panose="02020603050405020304" pitchFamily="18" charset="0"/>
              </a:rPr>
              <a:t>Non-perturbative functions in QCD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66DC3-A86E-EBD2-208D-16B766C00AB6}"/>
              </a:ext>
            </a:extLst>
          </p:cNvPr>
          <p:cNvSpPr/>
          <p:nvPr/>
        </p:nvSpPr>
        <p:spPr>
          <a:xfrm>
            <a:off x="116887" y="1260565"/>
            <a:ext cx="6288420" cy="5470197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94F70D-83DF-D077-449E-6B021598BE75}"/>
              </a:ext>
            </a:extLst>
          </p:cNvPr>
          <p:cNvSpPr/>
          <p:nvPr/>
        </p:nvSpPr>
        <p:spPr>
          <a:xfrm>
            <a:off x="7579383" y="1349173"/>
            <a:ext cx="4447034" cy="5470197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8802D-6AA4-B32E-14FB-8F5F78FE1738}"/>
              </a:ext>
            </a:extLst>
          </p:cNvPr>
          <p:cNvSpPr/>
          <p:nvPr/>
        </p:nvSpPr>
        <p:spPr>
          <a:xfrm>
            <a:off x="6401749" y="1289088"/>
            <a:ext cx="1201141" cy="184503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82CEF6-2C18-06AE-28BC-B68F64C56929}"/>
              </a:ext>
            </a:extLst>
          </p:cNvPr>
          <p:cNvSpPr/>
          <p:nvPr/>
        </p:nvSpPr>
        <p:spPr>
          <a:xfrm>
            <a:off x="1042455" y="482721"/>
            <a:ext cx="9033699" cy="559473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AA322E3-20B9-ACAC-0C3D-4A38718274C1}"/>
              </a:ext>
            </a:extLst>
          </p:cNvPr>
          <p:cNvSpPr/>
          <p:nvPr/>
        </p:nvSpPr>
        <p:spPr>
          <a:xfrm>
            <a:off x="6595148" y="3218365"/>
            <a:ext cx="699054" cy="559473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E5ECE0-6E01-46BA-8435-5ACB8D8D6792}"/>
              </a:ext>
            </a:extLst>
          </p:cNvPr>
          <p:cNvSpPr/>
          <p:nvPr/>
        </p:nvSpPr>
        <p:spPr>
          <a:xfrm>
            <a:off x="5858588" y="3745494"/>
            <a:ext cx="1888391" cy="132314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A37648-D51D-5BAC-39AB-61B5C2D4C5AA}"/>
              </a:ext>
            </a:extLst>
          </p:cNvPr>
          <p:cNvSpPr txBox="1"/>
          <p:nvPr/>
        </p:nvSpPr>
        <p:spPr>
          <a:xfrm>
            <a:off x="4028681" y="194362"/>
            <a:ext cx="5848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4E0ECB-9E22-4D84-9988-8AD2FD5D3DC4}"/>
              </a:ext>
            </a:extLst>
          </p:cNvPr>
          <p:cNvSpPr txBox="1"/>
          <p:nvPr/>
        </p:nvSpPr>
        <p:spPr>
          <a:xfrm>
            <a:off x="6286447" y="4218968"/>
            <a:ext cx="236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GPDs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E38713-3164-65FE-EC20-A7CD6C5B1938}"/>
              </a:ext>
            </a:extLst>
          </p:cNvPr>
          <p:cNvSpPr txBox="1"/>
          <p:nvPr/>
        </p:nvSpPr>
        <p:spPr>
          <a:xfrm>
            <a:off x="144149" y="1813464"/>
            <a:ext cx="610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What are GPDs?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8599EF-110E-42A9-D723-8C2AC32E4CFB}"/>
              </a:ext>
            </a:extLst>
          </p:cNvPr>
          <p:cNvSpPr txBox="1"/>
          <p:nvPr/>
        </p:nvSpPr>
        <p:spPr>
          <a:xfrm>
            <a:off x="156042" y="2979008"/>
            <a:ext cx="1101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Lattice results of GPDs: state-of-art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24D7C2-2A66-690C-8DCA-247D1C408E0C}"/>
              </a:ext>
            </a:extLst>
          </p:cNvPr>
          <p:cNvSpPr txBox="1"/>
          <p:nvPr/>
        </p:nvSpPr>
        <p:spPr>
          <a:xfrm>
            <a:off x="188067" y="4223971"/>
            <a:ext cx="1101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475D0-2E3C-CE38-74B1-935840F3464A}"/>
              </a:ext>
            </a:extLst>
          </p:cNvPr>
          <p:cNvCxnSpPr>
            <a:cxnSpLocks/>
          </p:cNvCxnSpPr>
          <p:nvPr/>
        </p:nvCxnSpPr>
        <p:spPr>
          <a:xfrm>
            <a:off x="0" y="1260565"/>
            <a:ext cx="12192000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659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020-9C2D-C6A0-B905-7C321DC4AF75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 in Lattices</a:t>
            </a:r>
          </a:p>
        </p:txBody>
      </p:sp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E767F1B0-8959-ADA8-A0BA-BF4828E88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3" y="1783207"/>
            <a:ext cx="3647676" cy="3618020"/>
          </a:xfrm>
          <a:prstGeom prst="rect">
            <a:avLst/>
          </a:prstGeom>
        </p:spPr>
      </p:pic>
      <p:pic>
        <p:nvPicPr>
          <p:cNvPr id="6" name="Picture 5" descr="A math equation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3ADE15D1-14B6-63A5-CC88-9F9944632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95" y="2745367"/>
            <a:ext cx="5647467" cy="19442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EF6588-4666-1CA5-5D09-89AF2B561560}"/>
              </a:ext>
            </a:extLst>
          </p:cNvPr>
          <p:cNvSpPr/>
          <p:nvPr/>
        </p:nvSpPr>
        <p:spPr>
          <a:xfrm rot="20148838">
            <a:off x="4504502" y="2293687"/>
            <a:ext cx="1899743" cy="68352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ABE7C6-D119-A89E-2722-2582F2861670}"/>
              </a:ext>
            </a:extLst>
          </p:cNvPr>
          <p:cNvSpPr/>
          <p:nvPr/>
        </p:nvSpPr>
        <p:spPr>
          <a:xfrm>
            <a:off x="4231729" y="2362366"/>
            <a:ext cx="1899743" cy="59563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FAC9A-B461-EE22-A178-2BAC344B5EFC}"/>
              </a:ext>
            </a:extLst>
          </p:cNvPr>
          <p:cNvSpPr txBox="1"/>
          <p:nvPr/>
        </p:nvSpPr>
        <p:spPr>
          <a:xfrm>
            <a:off x="5181600" y="2065988"/>
            <a:ext cx="494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Neue Haas Grotesk Text Pro"/>
                <a:cs typeface="Times New Roman" panose="02020603050405020304" pitchFamily="18" charset="0"/>
              </a:rPr>
              <a:t>IS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&amp; </a:t>
            </a:r>
            <a:r>
              <a:rPr lang="en-US" b="1" dirty="0">
                <a:latin typeface="Neue Haas Grotesk Text Pro"/>
                <a:cs typeface="Times New Roman" panose="02020603050405020304" pitchFamily="18" charset="0"/>
              </a:rPr>
              <a:t>Hadronic Tensor: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F4D0B3-9386-F68B-4CAD-E1798427FD7C}"/>
              </a:ext>
            </a:extLst>
          </p:cNvPr>
          <p:cNvSpPr/>
          <p:nvPr/>
        </p:nvSpPr>
        <p:spPr>
          <a:xfrm>
            <a:off x="5266341" y="2544986"/>
            <a:ext cx="5582172" cy="212452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EA457-D87D-42FE-E00A-A1699EC587A5}"/>
              </a:ext>
            </a:extLst>
          </p:cNvPr>
          <p:cNvSpPr txBox="1"/>
          <p:nvPr/>
        </p:nvSpPr>
        <p:spPr>
          <a:xfrm>
            <a:off x="629702" y="1215137"/>
            <a:ext cx="494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Deep Inelastic Scattering (DIS)</a:t>
            </a:r>
          </a:p>
        </p:txBody>
      </p:sp>
    </p:spTree>
    <p:extLst>
      <p:ext uri="{BB962C8B-B14F-4D97-AF65-F5344CB8AC3E}">
        <p14:creationId xmlns:p14="http://schemas.microsoft.com/office/powerpoint/2010/main" val="28062929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020-9C2D-C6A0-B905-7C321DC4AF75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 in Lattices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F6588-4666-1CA5-5D09-89AF2B561560}"/>
              </a:ext>
            </a:extLst>
          </p:cNvPr>
          <p:cNvSpPr/>
          <p:nvPr/>
        </p:nvSpPr>
        <p:spPr>
          <a:xfrm rot="20148838">
            <a:off x="4504502" y="2293687"/>
            <a:ext cx="1899743" cy="68352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FAC9A-B461-EE22-A178-2BAC344B5EFC}"/>
              </a:ext>
            </a:extLst>
          </p:cNvPr>
          <p:cNvSpPr txBox="1"/>
          <p:nvPr/>
        </p:nvSpPr>
        <p:spPr>
          <a:xfrm>
            <a:off x="447310" y="2060991"/>
            <a:ext cx="494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Forward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F56E7D93-8A3B-655F-B480-CEEF9EFF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4" y="1887248"/>
            <a:ext cx="7552048" cy="269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3C5352-2ADB-B952-260B-D0E278423308}"/>
              </a:ext>
            </a:extLst>
          </p:cNvPr>
          <p:cNvSpPr/>
          <p:nvPr/>
        </p:nvSpPr>
        <p:spPr>
          <a:xfrm>
            <a:off x="3207688" y="3433606"/>
            <a:ext cx="7108164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AD092-8E05-BD5E-E0A1-21C2FD31C618}"/>
              </a:ext>
            </a:extLst>
          </p:cNvPr>
          <p:cNvSpPr/>
          <p:nvPr/>
        </p:nvSpPr>
        <p:spPr>
          <a:xfrm>
            <a:off x="3058577" y="2433248"/>
            <a:ext cx="1005990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011E6-4D04-7199-D3A1-8906616046F4}"/>
              </a:ext>
            </a:extLst>
          </p:cNvPr>
          <p:cNvSpPr/>
          <p:nvPr/>
        </p:nvSpPr>
        <p:spPr>
          <a:xfrm>
            <a:off x="3498777" y="3030126"/>
            <a:ext cx="1005990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BB9D8A-6A6E-38CE-3884-15CA25934E1E}"/>
              </a:ext>
            </a:extLst>
          </p:cNvPr>
          <p:cNvSpPr/>
          <p:nvPr/>
        </p:nvSpPr>
        <p:spPr>
          <a:xfrm>
            <a:off x="7829985" y="1727591"/>
            <a:ext cx="1914383" cy="70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0A18AB-6D15-7316-AC86-B3689EF5217B}"/>
              </a:ext>
            </a:extLst>
          </p:cNvPr>
          <p:cNvSpPr/>
          <p:nvPr/>
        </p:nvSpPr>
        <p:spPr>
          <a:xfrm>
            <a:off x="9374328" y="1526587"/>
            <a:ext cx="1914383" cy="70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35A08-1F8E-8878-8F5E-A4A623E9C5D6}"/>
              </a:ext>
            </a:extLst>
          </p:cNvPr>
          <p:cNvSpPr/>
          <p:nvPr/>
        </p:nvSpPr>
        <p:spPr>
          <a:xfrm>
            <a:off x="3259495" y="1707886"/>
            <a:ext cx="7802081" cy="179615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08755-B72E-FD0A-BC1C-C1078A657ABD}"/>
              </a:ext>
            </a:extLst>
          </p:cNvPr>
          <p:cNvSpPr txBox="1"/>
          <p:nvPr/>
        </p:nvSpPr>
        <p:spPr>
          <a:xfrm>
            <a:off x="3164926" y="3630512"/>
            <a:ext cx="759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Same Lorentz decomposition as the Hadronic tensor</a:t>
            </a:r>
          </a:p>
        </p:txBody>
      </p:sp>
    </p:spTree>
    <p:extLst>
      <p:ext uri="{BB962C8B-B14F-4D97-AF65-F5344CB8AC3E}">
        <p14:creationId xmlns:p14="http://schemas.microsoft.com/office/powerpoint/2010/main" val="34290955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020-9C2D-C6A0-B905-7C321DC4AF75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 in Lattices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F6588-4666-1CA5-5D09-89AF2B561560}"/>
              </a:ext>
            </a:extLst>
          </p:cNvPr>
          <p:cNvSpPr/>
          <p:nvPr/>
        </p:nvSpPr>
        <p:spPr>
          <a:xfrm rot="20148838">
            <a:off x="4504502" y="2293687"/>
            <a:ext cx="1899743" cy="68352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FAC9A-B461-EE22-A178-2BAC344B5EFC}"/>
              </a:ext>
            </a:extLst>
          </p:cNvPr>
          <p:cNvSpPr txBox="1"/>
          <p:nvPr/>
        </p:nvSpPr>
        <p:spPr>
          <a:xfrm>
            <a:off x="447310" y="2060991"/>
            <a:ext cx="494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Forward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F56E7D93-8A3B-655F-B480-CEEF9EFF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4" y="1887248"/>
            <a:ext cx="7552048" cy="269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3C5352-2ADB-B952-260B-D0E278423308}"/>
              </a:ext>
            </a:extLst>
          </p:cNvPr>
          <p:cNvSpPr/>
          <p:nvPr/>
        </p:nvSpPr>
        <p:spPr>
          <a:xfrm>
            <a:off x="3207688" y="3433606"/>
            <a:ext cx="7108164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AD092-8E05-BD5E-E0A1-21C2FD31C618}"/>
              </a:ext>
            </a:extLst>
          </p:cNvPr>
          <p:cNvSpPr/>
          <p:nvPr/>
        </p:nvSpPr>
        <p:spPr>
          <a:xfrm>
            <a:off x="3058577" y="2433248"/>
            <a:ext cx="1005990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011E6-4D04-7199-D3A1-8906616046F4}"/>
              </a:ext>
            </a:extLst>
          </p:cNvPr>
          <p:cNvSpPr/>
          <p:nvPr/>
        </p:nvSpPr>
        <p:spPr>
          <a:xfrm>
            <a:off x="3498777" y="3030126"/>
            <a:ext cx="1005990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BB9D8A-6A6E-38CE-3884-15CA25934E1E}"/>
              </a:ext>
            </a:extLst>
          </p:cNvPr>
          <p:cNvSpPr/>
          <p:nvPr/>
        </p:nvSpPr>
        <p:spPr>
          <a:xfrm>
            <a:off x="7829985" y="1727591"/>
            <a:ext cx="1914383" cy="70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0A18AB-6D15-7316-AC86-B3689EF5217B}"/>
              </a:ext>
            </a:extLst>
          </p:cNvPr>
          <p:cNvSpPr/>
          <p:nvPr/>
        </p:nvSpPr>
        <p:spPr>
          <a:xfrm>
            <a:off x="9374328" y="1526587"/>
            <a:ext cx="1914383" cy="70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35A08-1F8E-8878-8F5E-A4A623E9C5D6}"/>
              </a:ext>
            </a:extLst>
          </p:cNvPr>
          <p:cNvSpPr/>
          <p:nvPr/>
        </p:nvSpPr>
        <p:spPr>
          <a:xfrm>
            <a:off x="3259495" y="1707886"/>
            <a:ext cx="7802081" cy="179615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19BEE-DFB2-6A0F-4398-0ACF811FE8EC}"/>
              </a:ext>
            </a:extLst>
          </p:cNvPr>
          <p:cNvSpPr txBox="1"/>
          <p:nvPr/>
        </p:nvSpPr>
        <p:spPr>
          <a:xfrm>
            <a:off x="463088" y="3915451"/>
            <a:ext cx="83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Dispersion relations connecting Compton SFs to DIS SFs: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 descr="A math equation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16510C0-3314-50EC-B4FD-D7A5D6AF1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25" y="4452824"/>
            <a:ext cx="4748075" cy="1738366"/>
          </a:xfrm>
          <a:prstGeom prst="rect">
            <a:avLst/>
          </a:prstGeom>
        </p:spPr>
      </p:pic>
      <p:pic>
        <p:nvPicPr>
          <p:cNvPr id="21" name="Picture 20" descr="A diagram of an inflatable circle&#10;&#10;Description automatically generated">
            <a:extLst>
              <a:ext uri="{FF2B5EF4-FFF2-40B4-BE49-F238E27FC236}">
                <a16:creationId xmlns:a16="http://schemas.microsoft.com/office/drawing/2014/main" id="{7F10A0D5-CF15-FC8A-BFCA-74088207E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19" y="3693167"/>
            <a:ext cx="2656740" cy="28603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F73C53-4F2C-A78A-D11E-79CEE3612719}"/>
              </a:ext>
            </a:extLst>
          </p:cNvPr>
          <p:cNvSpPr txBox="1"/>
          <p:nvPr/>
        </p:nvSpPr>
        <p:spPr>
          <a:xfrm>
            <a:off x="9866780" y="6108905"/>
            <a:ext cx="2716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Courtesy: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Utku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Can</a:t>
            </a:r>
          </a:p>
        </p:txBody>
      </p:sp>
    </p:spTree>
    <p:extLst>
      <p:ext uri="{BB962C8B-B14F-4D97-AF65-F5344CB8AC3E}">
        <p14:creationId xmlns:p14="http://schemas.microsoft.com/office/powerpoint/2010/main" val="40848522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020-9C2D-C6A0-B905-7C321DC4AF75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 in Lattices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F6588-4666-1CA5-5D09-89AF2B561560}"/>
              </a:ext>
            </a:extLst>
          </p:cNvPr>
          <p:cNvSpPr/>
          <p:nvPr/>
        </p:nvSpPr>
        <p:spPr>
          <a:xfrm rot="20148838">
            <a:off x="4504502" y="2293687"/>
            <a:ext cx="1899743" cy="68352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FAC9A-B461-EE22-A178-2BAC344B5EFC}"/>
              </a:ext>
            </a:extLst>
          </p:cNvPr>
          <p:cNvSpPr txBox="1"/>
          <p:nvPr/>
        </p:nvSpPr>
        <p:spPr>
          <a:xfrm>
            <a:off x="447310" y="2060991"/>
            <a:ext cx="494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Forward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F56E7D93-8A3B-655F-B480-CEEF9EFF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4" y="1887248"/>
            <a:ext cx="7552048" cy="269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3C5352-2ADB-B952-260B-D0E278423308}"/>
              </a:ext>
            </a:extLst>
          </p:cNvPr>
          <p:cNvSpPr/>
          <p:nvPr/>
        </p:nvSpPr>
        <p:spPr>
          <a:xfrm>
            <a:off x="3207688" y="3433606"/>
            <a:ext cx="7108164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AD092-8E05-BD5E-E0A1-21C2FD31C618}"/>
              </a:ext>
            </a:extLst>
          </p:cNvPr>
          <p:cNvSpPr/>
          <p:nvPr/>
        </p:nvSpPr>
        <p:spPr>
          <a:xfrm>
            <a:off x="3058577" y="2433248"/>
            <a:ext cx="1005990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011E6-4D04-7199-D3A1-8906616046F4}"/>
              </a:ext>
            </a:extLst>
          </p:cNvPr>
          <p:cNvSpPr/>
          <p:nvPr/>
        </p:nvSpPr>
        <p:spPr>
          <a:xfrm>
            <a:off x="3498777" y="3030126"/>
            <a:ext cx="1005990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BB9D8A-6A6E-38CE-3884-15CA25934E1E}"/>
              </a:ext>
            </a:extLst>
          </p:cNvPr>
          <p:cNvSpPr/>
          <p:nvPr/>
        </p:nvSpPr>
        <p:spPr>
          <a:xfrm>
            <a:off x="7829985" y="1727591"/>
            <a:ext cx="1914383" cy="70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0A18AB-6D15-7316-AC86-B3689EF5217B}"/>
              </a:ext>
            </a:extLst>
          </p:cNvPr>
          <p:cNvSpPr/>
          <p:nvPr/>
        </p:nvSpPr>
        <p:spPr>
          <a:xfrm>
            <a:off x="9374328" y="1526587"/>
            <a:ext cx="1914383" cy="70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35A08-1F8E-8878-8F5E-A4A623E9C5D6}"/>
              </a:ext>
            </a:extLst>
          </p:cNvPr>
          <p:cNvSpPr/>
          <p:nvPr/>
        </p:nvSpPr>
        <p:spPr>
          <a:xfrm>
            <a:off x="3259495" y="1707886"/>
            <a:ext cx="7802081" cy="179615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19BEE-DFB2-6A0F-4398-0ACF811FE8EC}"/>
              </a:ext>
            </a:extLst>
          </p:cNvPr>
          <p:cNvSpPr txBox="1"/>
          <p:nvPr/>
        </p:nvSpPr>
        <p:spPr>
          <a:xfrm>
            <a:off x="463088" y="3915451"/>
            <a:ext cx="83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Neue Haas Grotesk Text Pro"/>
                <a:cs typeface="Times New Roman" panose="02020603050405020304" pitchFamily="18" charset="0"/>
              </a:rPr>
              <a:t>Compton amplitude approach gives access to moments of DIS SFs: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09E54-955C-E486-13D9-9EF23AE9D805}"/>
              </a:ext>
            </a:extLst>
          </p:cNvPr>
          <p:cNvSpPr/>
          <p:nvPr/>
        </p:nvSpPr>
        <p:spPr>
          <a:xfrm>
            <a:off x="484207" y="1051229"/>
            <a:ext cx="10977604" cy="262601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E4774-A8EC-1CB9-2AF7-DB57E3DD7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1" y="4743553"/>
            <a:ext cx="7257275" cy="8406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7C1339-DF7D-F3F1-7155-7D40D11F685C}"/>
              </a:ext>
            </a:extLst>
          </p:cNvPr>
          <p:cNvSpPr txBox="1"/>
          <p:nvPr/>
        </p:nvSpPr>
        <p:spPr>
          <a:xfrm>
            <a:off x="465197" y="4394682"/>
            <a:ext cx="83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Example: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43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020-9C2D-C6A0-B905-7C321DC4AF75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 in Lattices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F6588-4666-1CA5-5D09-89AF2B561560}"/>
              </a:ext>
            </a:extLst>
          </p:cNvPr>
          <p:cNvSpPr/>
          <p:nvPr/>
        </p:nvSpPr>
        <p:spPr>
          <a:xfrm rot="20148838">
            <a:off x="4504502" y="2293687"/>
            <a:ext cx="1899743" cy="68352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FAC9A-B461-EE22-A178-2BAC344B5EFC}"/>
              </a:ext>
            </a:extLst>
          </p:cNvPr>
          <p:cNvSpPr txBox="1"/>
          <p:nvPr/>
        </p:nvSpPr>
        <p:spPr>
          <a:xfrm>
            <a:off x="447310" y="2060991"/>
            <a:ext cx="494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Forward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Compton amplitude: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F56E7D93-8A3B-655F-B480-CEEF9EFF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4" y="1887248"/>
            <a:ext cx="7552048" cy="269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3C5352-2ADB-B952-260B-D0E278423308}"/>
              </a:ext>
            </a:extLst>
          </p:cNvPr>
          <p:cNvSpPr/>
          <p:nvPr/>
        </p:nvSpPr>
        <p:spPr>
          <a:xfrm>
            <a:off x="3207688" y="3433606"/>
            <a:ext cx="7108164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AD092-8E05-BD5E-E0A1-21C2FD31C618}"/>
              </a:ext>
            </a:extLst>
          </p:cNvPr>
          <p:cNvSpPr/>
          <p:nvPr/>
        </p:nvSpPr>
        <p:spPr>
          <a:xfrm>
            <a:off x="3058577" y="2433248"/>
            <a:ext cx="1005990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5011E6-4D04-7199-D3A1-8906616046F4}"/>
              </a:ext>
            </a:extLst>
          </p:cNvPr>
          <p:cNvSpPr/>
          <p:nvPr/>
        </p:nvSpPr>
        <p:spPr>
          <a:xfrm>
            <a:off x="3498777" y="3030126"/>
            <a:ext cx="1005990" cy="164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BB9D8A-6A6E-38CE-3884-15CA25934E1E}"/>
              </a:ext>
            </a:extLst>
          </p:cNvPr>
          <p:cNvSpPr/>
          <p:nvPr/>
        </p:nvSpPr>
        <p:spPr>
          <a:xfrm>
            <a:off x="7829985" y="1727591"/>
            <a:ext cx="1914383" cy="70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0A18AB-6D15-7316-AC86-B3689EF5217B}"/>
              </a:ext>
            </a:extLst>
          </p:cNvPr>
          <p:cNvSpPr/>
          <p:nvPr/>
        </p:nvSpPr>
        <p:spPr>
          <a:xfrm>
            <a:off x="9374328" y="1526587"/>
            <a:ext cx="1914383" cy="70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35A08-1F8E-8878-8F5E-A4A623E9C5D6}"/>
              </a:ext>
            </a:extLst>
          </p:cNvPr>
          <p:cNvSpPr/>
          <p:nvPr/>
        </p:nvSpPr>
        <p:spPr>
          <a:xfrm>
            <a:off x="3259495" y="1707886"/>
            <a:ext cx="7802081" cy="179615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19BEE-DFB2-6A0F-4398-0ACF811FE8EC}"/>
              </a:ext>
            </a:extLst>
          </p:cNvPr>
          <p:cNvSpPr txBox="1"/>
          <p:nvPr/>
        </p:nvSpPr>
        <p:spPr>
          <a:xfrm>
            <a:off x="463088" y="3915451"/>
            <a:ext cx="83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Neue Haas Grotesk Text Pro"/>
                <a:cs typeface="Times New Roman" panose="02020603050405020304" pitchFamily="18" charset="0"/>
              </a:rPr>
              <a:t>Compton amplitude approach gives access to moments of DIS SFs: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09E54-955C-E486-13D9-9EF23AE9D805}"/>
              </a:ext>
            </a:extLst>
          </p:cNvPr>
          <p:cNvSpPr/>
          <p:nvPr/>
        </p:nvSpPr>
        <p:spPr>
          <a:xfrm>
            <a:off x="484207" y="1051229"/>
            <a:ext cx="10977604" cy="262601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E4774-A8EC-1CB9-2AF7-DB57E3DD7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1" y="4743553"/>
            <a:ext cx="7257275" cy="8406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7C1339-DF7D-F3F1-7155-7D40D11F685C}"/>
              </a:ext>
            </a:extLst>
          </p:cNvPr>
          <p:cNvSpPr txBox="1"/>
          <p:nvPr/>
        </p:nvSpPr>
        <p:spPr>
          <a:xfrm>
            <a:off x="465197" y="4394682"/>
            <a:ext cx="83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Example: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D1F125-6196-6925-F1F9-CA02991D1FB1}"/>
              </a:ext>
            </a:extLst>
          </p:cNvPr>
          <p:cNvSpPr/>
          <p:nvPr/>
        </p:nvSpPr>
        <p:spPr>
          <a:xfrm>
            <a:off x="484207" y="1051229"/>
            <a:ext cx="10977604" cy="4510572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BB9B81-DC8F-D151-AEC9-CFF14E53E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6" y="1026993"/>
            <a:ext cx="10736591" cy="117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45F599A-0D79-8147-D239-A5735CE9B93B}"/>
              </a:ext>
            </a:extLst>
          </p:cNvPr>
          <p:cNvSpPr/>
          <p:nvPr/>
        </p:nvSpPr>
        <p:spPr>
          <a:xfrm>
            <a:off x="3757464" y="1102445"/>
            <a:ext cx="3717534" cy="32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graph of a function&#10;&#10;Description automatically generated">
            <a:extLst>
              <a:ext uri="{FF2B5EF4-FFF2-40B4-BE49-F238E27FC236}">
                <a16:creationId xmlns:a16="http://schemas.microsoft.com/office/drawing/2014/main" id="{AC4A1668-8BC0-DBFB-076C-E09CE4AB5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45" y="2300261"/>
            <a:ext cx="4091231" cy="406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69B0BE-450A-C68C-6264-D2C3C790A287}"/>
              </a:ext>
            </a:extLst>
          </p:cNvPr>
          <p:cNvSpPr txBox="1"/>
          <p:nvPr/>
        </p:nvSpPr>
        <p:spPr>
          <a:xfrm>
            <a:off x="558696" y="3002377"/>
            <a:ext cx="830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Neue Haas Grotesk Text Pro"/>
                <a:cs typeface="Times New Roman" panose="02020603050405020304" pitchFamily="18" charset="0"/>
              </a:rPr>
              <a:t>This approach gives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Neue Haas Grotesk Text Pro"/>
                <a:cs typeface="Times New Roman" panose="02020603050405020304" pitchFamily="18" charset="0"/>
              </a:rPr>
              <a:t>access to moments GPDs: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176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4443014" y="205458"/>
            <a:ext cx="221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02244-7F52-AF91-807E-40C7337EEECF}"/>
              </a:ext>
            </a:extLst>
          </p:cNvPr>
          <p:cNvSpPr txBox="1"/>
          <p:nvPr/>
        </p:nvSpPr>
        <p:spPr>
          <a:xfrm>
            <a:off x="351147" y="1010089"/>
            <a:ext cx="1100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Neue Haas Grotesk Text Pro" panose="020B0504020202020204" pitchFamily="34" charset="0"/>
              </a:rPr>
              <a:t>Tremendous recent activity in studying </a:t>
            </a:r>
            <a:r>
              <a:rPr lang="en-US" b="1" dirty="0" err="1">
                <a:latin typeface="Neue Haas Grotesk Text Pro" panose="020B0504020202020204" pitchFamily="34" charset="0"/>
              </a:rPr>
              <a:t>parton</a:t>
            </a:r>
            <a:r>
              <a:rPr lang="en-US" b="1" dirty="0">
                <a:latin typeface="Neue Haas Grotesk Text Pro" panose="020B0504020202020204" pitchFamily="34" charset="0"/>
              </a:rPr>
              <a:t> structure of hadrons in lattice QCD through Euclidean correlators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A335C-5289-1745-752A-3149EFB3C7F7}"/>
              </a:ext>
            </a:extLst>
          </p:cNvPr>
          <p:cNvSpPr txBox="1"/>
          <p:nvPr/>
        </p:nvSpPr>
        <p:spPr>
          <a:xfrm>
            <a:off x="351147" y="1928965"/>
            <a:ext cx="110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Neue Haas Grotesk Text Pro" panose="020B0504020202020204" pitchFamily="34" charset="0"/>
              </a:rPr>
              <a:t>Impact of approach(es) largest where experiments are difficult → </a:t>
            </a:r>
            <a:r>
              <a:rPr lang="en-US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GPDs</a:t>
            </a:r>
          </a:p>
        </p:txBody>
      </p:sp>
    </p:spTree>
    <p:extLst>
      <p:ext uri="{BB962C8B-B14F-4D97-AF65-F5344CB8AC3E}">
        <p14:creationId xmlns:p14="http://schemas.microsoft.com/office/powerpoint/2010/main" val="16282179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4443014" y="205458"/>
            <a:ext cx="221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02244-7F52-AF91-807E-40C7337EEECF}"/>
              </a:ext>
            </a:extLst>
          </p:cNvPr>
          <p:cNvSpPr txBox="1"/>
          <p:nvPr/>
        </p:nvSpPr>
        <p:spPr>
          <a:xfrm>
            <a:off x="351147" y="1010089"/>
            <a:ext cx="1100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Neue Haas Grotesk Text Pro" panose="020B0504020202020204" pitchFamily="34" charset="0"/>
              </a:rPr>
              <a:t>Tremendous recent activity in studying </a:t>
            </a:r>
            <a:r>
              <a:rPr lang="en-US" b="1" dirty="0" err="1">
                <a:latin typeface="Neue Haas Grotesk Text Pro" panose="020B0504020202020204" pitchFamily="34" charset="0"/>
              </a:rPr>
              <a:t>parton</a:t>
            </a:r>
            <a:r>
              <a:rPr lang="en-US" b="1" dirty="0">
                <a:latin typeface="Neue Haas Grotesk Text Pro" panose="020B0504020202020204" pitchFamily="34" charset="0"/>
              </a:rPr>
              <a:t> structure of hadrons in lattice QCD through Euclidean correlators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A335C-5289-1745-752A-3149EFB3C7F7}"/>
              </a:ext>
            </a:extLst>
          </p:cNvPr>
          <p:cNvSpPr txBox="1"/>
          <p:nvPr/>
        </p:nvSpPr>
        <p:spPr>
          <a:xfrm>
            <a:off x="351147" y="1928965"/>
            <a:ext cx="110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Neue Haas Grotesk Text Pro" panose="020B0504020202020204" pitchFamily="34" charset="0"/>
              </a:rPr>
              <a:t>Impact of approach(es) largest where experiments are difficult → </a:t>
            </a:r>
            <a:r>
              <a:rPr lang="en-US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GPDs</a:t>
            </a:r>
          </a:p>
        </p:txBody>
      </p:sp>
      <p:pic>
        <p:nvPicPr>
          <p:cNvPr id="2" name="Picture 1" descr="A diagram of a company&#10;&#10;Description automatically generated">
            <a:extLst>
              <a:ext uri="{FF2B5EF4-FFF2-40B4-BE49-F238E27FC236}">
                <a16:creationId xmlns:a16="http://schemas.microsoft.com/office/drawing/2014/main" id="{871302C9-AF40-6062-33CD-14031076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5980"/>
            <a:ext cx="10429782" cy="378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642E54-0C0E-F7A2-646F-7E3255E5E78F}"/>
              </a:ext>
            </a:extLst>
          </p:cNvPr>
          <p:cNvSpPr/>
          <p:nvPr/>
        </p:nvSpPr>
        <p:spPr>
          <a:xfrm>
            <a:off x="351147" y="890968"/>
            <a:ext cx="10612775" cy="1407329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7BE198-1960-3CC1-372D-3B189C545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53" y="2205320"/>
            <a:ext cx="6949440" cy="3733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C9FD4D-D8E7-F66B-CD55-3CB8DC0C3B7A}"/>
              </a:ext>
            </a:extLst>
          </p:cNvPr>
          <p:cNvSpPr txBox="1"/>
          <p:nvPr/>
        </p:nvSpPr>
        <p:spPr>
          <a:xfrm>
            <a:off x="5048436" y="6058565"/>
            <a:ext cx="541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</a:t>
            </a:r>
            <a:r>
              <a:rPr lang="en-US" dirty="0" err="1"/>
              <a:t>Cichy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77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4443014" y="205458"/>
            <a:ext cx="221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02244-7F52-AF91-807E-40C7337EEECF}"/>
              </a:ext>
            </a:extLst>
          </p:cNvPr>
          <p:cNvSpPr txBox="1"/>
          <p:nvPr/>
        </p:nvSpPr>
        <p:spPr>
          <a:xfrm>
            <a:off x="351147" y="1010089"/>
            <a:ext cx="1100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Neue Haas Grotesk Text Pro" panose="020B0504020202020204" pitchFamily="34" charset="0"/>
              </a:rPr>
              <a:t>Tremendous recent activity in studying </a:t>
            </a:r>
            <a:r>
              <a:rPr lang="en-US" b="1" dirty="0" err="1">
                <a:latin typeface="Neue Haas Grotesk Text Pro" panose="020B0504020202020204" pitchFamily="34" charset="0"/>
              </a:rPr>
              <a:t>parton</a:t>
            </a:r>
            <a:r>
              <a:rPr lang="en-US" b="1" dirty="0">
                <a:latin typeface="Neue Haas Grotesk Text Pro" panose="020B0504020202020204" pitchFamily="34" charset="0"/>
              </a:rPr>
              <a:t> structure of hadrons in lattice QCD through Euclidean correlators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A335C-5289-1745-752A-3149EFB3C7F7}"/>
              </a:ext>
            </a:extLst>
          </p:cNvPr>
          <p:cNvSpPr txBox="1"/>
          <p:nvPr/>
        </p:nvSpPr>
        <p:spPr>
          <a:xfrm>
            <a:off x="351147" y="1928965"/>
            <a:ext cx="110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Neue Haas Grotesk Text Pro" panose="020B0504020202020204" pitchFamily="34" charset="0"/>
              </a:rPr>
              <a:t>Impact of approach(es) largest where experiments are difficult → </a:t>
            </a:r>
            <a:r>
              <a:rPr lang="en-US" b="1" dirty="0">
                <a:solidFill>
                  <a:srgbClr val="C00000"/>
                </a:solidFill>
                <a:latin typeface="Neue Haas Grotesk Text Pro" panose="020B0504020202020204" pitchFamily="34" charset="0"/>
              </a:rPr>
              <a:t>GPDs</a:t>
            </a:r>
          </a:p>
        </p:txBody>
      </p:sp>
      <p:pic>
        <p:nvPicPr>
          <p:cNvPr id="2" name="Picture 1" descr="A diagram of a company&#10;&#10;Description automatically generated">
            <a:extLst>
              <a:ext uri="{FF2B5EF4-FFF2-40B4-BE49-F238E27FC236}">
                <a16:creationId xmlns:a16="http://schemas.microsoft.com/office/drawing/2014/main" id="{871302C9-AF40-6062-33CD-14031076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5980"/>
            <a:ext cx="10429782" cy="378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642E54-0C0E-F7A2-646F-7E3255E5E78F}"/>
              </a:ext>
            </a:extLst>
          </p:cNvPr>
          <p:cNvSpPr/>
          <p:nvPr/>
        </p:nvSpPr>
        <p:spPr>
          <a:xfrm>
            <a:off x="351147" y="890968"/>
            <a:ext cx="10612775" cy="1407329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D10849-5709-F41E-2462-8D734D35F531}"/>
              </a:ext>
            </a:extLst>
          </p:cNvPr>
          <p:cNvSpPr/>
          <p:nvPr/>
        </p:nvSpPr>
        <p:spPr>
          <a:xfrm>
            <a:off x="924018" y="2695246"/>
            <a:ext cx="4802079" cy="375818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681DF1-EE81-FDBE-640D-A01523E65F17}"/>
              </a:ext>
            </a:extLst>
          </p:cNvPr>
          <p:cNvSpPr/>
          <p:nvPr/>
        </p:nvSpPr>
        <p:spPr>
          <a:xfrm>
            <a:off x="5726097" y="3886939"/>
            <a:ext cx="2556769" cy="256648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75EBA6-0DE8-2ACD-7F5E-E16FF3859B96}"/>
              </a:ext>
            </a:extLst>
          </p:cNvPr>
          <p:cNvSpPr/>
          <p:nvPr/>
        </p:nvSpPr>
        <p:spPr>
          <a:xfrm>
            <a:off x="8071282" y="2665980"/>
            <a:ext cx="3196700" cy="180836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A3FE58-D5E3-AA51-9518-BF42E5D6F7AE}"/>
              </a:ext>
            </a:extLst>
          </p:cNvPr>
          <p:cNvSpPr/>
          <p:nvPr/>
        </p:nvSpPr>
        <p:spPr>
          <a:xfrm>
            <a:off x="7639474" y="5676351"/>
            <a:ext cx="3196701" cy="777076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77662A-E959-3819-4B0F-E8BD81B99531}"/>
              </a:ext>
            </a:extLst>
          </p:cNvPr>
          <p:cNvSpPr/>
          <p:nvPr/>
        </p:nvSpPr>
        <p:spPr>
          <a:xfrm>
            <a:off x="9756559" y="4018369"/>
            <a:ext cx="1474671" cy="1657982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DEA56F-65A2-D8F8-F235-229C77CE6DE8}"/>
              </a:ext>
            </a:extLst>
          </p:cNvPr>
          <p:cNvSpPr/>
          <p:nvPr/>
        </p:nvSpPr>
        <p:spPr>
          <a:xfrm>
            <a:off x="7807171" y="4286417"/>
            <a:ext cx="2175029" cy="1060373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Chart, histogram&#10;&#10;Description automatically generated">
            <a:extLst>
              <a:ext uri="{FF2B5EF4-FFF2-40B4-BE49-F238E27FC236}">
                <a16:creationId xmlns:a16="http://schemas.microsoft.com/office/drawing/2014/main" id="{B3337777-88BE-5CBB-6318-1D0E309E3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72" y="164874"/>
            <a:ext cx="3755243" cy="234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B9BF001B-FF7C-543C-5BB0-5FB261371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5" y="1864685"/>
            <a:ext cx="3661457" cy="226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797A6FF2-130F-B01E-7841-5D59DB120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13" y="1257425"/>
            <a:ext cx="3676712" cy="215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graph of a function&#10;&#10;Description automatically generated">
            <a:extLst>
              <a:ext uri="{FF2B5EF4-FFF2-40B4-BE49-F238E27FC236}">
                <a16:creationId xmlns:a16="http://schemas.microsoft.com/office/drawing/2014/main" id="{945B7600-3017-32A5-4CA3-D0606EAB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31" y="3863773"/>
            <a:ext cx="2851822" cy="283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1A09EB-60AE-4457-D5A1-874610E9CEB3}"/>
              </a:ext>
            </a:extLst>
          </p:cNvPr>
          <p:cNvSpPr txBox="1"/>
          <p:nvPr/>
        </p:nvSpPr>
        <p:spPr>
          <a:xfrm>
            <a:off x="1789155" y="3494441"/>
            <a:ext cx="221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Twist 2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FA6BE1-178D-30ED-7F63-6CAEE1C7BF9A}"/>
              </a:ext>
            </a:extLst>
          </p:cNvPr>
          <p:cNvSpPr txBox="1"/>
          <p:nvPr/>
        </p:nvSpPr>
        <p:spPr>
          <a:xfrm>
            <a:off x="5048808" y="1249887"/>
            <a:ext cx="221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Twist 3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6F6FA4-7170-99ED-F104-CA08C2CF9821}"/>
              </a:ext>
            </a:extLst>
          </p:cNvPr>
          <p:cNvSpPr txBox="1"/>
          <p:nvPr/>
        </p:nvSpPr>
        <p:spPr>
          <a:xfrm>
            <a:off x="8563982" y="2112807"/>
            <a:ext cx="221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Twist 2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97B3C5-4E6C-0A78-189E-34CA5C39189A}"/>
              </a:ext>
            </a:extLst>
          </p:cNvPr>
          <p:cNvSpPr/>
          <p:nvPr/>
        </p:nvSpPr>
        <p:spPr>
          <a:xfrm>
            <a:off x="6235792" y="2390336"/>
            <a:ext cx="2175029" cy="1060373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Diagram of a diagram of a function&#10;&#10;Description automatically generated">
            <a:extLst>
              <a:ext uri="{FF2B5EF4-FFF2-40B4-BE49-F238E27FC236}">
                <a16:creationId xmlns:a16="http://schemas.microsoft.com/office/drawing/2014/main" id="{CD52872A-8D67-D30A-EEE3-BC8144D3B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255" y="12499"/>
            <a:ext cx="2110185" cy="1230605"/>
          </a:xfrm>
          <a:prstGeom prst="rect">
            <a:avLst/>
          </a:prstGeom>
        </p:spPr>
      </p:pic>
      <p:pic>
        <p:nvPicPr>
          <p:cNvPr id="41" name="Picture 40" descr="Diagram of a diagram of a function&#10;&#10;Description automatically generated">
            <a:extLst>
              <a:ext uri="{FF2B5EF4-FFF2-40B4-BE49-F238E27FC236}">
                <a16:creationId xmlns:a16="http://schemas.microsoft.com/office/drawing/2014/main" id="{E14C3AB5-181C-5060-7BCB-FBC3A7DEF5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33" y="274638"/>
            <a:ext cx="2095913" cy="151188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87DC0A7-BCF8-DB7E-274E-46D3EC15C2D7}"/>
              </a:ext>
            </a:extLst>
          </p:cNvPr>
          <p:cNvSpPr txBox="1"/>
          <p:nvPr/>
        </p:nvSpPr>
        <p:spPr>
          <a:xfrm>
            <a:off x="98290" y="76472"/>
            <a:ext cx="2215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Significant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Neue Haas Grotesk Text Pro"/>
                <a:cs typeface="Times New Roman" panose="02020603050405020304" pitchFamily="18" charset="0"/>
              </a:rPr>
              <a:t>progress!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596E8-FC1F-F09B-6B10-3443178D6B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" y="4596905"/>
            <a:ext cx="6728455" cy="68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5380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535A7DBB-B9EC-BB09-6829-1939264D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EE379-9136-7283-9FC0-BB75D372FBCD}"/>
              </a:ext>
            </a:extLst>
          </p:cNvPr>
          <p:cNvSpPr txBox="1"/>
          <p:nvPr/>
        </p:nvSpPr>
        <p:spPr>
          <a:xfrm>
            <a:off x="4720308" y="426330"/>
            <a:ext cx="221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Outlook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02244-7F52-AF91-807E-40C7337EEECF}"/>
              </a:ext>
            </a:extLst>
          </p:cNvPr>
          <p:cNvSpPr txBox="1"/>
          <p:nvPr/>
        </p:nvSpPr>
        <p:spPr>
          <a:xfrm>
            <a:off x="1434221" y="1665624"/>
            <a:ext cx="810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Improving perturbative calculations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A335C-5289-1745-752A-3149EFB3C7F7}"/>
              </a:ext>
            </a:extLst>
          </p:cNvPr>
          <p:cNvSpPr txBox="1"/>
          <p:nvPr/>
        </p:nvSpPr>
        <p:spPr>
          <a:xfrm>
            <a:off x="1434221" y="2602570"/>
            <a:ext cx="110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Better understanding of power corrections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957366-344F-F09B-A2D3-36EC6CC45ACF}"/>
              </a:ext>
            </a:extLst>
          </p:cNvPr>
          <p:cNvSpPr txBox="1"/>
          <p:nvPr/>
        </p:nvSpPr>
        <p:spPr>
          <a:xfrm>
            <a:off x="1434221" y="3468284"/>
            <a:ext cx="110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Neue Haas Grotesk Text Pro" panose="020B0504020202020204" pitchFamily="34" charset="0"/>
              </a:rPr>
              <a:t>Synergy with phenomenology 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330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687F6-3F95-4B15-8F41-9005315528C2}"/>
              </a:ext>
            </a:extLst>
          </p:cNvPr>
          <p:cNvSpPr txBox="1"/>
          <p:nvPr/>
        </p:nvSpPr>
        <p:spPr>
          <a:xfrm>
            <a:off x="6503158" y="655976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cs typeface="Times New Roman" panose="02020603050405020304" pitchFamily="18" charset="0"/>
              </a:rPr>
              <a:t>Backup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F817E9-B4DC-4AA6-9256-4DE9D942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53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7100E3D-A54C-96FF-1FA5-B610EBCCB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2" y="1151176"/>
            <a:ext cx="3301817" cy="204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32AE0C-7190-5158-7E6C-74247512B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15883" y="2384036"/>
            <a:ext cx="1080117" cy="230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F3D3D-CEFF-D9BD-FD76-4A57BE0D39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4" y="4990382"/>
            <a:ext cx="8603796" cy="656363"/>
          </a:xfrm>
          <a:prstGeom prst="rect">
            <a:avLst/>
          </a:prstGeom>
        </p:spPr>
      </p:pic>
      <p:sp>
        <p:nvSpPr>
          <p:cNvPr id="10" name="object 10 2 1 1">
            <a:extLst>
              <a:ext uri="{FF2B5EF4-FFF2-40B4-BE49-F238E27FC236}">
                <a16:creationId xmlns:a16="http://schemas.microsoft.com/office/drawing/2014/main" id="{D0DF184C-6C34-0014-2316-91C07423A40E}"/>
              </a:ext>
            </a:extLst>
          </p:cNvPr>
          <p:cNvSpPr txBox="1"/>
          <p:nvPr/>
        </p:nvSpPr>
        <p:spPr>
          <a:xfrm>
            <a:off x="347679" y="4362989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Neue Haas Grotesk Text Pro"/>
                <a:cs typeface="Times New Roman"/>
              </a:rPr>
              <a:t>D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efinition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 of GPD correlator for quarks: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/>
            </a:endParaRP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24FE07FF-5B64-3508-601E-F8ED422E7EAD}"/>
              </a:ext>
            </a:extLst>
          </p:cNvPr>
          <p:cNvSpPr txBox="1"/>
          <p:nvPr/>
        </p:nvSpPr>
        <p:spPr>
          <a:xfrm>
            <a:off x="2679019" y="342672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GPD correlator for quarks: Graphical representation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AB11E-CE34-A4B9-2C3F-67378D86871A}"/>
              </a:ext>
            </a:extLst>
          </p:cNvPr>
          <p:cNvSpPr txBox="1"/>
          <p:nvPr/>
        </p:nvSpPr>
        <p:spPr>
          <a:xfrm>
            <a:off x="2344680" y="252071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What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eneralized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arton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istributions?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08DE00-3115-D9AD-06D6-BEA6FB6AD61D}"/>
              </a:ext>
            </a:extLst>
          </p:cNvPr>
          <p:cNvSpPr txBox="1"/>
          <p:nvPr/>
        </p:nvSpPr>
        <p:spPr>
          <a:xfrm>
            <a:off x="5147941" y="2314398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GPD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C65C79-3639-CD04-DABF-5A0B9C30062D}"/>
              </a:ext>
            </a:extLst>
          </p:cNvPr>
          <p:cNvSpPr/>
          <p:nvPr/>
        </p:nvSpPr>
        <p:spPr>
          <a:xfrm>
            <a:off x="1580363" y="4807146"/>
            <a:ext cx="8985242" cy="104749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121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0 2 1 1">
            <a:extLst>
              <a:ext uri="{FF2B5EF4-FFF2-40B4-BE49-F238E27FC236}">
                <a16:creationId xmlns:a16="http://schemas.microsoft.com/office/drawing/2014/main" id="{D2EEF155-019D-2388-9672-A8338C6DF1DD}"/>
              </a:ext>
            </a:extLst>
          </p:cNvPr>
          <p:cNvSpPr txBox="1"/>
          <p:nvPr/>
        </p:nvSpPr>
        <p:spPr>
          <a:xfrm>
            <a:off x="347679" y="4362989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D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efinition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 of GPD correlator: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Times New Roman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7100E3D-A54C-96FF-1FA5-B610EBCCB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2" y="1151176"/>
            <a:ext cx="3301817" cy="204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32AE0C-7190-5158-7E6C-74247512B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15883" y="2384036"/>
            <a:ext cx="1080117" cy="230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F3D3D-CEFF-D9BD-FD76-4A57BE0D39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4" y="4990382"/>
            <a:ext cx="8603796" cy="656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F2F80-FB99-6D8F-1525-9E977E8579C8}"/>
              </a:ext>
            </a:extLst>
          </p:cNvPr>
          <p:cNvSpPr/>
          <p:nvPr/>
        </p:nvSpPr>
        <p:spPr>
          <a:xfrm>
            <a:off x="1580363" y="4807146"/>
            <a:ext cx="8985242" cy="104749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24FE07FF-5B64-3508-601E-F8ED422E7EAD}"/>
              </a:ext>
            </a:extLst>
          </p:cNvPr>
          <p:cNvSpPr txBox="1"/>
          <p:nvPr/>
        </p:nvSpPr>
        <p:spPr>
          <a:xfrm>
            <a:off x="3031995" y="3418509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GPD correlator: Graphical representation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AB11E-CE34-A4B9-2C3F-67378D86871A}"/>
              </a:ext>
            </a:extLst>
          </p:cNvPr>
          <p:cNvSpPr txBox="1"/>
          <p:nvPr/>
        </p:nvSpPr>
        <p:spPr>
          <a:xfrm>
            <a:off x="2344680" y="252071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What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eneralized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arton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istributions?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08DE00-3115-D9AD-06D6-BEA6FB6AD61D}"/>
              </a:ext>
            </a:extLst>
          </p:cNvPr>
          <p:cNvSpPr txBox="1"/>
          <p:nvPr/>
        </p:nvSpPr>
        <p:spPr>
          <a:xfrm>
            <a:off x="5147941" y="2314398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GPD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A7A9E8-78FF-15F5-1976-E883B074CD75}"/>
              </a:ext>
            </a:extLst>
          </p:cNvPr>
          <p:cNvSpPr/>
          <p:nvPr/>
        </p:nvSpPr>
        <p:spPr>
          <a:xfrm>
            <a:off x="347679" y="1149739"/>
            <a:ext cx="10926962" cy="3570671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2A41092-4F46-6C4E-CF88-7470E13B9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25" y="979693"/>
            <a:ext cx="3719743" cy="52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D4BCB-CEB3-3154-721C-822C11C4A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305">
            <a:off x="542582" y="555749"/>
            <a:ext cx="1271759" cy="46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4B7C3EC9-A324-AB18-B863-ECA8B7CAF0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2" y="1660123"/>
            <a:ext cx="3852817" cy="241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group of red symbols&#10;&#10;Description automatically generated">
            <a:extLst>
              <a:ext uri="{FF2B5EF4-FFF2-40B4-BE49-F238E27FC236}">
                <a16:creationId xmlns:a16="http://schemas.microsoft.com/office/drawing/2014/main" id="{17C1B1AF-6BA0-25FE-0D3C-C893A7FD8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62" y="2942314"/>
            <a:ext cx="1377646" cy="44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EB97C1-2C68-F72C-0D94-C1FB09144575}"/>
              </a:ext>
            </a:extLst>
          </p:cNvPr>
          <p:cNvSpPr/>
          <p:nvPr/>
        </p:nvSpPr>
        <p:spPr>
          <a:xfrm>
            <a:off x="574814" y="1017977"/>
            <a:ext cx="10926962" cy="3069043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EC167E-46AB-FDC0-CF28-CFC4BD9F1E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2" y="2799174"/>
            <a:ext cx="6030597" cy="72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6BA727C-EDA8-6D2A-3930-6DF7A16957CC}"/>
              </a:ext>
            </a:extLst>
          </p:cNvPr>
          <p:cNvSpPr/>
          <p:nvPr/>
        </p:nvSpPr>
        <p:spPr>
          <a:xfrm>
            <a:off x="3860003" y="4939573"/>
            <a:ext cx="2645440" cy="84756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A2A0BF-A795-1DF8-9E58-E8ACFA0F7845}"/>
              </a:ext>
            </a:extLst>
          </p:cNvPr>
          <p:cNvSpPr/>
          <p:nvPr/>
        </p:nvSpPr>
        <p:spPr>
          <a:xfrm>
            <a:off x="7329531" y="4903645"/>
            <a:ext cx="3185629" cy="84756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A8D8D0-5807-B128-3A2A-7AB723391B1D}"/>
              </a:ext>
            </a:extLst>
          </p:cNvPr>
          <p:cNvSpPr/>
          <p:nvPr/>
        </p:nvSpPr>
        <p:spPr>
          <a:xfrm>
            <a:off x="6631619" y="4903645"/>
            <a:ext cx="592496" cy="829835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244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3062792" y="291274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Physical processes sensitive to GPDs</a:t>
            </a:r>
          </a:p>
        </p:txBody>
      </p:sp>
      <p:pic>
        <p:nvPicPr>
          <p:cNvPr id="11" name="Picture 10" descr="A diagram of a device&#10;&#10;Description automatically generated">
            <a:extLst>
              <a:ext uri="{FF2B5EF4-FFF2-40B4-BE49-F238E27FC236}">
                <a16:creationId xmlns:a16="http://schemas.microsoft.com/office/drawing/2014/main" id="{AECE6FF7-0569-AFDA-E6E9-65F7E69D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2" y="1204119"/>
            <a:ext cx="4525799" cy="209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diagram of a device&#10;&#10;Description automatically generated">
            <a:extLst>
              <a:ext uri="{FF2B5EF4-FFF2-40B4-BE49-F238E27FC236}">
                <a16:creationId xmlns:a16="http://schemas.microsoft.com/office/drawing/2014/main" id="{B41641B1-9AB2-6D45-C102-A886B82E2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38" y="1230672"/>
            <a:ext cx="4943413" cy="2073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9C6DC2-1378-C7AA-91D0-8A3B4E7800E5}"/>
              </a:ext>
            </a:extLst>
          </p:cNvPr>
          <p:cNvSpPr txBox="1"/>
          <p:nvPr/>
        </p:nvSpPr>
        <p:spPr>
          <a:xfrm>
            <a:off x="4672744" y="4548310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See talks by Silvia, Spencer, Wim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33BA2D-087D-2034-84B4-595C4171B2F1}"/>
              </a:ext>
            </a:extLst>
          </p:cNvPr>
          <p:cNvSpPr/>
          <p:nvPr/>
        </p:nvSpPr>
        <p:spPr>
          <a:xfrm>
            <a:off x="2778565" y="2187679"/>
            <a:ext cx="779015" cy="314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1A9370-F2C6-A1CF-23AE-3AEA13B14BB3}"/>
              </a:ext>
            </a:extLst>
          </p:cNvPr>
          <p:cNvSpPr/>
          <p:nvPr/>
        </p:nvSpPr>
        <p:spPr>
          <a:xfrm>
            <a:off x="7919613" y="2084679"/>
            <a:ext cx="674960" cy="314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E79EF-CF84-4105-3339-06046F637E0B}"/>
              </a:ext>
            </a:extLst>
          </p:cNvPr>
          <p:cNvSpPr txBox="1"/>
          <p:nvPr/>
        </p:nvSpPr>
        <p:spPr>
          <a:xfrm>
            <a:off x="4249702" y="1416535"/>
            <a:ext cx="750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DVCS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87323-C6F5-24D4-0F3C-C48D05429BC1}"/>
              </a:ext>
            </a:extLst>
          </p:cNvPr>
          <p:cNvSpPr txBox="1"/>
          <p:nvPr/>
        </p:nvSpPr>
        <p:spPr>
          <a:xfrm>
            <a:off x="9797879" y="1416535"/>
            <a:ext cx="98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DVMP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F247C3-6863-9828-9AEE-3BD9D830B692}"/>
              </a:ext>
            </a:extLst>
          </p:cNvPr>
          <p:cNvSpPr/>
          <p:nvPr/>
        </p:nvSpPr>
        <p:spPr>
          <a:xfrm>
            <a:off x="4249702" y="1404736"/>
            <a:ext cx="881593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171EC9-5D00-F26E-35C1-4B097B6A3A0F}"/>
              </a:ext>
            </a:extLst>
          </p:cNvPr>
          <p:cNvSpPr/>
          <p:nvPr/>
        </p:nvSpPr>
        <p:spPr>
          <a:xfrm>
            <a:off x="9767497" y="1416535"/>
            <a:ext cx="881593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56BD2C-7AE0-E108-881C-5BF4E9938C5A}"/>
              </a:ext>
            </a:extLst>
          </p:cNvPr>
          <p:cNvSpPr txBox="1"/>
          <p:nvPr/>
        </p:nvSpPr>
        <p:spPr>
          <a:xfrm>
            <a:off x="4249702" y="3435877"/>
            <a:ext cx="7502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Courtesy: Hyon-Suk Jo, KPS Meeting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BE9919-B808-D8EA-6482-69781C029C0F}"/>
              </a:ext>
            </a:extLst>
          </p:cNvPr>
          <p:cNvSpPr txBox="1"/>
          <p:nvPr/>
        </p:nvSpPr>
        <p:spPr>
          <a:xfrm>
            <a:off x="3307039" y="3873949"/>
            <a:ext cx="750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No access to x-dependence of GPDs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11EC58-90B8-FC33-EC1A-E83BF19B9B55}"/>
              </a:ext>
            </a:extLst>
          </p:cNvPr>
          <p:cNvSpPr/>
          <p:nvPr/>
        </p:nvSpPr>
        <p:spPr>
          <a:xfrm>
            <a:off x="3283609" y="3828433"/>
            <a:ext cx="4706294" cy="59477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601EF8-6298-9D0E-6D1B-2B2B6EB05ADD}"/>
              </a:ext>
            </a:extLst>
          </p:cNvPr>
          <p:cNvSpPr txBox="1"/>
          <p:nvPr/>
        </p:nvSpPr>
        <p:spPr>
          <a:xfrm>
            <a:off x="233223" y="905364"/>
            <a:ext cx="229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(list not exhaustive)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1A24BD-7B7E-D426-5FB3-6AEBDDC36D11}"/>
              </a:ext>
            </a:extLst>
          </p:cNvPr>
          <p:cNvSpPr/>
          <p:nvPr/>
        </p:nvSpPr>
        <p:spPr>
          <a:xfrm>
            <a:off x="600592" y="1200276"/>
            <a:ext cx="10819366" cy="4867187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8F17ED7E-1A34-C54B-6427-00C9CF814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60" y="982654"/>
            <a:ext cx="7893307" cy="550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516140-D693-07B9-241D-02230F9803A3}"/>
              </a:ext>
            </a:extLst>
          </p:cNvPr>
          <p:cNvSpPr/>
          <p:nvPr/>
        </p:nvSpPr>
        <p:spPr>
          <a:xfrm>
            <a:off x="6010275" y="4495080"/>
            <a:ext cx="878890" cy="72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9080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03B4C-E9BD-DA87-EFC6-14A31613D9B9}"/>
              </a:ext>
            </a:extLst>
          </p:cNvPr>
          <p:cNvSpPr txBox="1"/>
          <p:nvPr/>
        </p:nvSpPr>
        <p:spPr>
          <a:xfrm>
            <a:off x="1158045" y="438314"/>
            <a:ext cx="109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Dynamical Progress of Lattice QCD calculations of PDFs/GPDs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3F6167-CE01-B9E7-C879-7E32CD7FD909}"/>
              </a:ext>
            </a:extLst>
          </p:cNvPr>
          <p:cNvCxnSpPr>
            <a:cxnSpLocks/>
          </p:cNvCxnSpPr>
          <p:nvPr/>
        </p:nvCxnSpPr>
        <p:spPr>
          <a:xfrm>
            <a:off x="0" y="985299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783A3B-3F74-8D7E-10FD-BAE651BD27F8}"/>
              </a:ext>
            </a:extLst>
          </p:cNvPr>
          <p:cNvSpPr txBox="1"/>
          <p:nvPr/>
        </p:nvSpPr>
        <p:spPr>
          <a:xfrm>
            <a:off x="4146120" y="6188219"/>
            <a:ext cx="621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00000"/>
                </a:solidFill>
                <a:latin typeface="Neue Haas Grotesk Text Pro"/>
                <a:cs typeface="Times New Roman" panose="02020603050405020304" pitchFamily="18" charset="0"/>
              </a:rPr>
              <a:t>Compilation by </a:t>
            </a:r>
            <a:r>
              <a:rPr lang="en-US" sz="1600" b="1" dirty="0" err="1">
                <a:solidFill>
                  <a:srgbClr val="C00000"/>
                </a:solidFill>
              </a:rPr>
              <a:t>Cichy</a:t>
            </a:r>
            <a:r>
              <a:rPr lang="en-US" sz="1600" b="1" dirty="0">
                <a:solidFill>
                  <a:srgbClr val="C00000"/>
                </a:solidFill>
              </a:rPr>
              <a:t>, 2110.07440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34D8-95DD-C1B4-4FC9-0D3805434754}"/>
              </a:ext>
            </a:extLst>
          </p:cNvPr>
          <p:cNvSpPr txBox="1"/>
          <p:nvPr/>
        </p:nvSpPr>
        <p:spPr>
          <a:xfrm>
            <a:off x="991341" y="122162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Lattice QCD calculations of x-dependence of PDFs &amp; related quantities using Euclidean correlators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 descr="A diagram of a company&#10;&#10;Description automatically generated">
            <a:extLst>
              <a:ext uri="{FF2B5EF4-FFF2-40B4-BE49-F238E27FC236}">
                <a16:creationId xmlns:a16="http://schemas.microsoft.com/office/drawing/2014/main" id="{C119881B-FA2D-6BB8-62E6-72AD8E26E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4" y="1754084"/>
            <a:ext cx="11685972" cy="424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document with text on it&#10;&#10;Description automatically generated">
            <a:extLst>
              <a:ext uri="{FF2B5EF4-FFF2-40B4-BE49-F238E27FC236}">
                <a16:creationId xmlns:a16="http://schemas.microsoft.com/office/drawing/2014/main" id="{93641D3A-F526-1A1F-9DD9-FBE28F5F7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45" y="1221628"/>
            <a:ext cx="9312084" cy="462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F5D5D8DF-E09E-72F8-DC98-201BB12BA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957">
            <a:off x="349309" y="819717"/>
            <a:ext cx="2475562" cy="60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600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B718-4D7D-750F-39F9-DC7C213E7549}"/>
              </a:ext>
            </a:extLst>
          </p:cNvPr>
          <p:cNvSpPr txBox="1"/>
          <p:nvPr/>
        </p:nvSpPr>
        <p:spPr>
          <a:xfrm>
            <a:off x="2065980" y="299193"/>
            <a:ext cx="84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First Lattice QCD results of the x-dependent GPDs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269FA-99C9-2279-3396-D09BFE3EB533}"/>
              </a:ext>
            </a:extLst>
          </p:cNvPr>
          <p:cNvSpPr/>
          <p:nvPr/>
        </p:nvSpPr>
        <p:spPr>
          <a:xfrm>
            <a:off x="3559100" y="3320928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45E81A-D88D-FCCD-DF7E-00472F8E9962}"/>
              </a:ext>
            </a:extLst>
          </p:cNvPr>
          <p:cNvSpPr/>
          <p:nvPr/>
        </p:nvSpPr>
        <p:spPr>
          <a:xfrm>
            <a:off x="2330258" y="2415200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0C6C7-BF78-FB08-2BE4-B4527004FA58}"/>
              </a:ext>
            </a:extLst>
          </p:cNvPr>
          <p:cNvSpPr/>
          <p:nvPr/>
        </p:nvSpPr>
        <p:spPr>
          <a:xfrm>
            <a:off x="1406476" y="3380193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79AD3-2886-2C5D-A34A-2A8C6541B6B2}"/>
              </a:ext>
            </a:extLst>
          </p:cNvPr>
          <p:cNvSpPr/>
          <p:nvPr/>
        </p:nvSpPr>
        <p:spPr>
          <a:xfrm>
            <a:off x="2971502" y="2459082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7A4A5-96E9-F145-65AB-4DBC7DBA00BB}"/>
              </a:ext>
            </a:extLst>
          </p:cNvPr>
          <p:cNvSpPr/>
          <p:nvPr/>
        </p:nvSpPr>
        <p:spPr>
          <a:xfrm>
            <a:off x="2063567" y="3390691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1BA91C0-B383-DC6F-EBC5-A0EC4E90C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73" y="1094818"/>
            <a:ext cx="4411334" cy="283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22AF44-A421-221E-5A41-CB24EDD85284}"/>
              </a:ext>
            </a:extLst>
          </p:cNvPr>
          <p:cNvGrpSpPr/>
          <p:nvPr/>
        </p:nvGrpSpPr>
        <p:grpSpPr>
          <a:xfrm>
            <a:off x="3137118" y="1663151"/>
            <a:ext cx="821249" cy="493452"/>
            <a:chOff x="5634182" y="5250889"/>
            <a:chExt cx="821249" cy="4934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2937F5-ADC2-4707-D790-B1E034D10DA7}"/>
                </a:ext>
              </a:extLst>
            </p:cNvPr>
            <p:cNvSpPr/>
            <p:nvPr/>
          </p:nvSpPr>
          <p:spPr>
            <a:xfrm>
              <a:off x="5634182" y="5315509"/>
              <a:ext cx="724418" cy="428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343FF-6EEC-81E8-F8D0-730883F6EC5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676" y="5337319"/>
              <a:ext cx="401067" cy="15893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204E01-0EB2-F1F5-407C-6A1A9759D030}"/>
                </a:ext>
              </a:extLst>
            </p:cNvPr>
            <p:cNvSpPr/>
            <p:nvPr/>
          </p:nvSpPr>
          <p:spPr>
            <a:xfrm>
              <a:off x="5736568" y="5250889"/>
              <a:ext cx="718863" cy="33179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pic>
        <p:nvPicPr>
          <p:cNvPr id="18" name="Picture 17" descr="Text, logo, company name&#10;&#10;Description automatically generated">
            <a:extLst>
              <a:ext uri="{FF2B5EF4-FFF2-40B4-BE49-F238E27FC236}">
                <a16:creationId xmlns:a16="http://schemas.microsoft.com/office/drawing/2014/main" id="{B73E2FAC-9B0C-FE2C-8CB0-B88B932F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" y="1113663"/>
            <a:ext cx="594360" cy="3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470582-B14D-9E50-2886-665438676295}"/>
              </a:ext>
            </a:extLst>
          </p:cNvPr>
          <p:cNvSpPr txBox="1"/>
          <p:nvPr/>
        </p:nvSpPr>
        <p:spPr>
          <a:xfrm>
            <a:off x="3137118" y="2459082"/>
            <a:ext cx="6443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Chen, Lin, Zhang, NPB 2019</a:t>
            </a:r>
          </a:p>
        </p:txBody>
      </p:sp>
      <p:pic>
        <p:nvPicPr>
          <p:cNvPr id="28" name="Picture 27" descr="Chart&#10;&#10;Description automatically generated">
            <a:extLst>
              <a:ext uri="{FF2B5EF4-FFF2-40B4-BE49-F238E27FC236}">
                <a16:creationId xmlns:a16="http://schemas.microsoft.com/office/drawing/2014/main" id="{CEE0377D-051E-30AD-512B-7366F05D8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6" y="1068269"/>
            <a:ext cx="4184712" cy="283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CCEEC6-77BA-C0DA-CC1F-AF2115541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49" y="1078480"/>
            <a:ext cx="655320" cy="25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D9AA45-4B45-A93E-A652-AE1EE0AB0F18}"/>
              </a:ext>
            </a:extLst>
          </p:cNvPr>
          <p:cNvSpPr txBox="1"/>
          <p:nvPr/>
        </p:nvSpPr>
        <p:spPr>
          <a:xfrm>
            <a:off x="6560530" y="3174732"/>
            <a:ext cx="528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Alexandrou et. al. (PRL 125 (2020) 26, 262001)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183098-8A73-512F-135E-448862E6A4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30" y="4353930"/>
            <a:ext cx="3817620" cy="35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C9E497-AB86-796A-79F7-17061D329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4" y="4867189"/>
            <a:ext cx="7139940" cy="65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5A5AAB5-4C48-D203-8914-54262D9EECA2}"/>
              </a:ext>
            </a:extLst>
          </p:cNvPr>
          <p:cNvSpPr/>
          <p:nvPr/>
        </p:nvSpPr>
        <p:spPr>
          <a:xfrm>
            <a:off x="349346" y="943241"/>
            <a:ext cx="6513094" cy="4579268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76E12D-570B-52BF-7448-0ACA7967A96E}"/>
              </a:ext>
            </a:extLst>
          </p:cNvPr>
          <p:cNvSpPr/>
          <p:nvPr/>
        </p:nvSpPr>
        <p:spPr>
          <a:xfrm>
            <a:off x="269057" y="4700147"/>
            <a:ext cx="9089853" cy="815363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10 2">
            <a:extLst>
              <a:ext uri="{FF2B5EF4-FFF2-40B4-BE49-F238E27FC236}">
                <a16:creationId xmlns:a16="http://schemas.microsoft.com/office/drawing/2014/main" id="{95136DFC-B30A-CAE2-8635-9DED7A1828AB}"/>
              </a:ext>
            </a:extLst>
          </p:cNvPr>
          <p:cNvSpPr txBox="1"/>
          <p:nvPr/>
        </p:nvSpPr>
        <p:spPr>
          <a:xfrm>
            <a:off x="270363" y="4520181"/>
            <a:ext cx="1161934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SB, Metz (2021)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AA271F-0CB2-5F37-0BD8-A49D03DE3C77}"/>
              </a:ext>
            </a:extLst>
          </p:cNvPr>
          <p:cNvSpPr/>
          <p:nvPr/>
        </p:nvSpPr>
        <p:spPr>
          <a:xfrm rot="5400000">
            <a:off x="7483353" y="2527187"/>
            <a:ext cx="754099" cy="6178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3E9E07DF-5C07-937D-D4EB-0BBD05D840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5" y="2341141"/>
            <a:ext cx="7456235" cy="240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C022E5-6BDC-DADF-2E53-9BCF80B1AB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67" y="4897319"/>
            <a:ext cx="9011977" cy="59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0E1D02-2DE5-1AB1-7277-97437EDFCD34}"/>
              </a:ext>
            </a:extLst>
          </p:cNvPr>
          <p:cNvSpPr/>
          <p:nvPr/>
        </p:nvSpPr>
        <p:spPr>
          <a:xfrm rot="5400000">
            <a:off x="8786482" y="2447795"/>
            <a:ext cx="754099" cy="6178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5277AA-EFF6-41D2-048B-DE931515B9C9}"/>
              </a:ext>
            </a:extLst>
          </p:cNvPr>
          <p:cNvSpPr txBox="1"/>
          <p:nvPr/>
        </p:nvSpPr>
        <p:spPr>
          <a:xfrm>
            <a:off x="79347" y="4454577"/>
            <a:ext cx="848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SB, Metz (2021)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7CB12A-D0F2-12CF-9779-C395262556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" y="1658657"/>
            <a:ext cx="11628676" cy="60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1721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389219E2-F9A9-A8F7-10E1-CC97EEF6ED80}"/>
              </a:ext>
            </a:extLst>
          </p:cNvPr>
          <p:cNvSpPr txBox="1">
            <a:spLocks/>
          </p:cNvSpPr>
          <p:nvPr/>
        </p:nvSpPr>
        <p:spPr bwMode="auto">
          <a:xfrm>
            <a:off x="2845033" y="165769"/>
            <a:ext cx="6206547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cap="none" spc="300" baseline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88C0A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B8A701-FEBA-8FD5-CED3-9A1FED64E692}"/>
              </a:ext>
            </a:extLst>
          </p:cNvPr>
          <p:cNvSpPr/>
          <p:nvPr/>
        </p:nvSpPr>
        <p:spPr>
          <a:xfrm>
            <a:off x="4575637" y="1867902"/>
            <a:ext cx="2569788" cy="1134837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44DD8-6404-E6B3-06BE-2550F6B8EC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13" y="1997157"/>
            <a:ext cx="7032686" cy="11617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4F96DD-B50E-EAC1-3F6C-631D6AFF23D0}"/>
              </a:ext>
            </a:extLst>
          </p:cNvPr>
          <p:cNvSpPr/>
          <p:nvPr/>
        </p:nvSpPr>
        <p:spPr>
          <a:xfrm>
            <a:off x="3698613" y="1941811"/>
            <a:ext cx="7225086" cy="127454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0 2">
            <a:extLst>
              <a:ext uri="{FF2B5EF4-FFF2-40B4-BE49-F238E27FC236}">
                <a16:creationId xmlns:a16="http://schemas.microsoft.com/office/drawing/2014/main" id="{BA693F5F-907D-FE9A-1C05-81B239FFA17E}"/>
              </a:ext>
            </a:extLst>
          </p:cNvPr>
          <p:cNvSpPr txBox="1"/>
          <p:nvPr/>
        </p:nvSpPr>
        <p:spPr>
          <a:xfrm>
            <a:off x="454901" y="2229580"/>
            <a:ext cx="3243712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ctr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Traditional definition</a:t>
            </a:r>
          </a:p>
          <a:p>
            <a:pPr marL="92811" marR="0" lvl="0" indent="0" algn="ctr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(symmetric frame):</a:t>
            </a:r>
          </a:p>
        </p:txBody>
      </p:sp>
      <p:sp>
        <p:nvSpPr>
          <p:cNvPr id="26" name="object 10 2">
            <a:extLst>
              <a:ext uri="{FF2B5EF4-FFF2-40B4-BE49-F238E27FC236}">
                <a16:creationId xmlns:a16="http://schemas.microsoft.com/office/drawing/2014/main" id="{E69645DA-7EB9-277B-91FF-40EE8F9E0725}"/>
              </a:ext>
            </a:extLst>
          </p:cNvPr>
          <p:cNvSpPr txBox="1"/>
          <p:nvPr/>
        </p:nvSpPr>
        <p:spPr>
          <a:xfrm>
            <a:off x="332509" y="1241636"/>
            <a:ext cx="1161934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Definitions of quasi-GPDs: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E2345C-CDCF-7601-9878-C76D1C9D9B23}"/>
              </a:ext>
            </a:extLst>
          </p:cNvPr>
          <p:cNvSpPr txBox="1"/>
          <p:nvPr/>
        </p:nvSpPr>
        <p:spPr>
          <a:xfrm>
            <a:off x="2995953" y="301713"/>
            <a:ext cx="104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GPDs from asymmetric frames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9AF7A-842F-3F87-006F-26A1799E0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8" y="1047304"/>
            <a:ext cx="11128815" cy="49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AFA4D-831E-AD38-AA26-F677DCE07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5" y="1616904"/>
            <a:ext cx="6835618" cy="45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CA5761-EED6-D1FF-6449-9BEB27FAAD8B}"/>
              </a:ext>
            </a:extLst>
          </p:cNvPr>
          <p:cNvGrpSpPr/>
          <p:nvPr/>
        </p:nvGrpSpPr>
        <p:grpSpPr>
          <a:xfrm>
            <a:off x="1265342" y="2173057"/>
            <a:ext cx="9169227" cy="4262565"/>
            <a:chOff x="1754472" y="2218031"/>
            <a:chExt cx="8683056" cy="39720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A241D-FF76-13AD-A0A9-1FB6920C1CC0}"/>
                </a:ext>
              </a:extLst>
            </p:cNvPr>
            <p:cNvSpPr/>
            <p:nvPr/>
          </p:nvSpPr>
          <p:spPr>
            <a:xfrm>
              <a:off x="7872752" y="3214255"/>
              <a:ext cx="541574" cy="245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866394-5AAC-9E35-7BD8-69A5B174A5C1}"/>
                </a:ext>
              </a:extLst>
            </p:cNvPr>
            <p:cNvSpPr/>
            <p:nvPr/>
          </p:nvSpPr>
          <p:spPr>
            <a:xfrm>
              <a:off x="9895954" y="2889324"/>
              <a:ext cx="541574" cy="245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9006AE-EE14-E25A-DCC2-9F3FDD422504}"/>
                </a:ext>
              </a:extLst>
            </p:cNvPr>
            <p:cNvGrpSpPr/>
            <p:nvPr/>
          </p:nvGrpSpPr>
          <p:grpSpPr>
            <a:xfrm>
              <a:off x="1754472" y="2218031"/>
              <a:ext cx="8532059" cy="3972021"/>
              <a:chOff x="2124485" y="2770901"/>
              <a:chExt cx="7274862" cy="3419581"/>
            </a:xfrm>
          </p:grpSpPr>
          <p:pic>
            <p:nvPicPr>
              <p:cNvPr id="17" name="Picture 16" descr="Graphical user interface, diagram&#10;&#10;Description automatically generated">
                <a:extLst>
                  <a:ext uri="{FF2B5EF4-FFF2-40B4-BE49-F238E27FC236}">
                    <a16:creationId xmlns:a16="http://schemas.microsoft.com/office/drawing/2014/main" id="{1C217365-C30C-A9CF-B257-A875DD7B6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485" y="2770901"/>
                <a:ext cx="7274862" cy="34195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109DF9E-CA03-4773-5A42-AAB773D63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215" y="4563209"/>
                <a:ext cx="1569646" cy="223297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82027EF4-7B14-EF80-5115-060C47754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1312" y="5011057"/>
                <a:ext cx="1401957" cy="978725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453AC3-E370-2788-11BB-8817E946E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431" y="4272600"/>
              <a:ext cx="2054786" cy="2923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22C2B4-47D4-F141-B95B-5517A65C4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198021" y="3430564"/>
              <a:ext cx="699342" cy="1489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F892AD-C070-E73F-E339-35F4540ED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911258" y="3395540"/>
              <a:ext cx="699342" cy="14897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8E1939-A372-1BA5-5FE4-4050768AE799}"/>
                </a:ext>
              </a:extLst>
            </p:cNvPr>
            <p:cNvSpPr txBox="1"/>
            <p:nvPr/>
          </p:nvSpPr>
          <p:spPr>
            <a:xfrm>
              <a:off x="3286479" y="3319338"/>
              <a:ext cx="1065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DC2ECB-3E6A-C3FE-755D-6C6934536316}"/>
                </a:ext>
              </a:extLst>
            </p:cNvPr>
            <p:cNvSpPr txBox="1"/>
            <p:nvPr/>
          </p:nvSpPr>
          <p:spPr>
            <a:xfrm>
              <a:off x="7993138" y="3311481"/>
              <a:ext cx="1065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6855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03B4C-E9BD-DA87-EFC6-14A31613D9B9}"/>
              </a:ext>
            </a:extLst>
          </p:cNvPr>
          <p:cNvSpPr txBox="1"/>
          <p:nvPr/>
        </p:nvSpPr>
        <p:spPr>
          <a:xfrm>
            <a:off x="1158045" y="438314"/>
            <a:ext cx="109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Dynamical Progress of Lattice QCD calculations of PDFs/GPDs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3F6167-CE01-B9E7-C879-7E32CD7FD909}"/>
              </a:ext>
            </a:extLst>
          </p:cNvPr>
          <p:cNvCxnSpPr>
            <a:cxnSpLocks/>
          </p:cNvCxnSpPr>
          <p:nvPr/>
        </p:nvCxnSpPr>
        <p:spPr>
          <a:xfrm>
            <a:off x="0" y="985299"/>
            <a:ext cx="12192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783A3B-3F74-8D7E-10FD-BAE651BD27F8}"/>
              </a:ext>
            </a:extLst>
          </p:cNvPr>
          <p:cNvSpPr txBox="1"/>
          <p:nvPr/>
        </p:nvSpPr>
        <p:spPr>
          <a:xfrm>
            <a:off x="4146120" y="6188219"/>
            <a:ext cx="621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Compilation by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Cichy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, 2110.07440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34D8-95DD-C1B4-4FC9-0D3805434754}"/>
              </a:ext>
            </a:extLst>
          </p:cNvPr>
          <p:cNvSpPr txBox="1"/>
          <p:nvPr/>
        </p:nvSpPr>
        <p:spPr>
          <a:xfrm>
            <a:off x="991341" y="122162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Lattice QCD calculations of x-dependence of PDFs &amp; related quantities using Euclidean correlators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 descr="A diagram of a company&#10;&#10;Description automatically generated">
            <a:extLst>
              <a:ext uri="{FF2B5EF4-FFF2-40B4-BE49-F238E27FC236}">
                <a16:creationId xmlns:a16="http://schemas.microsoft.com/office/drawing/2014/main" id="{C119881B-FA2D-6BB8-62E6-72AD8E26E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4" y="1754084"/>
            <a:ext cx="11685972" cy="424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8BE39D-5370-D1C7-8A08-77166DAF480C}"/>
              </a:ext>
            </a:extLst>
          </p:cNvPr>
          <p:cNvSpPr/>
          <p:nvPr/>
        </p:nvSpPr>
        <p:spPr>
          <a:xfrm>
            <a:off x="253014" y="2371545"/>
            <a:ext cx="4851647" cy="156397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665261-47CF-90AF-1D51-97A30AE5A2FE}"/>
              </a:ext>
            </a:extLst>
          </p:cNvPr>
          <p:cNvSpPr/>
          <p:nvPr/>
        </p:nvSpPr>
        <p:spPr>
          <a:xfrm>
            <a:off x="5104661" y="1769058"/>
            <a:ext cx="6834325" cy="413550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AEDDA-E07E-E95B-B07E-0D06F53A60CB}"/>
              </a:ext>
            </a:extLst>
          </p:cNvPr>
          <p:cNvSpPr/>
          <p:nvPr/>
        </p:nvSpPr>
        <p:spPr>
          <a:xfrm>
            <a:off x="3577360" y="3921079"/>
            <a:ext cx="1527301" cy="201518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4299CD-B626-5936-CEBA-CD2FFCEF122C}"/>
              </a:ext>
            </a:extLst>
          </p:cNvPr>
          <p:cNvSpPr/>
          <p:nvPr/>
        </p:nvSpPr>
        <p:spPr>
          <a:xfrm>
            <a:off x="112892" y="3715198"/>
            <a:ext cx="3906175" cy="2058834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0774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020-9C2D-C6A0-B905-7C321DC4AF75}"/>
              </a:ext>
            </a:extLst>
          </p:cNvPr>
          <p:cNvSpPr txBox="1"/>
          <p:nvPr/>
        </p:nvSpPr>
        <p:spPr>
          <a:xfrm>
            <a:off x="3573001" y="320629"/>
            <a:ext cx="445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Pseudo-GPD approach</a:t>
            </a:r>
          </a:p>
        </p:txBody>
      </p:sp>
      <p:sp>
        <p:nvSpPr>
          <p:cNvPr id="11" name="object 10 2 1 1">
            <a:extLst>
              <a:ext uri="{FF2B5EF4-FFF2-40B4-BE49-F238E27FC236}">
                <a16:creationId xmlns:a16="http://schemas.microsoft.com/office/drawing/2014/main" id="{6BCD9AD7-5FCD-0992-A304-13548CCA5DC8}"/>
              </a:ext>
            </a:extLst>
          </p:cNvPr>
          <p:cNvSpPr txBox="1"/>
          <p:nvPr/>
        </p:nvSpPr>
        <p:spPr>
          <a:xfrm>
            <a:off x="340558" y="3083617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Sketch of the approach: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1671E0-F9A1-CEE2-93DD-4A80A014D0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8" y="1332935"/>
            <a:ext cx="7472350" cy="89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8323F9B-1A44-2A2D-3AA8-21430497A2D6}"/>
              </a:ext>
            </a:extLst>
          </p:cNvPr>
          <p:cNvGrpSpPr/>
          <p:nvPr/>
        </p:nvGrpSpPr>
        <p:grpSpPr>
          <a:xfrm>
            <a:off x="404542" y="3517479"/>
            <a:ext cx="5757541" cy="2308324"/>
            <a:chOff x="422786" y="942538"/>
            <a:chExt cx="6135329" cy="2324100"/>
          </a:xfrm>
        </p:grpSpPr>
        <p:pic>
          <p:nvPicPr>
            <p:cNvPr id="19" name="Picture 18" descr="A picture containing sport, racquetball, athletic game&#10;&#10;Description automatically generated">
              <a:extLst>
                <a:ext uri="{FF2B5EF4-FFF2-40B4-BE49-F238E27FC236}">
                  <a16:creationId xmlns:a16="http://schemas.microsoft.com/office/drawing/2014/main" id="{F896171C-DED7-01EB-BC0B-28DA89A9C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04" y="942538"/>
              <a:ext cx="5684520" cy="23241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E7E01C-A6B8-32E7-63D6-08B3B7CFE24D}"/>
                </a:ext>
              </a:extLst>
            </p:cNvPr>
            <p:cNvSpPr/>
            <p:nvPr/>
          </p:nvSpPr>
          <p:spPr>
            <a:xfrm>
              <a:off x="5444522" y="2094667"/>
              <a:ext cx="767697" cy="7812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D378D3-772A-D009-3548-73588E7C81A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455" y="2308409"/>
              <a:ext cx="840686" cy="1920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A7041-1B36-B232-97C5-C208A74B087D}"/>
                </a:ext>
              </a:extLst>
            </p:cNvPr>
            <p:cNvSpPr/>
            <p:nvPr/>
          </p:nvSpPr>
          <p:spPr>
            <a:xfrm>
              <a:off x="2467064" y="1056394"/>
              <a:ext cx="521098" cy="447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20EA216-2102-D2B4-A409-55282771DB3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327" y="1184192"/>
              <a:ext cx="356571" cy="19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314AD5-7316-7BF7-2C4E-042A60F60D93}"/>
                </a:ext>
              </a:extLst>
            </p:cNvPr>
            <p:cNvSpPr/>
            <p:nvPr/>
          </p:nvSpPr>
          <p:spPr>
            <a:xfrm>
              <a:off x="422786" y="1056394"/>
              <a:ext cx="6135329" cy="221024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D58F38F-400D-AA5F-E309-F34D0B37B717}"/>
              </a:ext>
            </a:extLst>
          </p:cNvPr>
          <p:cNvSpPr/>
          <p:nvPr/>
        </p:nvSpPr>
        <p:spPr>
          <a:xfrm>
            <a:off x="3874801" y="3690072"/>
            <a:ext cx="209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(Orginos, INT 2018)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DAB4E3-1F71-C05E-60C5-0AD6552785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01" y="5582601"/>
            <a:ext cx="108343" cy="1001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093938A-E9BD-06F9-40E9-6174A5E84234}"/>
              </a:ext>
            </a:extLst>
          </p:cNvPr>
          <p:cNvSpPr txBox="1"/>
          <p:nvPr/>
        </p:nvSpPr>
        <p:spPr>
          <a:xfrm>
            <a:off x="6375692" y="2720279"/>
            <a:ext cx="4575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Quasi-PDF :  Fixed       </a:t>
            </a:r>
          </a:p>
          <a:p>
            <a:endParaRPr lang="en-US" b="1" dirty="0"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Pseudo-PDF :  Fixed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\documentclass{article}&#10;\usepackage{amsmath,color}&#10;\pagestyle{empty}&#10;\begin{document}&#10;&#10;$\boldsymbol{\color{red}P^{3}}$&#10;&#10;&#10;\end{document}" title="IguanaTex Bitmap Display">
            <a:extLst>
              <a:ext uri="{FF2B5EF4-FFF2-40B4-BE49-F238E27FC236}">
                <a16:creationId xmlns:a16="http://schemas.microsoft.com/office/drawing/2014/main" id="{420BB54E-B7B6-886D-56DB-3C9236C992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2802960"/>
            <a:ext cx="285487" cy="185772"/>
          </a:xfrm>
          <a:prstGeom prst="rect">
            <a:avLst/>
          </a:prstGeom>
        </p:spPr>
      </p:pic>
      <p:pic>
        <p:nvPicPr>
          <p:cNvPr id="15" name="Picture 14" descr="\documentclass{article}&#10;\usepackage{amsmath,xcolor}&#10;\pagestyle{empty}&#10;\begin{document}&#10;&#10;$\boldsymbol{\color{red}z^{2}}$&#10;&#10;&#10;\end{document}" title="IguanaTex Bitmap Display">
            <a:extLst>
              <a:ext uri="{FF2B5EF4-FFF2-40B4-BE49-F238E27FC236}">
                <a16:creationId xmlns:a16="http://schemas.microsoft.com/office/drawing/2014/main" id="{1254CE57-8292-E201-D14C-9B4FECB39D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70" y="4715168"/>
            <a:ext cx="220800" cy="1878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20EF02-7566-3031-C76F-DE3DAA199F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14" y="3590548"/>
            <a:ext cx="4409295" cy="4985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02A049-8DCD-55A6-830C-E16A586CE38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39" y="5438790"/>
            <a:ext cx="3694933" cy="48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CB5CF7-582F-DA60-3893-F2E5FFC887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183" y="3324003"/>
            <a:ext cx="2067080" cy="114629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FBFE749-EB0F-E064-729B-26DED26E6545}"/>
              </a:ext>
            </a:extLst>
          </p:cNvPr>
          <p:cNvSpPr/>
          <p:nvPr/>
        </p:nvSpPr>
        <p:spPr>
          <a:xfrm>
            <a:off x="6513333" y="3319493"/>
            <a:ext cx="4670581" cy="122001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3DCA3-3A7D-D2C1-5EF7-BA612430D8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60" y="5120353"/>
            <a:ext cx="2067080" cy="114629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B9CA9BE-31F4-D89A-8FE3-525D198083FC}"/>
              </a:ext>
            </a:extLst>
          </p:cNvPr>
          <p:cNvSpPr/>
          <p:nvPr/>
        </p:nvSpPr>
        <p:spPr>
          <a:xfrm>
            <a:off x="6513332" y="5136332"/>
            <a:ext cx="5025823" cy="122001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90530D-7B03-31E8-B69C-4CAA96DDDF62}"/>
              </a:ext>
            </a:extLst>
          </p:cNvPr>
          <p:cNvSpPr txBox="1"/>
          <p:nvPr/>
        </p:nvSpPr>
        <p:spPr>
          <a:xfrm>
            <a:off x="9000781" y="3421426"/>
            <a:ext cx="322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eue Haas Grotesk Text Pro" panose="020B0504020202020204" pitchFamily="34" charset="0"/>
              </a:rPr>
              <a:t>(         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8C3C2A-5EA2-A629-FBA1-E7D7962E0709}"/>
              </a:ext>
            </a:extLst>
          </p:cNvPr>
          <p:cNvSpPr txBox="1"/>
          <p:nvPr/>
        </p:nvSpPr>
        <p:spPr>
          <a:xfrm>
            <a:off x="9338154" y="5188830"/>
            <a:ext cx="322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eue Haas Grotesk Text Pro" panose="020B0504020202020204" pitchFamily="34" charset="0"/>
              </a:rPr>
              <a:t>(         )</a:t>
            </a:r>
          </a:p>
        </p:txBody>
      </p:sp>
    </p:spTree>
    <p:extLst>
      <p:ext uri="{BB962C8B-B14F-4D97-AF65-F5344CB8AC3E}">
        <p14:creationId xmlns:p14="http://schemas.microsoft.com/office/powerpoint/2010/main" val="7049062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D095-BD80-4EDE-BB2F-A5432FF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00AF2-B6C9-498B-83A8-17F928CFC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ECC68A-FDC3-CF12-8F42-BA8C03A9CA75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241D-FF76-13AD-A0A9-1FB6920C1CC0}"/>
              </a:ext>
            </a:extLst>
          </p:cNvPr>
          <p:cNvSpPr/>
          <p:nvPr/>
        </p:nvSpPr>
        <p:spPr>
          <a:xfrm>
            <a:off x="7872752" y="3214255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866394-5AAC-9E35-7BD8-69A5B174A5C1}"/>
              </a:ext>
            </a:extLst>
          </p:cNvPr>
          <p:cNvSpPr/>
          <p:nvPr/>
        </p:nvSpPr>
        <p:spPr>
          <a:xfrm>
            <a:off x="9895954" y="2889324"/>
            <a:ext cx="541574" cy="24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E19498B2-5B76-BEA4-8EF0-8A6E689D48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985" y="30975"/>
            <a:ext cx="947221" cy="9791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5CA5CE-74F8-D48E-E267-7AD3623D022E}"/>
              </a:ext>
            </a:extLst>
          </p:cNvPr>
          <p:cNvSpPr/>
          <p:nvPr/>
        </p:nvSpPr>
        <p:spPr>
          <a:xfrm>
            <a:off x="4728333" y="1296199"/>
            <a:ext cx="2489353" cy="59104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020-9C2D-C6A0-B905-7C321DC4AF75}"/>
              </a:ext>
            </a:extLst>
          </p:cNvPr>
          <p:cNvSpPr txBox="1"/>
          <p:nvPr/>
        </p:nvSpPr>
        <p:spPr>
          <a:xfrm>
            <a:off x="3573001" y="320629"/>
            <a:ext cx="445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Pseudo-GPD approach</a:t>
            </a:r>
          </a:p>
        </p:txBody>
      </p:sp>
      <p:sp>
        <p:nvSpPr>
          <p:cNvPr id="11" name="object 10 2 1 1">
            <a:extLst>
              <a:ext uri="{FF2B5EF4-FFF2-40B4-BE49-F238E27FC236}">
                <a16:creationId xmlns:a16="http://schemas.microsoft.com/office/drawing/2014/main" id="{6BCD9AD7-5FCD-0992-A304-13548CCA5DC8}"/>
              </a:ext>
            </a:extLst>
          </p:cNvPr>
          <p:cNvSpPr txBox="1"/>
          <p:nvPr/>
        </p:nvSpPr>
        <p:spPr>
          <a:xfrm>
            <a:off x="340558" y="3083617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Times New Roman"/>
              </a:rPr>
              <a:t>Sketch of the approach: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1671E0-F9A1-CEE2-93DD-4A80A014D0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8" y="1332935"/>
            <a:ext cx="7472350" cy="89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8323F9B-1A44-2A2D-3AA8-21430497A2D6}"/>
              </a:ext>
            </a:extLst>
          </p:cNvPr>
          <p:cNvGrpSpPr/>
          <p:nvPr/>
        </p:nvGrpSpPr>
        <p:grpSpPr>
          <a:xfrm>
            <a:off x="404542" y="3517479"/>
            <a:ext cx="5757541" cy="2308324"/>
            <a:chOff x="422786" y="942538"/>
            <a:chExt cx="6135329" cy="2324100"/>
          </a:xfrm>
        </p:grpSpPr>
        <p:pic>
          <p:nvPicPr>
            <p:cNvPr id="19" name="Picture 18" descr="A picture containing sport, racquetball, athletic game&#10;&#10;Description automatically generated">
              <a:extLst>
                <a:ext uri="{FF2B5EF4-FFF2-40B4-BE49-F238E27FC236}">
                  <a16:creationId xmlns:a16="http://schemas.microsoft.com/office/drawing/2014/main" id="{F896171C-DED7-01EB-BC0B-28DA89A9C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04" y="942538"/>
              <a:ext cx="5684520" cy="23241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E7E01C-A6B8-32E7-63D6-08B3B7CFE24D}"/>
                </a:ext>
              </a:extLst>
            </p:cNvPr>
            <p:cNvSpPr/>
            <p:nvPr/>
          </p:nvSpPr>
          <p:spPr>
            <a:xfrm>
              <a:off x="5444522" y="2094667"/>
              <a:ext cx="767697" cy="7812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D378D3-772A-D009-3548-73588E7C81A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455" y="2308409"/>
              <a:ext cx="840686" cy="1920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A7041-1B36-B232-97C5-C208A74B087D}"/>
                </a:ext>
              </a:extLst>
            </p:cNvPr>
            <p:cNvSpPr/>
            <p:nvPr/>
          </p:nvSpPr>
          <p:spPr>
            <a:xfrm>
              <a:off x="2467064" y="1056394"/>
              <a:ext cx="521098" cy="447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20EA216-2102-D2B4-A409-55282771DB3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327" y="1184192"/>
              <a:ext cx="356571" cy="19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314AD5-7316-7BF7-2C4E-042A60F60D93}"/>
                </a:ext>
              </a:extLst>
            </p:cNvPr>
            <p:cNvSpPr/>
            <p:nvPr/>
          </p:nvSpPr>
          <p:spPr>
            <a:xfrm>
              <a:off x="422786" y="1056394"/>
              <a:ext cx="6135329" cy="221024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D58F38F-400D-AA5F-E309-F34D0B37B717}"/>
              </a:ext>
            </a:extLst>
          </p:cNvPr>
          <p:cNvSpPr/>
          <p:nvPr/>
        </p:nvSpPr>
        <p:spPr>
          <a:xfrm>
            <a:off x="3874801" y="3690072"/>
            <a:ext cx="209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(Orginos, INT 2018)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DAB4E3-1F71-C05E-60C5-0AD6552785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01" y="5582601"/>
            <a:ext cx="108343" cy="1001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093938A-E9BD-06F9-40E9-6174A5E84234}"/>
              </a:ext>
            </a:extLst>
          </p:cNvPr>
          <p:cNvSpPr txBox="1"/>
          <p:nvPr/>
        </p:nvSpPr>
        <p:spPr>
          <a:xfrm>
            <a:off x="6375692" y="2720279"/>
            <a:ext cx="4575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Quasi-PDF : (fixed       )</a:t>
            </a:r>
          </a:p>
          <a:p>
            <a:endParaRPr lang="en-US" b="1" dirty="0"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Pseudo-PDF : (fixed     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F52333A-64A4-469D-5922-8B7C065B6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88" y="2796530"/>
            <a:ext cx="246340" cy="1847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640C82-CFFC-31A6-9559-D0B4FB80C8E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80" y="4715168"/>
            <a:ext cx="187886" cy="19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20EF02-7566-3031-C76F-DE3DAA199F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14" y="3590548"/>
            <a:ext cx="4409295" cy="4985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02A049-8DCD-55A6-830C-E16A586CE38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39" y="5438790"/>
            <a:ext cx="3694933" cy="48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CB5CF7-582F-DA60-3893-F2E5FFC887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183" y="3324003"/>
            <a:ext cx="2067080" cy="114629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FBFE749-EB0F-E064-729B-26DED26E6545}"/>
              </a:ext>
            </a:extLst>
          </p:cNvPr>
          <p:cNvSpPr/>
          <p:nvPr/>
        </p:nvSpPr>
        <p:spPr>
          <a:xfrm>
            <a:off x="6513333" y="3319493"/>
            <a:ext cx="4670581" cy="122001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3DCA3-3A7D-D2C1-5EF7-BA612430D8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82" y="5120353"/>
            <a:ext cx="2067080" cy="114629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B9CA9BE-31F4-D89A-8FE3-525D198083FC}"/>
              </a:ext>
            </a:extLst>
          </p:cNvPr>
          <p:cNvSpPr/>
          <p:nvPr/>
        </p:nvSpPr>
        <p:spPr>
          <a:xfrm>
            <a:off x="6513332" y="5136332"/>
            <a:ext cx="5025823" cy="122001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D1DD0-E26A-4396-87C0-65E805ADBA77}"/>
              </a:ext>
            </a:extLst>
          </p:cNvPr>
          <p:cNvSpPr/>
          <p:nvPr/>
        </p:nvSpPr>
        <p:spPr>
          <a:xfrm>
            <a:off x="171370" y="1721668"/>
            <a:ext cx="11780485" cy="462249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B7AF1-B11B-1351-2144-BA06E8E163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9" y="3229321"/>
            <a:ext cx="11188823" cy="79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78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8ECC57-E6CC-4373-ADB8-61EC34EC8008}"/>
              </a:ext>
            </a:extLst>
          </p:cNvPr>
          <p:cNvSpPr/>
          <p:nvPr/>
        </p:nvSpPr>
        <p:spPr>
          <a:xfrm>
            <a:off x="240145" y="868218"/>
            <a:ext cx="11488766" cy="56985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2845197C-1E2D-4E91-B87B-CCDB4F37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24" y="6185"/>
            <a:ext cx="947221" cy="9791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DC780-C9BF-4367-9088-B611B3B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A4C7-225D-ECDD-CEE7-CF8FA075652A}"/>
              </a:ext>
            </a:extLst>
          </p:cNvPr>
          <p:cNvSpPr/>
          <p:nvPr/>
        </p:nvSpPr>
        <p:spPr>
          <a:xfrm>
            <a:off x="3062796" y="2263806"/>
            <a:ext cx="3568823" cy="4527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7DCA4-2C6D-8634-26AB-DBD20403D6AD}"/>
              </a:ext>
            </a:extLst>
          </p:cNvPr>
          <p:cNvSpPr/>
          <p:nvPr/>
        </p:nvSpPr>
        <p:spPr>
          <a:xfrm>
            <a:off x="2653578" y="5651472"/>
            <a:ext cx="409214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B9F12-64DC-FF7F-6F05-3C44F66BE8FA}"/>
              </a:ext>
            </a:extLst>
          </p:cNvPr>
          <p:cNvSpPr/>
          <p:nvPr/>
        </p:nvSpPr>
        <p:spPr>
          <a:xfrm>
            <a:off x="1424736" y="4745744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DA8A8E-4C8B-AFC4-A907-C66995AEDE46}"/>
              </a:ext>
            </a:extLst>
          </p:cNvPr>
          <p:cNvSpPr/>
          <p:nvPr/>
        </p:nvSpPr>
        <p:spPr>
          <a:xfrm>
            <a:off x="500954" y="5710737"/>
            <a:ext cx="162354" cy="1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ADA-6154-D274-AA67-9B849A6373A9}"/>
              </a:ext>
            </a:extLst>
          </p:cNvPr>
          <p:cNvSpPr/>
          <p:nvPr/>
        </p:nvSpPr>
        <p:spPr>
          <a:xfrm>
            <a:off x="2065980" y="4789626"/>
            <a:ext cx="4963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DCC90-C36E-A033-FE77-4212C99E2C49}"/>
              </a:ext>
            </a:extLst>
          </p:cNvPr>
          <p:cNvSpPr/>
          <p:nvPr/>
        </p:nvSpPr>
        <p:spPr>
          <a:xfrm>
            <a:off x="1158045" y="5721235"/>
            <a:ext cx="15240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7100E3D-A54C-96FF-1FA5-B610EBCCB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2" y="1151176"/>
            <a:ext cx="3301817" cy="204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32AE0C-7190-5158-7E6C-74247512B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15883" y="2384036"/>
            <a:ext cx="1080117" cy="230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F3D3D-CEFF-D9BD-FD76-4A57BE0D39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4" y="4990382"/>
            <a:ext cx="8603796" cy="656363"/>
          </a:xfrm>
          <a:prstGeom prst="rect">
            <a:avLst/>
          </a:prstGeom>
        </p:spPr>
      </p:pic>
      <p:sp>
        <p:nvSpPr>
          <p:cNvPr id="10" name="object 10 2 1 1">
            <a:extLst>
              <a:ext uri="{FF2B5EF4-FFF2-40B4-BE49-F238E27FC236}">
                <a16:creationId xmlns:a16="http://schemas.microsoft.com/office/drawing/2014/main" id="{D0DF184C-6C34-0014-2316-91C07423A40E}"/>
              </a:ext>
            </a:extLst>
          </p:cNvPr>
          <p:cNvSpPr txBox="1"/>
          <p:nvPr/>
        </p:nvSpPr>
        <p:spPr>
          <a:xfrm>
            <a:off x="347679" y="4362989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Neue Haas Grotesk Text Pro"/>
                <a:cs typeface="Times New Roman"/>
              </a:rPr>
              <a:t>D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efinition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 of GPD correlator for quarks: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/>
            </a:endParaRPr>
          </a:p>
        </p:txBody>
      </p:sp>
      <p:sp>
        <p:nvSpPr>
          <p:cNvPr id="2" name="object 10 2 1 1">
            <a:extLst>
              <a:ext uri="{FF2B5EF4-FFF2-40B4-BE49-F238E27FC236}">
                <a16:creationId xmlns:a16="http://schemas.microsoft.com/office/drawing/2014/main" id="{24FE07FF-5B64-3508-601E-F8ED422E7EAD}"/>
              </a:ext>
            </a:extLst>
          </p:cNvPr>
          <p:cNvSpPr txBox="1"/>
          <p:nvPr/>
        </p:nvSpPr>
        <p:spPr>
          <a:xfrm>
            <a:off x="2679019" y="3426720"/>
            <a:ext cx="7068486" cy="411479"/>
          </a:xfrm>
          <a:prstGeom prst="rect">
            <a:avLst/>
          </a:prstGeom>
        </p:spPr>
        <p:txBody>
          <a:bodyPr wrap="square" lIns="0" tIns="49530" rIns="0" bIns="0" rtlCol="0">
            <a:noAutofit/>
          </a:bodyPr>
          <a:lstStyle/>
          <a:p>
            <a:pPr marL="92811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/>
              </a:rPr>
              <a:t>GPD correlator for quarks: Graphical representation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ue Haas Grotesk Text Pro"/>
              <a:ea typeface="+mn-ea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AB11E-CE34-A4B9-2C3F-67378D86871A}"/>
              </a:ext>
            </a:extLst>
          </p:cNvPr>
          <p:cNvSpPr txBox="1"/>
          <p:nvPr/>
        </p:nvSpPr>
        <p:spPr>
          <a:xfrm>
            <a:off x="2344680" y="252071"/>
            <a:ext cx="75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What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eneralized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arton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Times New Roman" panose="02020603050405020304" pitchFamily="18" charset="0"/>
              </a:rPr>
              <a:t>istributions?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08DE00-3115-D9AD-06D6-BEA6FB6AD61D}"/>
              </a:ext>
            </a:extLst>
          </p:cNvPr>
          <p:cNvSpPr txBox="1"/>
          <p:nvPr/>
        </p:nvSpPr>
        <p:spPr>
          <a:xfrm>
            <a:off x="5147941" y="2314398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GPD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C65C79-3639-CD04-DABF-5A0B9C30062D}"/>
              </a:ext>
            </a:extLst>
          </p:cNvPr>
          <p:cNvSpPr/>
          <p:nvPr/>
        </p:nvSpPr>
        <p:spPr>
          <a:xfrm>
            <a:off x="1580363" y="4807146"/>
            <a:ext cx="8985242" cy="104749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6E2B0-4A45-FE5A-A2D7-640E2ED42942}"/>
              </a:ext>
            </a:extLst>
          </p:cNvPr>
          <p:cNvSpPr/>
          <p:nvPr/>
        </p:nvSpPr>
        <p:spPr>
          <a:xfrm>
            <a:off x="347679" y="1151176"/>
            <a:ext cx="10926962" cy="3570671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93412-E81A-2126-CA68-BAA888ED7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8" y="1642780"/>
            <a:ext cx="6155321" cy="44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red symbols&#10;&#10;Description automatically generated">
            <a:extLst>
              <a:ext uri="{FF2B5EF4-FFF2-40B4-BE49-F238E27FC236}">
                <a16:creationId xmlns:a16="http://schemas.microsoft.com/office/drawing/2014/main" id="{12387DB0-B520-1916-91E8-30BB9FD3C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07" y="2194408"/>
            <a:ext cx="1377646" cy="44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close up of black text&#10;&#10;Description automatically generated">
            <a:extLst>
              <a:ext uri="{FF2B5EF4-FFF2-40B4-BE49-F238E27FC236}">
                <a16:creationId xmlns:a16="http://schemas.microsoft.com/office/drawing/2014/main" id="{3E12AF9E-6DC0-E4FB-9264-0BCEF8E2C7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4" y="3084463"/>
            <a:ext cx="7589520" cy="168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735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.982"/>
  <p:tag name="LATEXADDIN" val="\documentclass{article}&#10;\usepackage{amsmath}&#10;\pagestyle{empty}&#10;\begin{document}&#10;&#10;&#10;\begin{equation*}&#10;(x)&#10;\end{equation*}&#10;&#10;\end{document}"/>
  <p:tag name="IGUANATEXSIZE" val="18"/>
  <p:tag name="IGUANATEXCURSOR" val="101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6.228"/>
  <p:tag name="LATEXADDIN" val="\documentclass{article}&#10;\usepackage{amsmath}&#10;\pagestyle{empty}&#10;\begin{document}&#10;&#10;\begin{equation*}&#10;(\Delta)&#10;\end{equation*}&#10;&#10;&#10;\end{document}"/>
  <p:tag name="IGUANATEXSIZE" val="18"/>
  <p:tag name="IGUANATEXCURSOR" val="10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395.575"/>
  <p:tag name="LATEXADDIN" val="\documentclass{article}&#10;\usepackage{amsmath, color}&#10;\pagestyle{empty}&#10;\begin{document}&#10;&#10;\begin{eqnarray*}&#10;f_{1}(x, p^{3}) &amp; = &amp; \dfrac{\alpha_s C_F}{2\pi}&#10;\begin{cases}&#10;(1-x) \, \ln \dfrac{x}{x - 1} + 1&#10;&amp; \quad x &gt; 1  \\[0.5cm]&#10;(1-x) \, \ln \dfrac{4 (1-x)p^{2}_{3}}{\boldsymbol{\color{red}m_g^2}} + x &amp; \quad 0 &lt; x &lt; 1 \\[0.5cm]&#10;(1-x) \, \ln \dfrac{x - 1}{x} - 1&#10;&amp; \quad x &lt; 0 &#10;\end{cases}&#10;\end{eqnarray*}&#10;&#10;&#10;\end{document}"/>
  <p:tag name="IGUANATEXSIZE" val="16"/>
  <p:tag name="IGUANATEXCURSOR" val="119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395.575"/>
  <p:tag name="LATEXADDIN" val="\documentclass{article}&#10;\usepackage{amsmath, color}&#10;\pagestyle{empty}&#10;\begin{document}&#10;&#10;\begin{eqnarray*}&#10;f_{1}(x, p^{3}) &amp; = &amp; \dfrac{\alpha_s C_F}{2\pi}&#10;\begin{cases}&#10;(1-x) \, \ln \dfrac{x}{x - 1} + 1&#10;&amp; \quad x &gt; 1  \\[0.5cm]&#10;(1-x) \, \ln \dfrac{4 (1-x)p^{2}_{3}}{\boldsymbol{\color{red}m_g^2}} + x &amp; \quad 0 &lt; x &lt; 1 \\[0.5cm]&#10;(1-x) \, \ln \dfrac{x - 1}{x} - 1&#10;&amp; \quad x &lt; 0 &#10;\end{cases}&#10;\end{eqnarray*}&#10;&#10;&#10;\end{document}"/>
  <p:tag name="IGUANATEXSIZE" val="16"/>
  <p:tag name="IGUANATEXCURSOR" val="119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7.2066"/>
  <p:tag name="LATEXADDIN" val="\documentclass{article}&#10;\usepackage{amsmath}&#10;\pagestyle{empty}&#10;\begin{document}&#10;&#10;\begin{equation*}&#10;(x,\vec{k}_{\perp})&#10;\end{equation*}&#10;&#10;&#10;\end{document}"/>
  <p:tag name="IGUANATEXSIZE" val="18"/>
  <p:tag name="IGUANATEXCURSOR" val="11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395.575"/>
  <p:tag name="LATEXADDIN" val="\documentclass{article}&#10;\usepackage{amsmath, color}&#10;\pagestyle{empty}&#10;\begin{document}&#10;&#10;\begin{eqnarray*}&#10;f_{1}(x, p^{3}) &amp; = &amp; \dfrac{\alpha_s C_F}{2\pi}&#10;\begin{cases}&#10;(1-x) \, \ln \dfrac{x}{x - 1} + 1&#10;&amp; \quad x &gt; 1  \\[0.5cm]&#10;(1-x) \, \ln \dfrac{4 (1-x)p^{2}_{3}}{\boldsymbol{\color{red}m_g^2}} + x &amp; \quad 0 &lt; x &lt; 1 \\[0.5cm]&#10;(1-x) \, \ln \dfrac{x - 1}{x} - 1&#10;&amp; \quad x &lt; 0 &#10;\end{cases}&#10;\end{eqnarray*}&#10;&#10;&#10;\end{document}"/>
  <p:tag name="IGUANATEXSIZE" val="16"/>
  <p:tag name="IGUANATEXCURSOR" val="119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839.895"/>
  <p:tag name="LATEXADDIN" val="\documentclass{article}&#10;\usepackage{amsmath}&#10;\pagestyle{empty}&#10;\begin{document}&#10;&#10;$t=-0.69 \,\rm{GeV}^2$&#10;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584.177"/>
  <p:tag name="LATEXADDIN" val="\documentclass{article}&#10;\usepackage{amsmath}&#10;\pagestyle{empty}&#10;\begin{document}&#10;&#10;$t=0 \,\rm{GeV}^2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839.895"/>
  <p:tag name="LATEXADDIN" val="\documentclass{article}&#10;\usepackage{amsmath}&#10;\pagestyle{empty}&#10;\begin{document}&#10;&#10;$t=-1.02 \,\rm{GeV}^2$&#10;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2.2122"/>
  <p:tag name="LATEXADDIN" val="\documentclass{article}&#10;\usepackage{amsmath}&#10;\pagestyle{empty}&#10;\begin{document}&#10;&#10;\begin{equation*}&#10;(x,\Delta)&#10;\end{equation*}&#10;&#10;&#10;&#10;\end{document}"/>
  <p:tag name="IGUANATEXSIZE" val="18"/>
  <p:tag name="IGUANATEXCURSOR" val="108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43.4571"/>
  <p:tag name="LATEXADDIN" val="\documentclass{article}&#10;\usepackage{amsmath}&#10;\pagestyle{empty}&#10;\begin{document}&#10;&#10;&#10;$P-\Delta$&#10;&#10;\end{document}"/>
  <p:tag name="IGUANATEXSIZE" val="20"/>
  <p:tag name="IGUANATEXCURSOR" val="91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$P$&#10;&#10;&#10;\end{document}"/>
  <p:tag name="IGUANATEXSIZE" val="20"/>
  <p:tag name="IGUANATEXCURSOR" val="83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95.2006"/>
  <p:tag name="LATEXADDIN" val="\documentclass{article}&#10;\usepackage{amsmath}&#10;\pagestyle{empty}&#10;\begin{document}&#10;&#10;\begin{equation*}&#10;\int d^{2}\vec{k}_{\perp}&#10;\end{equation*}&#10;&#10;&#10;\end{document}"/>
  <p:tag name="IGUANATEXSIZE" val="18"/>
  <p:tag name="IGUANATEXCURSOR" val="123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43.4571"/>
  <p:tag name="LATEXADDIN" val="\documentclass{article}&#10;\usepackage{amsmath}&#10;\pagestyle{empty}&#10;\begin{document}&#10;&#10;&#10;$P-\Delta$&#10;&#10;\end{document}"/>
  <p:tag name="IGUANATEXSIZE" val="20"/>
  <p:tag name="IGUANATEXCURSOR" val="91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$P$&#10;&#10;&#10;\end{document}"/>
  <p:tag name="IGUANATEXSIZE" val="20"/>
  <p:tag name="IGUANATEXCURSOR" val="83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43.4571"/>
  <p:tag name="LATEXADDIN" val="\documentclass{article}&#10;\usepackage{amsmath}&#10;\pagestyle{empty}&#10;\begin{document}&#10;&#10;&#10;$P-\Delta$&#10;&#10;\end{document}"/>
  <p:tag name="IGUANATEXSIZE" val="20"/>
  <p:tag name="IGUANATEXCURSOR" val="91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$P$&#10;&#10;&#10;\end{document}"/>
  <p:tag name="IGUANATEXSIZE" val="20"/>
  <p:tag name="IGUANATEXCURSOR" val="83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9613"/>
  <p:tag name="ORIGINALWIDTH" val="6875.141"/>
  <p:tag name="LATEXADDIN" val="\documentclass{article}&#10;\usepackage{amsmath,color}&#10;\pagestyle{empty}&#10;\begin{document}&#10;&#10;\begin{align*}&#10;F^{\mu} (z,P,\Delta) &amp; = \bar{u}(p_f,\lambda') \bigg [ \dfrac{P^{\mu}}{m} \boldsymbol{\color{red}A_1} + m z^{\mu} \boldsymbol{\color{red}A_2} + \dfrac{\Delta^{\mu}}{m} \boldsymbol{\color{red}A_3} + i m \sigma^{\mu z} \boldsymbol{\color{red}A_4} + \dfrac{i\sigma^{\mu \Delta}}{m} \boldsymbol{\color{red}A_5} + \dfrac{P^{\mu} i\sigma^{z \Delta}}{m} \boldsymbol{\color{red}A_6} + m z^{\mu} i\sigma^{z \Delta} \boldsymbol{\color{red}A_7} + \dfrac{\Delta^{\mu} i\sigma^{z \Delta}}{m} \boldsymbol{\color{red}A_8}  \bigg ] u(p_i, \lambda) &#10;\end{align*}&#10;&#10;&#10;\end{document}"/>
  <p:tag name="IGUANATEXSIZE" val="15"/>
  <p:tag name="IGUANATEXCURSOR" val="6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2525.684"/>
  <p:tag name="LATEXADDIN" val="\documentclass{article}&#10;\usepackage{amsmath}&#10;\pagestyle{empty}&#10;\begin{document}&#10;&#10;\begin{align*}&#10;F^{\mu}_{\lambda,\lambda'} &amp; = \langle p', \lambda' | \bar{q} (-z/2) \gamma^\mu q(z/2) | p, \lambda\rangle \bigg |_{z=0, \vec{z}_\perp = \vec{0}_\perp} &#10;\end{align*}&#10;&#10;\end{document}"/>
  <p:tag name="IGUANATEXSIZE" val="16"/>
  <p:tag name="IGUANATEXCURSOR" val="1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890.514"/>
  <p:tag name="LATEXADDIN" val="\documentclass{article}&#10;\usepackage{amsmath,color}&#10;\pagestyle{empty}&#10;\begin{document}&#10;&#10;$\boldsymbol{\color{red}A_i} \equiv \boldsymbol{\color{red}A_i (z\cdot P, z \cdot \Delta, t = \Delta^2, z^2)}$&#10;&#10;\end{document}"/>
  <p:tag name="IGUANATEXSIZE" val="16"/>
  <p:tag name="IGUANATEXCURSOR" val="1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9613"/>
  <p:tag name="ORIGINALWIDTH" val="6875.141"/>
  <p:tag name="LATEXADDIN" val="\documentclass{article}&#10;\usepackage{amsmath,color}&#10;\pagestyle{empty}&#10;\begin{document}&#10;&#10;\begin{align*}&#10;F^{\mu} (z,P,\Delta) &amp; = \bar{u}(p_f,\lambda') \bigg [ \dfrac{P^{\mu}}{m} \boldsymbol{\color{red}A_1} + m z^{\mu} \boldsymbol{\color{red}A_2} + \dfrac{\Delta^{\mu}}{m} \boldsymbol{\color{red}A_3} + i m \sigma^{\mu z} \boldsymbol{\color{red}A_4} + \dfrac{i\sigma^{\mu \Delta}}{m} \boldsymbol{\color{red}A_5} + \dfrac{P^{\mu} i\sigma^{z \Delta}}{m} \boldsymbol{\color{red}A_6} + m z^{\mu} i\sigma^{z \Delta} \boldsymbol{\color{red}A_7} + \dfrac{\Delta^{\mu} i\sigma^{z \Delta}}{m} \boldsymbol{\color{red}A_8}  \bigg ] u(p_i, \lambda) &#10;\end{align*}&#10;&#10;&#10;\end{document}"/>
  <p:tag name="IGUANATEXSIZE" val="15"/>
  <p:tag name="IGUANATEXCURSOR" val="6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2525.684"/>
  <p:tag name="LATEXADDIN" val="\documentclass{article}&#10;\usepackage{amsmath}&#10;\pagestyle{empty}&#10;\begin{document}&#10;&#10;\begin{align*}&#10;F^{\mu}_{\lambda,\lambda'} &amp; = \langle p', \lambda' | \bar{q} (-z/2) \gamma^\mu q(z/2) | p, \lambda\rangle \bigg |_{z=0, \vec{z}_\perp = \vec{0}_\perp} &#10;\end{align*}&#10;&#10;\end{document}"/>
  <p:tag name="IGUANATEXSIZE" val="16"/>
  <p:tag name="IGUANATEXCURSOR" val="1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890.514"/>
  <p:tag name="LATEXADDIN" val="\documentclass{article}&#10;\usepackage{amsmath,color}&#10;\pagestyle{empty}&#10;\begin{document}&#10;&#10;$\boldsymbol{\color{red}A_i} \equiv \boldsymbol{\color{red}A_i (z\cdot P, z \cdot \Delta, t = \Delta^2, z^2)}$&#10;&#10;\end{document}"/>
  <p:tag name="IGUANATEXSIZE" val="16"/>
  <p:tag name="IGUANATEXCURSOR" val="1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22.4597"/>
  <p:tag name="LATEXADDIN" val="\documentclass{article}&#10;\usepackage{amsmath}&#10;\pagestyle{empty}&#10;\begin{document}&#10;&#10;\begin{equation*}&#10;\Delta=0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9613"/>
  <p:tag name="ORIGINALWIDTH" val="6875.141"/>
  <p:tag name="LATEXADDIN" val="\documentclass{article}&#10;\usepackage{amsmath,color}&#10;\pagestyle{empty}&#10;\begin{document}&#10;&#10;\begin{align*}&#10;F^{\mu} (z,P,\Delta) &amp; = \bar{u}(p_f,\lambda') \bigg [ \dfrac{P^{\mu}}{m} \boldsymbol{\color{red}A_1} + m z^{\mu} \boldsymbol{\color{red}A_2} + \dfrac{\Delta^{\mu}}{m} \boldsymbol{\color{red}A_3} + i m \sigma^{\mu z} \boldsymbol{\color{red}A_4} + \dfrac{i\sigma^{\mu \Delta}}{m} \boldsymbol{\color{red}A_5} + \dfrac{P^{\mu} i\sigma^{z \Delta}}{m} \boldsymbol{\color{red}A_6} + m z^{\mu} i\sigma^{z \Delta} \boldsymbol{\color{red}A_7} + \dfrac{\Delta^{\mu} i\sigma^{z \Delta}}{m} \boldsymbol{\color{red}A_8}  \bigg ] u(p_i, \lambda) &#10;\end{align*}&#10;&#10;&#10;\end{document}"/>
  <p:tag name="IGUANATEXSIZE" val="15"/>
  <p:tag name="IGUANATEXCURSOR" val="6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2525.684"/>
  <p:tag name="LATEXADDIN" val="\documentclass{article}&#10;\usepackage{amsmath}&#10;\pagestyle{empty}&#10;\begin{document}&#10;&#10;\begin{align*}&#10;F^{\mu}_{\lambda,\lambda'} &amp; = \langle p', \lambda' | \bar{q} (-z/2) \gamma^\mu q(z/2) | p, \lambda\rangle \bigg |_{z=0, \vec{z}_\perp = \vec{0}_\perp} &#10;\end{align*}&#10;&#10;\end{document}"/>
  <p:tag name="IGUANATEXSIZE" val="16"/>
  <p:tag name="IGUANATEXCURSOR" val="1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890.514"/>
  <p:tag name="LATEXADDIN" val="\documentclass{article}&#10;\usepackage{amsmath,color}&#10;\pagestyle{empty}&#10;\begin{document}&#10;&#10;$\boldsymbol{\color{red}A_i} \equiv \boldsymbol{\color{red}A_i (z\cdot P, z \cdot \Delta, t = \Delta^2, z^2)}$&#10;&#10;\end{document}"/>
  <p:tag name="IGUANATEXSIZE" val="16"/>
  <p:tag name="IGUANATEXCURSOR" val="1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43.4571"/>
  <p:tag name="LATEXADDIN" val="\documentclass{article}&#10;\usepackage{amsmath}&#10;\pagestyle{empty}&#10;\begin{document}&#10;&#10;&#10;$P-\Delta$&#10;&#10;\end{document}"/>
  <p:tag name="IGUANATEXSIZE" val="20"/>
  <p:tag name="IGUANATEXCURSOR" val="91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$P$&#10;&#10;&#10;\end{document}"/>
  <p:tag name="IGUANATEXSIZE" val="20"/>
  <p:tag name="IGUANATEXCURSOR" val="83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293.2133"/>
  <p:tag name="LATEXADDIN" val="\documentclass{article}&#10;\usepackage{amsmath}&#10;\pagestyle{empty}&#10;\begin{document}&#10;&#10;$H^s_{\rm Q(0)}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293.2133"/>
  <p:tag name="LATEXADDIN" val="\documentclass{article}&#10;\usepackage{amsmath}&#10;\pagestyle{empty}&#10;\begin{document}&#10;&#10;$H^s_{\rm Q(0)}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293.2133"/>
  <p:tag name="LATEXADDIN" val="\documentclass{article}&#10;\usepackage{amsmath}&#10;\pagestyle{empty}&#10;\begin{document}&#10;&#10;$H^s_{\rm Q(0)}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293.2133"/>
  <p:tag name="LATEXADDIN" val="\documentclass{article}&#10;\usepackage{amsmath}&#10;\pagestyle{empty}&#10;\begin{document}&#10;&#10;$H^s_{\rm Q(0)}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293.2133"/>
  <p:tag name="LATEXADDIN" val="\documentclass{article}&#10;\usepackage{amsmath}&#10;\pagestyle{empty}&#10;\begin{document}&#10;&#10;$H^s_{\rm Q(0)}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69.2164"/>
  <p:tag name="LATEXADDIN" val="\documentclass{article}&#10;\usepackage{amsmath}&#10;\pagestyle{empty}&#10;\begin{document}&#10;&#10;\begin{equation*}&#10;\int dx 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=0)$&#10;&#10;\end{document}"/>
  <p:tag name="IGUANATEXSIZE" val="20"/>
  <p:tag name="IGUANATEXCURSOR" val="95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\neq0)$&#10;&#10;\end{document}"/>
  <p:tag name="IGUANATEXSIZE" val="20"/>
  <p:tag name="IGUANATEXCURSOR" val="109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=0)$&#10;&#10;\end{document}"/>
  <p:tag name="IGUANATEXSIZE" val="20"/>
  <p:tag name="IGUANATEXCURSOR" val="95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\neq0)$&#10;&#10;\end{document}"/>
  <p:tag name="IGUANATEXSIZE" val="20"/>
  <p:tag name="IGUANATEXCURSOR" val="109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=0)$&#10;&#10;\end{document}"/>
  <p:tag name="IGUANATEXSIZE" val="20"/>
  <p:tag name="IGUANATEXCURSOR" val="95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\neq0)$&#10;&#10;\end{document}"/>
  <p:tag name="IGUANATEXSIZE" val="20"/>
  <p:tag name="IGUANATEXCURSOR" val="109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=0)$&#10;&#10;\end{document}"/>
  <p:tag name="IGUANATEXSIZE" val="20"/>
  <p:tag name="IGUANATEXCURSOR" val="95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\neq0)$&#10;&#10;\end{document}"/>
  <p:tag name="IGUANATEXSIZE" val="20"/>
  <p:tag name="IGUANATEXCURSOR" val="109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22.4597"/>
  <p:tag name="LATEXADDIN" val="\documentclass{article}&#10;\usepackage{amsmath}&#10;\pagestyle{empty}&#10;\begin{document}&#10;&#10;\begin{equation*}&#10;\Delta=0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=0)$&#10;&#10;\end{document}"/>
  <p:tag name="IGUANATEXSIZE" val="20"/>
  <p:tag name="IGUANATEXCURSOR" val="95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63.892"/>
  <p:tag name="LATEXADDIN" val="\documentclass{article}&#10;\usepackage{amsmath}&#10;\pagestyle{empty}&#10;\begin{document}&#10;&#10;&#10;$A_{i} \equiv A_{i}(z^2\neq0)$&#10;&#10;\end{document}"/>
  <p:tag name="IGUANATEXSIZE" val="20"/>
  <p:tag name="IGUANATEXCURSOR" val="109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4266.217"/>
  <p:tag name="LATEXADDIN" val="\documentclass{article}&#10;\usepackage{amsmath}&#10;\pagestyle{empty}&#10;\begin{document}&#10;&#10;\begin{align*}&#10;F^{[\Gamma]}(x, \Delta; \lambda, \lambda')=\frac{1}{2} \int \frac{dz^{-}}{2\pi} e^{i k \cdot z} \langle p';\lambda'| \bar{\psi} (-\tfrac{z}{2})\, \Gamma \, {\cal W}(-\tfrac{z}{2},\tfrac{z}{2}) \psi (\tfrac{z}{2})|p;\lambda \rangle \bigg |_{z^{+}=0,\vec{z}_{\perp}=\vec{0}_{\perp}}&#10;\end{align*}&#10;&#10;&#10;\end{document}"/>
  <p:tag name="IGUANATEXSIZE" val="16"/>
  <p:tag name="IGUANATEXCURSOR" val="37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1.9647"/>
  <p:tag name="LATEXADDIN" val="\documentclass{article}&#10;\usepackage{amsmath}&#10;\pagestyle{empty}&#10;\begin{document}&#10;&#10;$\xi=0$&#10;&#10;&#10;\end{document}"/>
  <p:tag name="IGUANATEXSIZE" val="14"/>
  <p:tag name="IGUANATEXCURSOR" val="87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4.6606"/>
  <p:tag name="ORIGINALWIDTH" val="4326.209"/>
  <p:tag name="LATEXADDIN" val="\documentclass{article}&#10;\usepackage{amsmath}&#10;\pagestyle{empty}&#10;\begin{document}&#10;&#10;\begin{align*}&#10;F^{0}_{\lambda,\lambda'} \big |_s &amp; = \langle p'_s, \lambda' | \bar{q} (-z/2) \gamma^0 q(z/2) | p_s, \lambda\rangle \bigg |_{z=0, \vec{z}_\perp = \vec{0}_\perp} \nonumber \\[0.1cm]&#10;&amp; = \bar{u}_s(p'_s, \lambda ') \bigg [\gamma^{0} H_{\rm Q(0)}(z, P_s, \Delta_s) \big |_s  + \frac{i\sigma^{0\mu}\Delta_{\mu,s}}{2M} E_{\rm Q(0)}(z, P_s, \Delta_s) \big |_s \bigg ] u_s(p_s, \lambda)&#10;\end{align*}&#10;&#10;\end{document}"/>
  <p:tag name="IGUANATEXSIZE" val="16"/>
  <p:tag name="IGUANATEXCURSOR" val="402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\nu$&#10;&#10;&#10;\end{document}"/>
  <p:tag name="IGUANATEXSIZE" val="18"/>
  <p:tag name="IGUANATEXCURSOR" val="8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156.7304"/>
  <p:tag name="LATEXADDIN" val="\documentclass{article}&#10;\usepackage{amsmath,color}&#10;\pagestyle{empty}&#10;\begin{document}&#10;&#10;$\boldsymbol{\color{red}P^{3}}$&#10;&#10;&#10;\end{document}"/>
  <p:tag name="IGUANATEXSIZE" val="16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0.7349"/>
  <p:tag name="LATEXADDIN" val="\documentclass{article}&#10;\usepackage{amsmath,xcolor}&#10;\pagestyle{empty}&#10;\begin{document}&#10;&#10;$\boldsymbol{\color{red}z^{2}}$&#10;&#10;&#10;\end{document}"/>
  <p:tag name="IGUANATEXSIZE" val="1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2712.411"/>
  <p:tag name="LATEXADDIN" val="\documentclass{article}&#10;\usepackage{amsmath}&#10;\pagestyle{empty}&#10;\begin{document}&#10;&#10;\begin{equation*}&#10;Q(x, P^{3}) = \dfrac{1}{2\pi} \int^{\infty}_{-\infty} d\nu \, e^{-ix\nu} M_{p}\bigg (\nu, -z^{2} = \dfrac{\nu^{2}}{(P^{3})^{2}} \bigg)&#10;\end{equation*}&#10;&#10;\end{document}"/>
  <p:tag name="IGUANATEXSIZE" val="16"/>
  <p:tag name="IGUANATEXCURSOR" val="14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.982"/>
  <p:tag name="LATEXADDIN" val="\documentclass{article}&#10;\usepackage{amsmath}&#10;\pagestyle{empty}&#10;\begin{document}&#10;&#10;&#10;\begin{equation*}&#10;(x)&#10;\end{equation*}&#10;&#10;\end{document}"/>
  <p:tag name="IGUANATEXSIZE" val="18"/>
  <p:tag name="IGUANATEXCURSOR" val="101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272.966"/>
  <p:tag name="LATEXADDIN" val="\documentclass{article}&#10;\usepackage{amsmath}&#10;\pagestyle{empty}&#10;\begin{document}&#10;&#10;\begin{equation*}&#10;P(x, -z^{2}) = \dfrac{1}{2\pi} \int^{\infty}_{-\infty} d\nu \, e^{-ix\nu} M_{p}\bigg (\nu, -z^{2} \bigg)&#10;\end{equation*}&#10;&#10;&#10;&#10;\end{document}"/>
  <p:tag name="IGUANATEXSIZE" val="16"/>
  <p:tag name="IGUANATEXCURSOR" val="14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59.6925"/>
  <p:tag name="LATEXADDIN" val="\documentclass{article}&#10;\usepackage{amsmath}&#10;\pagestyle{empty}&#10;\begin{document}&#10;&#10;$P^{3} \rightarrow \infty $&#10;&#10;&#10;\end{document}"/>
  <p:tag name="IGUANATEXSIZE" val="18"/>
  <p:tag name="IGUANATEXCURSOR" val="10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94.9756"/>
  <p:tag name="LATEXADDIN" val="\documentclass{article}&#10;\usepackage{amsmath}&#10;\pagestyle{empty}&#10;\begin{document}&#10;&#10;$-z^{2}$&#10;&#10;&#10;\end{document}"/>
  <p:tag name="IGUANATEXSIZE" val="18"/>
  <p:tag name="IGUANATEXCURSOR" val="88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\nu$&#10;&#10;&#10;\end{document}"/>
  <p:tag name="IGUANATEXSIZE" val="18"/>
  <p:tag name="IGUANATEXCURSOR" val="8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7.9828"/>
  <p:tag name="LATEXADDIN" val="\documentclass{article}&#10;\usepackage{amsmath}&#10;\pagestyle{empty}&#10;\begin{document}&#10;&#10;$P^{3}$&#10;&#10;&#10;\end{document}"/>
  <p:tag name="IGUANATEXSIZE" val="16"/>
  <p:tag name="IGUANATEXCURSOR" val="8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02.7372"/>
  <p:tag name="LATEXADDIN" val="\documentclass{article}&#10;\usepackage{amsmath}&#10;\pagestyle{empty}&#10;\begin{document}&#10;&#10;$z^{2}$&#10;&#10;&#10;\end{document}"/>
  <p:tag name="IGUANATEXSIZE" val="18"/>
  <p:tag name="IGUANATEXCURSOR" val="8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2712.411"/>
  <p:tag name="LATEXADDIN" val="\documentclass{article}&#10;\usepackage{amsmath}&#10;\pagestyle{empty}&#10;\begin{document}&#10;&#10;\begin{equation*}&#10;Q(x, P^{3}) = \dfrac{1}{2\pi} \int^{\infty}_{-\infty} d\nu \, e^{-ix\nu} M_{p}\bigg (\nu, -z^{2} = \dfrac{\nu^{2}}{(P^{3})^{2}} \bigg)&#10;\end{equation*}&#10;&#10;\end{document}"/>
  <p:tag name="IGUANATEXSIZE" val="16"/>
  <p:tag name="IGUANATEXCURSOR" val="14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272.966"/>
  <p:tag name="LATEXADDIN" val="\documentclass{article}&#10;\usepackage{amsmath}&#10;\pagestyle{empty}&#10;\begin{document}&#10;&#10;\begin{equation*}&#10;P(x, -z^{2}) = \dfrac{1}{2\pi} \int^{\infty}_{-\infty} d\nu \, e^{-ix\nu} M_{p}\bigg (\nu, -z^{2} \bigg)&#10;\end{equation*}&#10;&#10;&#10;&#10;\end{document}"/>
  <p:tag name="IGUANATEXSIZE" val="16"/>
  <p:tag name="IGUANATEXCURSOR" val="14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59.6925"/>
  <p:tag name="LATEXADDIN" val="\documentclass{article}&#10;\usepackage{amsmath}&#10;\pagestyle{empty}&#10;\begin{document}&#10;&#10;$P^{3} \rightarrow \infty $&#10;&#10;&#10;\end{document}"/>
  <p:tag name="IGUANATEXSIZE" val="18"/>
  <p:tag name="IGUANATEXCURSOR" val="10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94.9756"/>
  <p:tag name="LATEXADDIN" val="\documentclass{article}&#10;\usepackage{amsmath}&#10;\pagestyle{empty}&#10;\begin{document}&#10;&#10;$-z^{2}$&#10;&#10;&#10;\end{document}"/>
  <p:tag name="IGUANATEXSIZE" val="18"/>
  <p:tag name="IGUANATEXCURSOR" val="88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95.2006"/>
  <p:tag name="LATEXADDIN" val="\documentclass{article}&#10;\usepackage{amsmath}&#10;\pagestyle{empty}&#10;\begin{document}&#10;&#10;\begin{equation*}&#10;\int d^{2}\vec{k}_{\perp}&#10;\end{equation*}&#10;&#10;&#10;\end{document}"/>
  <p:tag name="IGUANATEXSIZE" val="18"/>
  <p:tag name="IGUANATEXCURSOR" val="123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6.228"/>
  <p:tag name="LATEXADDIN" val="\documentclass{article}&#10;\usepackage{amsmath}&#10;\pagestyle{empty}&#10;\begin{document}&#10;&#10;\begin{equation*}&#10;(\Delta)&#10;\end{equation*}&#10;&#10;&#10;\end{document}"/>
  <p:tag name="IGUANATEXSIZE" val="18"/>
  <p:tag name="IGUANATEXCURSOR" val="10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.982"/>
  <p:tag name="LATEXADDIN" val="\documentclass{article}&#10;\usepackage{amsmath}&#10;\pagestyle{empty}&#10;\begin{document}&#10;&#10;&#10;\begin{equation*}&#10;(x)&#10;\end{equation*}&#10;&#10;\end{document}"/>
  <p:tag name="IGUANATEXSIZE" val="18"/>
  <p:tag name="IGUANATEXCURSOR" val="101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506.9366"/>
  <p:tag name="LATEXADDIN" val="\documentclass{article}&#10;\usepackage{amsmath}&#10;\pagestyle{empty}&#10;\begin{document}&#10;&#10;\begin{equation*}&#10;(x, \vec{k}_{\perp}, \Delta)&#10;\end{equation*}&#10;&#10;&#10;\end{document}"/>
  <p:tag name="IGUANATEXSIZE" val="18"/>
  <p:tag name="IGUANATEXCURSOR" val="12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7.2066"/>
  <p:tag name="LATEXADDIN" val="\documentclass{article}&#10;\usepackage{amsmath}&#10;\pagestyle{empty}&#10;\begin{document}&#10;&#10;\begin{equation*}&#10;(x,\vec{k}_{\perp})&#10;\end{equation*}&#10;&#10;&#10;\end{document}"/>
  <p:tag name="IGUANATEXSIZE" val="18"/>
  <p:tag name="IGUANATEXCURSOR" val="11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2.2122"/>
  <p:tag name="LATEXADDIN" val="\documentclass{article}&#10;\usepackage{amsmath}&#10;\pagestyle{empty}&#10;\begin{document}&#10;&#10;\begin{equation*}&#10;(x,\Delta)&#10;\end{equation*}&#10;&#10;&#10;&#10;\end{document}"/>
  <p:tag name="IGUANATEXSIZE" val="18"/>
  <p:tag name="IGUANATEXCURSOR" val="108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95.2006"/>
  <p:tag name="LATEXADDIN" val="\documentclass{article}&#10;\usepackage{amsmath}&#10;\pagestyle{empty}&#10;\begin{document}&#10;&#10;\begin{equation*}&#10;\int d^{2}\vec{k}_{\perp}&#10;\end{equation*}&#10;&#10;&#10;\end{document}"/>
  <p:tag name="IGUANATEXSIZE" val="18"/>
  <p:tag name="IGUANATEXCURSOR" val="123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22.4597"/>
  <p:tag name="LATEXADDIN" val="\documentclass{article}&#10;\usepackage{amsmath}&#10;\pagestyle{empty}&#10;\begin{document}&#10;&#10;\begin{equation*}&#10;\Delta=0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69.2164"/>
  <p:tag name="LATEXADDIN" val="\documentclass{article}&#10;\usepackage{amsmath}&#10;\pagestyle{empty}&#10;\begin{document}&#10;&#10;\begin{equation*}&#10;\int dx 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22.4597"/>
  <p:tag name="LATEXADDIN" val="\documentclass{article}&#10;\usepackage{amsmath}&#10;\pagestyle{empty}&#10;\begin{document}&#10;&#10;\begin{equation*}&#10;\Delta=0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.982"/>
  <p:tag name="LATEXADDIN" val="\documentclass{article}&#10;\usepackage{amsmath}&#10;\pagestyle{empty}&#10;\begin{document}&#10;&#10;&#10;\begin{equation*}&#10;(x)&#10;\end{equation*}&#10;&#10;\end{document}"/>
  <p:tag name="IGUANATEXSIZE" val="18"/>
  <p:tag name="IGUANATEXCURSOR" val="101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95.2006"/>
  <p:tag name="LATEXADDIN" val="\documentclass{article}&#10;\usepackage{amsmath}&#10;\pagestyle{empty}&#10;\begin{document}&#10;&#10;\begin{equation*}&#10;\int d^{2}\vec{k}_{\perp}&#10;\end{equation*}&#10;&#10;&#10;\end{document}"/>
  <p:tag name="IGUANATEXSIZE" val="18"/>
  <p:tag name="IGUANATEXCURSOR" val="123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6.228"/>
  <p:tag name="LATEXADDIN" val="\documentclass{article}&#10;\usepackage{amsmath}&#10;\pagestyle{empty}&#10;\begin{document}&#10;&#10;\begin{equation*}&#10;(\Delta)&#10;\end{equation*}&#10;&#10;&#10;\end{document}"/>
  <p:tag name="IGUANATEXSIZE" val="18"/>
  <p:tag name="IGUANATEXCURSOR" val="10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6.228"/>
  <p:tag name="LATEXADDIN" val="\documentclass{article}&#10;\usepackage{amsmath}&#10;\pagestyle{empty}&#10;\begin{document}&#10;&#10;\begin{equation*}&#10;(\Delta)&#10;\end{equation*}&#10;&#10;&#10;\end{document}"/>
  <p:tag name="IGUANATEXSIZE" val="18"/>
  <p:tag name="IGUANATEXCURSOR" val="10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506.9366"/>
  <p:tag name="LATEXADDIN" val="\documentclass{article}&#10;\usepackage{amsmath}&#10;\pagestyle{empty}&#10;\begin{document}&#10;&#10;\begin{equation*}&#10;(x, \vec{k}_{\perp}, \Delta)&#10;\end{equation*}&#10;&#10;&#10;\end{document}"/>
  <p:tag name="IGUANATEXSIZE" val="18"/>
  <p:tag name="IGUANATEXCURSOR" val="12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7.2066"/>
  <p:tag name="LATEXADDIN" val="\documentclass{article}&#10;\usepackage{amsmath}&#10;\pagestyle{empty}&#10;\begin{document}&#10;&#10;\begin{equation*}&#10;(x,\vec{k}_{\perp})&#10;\end{equation*}&#10;&#10;&#10;\end{document}"/>
  <p:tag name="IGUANATEXSIZE" val="18"/>
  <p:tag name="IGUANATEXCURSOR" val="11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2.2122"/>
  <p:tag name="LATEXADDIN" val="\documentclass{article}&#10;\usepackage{amsmath}&#10;\pagestyle{empty}&#10;\begin{document}&#10;&#10;\begin{equation*}&#10;(x,\Delta)&#10;\end{equation*}&#10;&#10;&#10;&#10;\end{document}"/>
  <p:tag name="IGUANATEXSIZE" val="18"/>
  <p:tag name="IGUANATEXCURSOR" val="108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95.2006"/>
  <p:tag name="LATEXADDIN" val="\documentclass{article}&#10;\usepackage{amsmath}&#10;\pagestyle{empty}&#10;\begin{document}&#10;&#10;\begin{equation*}&#10;\int d^{2}\vec{k}_{\perp}&#10;\end{equation*}&#10;&#10;&#10;\end{document}"/>
  <p:tag name="IGUANATEXSIZE" val="18"/>
  <p:tag name="IGUANATEXCURSOR" val="123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22.4597"/>
  <p:tag name="LATEXADDIN" val="\documentclass{article}&#10;\usepackage{amsmath}&#10;\pagestyle{empty}&#10;\begin{document}&#10;&#10;\begin{equation*}&#10;\Delta=0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69.2164"/>
  <p:tag name="LATEXADDIN" val="\documentclass{article}&#10;\usepackage{amsmath}&#10;\pagestyle{empty}&#10;\begin{document}&#10;&#10;\begin{equation*}&#10;\int dx 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22.4597"/>
  <p:tag name="LATEXADDIN" val="\documentclass{article}&#10;\usepackage{amsmath}&#10;\pagestyle{empty}&#10;\begin{document}&#10;&#10;\begin{equation*}&#10;\Delta=0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.982"/>
  <p:tag name="LATEXADDIN" val="\documentclass{article}&#10;\usepackage{amsmath}&#10;\pagestyle{empty}&#10;\begin{document}&#10;&#10;&#10;\begin{equation*}&#10;(x)&#10;\end{equation*}&#10;&#10;\end{document}"/>
  <p:tag name="IGUANATEXSIZE" val="18"/>
  <p:tag name="IGUANATEXCURSOR" val="101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95.2006"/>
  <p:tag name="LATEXADDIN" val="\documentclass{article}&#10;\usepackage{amsmath}&#10;\pagestyle{empty}&#10;\begin{document}&#10;&#10;\begin{equation*}&#10;\int d^{2}\vec{k}_{\perp}&#10;\end{equation*}&#10;&#10;&#10;\end{document}"/>
  <p:tag name="IGUANATEXSIZE" val="18"/>
  <p:tag name="IGUANATEXCURSOR" val="123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6.228"/>
  <p:tag name="LATEXADDIN" val="\documentclass{article}&#10;\usepackage{amsmath}&#10;\pagestyle{empty}&#10;\begin{document}&#10;&#10;\begin{equation*}&#10;(\Delta)&#10;\end{equation*}&#10;&#10;&#10;\end{document}"/>
  <p:tag name="IGUANATEXSIZE" val="18"/>
  <p:tag name="IGUANATEXCURSOR" val="10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7.2066"/>
  <p:tag name="LATEXADDIN" val="\documentclass{article}&#10;\usepackage{amsmath}&#10;\pagestyle{empty}&#10;\begin{document}&#10;&#10;\begin{equation*}&#10;(x,\vec{k}_{\perp})&#10;\end{equation*}&#10;&#10;&#10;\end{document}"/>
  <p:tag name="IGUANATEXSIZE" val="18"/>
  <p:tag name="IGUANATEXCURSOR" val="11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506.9366"/>
  <p:tag name="LATEXADDIN" val="\documentclass{article}&#10;\usepackage{amsmath}&#10;\pagestyle{empty}&#10;\begin{document}&#10;&#10;\begin{equation*}&#10;(x, \vec{k}_{\perp}, \Delta)&#10;\end{equation*}&#10;&#10;&#10;\end{document}"/>
  <p:tag name="IGUANATEXSIZE" val="18"/>
  <p:tag name="IGUANATEXCURSOR" val="12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4266.217"/>
  <p:tag name="LATEXADDIN" val="\documentclass{article}&#10;\usepackage{amsmath}&#10;\pagestyle{empty}&#10;\begin{document}&#10;&#10;\begin{align*}&#10;F^{[\Gamma]}(x, \Delta; \lambda, \lambda')=\frac{1}{2} \int \frac{dz^{-}}{2\pi} e^{i k \cdot z} \langle p';\lambda'| \bar{\psi} (-\tfrac{z}{2})\, \Gamma \, {\cal W}(-\tfrac{z}{2},\tfrac{z}{2}) \psi (\tfrac{z}{2})|p;\lambda \rangle \bigg |_{z^{+}=0,\vec{z}_{\perp}=\vec{0}_{\perp}}&#10;\end{align*}&#10;&#10;&#10;\end{document}"/>
  <p:tag name="IGUANATEXSIZE" val="16"/>
  <p:tag name="IGUANATEXCURSOR" val="37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4266.217"/>
  <p:tag name="LATEXADDIN" val="\documentclass{article}&#10;\usepackage{amsmath}&#10;\pagestyle{empty}&#10;\begin{document}&#10;&#10;\begin{align*}&#10;F^{[\Gamma]}(x, \Delta; \lambda, \lambda')=\frac{1}{2} \int \frac{dz^{-}}{2\pi} e^{i k \cdot z} \langle p';\lambda'| \bar{\psi} (-\tfrac{z}{2})\, \Gamma \, {\cal W}(-\tfrac{z}{2},\tfrac{z}{2}) \psi (\tfrac{z}{2})|p;\lambda \rangle \bigg |_{z^{+}=0,\vec{z}_{\perp}=\vec{0}_{\perp}}&#10;\end{align*}&#10;&#10;&#10;\end{document}"/>
  <p:tag name="IGUANATEXSIZE" val="16"/>
  <p:tag name="IGUANATEXCURSOR" val="37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4266.217"/>
  <p:tag name="LATEXADDIN" val="\documentclass{article}&#10;\usepackage{amsmath}&#10;\pagestyle{empty}&#10;\begin{document}&#10;&#10;\begin{align*}&#10;F^{[\Gamma]}(x, \Delta; \lambda, \lambda')=\frac{1}{2} \int \frac{dz^{-}}{2\pi} e^{i k \cdot z} \langle p';\lambda'| \bar{\psi} (-\tfrac{z}{2})\, \Gamma \, {\cal W}(-\tfrac{z}{2},\tfrac{z}{2}) \psi (\tfrac{z}{2})|p;\lambda \rangle \bigg |_{z^{+}=0,\vec{z}_{\perp}=\vec{0}_{\perp}}&#10;\end{align*}&#10;&#10;&#10;\end{document}"/>
  <p:tag name="IGUANATEXSIZE" val="16"/>
  <p:tag name="IGUANATEXCURSOR" val="37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&#10;$i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5.3956"/>
  <p:tag name="LATEXADDIN" val="\documentclass{article}&#10;\usepackage{amsmath,color}&#10;\pagestyle{empty}&#10;\begin{document}&#10;&#10;$F(x, \xi=0, \Delta_\perp)$&#10;&#10;&#10;\end{document}"/>
  <p:tag name="IGUANATEXSIZE" val="20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19.1976"/>
  <p:tag name="LATEXADDIN" val="\documentclass{article}&#10;\usepackage{amsmath,color}&#10;\pagestyle{empty}&#10;\begin{document}&#10;&#10;$f(x, r_\perp)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534.308"/>
  <p:tag name="LATEXADDIN" val="\documentclass{article}&#10;\usepackage{amsmath}&#10;\pagestyle{empty}&#10;\begin{document}&#10;&#10;\begin{equation*}&#10;J^q = \int^1_{-1} dx \, x \big (H^q + E^q \big ) \big |_{t=0}&#10;\end{equation*}&#10;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192.351"/>
  <p:tag name="LATEXADDIN" val="\documentclass{article}&#10;\usepackage{amsmath}&#10;\pagestyle{empty}&#10;\begin{document}&#10;&#10;\begin{align*}&#10;A + \xi^2 D &amp; = \int^1_{-1} dx \, x H&#10;\end{align*}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184.102"/>
  <p:tag name="LATEXADDIN" val="\documentclass{article}&#10;\usepackage{amsmath}&#10;\pagestyle{empty}&#10;\begin{document}&#10;&#10;\begin{align*}&#10;B - \xi^2 D &amp; = \int^1_{-1} dx \, x E&#10;\end{align*}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2.2122"/>
  <p:tag name="LATEXADDIN" val="\documentclass{article}&#10;\usepackage{amsmath}&#10;\pagestyle{empty}&#10;\begin{document}&#10;&#10;\begin{equation*}&#10;(x,\Delta)&#10;\end{equation*}&#10;&#10;&#10;&#10;\end{document}"/>
  <p:tag name="IGUANATEXSIZE" val="18"/>
  <p:tag name="IGUANATEXCURSOR" val="108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192.351"/>
  <p:tag name="LATEXADDIN" val="\documentclass{article}&#10;\usepackage{amsmath}&#10;\pagestyle{empty}&#10;\begin{document}&#10;&#10;\begin{align*}&#10;A + \xi^2 D &amp; = \int^1_{-1} dx \, x H&#10;\end{align*}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184.102"/>
  <p:tag name="LATEXADDIN" val="\documentclass{article}&#10;\usepackage{amsmath}&#10;\pagestyle{empty}&#10;\begin{document}&#10;&#10;\begin{align*}&#10;B - \xi^2 D &amp; = \int^1_{-1} dx \, x E&#10;\end{align*}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845.1443"/>
  <p:tag name="LATEXADDIN" val="\documentclass{article}&#10;\usepackage{amsmath}&#10;\pagestyle{empty}&#10;\begin{document}&#10;&#10;&#10;$\tilde{E}(x) \sim \dfrac{1}{t - m^2_{\eta'}}$&#10;&#10;\end{document}"/>
  <p:tag name="IGUANATEXSIZE" val="20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1171.354"/>
  <p:tag name="LATEXADDIN" val="\documentclass{article}&#10;\usepackage{amsmath}&#10;\pagestyle{empty}&#10;\begin{document}&#10;&#10;&#10;$H(x), E(x) \sim \dfrac{1}{t - m^2_{G}}$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390.7012"/>
  <p:tag name="LATEXADDIN" val="\documentclass{article}&#10;\usepackage{amsmath}&#10;\pagestyle{empty}&#10;\begin{document}&#10;&#10;$\dfrac{1}{t-m^2_{G}}$&#10;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401.1998"/>
  <p:tag name="LATEXADDIN" val="\documentclass{article}&#10;\usepackage{amsmath}&#10;\pagestyle{empty}&#10;\begin{document}&#10;&#10;$\dfrac{1}{t-m^2_{\eta'}}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845.1443"/>
  <p:tag name="LATEXADDIN" val="\documentclass{article}&#10;\usepackage{amsmath}&#10;\pagestyle{empty}&#10;\begin{document}&#10;&#10;&#10;$\tilde{E}(x) \sim \dfrac{1}{t - m^2_{\eta'}}$&#10;&#10;\end{document}"/>
  <p:tag name="IGUANATEXSIZE" val="20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1171.354"/>
  <p:tag name="LATEXADDIN" val="\documentclass{article}&#10;\usepackage{amsmath}&#10;\pagestyle{empty}&#10;\begin{document}&#10;&#10;&#10;$H(x), E(x) \sim \dfrac{1}{t - m^2_{G}}$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390.7012"/>
  <p:tag name="LATEXADDIN" val="\documentclass{article}&#10;\usepackage{amsmath}&#10;\pagestyle{empty}&#10;\begin{document}&#10;&#10;$\dfrac{1}{t-m^2_{G}}$&#10;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401.1998"/>
  <p:tag name="LATEXADDIN" val="\documentclass{article}&#10;\usepackage{amsmath}&#10;\pagestyle{empty}&#10;\begin{document}&#10;&#10;$\dfrac{1}{t-m^2_{\eta'}}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69.2164"/>
  <p:tag name="LATEXADDIN" val="\documentclass{article}&#10;\usepackage{amsmath}&#10;\pagestyle{empty}&#10;\begin{document}&#10;&#10;\begin{equation*}&#10;\int dx 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18.9726"/>
  <p:tag name="LATEXADDIN" val="\documentclass{article}&#10;\usepackage{amsmath}&#10;\pagestyle{empty}&#10;\begin{document}&#10;&#10;$\tilde{E}\sim$&#10;&#10;&#10;\end{document}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0.9524"/>
  <p:tag name="LATEXADDIN" val="\documentclass{article}&#10;\usepackage{amsmath}&#10;\pagestyle{empty}&#10;\begin{document}&#10;&#10;$H,E\sim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401.1998"/>
  <p:tag name="LATEXADDIN" val="\documentclass{article}&#10;\usepackage{amsmath}&#10;\pagestyle{empty}&#10;\begin{document}&#10;&#10;$\dfrac{1}{t-m^2_{\eta'}}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2137"/>
  <p:tag name="ORIGINALWIDTH" val="390.7012"/>
  <p:tag name="LATEXADDIN" val="\documentclass{article}&#10;\usepackage{amsmath}&#10;\pagestyle{empty}&#10;\begin{document}&#10;&#10;$\dfrac{1}{t-m^2_{G}}$&#10;&#10;&#10;\end{document}"/>
  <p:tag name="IGUANATEXSIZE" val="20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22.4597"/>
  <p:tag name="LATEXADDIN" val="\documentclass{article}&#10;\usepackage{amsmath}&#10;\pagestyle{empty}&#10;\begin{document}&#10;&#10;\begin{equation*}&#10;\Delta=0&#10;\end{equation*}&#10;&#10;&#10;\end{document}"/>
  <p:tag name="IGUANATEXSIZE" val="18"/>
  <p:tag name="IGUANATEXCURSOR" val="10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395.575"/>
  <p:tag name="LATEXADDIN" val="\documentclass{article}&#10;\usepackage{amsmath, color}&#10;\pagestyle{empty}&#10;\begin{document}&#10;&#10;\begin{eqnarray*}&#10;f_{1}(x, p^{3}) &amp; = &amp; \dfrac{\alpha_s C_F}{2\pi}&#10;\begin{cases}&#10;(1-x) \, \ln \dfrac{x}{x - 1} + 1&#10;&amp; \quad x &gt; 1  \\[0.5cm]&#10;(1-x) \, \ln \dfrac{4 (1-x)p^{2}_{3}}{\boldsymbol{\color{red}m_g^2}} + x &amp; \quad 0 &lt; x &lt; 1 \\[0.5cm]&#10;(1-x) \, \ln \dfrac{x - 1}{x} - 1&#10;&amp; \quad x &lt; 0 &#10;\end{cases}&#10;\end{eqnarray*}&#10;&#10;&#10;\end{document}"/>
  <p:tag name="IGUANATEXSIZE" val="16"/>
  <p:tag name="IGUANATEXCURSOR" val="119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395.575"/>
  <p:tag name="LATEXADDIN" val="\documentclass{article}&#10;\usepackage{amsmath, color}&#10;\pagestyle{empty}&#10;\begin{document}&#10;&#10;\begin{eqnarray*}&#10;f_{1}(x, p^{3}) &amp; = &amp; \dfrac{\alpha_s C_F}{2\pi}&#10;\begin{cases}&#10;(1-x) \, \ln \dfrac{x}{x - 1} + 1&#10;&amp; \quad x &gt; 1  \\[0.5cm]&#10;(1-x) \, \ln \dfrac{4 (1-x)p^{2}_{3}}{\boldsymbol{\color{red}m_g^2}} + x &amp; \quad 0 &lt; x &lt; 1 \\[0.5cm]&#10;(1-x) \, \ln \dfrac{x - 1}{x} - 1&#10;&amp; \quad x &lt; 0 &#10;\end{cases}&#10;\end{eqnarray*}&#10;&#10;&#10;\end{document}"/>
  <p:tag name="IGUANATEXSIZE" val="16"/>
  <p:tag name="IGUANATEXCURSOR" val="119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.982"/>
  <p:tag name="LATEXADDIN" val="\documentclass{article}&#10;\usepackage{amsmath}&#10;\pagestyle{empty}&#10;\begin{document}&#10;&#10;&#10;\begin{equation*}&#10;(x)&#10;\end{equation*}&#10;&#10;\end{document}"/>
  <p:tag name="IGUANATEXSIZE" val="18"/>
  <p:tag name="IGUANATEXCURSOR" val="101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395.575"/>
  <p:tag name="LATEXADDIN" val="\documentclass{article}&#10;\usepackage{amsmath, color}&#10;\pagestyle{empty}&#10;\begin{document}&#10;&#10;\begin{eqnarray*}&#10;f_{1}(x, p^{3}) &amp; = &amp; \dfrac{\alpha_s C_F}{2\pi}&#10;\begin{cases}&#10;(1-x) \, \ln \dfrac{x}{x - 1} + 1&#10;&amp; \quad x &gt; 1  \\[0.5cm]&#10;(1-x) \, \ln \dfrac{4 (1-x)p^{2}_{3}}{\boldsymbol{\color{red}m_g^2}} + x &amp; \quad 0 &lt; x &lt; 1 \\[0.5cm]&#10;(1-x) \, \ln \dfrac{x - 1}{x} - 1&#10;&amp; \quad x &lt; 0 &#10;\end{cases}&#10;\end{eqnarray*}&#10;&#10;&#10;\end{document}"/>
  <p:tag name="IGUANATEXSIZE" val="16"/>
  <p:tag name="IGUANATEXCURSOR" val="119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395.575"/>
  <p:tag name="LATEXADDIN" val="\documentclass{article}&#10;\usepackage{amsmath, color}&#10;\pagestyle{empty}&#10;\begin{document}&#10;&#10;\begin{eqnarray*}&#10;f_{1}(x, p^{3}) &amp; = &amp; \dfrac{\alpha_s C_F}{2\pi}&#10;\begin{cases}&#10;(1-x) \, \ln \dfrac{x}{x - 1} + 1&#10;&amp; \quad x &gt; 1  \\[0.5cm]&#10;(1-x) \, \ln \dfrac{4 (1-x)p^{2}_{3}}{\boldsymbol{\color{red}m_g^2}} + x &amp; \quad 0 &lt; x &lt; 1 \\[0.5cm]&#10;(1-x) \, \ln \dfrac{x - 1}{x} - 1&#10;&amp; \quad x &lt; 0 &#10;\end{cases}&#10;\end{eqnarray*}&#10;&#10;&#10;\end{document}"/>
  <p:tag name="IGUANATEXSIZE" val="16"/>
  <p:tag name="IGUANATEXCURSOR" val="119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95.2006"/>
  <p:tag name="LATEXADDIN" val="\documentclass{article}&#10;\usepackage{amsmath}&#10;\pagestyle{empty}&#10;\begin{document}&#10;&#10;\begin{equation*}&#10;\int d^{2}\vec{k}_{\perp}&#10;\end{equation*}&#10;&#10;&#10;\end{document}"/>
  <p:tag name="IGUANATEXSIZE" val="18"/>
  <p:tag name="IGUANATEXCURSOR" val="123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5.98803"/>
  <p:tag name="LATEXADDIN" val="\documentclass{article}&#10;\usepackage{amsmath}&#10;\pagestyle{empty}&#10;\begin{document}&#10;&#10;$f_{1}$&#10;&#10;&#10;\end{document}"/>
  <p:tag name="IGUANATEXSIZE" val="18"/>
  <p:tag name="IGUANATEXCURSOR" val="86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517.4354"/>
  <p:tag name="LATEXADDIN" val="\documentclass{article}&#10;\usepackage{amsmath,color}&#10;\pagestyle{empty}&#10;\begin{document}&#10;&#10;&#10;$p^{3}_{\rm max} \sim \dfrac{1}{\color{red}\boldsymbol{a}}$&#10;&#10;\end{document}"/>
  <p:tag name="IGUANATEXSIZE" val="20"/>
  <p:tag name="IGUANATEXCURSOR" val="145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69.74126"/>
  <p:tag name="LATEXADDIN" val="\documentclass{article}&#10;\usepackage{amsmath,color}&#10;\pagestyle{empty}&#10;\begin{document}&#10;&#10;$\color{red}{\boldsymbol{a}}$&#10;&#10;&#10;\end{document}"/>
  <p:tag name="IGUANATEXSIZE" val="20"/>
  <p:tag name="IGUANATEXCURSOR" val="49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6.119"/>
  <p:tag name="ORIGINALWIDTH" val="3395.575"/>
  <p:tag name="LATEXADDIN" val="\documentclass{article}&#10;\usepackage{amsmath, color}&#10;\pagestyle{empty}&#10;\begin{document}&#10;&#10;\begin{eqnarray*}&#10;f_{1}(x, p^{3}) &amp; = &amp; \dfrac{\alpha_s C_F}{2\pi}&#10;\begin{cases}&#10;(1-x) \, \ln \dfrac{x}{x - 1} + 1&#10;&amp; \quad x &gt; 1  \\[0.5cm]&#10;(1-x) \, \ln \dfrac{4 (1-x)p^{2}_{3}}{\boldsymbol{\color{red}m_g^2}} + x &amp; \quad 0 &lt; x &lt; 1 \\[0.5cm]&#10;(1-x) \, \ln \dfrac{x - 1}{x} - 1&#10;&amp; \quad x &lt; 0 &#10;\end{cases}&#10;\end{eqnarray*}&#10;&#10;&#10;\end{document}"/>
  <p:tag name="IGUANATEXSIZE" val="16"/>
  <p:tag name="IGUANATEXCURSOR" val="119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2381.702"/>
  <p:tag name="LATEXADDIN" val="\documentclass{article}&#10;\usepackage{amsmath,color}&#10;\pagestyle{empty}&#10;\begin{document}&#10;&#10;$f_{1}(x) = \dfrac{\alpha_{s}C_{F}}{2\pi} (1-x) \bigg ( \boldsymbol{\color{blue}{\cal P}_{\rm{UV}}} + \ln \dfrac{\mu^{2}}{x\boldsymbol{\color{red}m^{2}_{g}}} - 2\bigg )$&#10;&#10;&#10;\end{document}"/>
  <p:tag name="IGUANATEXSIZE" val="17"/>
  <p:tag name="IGUANATEXCURSOR" val="95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16.198"/>
  <p:tag name="LATEXADDIN" val="\documentclass{article}&#10;\usepackage{amsmath, color}&#10;\pagestyle{empty}&#10;\begin{document}&#10;&#10;&#10;$\int^{\boldsymbol{\color{blue}\infty}}_{\boldsymbol{\color{red}0}} dk_{\perp}$&#10;&#10;\end{document}"/>
  <p:tag name="IGUANATEXSIZE" val="18"/>
  <p:tag name="IGUANATEXCURSOR" val="152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13.6857"/>
  <p:tag name="LATEXADDIN" val="\documentclass{article}&#10;\usepackage{amsmath}&#10;\pagestyle{empty}&#10;\begin{document}&#10;&#10;$0 &lt; x&lt;1$&#10;&#10;&#10;\end{document}"/>
  <p:tag name="IGUANATEXSIZE" val="20"/>
  <p:tag name="IGUANATEXCURSOR" val="86"/>
  <p:tag name="TRANSPARENCY" val="True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344.582"/>
  <p:tag name="LATEXADDIN" val="\documentclass{article}&#10;\usepackage{amsmath}&#10;\pagestyle{empty}&#10;\begin{document}&#10;&#10;\begin{equation*}&#10;{\cal{P}}_{\rm{UV}} = \dfrac{1}{\epsilon_{\rm{UV}}} + \ln 4\pi - \gamma_{E}&#10;\end{equation*}&#10;&#10;&#10;\end{document}"/>
  <p:tag name="IGUANATEXSIZE" val="14"/>
  <p:tag name="IGUANATEXCURSOR" val="147"/>
  <p:tag name="TRANSPARENCY" val="True"/>
  <p:tag name="FILENAME" val=""/>
  <p:tag name="LATEXENGINEID" val="0"/>
  <p:tag name="TEMPFOLDER" val="C:\Users\Shohini\Documents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2111</Words>
  <Application>Microsoft Office PowerPoint</Application>
  <PresentationFormat>Widescreen</PresentationFormat>
  <Paragraphs>550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87</vt:i4>
      </vt:variant>
    </vt:vector>
  </HeadingPairs>
  <TitlesOfParts>
    <vt:vector size="97" baseType="lpstr">
      <vt:lpstr>Arial</vt:lpstr>
      <vt:lpstr>Blackadder ITC</vt:lpstr>
      <vt:lpstr>Calibri</vt:lpstr>
      <vt:lpstr>Calibri Light</vt:lpstr>
      <vt:lpstr>Neue Haas Grotesk Text Pro</vt:lpstr>
      <vt:lpstr>Times New Roman</vt:lpstr>
      <vt:lpstr>Office Theme</vt:lpstr>
      <vt:lpstr>PunchcardVTI</vt:lpstr>
      <vt:lpstr>1_Office Theme</vt:lpstr>
      <vt:lpstr>7_Office Theme</vt:lpstr>
      <vt:lpstr>What are GPDs &amp; how to access them in  Lattice QCD?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GPDs &amp; how to access them on Lattice QCD?</dc:title>
  <dc:creator>Bhattacharya, Shohini</dc:creator>
  <cp:lastModifiedBy>Bhattacharya, Shohini</cp:lastModifiedBy>
  <cp:revision>484</cp:revision>
  <dcterms:created xsi:type="dcterms:W3CDTF">2023-09-17T16:54:59Z</dcterms:created>
  <dcterms:modified xsi:type="dcterms:W3CDTF">2023-09-29T02:52:18Z</dcterms:modified>
</cp:coreProperties>
</file>