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3" r:id="rId2"/>
  </p:sldMasterIdLst>
  <p:notesMasterIdLst>
    <p:notesMasterId r:id="rId31"/>
  </p:notesMasterIdLst>
  <p:sldIdLst>
    <p:sldId id="3900" r:id="rId3"/>
    <p:sldId id="1579" r:id="rId4"/>
    <p:sldId id="297" r:id="rId5"/>
    <p:sldId id="298" r:id="rId6"/>
    <p:sldId id="4001" r:id="rId7"/>
    <p:sldId id="5507" r:id="rId8"/>
    <p:sldId id="4136" r:id="rId9"/>
    <p:sldId id="5509" r:id="rId10"/>
    <p:sldId id="5510" r:id="rId11"/>
    <p:sldId id="5498" r:id="rId12"/>
    <p:sldId id="5518" r:id="rId13"/>
    <p:sldId id="5485" r:id="rId14"/>
    <p:sldId id="5486" r:id="rId15"/>
    <p:sldId id="5487" r:id="rId16"/>
    <p:sldId id="5513" r:id="rId17"/>
    <p:sldId id="5514" r:id="rId18"/>
    <p:sldId id="5515" r:id="rId19"/>
    <p:sldId id="5501" r:id="rId20"/>
    <p:sldId id="5517" r:id="rId21"/>
    <p:sldId id="3992" r:id="rId22"/>
    <p:sldId id="5475" r:id="rId23"/>
    <p:sldId id="5512" r:id="rId24"/>
    <p:sldId id="5511" r:id="rId25"/>
    <p:sldId id="5469" r:id="rId26"/>
    <p:sldId id="5477" r:id="rId27"/>
    <p:sldId id="5454" r:id="rId28"/>
    <p:sldId id="4190" r:id="rId29"/>
    <p:sldId id="33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BF4"/>
    <a:srgbClr val="1C6EFF"/>
    <a:srgbClr val="0D36B6"/>
    <a:srgbClr val="FF2AF7"/>
    <a:srgbClr val="2D6FFF"/>
    <a:srgbClr val="016BDA"/>
    <a:srgbClr val="01FFFF"/>
    <a:srgbClr val="FBD44F"/>
    <a:srgbClr val="316FD0"/>
    <a:srgbClr val="A6E1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408" autoAdjust="0"/>
    <p:restoredTop sz="91805" autoAdjust="0"/>
  </p:normalViewPr>
  <p:slideViewPr>
    <p:cSldViewPr snapToGrid="0" snapToObjects="1">
      <p:cViewPr varScale="1">
        <p:scale>
          <a:sx n="105" d="100"/>
          <a:sy n="105" d="100"/>
        </p:scale>
        <p:origin x="104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9/28/23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7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5359">
              <a:defRPr/>
            </a:pPr>
            <a:fld id="{AA4E3B59-01CF-4943-BD82-DBFDC4E6B89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55359"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90910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01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18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85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Thursday, September 28, 2023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Thursday, September 28, 2023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lab 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07E1C93C-5050-FC42-8F10-D22D4F119D13}" type="slidenum">
              <a:rPr 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 defTabSz="685800">
              <a:defRPr/>
            </a:pPr>
            <a:r>
              <a:rPr lang="en-US" sz="825">
                <a:solidFill>
                  <a:srgbClr val="000000"/>
                </a:solidFill>
                <a:latin typeface="Arial" charset="0"/>
                <a:cs typeface="+mn-cs"/>
              </a:rPr>
              <a:t>Physics Colloquium ODU 4 October 2022</a:t>
            </a:r>
            <a:endParaRPr lang="en-US" sz="825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398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CE706-4B35-C75F-F853-8250E8C71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7" t="29473" r="6129" b="9474"/>
          <a:stretch/>
        </p:blipFill>
        <p:spPr>
          <a:xfrm>
            <a:off x="0" y="1"/>
            <a:ext cx="9144000" cy="60760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54321" y="6343230"/>
            <a:ext cx="202022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9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TJNAF is managed by Jefferson Science Associates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4320" y="610558"/>
            <a:ext cx="8670778" cy="386773"/>
          </a:xfrm>
        </p:spPr>
        <p:txBody>
          <a:bodyPr/>
          <a:lstStyle>
            <a:lvl1pPr algn="l">
              <a:defRPr sz="2251" b="1" baseline="0">
                <a:solidFill>
                  <a:srgbClr val="BE1D1D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54320" y="4070981"/>
            <a:ext cx="8365543" cy="1246977"/>
          </a:xfrm>
        </p:spPr>
        <p:txBody>
          <a:bodyPr/>
          <a:lstStyle>
            <a:lvl1pPr marL="0" marR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 Name</a:t>
            </a:r>
          </a:p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 Science and Technology Review of Jefferson Lab July 19-21, 2022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E4473CD-026D-1725-068D-08E702E0F6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049" y="6341580"/>
            <a:ext cx="1319496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9124265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0" y="6063449"/>
            <a:ext cx="9144000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518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661" y="310208"/>
            <a:ext cx="8628678" cy="386773"/>
          </a:xfrm>
        </p:spPr>
        <p:txBody>
          <a:bodyPr/>
          <a:lstStyle>
            <a:lvl1pPr>
              <a:defRPr>
                <a:solidFill>
                  <a:srgbClr val="BE1D1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6245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Thursday, September 28,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Jefferson Lab: Present and Future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  <p:sldLayoutId id="214748367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74994" y="289937"/>
            <a:ext cx="8533574" cy="386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60672" y="1508761"/>
            <a:ext cx="864264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5745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29813">
              <a:lnSpc>
                <a:spcPct val="90000"/>
              </a:lnSpc>
              <a:tabLst>
                <a:tab pos="172687" algn="l"/>
              </a:tabLst>
              <a:defRPr/>
            </a:pPr>
            <a:fld id="{040BB257-551A-4736-B50F-DCF1BA034C06}" type="slidenum">
              <a:rPr lang="en-US" sz="75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29813">
                <a:lnSpc>
                  <a:spcPct val="90000"/>
                </a:lnSpc>
                <a:tabLst>
                  <a:tab pos="172687" algn="l"/>
                </a:tabLst>
                <a:defRPr/>
              </a:pPr>
              <a:t>‹#›</a:t>
            </a:fld>
            <a:endParaRPr lang="en-US" sz="75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74994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75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56"/>
          <p:cNvSpPr txBox="1">
            <a:spLocks noChangeArrowheads="1"/>
          </p:cNvSpPr>
          <p:nvPr userDrawn="1"/>
        </p:nvSpPr>
        <p:spPr>
          <a:xfrm>
            <a:off x="282232" y="6510173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8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2022 QCD Town Meeting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EEE5F2E-7E8F-2854-69EA-9AF07A7E36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049" y="6341580"/>
            <a:ext cx="1319496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770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1" b="1" kern="1200">
          <a:solidFill>
            <a:srgbClr val="BE1D1D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1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1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1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1">
          <a:solidFill>
            <a:srgbClr val="006C3A"/>
          </a:solidFill>
          <a:latin typeface="Arial Black" pitchFamily="34" charset="0"/>
        </a:defRPr>
      </a:lvl5pPr>
      <a:lvl6pPr marL="342991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1">
          <a:solidFill>
            <a:srgbClr val="006C3A"/>
          </a:solidFill>
          <a:latin typeface="Arial Black" pitchFamily="34" charset="0"/>
        </a:defRPr>
      </a:lvl6pPr>
      <a:lvl7pPr marL="685983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1">
          <a:solidFill>
            <a:srgbClr val="006C3A"/>
          </a:solidFill>
          <a:latin typeface="Arial Black" pitchFamily="34" charset="0"/>
        </a:defRPr>
      </a:lvl7pPr>
      <a:lvl8pPr marL="1028974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1">
          <a:solidFill>
            <a:srgbClr val="006C3A"/>
          </a:solidFill>
          <a:latin typeface="Arial Black" pitchFamily="34" charset="0"/>
        </a:defRPr>
      </a:lvl8pPr>
      <a:lvl9pPr marL="1371966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1">
          <a:solidFill>
            <a:srgbClr val="006C3A"/>
          </a:solidFill>
          <a:latin typeface="Arial Black" pitchFamily="34" charset="0"/>
        </a:defRPr>
      </a:lvl9pPr>
    </p:titleStyle>
    <p:bodyStyle>
      <a:lvl1pPr marL="172687" indent="-172687" algn="l" rtl="0" eaLnBrk="1" fontAlgn="base" hangingPunct="1">
        <a:lnSpc>
          <a:spcPct val="90000"/>
        </a:lnSpc>
        <a:spcBef>
          <a:spcPts val="1050"/>
        </a:spcBef>
        <a:spcAft>
          <a:spcPct val="0"/>
        </a:spcAft>
        <a:buClr>
          <a:schemeClr val="tx2"/>
        </a:buClr>
        <a:buFont typeface="Arial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469231" indent="-209606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indent="-172687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858670" indent="-129813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112340" indent="-166732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Clr>
          <a:schemeClr val="tx2"/>
        </a:buClr>
        <a:buFont typeface="Arial" charset="0"/>
        <a:buChar char="»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ile:Quark_structure_charmonium.svg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14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sa=t&amp;rct=j&amp;q=&amp;esrc=s&amp;source=web&amp;cd=&amp;ved=2ahUKEwi84siWttCBAxVWl2oFHW2DBIsQqa4BegQIFBAA&amp;url=https%3A%2F%2Fen.wikipedia.org%2Fwiki%2FElephant&amp;usg=AOvVaw1Q-yaa5NazdAudPigIiAPw&amp;opi=89978449" TargetMode="Externa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image" Target="../media/image70.jpeg"/><Relationship Id="rId7" Type="http://schemas.openxmlformats.org/officeDocument/2006/relationships/image" Target="../media/image73.emf"/><Relationship Id="rId12" Type="http://schemas.openxmlformats.org/officeDocument/2006/relationships/image" Target="../media/image78.em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emf"/><Relationship Id="rId5" Type="http://schemas.microsoft.com/office/2007/relationships/hdphoto" Target="../media/hdphoto1.wdp"/><Relationship Id="rId10" Type="http://schemas.openxmlformats.org/officeDocument/2006/relationships/image" Target="../media/image76.emf"/><Relationship Id="rId4" Type="http://schemas.openxmlformats.org/officeDocument/2006/relationships/image" Target="../media/image71.png"/><Relationship Id="rId9" Type="http://schemas.openxmlformats.org/officeDocument/2006/relationships/image" Target="../media/image7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inspirehep.net/literature/1981751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6.09360v2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ile:Quark_structure_charmonium.svg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14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F873D2-A0D9-374A-BC26-4051383CB7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5026" b="3450"/>
          <a:stretch/>
        </p:blipFill>
        <p:spPr>
          <a:xfrm>
            <a:off x="-50773" y="1267969"/>
            <a:ext cx="9194773" cy="4913376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74000">
                <a:schemeClr val="bg1">
                  <a:lumMod val="95000"/>
                </a:schemeClr>
              </a:gs>
              <a:gs pos="90000">
                <a:schemeClr val="bg1">
                  <a:lumMod val="85000"/>
                  <a:alpha val="40582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effectLst>
            <a:outerShdw blurRad="50800" dist="50800" dir="5400000" algn="ctr" rotWithShape="0">
              <a:srgbClr val="000000">
                <a:alpha val="35395"/>
              </a:srgbClr>
            </a:outerShdw>
          </a:effectLst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7F29690-236C-4E73-2952-2B1FD86DA6A5}"/>
              </a:ext>
            </a:extLst>
          </p:cNvPr>
          <p:cNvSpPr txBox="1">
            <a:spLocks/>
          </p:cNvSpPr>
          <p:nvPr/>
        </p:nvSpPr>
        <p:spPr>
          <a:xfrm>
            <a:off x="109726" y="4561466"/>
            <a:ext cx="3694176" cy="421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n-cs"/>
              </a:rPr>
              <a:t>Cynthia Keppel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B6C329F-9EA5-FE40-B5B6-B7F84F7DD9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726" y="5131460"/>
            <a:ext cx="7644386" cy="835135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n-cs"/>
              </a:rPr>
              <a:t>SPIN 2023</a:t>
            </a:r>
          </a:p>
          <a:p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n-cs"/>
              </a:rPr>
              <a:t>Duke University, September 24-28,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5E729C-E64C-9CF9-D82B-9A9F4A00B30B}"/>
              </a:ext>
            </a:extLst>
          </p:cNvPr>
          <p:cNvSpPr txBox="1"/>
          <p:nvPr/>
        </p:nvSpPr>
        <p:spPr>
          <a:xfrm>
            <a:off x="-50773" y="409116"/>
            <a:ext cx="9144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New Opportunities with Jefferson Lab at 22 GeV</a:t>
            </a:r>
          </a:p>
        </p:txBody>
      </p:sp>
    </p:spTree>
    <p:extLst>
      <p:ext uri="{BB962C8B-B14F-4D97-AF65-F5344CB8AC3E}">
        <p14:creationId xmlns:p14="http://schemas.microsoft.com/office/powerpoint/2010/main" val="577433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BC77936D-D18A-ED8E-848D-CC5AABBCC86B}"/>
              </a:ext>
            </a:extLst>
          </p:cNvPr>
          <p:cNvSpPr txBox="1">
            <a:spLocks/>
          </p:cNvSpPr>
          <p:nvPr/>
        </p:nvSpPr>
        <p:spPr>
          <a:xfrm>
            <a:off x="109728" y="2189"/>
            <a:ext cx="9338445" cy="7407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J/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Symbol" pitchFamily="2" charset="2"/>
                <a:ea typeface="+mj-ea"/>
                <a:cs typeface="Arial" panose="020B0604020202020204" pitchFamily="34" charset="0"/>
              </a:rPr>
              <a:t>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 photoproduction near threshold  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2AE9BCF5-440B-4386-73E9-019EDC787960}"/>
              </a:ext>
            </a:extLst>
          </p:cNvPr>
          <p:cNvSpPr txBox="1">
            <a:spLocks/>
          </p:cNvSpPr>
          <p:nvPr/>
        </p:nvSpPr>
        <p:spPr>
          <a:xfrm>
            <a:off x="4088524" y="6346598"/>
            <a:ext cx="483476" cy="41992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78154F-EB0A-D23D-F7D8-AA48357F8D1D}"/>
              </a:ext>
            </a:extLst>
          </p:cNvPr>
          <p:cNvSpPr txBox="1"/>
          <p:nvPr/>
        </p:nvSpPr>
        <p:spPr>
          <a:xfrm>
            <a:off x="108987" y="794032"/>
            <a:ext cx="90007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Used to study important aspects of the gluon structure of the proton </a:t>
            </a:r>
          </a:p>
          <a:p>
            <a:pPr marL="285750" indent="-285750">
              <a:buFont typeface="System Font Regular"/>
              <a:buChar char="-"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316FD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gluon GPD, gravitational FF </a:t>
            </a:r>
          </a:p>
          <a:p>
            <a:pPr marL="285750" indent="-285750">
              <a:buFont typeface="System Font Regular"/>
              <a:buChar char="-"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316FD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mass radius of the proton, </a:t>
            </a:r>
          </a:p>
          <a:p>
            <a:pPr marL="285750" indent="-285750">
              <a:buFont typeface="System Font Regular"/>
              <a:buChar char="-"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316FD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anomalous contribution to the proton mass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170DC05-DE27-DCC3-33FC-925A8E706DB3}"/>
              </a:ext>
            </a:extLst>
          </p:cNvPr>
          <p:cNvGrpSpPr/>
          <p:nvPr/>
        </p:nvGrpSpPr>
        <p:grpSpPr>
          <a:xfrm>
            <a:off x="521270" y="2131606"/>
            <a:ext cx="3674199" cy="3165797"/>
            <a:chOff x="3097889" y="2482202"/>
            <a:chExt cx="2778774" cy="2367846"/>
          </a:xfrm>
        </p:grpSpPr>
        <p:pic>
          <p:nvPicPr>
            <p:cNvPr id="7" name="Picture 6" descr="Chart&#10;&#10;Description automatically generated">
              <a:extLst>
                <a:ext uri="{FF2B5EF4-FFF2-40B4-BE49-F238E27FC236}">
                  <a16:creationId xmlns:a16="http://schemas.microsoft.com/office/drawing/2014/main" id="{A30A1243-77AF-1480-6AAE-EF35FD2AD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88" t="4367" r="52630" b="40619"/>
            <a:stretch/>
          </p:blipFill>
          <p:spPr>
            <a:xfrm>
              <a:off x="3097889" y="2482202"/>
              <a:ext cx="2778774" cy="20022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5451D16-F1E2-4487-9F20-D8E999D33E0D}"/>
                    </a:ext>
                  </a:extLst>
                </p:cNvPr>
                <p:cNvSpPr txBox="1"/>
                <p:nvPr/>
              </p:nvSpPr>
              <p:spPr>
                <a:xfrm>
                  <a:off x="3227967" y="4395565"/>
                  <a:ext cx="2518617" cy="45448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D6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Possible structure at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ar-AE" sz="1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D6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kumimoji="0" lang="el-GR" sz="1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D6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𝜦</m:t>
                          </m:r>
                        </m:e>
                        <m:sub>
                          <m:r>
                            <a:rPr kumimoji="0" lang="ar-AE" sz="1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D6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𝒄</m:t>
                          </m:r>
                        </m:sub>
                      </m:sSub>
                      <m:sSup>
                        <m:sSupPr>
                          <m:ctrlPr>
                            <a:rPr kumimoji="0" lang="ar-AE" sz="1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D6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pPr>
                        <m:e>
                          <m:bar>
                            <m:barPr>
                              <m:pos m:val="top"/>
                              <m:ctrlPr>
                                <a:rPr kumimoji="0" lang="ar-AE" sz="1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D6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barPr>
                            <m:e>
                              <m:r>
                                <a:rPr kumimoji="0" lang="ar-AE" sz="1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D6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𝑫</m:t>
                              </m:r>
                            </m:e>
                          </m:bar>
                        </m:e>
                        <m:sup>
                          <m:r>
                            <a:rPr kumimoji="0" lang="ar-AE" sz="1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D6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(∗)</m:t>
                          </m:r>
                        </m:sup>
                      </m:sSup>
                    </m:oMath>
                  </a14:m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D6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rPr>
                    <a:t>threshold </a:t>
                  </a: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D6FFF"/>
                      </a:solidFill>
                      <a:effectLst/>
                      <a:uLnTx/>
                      <a:uFillTx/>
                      <a:latin typeface="Symbol" pitchFamily="2" charset="2"/>
                      <a:ea typeface="+mn-ea"/>
                      <a:cs typeface="+mn-cs"/>
                    </a:rPr>
                    <a:t>s</a:t>
                  </a: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D6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rPr>
                    <a:t>(8.6-9.6) GeV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5451D16-F1E2-4487-9F20-D8E999D33E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7967" y="4395565"/>
                  <a:ext cx="2518617" cy="45448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1A7B51E-1316-C629-FF8D-801807067B75}"/>
              </a:ext>
            </a:extLst>
          </p:cNvPr>
          <p:cNvGrpSpPr/>
          <p:nvPr/>
        </p:nvGrpSpPr>
        <p:grpSpPr>
          <a:xfrm>
            <a:off x="4419343" y="2469228"/>
            <a:ext cx="4104826" cy="3230007"/>
            <a:chOff x="5927880" y="2713494"/>
            <a:chExt cx="3142060" cy="2600200"/>
          </a:xfrm>
        </p:grpSpPr>
        <p:pic>
          <p:nvPicPr>
            <p:cNvPr id="2" name="Picture 1" descr="Chart&#10;&#10;Description automatically generated">
              <a:extLst>
                <a:ext uri="{FF2B5EF4-FFF2-40B4-BE49-F238E27FC236}">
                  <a16:creationId xmlns:a16="http://schemas.microsoft.com/office/drawing/2014/main" id="{AA7051F1-11F2-A558-A90E-5D6E47A523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6816" r="739" b="40788"/>
            <a:stretch/>
          </p:blipFill>
          <p:spPr>
            <a:xfrm>
              <a:off x="5927880" y="2713494"/>
              <a:ext cx="3142060" cy="215505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F94999-7ACA-902E-B132-03A0891E1209}"/>
                </a:ext>
              </a:extLst>
            </p:cNvPr>
            <p:cNvSpPr txBox="1"/>
            <p:nvPr/>
          </p:nvSpPr>
          <p:spPr>
            <a:xfrm>
              <a:off x="6212464" y="4842942"/>
              <a:ext cx="2518617" cy="470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Enhancement of d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itchFamily="2" charset="2"/>
                  <a:ea typeface="+mn-ea"/>
                  <a:cs typeface="+mn-cs"/>
                </a:rPr>
                <a:t>s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/dt at high t for the lowest energy slice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333F916-622A-9EA2-732A-ACD85247E390}"/>
              </a:ext>
            </a:extLst>
          </p:cNvPr>
          <p:cNvSpPr txBox="1"/>
          <p:nvPr/>
        </p:nvSpPr>
        <p:spPr>
          <a:xfrm>
            <a:off x="4121200" y="1102970"/>
            <a:ext cx="3093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..based on some assumptions (mainly 2-g exchange)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D7BC4C-A25D-87A6-275F-D299AB48BD08}"/>
              </a:ext>
            </a:extLst>
          </p:cNvPr>
          <p:cNvSpPr txBox="1"/>
          <p:nvPr/>
        </p:nvSpPr>
        <p:spPr>
          <a:xfrm>
            <a:off x="4918114" y="5792627"/>
            <a:ext cx="40284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we interpret this as a possible evidence for a s-channel resonance (?)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Pc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wo features in the data - possible structures in   at   thresholds and   enhancement at high t - cannot be explained by t-channel (gluon exchange) alone…">
                <a:extLst>
                  <a:ext uri="{FF2B5EF4-FFF2-40B4-BE49-F238E27FC236}">
                    <a16:creationId xmlns:a16="http://schemas.microsoft.com/office/drawing/2014/main" id="{058D4130-7DCC-13D7-E3C6-D0F04446B3B6}"/>
                  </a:ext>
                </a:extLst>
              </p:cNvPr>
              <p:cNvSpPr txBox="1"/>
              <p:nvPr/>
            </p:nvSpPr>
            <p:spPr>
              <a:xfrm>
                <a:off x="406883" y="5123624"/>
                <a:ext cx="2600349" cy="1200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45719" rIns="45719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 typeface="Wingdings" pitchFamily="2" charset="2"/>
                  <a:buChar char="§"/>
                  <a:tabLst/>
                  <a:defRPr sz="1400"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CANNOT  be explained by t-channel (GLUON EXCHANGE) alone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 typeface="Wingdings" pitchFamily="2" charset="2"/>
                  <a:buChar char="§"/>
                  <a:tabLst/>
                  <a:defRPr sz="1400"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Can have contribution from open-charm exchange to both </a:t>
                </a:r>
                <a14:m>
                  <m:oMath xmlns:m="http://schemas.openxmlformats.org/officeDocument/2006/math">
                    <m:r>
                      <a:rPr kumimoji="0" lang="en-US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𝜎</m:t>
                    </m:r>
                  </m:oMath>
                </a14:m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and </a:t>
                </a:r>
                <a14:m>
                  <m:oMath xmlns:m="http://schemas.openxmlformats.org/officeDocument/2006/math">
                    <m:r>
                      <a:rPr kumimoji="0" lang="en-US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𝜎</m:t>
                    </m:r>
                    <m:r>
                      <a:rPr kumimoji="0" lang="en-US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r>
                      <a:rPr kumimoji="0" lang="en-US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𝑑𝑡</m:t>
                    </m:r>
                  </m:oMath>
                </a14:m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at high t</a:t>
                </a:r>
              </a:p>
            </p:txBody>
          </p:sp>
        </mc:Choice>
        <mc:Fallback>
          <p:sp>
            <p:nvSpPr>
              <p:cNvPr id="5" name="Two features in the data - possible structures in   at   thresholds and   enhancement at high t - cannot be explained by t-channel (gluon exchange) alone…">
                <a:extLst>
                  <a:ext uri="{FF2B5EF4-FFF2-40B4-BE49-F238E27FC236}">
                    <a16:creationId xmlns:a16="http://schemas.microsoft.com/office/drawing/2014/main" id="{058D4130-7DCC-13D7-E3C6-D0F04446B3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883" y="5123624"/>
                <a:ext cx="2600349" cy="1200329"/>
              </a:xfrm>
              <a:prstGeom prst="rect">
                <a:avLst/>
              </a:prstGeom>
              <a:blipFill>
                <a:blip r:embed="rId4"/>
                <a:stretch>
                  <a:fillRect l="-1456" r="-1456" b="-312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DB4F8399-CA1A-9FD1-77B3-6AB92D1FD4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797" y="1088202"/>
            <a:ext cx="1664194" cy="1255995"/>
          </a:xfrm>
          <a:prstGeom prst="rect">
            <a:avLst/>
          </a:prstGeom>
        </p:spPr>
      </p:pic>
      <p:pic>
        <p:nvPicPr>
          <p:cNvPr id="12" name="openc_diagram.jpg" descr="openc_diagram.jpg">
            <a:extLst>
              <a:ext uri="{FF2B5EF4-FFF2-40B4-BE49-F238E27FC236}">
                <a16:creationId xmlns:a16="http://schemas.microsoft.com/office/drawing/2014/main" id="{96BF8B04-0AAA-BD1B-F38F-77035C8678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897" t="2473" r="10252" b="24062"/>
          <a:stretch/>
        </p:blipFill>
        <p:spPr>
          <a:xfrm>
            <a:off x="3140869" y="5196968"/>
            <a:ext cx="1528353" cy="105364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62C308-4765-94E0-3149-01C4326620CE}"/>
              </a:ext>
            </a:extLst>
          </p:cNvPr>
          <p:cNvSpPr txBox="1"/>
          <p:nvPr/>
        </p:nvSpPr>
        <p:spPr>
          <a:xfrm>
            <a:off x="233569" y="6485125"/>
            <a:ext cx="3211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Phys. Rev. C</a:t>
            </a:r>
            <a:r>
              <a:rPr lang="en-US" sz="1200" dirty="0"/>
              <a:t> 108 (2023) 2, 025201</a:t>
            </a:r>
          </a:p>
        </p:txBody>
      </p:sp>
    </p:spTree>
    <p:extLst>
      <p:ext uri="{BB962C8B-B14F-4D97-AF65-F5344CB8AC3E}">
        <p14:creationId xmlns:p14="http://schemas.microsoft.com/office/powerpoint/2010/main" val="3628899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9A8CD-B6EE-0246-B9D1-0B6697E82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4" y="2440015"/>
            <a:ext cx="5491117" cy="411055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785" y="6467919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z="1200" smtClean="0"/>
              <a:pPr/>
              <a:t>11</a:t>
            </a:fld>
            <a:endParaRPr lang="en-US" sz="1200" dirty="0"/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39" y="87300"/>
            <a:ext cx="8464378" cy="487490"/>
          </a:xfrm>
        </p:spPr>
        <p:txBody>
          <a:bodyPr>
            <a:noAutofit/>
          </a:bodyPr>
          <a:lstStyle/>
          <a:p>
            <a:r>
              <a:rPr lang="en-US" sz="32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Spectroscopy of Exotic States with charm</a:t>
            </a:r>
            <a:endParaRPr lang="en-US" sz="4000" b="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2E93AE-9184-F8EF-98B5-D8A1AD0AAB04}"/>
              </a:ext>
            </a:extLst>
          </p:cNvPr>
          <p:cNvSpPr txBox="1"/>
          <p:nvPr/>
        </p:nvSpPr>
        <p:spPr>
          <a:xfrm>
            <a:off x="0" y="829740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Photoproduction of hadrons with </a:t>
            </a:r>
            <a:r>
              <a:rPr lang="en-U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charm quarks:  </a:t>
            </a:r>
            <a:r>
              <a:rPr lang="en-US" b="1" dirty="0">
                <a:latin typeface="Century Gothic" panose="020B0502020202020204" pitchFamily="34" charset="0"/>
              </a:rPr>
              <a:t>a </a:t>
            </a:r>
            <a:r>
              <a:rPr lang="en-US" b="1" u="sng" dirty="0">
                <a:latin typeface="Century Gothic" panose="020B0502020202020204" pitchFamily="34" charset="0"/>
              </a:rPr>
              <a:t>new tool for discovery in QCD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E683685-2E76-C8C1-C506-7210A17CCB53}"/>
              </a:ext>
            </a:extLst>
          </p:cNvPr>
          <p:cNvGrpSpPr/>
          <p:nvPr/>
        </p:nvGrpSpPr>
        <p:grpSpPr>
          <a:xfrm>
            <a:off x="5602501" y="5087688"/>
            <a:ext cx="1846665" cy="1616520"/>
            <a:chOff x="6828312" y="3857105"/>
            <a:chExt cx="1962989" cy="157013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22BD72E-654C-DE73-6331-57D705F640A8}"/>
                </a:ext>
              </a:extLst>
            </p:cNvPr>
            <p:cNvGrpSpPr/>
            <p:nvPr/>
          </p:nvGrpSpPr>
          <p:grpSpPr>
            <a:xfrm>
              <a:off x="6828312" y="3857105"/>
              <a:ext cx="1962989" cy="1570132"/>
              <a:chOff x="3365368" y="3675170"/>
              <a:chExt cx="4519192" cy="2810593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1060EF8-23D1-EE01-9E3A-CC1D802A03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1522" t="6406" r="7531" b="84744"/>
              <a:stretch/>
            </p:blipFill>
            <p:spPr>
              <a:xfrm>
                <a:off x="5976619" y="3927783"/>
                <a:ext cx="1514475" cy="24188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" cap="sq">
                <a:solidFill>
                  <a:srgbClr val="FFFFFF"/>
                </a:solidFill>
                <a:prstDash val="sysDash"/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73BEBDA-2742-6426-B7D3-4FBBBD7C07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65368" y="3675170"/>
                <a:ext cx="4519192" cy="281059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" cap="sq">
                <a:solidFill>
                  <a:schemeClr val="accent1"/>
                </a:solidFill>
                <a:prstDash val="sysDash"/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DD8D2AC-B26D-99B6-9DB6-C926D1CB6D02}"/>
                    </a:ext>
                  </a:extLst>
                </p:cNvPr>
                <p:cNvSpPr txBox="1"/>
                <p:nvPr/>
              </p:nvSpPr>
              <p:spPr>
                <a:xfrm>
                  <a:off x="7809806" y="3948688"/>
                  <a:ext cx="93994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𝜸</m:t>
                        </m:r>
                        <m:r>
                          <a:rPr lang="en-US" sz="1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sz="1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1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  <m:r>
                          <a:rPr lang="en-US" sz="1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𝝍</m:t>
                        </m:r>
                        <m:sSup>
                          <m:sSupPr>
                            <m:ctrlPr>
                              <a:rPr lang="en-US" sz="12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2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sz="12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1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oMath>
                    </m:oMathPara>
                  </a14:m>
                  <a:endParaRPr lang="en-US" sz="1200" b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DD8D2AC-B26D-99B6-9DB6-C926D1CB6D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09806" y="3948688"/>
                  <a:ext cx="939946" cy="184666"/>
                </a:xfrm>
                <a:prstGeom prst="rect">
                  <a:avLst/>
                </a:prstGeom>
                <a:blipFill>
                  <a:blip r:embed="rId5"/>
                  <a:stretch>
                    <a:fillRect l="-6667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853F9B9-9BD3-3B51-7026-4172A4D8330B}"/>
              </a:ext>
            </a:extLst>
          </p:cNvPr>
          <p:cNvSpPr txBox="1"/>
          <p:nvPr/>
        </p:nvSpPr>
        <p:spPr>
          <a:xfrm>
            <a:off x="7493041" y="4950128"/>
            <a:ext cx="163886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D36B6"/>
                </a:solidFill>
                <a:latin typeface="Century Gothic" panose="020B0502020202020204" pitchFamily="34" charset="0"/>
              </a:rPr>
              <a:t>Initial simulations demonstrate the </a:t>
            </a:r>
            <a:r>
              <a:rPr lang="en-US" sz="1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capabilities of the existing detectors to measure these reactions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C559C7-043F-07C1-D6DF-C693B320B640}"/>
              </a:ext>
            </a:extLst>
          </p:cNvPr>
          <p:cNvSpPr txBox="1"/>
          <p:nvPr/>
        </p:nvSpPr>
        <p:spPr>
          <a:xfrm>
            <a:off x="224433" y="1291847"/>
            <a:ext cx="6039208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-166688"/>
            <a:r>
              <a:rPr lang="en-US" dirty="0">
                <a:solidFill>
                  <a:srgbClr val="316FD0"/>
                </a:solidFill>
                <a:latin typeface="Century Gothic" panose="020B0502020202020204" pitchFamily="34" charset="0"/>
              </a:rPr>
              <a:t>➜ a unique method to probe the </a:t>
            </a:r>
            <a:r>
              <a:rPr lang="en-US" b="1" dirty="0">
                <a:solidFill>
                  <a:srgbClr val="316FD0"/>
                </a:solidFill>
                <a:latin typeface="Century Gothic" panose="020B0502020202020204" pitchFamily="34" charset="0"/>
              </a:rPr>
              <a:t>gluonic structure of the proton</a:t>
            </a:r>
          </a:p>
          <a:p>
            <a:pPr>
              <a:defRPr/>
            </a:pPr>
            <a:r>
              <a:rPr lang="en-US" b="1" dirty="0">
                <a:solidFill>
                  <a:srgbClr val="316FD0"/>
                </a:solidFill>
                <a:latin typeface="Century Gothic" panose="020B0502020202020204" pitchFamily="34" charset="0"/>
              </a:rPr>
              <a:t>➜ </a:t>
            </a:r>
            <a:r>
              <a:rPr lang="en-US" dirty="0">
                <a:solidFill>
                  <a:srgbClr val="316FD0"/>
                </a:solidFill>
                <a:latin typeface="Century Gothic" panose="020B0502020202020204" pitchFamily="34" charset="0"/>
              </a:rPr>
              <a:t>potentially decisive information about the </a:t>
            </a:r>
            <a:r>
              <a:rPr lang="en-US" b="1" dirty="0">
                <a:solidFill>
                  <a:srgbClr val="316FD0"/>
                </a:solidFill>
                <a:latin typeface="Century Gothic" panose="020B0502020202020204" pitchFamily="34" charset="0"/>
              </a:rPr>
              <a:t>nature of some 5-quark and 4-quark </a:t>
            </a:r>
            <a:r>
              <a:rPr lang="en-US" dirty="0">
                <a:solidFill>
                  <a:srgbClr val="316FD0"/>
                </a:solidFill>
                <a:latin typeface="Century Gothic" panose="020B0502020202020204" pitchFamily="34" charset="0"/>
              </a:rPr>
              <a:t>candidates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75BE04-5C09-E7C9-93BD-F00925E55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1596" y="3380824"/>
            <a:ext cx="1692404" cy="138499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Direct probe of the   coupling without rescattering effects provides unique complementary data to constrain interpretation of   data.">
                <a:extLst>
                  <a:ext uri="{FF2B5EF4-FFF2-40B4-BE49-F238E27FC236}">
                    <a16:creationId xmlns:a16="http://schemas.microsoft.com/office/drawing/2014/main" id="{88D52E12-3898-80AB-214F-9896AD087B88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5443123" y="3229518"/>
                <a:ext cx="2165419" cy="177765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26789" tIns="26789" rIns="26789" bIns="26789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300"/>
                </a:pPr>
                <a:r>
                  <a:rPr sz="14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Direct </a:t>
                </a:r>
                <a:r>
                  <a:rPr lang="en-US" sz="14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(photon) </a:t>
                </a:r>
                <a:r>
                  <a:rPr sz="14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probe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ar-AE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8250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ar-AE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8250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𝑍</m:t>
                        </m:r>
                      </m:e>
                      <m:sub>
                        <m:r>
                          <a:rPr kumimoji="0" lang="ar-AE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8250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𝑐</m:t>
                        </m:r>
                      </m:sub>
                    </m:sSub>
                    <m:r>
                      <a:rPr kumimoji="0" lang="ar-AE" sz="1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C82505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→</m:t>
                    </m:r>
                    <m:r>
                      <a:rPr kumimoji="0" lang="ar-AE" sz="1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C82505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𝐽</m:t>
                    </m:r>
                    <m:r>
                      <a:rPr kumimoji="0" lang="ar-AE" sz="1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C82505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/</m:t>
                    </m:r>
                    <m:r>
                      <a:rPr kumimoji="0" lang="ar-AE" sz="1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C82505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𝜓𝜋</m:t>
                    </m:r>
                  </m:oMath>
                </a14:m>
                <a:r>
                  <a:rPr kumimoji="0" lang="ar-AE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929292"/>
                    </a:solidFill>
                    <a:effectLst/>
                    <a:uLnTx/>
                    <a:uFillTx/>
                    <a:latin typeface="+mn-lt"/>
                    <a:cs typeface="+mn-cs"/>
                  </a:rPr>
                  <a:t> </a:t>
                </a:r>
                <a:r>
                  <a:rPr lang="en-US" sz="1400" noProof="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 </a:t>
                </a:r>
                <a:r>
                  <a:rPr lang="en-US" sz="14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coupling without </a:t>
                </a:r>
                <a:r>
                  <a:rPr lang="en-US" sz="1400" dirty="0" err="1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rescattering</a:t>
                </a:r>
                <a:r>
                  <a:rPr lang="en-US" sz="14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 effects provides </a:t>
                </a:r>
                <a:r>
                  <a:rPr lang="en-US" sz="1400" u="sng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unique complementary data </a:t>
                </a:r>
                <a:r>
                  <a:rPr lang="en-US" sz="14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to constrain interpretation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1400" i="1">
                            <a:solidFill>
                              <a:srgbClr val="0D36B6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ar-AE" sz="1400">
                            <a:solidFill>
                              <a:srgbClr val="0D36B6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lang="ar-AE" sz="1400">
                            <a:solidFill>
                              <a:srgbClr val="0D36B6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ar-AE" sz="1400" i="1">
                            <a:solidFill>
                              <a:srgbClr val="0D36B6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ar-AE" sz="1400">
                            <a:solidFill>
                              <a:srgbClr val="0D36B6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lang="ar-AE" sz="1400">
                            <a:solidFill>
                              <a:srgbClr val="0D36B6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lang="ar-AE" sz="14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 </a:t>
                </a:r>
                <a:r>
                  <a:rPr lang="en-US" sz="14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data.</a:t>
                </a:r>
                <a:endParaRPr sz="1400" dirty="0">
                  <a:solidFill>
                    <a:srgbClr val="0D36B6"/>
                  </a:solidFill>
                  <a:latin typeface="Century Gothic" panose="020B0502020202020204" pitchFamily="34" charset="0"/>
                  <a:cs typeface="+mn-cs"/>
                </a:endParaRPr>
              </a:p>
            </p:txBody>
          </p:sp>
        </mc:Choice>
        <mc:Fallback>
          <p:sp>
            <p:nvSpPr>
              <p:cNvPr id="7" name="Direct probe of the   coupling without rescattering effects provides unique complementary data to constrain interpretation of   data.">
                <a:extLst>
                  <a:ext uri="{FF2B5EF4-FFF2-40B4-BE49-F238E27FC236}">
                    <a16:creationId xmlns:a16="http://schemas.microsoft.com/office/drawing/2014/main" id="{88D52E12-3898-80AB-214F-9896AD087B88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43123" y="3229518"/>
                <a:ext cx="2165419" cy="1777650"/>
              </a:xfrm>
              <a:prstGeom prst="rect">
                <a:avLst/>
              </a:prstGeom>
              <a:blipFill>
                <a:blip r:embed="rId7"/>
                <a:stretch>
                  <a:fillRect l="-4094" t="-709" r="-5263" b="-354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2" descr="Quark structure charmonium.svg">
            <a:hlinkClick r:id="rId8"/>
            <a:extLst>
              <a:ext uri="{FF2B5EF4-FFF2-40B4-BE49-F238E27FC236}">
                <a16:creationId xmlns:a16="http://schemas.microsoft.com/office/drawing/2014/main" id="{0A37F970-52A9-9448-85D9-28B933E6E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799" y="-51774"/>
            <a:ext cx="817104" cy="81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957867-A8BB-264D-873B-285CA2BC0594}"/>
              </a:ext>
            </a:extLst>
          </p:cNvPr>
          <p:cNvSpPr txBox="1"/>
          <p:nvPr/>
        </p:nvSpPr>
        <p:spPr>
          <a:xfrm>
            <a:off x="5981700" y="1275153"/>
            <a:ext cx="3150203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3038" indent="-173038">
              <a:buFont typeface="System Font Regular"/>
              <a:buChar char="-"/>
            </a:pPr>
            <a:r>
              <a:rPr lang="en-US" sz="1400" dirty="0">
                <a:latin typeface="Century Gothic" panose="020B0502020202020204" pitchFamily="34" charset="0"/>
              </a:rPr>
              <a:t>Tetraquark candidates, </a:t>
            </a:r>
            <a:r>
              <a:rPr lang="en-US" sz="1600" b="1" dirty="0">
                <a:solidFill>
                  <a:srgbClr val="316FD0"/>
                </a:solidFill>
                <a:latin typeface="Century Gothic" panose="020B0502020202020204" pitchFamily="34" charset="0"/>
              </a:rPr>
              <a:t>XYZ states</a:t>
            </a:r>
            <a:r>
              <a:rPr lang="en-US" sz="1400" dirty="0">
                <a:latin typeface="Century Gothic" panose="020B0502020202020204" pitchFamily="34" charset="0"/>
              </a:rPr>
              <a:t>, observed in B decays, </a:t>
            </a:r>
            <a:r>
              <a:rPr lang="en-US" sz="1400" dirty="0" err="1">
                <a:latin typeface="Century Gothic" panose="020B0502020202020204" pitchFamily="34" charset="0"/>
              </a:rPr>
              <a:t>e</a:t>
            </a:r>
            <a:r>
              <a:rPr lang="en-US" sz="1400" baseline="30000" dirty="0" err="1">
                <a:latin typeface="Century Gothic" panose="020B0502020202020204" pitchFamily="34" charset="0"/>
              </a:rPr>
              <a:t>+</a:t>
            </a:r>
            <a:r>
              <a:rPr lang="en-US" sz="1400" dirty="0" err="1">
                <a:latin typeface="Century Gothic" panose="020B0502020202020204" pitchFamily="34" charset="0"/>
              </a:rPr>
              <a:t>e</a:t>
            </a:r>
            <a:r>
              <a:rPr lang="en-US" sz="1400" baseline="30000" dirty="0">
                <a:latin typeface="Century Gothic" panose="020B0502020202020204" pitchFamily="34" charset="0"/>
              </a:rPr>
              <a:t>-</a:t>
            </a:r>
            <a:r>
              <a:rPr lang="en-US" sz="1400" dirty="0">
                <a:latin typeface="Century Gothic" panose="020B0502020202020204" pitchFamily="34" charset="0"/>
              </a:rPr>
              <a:t> colliders but their internal structure is </a:t>
            </a:r>
            <a:r>
              <a:rPr lang="en-US" sz="1400" b="1" i="1" u="sng" dirty="0">
                <a:latin typeface="Century Gothic" panose="020B0502020202020204" pitchFamily="34" charset="0"/>
              </a:rPr>
              <a:t>not yet understood</a:t>
            </a:r>
          </a:p>
          <a:p>
            <a:pPr marL="173038" indent="-173038">
              <a:buFont typeface="System Font Regular"/>
              <a:buChar char="-"/>
            </a:pPr>
            <a:endParaRPr lang="en-US" sz="900" dirty="0">
              <a:solidFill>
                <a:srgbClr val="0D36B6"/>
              </a:solidFill>
              <a:latin typeface="Century Gothic" panose="020B0502020202020204" pitchFamily="34" charset="0"/>
            </a:endParaRPr>
          </a:p>
          <a:p>
            <a:pPr marL="173038" indent="-173038">
              <a:buFont typeface="System Font Regular"/>
              <a:buChar char="-"/>
            </a:pPr>
            <a:r>
              <a:rPr lang="en-US" sz="1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Never </a:t>
            </a:r>
            <a:r>
              <a:rPr lang="en-US" sz="1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direcly</a:t>
            </a:r>
            <a:r>
              <a:rPr lang="en-US" sz="1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produced </a:t>
            </a:r>
            <a:r>
              <a:rPr lang="en-US" sz="1400" dirty="0">
                <a:latin typeface="Century Gothic" panose="020B0502020202020204" pitchFamily="34" charset="0"/>
              </a:rPr>
              <a:t>using </a:t>
            </a:r>
            <a:r>
              <a:rPr lang="en-US" sz="1400" dirty="0">
                <a:latin typeface="Symbol" pitchFamily="2" charset="2"/>
              </a:rPr>
              <a:t>g</a:t>
            </a:r>
            <a:r>
              <a:rPr lang="en-US" sz="1400" dirty="0">
                <a:latin typeface="Century Gothic" panose="020B0502020202020204" pitchFamily="34" charset="0"/>
              </a:rPr>
              <a:t>/lepton beams ➞ </a:t>
            </a:r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Polarized photoproduction</a:t>
            </a:r>
            <a:r>
              <a:rPr lang="en-US" sz="1400" b="1" dirty="0">
                <a:solidFill>
                  <a:srgbClr val="0D36B6"/>
                </a:solidFill>
                <a:latin typeface="Century Gothic" panose="020B0502020202020204" pitchFamily="34" charset="0"/>
              </a:rPr>
              <a:t> </a:t>
            </a:r>
            <a:r>
              <a:rPr lang="en-US" sz="1400" b="1" dirty="0">
                <a:latin typeface="Century Gothic" panose="020B0502020202020204" pitchFamily="34" charset="0"/>
              </a:rPr>
              <a:t>alternative mechanism to study such states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D0D552-A3A6-5443-A31E-7CFCE77D2304}"/>
              </a:ext>
            </a:extLst>
          </p:cNvPr>
          <p:cNvSpPr txBox="1"/>
          <p:nvPr/>
        </p:nvSpPr>
        <p:spPr>
          <a:xfrm>
            <a:off x="-11893" y="6365900"/>
            <a:ext cx="5603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Thresholds crossed and t range opens up at higher energy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DE7E8C6-DEB1-3F43-8C7F-D2CE5561C8F6}"/>
              </a:ext>
            </a:extLst>
          </p:cNvPr>
          <p:cNvCxnSpPr/>
          <p:nvPr/>
        </p:nvCxnSpPr>
        <p:spPr>
          <a:xfrm>
            <a:off x="1830558" y="6365900"/>
            <a:ext cx="2527670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443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38" y="87300"/>
            <a:ext cx="9017961" cy="487490"/>
          </a:xfrm>
        </p:spPr>
        <p:txBody>
          <a:bodyPr>
            <a:noAutofit/>
          </a:bodyPr>
          <a:lstStyle/>
          <a:p>
            <a:r>
              <a:rPr lang="en-US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Bound 3 Quark Structure of N</a:t>
            </a:r>
            <a:r>
              <a:rPr lang="en-US" b="0" baseline="30000" dirty="0">
                <a:solidFill>
                  <a:schemeClr val="accent1"/>
                </a:solidFill>
                <a:latin typeface="Century Gothic" panose="020B0502020202020204" pitchFamily="34" charset="0"/>
              </a:rPr>
              <a:t>∗</a:t>
            </a:r>
            <a:r>
              <a:rPr lang="en-US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s and Emergence of Mass</a:t>
            </a:r>
            <a:endParaRPr lang="en-US" sz="4000" b="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31EEF5-A9C1-E3C0-94C6-09C42D889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69" y="846557"/>
            <a:ext cx="4290431" cy="3448050"/>
          </a:xfrm>
          <a:prstGeom prst="rect">
            <a:avLst/>
          </a:prstGeom>
        </p:spPr>
      </p:pic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B25ED142-3697-B7B1-453A-E42FFF8F343D}"/>
              </a:ext>
            </a:extLst>
          </p:cNvPr>
          <p:cNvSpPr txBox="1">
            <a:spLocks/>
          </p:cNvSpPr>
          <p:nvPr/>
        </p:nvSpPr>
        <p:spPr>
          <a:xfrm>
            <a:off x="310268" y="4508900"/>
            <a:ext cx="4233032" cy="107195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Q</a:t>
            </a:r>
            <a:r>
              <a:rPr lang="en-US" sz="1400" baseline="30000" dirty="0">
                <a:solidFill>
                  <a:prstClr val="black"/>
                </a:solidFill>
                <a:latin typeface="Century Gothic" panose="020B0502020202020204" pitchFamily="34" charset="0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 evolution of the </a:t>
            </a:r>
            <a:r>
              <a:rPr lang="en-US" sz="1400" dirty="0" err="1">
                <a:solidFill>
                  <a:prstClr val="black"/>
                </a:solidFill>
                <a:latin typeface="Symbol" pitchFamily="2" charset="2"/>
              </a:rPr>
              <a:t>g</a:t>
            </a:r>
            <a:r>
              <a:rPr lang="en-US" sz="1400" baseline="-2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</a:t>
            </a:r>
            <a:r>
              <a:rPr lang="en-US" sz="14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pN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* electrocouplings could offer an insight into hadron mass generation and the emergence of the N* structure from QCD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278C97-E480-505B-9697-A268DCDD0C08}"/>
              </a:ext>
            </a:extLst>
          </p:cNvPr>
          <p:cNvSpPr txBox="1"/>
          <p:nvPr/>
        </p:nvSpPr>
        <p:spPr>
          <a:xfrm>
            <a:off x="5241954" y="919982"/>
            <a:ext cx="33983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Century Gothic" panose="020B0502020202020204" pitchFamily="34" charset="0"/>
              </a:rPr>
              <a:t>Continuum Schwinger Method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520793-7DEF-DB97-5B2C-541D22BB8C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1"/>
          <a:stretch/>
        </p:blipFill>
        <p:spPr>
          <a:xfrm>
            <a:off x="4856027" y="2570582"/>
            <a:ext cx="3684033" cy="23824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B76105-5ACE-DE40-53B4-9C88014F3B44}"/>
              </a:ext>
            </a:extLst>
          </p:cNvPr>
          <p:cNvSpPr txBox="1"/>
          <p:nvPr/>
        </p:nvSpPr>
        <p:spPr>
          <a:xfrm>
            <a:off x="4572000" y="1372186"/>
            <a:ext cx="44540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/>
            <a:r>
              <a:rPr lang="en-US" sz="16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QCD equations of motion for q/g fields reveal existence of dressed q/g </a:t>
            </a:r>
            <a:r>
              <a:rPr lang="en-US" sz="1600" dirty="0">
                <a:solidFill>
                  <a:srgbClr val="152BF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with momentum-dependent masses. </a:t>
            </a:r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EB673B1C-32E8-A514-E6F5-2492835CC7C4}"/>
              </a:ext>
            </a:extLst>
          </p:cNvPr>
          <p:cNvSpPr txBox="1">
            <a:spLocks/>
          </p:cNvSpPr>
          <p:nvPr/>
        </p:nvSpPr>
        <p:spPr>
          <a:xfrm>
            <a:off x="281569" y="5732539"/>
            <a:ext cx="4233032" cy="88647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00B050"/>
                </a:solidFill>
                <a:latin typeface="Century Gothic" panose="020B0502020202020204" pitchFamily="34" charset="0"/>
                <a:cs typeface="+mn-cs"/>
              </a:rPr>
              <a:t>Simulations indicate JLab22 is the only foreseeable facility to extend these measurements up to 30 GeV</a:t>
            </a:r>
            <a:r>
              <a:rPr lang="en-US" sz="1400" b="1" baseline="30000" dirty="0">
                <a:solidFill>
                  <a:srgbClr val="00B050"/>
                </a:solidFill>
                <a:latin typeface="Century Gothic" panose="020B0502020202020204" pitchFamily="34" charset="0"/>
                <a:cs typeface="+mn-cs"/>
              </a:rPr>
              <a:t>2</a:t>
            </a:r>
            <a:endParaRPr lang="en-US" sz="1400" b="1" baseline="30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976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38" y="87300"/>
            <a:ext cx="9017961" cy="487490"/>
          </a:xfrm>
        </p:spPr>
        <p:txBody>
          <a:bodyPr>
            <a:noAutofit/>
          </a:bodyPr>
          <a:lstStyle/>
          <a:p>
            <a:r>
              <a:rPr lang="en-US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Bound 3 Quark Structure of N</a:t>
            </a:r>
            <a:r>
              <a:rPr lang="en-US" b="0" baseline="30000" dirty="0">
                <a:solidFill>
                  <a:schemeClr val="accent1"/>
                </a:solidFill>
                <a:latin typeface="Century Gothic" panose="020B0502020202020204" pitchFamily="34" charset="0"/>
              </a:rPr>
              <a:t>∗</a:t>
            </a:r>
            <a:r>
              <a:rPr lang="en-US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s and Emergence of Mass</a:t>
            </a:r>
            <a:endParaRPr lang="en-US" sz="4000" b="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31EEF5-A9C1-E3C0-94C6-09C42D889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69" y="846557"/>
            <a:ext cx="4290431" cy="3448050"/>
          </a:xfrm>
          <a:prstGeom prst="rect">
            <a:avLst/>
          </a:prstGeom>
        </p:spPr>
      </p:pic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B25ED142-3697-B7B1-453A-E42FFF8F343D}"/>
              </a:ext>
            </a:extLst>
          </p:cNvPr>
          <p:cNvSpPr txBox="1">
            <a:spLocks/>
          </p:cNvSpPr>
          <p:nvPr/>
        </p:nvSpPr>
        <p:spPr>
          <a:xfrm>
            <a:off x="310268" y="4508900"/>
            <a:ext cx="4233032" cy="107195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Q</a:t>
            </a:r>
            <a:r>
              <a:rPr lang="en-US" sz="1400" baseline="30000" dirty="0">
                <a:solidFill>
                  <a:prstClr val="black"/>
                </a:solidFill>
                <a:latin typeface="Century Gothic" panose="020B0502020202020204" pitchFamily="34" charset="0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 evolution of the </a:t>
            </a:r>
            <a:r>
              <a:rPr lang="en-US" sz="1400" dirty="0" err="1">
                <a:solidFill>
                  <a:prstClr val="black"/>
                </a:solidFill>
                <a:latin typeface="Symbol" pitchFamily="2" charset="2"/>
              </a:rPr>
              <a:t>g</a:t>
            </a:r>
            <a:r>
              <a:rPr lang="en-US" sz="14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vpN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* electrocouplings could offer an insight into hadron mass generation and the emergence of the N* structure from QCD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278C97-E480-505B-9697-A268DCDD0C08}"/>
              </a:ext>
            </a:extLst>
          </p:cNvPr>
          <p:cNvSpPr txBox="1"/>
          <p:nvPr/>
        </p:nvSpPr>
        <p:spPr>
          <a:xfrm>
            <a:off x="5241954" y="919982"/>
            <a:ext cx="33983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Century Gothic" panose="020B0502020202020204" pitchFamily="34" charset="0"/>
              </a:rPr>
              <a:t>Continuum Schwinger Method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B76105-5ACE-DE40-53B4-9C88014F3B44}"/>
              </a:ext>
            </a:extLst>
          </p:cNvPr>
          <p:cNvSpPr txBox="1"/>
          <p:nvPr/>
        </p:nvSpPr>
        <p:spPr>
          <a:xfrm>
            <a:off x="4514601" y="1292989"/>
            <a:ext cx="47982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/>
            <a:r>
              <a:rPr lang="en-US" sz="16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QCD equations of motion for q/g fields reveal existence of dressed q/g </a:t>
            </a:r>
            <a:r>
              <a:rPr lang="en-US" sz="1600" dirty="0">
                <a:solidFill>
                  <a:srgbClr val="152BF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with momentum-dependent masses. </a:t>
            </a:r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EB673B1C-32E8-A514-E6F5-2492835CC7C4}"/>
              </a:ext>
            </a:extLst>
          </p:cNvPr>
          <p:cNvSpPr txBox="1">
            <a:spLocks/>
          </p:cNvSpPr>
          <p:nvPr/>
        </p:nvSpPr>
        <p:spPr>
          <a:xfrm>
            <a:off x="281569" y="5732539"/>
            <a:ext cx="4233032" cy="88647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00B050"/>
                </a:solidFill>
                <a:latin typeface="Century Gothic" panose="020B0502020202020204" pitchFamily="34" charset="0"/>
                <a:cs typeface="+mn-cs"/>
              </a:rPr>
              <a:t>Simulations indicate JLab22 is the only foreseeable facility to extend these measurements up to 30 GeV</a:t>
            </a:r>
            <a:r>
              <a:rPr lang="en-US" sz="1400" b="1" baseline="30000" dirty="0">
                <a:solidFill>
                  <a:srgbClr val="00B050"/>
                </a:solidFill>
                <a:latin typeface="Century Gothic" panose="020B0502020202020204" pitchFamily="34" charset="0"/>
                <a:cs typeface="+mn-cs"/>
              </a:rPr>
              <a:t>2 </a:t>
            </a:r>
            <a:endParaRPr lang="en-US" sz="1400" b="1" baseline="30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077A535-EBC7-3E50-DB91-C0560B71A2EA}"/>
              </a:ext>
            </a:extLst>
          </p:cNvPr>
          <p:cNvGrpSpPr/>
          <p:nvPr/>
        </p:nvGrpSpPr>
        <p:grpSpPr>
          <a:xfrm>
            <a:off x="5008778" y="2222197"/>
            <a:ext cx="3665520" cy="2914257"/>
            <a:chOff x="341692" y="1670872"/>
            <a:chExt cx="5193695" cy="394741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363903D-BF36-9368-99F7-8CDB4EB786BF}"/>
                </a:ext>
              </a:extLst>
            </p:cNvPr>
            <p:cNvGrpSpPr/>
            <p:nvPr/>
          </p:nvGrpSpPr>
          <p:grpSpPr>
            <a:xfrm>
              <a:off x="341692" y="1670872"/>
              <a:ext cx="5193695" cy="3274058"/>
              <a:chOff x="74698" y="1423138"/>
              <a:chExt cx="3808802" cy="2345989"/>
            </a:xfrm>
          </p:grpSpPr>
          <p:pic>
            <p:nvPicPr>
              <p:cNvPr id="20" name="Picture 19" descr="Chart, histogram&#10;&#10;Description automatically generated">
                <a:extLst>
                  <a:ext uri="{FF2B5EF4-FFF2-40B4-BE49-F238E27FC236}">
                    <a16:creationId xmlns:a16="http://schemas.microsoft.com/office/drawing/2014/main" id="{7FA5A95C-BA0C-4B43-78A1-4EC4ADFA88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43" t="8940" r="2823" b="13289"/>
              <a:stretch/>
            </p:blipFill>
            <p:spPr>
              <a:xfrm>
                <a:off x="74698" y="1423138"/>
                <a:ext cx="3808802" cy="2061708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11E5DC3-BFB2-D36A-F232-26DB590237B0}"/>
                  </a:ext>
                </a:extLst>
              </p:cNvPr>
              <p:cNvSpPr txBox="1"/>
              <p:nvPr/>
            </p:nvSpPr>
            <p:spPr>
              <a:xfrm>
                <a:off x="2330616" y="2437069"/>
                <a:ext cx="1277953" cy="147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30000"/>
                  </a:lnSpc>
                </a:pPr>
                <a:r>
                  <a:rPr lang="en-US" sz="1200" b="0" dirty="0">
                    <a:solidFill>
                      <a:srgbClr val="0000CC"/>
                    </a:solidFill>
                    <a:latin typeface="+mj-lt"/>
                  </a:rPr>
                  <a:t>Dressed gluons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156EA9D-FA40-FB2B-373B-740F6738A947}"/>
                  </a:ext>
                </a:extLst>
              </p:cNvPr>
              <p:cNvSpPr txBox="1"/>
              <p:nvPr/>
            </p:nvSpPr>
            <p:spPr>
              <a:xfrm>
                <a:off x="2335455" y="2972790"/>
                <a:ext cx="1379877" cy="168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30000"/>
                  </a:lnSpc>
                </a:pPr>
                <a:r>
                  <a:rPr lang="en-US" sz="1200" b="0" dirty="0">
                    <a:solidFill>
                      <a:srgbClr val="00B050"/>
                    </a:solidFill>
                    <a:latin typeface="+mj-lt"/>
                  </a:rPr>
                  <a:t>Dressed quarks</a:t>
                </a: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F9DDD75B-2BD3-1AD6-28EE-185434570F4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14028" y="1467340"/>
                <a:ext cx="11538" cy="1815987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38FCF338-3631-DC99-51FA-955A85C6E2A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1624366" y="1459702"/>
                <a:ext cx="5018" cy="1823916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F4D61FA1-4D9C-8BAF-6658-C651267F655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191517" y="1459702"/>
                <a:ext cx="11149" cy="1823625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65F54D9-B8B6-5F75-9268-3E4BC11C1F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67203" y="2055899"/>
                <a:ext cx="731520" cy="182880"/>
              </a:xfrm>
              <a:prstGeom prst="rect">
                <a:avLst/>
              </a:prstGeom>
            </p:spPr>
          </p:pic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B30D8D8-9A0D-C226-8097-C11CF18A18EC}"/>
                  </a:ext>
                </a:extLst>
              </p:cNvPr>
              <p:cNvCxnSpPr/>
              <p:nvPr/>
            </p:nvCxnSpPr>
            <p:spPr bwMode="auto">
              <a:xfrm>
                <a:off x="707812" y="3194108"/>
                <a:ext cx="3099224" cy="0"/>
              </a:xfrm>
              <a:prstGeom prst="line">
                <a:avLst/>
              </a:prstGeom>
              <a:noFill/>
              <a:ln w="15875" cap="flat" cmpd="sng" algn="ctr">
                <a:solidFill>
                  <a:srgbClr val="3333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8131BA9-1761-78D5-14F2-E1E05DC28CA7}"/>
                  </a:ext>
                </a:extLst>
              </p:cNvPr>
              <p:cNvSpPr txBox="1"/>
              <p:nvPr/>
            </p:nvSpPr>
            <p:spPr>
              <a:xfrm>
                <a:off x="2526274" y="3470409"/>
                <a:ext cx="1284559" cy="2987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entury Gothic" panose="020B0502020202020204" pitchFamily="34" charset="0"/>
                  </a:rPr>
                  <a:t>p</a:t>
                </a:r>
                <a:r>
                  <a:rPr lang="en-US" sz="1400" baseline="-25000" dirty="0">
                    <a:latin typeface="Century Gothic" panose="020B0502020202020204" pitchFamily="34" charset="0"/>
                  </a:rPr>
                  <a:t> quark </a:t>
                </a:r>
                <a:r>
                  <a:rPr lang="en-US" sz="1400" dirty="0">
                    <a:latin typeface="Century Gothic" panose="020B0502020202020204" pitchFamily="34" charset="0"/>
                  </a:rPr>
                  <a:t>(GeV)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A368058-56CA-FE9E-BDC9-71F2D773C2AC}"/>
                  </a:ext>
                </a:extLst>
              </p:cNvPr>
              <p:cNvSpPr/>
              <p:nvPr/>
            </p:nvSpPr>
            <p:spPr>
              <a:xfrm>
                <a:off x="718322" y="1467340"/>
                <a:ext cx="585216" cy="1808348"/>
              </a:xfrm>
              <a:prstGeom prst="rect">
                <a:avLst/>
              </a:prstGeom>
              <a:solidFill>
                <a:srgbClr val="FFFC98">
                  <a:alpha val="37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C8ED53F-18D8-099A-4935-3B4F985BA275}"/>
                  </a:ext>
                </a:extLst>
              </p:cNvPr>
              <p:cNvSpPr/>
              <p:nvPr/>
            </p:nvSpPr>
            <p:spPr>
              <a:xfrm>
                <a:off x="1301838" y="1459702"/>
                <a:ext cx="300549" cy="1815984"/>
              </a:xfrm>
              <a:prstGeom prst="rect">
                <a:avLst/>
              </a:prstGeom>
              <a:solidFill>
                <a:srgbClr val="C9C9C9">
                  <a:alpha val="3073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AF34ED5-EE2C-F1E5-9598-37989400794B}"/>
                  </a:ext>
                </a:extLst>
              </p:cNvPr>
              <p:cNvSpPr/>
              <p:nvPr/>
            </p:nvSpPr>
            <p:spPr>
              <a:xfrm>
                <a:off x="1629384" y="1459702"/>
                <a:ext cx="562133" cy="1815984"/>
              </a:xfrm>
              <a:prstGeom prst="rect">
                <a:avLst/>
              </a:prstGeom>
              <a:solidFill>
                <a:srgbClr val="A6E1BF">
                  <a:alpha val="37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510E15C-7B61-EE59-6D1E-C6ACF9AA2F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28448" y="4256284"/>
              <a:ext cx="184732" cy="90395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1ED55E8-4833-452D-AFA5-9C57780CA954}"/>
                </a:ext>
              </a:extLst>
            </p:cNvPr>
            <p:cNvCxnSpPr>
              <a:cxnSpLocks/>
            </p:cNvCxnSpPr>
            <p:nvPr/>
          </p:nvCxnSpPr>
          <p:spPr>
            <a:xfrm>
              <a:off x="2429008" y="4237916"/>
              <a:ext cx="15288" cy="97089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B694764-ACB3-3078-7D00-E4FCD246DAEF}"/>
                </a:ext>
              </a:extLst>
            </p:cNvPr>
            <p:cNvCxnSpPr>
              <a:cxnSpLocks/>
            </p:cNvCxnSpPr>
            <p:nvPr/>
          </p:nvCxnSpPr>
          <p:spPr>
            <a:xfrm>
              <a:off x="3251392" y="4207708"/>
              <a:ext cx="330330" cy="99369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E048FF9-6004-24D3-9225-4331E45C0B8D}"/>
                </a:ext>
              </a:extLst>
            </p:cNvPr>
            <p:cNvSpPr txBox="1"/>
            <p:nvPr/>
          </p:nvSpPr>
          <p:spPr>
            <a:xfrm>
              <a:off x="757540" y="5160239"/>
              <a:ext cx="1158820" cy="4168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entury Gothic" panose="020B0502020202020204" pitchFamily="34" charset="0"/>
                </a:rPr>
                <a:t>15-20%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E56F8E-FFBE-3AC5-AC17-C1E59BF9D298}"/>
                </a:ext>
              </a:extLst>
            </p:cNvPr>
            <p:cNvSpPr txBox="1"/>
            <p:nvPr/>
          </p:nvSpPr>
          <p:spPr>
            <a:xfrm>
              <a:off x="2107594" y="5201401"/>
              <a:ext cx="1158820" cy="4168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entury Gothic" panose="020B0502020202020204" pitchFamily="34" charset="0"/>
                </a:rPr>
                <a:t>40-50%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D35FCD-8278-E1F5-206A-B12281B876B3}"/>
                </a:ext>
              </a:extLst>
            </p:cNvPr>
            <p:cNvSpPr txBox="1"/>
            <p:nvPr/>
          </p:nvSpPr>
          <p:spPr>
            <a:xfrm>
              <a:off x="3400118" y="5176333"/>
              <a:ext cx="918061" cy="41689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entury Gothic" panose="020B0502020202020204" pitchFamily="34" charset="0"/>
                </a:rPr>
                <a:t>&gt;80%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7A2EA57-E763-EFEC-ECD3-ECF15248B6EE}"/>
              </a:ext>
            </a:extLst>
          </p:cNvPr>
          <p:cNvSpPr txBox="1"/>
          <p:nvPr/>
        </p:nvSpPr>
        <p:spPr>
          <a:xfrm>
            <a:off x="6161591" y="5180973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16BDA"/>
                </a:solidFill>
              </a:rPr>
              <a:t>12 GeV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795F2AA-F9C1-409F-8642-A3AFC03EFB45}"/>
              </a:ext>
            </a:extLst>
          </p:cNvPr>
          <p:cNvSpPr txBox="1"/>
          <p:nvPr/>
        </p:nvSpPr>
        <p:spPr>
          <a:xfrm>
            <a:off x="7143980" y="5180973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16BDA"/>
                </a:solidFill>
              </a:rPr>
              <a:t>22 GeV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A4FC326-38E9-6460-D926-3BA3E9CCE7C8}"/>
              </a:ext>
            </a:extLst>
          </p:cNvPr>
          <p:cNvSpPr txBox="1"/>
          <p:nvPr/>
        </p:nvSpPr>
        <p:spPr>
          <a:xfrm>
            <a:off x="5208049" y="5722614"/>
            <a:ext cx="394171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Q</a:t>
            </a:r>
            <a:r>
              <a:rPr lang="en-US" sz="1400" b="1" baseline="30000" dirty="0">
                <a:solidFill>
                  <a:schemeClr val="accent1"/>
                </a:solidFill>
                <a:latin typeface="Century Gothic" panose="020B0502020202020204" pitchFamily="34" charset="0"/>
              </a:rPr>
              <a:t>2</a:t>
            </a:r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range(&lt;35 GeV</a:t>
            </a:r>
            <a:r>
              <a:rPr lang="en-US" sz="1400" b="1" baseline="30000" dirty="0">
                <a:solidFill>
                  <a:schemeClr val="accent1"/>
                </a:solidFill>
                <a:latin typeface="Century Gothic" panose="020B0502020202020204" pitchFamily="34" charset="0"/>
              </a:rPr>
              <a:t>2</a:t>
            </a:r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) where the dominant portion of hadron mass is expected to be generated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CF0E773-06BF-4942-95D7-80FA3D8F15DF}"/>
              </a:ext>
            </a:extLst>
          </p:cNvPr>
          <p:cNvSpPr txBox="1"/>
          <p:nvPr/>
        </p:nvSpPr>
        <p:spPr>
          <a:xfrm>
            <a:off x="5317702" y="5176399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16BDA"/>
                </a:solidFill>
              </a:rPr>
              <a:t>6 GeV</a:t>
            </a:r>
          </a:p>
        </p:txBody>
      </p:sp>
    </p:spTree>
    <p:extLst>
      <p:ext uri="{BB962C8B-B14F-4D97-AF65-F5344CB8AC3E}">
        <p14:creationId xmlns:p14="http://schemas.microsoft.com/office/powerpoint/2010/main" val="610622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8F02D16-3FDE-C1A5-4A61-6E32E52FE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29" t="16721"/>
          <a:stretch/>
        </p:blipFill>
        <p:spPr>
          <a:xfrm>
            <a:off x="110908" y="1453494"/>
            <a:ext cx="6815428" cy="37821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7B9298-5529-04E6-2100-33ADDAA71E18}"/>
              </a:ext>
            </a:extLst>
          </p:cNvPr>
          <p:cNvSpPr txBox="1"/>
          <p:nvPr/>
        </p:nvSpPr>
        <p:spPr>
          <a:xfrm>
            <a:off x="5291166" y="940313"/>
            <a:ext cx="376450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System Font Regular"/>
              <a:buChar char="-"/>
            </a:pPr>
            <a:r>
              <a:rPr lang="en-US" dirty="0">
                <a:effectLst/>
                <a:latin typeface="Century Gothic" panose="020B0502020202020204" pitchFamily="34" charset="0"/>
              </a:rPr>
              <a:t>Separation of SFs highly non-trivial</a:t>
            </a:r>
            <a:r>
              <a:rPr lang="en-US" sz="1600" dirty="0">
                <a:latin typeface="Century Gothic" panose="020B0502020202020204" pitchFamily="34" charset="0"/>
              </a:rPr>
              <a:t>!</a:t>
            </a:r>
            <a:endParaRPr lang="en-US" sz="1600" dirty="0">
              <a:effectLst/>
              <a:latin typeface="Century Gothic" panose="020B0502020202020204" pitchFamily="34" charset="0"/>
            </a:endParaRPr>
          </a:p>
          <a:p>
            <a:pPr marL="171450" indent="-171450">
              <a:buFont typeface="System Font Regular"/>
              <a:buChar char="-"/>
            </a:pPr>
            <a:r>
              <a:rPr lang="en-US" dirty="0">
                <a:effectLst/>
                <a:latin typeface="Century Gothic" panose="020B0502020202020204" pitchFamily="34" charset="0"/>
              </a:rPr>
              <a:t>At large x fixed target experiments are sensitive to </a:t>
            </a:r>
            <a:r>
              <a:rPr lang="en-US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</a:rPr>
              <a:t>ALL</a:t>
            </a:r>
            <a:r>
              <a:rPr lang="en-US" dirty="0">
                <a:effectLst/>
                <a:latin typeface="Century Gothic" panose="020B0502020202020204" pitchFamily="34" charset="0"/>
              </a:rPr>
              <a:t> structure functions</a:t>
            </a:r>
            <a:endParaRPr lang="el-GR" dirty="0">
              <a:effectLst/>
              <a:latin typeface="Helvetica" pitchFamily="2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FE1054-75F3-75ED-D7EC-F3FF4A3C2DCD}"/>
              </a:ext>
            </a:extLst>
          </p:cNvPr>
          <p:cNvGrpSpPr/>
          <p:nvPr/>
        </p:nvGrpSpPr>
        <p:grpSpPr>
          <a:xfrm>
            <a:off x="5196050" y="2640128"/>
            <a:ext cx="3859618" cy="2617808"/>
            <a:chOff x="5131764" y="825609"/>
            <a:chExt cx="3120233" cy="211196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2C7FDE6-AAAD-7445-C7C3-4A04C4747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31764" y="825609"/>
              <a:ext cx="3084022" cy="21119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18FB604-6DAE-365A-8B6A-1EA5753E2053}"/>
                </a:ext>
              </a:extLst>
            </p:cNvPr>
            <p:cNvSpPr txBox="1"/>
            <p:nvPr/>
          </p:nvSpPr>
          <p:spPr>
            <a:xfrm>
              <a:off x="7391782" y="944710"/>
              <a:ext cx="6511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entury Gothic" panose="020B0502020202020204" pitchFamily="34" charset="0"/>
                </a:rPr>
                <a:t>X=0.3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02C97F9-D06C-807B-C589-9A6F25DD0DEC}"/>
                </a:ext>
              </a:extLst>
            </p:cNvPr>
            <p:cNvSpPr txBox="1"/>
            <p:nvPr/>
          </p:nvSpPr>
          <p:spPr>
            <a:xfrm>
              <a:off x="7285748" y="1731160"/>
              <a:ext cx="818433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effectLst/>
                  <a:latin typeface="Century Gothic" panose="020B0502020202020204" pitchFamily="34" charset="0"/>
                </a:rPr>
                <a:t>EIC 5x41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D6B204B-BEED-AC07-E84D-57728E434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08190" y="1369434"/>
              <a:ext cx="1434732" cy="25712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86CB820-F715-1751-E848-1A40A2CA3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08190" y="1109715"/>
              <a:ext cx="421660" cy="21785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CD875DE-3854-8B9D-2778-DC5EE7C874D6}"/>
                </a:ext>
              </a:extLst>
            </p:cNvPr>
            <p:cNvSpPr txBox="1"/>
            <p:nvPr/>
          </p:nvSpPr>
          <p:spPr>
            <a:xfrm>
              <a:off x="7255001" y="2375234"/>
              <a:ext cx="99699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effectLst/>
                  <a:latin typeface="Century Gothic" panose="020B0502020202020204" pitchFamily="34" charset="0"/>
                </a:rPr>
                <a:t>EIC 18x275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3FB605F-26BE-61A5-16AC-7C54E49A4FD8}"/>
                </a:ext>
              </a:extLst>
            </p:cNvPr>
            <p:cNvSpPr txBox="1"/>
            <p:nvPr/>
          </p:nvSpPr>
          <p:spPr>
            <a:xfrm>
              <a:off x="5479212" y="873503"/>
              <a:ext cx="818433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effectLst/>
                  <a:latin typeface="Century Gothic" panose="020B0502020202020204" pitchFamily="34" charset="0"/>
                </a:rPr>
                <a:t>CLAS12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1F4F6AA-7E3B-56E0-89FE-2F7402555995}"/>
                </a:ext>
              </a:extLst>
            </p:cNvPr>
            <p:cNvSpPr txBox="1"/>
            <p:nvPr/>
          </p:nvSpPr>
          <p:spPr>
            <a:xfrm>
              <a:off x="5888428" y="1024810"/>
              <a:ext cx="818433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effectLst/>
                  <a:latin typeface="Century Gothic" panose="020B0502020202020204" pitchFamily="34" charset="0"/>
                </a:rPr>
                <a:t>CLAS24</a:t>
              </a:r>
            </a:p>
          </p:txBody>
        </p:sp>
      </p:grpSp>
      <p:sp>
        <p:nvSpPr>
          <p:cNvPr id="28" name="Title 12">
            <a:extLst>
              <a:ext uri="{FF2B5EF4-FFF2-40B4-BE49-F238E27FC236}">
                <a16:creationId xmlns:a16="http://schemas.microsoft.com/office/drawing/2014/main" id="{7CC6207A-36AD-A02F-4B1A-6C9964EC1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037" y="145199"/>
            <a:ext cx="9144000" cy="487490"/>
          </a:xfrm>
        </p:spPr>
        <p:txBody>
          <a:bodyPr>
            <a:noAutofit/>
          </a:bodyPr>
          <a:lstStyle/>
          <a:p>
            <a:r>
              <a:rPr lang="en-US" sz="2800" b="0" dirty="0">
                <a:solidFill>
                  <a:schemeClr val="accent1"/>
                </a:solidFill>
                <a:latin typeface="Avenir Roman" panose="02000503020000020003" pitchFamily="2" charset="0"/>
              </a:rPr>
              <a:t>Nucleon Structure in 3D</a:t>
            </a:r>
            <a:endParaRPr lang="en-US" sz="4400" b="0" dirty="0">
              <a:solidFill>
                <a:schemeClr val="accent1"/>
              </a:solidFill>
              <a:latin typeface="Avenir Roman" panose="02000503020000020003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E5808-8174-50C5-FCC2-9DCB21D7EC0C}"/>
              </a:ext>
            </a:extLst>
          </p:cNvPr>
          <p:cNvSpPr txBox="1"/>
          <p:nvPr/>
        </p:nvSpPr>
        <p:spPr>
          <a:xfrm>
            <a:off x="172991" y="5453292"/>
            <a:ext cx="8837886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9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  <a:p>
            <a:r>
              <a:rPr lang="en-US" sz="1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will increase our ability to measure a variety of SIDIS SFs across an enhanced </a:t>
            </a:r>
            <a:r>
              <a:rPr lang="en-U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multidimensional phase space </a:t>
            </a:r>
            <a:r>
              <a:rPr lang="en-US" sz="1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– the only way to test and validate our understanding and interpretation of SIDIS reactions.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BD44EA-E888-EB4B-3057-EAB2A3895C5A}"/>
              </a:ext>
            </a:extLst>
          </p:cNvPr>
          <p:cNvSpPr txBox="1"/>
          <p:nvPr/>
        </p:nvSpPr>
        <p:spPr>
          <a:xfrm>
            <a:off x="2358654" y="5235662"/>
            <a:ext cx="85565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u="sng" dirty="0">
                <a:latin typeface="Century Gothic" panose="020B0502020202020204" pitchFamily="34" charset="0"/>
              </a:rPr>
              <a:t>A combined 11, 22 GeV and EIC SIDIS program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C8E15F-EDCD-03DD-BD32-6D0F92A41677}"/>
              </a:ext>
            </a:extLst>
          </p:cNvPr>
          <p:cNvSpPr txBox="1"/>
          <p:nvPr/>
        </p:nvSpPr>
        <p:spPr>
          <a:xfrm>
            <a:off x="386037" y="926289"/>
            <a:ext cx="30745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Century Gothic" panose="020B0502020202020204" pitchFamily="34" charset="0"/>
              </a:rPr>
              <a:t>SIDIS cross section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80ED74-8885-5449-839F-65A3BF3FDC40}"/>
              </a:ext>
            </a:extLst>
          </p:cNvPr>
          <p:cNvSpPr txBox="1"/>
          <p:nvPr/>
        </p:nvSpPr>
        <p:spPr>
          <a:xfrm>
            <a:off x="2635730" y="1379266"/>
            <a:ext cx="256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Symbol" pitchFamily="2" charset="2"/>
              </a:rPr>
              <a:t>s</a:t>
            </a:r>
            <a:r>
              <a:rPr lang="en-US" sz="2000" b="1" dirty="0">
                <a:solidFill>
                  <a:srgbClr val="00B050"/>
                </a:solidFill>
              </a:rPr>
              <a:t> = f ( x , Q</a:t>
            </a:r>
            <a:r>
              <a:rPr lang="en-US" sz="2000" b="1" baseline="30000" dirty="0">
                <a:solidFill>
                  <a:srgbClr val="00B050"/>
                </a:solidFill>
              </a:rPr>
              <a:t>2</a:t>
            </a:r>
            <a:r>
              <a:rPr lang="en-US" sz="2000" b="1" dirty="0">
                <a:solidFill>
                  <a:srgbClr val="00B050"/>
                </a:solidFill>
              </a:rPr>
              <a:t> , z , P</a:t>
            </a:r>
            <a:r>
              <a:rPr lang="en-US" sz="2000" b="1" baseline="-25000" dirty="0">
                <a:solidFill>
                  <a:srgbClr val="00B050"/>
                </a:solidFill>
              </a:rPr>
              <a:t>T</a:t>
            </a:r>
            <a:r>
              <a:rPr lang="en-US" sz="2000" b="1" dirty="0">
                <a:solidFill>
                  <a:srgbClr val="00B050"/>
                </a:solidFill>
              </a:rPr>
              <a:t>)</a:t>
            </a:r>
          </a:p>
        </p:txBody>
      </p:sp>
      <p:pic>
        <p:nvPicPr>
          <p:cNvPr id="2050" name="Picture 2" descr="elephant from en.wikipedia.org">
            <a:hlinkClick r:id="rId6"/>
            <a:extLst>
              <a:ext uri="{FF2B5EF4-FFF2-40B4-BE49-F238E27FC236}">
                <a16:creationId xmlns:a16="http://schemas.microsoft.com/office/drawing/2014/main" id="{85F50811-EF8D-E141-8574-2740FCA89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121" y="145199"/>
            <a:ext cx="898835" cy="89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069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6185E-AC2A-FF49-8F9F-6CCF489EB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697" y="175027"/>
            <a:ext cx="8464378" cy="48749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Avenir Roman" panose="02000503020000020003" pitchFamily="2" charset="0"/>
              </a:rPr>
              <a:t>SIDIS Phase Space at 22 GeV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BE1568B-E0CB-CE43-AC76-DF14F67087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960" y="3729843"/>
            <a:ext cx="8686231" cy="348108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6CAD20-756E-5F4B-B837-A02A43C7A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SPIN2023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3BE784-0DEF-4E42-A1C7-3B1C2870A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9871668-6A6F-E04A-9AE8-53933152858E}"/>
              </a:ext>
            </a:extLst>
          </p:cNvPr>
          <p:cNvGrpSpPr/>
          <p:nvPr/>
        </p:nvGrpSpPr>
        <p:grpSpPr>
          <a:xfrm>
            <a:off x="4762965" y="896028"/>
            <a:ext cx="3722668" cy="2664036"/>
            <a:chOff x="323026" y="2908393"/>
            <a:chExt cx="3536129" cy="335015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30C55D9-F1FE-194A-8C02-1BF6169D79DC}"/>
                </a:ext>
              </a:extLst>
            </p:cNvPr>
            <p:cNvGrpSpPr/>
            <p:nvPr/>
          </p:nvGrpSpPr>
          <p:grpSpPr>
            <a:xfrm>
              <a:off x="323026" y="2908393"/>
              <a:ext cx="3536129" cy="3350154"/>
              <a:chOff x="323026" y="2908393"/>
              <a:chExt cx="3536129" cy="335015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16AE6C7-0995-2442-A3CF-2B85C47060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1127" t="3835" r="3769" b="3497"/>
              <a:stretch/>
            </p:blipFill>
            <p:spPr>
              <a:xfrm>
                <a:off x="323026" y="2908393"/>
                <a:ext cx="3536129" cy="3350154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DAA7754-0E37-8147-93A8-930A6ADE521A}"/>
                  </a:ext>
                </a:extLst>
              </p:cNvPr>
              <p:cNvSpPr/>
              <p:nvPr/>
            </p:nvSpPr>
            <p:spPr>
              <a:xfrm>
                <a:off x="1121463" y="3763606"/>
                <a:ext cx="101991" cy="3545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8F472BE-9033-C34E-920B-4A53485C56E6}"/>
                  </a:ext>
                </a:extLst>
              </p:cNvPr>
              <p:cNvSpPr/>
              <p:nvPr/>
            </p:nvSpPr>
            <p:spPr>
              <a:xfrm>
                <a:off x="902632" y="3430678"/>
                <a:ext cx="101991" cy="3545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2DFD1B6-741D-8541-9018-1F6F19D4D5DA}"/>
                  </a:ext>
                </a:extLst>
              </p:cNvPr>
              <p:cNvSpPr/>
              <p:nvPr/>
            </p:nvSpPr>
            <p:spPr>
              <a:xfrm>
                <a:off x="1311954" y="3978630"/>
                <a:ext cx="101991" cy="3545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5D086E6-B0E7-2644-8B0B-0757DB206E39}"/>
                  </a:ext>
                </a:extLst>
              </p:cNvPr>
              <p:cNvSpPr/>
              <p:nvPr/>
            </p:nvSpPr>
            <p:spPr>
              <a:xfrm>
                <a:off x="1608509" y="4282698"/>
                <a:ext cx="101991" cy="3545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61480A7-B745-7944-8EA0-642347AAC92C}"/>
                  </a:ext>
                </a:extLst>
              </p:cNvPr>
              <p:cNvSpPr/>
              <p:nvPr/>
            </p:nvSpPr>
            <p:spPr>
              <a:xfrm>
                <a:off x="1464354" y="4131030"/>
                <a:ext cx="101991" cy="3545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8BAFFAD-E9E9-6C4D-B3A8-3BF630D73203}"/>
                </a:ext>
              </a:extLst>
            </p:cNvPr>
            <p:cNvSpPr/>
            <p:nvPr/>
          </p:nvSpPr>
          <p:spPr>
            <a:xfrm>
              <a:off x="911032" y="4428907"/>
              <a:ext cx="799468" cy="2083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714C1A0-F897-834E-B31C-4B69E8E88125}"/>
              </a:ext>
            </a:extLst>
          </p:cNvPr>
          <p:cNvSpPr/>
          <p:nvPr/>
        </p:nvSpPr>
        <p:spPr>
          <a:xfrm>
            <a:off x="6235823" y="1158240"/>
            <a:ext cx="128401" cy="153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7E6AAA-EC9D-3040-85B9-B72BDC52B9B5}"/>
              </a:ext>
            </a:extLst>
          </p:cNvPr>
          <p:cNvSpPr txBox="1"/>
          <p:nvPr/>
        </p:nvSpPr>
        <p:spPr>
          <a:xfrm>
            <a:off x="6178103" y="1133856"/>
            <a:ext cx="173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F943462-346A-D24A-9434-A4E65C748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942" y="1311348"/>
            <a:ext cx="3833848" cy="234237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42CD67A-16DA-244C-9E04-59E0B072D380}"/>
              </a:ext>
            </a:extLst>
          </p:cNvPr>
          <p:cNvSpPr/>
          <p:nvPr/>
        </p:nvSpPr>
        <p:spPr>
          <a:xfrm>
            <a:off x="1560576" y="3376919"/>
            <a:ext cx="316992" cy="183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CF6FC2-DEDA-8A4B-B581-C4AEEEC55940}"/>
              </a:ext>
            </a:extLst>
          </p:cNvPr>
          <p:cNvSpPr/>
          <p:nvPr/>
        </p:nvSpPr>
        <p:spPr>
          <a:xfrm>
            <a:off x="2368032" y="1021907"/>
            <a:ext cx="273524" cy="136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C97C47-6F2D-BD4F-AF57-0787E333A4FF}"/>
              </a:ext>
            </a:extLst>
          </p:cNvPr>
          <p:cNvSpPr txBox="1"/>
          <p:nvPr/>
        </p:nvSpPr>
        <p:spPr>
          <a:xfrm>
            <a:off x="1829523" y="831526"/>
            <a:ext cx="31215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Century Gothic" panose="020B0502020202020204" pitchFamily="34" charset="0"/>
              </a:rPr>
              <a:t>QCD predicts only the Q</a:t>
            </a:r>
            <a:r>
              <a:rPr lang="en-US" b="1" baseline="30000" dirty="0">
                <a:solidFill>
                  <a:srgbClr val="7030A0"/>
                </a:solidFill>
                <a:latin typeface="Century Gothic" panose="020B0502020202020204" pitchFamily="34" charset="0"/>
              </a:rPr>
              <a:t>2</a:t>
            </a:r>
            <a:r>
              <a:rPr lang="en-US" b="1" dirty="0">
                <a:solidFill>
                  <a:srgbClr val="7030A0"/>
                </a:solidFill>
                <a:latin typeface="Century Gothic" panose="020B0502020202020204" pitchFamily="34" charset="0"/>
              </a:rPr>
              <a:t>-dependence</a:t>
            </a:r>
          </a:p>
          <a:p>
            <a:endParaRPr lang="en-US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r>
              <a:rPr lang="en-US" b="1" dirty="0">
                <a:solidFill>
                  <a:srgbClr val="7030A0"/>
                </a:solidFill>
                <a:latin typeface="Century Gothic" panose="020B0502020202020204" pitchFamily="34" charset="0"/>
              </a:rPr>
              <a:t>How is QCD manifested in the matching region?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3C0843-348E-7445-B10B-4450C96F798B}"/>
              </a:ext>
            </a:extLst>
          </p:cNvPr>
          <p:cNvSpPr txBox="1"/>
          <p:nvPr/>
        </p:nvSpPr>
        <p:spPr>
          <a:xfrm>
            <a:off x="89598" y="4175260"/>
            <a:ext cx="1263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double spin asymmetry</a:t>
            </a:r>
          </a:p>
        </p:txBody>
      </p:sp>
    </p:spTree>
    <p:extLst>
      <p:ext uri="{BB962C8B-B14F-4D97-AF65-F5344CB8AC3E}">
        <p14:creationId xmlns:p14="http://schemas.microsoft.com/office/powerpoint/2010/main" val="4183695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E2C26A-8AB8-674B-8C86-4814D8EB9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SPIN2023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FA056A-A803-2042-8B66-8191B9B98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025" name="Picture 1" descr="page36image61045584">
            <a:extLst>
              <a:ext uri="{FF2B5EF4-FFF2-40B4-BE49-F238E27FC236}">
                <a16:creationId xmlns:a16="http://schemas.microsoft.com/office/drawing/2014/main" id="{79766C0E-9223-9D45-98D3-FAE499865B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68" y="906870"/>
            <a:ext cx="5751072" cy="53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E9B895-C90A-A245-ACD8-11E30CD900B5}"/>
              </a:ext>
            </a:extLst>
          </p:cNvPr>
          <p:cNvSpPr txBox="1"/>
          <p:nvPr/>
        </p:nvSpPr>
        <p:spPr>
          <a:xfrm>
            <a:off x="6346960" y="1944154"/>
            <a:ext cx="26296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Significantly increase the kinematic range to validate/test the theory/phenomenology </a:t>
            </a:r>
          </a:p>
          <a:p>
            <a:endParaRPr lang="en-US" dirty="0"/>
          </a:p>
          <a:p>
            <a:r>
              <a:rPr lang="en-US" dirty="0"/>
              <a:t>Multi-dimensional coverage of P</a:t>
            </a:r>
            <a:r>
              <a:rPr lang="en-US" baseline="-25000" dirty="0"/>
              <a:t>T</a:t>
            </a:r>
            <a:r>
              <a:rPr lang="en-US" dirty="0"/>
              <a:t> gives access to fine binning of all observables </a:t>
            </a:r>
          </a:p>
          <a:p>
            <a:endParaRPr lang="en-US" dirty="0"/>
          </a:p>
          <a:p>
            <a:r>
              <a:rPr lang="en-US" dirty="0"/>
              <a:t>Projections using the existing CLAS12 simulation/reconstruction chain for 100 days of running with </a:t>
            </a:r>
            <a:r>
              <a:rPr lang="en-US" dirty="0">
                <a:latin typeface="Lucida Blackletter" pitchFamily="2" charset="77"/>
              </a:rPr>
              <a:t>L</a:t>
            </a:r>
            <a:r>
              <a:rPr lang="en-US" dirty="0"/>
              <a:t>= 10</a:t>
            </a:r>
            <a:r>
              <a:rPr lang="en-US" baseline="30000" dirty="0"/>
              <a:t>35 </a:t>
            </a:r>
            <a:r>
              <a:rPr lang="en-US" dirty="0"/>
              <a:t>cm</a:t>
            </a:r>
            <a:r>
              <a:rPr lang="en-US" baseline="30000" dirty="0"/>
              <a:t>2</a:t>
            </a:r>
            <a:r>
              <a:rPr lang="en-US" dirty="0"/>
              <a:t>s</a:t>
            </a:r>
            <a:r>
              <a:rPr lang="en-US" baseline="30000" dirty="0"/>
              <a:t>−1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0F657B7-188C-7D42-8CF7-76B21A3E4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697" y="227464"/>
            <a:ext cx="8464378" cy="48749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Avenir Roman" panose="02000503020000020003" pitchFamily="2" charset="0"/>
              </a:rPr>
              <a:t>SIDIS Phase Space at 22 GeV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27FCB3-39AD-8A44-864F-57E4E7D87861}"/>
              </a:ext>
            </a:extLst>
          </p:cNvPr>
          <p:cNvSpPr txBox="1"/>
          <p:nvPr/>
        </p:nvSpPr>
        <p:spPr>
          <a:xfrm>
            <a:off x="418648" y="5712440"/>
            <a:ext cx="459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C1FEEF-501C-B44E-A971-12045E3037D8}"/>
              </a:ext>
            </a:extLst>
          </p:cNvPr>
          <p:cNvSpPr txBox="1"/>
          <p:nvPr/>
        </p:nvSpPr>
        <p:spPr>
          <a:xfrm>
            <a:off x="331053" y="862359"/>
            <a:ext cx="459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B5050E-A0AE-9241-9D6A-6A10ED0882EA}"/>
              </a:ext>
            </a:extLst>
          </p:cNvPr>
          <p:cNvSpPr txBox="1"/>
          <p:nvPr/>
        </p:nvSpPr>
        <p:spPr>
          <a:xfrm rot="16200000">
            <a:off x="-324199" y="2734969"/>
            <a:ext cx="1400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</a:t>
            </a:r>
            <a:r>
              <a:rPr lang="en-US" baseline="30000" dirty="0"/>
              <a:t>2</a:t>
            </a:r>
            <a:r>
              <a:rPr lang="en-US" dirty="0"/>
              <a:t> (GeV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993FA4-7791-944B-AA81-6B6B6A615F1B}"/>
              </a:ext>
            </a:extLst>
          </p:cNvPr>
          <p:cNvSpPr txBox="1"/>
          <p:nvPr/>
        </p:nvSpPr>
        <p:spPr>
          <a:xfrm>
            <a:off x="3609652" y="6165081"/>
            <a:ext cx="459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F031C8-4CB7-8144-A22F-B93FFE76B2E5}"/>
              </a:ext>
            </a:extLst>
          </p:cNvPr>
          <p:cNvSpPr txBox="1"/>
          <p:nvPr/>
        </p:nvSpPr>
        <p:spPr>
          <a:xfrm>
            <a:off x="6057163" y="965094"/>
            <a:ext cx="288566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Century Gothic" panose="020B0502020202020204" pitchFamily="34" charset="0"/>
              </a:rPr>
              <a:t>Expected uncertainties for SIDIS cross sections in 4D bins </a:t>
            </a:r>
          </a:p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4BF99E4-47CA-664F-B593-32F7F0235908}"/>
              </a:ext>
            </a:extLst>
          </p:cNvPr>
          <p:cNvCxnSpPr>
            <a:cxnSpLocks/>
          </p:cNvCxnSpPr>
          <p:nvPr/>
        </p:nvCxnSpPr>
        <p:spPr>
          <a:xfrm flipH="1">
            <a:off x="5986273" y="1451292"/>
            <a:ext cx="588026" cy="8773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5AF3E78-218D-6A43-8CE1-5DFC96C13353}"/>
              </a:ext>
            </a:extLst>
          </p:cNvPr>
          <p:cNvSpPr txBox="1"/>
          <p:nvPr/>
        </p:nvSpPr>
        <p:spPr>
          <a:xfrm rot="16200000">
            <a:off x="750019" y="1871804"/>
            <a:ext cx="582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</a:t>
            </a:r>
            <a:r>
              <a:rPr lang="en-US" sz="2000" baseline="-25000" dirty="0" err="1"/>
              <a:t>hT</a:t>
            </a:r>
            <a:endParaRPr lang="en-US" baseline="-25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D3442A-0493-4244-B982-2D88AB283DB6}"/>
              </a:ext>
            </a:extLst>
          </p:cNvPr>
          <p:cNvSpPr txBox="1"/>
          <p:nvPr/>
        </p:nvSpPr>
        <p:spPr>
          <a:xfrm>
            <a:off x="1819494" y="2647689"/>
            <a:ext cx="459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z</a:t>
            </a:r>
            <a:r>
              <a:rPr lang="en-US" sz="2000" baseline="-25000" dirty="0" err="1"/>
              <a:t>h</a:t>
            </a:r>
            <a:endParaRPr lang="en-US" baseline="-25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2AF84A-20E6-0647-8B34-C50F6BD999C9}"/>
              </a:ext>
            </a:extLst>
          </p:cNvPr>
          <p:cNvSpPr txBox="1"/>
          <p:nvPr/>
        </p:nvSpPr>
        <p:spPr>
          <a:xfrm>
            <a:off x="5843474" y="5980415"/>
            <a:ext cx="459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BF117D-F715-0847-A172-27DCD13FA82F}"/>
              </a:ext>
            </a:extLst>
          </p:cNvPr>
          <p:cNvSpPr txBox="1"/>
          <p:nvPr/>
        </p:nvSpPr>
        <p:spPr>
          <a:xfrm>
            <a:off x="761697" y="6022525"/>
            <a:ext cx="459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BC21EE-9420-5A43-A2C5-B22B70C4FAFB}"/>
              </a:ext>
            </a:extLst>
          </p:cNvPr>
          <p:cNvSpPr txBox="1"/>
          <p:nvPr/>
        </p:nvSpPr>
        <p:spPr>
          <a:xfrm>
            <a:off x="5871702" y="2258274"/>
            <a:ext cx="635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-2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654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18BF5-4168-CA42-87B4-6995D4B7F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697" y="140762"/>
            <a:ext cx="8464378" cy="487490"/>
          </a:xfrm>
        </p:spPr>
        <p:txBody>
          <a:bodyPr>
            <a:normAutofit/>
          </a:bodyPr>
          <a:lstStyle/>
          <a:p>
            <a:r>
              <a:rPr lang="en-US" sz="28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Polarized Structure Functions and </a:t>
            </a:r>
            <a:r>
              <a:rPr lang="en-US" sz="2800" b="0" dirty="0">
                <a:solidFill>
                  <a:schemeClr val="accent1"/>
                </a:solidFill>
                <a:latin typeface="Symbol" pitchFamily="2" charset="2"/>
              </a:rPr>
              <a:t>a</a:t>
            </a:r>
            <a:r>
              <a:rPr lang="en-US" sz="2800" b="0" baseline="-25000" dirty="0">
                <a:solidFill>
                  <a:schemeClr val="accent1"/>
                </a:solidFill>
                <a:latin typeface="Century Gothic" panose="020B0502020202020204" pitchFamily="34" charset="0"/>
              </a:rPr>
              <a:t>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0F48D38-A1EB-B240-8A75-206929C1CA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451" y="3618724"/>
            <a:ext cx="8749093" cy="300029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D2BEB1-1C68-1E4E-80B3-DE9A8DF65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SPIN2023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6D72CE-F12B-3549-9202-85F9A265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3B5866-AAB5-6A49-A5AA-45DD255FB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97" y="718974"/>
            <a:ext cx="3963463" cy="29995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539206-91BA-364D-BE51-B6832A1FFFD1}"/>
              </a:ext>
            </a:extLst>
          </p:cNvPr>
          <p:cNvSpPr txBox="1"/>
          <p:nvPr/>
        </p:nvSpPr>
        <p:spPr>
          <a:xfrm>
            <a:off x="106419" y="1402475"/>
            <a:ext cx="510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</a:t>
            </a:r>
            <a:r>
              <a:rPr lang="en-US" sz="2000" baseline="-25000" dirty="0"/>
              <a:t>1</a:t>
            </a:r>
            <a:r>
              <a:rPr lang="en-US" sz="2000" baseline="30000" dirty="0"/>
              <a:t>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84D14D-9F50-2C41-A95D-369C40CF0BE9}"/>
              </a:ext>
            </a:extLst>
          </p:cNvPr>
          <p:cNvSpPr txBox="1"/>
          <p:nvPr/>
        </p:nvSpPr>
        <p:spPr>
          <a:xfrm>
            <a:off x="4128981" y="4096512"/>
            <a:ext cx="63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Symbol" pitchFamily="2" charset="2"/>
              </a:rPr>
              <a:t>a</a:t>
            </a:r>
            <a:r>
              <a:rPr lang="en-US" sz="2800" baseline="-25000" dirty="0">
                <a:solidFill>
                  <a:schemeClr val="accent1"/>
                </a:solidFill>
                <a:latin typeface="Century Gothic" panose="020B0502020202020204" pitchFamily="34" charset="0"/>
              </a:rPr>
              <a:t>s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04A566-6A94-6C49-9F23-A5C7671A8482}"/>
              </a:ext>
            </a:extLst>
          </p:cNvPr>
          <p:cNvSpPr txBox="1"/>
          <p:nvPr/>
        </p:nvSpPr>
        <p:spPr>
          <a:xfrm>
            <a:off x="1902104" y="6282670"/>
            <a:ext cx="73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</a:t>
            </a:r>
            <a:r>
              <a:rPr lang="en-US" baseline="300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655087-FC55-604D-BCCB-47661A48BDCF}"/>
              </a:ext>
            </a:extLst>
          </p:cNvPr>
          <p:cNvSpPr txBox="1"/>
          <p:nvPr/>
        </p:nvSpPr>
        <p:spPr>
          <a:xfrm>
            <a:off x="6112234" y="6213016"/>
            <a:ext cx="73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</a:t>
            </a:r>
            <a:endParaRPr lang="en-US" baseline="30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C875AA-0BD8-FE4C-ADA1-C064FF38EF1F}"/>
              </a:ext>
            </a:extLst>
          </p:cNvPr>
          <p:cNvSpPr txBox="1"/>
          <p:nvPr/>
        </p:nvSpPr>
        <p:spPr>
          <a:xfrm>
            <a:off x="6551146" y="6108170"/>
            <a:ext cx="73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en-US" baseline="30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DD85F2-8685-BD4F-9B5B-A87738291F31}"/>
              </a:ext>
            </a:extLst>
          </p:cNvPr>
          <p:cNvSpPr txBox="1"/>
          <p:nvPr/>
        </p:nvSpPr>
        <p:spPr>
          <a:xfrm>
            <a:off x="4128981" y="2021094"/>
            <a:ext cx="47955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strong coupling constant is a key parameter of the Standard Model</a:t>
            </a:r>
          </a:p>
          <a:p>
            <a:endParaRPr lang="en-US" dirty="0"/>
          </a:p>
          <a:p>
            <a:r>
              <a:rPr lang="en-US" dirty="0"/>
              <a:t> Its current uncertainty is the least precise among all fundamental couplings </a:t>
            </a:r>
          </a:p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DF110F-C347-C849-8942-B015E6381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778" y="1696208"/>
            <a:ext cx="3237298" cy="25661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ED4D390-C5D5-0849-AA4B-6904D70EB75A}"/>
              </a:ext>
            </a:extLst>
          </p:cNvPr>
          <p:cNvSpPr txBox="1"/>
          <p:nvPr/>
        </p:nvSpPr>
        <p:spPr>
          <a:xfrm>
            <a:off x="4128981" y="791922"/>
            <a:ext cx="4837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Extend the precision and kinematic reach of polarized structure functions</a:t>
            </a:r>
          </a:p>
          <a:p>
            <a:endParaRPr lang="en-US" dirty="0"/>
          </a:p>
          <a:p>
            <a:r>
              <a:rPr lang="en-US" dirty="0" err="1"/>
              <a:t>Bjorken</a:t>
            </a:r>
            <a:r>
              <a:rPr lang="en-US" dirty="0"/>
              <a:t> Sum Rule</a:t>
            </a:r>
          </a:p>
        </p:txBody>
      </p:sp>
    </p:spTree>
    <p:extLst>
      <p:ext uri="{BB962C8B-B14F-4D97-AF65-F5344CB8AC3E}">
        <p14:creationId xmlns:p14="http://schemas.microsoft.com/office/powerpoint/2010/main" val="219204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84" y="134601"/>
            <a:ext cx="9017961" cy="487490"/>
          </a:xfrm>
        </p:spPr>
        <p:txBody>
          <a:bodyPr>
            <a:noAutofit/>
          </a:bodyPr>
          <a:lstStyle/>
          <a:p>
            <a:r>
              <a:rPr lang="en-US" b="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Spacial</a:t>
            </a:r>
            <a:r>
              <a:rPr lang="en-US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 Structure &amp; Mechanical Properties of the Proton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27904B-35B0-DCAC-755D-6D4057DC00EC}"/>
              </a:ext>
            </a:extLst>
          </p:cNvPr>
          <p:cNvSpPr txBox="1"/>
          <p:nvPr/>
        </p:nvSpPr>
        <p:spPr>
          <a:xfrm>
            <a:off x="76717" y="804282"/>
            <a:ext cx="5796958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System Font Regular"/>
              <a:buChar char="-"/>
            </a:pPr>
            <a:r>
              <a:rPr lang="en-US" sz="1400" dirty="0">
                <a:latin typeface="Century Gothic" panose="020B0502020202020204" pitchFamily="34" charset="0"/>
              </a:rPr>
              <a:t>Form Factors: source of information on hadron structure</a:t>
            </a:r>
          </a:p>
          <a:p>
            <a:pPr marL="285750" indent="-285750">
              <a:buFont typeface="System Font Regular"/>
              <a:buChar char="-"/>
            </a:pPr>
            <a:endParaRPr lang="en-US" sz="800" dirty="0">
              <a:latin typeface="Century Gothic" panose="020B0502020202020204" pitchFamily="34" charset="0"/>
            </a:endParaRPr>
          </a:p>
          <a:p>
            <a:pPr marL="285750" indent="-285750">
              <a:buFont typeface="System Font Regular"/>
              <a:buChar char="-"/>
            </a:pPr>
            <a:r>
              <a:rPr lang="en-US" sz="1400" dirty="0">
                <a:latin typeface="Century Gothic" panose="020B0502020202020204" pitchFamily="34" charset="0"/>
              </a:rPr>
              <a:t>Gravitational FFs (GFFs) : describe how energy, spin, and various mechanical properties of hadrons are carried by q/g constituents.</a:t>
            </a:r>
          </a:p>
          <a:p>
            <a:pPr marL="285750" indent="-285750">
              <a:buFont typeface="System Font Regular"/>
              <a:buChar char="-"/>
            </a:pPr>
            <a:endParaRPr lang="en-US" sz="800" dirty="0">
              <a:latin typeface="Century Gothic" panose="020B0502020202020204" pitchFamily="34" charset="0"/>
            </a:endParaRPr>
          </a:p>
          <a:p>
            <a:pPr marL="285750" indent="-285750">
              <a:buFont typeface="System Font Regular"/>
              <a:buChar char="-"/>
            </a:pPr>
            <a:r>
              <a:rPr lang="en-US" sz="1400" dirty="0">
                <a:latin typeface="Century Gothic" panose="020B0502020202020204" pitchFamily="34" charset="0"/>
              </a:rPr>
              <a:t>GFF D(t):  describes the pressure distribution in the nucleon. It is accessible through measurements of the Compton FFs measured in </a:t>
            </a:r>
            <a:r>
              <a:rPr lang="en-US" sz="1400" b="1" dirty="0">
                <a:solidFill>
                  <a:srgbClr val="152BF4"/>
                </a:solidFill>
                <a:latin typeface="Century Gothic" panose="020B0502020202020204" pitchFamily="34" charset="0"/>
              </a:rPr>
              <a:t>Deeply Virtual Compton Scattering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256D8D-D09D-12E3-C426-8CBBAD23BE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92"/>
          <a:stretch/>
        </p:blipFill>
        <p:spPr>
          <a:xfrm>
            <a:off x="6094856" y="4797498"/>
            <a:ext cx="2935111" cy="16698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755326-5466-DD17-C9F7-5214CCD45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276"/>
          <a:stretch/>
        </p:blipFill>
        <p:spPr>
          <a:xfrm>
            <a:off x="5873675" y="888715"/>
            <a:ext cx="3054692" cy="178461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A888127-8F80-2ED4-0D60-7142F28838B6}"/>
              </a:ext>
            </a:extLst>
          </p:cNvPr>
          <p:cNvSpPr/>
          <p:nvPr/>
        </p:nvSpPr>
        <p:spPr>
          <a:xfrm>
            <a:off x="5779911" y="1571613"/>
            <a:ext cx="1008164" cy="100225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FC4EB7-3415-C654-4173-F13D5C4F3C6C}"/>
              </a:ext>
            </a:extLst>
          </p:cNvPr>
          <p:cNvSpPr txBox="1"/>
          <p:nvPr/>
        </p:nvSpPr>
        <p:spPr>
          <a:xfrm>
            <a:off x="182863" y="2696789"/>
            <a:ext cx="53274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 panose="020B0502020202020204" pitchFamily="34" charset="0"/>
              </a:rPr>
              <a:t>A large -t range is required to perform the Fourier transform with controlled uncertainties ➜ high luminosity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C1B353-A466-E785-5BD7-829F7EFCBF25}"/>
              </a:ext>
            </a:extLst>
          </p:cNvPr>
          <p:cNvSpPr txBox="1"/>
          <p:nvPr/>
        </p:nvSpPr>
        <p:spPr>
          <a:xfrm>
            <a:off x="-55203" y="3129648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➜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273DCF8-A05A-593A-01F0-CB646797660B}"/>
              </a:ext>
            </a:extLst>
          </p:cNvPr>
          <p:cNvCxnSpPr>
            <a:cxnSpLocks/>
          </p:cNvCxnSpPr>
          <p:nvPr/>
        </p:nvCxnSpPr>
        <p:spPr>
          <a:xfrm flipV="1">
            <a:off x="5543048" y="2295111"/>
            <a:ext cx="206247" cy="16362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C757D4E-08D9-7305-B7CB-8EEE197CA8AF}"/>
              </a:ext>
            </a:extLst>
          </p:cNvPr>
          <p:cNvCxnSpPr>
            <a:cxnSpLocks/>
          </p:cNvCxnSpPr>
          <p:nvPr/>
        </p:nvCxnSpPr>
        <p:spPr>
          <a:xfrm flipH="1" flipV="1">
            <a:off x="7401021" y="1408541"/>
            <a:ext cx="467335" cy="66256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CA1CCA3-A200-39D6-3951-B6D8453322E5}"/>
              </a:ext>
            </a:extLst>
          </p:cNvPr>
          <p:cNvSpPr txBox="1"/>
          <p:nvPr/>
        </p:nvSpPr>
        <p:spPr>
          <a:xfrm>
            <a:off x="7401021" y="2071107"/>
            <a:ext cx="20188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Simulation @ 22 GeV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3D57FA-54A2-DC4C-AD8A-10DB76E8F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129" y="2673329"/>
            <a:ext cx="3148838" cy="2116677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C2275D2-4A36-2D41-8E04-A5058DBC570D}"/>
              </a:ext>
            </a:extLst>
          </p:cNvPr>
          <p:cNvCxnSpPr>
            <a:cxnSpLocks/>
          </p:cNvCxnSpPr>
          <p:nvPr/>
        </p:nvCxnSpPr>
        <p:spPr>
          <a:xfrm>
            <a:off x="5500512" y="2757762"/>
            <a:ext cx="875514" cy="487023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2D47BA7-3428-D04A-B13C-61F8CA59554E}"/>
              </a:ext>
            </a:extLst>
          </p:cNvPr>
          <p:cNvSpPr txBox="1"/>
          <p:nvPr/>
        </p:nvSpPr>
        <p:spPr>
          <a:xfrm>
            <a:off x="7634688" y="5009204"/>
            <a:ext cx="98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52BF4"/>
                </a:solidFill>
              </a:rPr>
              <a:t>22 GeV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725D54-E60E-5A59-9A69-B750B4488642}"/>
              </a:ext>
            </a:extLst>
          </p:cNvPr>
          <p:cNvSpPr txBox="1"/>
          <p:nvPr/>
        </p:nvSpPr>
        <p:spPr>
          <a:xfrm>
            <a:off x="4595245" y="2399380"/>
            <a:ext cx="16090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US" sz="1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data @ 6 GeV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755182-0776-6306-D792-B8F22D442A47}"/>
              </a:ext>
            </a:extLst>
          </p:cNvPr>
          <p:cNvSpPr txBox="1"/>
          <p:nvPr/>
        </p:nvSpPr>
        <p:spPr>
          <a:xfrm>
            <a:off x="510823" y="3267173"/>
            <a:ext cx="6277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The 22 GeV beam energy is crucial to this program</a:t>
            </a:r>
          </a:p>
        </p:txBody>
      </p:sp>
    </p:spTree>
    <p:extLst>
      <p:ext uri="{BB962C8B-B14F-4D97-AF65-F5344CB8AC3E}">
        <p14:creationId xmlns:p14="http://schemas.microsoft.com/office/powerpoint/2010/main" val="2081677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84" y="134601"/>
            <a:ext cx="9017961" cy="487490"/>
          </a:xfrm>
        </p:spPr>
        <p:txBody>
          <a:bodyPr>
            <a:noAutofit/>
          </a:bodyPr>
          <a:lstStyle/>
          <a:p>
            <a:r>
              <a:rPr lang="en-US" b="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Spacial</a:t>
            </a:r>
            <a:r>
              <a:rPr lang="en-US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 Structure &amp; Mechanical Properties of the Proton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27904B-35B0-DCAC-755D-6D4057DC00EC}"/>
              </a:ext>
            </a:extLst>
          </p:cNvPr>
          <p:cNvSpPr txBox="1"/>
          <p:nvPr/>
        </p:nvSpPr>
        <p:spPr>
          <a:xfrm>
            <a:off x="76717" y="804282"/>
            <a:ext cx="5796958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System Font Regular"/>
              <a:buChar char="-"/>
            </a:pPr>
            <a:r>
              <a:rPr lang="en-US" sz="1400" dirty="0">
                <a:latin typeface="Century Gothic" panose="020B0502020202020204" pitchFamily="34" charset="0"/>
              </a:rPr>
              <a:t>Form Factors: source of information on hadron structure</a:t>
            </a:r>
          </a:p>
          <a:p>
            <a:pPr marL="285750" indent="-285750">
              <a:buFont typeface="System Font Regular"/>
              <a:buChar char="-"/>
            </a:pPr>
            <a:endParaRPr lang="en-US" sz="800" dirty="0">
              <a:latin typeface="Century Gothic" panose="020B0502020202020204" pitchFamily="34" charset="0"/>
            </a:endParaRPr>
          </a:p>
          <a:p>
            <a:pPr marL="285750" indent="-285750">
              <a:buFont typeface="System Font Regular"/>
              <a:buChar char="-"/>
            </a:pPr>
            <a:r>
              <a:rPr lang="en-US" sz="1400" dirty="0">
                <a:latin typeface="Century Gothic" panose="020B0502020202020204" pitchFamily="34" charset="0"/>
              </a:rPr>
              <a:t>Gravitational FFs (GFFs) : describe how energy, spin, and various mechanical properties of hadrons are carried by q/g constituents.</a:t>
            </a:r>
          </a:p>
          <a:p>
            <a:pPr marL="285750" indent="-285750">
              <a:buFont typeface="System Font Regular"/>
              <a:buChar char="-"/>
            </a:pPr>
            <a:endParaRPr lang="en-US" sz="800" dirty="0">
              <a:latin typeface="Century Gothic" panose="020B0502020202020204" pitchFamily="34" charset="0"/>
            </a:endParaRPr>
          </a:p>
          <a:p>
            <a:pPr marL="285750" indent="-285750">
              <a:buFont typeface="System Font Regular"/>
              <a:buChar char="-"/>
            </a:pPr>
            <a:r>
              <a:rPr lang="en-US" sz="1400" dirty="0">
                <a:latin typeface="Century Gothic" panose="020B0502020202020204" pitchFamily="34" charset="0"/>
              </a:rPr>
              <a:t>GFF D(t):  describes the pressure distribution in the nucleon. It is accessible through measurements of the Compton FFs measured in </a:t>
            </a:r>
            <a:r>
              <a:rPr lang="en-US" sz="1400" b="1" dirty="0">
                <a:solidFill>
                  <a:srgbClr val="152BF4"/>
                </a:solidFill>
                <a:latin typeface="Century Gothic" panose="020B0502020202020204" pitchFamily="34" charset="0"/>
              </a:rPr>
              <a:t>Deeply Virtual Compton Scattering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256D8D-D09D-12E3-C426-8CBBAD23BE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92"/>
          <a:stretch/>
        </p:blipFill>
        <p:spPr>
          <a:xfrm>
            <a:off x="6094856" y="4797498"/>
            <a:ext cx="2935111" cy="16698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755326-5466-DD17-C9F7-5214CCD45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276"/>
          <a:stretch/>
        </p:blipFill>
        <p:spPr>
          <a:xfrm>
            <a:off x="5873675" y="888715"/>
            <a:ext cx="3054692" cy="178461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A888127-8F80-2ED4-0D60-7142F28838B6}"/>
              </a:ext>
            </a:extLst>
          </p:cNvPr>
          <p:cNvSpPr/>
          <p:nvPr/>
        </p:nvSpPr>
        <p:spPr>
          <a:xfrm>
            <a:off x="5779911" y="1571613"/>
            <a:ext cx="1008164" cy="100225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FC4EB7-3415-C654-4173-F13D5C4F3C6C}"/>
              </a:ext>
            </a:extLst>
          </p:cNvPr>
          <p:cNvSpPr txBox="1"/>
          <p:nvPr/>
        </p:nvSpPr>
        <p:spPr>
          <a:xfrm>
            <a:off x="182863" y="2696789"/>
            <a:ext cx="53274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 panose="020B0502020202020204" pitchFamily="34" charset="0"/>
              </a:rPr>
              <a:t>A large -t range is required to perform the Fourier transform with controlled uncertainties ➜ high luminosity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C1B353-A466-E785-5BD7-829F7EFCBF25}"/>
              </a:ext>
            </a:extLst>
          </p:cNvPr>
          <p:cNvSpPr txBox="1"/>
          <p:nvPr/>
        </p:nvSpPr>
        <p:spPr>
          <a:xfrm>
            <a:off x="-55203" y="3129648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➜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273DCF8-A05A-593A-01F0-CB646797660B}"/>
              </a:ext>
            </a:extLst>
          </p:cNvPr>
          <p:cNvCxnSpPr>
            <a:cxnSpLocks/>
          </p:cNvCxnSpPr>
          <p:nvPr/>
        </p:nvCxnSpPr>
        <p:spPr>
          <a:xfrm flipV="1">
            <a:off x="5543048" y="2295111"/>
            <a:ext cx="206247" cy="16362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C757D4E-08D9-7305-B7CB-8EEE197CA8AF}"/>
              </a:ext>
            </a:extLst>
          </p:cNvPr>
          <p:cNvCxnSpPr>
            <a:cxnSpLocks/>
          </p:cNvCxnSpPr>
          <p:nvPr/>
        </p:nvCxnSpPr>
        <p:spPr>
          <a:xfrm flipH="1" flipV="1">
            <a:off x="7401021" y="1408541"/>
            <a:ext cx="467335" cy="66256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CA1CCA3-A200-39D6-3951-B6D8453322E5}"/>
              </a:ext>
            </a:extLst>
          </p:cNvPr>
          <p:cNvSpPr txBox="1"/>
          <p:nvPr/>
        </p:nvSpPr>
        <p:spPr>
          <a:xfrm>
            <a:off x="7401021" y="2071107"/>
            <a:ext cx="20188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Simulation @ 22 GeV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3D57FA-54A2-DC4C-AD8A-10DB76E8F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129" y="2673329"/>
            <a:ext cx="3148838" cy="2116677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C2275D2-4A36-2D41-8E04-A5058DBC570D}"/>
              </a:ext>
            </a:extLst>
          </p:cNvPr>
          <p:cNvCxnSpPr>
            <a:cxnSpLocks/>
          </p:cNvCxnSpPr>
          <p:nvPr/>
        </p:nvCxnSpPr>
        <p:spPr>
          <a:xfrm>
            <a:off x="5500512" y="2757762"/>
            <a:ext cx="875514" cy="487023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2D47BA7-3428-D04A-B13C-61F8CA59554E}"/>
              </a:ext>
            </a:extLst>
          </p:cNvPr>
          <p:cNvSpPr txBox="1"/>
          <p:nvPr/>
        </p:nvSpPr>
        <p:spPr>
          <a:xfrm>
            <a:off x="7634688" y="5009204"/>
            <a:ext cx="98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52BF4"/>
                </a:solidFill>
              </a:rPr>
              <a:t>22 GeV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725D54-E60E-5A59-9A69-B750B4488642}"/>
              </a:ext>
            </a:extLst>
          </p:cNvPr>
          <p:cNvSpPr txBox="1"/>
          <p:nvPr/>
        </p:nvSpPr>
        <p:spPr>
          <a:xfrm>
            <a:off x="4595245" y="2399380"/>
            <a:ext cx="16090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US" sz="1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data @ 6 GeV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755182-0776-6306-D792-B8F22D442A47}"/>
              </a:ext>
            </a:extLst>
          </p:cNvPr>
          <p:cNvSpPr txBox="1"/>
          <p:nvPr/>
        </p:nvSpPr>
        <p:spPr>
          <a:xfrm>
            <a:off x="510823" y="3267173"/>
            <a:ext cx="6277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The 22 GeV beam energy is crucial to this program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A4FCEE-752E-044E-B110-32BCF9D9D27E}"/>
              </a:ext>
            </a:extLst>
          </p:cNvPr>
          <p:cNvSpPr txBox="1"/>
          <p:nvPr/>
        </p:nvSpPr>
        <p:spPr>
          <a:xfrm>
            <a:off x="395255" y="3813853"/>
            <a:ext cx="4842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rgbClr val="021FFB"/>
                </a:solidFill>
                <a:effectLst/>
                <a:latin typeface="Century Gothic" panose="020B0502020202020204" pitchFamily="34" charset="0"/>
              </a:rPr>
              <a:t>D</a:t>
            </a:r>
            <a:r>
              <a:rPr lang="en-US" sz="1800" b="1" u="sng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ouble </a:t>
            </a:r>
            <a:r>
              <a:rPr lang="en-US" sz="1800" b="1" u="sng" dirty="0">
                <a:solidFill>
                  <a:srgbClr val="021FFB"/>
                </a:solidFill>
                <a:effectLst/>
                <a:latin typeface="Century Gothic" panose="020B0502020202020204" pitchFamily="34" charset="0"/>
              </a:rPr>
              <a:t>DVCS </a:t>
            </a:r>
            <a:r>
              <a:rPr lang="en-US" sz="1800" b="1" u="sng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US" sz="1800" b="1" u="sng" dirty="0">
                <a:solidFill>
                  <a:srgbClr val="021FFB"/>
                </a:solidFill>
                <a:effectLst/>
                <a:latin typeface="Century Gothic" panose="020B0502020202020204" pitchFamily="34" charset="0"/>
              </a:rPr>
              <a:t>DDVCS</a:t>
            </a:r>
            <a:r>
              <a:rPr lang="en-US" sz="1800" u="sng" dirty="0">
                <a:solidFill>
                  <a:srgbClr val="021FFB"/>
                </a:solidFill>
                <a:effectLst/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0C2E16D-36B8-7F4F-A490-3D9DCD84A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10" y="4390208"/>
            <a:ext cx="2769601" cy="186563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FB10C53-BD2A-FF47-83F6-9E14F90C6DDC}"/>
              </a:ext>
            </a:extLst>
          </p:cNvPr>
          <p:cNvSpPr txBox="1"/>
          <p:nvPr/>
        </p:nvSpPr>
        <p:spPr>
          <a:xfrm>
            <a:off x="3207261" y="4183185"/>
            <a:ext cx="273100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NEVER been measured (very small cross section).</a:t>
            </a:r>
            <a:r>
              <a:rPr lang="en-U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➜ JLAB with high luminosity </a:t>
            </a:r>
            <a:r>
              <a:rPr lang="en-US" b="1" dirty="0">
                <a:latin typeface="Century Gothic" panose="020B0502020202020204" pitchFamily="34" charset="0"/>
              </a:rPr>
              <a:t>will be the only place to measure this reaction.</a:t>
            </a:r>
            <a:r>
              <a:rPr lang="en-US" sz="1400" b="1" dirty="0">
                <a:latin typeface="Century Gothic" panose="020B0502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8196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F1F7A77-9DFE-F247-A6CA-6EC247092100}"/>
              </a:ext>
            </a:extLst>
          </p:cNvPr>
          <p:cNvGrpSpPr/>
          <p:nvPr/>
        </p:nvGrpSpPr>
        <p:grpSpPr>
          <a:xfrm>
            <a:off x="284536" y="3183645"/>
            <a:ext cx="8622497" cy="3564606"/>
            <a:chOff x="0" y="774892"/>
            <a:chExt cx="12189216" cy="482656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A6776B4-A63E-FC4B-93BC-E8EFCA759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774892"/>
              <a:ext cx="12189216" cy="482656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0F3754A-7020-3E47-A8DF-D240E9B2668A}"/>
                </a:ext>
              </a:extLst>
            </p:cNvPr>
            <p:cNvSpPr txBox="1"/>
            <p:nvPr/>
          </p:nvSpPr>
          <p:spPr>
            <a:xfrm>
              <a:off x="2288308" y="897449"/>
              <a:ext cx="2910914" cy="3750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spc="-1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123  MeV  e</a:t>
              </a:r>
              <a:r>
                <a:rPr lang="en-US" sz="1400" b="1" spc="-15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sz="1200" b="1" spc="-1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 650  MeV  e</a:t>
              </a:r>
              <a:r>
                <a:rPr lang="en-US" sz="1400" b="1" spc="-150" baseline="30000" dirty="0">
                  <a:latin typeface="Symbol" panose="05050102010706020507" pitchFamily="18" charset="2"/>
                  <a:cs typeface="Times New Roman" panose="02020603050405020304" pitchFamily="18" charset="0"/>
                </a:rPr>
                <a:t>-</a:t>
              </a:r>
              <a:r>
                <a:rPr lang="en-US" sz="1200" b="1" spc="-1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E2404AD5-645D-8D72-E226-62BA2827B17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4536" y="811886"/>
            <a:ext cx="8654998" cy="257749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900" dirty="0"/>
              <a:t>A staged upgrade program at the luminosity frontier (up to 10</a:t>
            </a:r>
            <a:r>
              <a:rPr lang="en-US" sz="2900" baseline="30000" dirty="0"/>
              <a:t>39</a:t>
            </a:r>
            <a:r>
              <a:rPr lang="en-US" sz="2900" dirty="0"/>
              <a:t> e-N /cm</a:t>
            </a:r>
            <a:r>
              <a:rPr lang="en-US" sz="2900" baseline="30000" dirty="0"/>
              <a:t>2</a:t>
            </a:r>
            <a:r>
              <a:rPr lang="en-US" sz="2900" dirty="0"/>
              <a:t>/ s), capitalizing on novel accelerator science and technology</a:t>
            </a:r>
          </a:p>
          <a:p>
            <a:pPr marL="214313" indent="-214313">
              <a:lnSpc>
                <a:spcPct val="120000"/>
              </a:lnSpc>
            </a:pPr>
            <a:r>
              <a:rPr lang="en-US" sz="2900" dirty="0"/>
              <a:t>Phase 1: Polarized positrons in a former FEL (“LERF”) with transport to CEBAF (proposed 12 GeV science program)</a:t>
            </a:r>
          </a:p>
          <a:p>
            <a:pPr marL="214313" indent="-214313">
              <a:lnSpc>
                <a:spcPct val="120000"/>
              </a:lnSpc>
            </a:pPr>
            <a:r>
              <a:rPr lang="en-US" sz="2900" dirty="0"/>
              <a:t>Phase 2: Recirculating injector energy upgrade to 650 MeV electrons</a:t>
            </a:r>
          </a:p>
          <a:p>
            <a:pPr marL="214313" indent="-214313">
              <a:lnSpc>
                <a:spcPct val="120000"/>
              </a:lnSpc>
            </a:pPr>
            <a:r>
              <a:rPr lang="en-US" sz="2900" dirty="0">
                <a:solidFill>
                  <a:srgbClr val="0070C0"/>
                </a:solidFill>
              </a:rPr>
              <a:t>Replace one set of arcs on each side with new FFA permanent magnet arcs to upgrade to 22 GeV – </a:t>
            </a:r>
            <a:r>
              <a:rPr lang="en-US" sz="2900" b="1" i="1" u="sng" dirty="0">
                <a:solidFill>
                  <a:srgbClr val="0070C0"/>
                </a:solidFill>
              </a:rPr>
              <a:t>no new RF needed!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3CE26D98-FB6F-6438-DE6F-E76B898A7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673" y="1859266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26808" y="5742921"/>
            <a:ext cx="536158" cy="227523"/>
          </a:xfrm>
        </p:spPr>
        <p:txBody>
          <a:bodyPr/>
          <a:lstStyle/>
          <a:p>
            <a:pPr defTabSz="685800">
              <a:defRPr/>
            </a:pPr>
            <a:fld id="{07E1C93C-5050-FC42-8F10-D22D4F119D13}" type="slidenum">
              <a:rPr lang="en-US">
                <a:solidFill>
                  <a:srgbClr val="000000"/>
                </a:solidFill>
              </a:rPr>
              <a:pPr defTabSz="685800">
                <a:defRPr/>
              </a:pPr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6C83801-380C-634D-A066-139C64A512C4}"/>
              </a:ext>
            </a:extLst>
          </p:cNvPr>
          <p:cNvSpPr txBox="1">
            <a:spLocks/>
          </p:cNvSpPr>
          <p:nvPr/>
        </p:nvSpPr>
        <p:spPr>
          <a:xfrm>
            <a:off x="308920" y="114194"/>
            <a:ext cx="8788464" cy="617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all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0" dirty="0">
                <a:solidFill>
                  <a:schemeClr val="accent1"/>
                </a:solidFill>
                <a:latin typeface="Avenir Roman" panose="02000503020000020003" pitchFamily="2" charset="0"/>
              </a:rPr>
              <a:t>Jefferson Lab Accelerator PHASED Upgrade</a:t>
            </a:r>
          </a:p>
        </p:txBody>
      </p:sp>
    </p:spTree>
    <p:extLst>
      <p:ext uri="{BB962C8B-B14F-4D97-AF65-F5344CB8AC3E}">
        <p14:creationId xmlns:p14="http://schemas.microsoft.com/office/powerpoint/2010/main" val="3695282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Chart, line chart&#10;&#10;Description automatically generated">
            <a:extLst>
              <a:ext uri="{FF2B5EF4-FFF2-40B4-BE49-F238E27FC236}">
                <a16:creationId xmlns:a16="http://schemas.microsoft.com/office/drawing/2014/main" id="{DE2F6353-B515-9E46-91D4-4797954FD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366" y="3898412"/>
            <a:ext cx="3475393" cy="2956964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" y="36576"/>
            <a:ext cx="9144000" cy="740705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>
                <a:solidFill>
                  <a:schemeClr val="accent1"/>
                </a:solidFill>
                <a:latin typeface="Avenir" panose="02000503020000020003" pitchFamily="2" charset="0"/>
                <a:cs typeface="Avenir Black"/>
              </a:rPr>
              <a:t>Unambiguous Access to Strange Quarks</a:t>
            </a:r>
            <a:endParaRPr lang="en-US" sz="3600" b="0" dirty="0">
              <a:solidFill>
                <a:srgbClr val="FFFFFF"/>
              </a:solidFill>
              <a:latin typeface="Avenir" panose="02000503020000020003" pitchFamily="2" charset="0"/>
              <a:cs typeface="Avenir Black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A6F1217-9C69-AD4E-81C7-864747CB5A11}"/>
              </a:ext>
            </a:extLst>
          </p:cNvPr>
          <p:cNvSpPr txBox="1">
            <a:spLocks/>
          </p:cNvSpPr>
          <p:nvPr/>
        </p:nvSpPr>
        <p:spPr>
          <a:xfrm>
            <a:off x="5790431" y="6552012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B31358-2046-2A05-B0F9-06D650291495}"/>
              </a:ext>
            </a:extLst>
          </p:cNvPr>
          <p:cNvCxnSpPr/>
          <p:nvPr/>
        </p:nvCxnSpPr>
        <p:spPr>
          <a:xfrm>
            <a:off x="4609657" y="1253201"/>
            <a:ext cx="0" cy="56047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92A632FA-520F-9A57-FD6F-DF26DB323E33}"/>
              </a:ext>
            </a:extLst>
          </p:cNvPr>
          <p:cNvGrpSpPr/>
          <p:nvPr/>
        </p:nvGrpSpPr>
        <p:grpSpPr>
          <a:xfrm>
            <a:off x="4575366" y="893095"/>
            <a:ext cx="4617720" cy="5153775"/>
            <a:chOff x="4575366" y="893095"/>
            <a:chExt cx="4617720" cy="5153775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1932360-8318-1028-E6E1-98A42F6124A0}"/>
                </a:ext>
              </a:extLst>
            </p:cNvPr>
            <p:cNvSpPr txBox="1"/>
            <p:nvPr/>
          </p:nvSpPr>
          <p:spPr>
            <a:xfrm>
              <a:off x="7772950" y="4230988"/>
              <a:ext cx="131994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/>
              <a:r>
                <a:rPr lang="en-US" sz="1400" dirty="0">
                  <a:latin typeface="Century Gothic" panose="020B0502020202020204" pitchFamily="34" charset="0"/>
                </a:rPr>
                <a:t>~100 days, 40 </a:t>
              </a:r>
              <a:r>
                <a:rPr lang="el-GR" sz="1400" dirty="0">
                  <a:latin typeface="Century Gothic" panose="020B0502020202020204" pitchFamily="34" charset="0"/>
                </a:rPr>
                <a:t>μ</a:t>
              </a:r>
              <a:r>
                <a:rPr lang="en-US" sz="1400" dirty="0">
                  <a:latin typeface="Century Gothic" panose="020B0502020202020204" pitchFamily="34" charset="0"/>
                </a:rPr>
                <a:t>A beam split between 40 cm D and H targets</a:t>
              </a:r>
              <a:endParaRPr lang="en-US" sz="2000" dirty="0">
                <a:latin typeface="Century Gothic" panose="020B0502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777F564-1733-4EEA-8E76-40D376C56AEB}"/>
                </a:ext>
              </a:extLst>
            </p:cNvPr>
            <p:cNvSpPr txBox="1"/>
            <p:nvPr/>
          </p:nvSpPr>
          <p:spPr>
            <a:xfrm>
              <a:off x="4607862" y="1407680"/>
              <a:ext cx="4569775" cy="28700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rgbClr val="0D36B6"/>
                  </a:solidFill>
                  <a:latin typeface="Century Gothic" panose="020B0502020202020204" pitchFamily="34" charset="0"/>
                </a:rPr>
                <a:t>Parity-violating DIS allows strange contribution to be isolated when combined with </a:t>
              </a:r>
              <a:r>
                <a:rPr lang="en-US" sz="1600" b="1" dirty="0" err="1">
                  <a:solidFill>
                    <a:srgbClr val="0D36B6"/>
                  </a:solidFill>
                  <a:latin typeface="Century Gothic" panose="020B0502020202020204" pitchFamily="34" charset="0"/>
                </a:rPr>
                <a:t>p,n</a:t>
              </a:r>
              <a:r>
                <a:rPr lang="en-US" sz="1600" b="1" dirty="0">
                  <a:solidFill>
                    <a:srgbClr val="0D36B6"/>
                  </a:solidFill>
                  <a:latin typeface="Century Gothic" panose="020B0502020202020204" pitchFamily="34" charset="0"/>
                </a:rPr>
                <a:t> data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b="1" dirty="0">
                <a:solidFill>
                  <a:srgbClr val="0D36B6"/>
                </a:solidFill>
                <a:latin typeface="Century Gothic" panose="020B0502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b="1" dirty="0">
                <a:solidFill>
                  <a:srgbClr val="0D36B6"/>
                </a:solidFill>
                <a:latin typeface="Century Gothic" panose="020B0502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rgbClr val="0D36B6"/>
                  </a:solidFill>
                  <a:latin typeface="Century Gothic" panose="020B0502020202020204" pitchFamily="34" charset="0"/>
                </a:rPr>
                <a:t>Valence regime provides </a:t>
              </a:r>
              <a:r>
                <a:rPr lang="en-US" sz="1600" b="1" u="sng" dirty="0">
                  <a:solidFill>
                    <a:srgbClr val="0D36B6"/>
                  </a:solidFill>
                  <a:latin typeface="Century Gothic" panose="020B0502020202020204" pitchFamily="34" charset="0"/>
                </a:rPr>
                <a:t>strength and shape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050" b="1" u="sng" dirty="0">
                <a:solidFill>
                  <a:srgbClr val="0D36B6"/>
                </a:solidFill>
                <a:latin typeface="Century Gothic" panose="020B0502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Substantial improvement </a:t>
              </a:r>
              <a:r>
                <a:rPr lang="en-US" sz="1400" b="1" dirty="0">
                  <a:solidFill>
                    <a:srgbClr val="00B050"/>
                  </a:solidFill>
                  <a:latin typeface="Century Gothic" panose="020B0502020202020204" pitchFamily="34" charset="0"/>
                </a:rPr>
                <a:t>with a reduction in the uncertainty that can reach more than a factor two at large-x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b="1" u="sng" dirty="0">
                <a:solidFill>
                  <a:srgbClr val="0D36B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7B040C5-E1AA-8EA9-451A-CC10D81EA51A}"/>
                </a:ext>
              </a:extLst>
            </p:cNvPr>
            <p:cNvSpPr txBox="1"/>
            <p:nvPr/>
          </p:nvSpPr>
          <p:spPr>
            <a:xfrm>
              <a:off x="4628498" y="893095"/>
              <a:ext cx="4549139" cy="400110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  <a:latin typeface="Century Gothic" panose="020B0502020202020204" pitchFamily="34" charset="0"/>
                </a:rPr>
                <a:t>Parity-violating DIS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D8B3D93-B0DB-22D2-468E-0005BA769AAC}"/>
                </a:ext>
              </a:extLst>
            </p:cNvPr>
            <p:cNvSpPr txBox="1"/>
            <p:nvPr/>
          </p:nvSpPr>
          <p:spPr>
            <a:xfrm>
              <a:off x="4575366" y="2241989"/>
              <a:ext cx="461772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US" sz="1400" b="1" dirty="0">
                <a:solidFill>
                  <a:srgbClr val="0D36B6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AFCC9D0-F828-5E4C-9A9E-0658E463AB7B}"/>
              </a:ext>
            </a:extLst>
          </p:cNvPr>
          <p:cNvSpPr txBox="1"/>
          <p:nvPr/>
        </p:nvSpPr>
        <p:spPr>
          <a:xfrm>
            <a:off x="0" y="898878"/>
            <a:ext cx="4607863" cy="4001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Current Situation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647DC2-B78A-2A43-BF93-DAA1AB56B9A2}"/>
              </a:ext>
            </a:extLst>
          </p:cNvPr>
          <p:cNvSpPr txBox="1"/>
          <p:nvPr/>
        </p:nvSpPr>
        <p:spPr>
          <a:xfrm>
            <a:off x="3060192" y="2116902"/>
            <a:ext cx="1813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7030A0"/>
                </a:solidFill>
                <a:latin typeface="Century Gothic" panose="020B0502020202020204" pitchFamily="34" charset="0"/>
              </a:rPr>
              <a:t>LHC results inconclusive</a:t>
            </a:r>
          </a:p>
        </p:txBody>
      </p:sp>
      <p:pic>
        <p:nvPicPr>
          <p:cNvPr id="33" name="s.pdf" descr="s.pdf">
            <a:extLst>
              <a:ext uri="{FF2B5EF4-FFF2-40B4-BE49-F238E27FC236}">
                <a16:creationId xmlns:a16="http://schemas.microsoft.com/office/drawing/2014/main" id="{DC20D5B1-7B8D-554B-A04C-DBBEDEC4B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18" y="3630707"/>
            <a:ext cx="4096082" cy="307206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2F09A7-8063-5243-B73D-8CF10E55A66E}"/>
              </a:ext>
            </a:extLst>
          </p:cNvPr>
          <p:cNvSpPr txBox="1"/>
          <p:nvPr/>
        </p:nvSpPr>
        <p:spPr>
          <a:xfrm rot="20942341">
            <a:off x="2613504" y="5277485"/>
            <a:ext cx="2117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Order of magnitude differences!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8D7FD5A-EBDC-134E-9647-CC304E2E5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03349" y="1438998"/>
            <a:ext cx="4449826" cy="4351338"/>
          </a:xfrm>
        </p:spPr>
        <p:txBody>
          <a:bodyPr>
            <a:normAutofit/>
          </a:bodyPr>
          <a:lstStyle/>
          <a:p>
            <a:pPr marL="660400" indent="-342900" algn="l">
              <a:buSzPct val="171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di-muon production in neutrino-nucleus scattering </a:t>
            </a:r>
            <a:r>
              <a:rPr lang="en-US" sz="1400" b="1" i="1" dirty="0">
                <a:solidFill>
                  <a:srgbClr val="7030A0"/>
                </a:solidFill>
                <a:latin typeface="Century Gothic" panose="020B0502020202020204" pitchFamily="34" charset="0"/>
              </a:rPr>
              <a:t>– nuclear corrections introduce significant uncertainty</a:t>
            </a:r>
          </a:p>
          <a:p>
            <a:pPr marL="660400" indent="-342900" algn="l">
              <a:buSzPct val="171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 and Z rapidity distributions</a:t>
            </a:r>
          </a:p>
          <a:p>
            <a:pPr marL="660400" indent="-342900" algn="l">
              <a:buSzPct val="171000"/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W+c</a:t>
            </a:r>
            <a:r>
              <a:rPr lang="en-US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production                                  </a:t>
            </a:r>
          </a:p>
          <a:p>
            <a:pPr marL="660400" indent="-342900" algn="l">
              <a:buSzPct val="171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Semi-inclusive K production: </a:t>
            </a:r>
            <a:r>
              <a:rPr lang="en-US" sz="1400" b="1" i="1" dirty="0">
                <a:solidFill>
                  <a:srgbClr val="7030A0"/>
                </a:solidFill>
                <a:latin typeface="Century Gothic" panose="020B0502020202020204" pitchFamily="34" charset="0"/>
              </a:rPr>
              <a:t>choice of fragmentation function negates inclusion                                       in global fits</a:t>
            </a:r>
          </a:p>
          <a:p>
            <a:pPr marL="660400" indent="-342900" algn="l">
              <a:buSzPct val="171000"/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D36B6"/>
                </a:solidFill>
                <a:latin typeface="Century Gothic" panose="020B0502020202020204" pitchFamily="34" charset="0"/>
              </a:rPr>
              <a:t>JLab12 Q</a:t>
            </a:r>
            <a:r>
              <a:rPr lang="en-US" sz="1400" b="1" i="1" baseline="30000" dirty="0">
                <a:solidFill>
                  <a:srgbClr val="0D36B6"/>
                </a:solidFill>
                <a:latin typeface="Century Gothic" panose="020B0502020202020204" pitchFamily="34" charset="0"/>
              </a:rPr>
              <a:t>2</a:t>
            </a:r>
            <a:r>
              <a:rPr lang="en-US" sz="1400" b="1" i="1" dirty="0">
                <a:solidFill>
                  <a:srgbClr val="0D36B6"/>
                </a:solidFill>
                <a:latin typeface="Century Gothic" panose="020B0502020202020204" pitchFamily="34" charset="0"/>
              </a:rPr>
              <a:t> too low for PDF analysis</a:t>
            </a:r>
          </a:p>
        </p:txBody>
      </p:sp>
      <p:pic>
        <p:nvPicPr>
          <p:cNvPr id="21" name="Image" descr="Image">
            <a:extLst>
              <a:ext uri="{FF2B5EF4-FFF2-40B4-BE49-F238E27FC236}">
                <a16:creationId xmlns:a16="http://schemas.microsoft.com/office/drawing/2014/main" id="{AE800555-825F-1F49-98D4-DC2619614D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1308" y="2267568"/>
            <a:ext cx="2742960" cy="25661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28EA79-3926-1247-82E9-58C0548DAB5D}"/>
              </a:ext>
            </a:extLst>
          </p:cNvPr>
          <p:cNvSpPr txBox="1"/>
          <p:nvPr/>
        </p:nvSpPr>
        <p:spPr>
          <a:xfrm>
            <a:off x="8225030" y="2116902"/>
            <a:ext cx="431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145E5F-8547-B143-816D-143B91BC5A46}"/>
              </a:ext>
            </a:extLst>
          </p:cNvPr>
          <p:cNvSpPr txBox="1"/>
          <p:nvPr/>
        </p:nvSpPr>
        <p:spPr>
          <a:xfrm>
            <a:off x="2421180" y="6448157"/>
            <a:ext cx="41955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44881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23" y="170925"/>
            <a:ext cx="8464378" cy="487490"/>
          </a:xfrm>
        </p:spPr>
        <p:txBody>
          <a:bodyPr>
            <a:noAutofit/>
          </a:bodyPr>
          <a:lstStyle/>
          <a:p>
            <a:r>
              <a:rPr lang="en-US" sz="40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Partonic Structure of Mesons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C62477F-73BD-150F-2441-5C2489A68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886" y="2996540"/>
            <a:ext cx="4529667" cy="34475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BDF74C-D8FE-8B55-495F-30194FCFEAF2}"/>
              </a:ext>
            </a:extLst>
          </p:cNvPr>
          <p:cNvSpPr txBox="1"/>
          <p:nvPr/>
        </p:nvSpPr>
        <p:spPr>
          <a:xfrm>
            <a:off x="5892" y="1183086"/>
            <a:ext cx="512737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Tagged deep inelastic scattering  (TDIS) provides a mechanism to access the meson structure via the Sullivan process 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cut of W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π &gt; 1.04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GeV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(to avoid contributions from resonances in a pion analysis,) eliminates most of the data at 11 GeV.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3DD5D3-0EEC-1D73-ECE6-A0BC6952DA9E}"/>
              </a:ext>
            </a:extLst>
          </p:cNvPr>
          <p:cNvSpPr txBox="1"/>
          <p:nvPr/>
        </p:nvSpPr>
        <p:spPr>
          <a:xfrm>
            <a:off x="248856" y="835991"/>
            <a:ext cx="4641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Meson structure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857E34-B9EF-AAD1-9374-626B3652224C}"/>
              </a:ext>
            </a:extLst>
          </p:cNvPr>
          <p:cNvSpPr txBox="1"/>
          <p:nvPr/>
        </p:nvSpPr>
        <p:spPr>
          <a:xfrm>
            <a:off x="248856" y="3196450"/>
            <a:ext cx="4435033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Available phase space significantly increased </a:t>
            </a:r>
          </a:p>
          <a:p>
            <a:pPr marL="292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➔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large improvement in the determination of the valence structure of the pion </a:t>
            </a:r>
          </a:p>
          <a:p>
            <a:pPr marL="292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➔ kin. coverage to smaller x</a:t>
            </a:r>
            <a:r>
              <a:rPr kumimoji="0" lang="el-GR" sz="1600" b="0" i="0" u="none" strike="noStrike" kern="1200" cap="none" spc="0" normalizeH="0" baseline="-2500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π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region to probe the sea content of mesons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Overlap the existing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induced DY data </a:t>
            </a:r>
          </a:p>
          <a:p>
            <a:pPr marL="292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➔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test the universality of PDFs in the mid to large x</a:t>
            </a:r>
            <a:r>
              <a:rPr kumimoji="0" lang="el-GR" sz="1600" b="0" i="0" u="none" strike="noStrike" kern="1200" cap="none" spc="0" normalizeH="0" baseline="-2500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π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region</a:t>
            </a:r>
          </a:p>
          <a:p>
            <a:pPr marL="292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➔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pion PDF predicted to be broader than the proton PDF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E2F3DE-E450-3E70-219D-D0E328797982}"/>
              </a:ext>
            </a:extLst>
          </p:cNvPr>
          <p:cNvSpPr txBox="1"/>
          <p:nvPr/>
        </p:nvSpPr>
        <p:spPr>
          <a:xfrm>
            <a:off x="511619" y="2828836"/>
            <a:ext cx="26129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  22 GeV: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1BCF83-4920-86E4-946D-DBD0B07EBF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88" t="54779" r="4290"/>
          <a:stretch/>
        </p:blipFill>
        <p:spPr>
          <a:xfrm>
            <a:off x="5398268" y="924816"/>
            <a:ext cx="2722901" cy="190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6873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AA196FA-A872-F6A5-3D9A-188F22D844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79" b="8534"/>
          <a:stretch/>
        </p:blipFill>
        <p:spPr>
          <a:xfrm>
            <a:off x="392444" y="4239790"/>
            <a:ext cx="2835938" cy="264112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84" y="87300"/>
            <a:ext cx="9063116" cy="630330"/>
          </a:xfrm>
        </p:spPr>
        <p:txBody>
          <a:bodyPr>
            <a:noAutofit/>
          </a:bodyPr>
          <a:lstStyle/>
          <a:p>
            <a:r>
              <a:rPr lang="en-US" sz="28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Nuclear Dynamics at Extreme Conditions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4D0CFD-34AB-DC49-F4C3-12229E2A19BA}"/>
              </a:ext>
            </a:extLst>
          </p:cNvPr>
          <p:cNvSpPr txBox="1"/>
          <p:nvPr/>
        </p:nvSpPr>
        <p:spPr>
          <a:xfrm>
            <a:off x="392444" y="2126280"/>
            <a:ext cx="49030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A 22 GeV</a:t>
            </a:r>
            <a:r>
              <a:rPr lang="en-US" sz="16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 upgrade will provide reach to the nuclear forces dominated by nuclear repulsion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2D6AAC-F5DC-C392-3DE5-4DA5DDFB251D}"/>
              </a:ext>
            </a:extLst>
          </p:cNvPr>
          <p:cNvSpPr txBox="1"/>
          <p:nvPr/>
        </p:nvSpPr>
        <p:spPr>
          <a:xfrm>
            <a:off x="80884" y="1318297"/>
            <a:ext cx="55261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Century Gothic" panose="020B0502020202020204" pitchFamily="34" charset="0"/>
              </a:rPr>
              <a:t>T</a:t>
            </a:r>
            <a:r>
              <a:rPr lang="en-US" sz="1600" b="1" dirty="0">
                <a:effectLst/>
                <a:latin typeface="Century Gothic" panose="020B0502020202020204" pitchFamily="34" charset="0"/>
              </a:rPr>
              <a:t>he dynamics of the nuclear repulsive core </a:t>
            </a:r>
            <a:r>
              <a:rPr lang="en-US" sz="1600" b="1" dirty="0">
                <a:latin typeface="Century Gothic" panose="020B0502020202020204" pitchFamily="34" charset="0"/>
              </a:rPr>
              <a:t>is </a:t>
            </a:r>
            <a:r>
              <a:rPr lang="en-US" sz="1600" b="1" dirty="0">
                <a:effectLst/>
                <a:latin typeface="Century Gothic" panose="020B0502020202020204" pitchFamily="34" charset="0"/>
              </a:rPr>
              <a:t>still poorly understood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0F115A-6674-948E-8641-2EAE8B763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694" b="6350"/>
          <a:stretch/>
        </p:blipFill>
        <p:spPr>
          <a:xfrm>
            <a:off x="5544715" y="843302"/>
            <a:ext cx="2974337" cy="25821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FB6227D-F169-0FD7-C05F-4AFE524446CB}"/>
              </a:ext>
            </a:extLst>
          </p:cNvPr>
          <p:cNvSpPr txBox="1"/>
          <p:nvPr/>
        </p:nvSpPr>
        <p:spPr>
          <a:xfrm>
            <a:off x="4762965" y="3631257"/>
            <a:ext cx="4596384" cy="801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effectLst/>
                <a:latin typeface="Century Gothic" panose="020B0502020202020204" pitchFamily="34" charset="0"/>
              </a:rPr>
              <a:t>Exploring Deuteron at Very Large Internal Momenta </a:t>
            </a:r>
            <a:r>
              <a:rPr lang="en-US" sz="1400" dirty="0">
                <a:effectLst/>
                <a:latin typeface="Century Gothic" panose="020B0502020202020204" pitchFamily="34" charset="0"/>
              </a:rPr>
              <a:t>(&gt; 800 MeV/c – non-nucleonic &amp; hidden color components)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6EA1E6-89B9-7732-E75F-AB0B47C1F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937" y="4445622"/>
            <a:ext cx="3217556" cy="23791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BA9635-85A2-4FCB-49DB-BB8271652E16}"/>
              </a:ext>
            </a:extLst>
          </p:cNvPr>
          <p:cNvSpPr txBox="1"/>
          <p:nvPr/>
        </p:nvSpPr>
        <p:spPr>
          <a:xfrm>
            <a:off x="7206261" y="4510032"/>
            <a:ext cx="1937739" cy="1829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2AF7"/>
                </a:solidFill>
                <a:latin typeface="Century Gothic" panose="020B0502020202020204" pitchFamily="34" charset="0"/>
              </a:rPr>
              <a:t>non-relativistic theory reproduces data up to pm ∼ 0.7 GeV/c </a:t>
            </a:r>
          </a:p>
          <a:p>
            <a:endParaRPr lang="en-US" sz="400" dirty="0"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u="sng" dirty="0">
                <a:latin typeface="Century Gothic" panose="020B0502020202020204" pitchFamily="34" charset="0"/>
              </a:rPr>
              <a:t>no model </a:t>
            </a:r>
            <a:r>
              <a:rPr lang="en-US" sz="1200" dirty="0">
                <a:latin typeface="Century Gothic" panose="020B0502020202020204" pitchFamily="34" charset="0"/>
              </a:rPr>
              <a:t>reproduces data (non-nucleonic degrees of freedom?, quarks?) pm &gt; 0.7 GeV/c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A371E8-A72C-B348-0FF6-E411C81DC2DA}"/>
              </a:ext>
            </a:extLst>
          </p:cNvPr>
          <p:cNvSpPr txBox="1"/>
          <p:nvPr/>
        </p:nvSpPr>
        <p:spPr>
          <a:xfrm>
            <a:off x="0" y="3039461"/>
            <a:ext cx="48238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1600" b="1" dirty="0">
                <a:effectLst/>
                <a:latin typeface="Century Gothic" panose="020B0502020202020204" pitchFamily="34" charset="0"/>
              </a:rPr>
              <a:t>Superfast Quarks</a:t>
            </a:r>
            <a:endParaRPr lang="en-US" sz="1600" b="1" dirty="0">
              <a:latin typeface="Century Gothic" panose="020B0502020202020204" pitchFamily="34" charset="0"/>
            </a:endParaRPr>
          </a:p>
          <a:p>
            <a:pPr marL="342900" indent="-52388"/>
            <a:r>
              <a:rPr lang="en-US" sz="1400" dirty="0">
                <a:effectLst/>
                <a:latin typeface="Century Gothic" panose="020B0502020202020204" pitchFamily="34" charset="0"/>
              </a:rPr>
              <a:t>The high Q</a:t>
            </a:r>
            <a:r>
              <a:rPr lang="en-US" sz="1400" baseline="30000" dirty="0">
                <a:effectLst/>
                <a:latin typeface="Century Gothic" panose="020B0502020202020204" pitchFamily="34" charset="0"/>
              </a:rPr>
              <a:t>2</a:t>
            </a:r>
            <a:r>
              <a:rPr lang="en-US" sz="1400" dirty="0">
                <a:effectLst/>
                <a:latin typeface="Century Gothic" panose="020B0502020202020204" pitchFamily="34" charset="0"/>
              </a:rPr>
              <a:t> reach will allow 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Century Gothic" panose="020B0502020202020204" pitchFamily="34" charset="0"/>
              </a:rPr>
              <a:t>the suppression of quasi-elastic contributions, </a:t>
            </a:r>
            <a:endParaRPr lang="en-US" sz="1400" dirty="0">
              <a:latin typeface="Century Gothic" panose="020B0502020202020204" pitchFamily="34" charset="0"/>
            </a:endParaRPr>
          </a:p>
          <a:p>
            <a:pPr marL="635000" lvl="1" indent="-29210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Century Gothic" panose="020B0502020202020204" pitchFamily="34" charset="0"/>
              </a:rPr>
              <a:t>the first-ever study of nuclear DIS structure function at </a:t>
            </a:r>
            <a:r>
              <a:rPr lang="en-US" sz="1400" dirty="0" err="1">
                <a:effectLst/>
                <a:latin typeface="Century Gothic" panose="020B0502020202020204" pitchFamily="34" charset="0"/>
              </a:rPr>
              <a:t>Bjorken</a:t>
            </a:r>
            <a:r>
              <a:rPr lang="en-US" sz="1400" dirty="0">
                <a:effectLst/>
                <a:latin typeface="Century Gothic" panose="020B0502020202020204" pitchFamily="34" charset="0"/>
              </a:rPr>
              <a:t> x &gt; 1.2  (r∼ 0.5 </a:t>
            </a:r>
            <a:r>
              <a:rPr lang="en-US" sz="1400" dirty="0" err="1">
                <a:effectLst/>
                <a:latin typeface="Century Gothic" panose="020B0502020202020204" pitchFamily="34" charset="0"/>
              </a:rPr>
              <a:t>fm</a:t>
            </a:r>
            <a:r>
              <a:rPr lang="en-US" sz="1400" dirty="0">
                <a:effectLst/>
                <a:latin typeface="Century Gothic" panose="020B0502020202020204" pitchFamily="34" charset="0"/>
              </a:rPr>
              <a:t>,)</a:t>
            </a:r>
          </a:p>
        </p:txBody>
      </p:sp>
    </p:spTree>
    <p:extLst>
      <p:ext uri="{BB962C8B-B14F-4D97-AF65-F5344CB8AC3E}">
        <p14:creationId xmlns:p14="http://schemas.microsoft.com/office/powerpoint/2010/main" val="2911274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8399423" y="6460300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z="1200" smtClean="0">
                <a:solidFill>
                  <a:srgbClr val="000000"/>
                </a:solidFill>
              </a:rPr>
              <a:pPr/>
              <a:t>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59" y="123386"/>
            <a:ext cx="9063116" cy="487490"/>
          </a:xfrm>
        </p:spPr>
        <p:txBody>
          <a:bodyPr>
            <a:noAutofit/>
          </a:bodyPr>
          <a:lstStyle/>
          <a:p>
            <a:r>
              <a:rPr lang="en-US" sz="28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Anti-shadowing: solving a multi-decade puzzle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A34DCE-73CD-4CA8-9413-1CB969BC77A9}"/>
              </a:ext>
            </a:extLst>
          </p:cNvPr>
          <p:cNvSpPr txBox="1"/>
          <p:nvPr/>
        </p:nvSpPr>
        <p:spPr>
          <a:xfrm>
            <a:off x="4042510" y="900492"/>
            <a:ext cx="50100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Century Gothic" panose="020B0502020202020204" pitchFamily="34" charset="0"/>
              </a:rPr>
              <a:t>With a 22 GeV e- beam </a:t>
            </a:r>
            <a:r>
              <a:rPr lang="en-US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JLab</a:t>
            </a:r>
            <a:r>
              <a:rPr lang="en-US" b="1" dirty="0">
                <a:solidFill>
                  <a:srgbClr val="00B050"/>
                </a:solidFill>
                <a:latin typeface="Century Gothic" panose="020B0502020202020204" pitchFamily="34" charset="0"/>
              </a:rPr>
              <a:t> can access the anti-shadowing region (x~0.1-0.3) at moderate Q</a:t>
            </a:r>
            <a:r>
              <a:rPr lang="en-US" b="1" baseline="30000" dirty="0">
                <a:solidFill>
                  <a:srgbClr val="00B050"/>
                </a:solidFill>
                <a:latin typeface="Century Gothic" panose="020B0502020202020204" pitchFamily="34" charset="0"/>
              </a:rPr>
              <a:t>2</a:t>
            </a:r>
            <a:r>
              <a:rPr lang="en-US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3CCE55-4895-E604-E7EF-1A9678247DCA}"/>
              </a:ext>
            </a:extLst>
          </p:cNvPr>
          <p:cNvSpPr txBox="1"/>
          <p:nvPr/>
        </p:nvSpPr>
        <p:spPr>
          <a:xfrm>
            <a:off x="4105751" y="1996834"/>
            <a:ext cx="48031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Region extremely interesting, near-equally dominated by valence quarks, sea-quarks, and gluons → many many models!!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228063-3E82-EE54-4BBD-AF5ED083A33E}"/>
              </a:ext>
            </a:extLst>
          </p:cNvPr>
          <p:cNvSpPr txBox="1"/>
          <p:nvPr/>
        </p:nvSpPr>
        <p:spPr>
          <a:xfrm>
            <a:off x="4116131" y="3172870"/>
            <a:ext cx="4936430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Anti-Shadowing is the </a:t>
            </a:r>
            <a:r>
              <a:rPr lang="en-US" sz="1600" i="1" u="sng" dirty="0">
                <a:latin typeface="Century Gothic" panose="020B0502020202020204" pitchFamily="34" charset="0"/>
              </a:rPr>
              <a:t>least studied </a:t>
            </a:r>
            <a:r>
              <a:rPr lang="en-US" sz="1600" dirty="0">
                <a:latin typeface="Century Gothic" panose="020B0502020202020204" pitchFamily="34" charset="0"/>
              </a:rPr>
              <a:t>nuclear structure function effect experimentally – </a:t>
            </a:r>
            <a:r>
              <a:rPr lang="en-US" sz="1600" b="1" i="1" dirty="0">
                <a:solidFill>
                  <a:srgbClr val="7030A0"/>
                </a:solidFill>
                <a:latin typeface="Century Gothic" panose="020B0502020202020204" pitchFamily="34" charset="0"/>
              </a:rPr>
              <a:t>small effect requiring precision and high luminosity   </a:t>
            </a:r>
          </a:p>
          <a:p>
            <a:pPr marL="465138" lvl="1" indent="-173038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D36B6"/>
                </a:solidFill>
                <a:latin typeface="+mj-lt"/>
              </a:rPr>
              <a:t>flavor dependence essentially uncharted  </a:t>
            </a:r>
          </a:p>
          <a:p>
            <a:pPr marL="465138" lvl="1" indent="-173038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D36B6"/>
                </a:solidFill>
                <a:latin typeface="+mj-lt"/>
              </a:rPr>
              <a:t>spin dependence essentially uncharted (~50% differences in predictions)</a:t>
            </a:r>
          </a:p>
          <a:p>
            <a:pPr marL="465138" lvl="1" indent="-173038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D36B6"/>
                </a:solidFill>
                <a:latin typeface="+mj-lt"/>
              </a:rPr>
              <a:t>no tagged measurements</a:t>
            </a:r>
          </a:p>
          <a:p>
            <a:pPr marL="465138" lvl="1" indent="-173038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D36B6"/>
                </a:solidFill>
                <a:latin typeface="+mj-lt"/>
              </a:rPr>
              <a:t>no L/T separations</a:t>
            </a:r>
            <a:endParaRPr lang="en-US" sz="1600" dirty="0">
              <a:solidFill>
                <a:srgbClr val="0D36B6"/>
              </a:solidFill>
              <a:latin typeface="+mj-lt"/>
            </a:endParaRPr>
          </a:p>
          <a:p>
            <a:pPr marL="465138" lvl="1" indent="-173038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D36B6"/>
              </a:solidFill>
              <a:latin typeface="+mj-lt"/>
            </a:endParaRPr>
          </a:p>
          <a:p>
            <a:pPr marL="465138" lvl="1" indent="-173038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D36B6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F78F01-6B8F-D5A6-2154-510516175D54}"/>
              </a:ext>
            </a:extLst>
          </p:cNvPr>
          <p:cNvSpPr txBox="1"/>
          <p:nvPr/>
        </p:nvSpPr>
        <p:spPr>
          <a:xfrm>
            <a:off x="4556145" y="5629303"/>
            <a:ext cx="362801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685800"/>
            <a:r>
              <a:rPr lang="en-US" sz="1600" dirty="0">
                <a:latin typeface="Century Gothic" panose="020B0502020202020204" pitchFamily="34" charset="0"/>
              </a:rPr>
              <a:t>A rigorous testing ground between shadowing, EMC regimes – models and theory must describe </a:t>
            </a:r>
            <a:r>
              <a:rPr lang="en-US" sz="1600" b="1" dirty="0">
                <a:latin typeface="Century Gothic" panose="020B0502020202020204" pitchFamily="34" charset="0"/>
              </a:rPr>
              <a:t>ALL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8DE787-1FD5-804F-8784-9E05A569C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58" y="2383286"/>
            <a:ext cx="3725251" cy="24717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B23DE2-9787-9A43-9D31-AD0F49B72B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51"/>
          <a:stretch/>
        </p:blipFill>
        <p:spPr>
          <a:xfrm>
            <a:off x="54507" y="4469605"/>
            <a:ext cx="3988003" cy="2359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AADCDE-9F4D-9049-9648-E7550E05FA59}"/>
              </a:ext>
            </a:extLst>
          </p:cNvPr>
          <p:cNvSpPr txBox="1"/>
          <p:nvPr/>
        </p:nvSpPr>
        <p:spPr>
          <a:xfrm rot="21217788">
            <a:off x="60926" y="4114166"/>
            <a:ext cx="3952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Theory predictions for polarized structure function A/D ratios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1F4ABB7-569C-2449-B1F9-1A4C48329C94}"/>
              </a:ext>
            </a:extLst>
          </p:cNvPr>
          <p:cNvGrpSpPr/>
          <p:nvPr/>
        </p:nvGrpSpPr>
        <p:grpSpPr>
          <a:xfrm>
            <a:off x="5620" y="836023"/>
            <a:ext cx="3764770" cy="1547263"/>
            <a:chOff x="5050429" y="711015"/>
            <a:chExt cx="4030481" cy="158108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01EC60A-5050-044C-AF08-19976D50B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69374" y="738581"/>
              <a:ext cx="3711536" cy="1553515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3D5F819-95AB-1541-9449-F1DA99540B93}"/>
                </a:ext>
              </a:extLst>
            </p:cNvPr>
            <p:cNvSpPr/>
            <p:nvPr/>
          </p:nvSpPr>
          <p:spPr>
            <a:xfrm>
              <a:off x="5340096" y="1174714"/>
              <a:ext cx="487680" cy="2137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D63A8EB-A51B-0043-B5C1-8192AE6CDADF}"/>
                </a:ext>
              </a:extLst>
            </p:cNvPr>
            <p:cNvSpPr txBox="1"/>
            <p:nvPr/>
          </p:nvSpPr>
          <p:spPr>
            <a:xfrm rot="20876654">
              <a:off x="5050429" y="803804"/>
              <a:ext cx="890016" cy="377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rgbClr val="FF0000"/>
                  </a:solidFill>
                </a:rPr>
                <a:t>Small!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BF587D1-69FB-1942-908D-2D059B964F1A}"/>
                </a:ext>
              </a:extLst>
            </p:cNvPr>
            <p:cNvSpPr/>
            <p:nvPr/>
          </p:nvSpPr>
          <p:spPr>
            <a:xfrm>
              <a:off x="5971922" y="711015"/>
              <a:ext cx="1077709" cy="1532313"/>
            </a:xfrm>
            <a:prstGeom prst="rect">
              <a:avLst/>
            </a:prstGeom>
            <a:noFill/>
            <a:ln w="3810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CFD9485-CCF2-7E4D-A21B-DD088C12819A}"/>
              </a:ext>
            </a:extLst>
          </p:cNvPr>
          <p:cNvCxnSpPr>
            <a:cxnSpLocks/>
          </p:cNvCxnSpPr>
          <p:nvPr/>
        </p:nvCxnSpPr>
        <p:spPr>
          <a:xfrm flipH="1" flipV="1">
            <a:off x="3770390" y="3783330"/>
            <a:ext cx="687310" cy="686275"/>
          </a:xfrm>
          <a:prstGeom prst="straightConnector1">
            <a:avLst/>
          </a:prstGeom>
          <a:ln w="38100">
            <a:solidFill>
              <a:srgbClr val="016B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ED096F1D-45EF-6E44-8293-CC34D41D8CB8}"/>
              </a:ext>
            </a:extLst>
          </p:cNvPr>
          <p:cNvSpPr/>
          <p:nvPr/>
        </p:nvSpPr>
        <p:spPr>
          <a:xfrm>
            <a:off x="449047" y="5629303"/>
            <a:ext cx="1116863" cy="998123"/>
          </a:xfrm>
          <a:prstGeom prst="rect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8949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39" y="87300"/>
            <a:ext cx="8905072" cy="487490"/>
          </a:xfrm>
        </p:spPr>
        <p:txBody>
          <a:bodyPr>
            <a:noAutofit/>
          </a:bodyPr>
          <a:lstStyle/>
          <a:p>
            <a:r>
              <a:rPr lang="en-US" sz="28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QCD Confinement and Fundamental Symmetries</a:t>
            </a:r>
            <a:endParaRPr lang="en-US" sz="4000" b="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CBBA09-4220-6B1F-10B2-3C1D39ACC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065" y="1647412"/>
            <a:ext cx="2928063" cy="26093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324BB6-F0DC-7106-DEEF-959E1D558C7E}"/>
              </a:ext>
            </a:extLst>
          </p:cNvPr>
          <p:cNvSpPr txBox="1"/>
          <p:nvPr/>
        </p:nvSpPr>
        <p:spPr>
          <a:xfrm>
            <a:off x="2551577" y="846140"/>
            <a:ext cx="61079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Symbol" pitchFamily="2" charset="2"/>
                <a:cs typeface="Avenir Black"/>
              </a:rPr>
              <a:t>p</a:t>
            </a:r>
            <a:r>
              <a:rPr lang="en-US" sz="2000" b="1" baseline="30000" dirty="0">
                <a:latin typeface="Century Gothic" panose="020B0502020202020204" pitchFamily="34" charset="0"/>
                <a:cs typeface="Avenir Black"/>
              </a:rPr>
              <a:t>0</a:t>
            </a:r>
            <a:r>
              <a:rPr lang="en-US" sz="2000" b="1" dirty="0">
                <a:latin typeface="Century Gothic" panose="020B0502020202020204" pitchFamily="34" charset="0"/>
                <a:cs typeface="Avenir Black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  <a:cs typeface="Avenir Black"/>
              </a:rPr>
              <a:t>Primakoff</a:t>
            </a:r>
            <a:r>
              <a:rPr lang="en-US" sz="2000" b="1" dirty="0">
                <a:latin typeface="Century Gothic" panose="020B0502020202020204" pitchFamily="34" charset="0"/>
                <a:cs typeface="Avenir Black"/>
              </a:rPr>
              <a:t> production off an electron target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D130A0-016E-7483-AC0A-863DD4923C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1" t="4910" r="6302"/>
          <a:stretch/>
        </p:blipFill>
        <p:spPr>
          <a:xfrm>
            <a:off x="450554" y="778950"/>
            <a:ext cx="1659766" cy="14304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F73322-FF25-2AA4-B8F9-9DF70443C63F}"/>
              </a:ext>
            </a:extLst>
          </p:cNvPr>
          <p:cNvSpPr txBox="1"/>
          <p:nvPr/>
        </p:nvSpPr>
        <p:spPr>
          <a:xfrm>
            <a:off x="6206255" y="1263344"/>
            <a:ext cx="27137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>
                <a:solidFill>
                  <a:srgbClr val="00B050"/>
                </a:solidFill>
                <a:effectLst/>
                <a:latin typeface="Helvetica" pitchFamily="2" charset="0"/>
              </a:rPr>
              <a:t>Γ(π</a:t>
            </a:r>
            <a:r>
              <a:rPr lang="el-GR" sz="1200" baseline="30000" dirty="0">
                <a:solidFill>
                  <a:srgbClr val="00B050"/>
                </a:solidFill>
                <a:effectLst/>
                <a:latin typeface="Helvetica" pitchFamily="2" charset="0"/>
              </a:rPr>
              <a:t>0</a:t>
            </a:r>
            <a:r>
              <a:rPr lang="el-GR" sz="1200" dirty="0">
                <a:solidFill>
                  <a:srgbClr val="00B050"/>
                </a:solidFill>
                <a:effectLst/>
                <a:latin typeface="Helvetica" pitchFamily="2" charset="0"/>
              </a:rPr>
              <a:t> → </a:t>
            </a:r>
            <a:r>
              <a:rPr lang="el-GR" sz="1200" dirty="0" err="1">
                <a:solidFill>
                  <a:srgbClr val="00B050"/>
                </a:solidFill>
                <a:effectLst/>
                <a:latin typeface="Helvetica" pitchFamily="2" charset="0"/>
              </a:rPr>
              <a:t>γγ</a:t>
            </a:r>
            <a:r>
              <a:rPr lang="el-GR" sz="1200" dirty="0">
                <a:solidFill>
                  <a:srgbClr val="00B050"/>
                </a:solidFill>
                <a:effectLst/>
                <a:latin typeface="Helvetica" pitchFamily="2" charset="0"/>
              </a:rPr>
              <a:t>)</a:t>
            </a:r>
            <a:r>
              <a:rPr lang="en-US" sz="1200" dirty="0">
                <a:solidFill>
                  <a:srgbClr val="00B050"/>
                </a:solidFill>
                <a:effectLst/>
                <a:latin typeface="Helvetica" pitchFamily="2" charset="0"/>
              </a:rPr>
              <a:t> </a:t>
            </a:r>
            <a:r>
              <a:rPr lang="en-US" sz="1200" dirty="0">
                <a:solidFill>
                  <a:srgbClr val="00B050"/>
                </a:solidFill>
                <a:effectLst/>
                <a:latin typeface="Century Gothic" panose="020B0502020202020204" pitchFamily="34" charset="0"/>
              </a:rPr>
              <a:t>can be predicted at ≈ 1% precision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30515B0-0032-AC30-BADD-4E2BA6F9B3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76" t="13904" r="17506" b="30239"/>
          <a:stretch/>
        </p:blipFill>
        <p:spPr>
          <a:xfrm>
            <a:off x="3545177" y="1394236"/>
            <a:ext cx="2345067" cy="21515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A27332-304B-9314-9405-07744DCA8A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15" y="2267841"/>
            <a:ext cx="2527119" cy="23344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7E976FB-F226-4D49-6D55-60C2D1D4E677}"/>
              </a:ext>
            </a:extLst>
          </p:cNvPr>
          <p:cNvSpPr txBox="1"/>
          <p:nvPr/>
        </p:nvSpPr>
        <p:spPr>
          <a:xfrm>
            <a:off x="126039" y="4602277"/>
            <a:ext cx="56598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entury Gothic" panose="020B0502020202020204" pitchFamily="34" charset="0"/>
              </a:rPr>
              <a:t>Primakoff</a:t>
            </a:r>
            <a:r>
              <a:rPr lang="en-US" sz="2000" b="1" dirty="0">
                <a:latin typeface="Century Gothic" panose="020B0502020202020204" pitchFamily="34" charset="0"/>
              </a:rPr>
              <a:t> production off nuclear target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B19ED9-2290-400C-4A8F-D1C391DB60CE}"/>
              </a:ext>
            </a:extLst>
          </p:cNvPr>
          <p:cNvSpPr txBox="1"/>
          <p:nvPr/>
        </p:nvSpPr>
        <p:spPr>
          <a:xfrm>
            <a:off x="986712" y="5036670"/>
            <a:ext cx="82090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Century Gothic" panose="020B0502020202020204" pitchFamily="34" charset="0"/>
              </a:rPr>
              <a:t>A 22 GeV upgrade will greatly enhance the </a:t>
            </a:r>
            <a:r>
              <a:rPr lang="en-US" sz="1600" dirty="0" err="1">
                <a:effectLst/>
                <a:latin typeface="Century Gothic" panose="020B0502020202020204" pitchFamily="34" charset="0"/>
              </a:rPr>
              <a:t>Primakoff</a:t>
            </a:r>
            <a:r>
              <a:rPr lang="en-US" sz="1600" dirty="0">
                <a:effectLst/>
                <a:latin typeface="Century Gothic" panose="020B0502020202020204" pitchFamily="34" charset="0"/>
              </a:rPr>
              <a:t> experiments for more massive mesons off nuclear target </a:t>
            </a:r>
          </a:p>
          <a:p>
            <a:r>
              <a:rPr lang="en-US" sz="16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first </a:t>
            </a:r>
            <a:r>
              <a:rPr lang="en-US" sz="1600" b="1" dirty="0" err="1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Primakoff</a:t>
            </a:r>
            <a:r>
              <a:rPr lang="en-US" sz="16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 measurement of </a:t>
            </a:r>
            <a:r>
              <a:rPr lang="el-GR" sz="16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Γ(η′ → </a:t>
            </a:r>
            <a:r>
              <a:rPr lang="el-GR" sz="1600" b="1" dirty="0" err="1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γγ</a:t>
            </a:r>
            <a:r>
              <a:rPr lang="el-GR" sz="16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) </a:t>
            </a:r>
            <a:r>
              <a:rPr lang="en-US" sz="1600" dirty="0">
                <a:effectLst/>
                <a:latin typeface="Century Gothic" panose="020B0502020202020204" pitchFamily="34" charset="0"/>
              </a:rPr>
              <a:t>with ∼3.5% precision to study the U(1)A anomaly coupling to the gluon field, </a:t>
            </a:r>
          </a:p>
          <a:p>
            <a:r>
              <a:rPr lang="en-US" sz="16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improve the measurement of </a:t>
            </a:r>
            <a:r>
              <a:rPr lang="el-GR" sz="16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Γ(η → </a:t>
            </a:r>
            <a:r>
              <a:rPr lang="el-GR" sz="1600" b="1" dirty="0" err="1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γγ</a:t>
            </a:r>
            <a:r>
              <a:rPr lang="el-GR" sz="16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) </a:t>
            </a:r>
            <a:r>
              <a:rPr lang="en-US" sz="1600" dirty="0">
                <a:effectLst/>
                <a:latin typeface="Century Gothic" panose="020B0502020202020204" pitchFamily="34" charset="0"/>
              </a:rPr>
              <a:t>to a 2% accuracy to determine the light-quark mass ratio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220ECF62-686A-0F15-A162-CCCCEE7C43F2}"/>
              </a:ext>
            </a:extLst>
          </p:cNvPr>
          <p:cNvSpPr/>
          <p:nvPr/>
        </p:nvSpPr>
        <p:spPr>
          <a:xfrm>
            <a:off x="500311" y="5534369"/>
            <a:ext cx="324515" cy="3092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A56B6F8A-F506-F3EA-353A-9E8AEEAE226D}"/>
              </a:ext>
            </a:extLst>
          </p:cNvPr>
          <p:cNvSpPr/>
          <p:nvPr/>
        </p:nvSpPr>
        <p:spPr>
          <a:xfrm>
            <a:off x="516774" y="6066351"/>
            <a:ext cx="324515" cy="3092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3DE3B7-C0AB-0B4A-A372-BEC7045DF403}"/>
              </a:ext>
            </a:extLst>
          </p:cNvPr>
          <p:cNvSpPr txBox="1"/>
          <p:nvPr/>
        </p:nvSpPr>
        <p:spPr>
          <a:xfrm>
            <a:off x="2226137" y="2628895"/>
            <a:ext cx="1463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D36B6"/>
                </a:solidFill>
                <a:latin typeface="Century Gothic" panose="020B0502020202020204" pitchFamily="34" charset="0"/>
              </a:rPr>
              <a:t>Higher energy will allow for </a:t>
            </a:r>
            <a:r>
              <a:rPr lang="en-US" dirty="0">
                <a:solidFill>
                  <a:srgbClr val="0D36B6"/>
                </a:solidFill>
                <a:latin typeface="Symbol" pitchFamily="2" charset="2"/>
              </a:rPr>
              <a:t>h</a:t>
            </a:r>
            <a:r>
              <a:rPr lang="en-US" dirty="0">
                <a:solidFill>
                  <a:srgbClr val="0D36B6"/>
                </a:solidFill>
                <a:latin typeface="Century Gothic" panose="020B0502020202020204" pitchFamily="34" charset="0"/>
              </a:rPr>
              <a:t>’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447989-D579-CE4D-8821-0475A68772CF}"/>
              </a:ext>
            </a:extLst>
          </p:cNvPr>
          <p:cNvSpPr txBox="1"/>
          <p:nvPr/>
        </p:nvSpPr>
        <p:spPr>
          <a:xfrm>
            <a:off x="3220066" y="3668708"/>
            <a:ext cx="2986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52BF4"/>
                </a:solidFill>
                <a:latin typeface="Century Gothic" panose="020B0502020202020204" pitchFamily="34" charset="0"/>
              </a:rPr>
              <a:t>The threshold for photo- or electroproduction of </a:t>
            </a:r>
            <a:r>
              <a:rPr lang="el-GR" sz="1600" dirty="0">
                <a:solidFill>
                  <a:srgbClr val="152BF4"/>
                </a:solidFill>
                <a:latin typeface="Century Gothic" panose="020B0502020202020204" pitchFamily="34" charset="0"/>
              </a:rPr>
              <a:t>π</a:t>
            </a:r>
            <a:r>
              <a:rPr lang="el-GR" sz="1600" baseline="30000" dirty="0">
                <a:solidFill>
                  <a:srgbClr val="152BF4"/>
                </a:solidFill>
                <a:latin typeface="Century Gothic" panose="020B0502020202020204" pitchFamily="34" charset="0"/>
              </a:rPr>
              <a:t>0</a:t>
            </a:r>
            <a:r>
              <a:rPr lang="el-GR" sz="1600" dirty="0">
                <a:solidFill>
                  <a:srgbClr val="152BF4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>
                <a:solidFill>
                  <a:srgbClr val="152BF4"/>
                </a:solidFill>
                <a:latin typeface="Century Gothic" panose="020B0502020202020204" pitchFamily="34" charset="0"/>
              </a:rPr>
              <a:t>off an electron target is 18 GeV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7D10ED-14B4-DD4F-97B7-68ED68DDA97B}"/>
              </a:ext>
            </a:extLst>
          </p:cNvPr>
          <p:cNvSpPr txBox="1"/>
          <p:nvPr/>
        </p:nvSpPr>
        <p:spPr>
          <a:xfrm>
            <a:off x="6446942" y="4304585"/>
            <a:ext cx="22126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D36B6"/>
                </a:solidFill>
                <a:latin typeface="Century Gothic" panose="020B0502020202020204" pitchFamily="34" charset="0"/>
              </a:rPr>
              <a:t>Stringent test of low-energy QCD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1517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39" y="87300"/>
            <a:ext cx="8464378" cy="487490"/>
          </a:xfrm>
        </p:spPr>
        <p:txBody>
          <a:bodyPr>
            <a:noAutofit/>
          </a:bodyPr>
          <a:lstStyle/>
          <a:p>
            <a:r>
              <a:rPr lang="en-US" sz="40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Conclusions and Outlook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71AC8A-E429-D929-06FD-C512F211B531}"/>
              </a:ext>
            </a:extLst>
          </p:cNvPr>
          <p:cNvSpPr txBox="1"/>
          <p:nvPr/>
        </p:nvSpPr>
        <p:spPr>
          <a:xfrm>
            <a:off x="224774" y="994483"/>
            <a:ext cx="8540223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B05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700" dirty="0">
                <a:latin typeface="Century Gothic" panose="020B0502020202020204" pitchFamily="34" charset="0"/>
              </a:rPr>
              <a:t>Understanding the strong interaction dynamics of non-</a:t>
            </a:r>
            <a:r>
              <a:rPr lang="en-US" sz="1700" dirty="0" err="1">
                <a:latin typeface="Century Gothic" panose="020B0502020202020204" pitchFamily="34" charset="0"/>
              </a:rPr>
              <a:t>pQCD</a:t>
            </a:r>
            <a:r>
              <a:rPr lang="en-US" sz="1700" dirty="0">
                <a:latin typeface="Century Gothic" panose="020B0502020202020204" pitchFamily="34" charset="0"/>
              </a:rPr>
              <a:t> </a:t>
            </a:r>
            <a:r>
              <a:rPr lang="en-US" sz="1700" dirty="0">
                <a:effectLst/>
                <a:latin typeface="Century Gothic" panose="020B0502020202020204" pitchFamily="34" charset="0"/>
              </a:rPr>
              <a:t>and ``how'' </a:t>
            </a:r>
            <a:r>
              <a:rPr lang="en-US" sz="1700" dirty="0">
                <a:latin typeface="Century Gothic" panose="020B0502020202020204" pitchFamily="34" charset="0"/>
              </a:rPr>
              <a:t>hadrons/nuclei emerge from fundamental QCD principles</a:t>
            </a:r>
            <a:r>
              <a:rPr lang="en-US" sz="1700" dirty="0">
                <a:effectLst/>
                <a:latin typeface="Century Gothic" panose="020B0502020202020204" pitchFamily="34" charset="0"/>
              </a:rPr>
              <a:t>, is a complex problem </a:t>
            </a:r>
          </a:p>
          <a:p>
            <a:pPr marL="285750" indent="-285750">
              <a:buClr>
                <a:srgbClr val="00B050"/>
              </a:buClr>
              <a:buSzPct val="150000"/>
              <a:buFont typeface="Arial" panose="020B0604020202020204" pitchFamily="34" charset="0"/>
              <a:buChar char="•"/>
            </a:pPr>
            <a:endParaRPr lang="en-US" sz="1800" dirty="0">
              <a:latin typeface="American Typewriter" panose="02090604020004020304" pitchFamily="18" charset="77"/>
            </a:endParaRPr>
          </a:p>
          <a:p>
            <a:pPr marL="285750" indent="-285750">
              <a:buClr>
                <a:srgbClr val="00B05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700" dirty="0">
                <a:latin typeface="Century Gothic" panose="020B0502020202020204" pitchFamily="34" charset="0"/>
              </a:rPr>
              <a:t>This complexity requires observation of the chromodynamic fields ``at work’’ through multiple observables using different approaches and measurements </a:t>
            </a:r>
          </a:p>
          <a:p>
            <a:pPr marL="285750" indent="-285750">
              <a:buClr>
                <a:srgbClr val="00B050"/>
              </a:buClr>
              <a:buSzPct val="150000"/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1"/>
              </a:solidFill>
              <a:latin typeface="American Typewriter" panose="02090604020004020304" pitchFamily="18" charset="77"/>
            </a:endParaRPr>
          </a:p>
          <a:p>
            <a:pPr marL="285750" indent="-285750" rtl="0">
              <a:buClr>
                <a:srgbClr val="00B05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700" dirty="0">
                <a:latin typeface="Century Gothic" panose="020B0502020202020204" pitchFamily="34" charset="0"/>
              </a:rPr>
              <a:t>With CEBAF at higher energy  some important thresholds would be crossed and an energy window which sits between </a:t>
            </a:r>
            <a:r>
              <a:rPr lang="en-US" sz="1700" dirty="0" err="1">
                <a:latin typeface="Century Gothic" panose="020B0502020202020204" pitchFamily="34" charset="0"/>
              </a:rPr>
              <a:t>JLab</a:t>
            </a:r>
            <a:r>
              <a:rPr lang="en-US" sz="1700" dirty="0">
                <a:latin typeface="Century Gothic" panose="020B0502020202020204" pitchFamily="34" charset="0"/>
              </a:rPr>
              <a:t> @ 12 GeV and the EIC would be available. This, together with CEBAF uniqueness to run electron scattering experiments at the luminosity frontier, can provide powerful insight into non-</a:t>
            </a:r>
            <a:r>
              <a:rPr lang="en-US" sz="1700" dirty="0" err="1">
                <a:latin typeface="Century Gothic" panose="020B0502020202020204" pitchFamily="34" charset="0"/>
              </a:rPr>
              <a:t>pQCD</a:t>
            </a:r>
            <a:r>
              <a:rPr lang="en-US" sz="1700" dirty="0">
                <a:latin typeface="Century Gothic" panose="020B0502020202020204" pitchFamily="34" charset="0"/>
              </a:rPr>
              <a:t> dynamics. </a:t>
            </a:r>
          </a:p>
          <a:p>
            <a:pPr marL="285750" indent="-285750" rtl="0">
              <a:buClr>
                <a:srgbClr val="00B050"/>
              </a:buClr>
              <a:buSzPct val="150000"/>
              <a:buFont typeface="Arial" panose="020B0604020202020204" pitchFamily="34" charset="0"/>
              <a:buChar char="•"/>
            </a:pPr>
            <a:endParaRPr lang="en-US" sz="1700" dirty="0">
              <a:latin typeface="Century Gothic" panose="020B0502020202020204" pitchFamily="34" charset="0"/>
            </a:endParaRPr>
          </a:p>
          <a:p>
            <a:pPr marL="285750" indent="-285750">
              <a:buClr>
                <a:srgbClr val="00B05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700" dirty="0">
                <a:latin typeface="Century Gothic" panose="020B0502020202020204" pitchFamily="34" charset="0"/>
              </a:rPr>
              <a:t>A very strong science case for such an upgrade is emerging</a:t>
            </a:r>
          </a:p>
          <a:p>
            <a:endParaRPr lang="en-US" dirty="0">
              <a:latin typeface="Helvetica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E47881-44BB-F745-B762-1FC0FC261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44" y="4918441"/>
            <a:ext cx="2201483" cy="1410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C12B93-20E0-4F42-9238-0ABBF4C4B6E2}"/>
              </a:ext>
            </a:extLst>
          </p:cNvPr>
          <p:cNvSpPr txBox="1"/>
          <p:nvPr/>
        </p:nvSpPr>
        <p:spPr>
          <a:xfrm>
            <a:off x="4628282" y="5031169"/>
            <a:ext cx="38200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D36B6"/>
                </a:solidFill>
                <a:latin typeface="Century Gothic" panose="020B0502020202020204" pitchFamily="34" charset="0"/>
              </a:rPr>
              <a:t>Polarized gluon distribution, longitudinal/transverse separations, hadron formation in nuclei, meson form factors, probing the light quark sea,……. and more!</a:t>
            </a:r>
          </a:p>
        </p:txBody>
      </p:sp>
    </p:spTree>
    <p:extLst>
      <p:ext uri="{BB962C8B-B14F-4D97-AF65-F5344CB8AC3E}">
        <p14:creationId xmlns:p14="http://schemas.microsoft.com/office/powerpoint/2010/main" val="20960229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40705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>
                <a:solidFill>
                  <a:schemeClr val="accent1"/>
                </a:solidFill>
                <a:latin typeface="Avenir" panose="02000503020000020003" pitchFamily="2" charset="0"/>
                <a:cs typeface="Avenir Black"/>
              </a:rPr>
              <a:t>Thank you!</a:t>
            </a:r>
            <a:endParaRPr lang="en-US" sz="3600" b="0" dirty="0">
              <a:solidFill>
                <a:srgbClr val="FFFFFF"/>
              </a:solidFill>
              <a:latin typeface="Avenir" panose="02000503020000020003" pitchFamily="2" charset="0"/>
              <a:cs typeface="Avenir Black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A6F1217-9C69-AD4E-81C7-864747CB5A11}"/>
              </a:ext>
            </a:extLst>
          </p:cNvPr>
          <p:cNvSpPr txBox="1">
            <a:spLocks/>
          </p:cNvSpPr>
          <p:nvPr/>
        </p:nvSpPr>
        <p:spPr>
          <a:xfrm>
            <a:off x="5790431" y="6552012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8B3D93-B0DB-22D2-468E-0005BA769AAC}"/>
              </a:ext>
            </a:extLst>
          </p:cNvPr>
          <p:cNvSpPr txBox="1"/>
          <p:nvPr/>
        </p:nvSpPr>
        <p:spPr>
          <a:xfrm>
            <a:off x="2242290" y="1853708"/>
            <a:ext cx="4617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400" b="1" dirty="0">
              <a:solidFill>
                <a:srgbClr val="0D36B6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43C8E0-87BA-FC4A-BAC4-EDA3C602D5F5}"/>
              </a:ext>
            </a:extLst>
          </p:cNvPr>
          <p:cNvSpPr txBox="1"/>
          <p:nvPr/>
        </p:nvSpPr>
        <p:spPr>
          <a:xfrm>
            <a:off x="402336" y="1023235"/>
            <a:ext cx="8741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Thank you for listening, and thanks also to the scientific community (400+) working on developing this exciting science case</a:t>
            </a:r>
          </a:p>
        </p:txBody>
      </p:sp>
    </p:spTree>
    <p:extLst>
      <p:ext uri="{BB962C8B-B14F-4D97-AF65-F5344CB8AC3E}">
        <p14:creationId xmlns:p14="http://schemas.microsoft.com/office/powerpoint/2010/main" val="30692190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40705"/>
          </a:xfrm>
        </p:spPr>
        <p:txBody>
          <a:bodyPr>
            <a:noAutofit/>
          </a:bodyPr>
          <a:lstStyle/>
          <a:p>
            <a:pPr algn="ctr"/>
            <a:r>
              <a:rPr lang="en-US" sz="28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Notional CEBAF &amp; upgrade schedule (FY24 – FY42)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A6F1217-9C69-AD4E-81C7-864747CB5A11}"/>
              </a:ext>
            </a:extLst>
          </p:cNvPr>
          <p:cNvSpPr txBox="1">
            <a:spLocks/>
          </p:cNvSpPr>
          <p:nvPr/>
        </p:nvSpPr>
        <p:spPr>
          <a:xfrm>
            <a:off x="5790431" y="6552012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8B3D93-B0DB-22D2-468E-0005BA769AAC}"/>
              </a:ext>
            </a:extLst>
          </p:cNvPr>
          <p:cNvSpPr txBox="1"/>
          <p:nvPr/>
        </p:nvSpPr>
        <p:spPr>
          <a:xfrm>
            <a:off x="2242290" y="1853708"/>
            <a:ext cx="4617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400" b="1" dirty="0">
              <a:solidFill>
                <a:srgbClr val="0D36B6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39CF61B-0BE1-1B44-286B-8FD143ED8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360" y="942324"/>
            <a:ext cx="8529578" cy="1605078"/>
          </a:xfrm>
        </p:spPr>
        <p:txBody>
          <a:bodyPr>
            <a:no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Accelerator and engineering team have worked up an early schedule and cost estimate</a:t>
            </a:r>
          </a:p>
          <a:p>
            <a:pPr lvl="1">
              <a:lnSpc>
                <a:spcPct val="120000"/>
              </a:lnSpc>
            </a:pPr>
            <a:r>
              <a:rPr lang="en-US" sz="1600" dirty="0">
                <a:latin typeface="Century Gothic" panose="020B0502020202020204" pitchFamily="34" charset="0"/>
              </a:rPr>
              <a:t>Schedule assumptions based on a notional timing of when funds might be available (near EIC ramp down based on EIC V3 profile)</a:t>
            </a:r>
          </a:p>
          <a:p>
            <a:pPr lvl="1">
              <a:lnSpc>
                <a:spcPct val="120000"/>
              </a:lnSpc>
            </a:pPr>
            <a:r>
              <a:rPr lang="en-US" sz="1600" dirty="0">
                <a:latin typeface="Century Gothic" panose="020B0502020202020204" pitchFamily="34" charset="0"/>
              </a:rPr>
              <a:t>For completeness, Moller and </a:t>
            </a:r>
            <a:r>
              <a:rPr lang="en-US" sz="1600" dirty="0" err="1">
                <a:latin typeface="Century Gothic" panose="020B0502020202020204" pitchFamily="34" charset="0"/>
              </a:rPr>
              <a:t>SoLID</a:t>
            </a:r>
            <a:r>
              <a:rPr lang="en-US" sz="1600" dirty="0">
                <a:latin typeface="Century Gothic" panose="020B0502020202020204" pitchFamily="34" charset="0"/>
              </a:rPr>
              <a:t> (part of 12 GeV program) are shown; positron source development also  shown</a:t>
            </a:r>
          </a:p>
        </p:txBody>
      </p:sp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FA62EB41-7F90-2C2B-890F-7D2261F5B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77" y="2933318"/>
            <a:ext cx="8938745" cy="276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879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058BC-810A-4DDB-8576-BE933D121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545" y="165014"/>
            <a:ext cx="8464378" cy="487490"/>
          </a:xfrm>
        </p:spPr>
        <p:txBody>
          <a:bodyPr>
            <a:normAutofit/>
          </a:bodyPr>
          <a:lstStyle/>
          <a:p>
            <a:r>
              <a:rPr lang="en-US" sz="2800" b="0" dirty="0">
                <a:latin typeface="Avenir Roman" panose="02000503020000020003" pitchFamily="2" charset="0"/>
              </a:rPr>
              <a:t>Transport and Upgrade CEBAF to 22 GeV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834665-0F9F-4D9A-82BF-51A098C02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168D6F6-CD67-40C1-8B0F-271EA1105F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606" y="971977"/>
            <a:ext cx="4302281" cy="322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C1290D-6EA2-40B6-89EC-2A0D704D63D5}"/>
              </a:ext>
            </a:extLst>
          </p:cNvPr>
          <p:cNvSpPr txBox="1"/>
          <p:nvPr/>
        </p:nvSpPr>
        <p:spPr>
          <a:xfrm>
            <a:off x="192606" y="4283741"/>
            <a:ext cx="43022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Remove top pass of Dipoles and Quad girders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passes of Dipoles and Quad girders move up one level for FFA arc installation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13245D2-5671-024D-9D9D-D7DFD1E85435}"/>
              </a:ext>
            </a:extLst>
          </p:cNvPr>
          <p:cNvGrpSpPr/>
          <p:nvPr/>
        </p:nvGrpSpPr>
        <p:grpSpPr>
          <a:xfrm>
            <a:off x="1912076" y="1020248"/>
            <a:ext cx="2187411" cy="3123544"/>
            <a:chOff x="2771775" y="1767747"/>
            <a:chExt cx="2514600" cy="346147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5383DEF-E35B-4437-B24C-A658E6E0B69B}"/>
                </a:ext>
              </a:extLst>
            </p:cNvPr>
            <p:cNvSpPr/>
            <p:nvPr/>
          </p:nvSpPr>
          <p:spPr>
            <a:xfrm>
              <a:off x="4064794" y="2850356"/>
              <a:ext cx="1221581" cy="1757363"/>
            </a:xfrm>
            <a:custGeom>
              <a:avLst/>
              <a:gdLst>
                <a:gd name="connsiteX0" fmla="*/ 1390650 w 1628775"/>
                <a:gd name="connsiteY0" fmla="*/ 504825 h 2343150"/>
                <a:gd name="connsiteX1" fmla="*/ 314325 w 1628775"/>
                <a:gd name="connsiteY1" fmla="*/ 0 h 2343150"/>
                <a:gd name="connsiteX2" fmla="*/ 114300 w 1628775"/>
                <a:gd name="connsiteY2" fmla="*/ 819150 h 2343150"/>
                <a:gd name="connsiteX3" fmla="*/ 0 w 1628775"/>
                <a:gd name="connsiteY3" fmla="*/ 2343150 h 2343150"/>
                <a:gd name="connsiteX4" fmla="*/ 1628775 w 1628775"/>
                <a:gd name="connsiteY4" fmla="*/ 1714500 h 2343150"/>
                <a:gd name="connsiteX5" fmla="*/ 1390650 w 1628775"/>
                <a:gd name="connsiteY5" fmla="*/ 504825 h 234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8775" h="2343150">
                  <a:moveTo>
                    <a:pt x="1390650" y="504825"/>
                  </a:moveTo>
                  <a:lnTo>
                    <a:pt x="314325" y="0"/>
                  </a:lnTo>
                  <a:lnTo>
                    <a:pt x="114300" y="819150"/>
                  </a:lnTo>
                  <a:lnTo>
                    <a:pt x="0" y="2343150"/>
                  </a:lnTo>
                  <a:lnTo>
                    <a:pt x="1628775" y="1714500"/>
                  </a:lnTo>
                  <a:lnTo>
                    <a:pt x="1390650" y="504825"/>
                  </a:lnTo>
                  <a:close/>
                </a:path>
              </a:pathLst>
            </a:custGeom>
            <a:solidFill>
              <a:srgbClr val="FFFF00">
                <a:alpha val="35000"/>
              </a:srgb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76BF72D-DB2D-46DA-8100-9A23770B9DF1}"/>
                </a:ext>
              </a:extLst>
            </p:cNvPr>
            <p:cNvSpPr/>
            <p:nvPr/>
          </p:nvSpPr>
          <p:spPr>
            <a:xfrm>
              <a:off x="2771775" y="1843087"/>
              <a:ext cx="1357313" cy="3386138"/>
            </a:xfrm>
            <a:custGeom>
              <a:avLst/>
              <a:gdLst>
                <a:gd name="connsiteX0" fmla="*/ 1809750 w 1809750"/>
                <a:gd name="connsiteY0" fmla="*/ 1085850 h 4514850"/>
                <a:gd name="connsiteX1" fmla="*/ 1809750 w 1809750"/>
                <a:gd name="connsiteY1" fmla="*/ 1085850 h 4514850"/>
                <a:gd name="connsiteX2" fmla="*/ 9525 w 1809750"/>
                <a:gd name="connsiteY2" fmla="*/ 0 h 4514850"/>
                <a:gd name="connsiteX3" fmla="*/ 0 w 1809750"/>
                <a:gd name="connsiteY3" fmla="*/ 4514850 h 4514850"/>
                <a:gd name="connsiteX4" fmla="*/ 1771650 w 1809750"/>
                <a:gd name="connsiteY4" fmla="*/ 4095750 h 4514850"/>
                <a:gd name="connsiteX5" fmla="*/ 1809750 w 1809750"/>
                <a:gd name="connsiteY5" fmla="*/ 1085850 h 451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9750" h="4514850">
                  <a:moveTo>
                    <a:pt x="1809750" y="1085850"/>
                  </a:moveTo>
                  <a:lnTo>
                    <a:pt x="1809750" y="1085850"/>
                  </a:lnTo>
                  <a:lnTo>
                    <a:pt x="9525" y="0"/>
                  </a:lnTo>
                  <a:lnTo>
                    <a:pt x="0" y="4514850"/>
                  </a:lnTo>
                  <a:lnTo>
                    <a:pt x="1771650" y="4095750"/>
                  </a:lnTo>
                  <a:lnTo>
                    <a:pt x="1809750" y="1085850"/>
                  </a:lnTo>
                  <a:close/>
                </a:path>
              </a:pathLst>
            </a:custGeom>
            <a:solidFill>
              <a:srgbClr val="00B0F0">
                <a:alpha val="38000"/>
              </a:srgbClr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79C1E15-CDDE-4D67-9E98-A09E9ECC522F}"/>
                </a:ext>
              </a:extLst>
            </p:cNvPr>
            <p:cNvCxnSpPr/>
            <p:nvPr/>
          </p:nvCxnSpPr>
          <p:spPr>
            <a:xfrm>
              <a:off x="2771775" y="1767747"/>
              <a:ext cx="1244069" cy="93030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8D4BE49-7D79-43F0-80C6-85B8613ADFD6}"/>
                </a:ext>
              </a:extLst>
            </p:cNvPr>
            <p:cNvCxnSpPr>
              <a:cxnSpLocks/>
            </p:cNvCxnSpPr>
            <p:nvPr/>
          </p:nvCxnSpPr>
          <p:spPr>
            <a:xfrm>
              <a:off x="2898251" y="2280273"/>
              <a:ext cx="1230837" cy="6644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C6B8147-6D9E-45FC-BF9C-97B2B5C70D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22040" y="2783907"/>
              <a:ext cx="41809" cy="2339572"/>
            </a:xfrm>
            <a:prstGeom prst="line">
              <a:avLst/>
            </a:prstGeom>
            <a:ln w="76200">
              <a:solidFill>
                <a:srgbClr val="7030A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8D11D1D-3E76-4D95-ABF6-CB39D52A0B7A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>
              <a:off x="4300538" y="2850356"/>
              <a:ext cx="792273" cy="469811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65EFEBE-D52E-4EE3-8537-1AFF43AB6D71}"/>
                </a:ext>
              </a:extLst>
            </p:cNvPr>
            <p:cNvCxnSpPr>
              <a:cxnSpLocks/>
            </p:cNvCxnSpPr>
            <p:nvPr/>
          </p:nvCxnSpPr>
          <p:spPr>
            <a:xfrm>
              <a:off x="4226808" y="3117139"/>
              <a:ext cx="829911" cy="1823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6327B5D-9A30-4E7F-8868-C8CFA0C8E0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76073" y="3189556"/>
              <a:ext cx="1" cy="1205084"/>
            </a:xfrm>
            <a:prstGeom prst="line">
              <a:avLst/>
            </a:prstGeom>
            <a:ln w="76200">
              <a:solidFill>
                <a:srgbClr val="7030A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6">
            <a:extLst>
              <a:ext uri="{FF2B5EF4-FFF2-40B4-BE49-F238E27FC236}">
                <a16:creationId xmlns:a16="http://schemas.microsoft.com/office/drawing/2014/main" id="{B5FD944A-ECD8-E344-986B-12F9D3B2E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0518" y="991360"/>
            <a:ext cx="4273525" cy="3204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33199A1-A30A-D845-B3F0-56C6FB1B8E83}"/>
              </a:ext>
            </a:extLst>
          </p:cNvPr>
          <p:cNvSpPr txBox="1"/>
          <p:nvPr/>
        </p:nvSpPr>
        <p:spPr>
          <a:xfrm>
            <a:off x="4994439" y="4243025"/>
            <a:ext cx="37842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Running girder transport line at aisle side corner of tunnel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Potential to use a “sit-in” style girder for smaller profile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1536B8A-E3AB-BF4B-8B4F-D3915A364206}"/>
              </a:ext>
            </a:extLst>
          </p:cNvPr>
          <p:cNvGrpSpPr/>
          <p:nvPr/>
        </p:nvGrpSpPr>
        <p:grpSpPr>
          <a:xfrm>
            <a:off x="7070340" y="1011999"/>
            <a:ext cx="1279464" cy="1638213"/>
            <a:chOff x="3471862" y="1758682"/>
            <a:chExt cx="1550195" cy="180659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2F903B3-48A9-604D-BAFF-998B00307295}"/>
                </a:ext>
              </a:extLst>
            </p:cNvPr>
            <p:cNvSpPr/>
            <p:nvPr/>
          </p:nvSpPr>
          <p:spPr>
            <a:xfrm>
              <a:off x="4121944" y="1758682"/>
              <a:ext cx="900113" cy="750094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493E438-0389-0C42-AB4A-13D454CFA9D4}"/>
                </a:ext>
              </a:extLst>
            </p:cNvPr>
            <p:cNvSpPr/>
            <p:nvPr/>
          </p:nvSpPr>
          <p:spPr>
            <a:xfrm>
              <a:off x="3471862" y="3312254"/>
              <a:ext cx="235744" cy="233492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809B079-7076-3841-A7DB-B02032DC6A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71862" y="2508776"/>
              <a:ext cx="650082" cy="10369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81BD514-BB38-8844-962A-A1033C2C9E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71862" y="1758682"/>
              <a:ext cx="650082" cy="15535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09DE3F6-9C39-0E4C-B1D5-018AE97ECB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07606" y="2502807"/>
              <a:ext cx="1314450" cy="10624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3207684-B6FB-984D-85B9-0C532CC263FB}"/>
              </a:ext>
            </a:extLst>
          </p:cNvPr>
          <p:cNvGrpSpPr/>
          <p:nvPr/>
        </p:nvGrpSpPr>
        <p:grpSpPr>
          <a:xfrm>
            <a:off x="7070340" y="808383"/>
            <a:ext cx="1626583" cy="1762184"/>
            <a:chOff x="3464719" y="1474029"/>
            <a:chExt cx="1999028" cy="2069271"/>
          </a:xfrm>
        </p:grpSpPr>
        <p:sp>
          <p:nvSpPr>
            <p:cNvPr id="30" name="Freeform: Shape 18">
              <a:extLst>
                <a:ext uri="{FF2B5EF4-FFF2-40B4-BE49-F238E27FC236}">
                  <a16:creationId xmlns:a16="http://schemas.microsoft.com/office/drawing/2014/main" id="{C630EDE0-E262-EF4B-8822-A29C40806FCB}"/>
                </a:ext>
              </a:extLst>
            </p:cNvPr>
            <p:cNvSpPr/>
            <p:nvPr/>
          </p:nvSpPr>
          <p:spPr>
            <a:xfrm>
              <a:off x="3493294" y="2493169"/>
              <a:ext cx="1521619" cy="1050131"/>
            </a:xfrm>
            <a:custGeom>
              <a:avLst/>
              <a:gdLst>
                <a:gd name="connsiteX0" fmla="*/ 2028825 w 2028825"/>
                <a:gd name="connsiteY0" fmla="*/ 19050 h 1400175"/>
                <a:gd name="connsiteX1" fmla="*/ 847725 w 2028825"/>
                <a:gd name="connsiteY1" fmla="*/ 0 h 1400175"/>
                <a:gd name="connsiteX2" fmla="*/ 0 w 2028825"/>
                <a:gd name="connsiteY2" fmla="*/ 1381125 h 1400175"/>
                <a:gd name="connsiteX3" fmla="*/ 276225 w 2028825"/>
                <a:gd name="connsiteY3" fmla="*/ 1400175 h 1400175"/>
                <a:gd name="connsiteX4" fmla="*/ 2028825 w 2028825"/>
                <a:gd name="connsiteY4" fmla="*/ 19050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8825" h="1400175">
                  <a:moveTo>
                    <a:pt x="2028825" y="19050"/>
                  </a:moveTo>
                  <a:lnTo>
                    <a:pt x="847725" y="0"/>
                  </a:lnTo>
                  <a:lnTo>
                    <a:pt x="0" y="1381125"/>
                  </a:lnTo>
                  <a:lnTo>
                    <a:pt x="276225" y="1400175"/>
                  </a:lnTo>
                  <a:lnTo>
                    <a:pt x="2028825" y="19050"/>
                  </a:lnTo>
                  <a:close/>
                </a:path>
              </a:pathLst>
            </a:custGeom>
            <a:solidFill>
              <a:srgbClr val="0070C0">
                <a:alpha val="46000"/>
              </a:srgb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0544252-2D26-1C41-90D5-9A8661157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3501" y1="36381" x2="43501" y2="36381"/>
                          <a14:foregroundMark x1="47613" y1="36007" x2="47613" y2="36007"/>
                          <a14:foregroundMark x1="40981" y1="44403" x2="40981" y2="44403"/>
                          <a14:foregroundMark x1="46817" y1="37127" x2="46817" y2="37127"/>
                          <a14:foregroundMark x1="54111" y1="43470" x2="54111" y2="43470"/>
                          <a14:foregroundMark x1="51724" y1="57276" x2="51724" y2="57276"/>
                          <a14:foregroundMark x1="34218" y1="60821" x2="34218" y2="60821"/>
                          <a14:foregroundMark x1="40584" y1="71455" x2="40584" y2="71455"/>
                          <a14:foregroundMark x1="63793" y1="49067" x2="63793" y2="49067"/>
                          <a14:foregroundMark x1="71618" y1="63246" x2="71618" y2="63246"/>
                          <a14:foregroundMark x1="24801" y1="58582" x2="24801" y2="58582"/>
                          <a14:foregroundMark x1="25199" y1="58209" x2="25199" y2="58209"/>
                          <a14:foregroundMark x1="25066" y1="51679" x2="25066" y2="51679"/>
                          <a14:foregroundMark x1="20955" y1="63060" x2="20955" y2="63060"/>
                          <a14:backgroundMark x1="34085" y1="65299" x2="34085" y2="65299"/>
                          <a14:backgroundMark x1="37135" y1="71642" x2="37135" y2="71642"/>
                          <a14:backgroundMark x1="56101" y1="63806" x2="56101" y2="63806"/>
                          <a14:backgroundMark x1="56631" y1="66791" x2="56631" y2="66791"/>
                          <a14:backgroundMark x1="29841" y1="58955" x2="29841" y2="589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27539" y="1474029"/>
              <a:ext cx="1636208" cy="1163140"/>
            </a:xfrm>
            <a:prstGeom prst="rect">
              <a:avLst/>
            </a:prstGeom>
            <a:noFill/>
          </p:spPr>
        </p:pic>
        <p:sp>
          <p:nvSpPr>
            <p:cNvPr id="32" name="Freeform: Shape 20">
              <a:extLst>
                <a:ext uri="{FF2B5EF4-FFF2-40B4-BE49-F238E27FC236}">
                  <a16:creationId xmlns:a16="http://schemas.microsoft.com/office/drawing/2014/main" id="{AF3BD045-20B5-B740-B180-CF5D9255A54E}"/>
                </a:ext>
              </a:extLst>
            </p:cNvPr>
            <p:cNvSpPr/>
            <p:nvPr/>
          </p:nvSpPr>
          <p:spPr>
            <a:xfrm>
              <a:off x="3464719" y="1771650"/>
              <a:ext cx="671513" cy="1750219"/>
            </a:xfrm>
            <a:custGeom>
              <a:avLst/>
              <a:gdLst>
                <a:gd name="connsiteX0" fmla="*/ 895350 w 895350"/>
                <a:gd name="connsiteY0" fmla="*/ 0 h 2333625"/>
                <a:gd name="connsiteX1" fmla="*/ 895350 w 895350"/>
                <a:gd name="connsiteY1" fmla="*/ 962025 h 2333625"/>
                <a:gd name="connsiteX2" fmla="*/ 9525 w 895350"/>
                <a:gd name="connsiteY2" fmla="*/ 2333625 h 2333625"/>
                <a:gd name="connsiteX3" fmla="*/ 0 w 895350"/>
                <a:gd name="connsiteY3" fmla="*/ 2066925 h 2333625"/>
                <a:gd name="connsiteX4" fmla="*/ 895350 w 895350"/>
                <a:gd name="connsiteY4" fmla="*/ 0 h 233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5350" h="2333625">
                  <a:moveTo>
                    <a:pt x="895350" y="0"/>
                  </a:moveTo>
                  <a:lnTo>
                    <a:pt x="895350" y="962025"/>
                  </a:lnTo>
                  <a:lnTo>
                    <a:pt x="9525" y="2333625"/>
                  </a:lnTo>
                  <a:lnTo>
                    <a:pt x="0" y="2066925"/>
                  </a:lnTo>
                  <a:lnTo>
                    <a:pt x="895350" y="0"/>
                  </a:lnTo>
                  <a:close/>
                </a:path>
              </a:pathLst>
            </a:custGeom>
            <a:solidFill>
              <a:srgbClr val="0070C0">
                <a:alpha val="29000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BACCB875-5D09-FF48-93B8-30E6CF77B20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0397" y="5357428"/>
            <a:ext cx="2453921" cy="62788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DFF3D3E2-612A-FC41-95D0-FD2FA254BC7C}"/>
              </a:ext>
            </a:extLst>
          </p:cNvPr>
          <p:cNvGrpSpPr/>
          <p:nvPr/>
        </p:nvGrpSpPr>
        <p:grpSpPr>
          <a:xfrm>
            <a:off x="4536" y="5360958"/>
            <a:ext cx="6855060" cy="1404458"/>
            <a:chOff x="3217436" y="3300998"/>
            <a:chExt cx="6558658" cy="108435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78C4218-9E0C-B747-9A46-FE80A6DF541D}"/>
                </a:ext>
              </a:extLst>
            </p:cNvPr>
            <p:cNvGrpSpPr/>
            <p:nvPr/>
          </p:nvGrpSpPr>
          <p:grpSpPr>
            <a:xfrm>
              <a:off x="4746916" y="3300998"/>
              <a:ext cx="4189029" cy="278681"/>
              <a:chOff x="1579093" y="1291318"/>
              <a:chExt cx="5583918" cy="371478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588CDCCB-8C56-BC49-AF8F-8FD8FAB93D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79093" y="1291320"/>
                <a:ext cx="1362075" cy="371475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98F12EB0-D647-594F-9350-F702421369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32070" y="1291321"/>
                <a:ext cx="2047875" cy="371475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3C03FCCD-3294-6B4E-A9FC-6D29652665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71834" y="1291319"/>
                <a:ext cx="1343025" cy="371475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8CC9279B-A054-5544-AFB5-C8D9827554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05761" y="1291318"/>
                <a:ext cx="857250" cy="371475"/>
              </a:xfrm>
              <a:prstGeom prst="rect">
                <a:avLst/>
              </a:prstGeom>
            </p:spPr>
          </p:pic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1C9C61E-7761-DB49-9448-508246B8FE7F}"/>
                </a:ext>
              </a:extLst>
            </p:cNvPr>
            <p:cNvSpPr txBox="1"/>
            <p:nvPr/>
          </p:nvSpPr>
          <p:spPr>
            <a:xfrm>
              <a:off x="3217436" y="3575399"/>
              <a:ext cx="1524399" cy="237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983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after 6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FFA passes →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1099394-E3A4-BD4B-A276-0D47051FD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50151" y="3577813"/>
              <a:ext cx="4194058" cy="183559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3FA9657-ED2B-214D-8DFC-10A477BAD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557854" y="3864163"/>
              <a:ext cx="2218240" cy="521192"/>
            </a:xfrm>
            <a:prstGeom prst="rect">
              <a:avLst/>
            </a:prstGeom>
          </p:spPr>
        </p:pic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A740D9CD-299E-0D47-902B-60528223CF47}"/>
              </a:ext>
            </a:extLst>
          </p:cNvPr>
          <p:cNvSpPr/>
          <p:nvPr/>
        </p:nvSpPr>
        <p:spPr>
          <a:xfrm>
            <a:off x="365325" y="6510528"/>
            <a:ext cx="1317171" cy="2194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63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50BEE-3F24-4A74-A15A-3DB4BDF4C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77" y="253882"/>
            <a:ext cx="8628678" cy="472694"/>
          </a:xfrm>
        </p:spPr>
        <p:txBody>
          <a:bodyPr/>
          <a:lstStyle/>
          <a:p>
            <a:r>
              <a:rPr lang="en-US" sz="2800" b="0" dirty="0">
                <a:latin typeface="Avenir Roman" panose="02000503020000020003" pitchFamily="2" charset="0"/>
              </a:rPr>
              <a:t>Compact FFA Cell – How Does it Work?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04746C0-FD0B-4F2C-B6EE-634F0F94B5F0}"/>
              </a:ext>
            </a:extLst>
          </p:cNvPr>
          <p:cNvSpPr txBox="1">
            <a:spLocks/>
          </p:cNvSpPr>
          <p:nvPr/>
        </p:nvSpPr>
        <p:spPr>
          <a:xfrm>
            <a:off x="508016" y="888171"/>
            <a:ext cx="7883629" cy="1346752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2687" marR="0" lvl="0" indent="-172687" algn="l" defTabSz="685983" rtl="0" eaLnBrk="1" fontAlgn="base" latinLnBrk="0" hangingPunct="1">
              <a:lnSpc>
                <a:spcPts val="2250"/>
              </a:lnSpc>
              <a:spcBef>
                <a:spcPts val="450"/>
              </a:spcBef>
              <a:spcAft>
                <a:spcPts val="450"/>
              </a:spcAft>
              <a:buClr>
                <a:srgbClr val="1E7640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Large momentum acceptance FFA cell is configured with combined function permanent magnets capable of transporting multiple energy beams through the same string of magnets (six beams with energies spanning a factor of two)</a:t>
            </a:r>
          </a:p>
          <a:p>
            <a:pPr marL="172687" marR="0" lvl="0" indent="-172687" algn="l" defTabSz="685983" rtl="0" eaLnBrk="1" fontAlgn="base" latinLnBrk="0" hangingPunct="1">
              <a:lnSpc>
                <a:spcPts val="2250"/>
              </a:lnSpc>
              <a:spcBef>
                <a:spcPts val="450"/>
              </a:spcBef>
              <a:spcAft>
                <a:spcPts val="450"/>
              </a:spcAft>
              <a:buClr>
                <a:srgbClr val="1E7640"/>
              </a:buClr>
              <a:buSzTx/>
              <a:buFont typeface="Arial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2687" marR="0" lvl="0" indent="-172687" algn="l" defTabSz="685983" rtl="0" eaLnBrk="1" fontAlgn="base" latinLnBrk="0" hangingPunct="1">
              <a:lnSpc>
                <a:spcPts val="2250"/>
              </a:lnSpc>
              <a:spcBef>
                <a:spcPts val="450"/>
              </a:spcBef>
              <a:spcAft>
                <a:spcPts val="450"/>
              </a:spcAft>
              <a:buClr>
                <a:srgbClr val="1E7640"/>
              </a:buClr>
              <a:buSzTx/>
              <a:buFont typeface="Arial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E49810-180A-4181-845C-62E05673DD94}"/>
              </a:ext>
            </a:extLst>
          </p:cNvPr>
          <p:cNvSpPr txBox="1"/>
          <p:nvPr/>
        </p:nvSpPr>
        <p:spPr>
          <a:xfrm>
            <a:off x="6632347" y="3500276"/>
            <a:ext cx="6627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9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 T</a:t>
            </a:r>
          </a:p>
          <a:p>
            <a:pPr marL="0" marR="0" lvl="0" indent="0" algn="r" defTabSz="6859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50 T/m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EED79E1-0A42-4067-8C07-0CA5CFFFF5DA}"/>
              </a:ext>
            </a:extLst>
          </p:cNvPr>
          <p:cNvGrpSpPr/>
          <p:nvPr/>
        </p:nvGrpSpPr>
        <p:grpSpPr>
          <a:xfrm>
            <a:off x="3911212" y="2597990"/>
            <a:ext cx="2486400" cy="1971056"/>
            <a:chOff x="5331964" y="2754091"/>
            <a:chExt cx="3315200" cy="262807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537F582-E2B6-42F9-AB14-D7F7138D8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1964" y="2754091"/>
              <a:ext cx="3315200" cy="259729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627C4DD-C4E6-41B6-89D3-9DA1B7DC601C}"/>
                </a:ext>
              </a:extLst>
            </p:cNvPr>
            <p:cNvSpPr txBox="1"/>
            <p:nvPr/>
          </p:nvSpPr>
          <p:spPr>
            <a:xfrm>
              <a:off x="7760992" y="4828168"/>
              <a:ext cx="883731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6859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 T</a:t>
              </a:r>
            </a:p>
            <a:p>
              <a:pPr marL="0" marR="0" lvl="0" indent="0" algn="r" defTabSz="6859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50 T/m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264322F-618A-914B-8140-3128E50A9C2E}"/>
              </a:ext>
            </a:extLst>
          </p:cNvPr>
          <p:cNvGrpSpPr/>
          <p:nvPr/>
        </p:nvGrpSpPr>
        <p:grpSpPr>
          <a:xfrm>
            <a:off x="5313410" y="2270235"/>
            <a:ext cx="3711939" cy="2287270"/>
            <a:chOff x="5083388" y="2454901"/>
            <a:chExt cx="3711939" cy="22872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865B7C7-2C9A-4847-899C-F8E6B33A4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53304" y="2794198"/>
              <a:ext cx="2542023" cy="1947973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93567A2-3FD1-48C8-A647-17DC33658935}"/>
                </a:ext>
              </a:extLst>
            </p:cNvPr>
            <p:cNvGrpSpPr/>
            <p:nvPr/>
          </p:nvGrpSpPr>
          <p:grpSpPr>
            <a:xfrm>
              <a:off x="5083388" y="2454901"/>
              <a:ext cx="3479091" cy="461665"/>
              <a:chOff x="6699567" y="5595462"/>
              <a:chExt cx="3328743" cy="615554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77FB5F0-5BCC-4E36-B13A-A91B792D9CDD}"/>
                  </a:ext>
                </a:extLst>
              </p:cNvPr>
              <p:cNvSpPr txBox="1"/>
              <p:nvPr/>
            </p:nvSpPr>
            <p:spPr>
              <a:xfrm>
                <a:off x="7336898" y="5595462"/>
                <a:ext cx="2691412" cy="615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9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magnets: from 38cm</a:t>
                </a:r>
                <a:r>
                  <a:rPr kumimoji="0" lang="en-GB" sz="12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2</a:t>
                </a: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 to 78cm</a:t>
                </a:r>
                <a:r>
                  <a:rPr kumimoji="0" lang="en-GB" sz="12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2</a:t>
                </a:r>
              </a:p>
            </p:txBody>
          </p:sp>
          <p:pic>
            <p:nvPicPr>
              <p:cNvPr id="12" name="Picture 11" descr="Logo_RR6.jpeg">
                <a:extLst>
                  <a:ext uri="{FF2B5EF4-FFF2-40B4-BE49-F238E27FC236}">
                    <a16:creationId xmlns:a16="http://schemas.microsoft.com/office/drawing/2014/main" id="{5DD1ACAF-7B66-4BD9-B11D-E1450704B9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99567" y="5668859"/>
                <a:ext cx="700881" cy="174981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093A2D-DA8B-40C8-A1F1-F66C363F5F8B}"/>
              </a:ext>
            </a:extLst>
          </p:cNvPr>
          <p:cNvGrpSpPr/>
          <p:nvPr/>
        </p:nvGrpSpPr>
        <p:grpSpPr>
          <a:xfrm>
            <a:off x="80745" y="2347934"/>
            <a:ext cx="3922034" cy="3882353"/>
            <a:chOff x="323617" y="2130201"/>
            <a:chExt cx="4521272" cy="466575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B1B8FCD-F919-4A5F-8E12-1E32304BBE96}"/>
                </a:ext>
              </a:extLst>
            </p:cNvPr>
            <p:cNvGrpSpPr/>
            <p:nvPr/>
          </p:nvGrpSpPr>
          <p:grpSpPr>
            <a:xfrm>
              <a:off x="323617" y="2130201"/>
              <a:ext cx="4521272" cy="4665757"/>
              <a:chOff x="4683355" y="2156098"/>
              <a:chExt cx="4039081" cy="420032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0DBBC9A-58B6-4EE2-87E3-D4AF032E62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83355" y="2156098"/>
                <a:ext cx="4039081" cy="4177589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553E652-A626-4974-A300-BDBDE5262474}"/>
                  </a:ext>
                </a:extLst>
              </p:cNvPr>
              <p:cNvSpPr txBox="1"/>
              <p:nvPr/>
            </p:nvSpPr>
            <p:spPr>
              <a:xfrm>
                <a:off x="5325239" y="2864939"/>
                <a:ext cx="410901" cy="277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9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BD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2230647-97AE-42F5-95B0-72D27711296B}"/>
                  </a:ext>
                </a:extLst>
              </p:cNvPr>
              <p:cNvSpPr/>
              <p:nvPr/>
            </p:nvSpPr>
            <p:spPr>
              <a:xfrm>
                <a:off x="7585353" y="2391287"/>
                <a:ext cx="663759" cy="1249960"/>
              </a:xfrm>
              <a:prstGeom prst="rect">
                <a:avLst/>
              </a:prstGeom>
              <a:solidFill>
                <a:srgbClr val="7F7F7F">
                  <a:alpha val="40000"/>
                </a:srgbClr>
              </a:solidFill>
              <a:ln>
                <a:solidFill>
                  <a:srgbClr val="000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9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C0FE549-BB6C-4E49-96BA-3ED3ED328CCC}"/>
                  </a:ext>
                </a:extLst>
              </p:cNvPr>
              <p:cNvSpPr/>
              <p:nvPr/>
            </p:nvSpPr>
            <p:spPr>
              <a:xfrm>
                <a:off x="5206873" y="2378459"/>
                <a:ext cx="663759" cy="1249960"/>
              </a:xfrm>
              <a:prstGeom prst="rect">
                <a:avLst/>
              </a:prstGeom>
              <a:solidFill>
                <a:srgbClr val="7F7F7F">
                  <a:alpha val="40000"/>
                </a:srgbClr>
              </a:solidFill>
              <a:ln>
                <a:solidFill>
                  <a:srgbClr val="000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9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8347B0B-858E-440C-9271-C70F2029A333}"/>
                  </a:ext>
                </a:extLst>
              </p:cNvPr>
              <p:cNvSpPr/>
              <p:nvPr/>
            </p:nvSpPr>
            <p:spPr>
              <a:xfrm>
                <a:off x="5964496" y="2269208"/>
                <a:ext cx="1518045" cy="1639404"/>
              </a:xfrm>
              <a:prstGeom prst="rect">
                <a:avLst/>
              </a:prstGeom>
              <a:solidFill>
                <a:srgbClr val="7F7F7F">
                  <a:alpha val="40000"/>
                </a:srgbClr>
              </a:solidFill>
              <a:ln>
                <a:solidFill>
                  <a:srgbClr val="000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9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A4E208D-C883-4622-BE8D-4FD654593F66}"/>
                  </a:ext>
                </a:extLst>
              </p:cNvPr>
              <p:cNvSpPr txBox="1"/>
              <p:nvPr/>
            </p:nvSpPr>
            <p:spPr>
              <a:xfrm>
                <a:off x="6606380" y="2878839"/>
                <a:ext cx="395626" cy="277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9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BF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8548B2A-9FE7-41E9-8A4B-D9943E9D4205}"/>
                  </a:ext>
                </a:extLst>
              </p:cNvPr>
              <p:cNvSpPr txBox="1"/>
              <p:nvPr/>
            </p:nvSpPr>
            <p:spPr>
              <a:xfrm>
                <a:off x="7781569" y="2875072"/>
                <a:ext cx="410901" cy="277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9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BD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9E0080-EB52-41D2-94D7-C788DE12C9A6}"/>
                  </a:ext>
                </a:extLst>
              </p:cNvPr>
              <p:cNvSpPr txBox="1"/>
              <p:nvPr/>
            </p:nvSpPr>
            <p:spPr>
              <a:xfrm>
                <a:off x="6532600" y="6079351"/>
                <a:ext cx="395626" cy="277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9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BF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F36D19B-A490-486E-8CC6-C47E9E4003F2}"/>
                  </a:ext>
                </a:extLst>
              </p:cNvPr>
              <p:cNvSpPr txBox="1"/>
              <p:nvPr/>
            </p:nvSpPr>
            <p:spPr>
              <a:xfrm>
                <a:off x="7754372" y="6068019"/>
                <a:ext cx="410901" cy="277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9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BD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52DB0A3-262D-44B1-A2A3-76B43AC31222}"/>
                  </a:ext>
                </a:extLst>
              </p:cNvPr>
              <p:cNvSpPr txBox="1"/>
              <p:nvPr/>
            </p:nvSpPr>
            <p:spPr>
              <a:xfrm>
                <a:off x="5339819" y="6079350"/>
                <a:ext cx="410901" cy="277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9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BD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1297377-DD60-441B-8734-449834A14716}"/>
                  </a:ext>
                </a:extLst>
              </p:cNvPr>
              <p:cNvSpPr/>
              <p:nvPr/>
            </p:nvSpPr>
            <p:spPr>
              <a:xfrm>
                <a:off x="5192292" y="6018791"/>
                <a:ext cx="663759" cy="74934"/>
              </a:xfrm>
              <a:prstGeom prst="rect">
                <a:avLst/>
              </a:prstGeom>
              <a:solidFill>
                <a:srgbClr val="7F7F7F">
                  <a:alpha val="40000"/>
                </a:srgbClr>
              </a:solidFill>
              <a:ln>
                <a:solidFill>
                  <a:srgbClr val="000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9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9FB7C21-3D5E-4D9B-8571-B9A7FAD02816}"/>
                  </a:ext>
                </a:extLst>
              </p:cNvPr>
              <p:cNvSpPr/>
              <p:nvPr/>
            </p:nvSpPr>
            <p:spPr>
              <a:xfrm>
                <a:off x="5967235" y="6018791"/>
                <a:ext cx="1515306" cy="76060"/>
              </a:xfrm>
              <a:prstGeom prst="rect">
                <a:avLst/>
              </a:prstGeom>
              <a:solidFill>
                <a:srgbClr val="7F7F7F">
                  <a:alpha val="40000"/>
                </a:srgbClr>
              </a:solidFill>
              <a:ln>
                <a:solidFill>
                  <a:srgbClr val="000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9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438FBC3-3AB8-4626-836E-90542645EA6E}"/>
                  </a:ext>
                </a:extLst>
              </p:cNvPr>
              <p:cNvSpPr/>
              <p:nvPr/>
            </p:nvSpPr>
            <p:spPr>
              <a:xfrm>
                <a:off x="7585353" y="6019917"/>
                <a:ext cx="663759" cy="74934"/>
              </a:xfrm>
              <a:prstGeom prst="rect">
                <a:avLst/>
              </a:prstGeom>
              <a:solidFill>
                <a:srgbClr val="7F7F7F">
                  <a:alpha val="40000"/>
                </a:srgbClr>
              </a:solidFill>
              <a:ln>
                <a:solidFill>
                  <a:srgbClr val="000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9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6E8F0FE-CB67-4703-84EE-297EA4521C67}"/>
                </a:ext>
              </a:extLst>
            </p:cNvPr>
            <p:cNvSpPr/>
            <p:nvPr/>
          </p:nvSpPr>
          <p:spPr>
            <a:xfrm>
              <a:off x="4315058" y="2130201"/>
              <a:ext cx="512320" cy="44803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9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3800BD6-F5B9-485F-9C02-C85D3A8D7B6A}"/>
              </a:ext>
            </a:extLst>
          </p:cNvPr>
          <p:cNvSpPr txBox="1">
            <a:spLocks/>
          </p:cNvSpPr>
          <p:nvPr/>
        </p:nvSpPr>
        <p:spPr>
          <a:xfrm>
            <a:off x="3873140" y="4871954"/>
            <a:ext cx="5260448" cy="1702866"/>
          </a:xfrm>
          <a:prstGeom prst="rect">
            <a:avLst/>
          </a:prstGeom>
        </p:spPr>
        <p:txBody>
          <a:bodyPr>
            <a:norm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2687" marR="0" lvl="0" indent="-172687" algn="l" defTabSz="685983" rtl="0" eaLnBrk="1" fontAlgn="base" latinLnBrk="0" hangingPunct="1">
              <a:lnSpc>
                <a:spcPts val="1876"/>
              </a:lnSpc>
              <a:spcBef>
                <a:spcPts val="450"/>
              </a:spcBef>
              <a:spcAft>
                <a:spcPts val="0"/>
              </a:spcAft>
              <a:buClr>
                <a:srgbClr val="1E7640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Closely spaced orbits for all six beams (~ 1 cm)</a:t>
            </a:r>
          </a:p>
          <a:p>
            <a:pPr marL="172687" marR="0" lvl="0" indent="-172687" algn="l" defTabSz="685983" rtl="0" eaLnBrk="1" fontAlgn="base" latinLnBrk="0" hangingPunct="1">
              <a:lnSpc>
                <a:spcPts val="1876"/>
              </a:lnSpc>
              <a:spcBef>
                <a:spcPts val="450"/>
              </a:spcBef>
              <a:spcAft>
                <a:spcPts val="0"/>
              </a:spcAft>
              <a:buClr>
                <a:srgbClr val="1E7640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Extremally low dispersion (a few mm) in a combined function lattice</a:t>
            </a:r>
          </a:p>
          <a:p>
            <a:pPr marL="172687" marR="0" lvl="0" indent="-172687" algn="l" defTabSz="685983" rtl="0" eaLnBrk="1" fontAlgn="base" latinLnBrk="0" hangingPunct="1">
              <a:lnSpc>
                <a:spcPts val="1876"/>
              </a:lnSpc>
              <a:spcBef>
                <a:spcPts val="450"/>
              </a:spcBef>
              <a:spcAft>
                <a:spcPts val="0"/>
              </a:spcAft>
              <a:buClr>
                <a:srgbClr val="1E7640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Self similar beta functions for different energy beams </a:t>
            </a:r>
          </a:p>
          <a:p>
            <a:pPr marL="172687" marR="0" lvl="0" indent="-172687" algn="l" defTabSz="685983" rtl="0" eaLnBrk="1" fontAlgn="base" latinLnBrk="0" hangingPunct="1">
              <a:lnSpc>
                <a:spcPts val="1876"/>
              </a:lnSpc>
              <a:spcBef>
                <a:spcPts val="450"/>
              </a:spcBef>
              <a:spcAft>
                <a:spcPts val="0"/>
              </a:spcAft>
              <a:buClr>
                <a:srgbClr val="1E7640"/>
              </a:buClr>
              <a:buSzTx/>
              <a:buFont typeface="Arial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2687" marR="0" lvl="0" indent="-172687" algn="l" defTabSz="685983" rtl="0" eaLnBrk="1" fontAlgn="base" latinLnBrk="0" hangingPunct="1">
              <a:lnSpc>
                <a:spcPts val="1876"/>
              </a:lnSpc>
              <a:spcBef>
                <a:spcPts val="450"/>
              </a:spcBef>
              <a:spcAft>
                <a:spcPts val="0"/>
              </a:spcAft>
              <a:buClr>
                <a:srgbClr val="1E7640"/>
              </a:buClr>
              <a:buSzTx/>
              <a:buFont typeface="Arial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72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C3E7E-958E-4136-89AB-D6F6BF2A8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81" y="284164"/>
            <a:ext cx="8628678" cy="472694"/>
          </a:xfrm>
        </p:spPr>
        <p:txBody>
          <a:bodyPr/>
          <a:lstStyle/>
          <a:p>
            <a:r>
              <a:rPr lang="en-US" sz="2800" b="0" dirty="0">
                <a:latin typeface="Avenir Roman" panose="02000503020000020003" pitchFamily="2" charset="0"/>
                <a:cs typeface="Arial" panose="020B0604020202020204" pitchFamily="34" charset="0"/>
              </a:rPr>
              <a:t>Multi-Energy Beam Dynamics in FFA Arc</a:t>
            </a:r>
            <a:endParaRPr lang="en-US" sz="2800" b="0" dirty="0">
              <a:latin typeface="Avenir Roman" panose="02000503020000020003" pitchFamily="2" charset="0"/>
            </a:endParaRPr>
          </a:p>
        </p:txBody>
      </p:sp>
      <p:pic>
        <p:nvPicPr>
          <p:cNvPr id="3" name="Picture 2" descr="Logo_RR6.jpeg">
            <a:extLst>
              <a:ext uri="{FF2B5EF4-FFF2-40B4-BE49-F238E27FC236}">
                <a16:creationId xmlns:a16="http://schemas.microsoft.com/office/drawing/2014/main" id="{56DDD966-F3E8-4B18-9074-19F81965BC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285" y="855044"/>
            <a:ext cx="948613" cy="255154"/>
          </a:xfrm>
          <a:prstGeom prst="rect">
            <a:avLst/>
          </a:prstGeom>
        </p:spPr>
      </p:pic>
      <p:pic>
        <p:nvPicPr>
          <p:cNvPr id="4" name="Picture 3" descr="cbeta_arc_fieldmap_5e-3norm.gif">
            <a:extLst>
              <a:ext uri="{FF2B5EF4-FFF2-40B4-BE49-F238E27FC236}">
                <a16:creationId xmlns:a16="http://schemas.microsoft.com/office/drawing/2014/main" id="{3706CAFA-2CBA-45DE-B0AC-5CF78EC39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82" y="1231165"/>
            <a:ext cx="5227557" cy="3150686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4E9ABB6-F438-4414-9D05-A0D7BB8816C5}"/>
              </a:ext>
            </a:extLst>
          </p:cNvPr>
          <p:cNvSpPr txBox="1">
            <a:spLocks noChangeArrowheads="1"/>
          </p:cNvSpPr>
          <p:nvPr/>
        </p:nvSpPr>
        <p:spPr>
          <a:xfrm>
            <a:off x="-303086" y="4441424"/>
            <a:ext cx="2619566" cy="505610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91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Stephen Brooks, BNL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0F69DB-D5E1-C54B-8204-26682B339CDC}"/>
              </a:ext>
            </a:extLst>
          </p:cNvPr>
          <p:cNvSpPr txBox="1"/>
          <p:nvPr/>
        </p:nvSpPr>
        <p:spPr>
          <a:xfrm>
            <a:off x="1067657" y="840440"/>
            <a:ext cx="2127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36B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2019-2022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34E228-16BC-A14F-942C-A024493A7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81" y="5032786"/>
            <a:ext cx="5227557" cy="1114988"/>
          </a:xfrm>
          <a:prstGeom prst="rect">
            <a:avLst/>
          </a:prstGeom>
        </p:spPr>
      </p:pic>
      <p:pic>
        <p:nvPicPr>
          <p:cNvPr id="9" name="Content Placeholder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9D4FE51-994C-7943-A53B-93B7397189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917" y="1231165"/>
            <a:ext cx="3818447" cy="1909223"/>
          </a:xfrm>
          <a:prstGeom prst="rect">
            <a:avLst/>
          </a:prstGeom>
          <a:solidFill>
            <a:srgbClr val="FFFF99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777DAC-02EE-7045-B63E-2F772C760552}"/>
              </a:ext>
            </a:extLst>
          </p:cNvPr>
          <p:cNvSpPr/>
          <p:nvPr/>
        </p:nvSpPr>
        <p:spPr>
          <a:xfrm rot="10800000" flipV="1">
            <a:off x="5620916" y="3350339"/>
            <a:ext cx="3251187" cy="2319609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A prototype open midplane BF magnet was built and evaluated for mechanical integrity. Magnetic measurement confirmed a robust design with &gt;1.5 Tesla in good field region, 10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-3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 field accuracy.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JLab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 LDRD for radiation resilience tests in CEBAF.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4C4112-998B-D748-8D87-18B01A90DDD3}"/>
              </a:ext>
            </a:extLst>
          </p:cNvPr>
          <p:cNvSpPr/>
          <p:nvPr/>
        </p:nvSpPr>
        <p:spPr>
          <a:xfrm>
            <a:off x="365325" y="6510528"/>
            <a:ext cx="1317171" cy="2194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426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860-ABE0-75E3-D323-BD44FA6BB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40" y="177702"/>
            <a:ext cx="8626431" cy="363561"/>
          </a:xfrm>
        </p:spPr>
        <p:txBody>
          <a:bodyPr>
            <a:noAutofit/>
          </a:bodyPr>
          <a:lstStyle/>
          <a:p>
            <a:r>
              <a:rPr lang="en-US" sz="2400" b="0" dirty="0" err="1">
                <a:solidFill>
                  <a:srgbClr val="C00000"/>
                </a:solidFill>
                <a:latin typeface="Avenir Roman" panose="02000503020000020003" pitchFamily="2" charset="0"/>
              </a:rPr>
              <a:t>JLab</a:t>
            </a:r>
            <a:r>
              <a:rPr lang="en-US" sz="2400" b="0" dirty="0">
                <a:solidFill>
                  <a:srgbClr val="C00000"/>
                </a:solidFill>
                <a:latin typeface="Avenir Roman" panose="02000503020000020003" pitchFamily="2" charset="0"/>
              </a:rPr>
              <a:t> 12 GeV: </a:t>
            </a:r>
            <a:br>
              <a:rPr lang="en-US" sz="2400" b="0" dirty="0">
                <a:solidFill>
                  <a:srgbClr val="C00000"/>
                </a:solidFill>
                <a:latin typeface="Avenir Roman" panose="02000503020000020003" pitchFamily="2" charset="0"/>
              </a:rPr>
            </a:br>
            <a:r>
              <a:rPr lang="en-US" sz="2400" dirty="0">
                <a:solidFill>
                  <a:srgbClr val="C00000"/>
                </a:solidFill>
                <a:latin typeface="Avenir Roman" panose="02000503020000020003" pitchFamily="2" charset="0"/>
              </a:rPr>
              <a:t>Probing Nucleon Valence Structure at High Luminosity</a:t>
            </a:r>
            <a:endParaRPr lang="en-US" sz="2400" u="sng" dirty="0">
              <a:solidFill>
                <a:srgbClr val="C00000"/>
              </a:solidFill>
              <a:latin typeface="Avenir Roman" panose="02000503020000020003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6450B2-9938-DD33-915B-1E1FFA2C9317}"/>
              </a:ext>
            </a:extLst>
          </p:cNvPr>
          <p:cNvSpPr txBox="1"/>
          <p:nvPr/>
        </p:nvSpPr>
        <p:spPr>
          <a:xfrm>
            <a:off x="4573192" y="4304441"/>
            <a:ext cx="9476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+mn-ea"/>
                <a:cs typeface="+mn-cs"/>
              </a:rPr>
              <a:t>2030s-2040s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33F76B-C105-F933-10EC-C82E230795CD}"/>
              </a:ext>
            </a:extLst>
          </p:cNvPr>
          <p:cNvSpPr/>
          <p:nvPr/>
        </p:nvSpPr>
        <p:spPr>
          <a:xfrm>
            <a:off x="6023012" y="4987163"/>
            <a:ext cx="184731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66D873-1A05-BD81-C7BA-2860360F68A1}"/>
              </a:ext>
            </a:extLst>
          </p:cNvPr>
          <p:cNvSpPr/>
          <p:nvPr/>
        </p:nvSpPr>
        <p:spPr>
          <a:xfrm>
            <a:off x="3890401" y="1837681"/>
            <a:ext cx="369326" cy="1576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"/>
                <a:ea typeface="+mn-ea"/>
                <a:cs typeface="+mn-cs"/>
              </a:rPr>
              <a:t> Probability Distribution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E5219E-8C68-1073-07CC-5E3390E74B64}"/>
              </a:ext>
            </a:extLst>
          </p:cNvPr>
          <p:cNvSpPr/>
          <p:nvPr/>
        </p:nvSpPr>
        <p:spPr>
          <a:xfrm rot="16200000">
            <a:off x="3306592" y="2611076"/>
            <a:ext cx="1571264" cy="253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Probability Distribution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F5C3CD-049E-65F8-65D0-6F12DCDFCD87}"/>
              </a:ext>
            </a:extLst>
          </p:cNvPr>
          <p:cNvSpPr/>
          <p:nvPr/>
        </p:nvSpPr>
        <p:spPr>
          <a:xfrm>
            <a:off x="4058490" y="3674852"/>
            <a:ext cx="131789" cy="990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F3CCAF7-9739-61B0-F28E-DAFAA8F9EBAC}"/>
              </a:ext>
            </a:extLst>
          </p:cNvPr>
          <p:cNvSpPr/>
          <p:nvPr/>
        </p:nvSpPr>
        <p:spPr>
          <a:xfrm rot="16200000">
            <a:off x="3371534" y="4006018"/>
            <a:ext cx="1441380" cy="253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Luminosity (cm</a:t>
            </a:r>
            <a:r>
              <a:rPr kumimoji="0" lang="en-US" sz="1050" b="1" i="0" u="none" strike="noStrike" kern="1200" cap="none" spc="0" normalizeH="0" baseline="3000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-2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1050" b="1" i="0" u="none" strike="noStrike" kern="1200" cap="none" spc="0" normalizeH="0" baseline="3000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-1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D11FE86-3BB3-E945-9200-BC910B01D270}"/>
              </a:ext>
            </a:extLst>
          </p:cNvPr>
          <p:cNvGrpSpPr/>
          <p:nvPr/>
        </p:nvGrpSpPr>
        <p:grpSpPr>
          <a:xfrm>
            <a:off x="44660" y="1037959"/>
            <a:ext cx="5519129" cy="4353248"/>
            <a:chOff x="5316804" y="1307241"/>
            <a:chExt cx="6248315" cy="465552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95941A9-B0C2-DB11-9121-8F3E5CFF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16804" y="1307241"/>
              <a:ext cx="6248315" cy="465259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A16D10F-CAE8-0228-4693-2FDAC08FE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4487" y="2599088"/>
              <a:ext cx="726271" cy="695529"/>
            </a:xfrm>
            <a:prstGeom prst="ellipse">
              <a:avLst/>
            </a:prstGeom>
            <a:ln w="190500" cap="rnd">
              <a:noFill/>
              <a:prstDash val="solid"/>
            </a:ln>
            <a:effectLst/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extrusionClr>
                <a:srgbClr val="000000"/>
              </a:extrusionClr>
            </a:sp3d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4817EF7-F2F8-071F-CA9F-ABC127778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9717" y="2971176"/>
              <a:ext cx="778804" cy="686896"/>
            </a:xfrm>
            <a:prstGeom prst="ellipse">
              <a:avLst/>
            </a:prstGeom>
            <a:ln w="190500" cap="rnd">
              <a:noFill/>
              <a:prstDash val="solid"/>
            </a:ln>
            <a:effectLst/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extrusionClr>
                <a:srgbClr val="000000"/>
              </a:extrusionClr>
            </a:sp3d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E78D65E-41AE-7844-EBAF-96FA66CBA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3870" y="1770778"/>
              <a:ext cx="778804" cy="686895"/>
            </a:xfrm>
            <a:prstGeom prst="ellipse">
              <a:avLst/>
            </a:prstGeom>
            <a:ln w="190500" cap="rnd">
              <a:noFill/>
              <a:prstDash val="solid"/>
            </a:ln>
            <a:effectLst/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extrusionClr>
                <a:srgbClr val="000000"/>
              </a:extrusionClr>
            </a:sp3d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F2D1DB-142B-0F92-0870-D8FFE08F5EDA}"/>
                </a:ext>
              </a:extLst>
            </p:cNvPr>
            <p:cNvSpPr txBox="1"/>
            <p:nvPr/>
          </p:nvSpPr>
          <p:spPr>
            <a:xfrm>
              <a:off x="7080084" y="5671712"/>
              <a:ext cx="2287860" cy="291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Fraction of nucleon momentum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71610A0-3739-0E4E-AF2A-B1BDACA24F0F}"/>
              </a:ext>
            </a:extLst>
          </p:cNvPr>
          <p:cNvSpPr txBox="1"/>
          <p:nvPr/>
        </p:nvSpPr>
        <p:spPr>
          <a:xfrm>
            <a:off x="259976" y="5548404"/>
            <a:ext cx="6562843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6"/>
              </a:rPr>
              <a:t>Physics with CEBAF at 12 GeV and Future Opportunities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r>
              <a:rPr lang="en-US" sz="1600" i="1" dirty="0"/>
              <a:t>Prog. Part. </a:t>
            </a:r>
            <a:r>
              <a:rPr lang="en-US" sz="1600" i="1" dirty="0" err="1"/>
              <a:t>Nucl</a:t>
            </a:r>
            <a:r>
              <a:rPr lang="en-US" sz="1600" i="1" dirty="0"/>
              <a:t>. Phys.</a:t>
            </a:r>
            <a:r>
              <a:rPr lang="en-US" sz="1600" dirty="0"/>
              <a:t> 127 (2022) 103985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66315B-2880-E64B-BE56-560A5754D603}"/>
              </a:ext>
            </a:extLst>
          </p:cNvPr>
          <p:cNvSpPr txBox="1"/>
          <p:nvPr/>
        </p:nvSpPr>
        <p:spPr>
          <a:xfrm>
            <a:off x="5191135" y="1003537"/>
            <a:ext cx="396827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D36B6"/>
                </a:solidFill>
                <a:latin typeface="+mj-lt"/>
              </a:rPr>
              <a:t>Partonic structure in the valence region </a:t>
            </a:r>
            <a:r>
              <a:rPr lang="en-US" sz="2000" b="1" i="1" u="sng" dirty="0">
                <a:solidFill>
                  <a:srgbClr val="0D36B6"/>
                </a:solidFill>
                <a:latin typeface="+mj-lt"/>
              </a:rPr>
              <a:t>defines</a:t>
            </a:r>
            <a:r>
              <a:rPr lang="en-US" sz="2000" b="1" dirty="0">
                <a:solidFill>
                  <a:srgbClr val="0D36B6"/>
                </a:solidFill>
                <a:latin typeface="+mj-lt"/>
              </a:rPr>
              <a:t> the hadron  </a:t>
            </a:r>
          </a:p>
          <a:p>
            <a:endParaRPr lang="en-US" sz="2000" b="1" dirty="0">
              <a:solidFill>
                <a:srgbClr val="0D36B6"/>
              </a:solidFill>
              <a:latin typeface="+mj-lt"/>
            </a:endParaRPr>
          </a:p>
          <a:p>
            <a:pPr>
              <a:buFont typeface=".AppleSystemUIFont" charset="-120"/>
              <a:buChar char="-"/>
            </a:pPr>
            <a:r>
              <a:rPr lang="en-US" sz="2000" dirty="0">
                <a:latin typeface="+mj-lt"/>
              </a:rPr>
              <a:t> Baryon number, charge, flavor   content, total spin, …</a:t>
            </a:r>
          </a:p>
          <a:p>
            <a:pPr>
              <a:buFont typeface=".AppleSystemUIFont" charset="-120"/>
              <a:buChar char="-"/>
            </a:pPr>
            <a:endParaRPr lang="en-US" sz="2000" dirty="0">
              <a:latin typeface="+mj-lt"/>
            </a:endParaRPr>
          </a:p>
          <a:p>
            <a:pPr>
              <a:buFont typeface=".AppleSystemUIFont" charset="-120"/>
              <a:buChar char="-"/>
            </a:pPr>
            <a:r>
              <a:rPr lang="en-US" sz="2000" dirty="0">
                <a:latin typeface="+mj-lt"/>
              </a:rPr>
              <a:t> Large x, low Q</a:t>
            </a:r>
            <a:r>
              <a:rPr lang="en-US" sz="2000" baseline="30000" dirty="0">
                <a:latin typeface="+mj-lt"/>
              </a:rPr>
              <a:t>2</a:t>
            </a:r>
            <a:r>
              <a:rPr lang="en-US" sz="2000" dirty="0">
                <a:latin typeface="+mj-lt"/>
              </a:rPr>
              <a:t> evolves to low x, high Q</a:t>
            </a:r>
            <a:r>
              <a:rPr lang="en-US" sz="2000" baseline="30000" dirty="0">
                <a:latin typeface="+mj-lt"/>
              </a:rPr>
              <a:t>2</a:t>
            </a:r>
            <a:r>
              <a:rPr lang="en-US" sz="2000" dirty="0">
                <a:latin typeface="+mj-lt"/>
              </a:rPr>
              <a:t> via </a:t>
            </a:r>
            <a:r>
              <a:rPr lang="en-US" sz="2000" dirty="0" err="1">
                <a:latin typeface="+mj-lt"/>
              </a:rPr>
              <a:t>pQCD</a:t>
            </a:r>
            <a:r>
              <a:rPr lang="en-US" sz="2000" dirty="0">
                <a:latin typeface="+mj-lt"/>
              </a:rPr>
              <a:t>, shape and strength from 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prstClr val="black"/>
              </a:solidFill>
              <a:latin typeface="+mj-lt"/>
            </a:endParaRPr>
          </a:p>
          <a:p>
            <a:pPr lvl="0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2BF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Precision measurements in the valence quark regime requiring high luminosity are the purview of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52BF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JLab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2BF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providing 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152BF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overlap with EIC</a:t>
            </a:r>
            <a:b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152BF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152BF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into the sea quark region</a:t>
            </a:r>
            <a:r>
              <a:rPr lang="en-US" sz="2000" dirty="0">
                <a:solidFill>
                  <a:srgbClr val="152BF4"/>
                </a:solidFill>
                <a:latin typeface="+mj-lt"/>
              </a:rPr>
              <a:t> - k</a:t>
            </a:r>
            <a:r>
              <a:rPr lang="en-US" sz="2000" dirty="0"/>
              <a:t>een discriminator of hadron structure models, test of QCD</a:t>
            </a:r>
            <a:endParaRPr kumimoji="0" lang="en-US" sz="2000" b="0" u="none" strike="noStrike" kern="1200" cap="none" spc="0" normalizeH="0" baseline="0" noProof="0" dirty="0">
              <a:ln>
                <a:noFill/>
              </a:ln>
              <a:solidFill>
                <a:srgbClr val="152BF4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0521B19-B52B-BA43-AECB-684D6023537B}"/>
              </a:ext>
            </a:extLst>
          </p:cNvPr>
          <p:cNvSpPr/>
          <p:nvPr/>
        </p:nvSpPr>
        <p:spPr>
          <a:xfrm>
            <a:off x="2315217" y="3107084"/>
            <a:ext cx="469492" cy="1018573"/>
          </a:xfrm>
          <a:prstGeom prst="roundRect">
            <a:avLst/>
          </a:prstGeom>
          <a:solidFill>
            <a:srgbClr val="E2C5F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19E76D-62CC-D440-9409-E44798A0E419}"/>
              </a:ext>
            </a:extLst>
          </p:cNvPr>
          <p:cNvSpPr txBox="1"/>
          <p:nvPr/>
        </p:nvSpPr>
        <p:spPr>
          <a:xfrm rot="20626127">
            <a:off x="1718187" y="3344747"/>
            <a:ext cx="126821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JLab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CC260-E363-A54B-9F7F-9043717C8656}"/>
              </a:ext>
            </a:extLst>
          </p:cNvPr>
          <p:cNvSpPr/>
          <p:nvPr/>
        </p:nvSpPr>
        <p:spPr>
          <a:xfrm>
            <a:off x="365325" y="6510528"/>
            <a:ext cx="1317171" cy="2194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DB0AE0-1F25-2646-ABA1-DA88D07982CA}"/>
              </a:ext>
            </a:extLst>
          </p:cNvPr>
          <p:cNvSpPr/>
          <p:nvPr/>
        </p:nvSpPr>
        <p:spPr>
          <a:xfrm>
            <a:off x="1853184" y="4682978"/>
            <a:ext cx="1314706" cy="534795"/>
          </a:xfrm>
          <a:prstGeom prst="ellipse">
            <a:avLst/>
          </a:prstGeom>
          <a:noFill/>
          <a:ln w="19050">
            <a:solidFill>
              <a:srgbClr val="7030A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583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AA5AA-1026-994B-A347-2130C9127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9111"/>
            <a:ext cx="9547902" cy="487490"/>
          </a:xfrm>
        </p:spPr>
        <p:txBody>
          <a:bodyPr>
            <a:noAutofit/>
          </a:bodyPr>
          <a:lstStyle/>
          <a:p>
            <a:r>
              <a:rPr lang="en-US" sz="1800" b="0" dirty="0">
                <a:latin typeface="Century Gothic" panose="020B0502020202020204" pitchFamily="34" charset="0"/>
              </a:rPr>
              <a:t>Strong Interaction Physics at the Luminosity Frontier with 22 GeV Electrons at </a:t>
            </a:r>
            <a:r>
              <a:rPr lang="en-US" sz="1800" b="0" dirty="0" err="1">
                <a:latin typeface="Century Gothic" panose="020B0502020202020204" pitchFamily="34" charset="0"/>
              </a:rPr>
              <a:t>JLab</a:t>
            </a:r>
            <a:endParaRPr lang="en-US" sz="1800" b="0" dirty="0"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5EA71-3244-CC43-AFDF-44F5F9948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9B4658-A5F9-9C47-8CAF-9ED48CDD9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3088"/>
            <a:ext cx="9144000" cy="44995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29B921-42BF-1D49-8CCC-3A108C436833}"/>
              </a:ext>
            </a:extLst>
          </p:cNvPr>
          <p:cNvSpPr txBox="1"/>
          <p:nvPr/>
        </p:nvSpPr>
        <p:spPr>
          <a:xfrm>
            <a:off x="306151" y="5850849"/>
            <a:ext cx="8377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141 pages with many powerful experiments using existing or planned equipment - just a few examples….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F1136B-A948-1944-B872-B7298B0EB2D9}"/>
              </a:ext>
            </a:extLst>
          </p:cNvPr>
          <p:cNvSpPr txBox="1"/>
          <p:nvPr/>
        </p:nvSpPr>
        <p:spPr>
          <a:xfrm>
            <a:off x="195072" y="805551"/>
            <a:ext cx="5218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arXiv:2306.09360v2</a:t>
            </a:r>
            <a:r>
              <a:rPr lang="en-US" dirty="0"/>
              <a:t> [</a:t>
            </a:r>
            <a:r>
              <a:rPr lang="en-US" dirty="0" err="1"/>
              <a:t>nucl</a:t>
            </a:r>
            <a:r>
              <a:rPr lang="en-US" dirty="0"/>
              <a:t>-ex], submitted to EPJA </a:t>
            </a:r>
          </a:p>
        </p:txBody>
      </p:sp>
    </p:spTree>
    <p:extLst>
      <p:ext uri="{BB962C8B-B14F-4D97-AF65-F5344CB8AC3E}">
        <p14:creationId xmlns:p14="http://schemas.microsoft.com/office/powerpoint/2010/main" val="1403267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7" y="139928"/>
            <a:ext cx="8464378" cy="487490"/>
          </a:xfrm>
        </p:spPr>
        <p:txBody>
          <a:bodyPr>
            <a:noAutofit/>
          </a:bodyPr>
          <a:lstStyle/>
          <a:p>
            <a:r>
              <a:rPr lang="en-US" sz="36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Why CEBAF @ 22 GeV?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BEDC00-8D08-7157-F34C-39A5539666F5}"/>
              </a:ext>
            </a:extLst>
          </p:cNvPr>
          <p:cNvSpPr txBox="1"/>
          <p:nvPr/>
        </p:nvSpPr>
        <p:spPr>
          <a:xfrm>
            <a:off x="4226807" y="1071611"/>
            <a:ext cx="462219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“The ability to reduce everything to simple fundamental laws does not imply the ability to start from those laws and reconstruct the universe.”  -- </a:t>
            </a:r>
            <a:r>
              <a:rPr lang="en-US" sz="2000" b="1" i="1" dirty="0">
                <a:solidFill>
                  <a:srgbClr val="7030A0"/>
                </a:solidFill>
                <a:latin typeface="Century Gothic" panose="020B0502020202020204" pitchFamily="34" charset="0"/>
              </a:rPr>
              <a:t>More is Different</a:t>
            </a:r>
            <a:r>
              <a:rPr lang="en-US" sz="2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, P. W. Anderson [Science 177, 393 (1972)]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42398B-44A3-00F8-A5FC-57E91AED3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23" y="1340402"/>
            <a:ext cx="3691599" cy="44139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87310D-5D64-CD44-AAA2-5274C3BE8753}"/>
              </a:ext>
            </a:extLst>
          </p:cNvPr>
          <p:cNvSpPr txBox="1"/>
          <p:nvPr/>
        </p:nvSpPr>
        <p:spPr>
          <a:xfrm>
            <a:off x="4295771" y="3292420"/>
            <a:ext cx="44842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Need to understand strong interaction dynamics from asymptotically free fundamental quark and gluon constituents to the structure of bound nucleons to nucleon-nucleon interactions and the nuclear medium 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Complex non-</a:t>
            </a:r>
            <a:r>
              <a:rPr lang="en-US" dirty="0" err="1">
                <a:latin typeface="Century Gothic" panose="020B0502020202020204" pitchFamily="34" charset="0"/>
              </a:rPr>
              <a:t>pQCD</a:t>
            </a:r>
            <a:r>
              <a:rPr lang="en-US" dirty="0">
                <a:latin typeface="Century Gothic" panose="020B0502020202020204" pitchFamily="34" charset="0"/>
              </a:rPr>
              <a:t> problem which demands different approaches and measurements to access multiple observables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83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697" y="169422"/>
            <a:ext cx="8464378" cy="487490"/>
          </a:xfrm>
        </p:spPr>
        <p:txBody>
          <a:bodyPr>
            <a:noAutofit/>
          </a:bodyPr>
          <a:lstStyle/>
          <a:p>
            <a:r>
              <a:rPr lang="en-US" sz="40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What a 22 GeV Upgrade Brings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DEC0CD-E84E-0C9F-5B58-F9757738DBB0}"/>
              </a:ext>
            </a:extLst>
          </p:cNvPr>
          <p:cNvSpPr txBox="1"/>
          <p:nvPr/>
        </p:nvSpPr>
        <p:spPr>
          <a:xfrm>
            <a:off x="4226807" y="1242852"/>
            <a:ext cx="474649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A NEW territory to explore ➜ </a:t>
            </a:r>
            <a:r>
              <a:rPr lang="en-US" sz="2000" dirty="0">
                <a:solidFill>
                  <a:srgbClr val="0D36B6"/>
                </a:solidFill>
                <a:latin typeface="Century Gothic" panose="020B0502020202020204" pitchFamily="34" charset="0"/>
              </a:rPr>
              <a:t>cross the critical threshold into the region where cc states can be produced in large quantities, and with additional light quark degrees of freedom</a:t>
            </a:r>
          </a:p>
          <a:p>
            <a:endParaRPr lang="en-US" sz="2000" dirty="0">
              <a:solidFill>
                <a:srgbClr val="0D36B6"/>
              </a:solidFill>
              <a:latin typeface="Century Gothic" panose="020B0502020202020204" pitchFamily="34" charset="0"/>
            </a:endParaRPr>
          </a:p>
          <a:p>
            <a:r>
              <a:rPr lang="en-US" sz="2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A BETTER insight into our current program ➜ </a:t>
            </a:r>
            <a:r>
              <a:rPr lang="en-US" sz="2000" dirty="0">
                <a:solidFill>
                  <a:srgbClr val="0D36B6"/>
                </a:solidFill>
                <a:latin typeface="Century Gothic" panose="020B0502020202020204" pitchFamily="34" charset="0"/>
              </a:rPr>
              <a:t>enhancement of the phase space</a:t>
            </a:r>
          </a:p>
          <a:p>
            <a:endParaRPr lang="en-US" sz="2000" dirty="0">
              <a:solidFill>
                <a:srgbClr val="0D36B6"/>
              </a:solidFill>
              <a:latin typeface="Century Gothic" panose="020B0502020202020204" pitchFamily="34" charset="0"/>
            </a:endParaRPr>
          </a:p>
          <a:p>
            <a:r>
              <a:rPr lang="en-US" sz="2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A BRIDGE between </a:t>
            </a:r>
            <a:r>
              <a:rPr lang="en-US" sz="2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JLab</a:t>
            </a:r>
            <a:r>
              <a:rPr lang="en-US" sz="2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@ 12 GeV and EIC ➜ </a:t>
            </a:r>
            <a:r>
              <a:rPr lang="en-US" sz="2000" dirty="0">
                <a:solidFill>
                  <a:srgbClr val="0D36B6"/>
                </a:solidFill>
                <a:latin typeface="Century Gothic" panose="020B0502020202020204" pitchFamily="34" charset="0"/>
              </a:rPr>
              <a:t>testing and validation of QCD from lower to higher energy, through multiple phenomena, and with high precision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42398B-44A3-00F8-A5FC-57E91AED3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45" y="1242852"/>
            <a:ext cx="3691599" cy="441394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0B00C9-A508-5644-A851-D1B2E6AEB5D1}"/>
              </a:ext>
            </a:extLst>
          </p:cNvPr>
          <p:cNvCxnSpPr>
            <a:cxnSpLocks/>
          </p:cNvCxnSpPr>
          <p:nvPr/>
        </p:nvCxnSpPr>
        <p:spPr>
          <a:xfrm>
            <a:off x="5327904" y="1962912"/>
            <a:ext cx="134112" cy="0"/>
          </a:xfrm>
          <a:prstGeom prst="line">
            <a:avLst/>
          </a:prstGeom>
          <a:ln w="19050">
            <a:solidFill>
              <a:srgbClr val="1C6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659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9A8CD-B6EE-0246-B9D1-0B6697E82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4" y="2440015"/>
            <a:ext cx="5491117" cy="411055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785" y="6467919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z="1200" smtClean="0"/>
              <a:pPr/>
              <a:t>9</a:t>
            </a:fld>
            <a:endParaRPr lang="en-US" sz="1200" dirty="0"/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39" y="87300"/>
            <a:ext cx="8464378" cy="487490"/>
          </a:xfrm>
        </p:spPr>
        <p:txBody>
          <a:bodyPr>
            <a:noAutofit/>
          </a:bodyPr>
          <a:lstStyle/>
          <a:p>
            <a:r>
              <a:rPr lang="en-US" sz="32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Spectroscopy of Exotic States with charm</a:t>
            </a:r>
            <a:endParaRPr lang="en-US" sz="4000" b="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2E93AE-9184-F8EF-98B5-D8A1AD0AAB04}"/>
              </a:ext>
            </a:extLst>
          </p:cNvPr>
          <p:cNvSpPr txBox="1"/>
          <p:nvPr/>
        </p:nvSpPr>
        <p:spPr>
          <a:xfrm>
            <a:off x="0" y="829740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Photoproduction of hadrons with </a:t>
            </a:r>
            <a:r>
              <a:rPr lang="en-U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charm quarks:  </a:t>
            </a:r>
            <a:r>
              <a:rPr lang="en-US" b="1" dirty="0">
                <a:latin typeface="Century Gothic" panose="020B0502020202020204" pitchFamily="34" charset="0"/>
              </a:rPr>
              <a:t>a </a:t>
            </a:r>
            <a:r>
              <a:rPr lang="en-US" b="1" u="sng" dirty="0">
                <a:latin typeface="Century Gothic" panose="020B0502020202020204" pitchFamily="34" charset="0"/>
              </a:rPr>
              <a:t>new tool for discovery in QCD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E683685-2E76-C8C1-C506-7210A17CCB53}"/>
              </a:ext>
            </a:extLst>
          </p:cNvPr>
          <p:cNvGrpSpPr/>
          <p:nvPr/>
        </p:nvGrpSpPr>
        <p:grpSpPr>
          <a:xfrm>
            <a:off x="5602501" y="5087688"/>
            <a:ext cx="1846665" cy="1616520"/>
            <a:chOff x="6828312" y="3857105"/>
            <a:chExt cx="1962989" cy="157013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22BD72E-654C-DE73-6331-57D705F640A8}"/>
                </a:ext>
              </a:extLst>
            </p:cNvPr>
            <p:cNvGrpSpPr/>
            <p:nvPr/>
          </p:nvGrpSpPr>
          <p:grpSpPr>
            <a:xfrm>
              <a:off x="6828312" y="3857105"/>
              <a:ext cx="1962989" cy="1570132"/>
              <a:chOff x="3365368" y="3675170"/>
              <a:chExt cx="4519192" cy="2810593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1060EF8-23D1-EE01-9E3A-CC1D802A03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1522" t="6406" r="7531" b="84744"/>
              <a:stretch/>
            </p:blipFill>
            <p:spPr>
              <a:xfrm>
                <a:off x="5976619" y="3927783"/>
                <a:ext cx="1514475" cy="24188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" cap="sq">
                <a:solidFill>
                  <a:srgbClr val="FFFFFF"/>
                </a:solidFill>
                <a:prstDash val="sysDash"/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73BEBDA-2742-6426-B7D3-4FBBBD7C07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65368" y="3675170"/>
                <a:ext cx="4519192" cy="281059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" cap="sq">
                <a:solidFill>
                  <a:schemeClr val="accent1"/>
                </a:solidFill>
                <a:prstDash val="sysDash"/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DD8D2AC-B26D-99B6-9DB6-C926D1CB6D02}"/>
                    </a:ext>
                  </a:extLst>
                </p:cNvPr>
                <p:cNvSpPr txBox="1"/>
                <p:nvPr/>
              </p:nvSpPr>
              <p:spPr>
                <a:xfrm>
                  <a:off x="7809806" y="3948688"/>
                  <a:ext cx="93994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𝜸</m:t>
                        </m:r>
                        <m:r>
                          <a:rPr lang="en-US" sz="1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sz="1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1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  <m:r>
                          <a:rPr lang="en-US" sz="1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𝝍</m:t>
                        </m:r>
                        <m:sSup>
                          <m:sSupPr>
                            <m:ctrlPr>
                              <a:rPr lang="en-US" sz="12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2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sz="12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1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oMath>
                    </m:oMathPara>
                  </a14:m>
                  <a:endParaRPr lang="en-US" sz="1200" b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DD8D2AC-B26D-99B6-9DB6-C926D1CB6D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09806" y="3948688"/>
                  <a:ext cx="939946" cy="184666"/>
                </a:xfrm>
                <a:prstGeom prst="rect">
                  <a:avLst/>
                </a:prstGeom>
                <a:blipFill>
                  <a:blip r:embed="rId5"/>
                  <a:stretch>
                    <a:fillRect l="-6667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853F9B9-9BD3-3B51-7026-4172A4D8330B}"/>
              </a:ext>
            </a:extLst>
          </p:cNvPr>
          <p:cNvSpPr txBox="1"/>
          <p:nvPr/>
        </p:nvSpPr>
        <p:spPr>
          <a:xfrm>
            <a:off x="7493041" y="4950128"/>
            <a:ext cx="163886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D36B6"/>
                </a:solidFill>
                <a:latin typeface="Century Gothic" panose="020B0502020202020204" pitchFamily="34" charset="0"/>
              </a:rPr>
              <a:t>Initial simulations demonstrate the </a:t>
            </a:r>
            <a:r>
              <a:rPr lang="en-US" sz="1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capabilities of the existing detectors to measure these reactions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C559C7-043F-07C1-D6DF-C693B320B640}"/>
              </a:ext>
            </a:extLst>
          </p:cNvPr>
          <p:cNvSpPr txBox="1"/>
          <p:nvPr/>
        </p:nvSpPr>
        <p:spPr>
          <a:xfrm>
            <a:off x="224433" y="1291847"/>
            <a:ext cx="6039208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-166688"/>
            <a:r>
              <a:rPr lang="en-US" dirty="0">
                <a:solidFill>
                  <a:srgbClr val="316FD0"/>
                </a:solidFill>
                <a:latin typeface="Century Gothic" panose="020B0502020202020204" pitchFamily="34" charset="0"/>
              </a:rPr>
              <a:t>➜ a unique method to probe the </a:t>
            </a:r>
            <a:r>
              <a:rPr lang="en-US" b="1" dirty="0">
                <a:solidFill>
                  <a:srgbClr val="316FD0"/>
                </a:solidFill>
                <a:latin typeface="Century Gothic" panose="020B0502020202020204" pitchFamily="34" charset="0"/>
              </a:rPr>
              <a:t>gluonic structure of the proton</a:t>
            </a:r>
          </a:p>
          <a:p>
            <a:pPr>
              <a:defRPr/>
            </a:pPr>
            <a:r>
              <a:rPr lang="en-US" b="1" dirty="0">
                <a:solidFill>
                  <a:srgbClr val="316FD0"/>
                </a:solidFill>
                <a:latin typeface="Century Gothic" panose="020B0502020202020204" pitchFamily="34" charset="0"/>
              </a:rPr>
              <a:t>➜ </a:t>
            </a:r>
            <a:r>
              <a:rPr lang="en-US" dirty="0">
                <a:solidFill>
                  <a:srgbClr val="316FD0"/>
                </a:solidFill>
                <a:latin typeface="Century Gothic" panose="020B0502020202020204" pitchFamily="34" charset="0"/>
              </a:rPr>
              <a:t>potentially decisive information about the </a:t>
            </a:r>
            <a:r>
              <a:rPr lang="en-US" b="1" dirty="0">
                <a:solidFill>
                  <a:srgbClr val="316FD0"/>
                </a:solidFill>
                <a:latin typeface="Century Gothic" panose="020B0502020202020204" pitchFamily="34" charset="0"/>
              </a:rPr>
              <a:t>nature of some 5-quark and 4-quark </a:t>
            </a:r>
            <a:r>
              <a:rPr lang="en-US" dirty="0">
                <a:solidFill>
                  <a:srgbClr val="316FD0"/>
                </a:solidFill>
                <a:latin typeface="Century Gothic" panose="020B0502020202020204" pitchFamily="34" charset="0"/>
              </a:rPr>
              <a:t>candidates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75BE04-5C09-E7C9-93BD-F00925E55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1596" y="3380824"/>
            <a:ext cx="1692404" cy="138499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Direct probe of the   coupling without rescattering effects provides unique complementary data to constrain interpretation of   data.">
                <a:extLst>
                  <a:ext uri="{FF2B5EF4-FFF2-40B4-BE49-F238E27FC236}">
                    <a16:creationId xmlns:a16="http://schemas.microsoft.com/office/drawing/2014/main" id="{88D52E12-3898-80AB-214F-9896AD087B88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5443123" y="3229518"/>
                <a:ext cx="2165419" cy="177765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26789" tIns="26789" rIns="26789" bIns="26789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300"/>
                </a:pPr>
                <a:r>
                  <a:rPr sz="14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Direct </a:t>
                </a:r>
                <a:r>
                  <a:rPr lang="en-US" sz="14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(photon) </a:t>
                </a:r>
                <a:r>
                  <a:rPr sz="14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probe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ar-AE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8250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ar-AE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8250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𝑍</m:t>
                        </m:r>
                      </m:e>
                      <m:sub>
                        <m:r>
                          <a:rPr kumimoji="0" lang="ar-AE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8250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𝑐</m:t>
                        </m:r>
                      </m:sub>
                    </m:sSub>
                    <m:r>
                      <a:rPr kumimoji="0" lang="ar-AE" sz="1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C82505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→</m:t>
                    </m:r>
                    <m:r>
                      <a:rPr kumimoji="0" lang="ar-AE" sz="1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C82505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𝐽</m:t>
                    </m:r>
                    <m:r>
                      <a:rPr kumimoji="0" lang="ar-AE" sz="1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C82505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/</m:t>
                    </m:r>
                    <m:r>
                      <a:rPr kumimoji="0" lang="ar-AE" sz="1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C82505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𝜓𝜋</m:t>
                    </m:r>
                  </m:oMath>
                </a14:m>
                <a:r>
                  <a:rPr kumimoji="0" lang="ar-AE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929292"/>
                    </a:solidFill>
                    <a:effectLst/>
                    <a:uLnTx/>
                    <a:uFillTx/>
                    <a:latin typeface="+mn-lt"/>
                    <a:cs typeface="+mn-cs"/>
                  </a:rPr>
                  <a:t> </a:t>
                </a:r>
                <a:r>
                  <a:rPr lang="en-US" sz="1400" noProof="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 </a:t>
                </a:r>
                <a:r>
                  <a:rPr lang="en-US" sz="14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coupling without </a:t>
                </a:r>
                <a:r>
                  <a:rPr lang="en-US" sz="1400" dirty="0" err="1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rescattering</a:t>
                </a:r>
                <a:r>
                  <a:rPr lang="en-US" sz="14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 effects provides </a:t>
                </a:r>
                <a:r>
                  <a:rPr lang="en-US" sz="1400" u="sng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unique complementary data </a:t>
                </a:r>
                <a:r>
                  <a:rPr lang="en-US" sz="14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to constrain interpretation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1400" i="1">
                            <a:solidFill>
                              <a:srgbClr val="0D36B6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ar-AE" sz="1400">
                            <a:solidFill>
                              <a:srgbClr val="0D36B6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lang="ar-AE" sz="1400">
                            <a:solidFill>
                              <a:srgbClr val="0D36B6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ar-AE" sz="1400" i="1">
                            <a:solidFill>
                              <a:srgbClr val="0D36B6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ar-AE" sz="1400">
                            <a:solidFill>
                              <a:srgbClr val="0D36B6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lang="ar-AE" sz="1400">
                            <a:solidFill>
                              <a:srgbClr val="0D36B6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lang="ar-AE" sz="14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 </a:t>
                </a:r>
                <a:r>
                  <a:rPr lang="en-US" sz="14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data.</a:t>
                </a:r>
                <a:endParaRPr sz="1400" dirty="0">
                  <a:solidFill>
                    <a:srgbClr val="0D36B6"/>
                  </a:solidFill>
                  <a:latin typeface="Century Gothic" panose="020B0502020202020204" pitchFamily="34" charset="0"/>
                  <a:cs typeface="+mn-cs"/>
                </a:endParaRPr>
              </a:p>
            </p:txBody>
          </p:sp>
        </mc:Choice>
        <mc:Fallback>
          <p:sp>
            <p:nvSpPr>
              <p:cNvPr id="7" name="Direct probe of the   coupling without rescattering effects provides unique complementary data to constrain interpretation of   data.">
                <a:extLst>
                  <a:ext uri="{FF2B5EF4-FFF2-40B4-BE49-F238E27FC236}">
                    <a16:creationId xmlns:a16="http://schemas.microsoft.com/office/drawing/2014/main" id="{88D52E12-3898-80AB-214F-9896AD087B88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43123" y="3229518"/>
                <a:ext cx="2165419" cy="1777650"/>
              </a:xfrm>
              <a:prstGeom prst="rect">
                <a:avLst/>
              </a:prstGeom>
              <a:blipFill>
                <a:blip r:embed="rId7"/>
                <a:stretch>
                  <a:fillRect l="-4094" t="-709" r="-5263" b="-354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2" descr="Quark structure charmonium.svg">
            <a:hlinkClick r:id="rId8"/>
            <a:extLst>
              <a:ext uri="{FF2B5EF4-FFF2-40B4-BE49-F238E27FC236}">
                <a16:creationId xmlns:a16="http://schemas.microsoft.com/office/drawing/2014/main" id="{0A37F970-52A9-9448-85D9-28B933E6E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799" y="-51774"/>
            <a:ext cx="817104" cy="81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957867-A8BB-264D-873B-285CA2BC0594}"/>
              </a:ext>
            </a:extLst>
          </p:cNvPr>
          <p:cNvSpPr txBox="1"/>
          <p:nvPr/>
        </p:nvSpPr>
        <p:spPr>
          <a:xfrm>
            <a:off x="5981700" y="1275153"/>
            <a:ext cx="3150203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3038" indent="-173038">
              <a:buFont typeface="System Font Regular"/>
              <a:buChar char="-"/>
            </a:pPr>
            <a:r>
              <a:rPr lang="en-US" sz="1400" dirty="0">
                <a:latin typeface="Century Gothic" panose="020B0502020202020204" pitchFamily="34" charset="0"/>
              </a:rPr>
              <a:t>Tetraquark candidates, </a:t>
            </a:r>
            <a:r>
              <a:rPr lang="en-US" sz="1600" b="1" dirty="0">
                <a:solidFill>
                  <a:srgbClr val="316FD0"/>
                </a:solidFill>
                <a:latin typeface="Century Gothic" panose="020B0502020202020204" pitchFamily="34" charset="0"/>
              </a:rPr>
              <a:t>XYZ states</a:t>
            </a:r>
            <a:r>
              <a:rPr lang="en-US" sz="1400" dirty="0">
                <a:latin typeface="Century Gothic" panose="020B0502020202020204" pitchFamily="34" charset="0"/>
              </a:rPr>
              <a:t>, observed in B decays, </a:t>
            </a:r>
            <a:r>
              <a:rPr lang="en-US" sz="1400" dirty="0" err="1">
                <a:latin typeface="Century Gothic" panose="020B0502020202020204" pitchFamily="34" charset="0"/>
              </a:rPr>
              <a:t>e</a:t>
            </a:r>
            <a:r>
              <a:rPr lang="en-US" sz="1400" baseline="30000" dirty="0" err="1">
                <a:latin typeface="Century Gothic" panose="020B0502020202020204" pitchFamily="34" charset="0"/>
              </a:rPr>
              <a:t>+</a:t>
            </a:r>
            <a:r>
              <a:rPr lang="en-US" sz="1400" dirty="0" err="1">
                <a:latin typeface="Century Gothic" panose="020B0502020202020204" pitchFamily="34" charset="0"/>
              </a:rPr>
              <a:t>e</a:t>
            </a:r>
            <a:r>
              <a:rPr lang="en-US" sz="1400" baseline="30000" dirty="0">
                <a:latin typeface="Century Gothic" panose="020B0502020202020204" pitchFamily="34" charset="0"/>
              </a:rPr>
              <a:t>-</a:t>
            </a:r>
            <a:r>
              <a:rPr lang="en-US" sz="1400" dirty="0">
                <a:latin typeface="Century Gothic" panose="020B0502020202020204" pitchFamily="34" charset="0"/>
              </a:rPr>
              <a:t> colliders but their internal structure is </a:t>
            </a:r>
            <a:r>
              <a:rPr lang="en-US" sz="1400" b="1" i="1" u="sng" dirty="0">
                <a:latin typeface="Century Gothic" panose="020B0502020202020204" pitchFamily="34" charset="0"/>
              </a:rPr>
              <a:t>not yet understood</a:t>
            </a:r>
          </a:p>
          <a:p>
            <a:pPr marL="173038" indent="-173038">
              <a:buFont typeface="System Font Regular"/>
              <a:buChar char="-"/>
            </a:pPr>
            <a:endParaRPr lang="en-US" sz="900" dirty="0">
              <a:solidFill>
                <a:srgbClr val="0D36B6"/>
              </a:solidFill>
              <a:latin typeface="Century Gothic" panose="020B0502020202020204" pitchFamily="34" charset="0"/>
            </a:endParaRPr>
          </a:p>
          <a:p>
            <a:pPr marL="173038" indent="-173038">
              <a:buFont typeface="System Font Regular"/>
              <a:buChar char="-"/>
            </a:pPr>
            <a:r>
              <a:rPr lang="en-US" sz="1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Never </a:t>
            </a:r>
            <a:r>
              <a:rPr lang="en-US" sz="1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direcly</a:t>
            </a:r>
            <a:r>
              <a:rPr lang="en-US" sz="1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produced </a:t>
            </a:r>
            <a:r>
              <a:rPr lang="en-US" sz="1400" dirty="0">
                <a:latin typeface="Century Gothic" panose="020B0502020202020204" pitchFamily="34" charset="0"/>
              </a:rPr>
              <a:t>using </a:t>
            </a:r>
            <a:r>
              <a:rPr lang="en-US" sz="1400" dirty="0">
                <a:latin typeface="Symbol" pitchFamily="2" charset="2"/>
              </a:rPr>
              <a:t>g</a:t>
            </a:r>
            <a:r>
              <a:rPr lang="en-US" sz="1400" dirty="0">
                <a:latin typeface="Century Gothic" panose="020B0502020202020204" pitchFamily="34" charset="0"/>
              </a:rPr>
              <a:t>/lepton beams ➞ </a:t>
            </a:r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Polarized photoproduction</a:t>
            </a:r>
            <a:r>
              <a:rPr lang="en-US" sz="1400" b="1" dirty="0">
                <a:solidFill>
                  <a:srgbClr val="0D36B6"/>
                </a:solidFill>
                <a:latin typeface="Century Gothic" panose="020B0502020202020204" pitchFamily="34" charset="0"/>
              </a:rPr>
              <a:t> </a:t>
            </a:r>
            <a:r>
              <a:rPr lang="en-US" sz="1400" b="1" dirty="0">
                <a:latin typeface="Century Gothic" panose="020B0502020202020204" pitchFamily="34" charset="0"/>
              </a:rPr>
              <a:t>alternative mechanism to study such states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D0D552-A3A6-5443-A31E-7CFCE77D2304}"/>
              </a:ext>
            </a:extLst>
          </p:cNvPr>
          <p:cNvSpPr txBox="1"/>
          <p:nvPr/>
        </p:nvSpPr>
        <p:spPr>
          <a:xfrm>
            <a:off x="-11893" y="6365900"/>
            <a:ext cx="5603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Thresholds crossed and t range opens up at higher energy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DE7E8C6-DEB1-3F43-8C7F-D2CE5561C8F6}"/>
              </a:ext>
            </a:extLst>
          </p:cNvPr>
          <p:cNvCxnSpPr/>
          <p:nvPr/>
        </p:nvCxnSpPr>
        <p:spPr>
          <a:xfrm>
            <a:off x="1830558" y="6365900"/>
            <a:ext cx="2527670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16861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1_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" id="{C0EB04B0-D86C-9243-8720-2D2052F85E0F}" vid="{A3F60B28-C595-C340-94C0-76EB0CED3D7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107344</TotalTime>
  <Words>2625</Words>
  <Application>Microsoft Macintosh PowerPoint</Application>
  <PresentationFormat>On-screen Show (4:3)</PresentationFormat>
  <Paragraphs>326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9" baseType="lpstr">
      <vt:lpstr>PingFangSC-Regular</vt:lpstr>
      <vt:lpstr>.AppleSystemUIFont</vt:lpstr>
      <vt:lpstr>.PingFangSC-Regular</vt:lpstr>
      <vt:lpstr>American Typewriter</vt:lpstr>
      <vt:lpstr>Arial</vt:lpstr>
      <vt:lpstr>Arial Black</vt:lpstr>
      <vt:lpstr>Avenir</vt:lpstr>
      <vt:lpstr>Avenir Black</vt:lpstr>
      <vt:lpstr>Avenir Roman</vt:lpstr>
      <vt:lpstr>Calibri</vt:lpstr>
      <vt:lpstr>Calibri Light</vt:lpstr>
      <vt:lpstr>Cambria Math</vt:lpstr>
      <vt:lpstr>Century Gothic</vt:lpstr>
      <vt:lpstr>Helvetica</vt:lpstr>
      <vt:lpstr>Lucida Blackletter</vt:lpstr>
      <vt:lpstr>Symbol</vt:lpstr>
      <vt:lpstr>System Font Regular</vt:lpstr>
      <vt:lpstr>Times New Roman</vt:lpstr>
      <vt:lpstr>Wingdings</vt:lpstr>
      <vt:lpstr>Office Theme</vt:lpstr>
      <vt:lpstr>1_Presentations (Wide Screen)</vt:lpstr>
      <vt:lpstr>PowerPoint Presentation</vt:lpstr>
      <vt:lpstr>PowerPoint Presentation</vt:lpstr>
      <vt:lpstr>Compact FFA Cell – How Does it Work?</vt:lpstr>
      <vt:lpstr>Multi-Energy Beam Dynamics in FFA Arc</vt:lpstr>
      <vt:lpstr>JLab 12 GeV:  Probing Nucleon Valence Structure at High Luminosity</vt:lpstr>
      <vt:lpstr>Strong Interaction Physics at the Luminosity Frontier with 22 GeV Electrons at JLab</vt:lpstr>
      <vt:lpstr>Why CEBAF @ 22 GeV?</vt:lpstr>
      <vt:lpstr>What a 22 GeV Upgrade Brings</vt:lpstr>
      <vt:lpstr>Spectroscopy of Exotic States with charm</vt:lpstr>
      <vt:lpstr>PowerPoint Presentation</vt:lpstr>
      <vt:lpstr>Spectroscopy of Exotic States with charm</vt:lpstr>
      <vt:lpstr>Bound 3 Quark Structure of N∗s and Emergence of Mass</vt:lpstr>
      <vt:lpstr>Bound 3 Quark Structure of N∗s and Emergence of Mass</vt:lpstr>
      <vt:lpstr>Nucleon Structure in 3D</vt:lpstr>
      <vt:lpstr>SIDIS Phase Space at 22 GeV</vt:lpstr>
      <vt:lpstr>SIDIS Phase Space at 22 GeV</vt:lpstr>
      <vt:lpstr>Polarized Structure Functions and as</vt:lpstr>
      <vt:lpstr>Spacial Structure &amp; Mechanical Properties of the Proton</vt:lpstr>
      <vt:lpstr>Spacial Structure &amp; Mechanical Properties of the Proton</vt:lpstr>
      <vt:lpstr>Unambiguous Access to Strange Quarks</vt:lpstr>
      <vt:lpstr>Partonic Structure of Mesons</vt:lpstr>
      <vt:lpstr>Nuclear Dynamics at Extreme Conditions</vt:lpstr>
      <vt:lpstr>Anti-shadowing: solving a multi-decade puzzle</vt:lpstr>
      <vt:lpstr>QCD Confinement and Fundamental Symmetries</vt:lpstr>
      <vt:lpstr>Conclusions and Outlook</vt:lpstr>
      <vt:lpstr>Thank you!</vt:lpstr>
      <vt:lpstr>Notional CEBAF &amp; upgrade schedule (FY24 – FY42)</vt:lpstr>
      <vt:lpstr>Transport and Upgrade CEBAF to 22 GeV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Early science results from JLab at 12 GeV and the road to nuclear femtography with EIC </dc:title>
  <dc:creator>Patrizia Rossi</dc:creator>
  <cp:lastModifiedBy>Cynthia (Thia) Keppel</cp:lastModifiedBy>
  <cp:revision>2680</cp:revision>
  <cp:lastPrinted>2023-09-29T15:26:53Z</cp:lastPrinted>
  <dcterms:created xsi:type="dcterms:W3CDTF">2019-07-21T14:59:33Z</dcterms:created>
  <dcterms:modified xsi:type="dcterms:W3CDTF">2023-09-29T18:43:10Z</dcterms:modified>
</cp:coreProperties>
</file>