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93455" r:id="rId6"/>
  </p:sldMasterIdLst>
  <p:notesMasterIdLst>
    <p:notesMasterId r:id="rId43"/>
  </p:notesMasterIdLst>
  <p:handoutMasterIdLst>
    <p:handoutMasterId r:id="rId44"/>
  </p:handoutMasterIdLst>
  <p:sldIdLst>
    <p:sldId id="1452" r:id="rId7"/>
    <p:sldId id="1414" r:id="rId8"/>
    <p:sldId id="1415" r:id="rId9"/>
    <p:sldId id="1453" r:id="rId10"/>
    <p:sldId id="1454" r:id="rId11"/>
    <p:sldId id="1456" r:id="rId12"/>
    <p:sldId id="1455" r:id="rId13"/>
    <p:sldId id="1416" r:id="rId14"/>
    <p:sldId id="1418" r:id="rId15"/>
    <p:sldId id="1457" r:id="rId16"/>
    <p:sldId id="1417" r:id="rId17"/>
    <p:sldId id="1377" r:id="rId18"/>
    <p:sldId id="1376" r:id="rId19"/>
    <p:sldId id="1421" r:id="rId20"/>
    <p:sldId id="1422" r:id="rId21"/>
    <p:sldId id="1383" r:id="rId22"/>
    <p:sldId id="1384" r:id="rId23"/>
    <p:sldId id="1459" r:id="rId24"/>
    <p:sldId id="428" r:id="rId25"/>
    <p:sldId id="1460" r:id="rId26"/>
    <p:sldId id="1386" r:id="rId27"/>
    <p:sldId id="1385" r:id="rId28"/>
    <p:sldId id="1461" r:id="rId29"/>
    <p:sldId id="1462" r:id="rId30"/>
    <p:sldId id="1433" r:id="rId31"/>
    <p:sldId id="1432" r:id="rId32"/>
    <p:sldId id="1448" r:id="rId33"/>
    <p:sldId id="1463" r:id="rId34"/>
    <p:sldId id="1437" r:id="rId35"/>
    <p:sldId id="1434" r:id="rId36"/>
    <p:sldId id="1399" r:id="rId37"/>
    <p:sldId id="1345" r:id="rId38"/>
    <p:sldId id="1402" r:id="rId39"/>
    <p:sldId id="1447" r:id="rId40"/>
    <p:sldId id="1436" r:id="rId41"/>
    <p:sldId id="1449" r:id="rId42"/>
  </p:sldIdLst>
  <p:sldSz cx="12192000" cy="6858000"/>
  <p:notesSz cx="6858000" cy="9144000"/>
  <p:defaultTextStyle>
    <a:defPPr>
      <a:defRPr lang="en-US"/>
    </a:defPPr>
    <a:lvl1pPr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03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07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11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159" algn="l" defTabSz="45703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5199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2237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199278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6316" algn="l" defTabSz="457039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yne Solomon" initials="WMS" lastIdx="19" clrIdx="0"/>
  <p:cmAuthor id="2" name="AG" initials="AG" lastIdx="1" clrIdx="1">
    <p:extLst>
      <p:ext uri="{19B8F6BF-5375-455C-9EA6-DF929625EA0E}">
        <p15:presenceInfo xmlns:p15="http://schemas.microsoft.com/office/powerpoint/2012/main" userId="A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FF40FF"/>
    <a:srgbClr val="88DBFA"/>
    <a:srgbClr val="0000FF"/>
    <a:srgbClr val="006100"/>
    <a:srgbClr val="0432FF"/>
    <a:srgbClr val="F9FF64"/>
    <a:srgbClr val="D1EFC5"/>
    <a:srgbClr val="EAEEF4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28" autoAdjust="0"/>
    <p:restoredTop sz="86450" autoAdjust="0"/>
  </p:normalViewPr>
  <p:slideViewPr>
    <p:cSldViewPr snapToGrid="0" snapToObjects="1">
      <p:cViewPr varScale="1">
        <p:scale>
          <a:sx n="117" d="100"/>
          <a:sy n="117" d="100"/>
        </p:scale>
        <p:origin x="184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37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8C56F-3631-2A41-B547-673AB5B2F287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34B38-474F-1B48-9357-B7EB25E04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10795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6A94B-8109-414B-B0FC-A61F743A11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" y="8975498"/>
            <a:ext cx="1219200" cy="21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542" tIns="45272" rIns="90542" bIns="45272">
            <a:spAutoFit/>
          </a:bodyPr>
          <a:lstStyle/>
          <a:p>
            <a:pPr algn="l" defTabSz="905475"/>
            <a:r>
              <a:rPr lang="en-US" sz="800" dirty="0">
                <a:latin typeface="Tahoma" pitchFamily="34" charset="0"/>
              </a:rPr>
              <a:t>Approx 8 s / line talk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37" y="3686492"/>
            <a:ext cx="141064" cy="512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defTabSz="905475"/>
            <a:r>
              <a:rPr lang="en-US" sz="1100" dirty="0">
                <a:latin typeface="Times New Roman" pitchFamily="18" charset="0"/>
              </a:rPr>
              <a:t>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10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19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20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21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22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23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24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25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26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27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28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29</a:t>
            </a:r>
          </a:p>
          <a:p>
            <a:pPr algn="l" defTabSz="905475"/>
            <a:r>
              <a:rPr lang="en-US" sz="1100" dirty="0">
                <a:latin typeface="Times New Roman" pitchFamily="18" charset="0"/>
              </a:rPr>
              <a:t>30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3666" y="3645260"/>
            <a:ext cx="6396633" cy="538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49BE7-86DC-CF40-8380-1105A91F13C4}" type="datetimeFigureOut">
              <a:rPr lang="en-US" smtClean="0"/>
              <a:t>9/25/23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88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1pPr>
    <a:lvl2pPr marL="45703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2pPr>
    <a:lvl3pPr marL="91407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3pPr>
    <a:lvl4pPr marL="137111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4pPr>
    <a:lvl5pPr marL="1828159" algn="l" defTabSz="457039" rtl="0" eaLnBrk="1" latinLnBrk="0" hangingPunct="1">
      <a:defRPr sz="24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5pPr>
    <a:lvl6pPr marL="228519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Not sure how to make this flow</a:t>
            </a:r>
          </a:p>
        </p:txBody>
      </p:sp>
    </p:spTree>
    <p:extLst>
      <p:ext uri="{BB962C8B-B14F-4D97-AF65-F5344CB8AC3E}">
        <p14:creationId xmlns:p14="http://schemas.microsoft.com/office/powerpoint/2010/main" val="292906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1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9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5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A15A284D-2729-1205-D963-357B07BA31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EB66E26-376B-B844-9983-39373A4EFAA3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488AC2BD-710C-5607-B17A-711BCAA69F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09EED73-1FC0-069A-BE48-95FBB7206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568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81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AB4CF-8D44-4EF1-8FE2-F58C9C4C6C7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107950"/>
            <a:ext cx="6096000" cy="3429000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TODO: Animate the bottom </a:t>
            </a:r>
          </a:p>
        </p:txBody>
      </p:sp>
    </p:spTree>
    <p:extLst>
      <p:ext uri="{BB962C8B-B14F-4D97-AF65-F5344CB8AC3E}">
        <p14:creationId xmlns:p14="http://schemas.microsoft.com/office/powerpoint/2010/main" val="82369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60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9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83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26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12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48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27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7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US" sz="2400" dirty="0"/>
              <a:t>, while the reaction rate is not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11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1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2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PRO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6A94B-8109-414B-B0FC-A61F743A11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7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1079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Not sure how to make this flow</a:t>
            </a:r>
          </a:p>
        </p:txBody>
      </p:sp>
    </p:spTree>
    <p:extLst>
      <p:ext uri="{BB962C8B-B14F-4D97-AF65-F5344CB8AC3E}">
        <p14:creationId xmlns:p14="http://schemas.microsoft.com/office/powerpoint/2010/main" val="188603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95791"/>
            <a:ext cx="12192000" cy="24622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87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760" marR="0" indent="-223760" algn="l" defTabSz="4570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200"/>
            </a:lvl1pPr>
            <a:lvl2pPr>
              <a:defRPr sz="2000"/>
            </a:lvl2pPr>
            <a:lvl3pPr>
              <a:defRPr sz="2000" i="1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 marL="342780" marR="0" indent="-342780" algn="l" defTabSz="4570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 marL="342780" marR="0" indent="-342780" algn="l" defTabSz="4570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6859" indent="-34278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60"/>
            <a:ext cx="109728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2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0261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2800" y="1600200"/>
            <a:ext cx="5130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600200"/>
            <a:ext cx="5130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812800" y="3924300"/>
            <a:ext cx="1046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-203200" y="6400800"/>
            <a:ext cx="12192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6C43547-750C-314E-9069-AEE4BABFE862}" type="slidenum">
              <a:rPr lang="en-US" altLang="en-US"/>
              <a:pPr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48664" y="6582038"/>
            <a:ext cx="340091" cy="254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84712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760" marR="0" indent="-223760" algn="l" defTabSz="4570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200"/>
            </a:lvl1pPr>
            <a:lvl2pPr>
              <a:defRPr sz="2000"/>
            </a:lvl2pPr>
            <a:lvl3pPr>
              <a:defRPr sz="2000" i="1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146608-77F8-5F47-A964-C72288DF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75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>
            <a:extLst>
              <a:ext uri="{FF2B5EF4-FFF2-40B4-BE49-F238E27FC236}">
                <a16:creationId xmlns:a16="http://schemas.microsoft.com/office/drawing/2014/main" id="{483FC058-789E-DA63-2A86-99ED353F5E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APS-DPP 11/07</a:t>
            </a:r>
          </a:p>
        </p:txBody>
      </p:sp>
    </p:spTree>
    <p:extLst>
      <p:ext uri="{BB962C8B-B14F-4D97-AF65-F5344CB8AC3E}">
        <p14:creationId xmlns:p14="http://schemas.microsoft.com/office/powerpoint/2010/main" val="91933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806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Century gothic 20 bold</a:t>
            </a:r>
          </a:p>
          <a:p>
            <a:pPr lvl="0"/>
            <a:r>
              <a:rPr lang="en-US"/>
              <a:t>Century gothic 20 bold</a:t>
            </a:r>
          </a:p>
          <a:p>
            <a:pPr lvl="1"/>
            <a:r>
              <a:rPr lang="en-US"/>
              <a:t>Century gothic 18</a:t>
            </a:r>
          </a:p>
          <a:p>
            <a:pPr lvl="1"/>
            <a:r>
              <a:rPr lang="en-US"/>
              <a:t>Century gothic 18</a:t>
            </a:r>
          </a:p>
          <a:p>
            <a:pPr lvl="2"/>
            <a:r>
              <a:rPr lang="en-US"/>
              <a:t>Century gothic 16</a:t>
            </a:r>
          </a:p>
          <a:p>
            <a:pPr lvl="2"/>
            <a:r>
              <a:rPr lang="en-US"/>
              <a:t>Century gothic 16</a:t>
            </a:r>
          </a:p>
          <a:p>
            <a:pPr lvl="0"/>
            <a:r>
              <a:rPr lang="en-US"/>
              <a:t>Century gothic 20 bold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835" y="6484938"/>
            <a:ext cx="1117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BDA8FE2B-1E2F-7342-912C-86ABC3A4E0A1}" type="slidenum">
              <a:rPr lang="en-US" sz="1000">
                <a:solidFill>
                  <a:srgbClr val="00009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00009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11" r:id="rId1"/>
    <p:sldLayoutId id="2147493602" r:id="rId2"/>
    <p:sldLayoutId id="2147493604" r:id="rId3"/>
    <p:sldLayoutId id="2147493622" r:id="rId4"/>
    <p:sldLayoutId id="2147493624" r:id="rId5"/>
    <p:sldLayoutId id="2147493625" r:id="rId6"/>
    <p:sldLayoutId id="2147493626" r:id="rId7"/>
  </p:sldLayoutIdLst>
  <p:hf hdr="0" ftr="0" dt="0"/>
  <p:txStyles>
    <p:titleStyle>
      <a:lvl1pPr algn="l" defTabSz="457039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039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03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07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11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159" algn="ctr" defTabSz="457039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2172" indent="-222172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2387" indent="-225347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599" indent="-228519" algn="l" defTabSz="4570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638" indent="-228519" algn="l" defTabSz="45703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678" indent="-228519" algn="l" defTabSz="45703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718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3.png"/><Relationship Id="rId4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22FA-5D40-954E-AA13-83F7E1E54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18" y="1"/>
            <a:ext cx="11894702" cy="842839"/>
          </a:xfrm>
        </p:spPr>
        <p:txBody>
          <a:bodyPr/>
          <a:lstStyle/>
          <a:p>
            <a:r>
              <a:rPr lang="en-US" sz="2800" dirty="0"/>
              <a:t>A research program to measure the lifetime of spin polarized nuclei in magnetically confined fusion plasmas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8671639-0725-CB4E-8C13-CF2A99637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8" y="949786"/>
            <a:ext cx="5310923" cy="552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1" tIns="45695" rIns="91391" bIns="45695">
            <a:spAutoFit/>
          </a:bodyPr>
          <a:lstStyle/>
          <a:p>
            <a:pPr defTabSz="457200" eaLnBrk="0" hangingPunct="0">
              <a:defRPr/>
            </a:pP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W.W. (Bill) Heidbrink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1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L.R. Baylor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2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M. Büscher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3,4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R.W. Engels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3,5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C.B. Forest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6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A.V. Garcia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1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M. Gryaznevich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7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G.W. Miller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8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A.M. Sandorfi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8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X. Wei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9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, X. Zheng</a:t>
            </a:r>
            <a:r>
              <a:rPr lang="en-US" baseline="30000" dirty="0">
                <a:latin typeface="Times-Roman"/>
                <a:ea typeface="Times New Roman" panose="02020603050405020304" pitchFamily="18" charset="0"/>
                <a:cs typeface="Times-Roman"/>
              </a:rPr>
              <a:t>8</a:t>
            </a:r>
            <a:r>
              <a:rPr lang="en-US" dirty="0">
                <a:latin typeface="Times-Roman"/>
                <a:ea typeface="Times New Roman" panose="02020603050405020304" pitchFamily="18" charset="0"/>
                <a:cs typeface="Times-Roman"/>
              </a:rPr>
              <a:t>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1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University of California, Irvine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2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Oak Ridge National Laboratory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3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Forschungsszentrum </a:t>
            </a:r>
            <a:r>
              <a:rPr lang="en-US" i="1" dirty="0" err="1">
                <a:latin typeface="Times-Italic"/>
                <a:ea typeface="Times New Roman" panose="02020603050405020304" pitchFamily="18" charset="0"/>
                <a:cs typeface="Times-Italic"/>
              </a:rPr>
              <a:t>Jülich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4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Heinrich-Heine Universität Düsseldorf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5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GSI </a:t>
            </a:r>
            <a:r>
              <a:rPr lang="en-US" i="1" dirty="0" err="1">
                <a:latin typeface="Times-Italic"/>
                <a:ea typeface="Times New Roman" panose="02020603050405020304" pitchFamily="18" charset="0"/>
                <a:cs typeface="Times-Italic"/>
              </a:rPr>
              <a:t>Helmholtzzentrum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 für </a:t>
            </a:r>
            <a:r>
              <a:rPr lang="en-US" i="1" dirty="0" err="1">
                <a:latin typeface="Times-Italic"/>
                <a:ea typeface="Times New Roman" panose="02020603050405020304" pitchFamily="18" charset="0"/>
                <a:cs typeface="Times-Italic"/>
              </a:rPr>
              <a:t>Schwerionenforschung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 </a:t>
            </a: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6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University of Wisconsin, Madison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7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Tokamak Energy, Milton, UK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 dirty="0">
                <a:latin typeface="Times-Italic"/>
                <a:ea typeface="Times New Roman" panose="02020603050405020304" pitchFamily="18" charset="0"/>
                <a:cs typeface="Times-Italic"/>
              </a:rPr>
              <a:t>8</a:t>
            </a:r>
            <a:r>
              <a:rPr lang="en-US" i="1" dirty="0">
                <a:latin typeface="Times-Italic"/>
                <a:ea typeface="Times New Roman" panose="02020603050405020304" pitchFamily="18" charset="0"/>
                <a:cs typeface="Times-Italic"/>
              </a:rPr>
              <a:t>University of Virginia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baseline="30000">
                <a:latin typeface="Times-Italic"/>
                <a:ea typeface="Times New Roman" panose="02020603050405020304" pitchFamily="18" charset="0"/>
                <a:cs typeface="Times-Italic"/>
              </a:rPr>
              <a:t>9</a:t>
            </a:r>
            <a:r>
              <a:rPr lang="en-US" i="1">
                <a:latin typeface="Times-Italic"/>
                <a:ea typeface="Times New Roman" panose="02020603050405020304" pitchFamily="18" charset="0"/>
                <a:cs typeface="Times-Italic"/>
              </a:rPr>
              <a:t>Jefferson Lab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eaLnBrk="0" hangingPunct="0">
              <a:defRPr/>
            </a:pPr>
            <a:endParaRPr lang="en-US" b="1" dirty="0">
              <a:solidFill>
                <a:srgbClr val="00217B"/>
              </a:solidFill>
            </a:endParaRPr>
          </a:p>
          <a:p>
            <a:pPr defTabSz="457200" eaLnBrk="0" hangingPunct="0">
              <a:defRPr/>
            </a:pPr>
            <a:endParaRPr lang="en-US" sz="2000" b="1" dirty="0">
              <a:solidFill>
                <a:srgbClr val="00217B"/>
              </a:solidFill>
            </a:endParaRPr>
          </a:p>
        </p:txBody>
      </p:sp>
      <p:pic>
        <p:nvPicPr>
          <p:cNvPr id="23" name="Picture 4" descr="Esports Program Profile: University of California Irvine | Animation Career  Review">
            <a:extLst>
              <a:ext uri="{FF2B5EF4-FFF2-40B4-BE49-F238E27FC236}">
                <a16:creationId xmlns:a16="http://schemas.microsoft.com/office/drawing/2014/main" id="{83E73160-C612-5092-9085-D0DDEDEA6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0" b="28250"/>
          <a:stretch/>
        </p:blipFill>
        <p:spPr bwMode="auto">
          <a:xfrm>
            <a:off x="170918" y="5990654"/>
            <a:ext cx="2481236" cy="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5EF42D7B-F44C-E68E-B8DA-B2DB2C4E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71" y="949786"/>
            <a:ext cx="6692630" cy="58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78822"/>
                  </a:scheme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218B73-C5F7-29CB-E0C4-0C51EC35F14D}"/>
              </a:ext>
            </a:extLst>
          </p:cNvPr>
          <p:cNvSpPr txBox="1"/>
          <p:nvPr/>
        </p:nvSpPr>
        <p:spPr>
          <a:xfrm>
            <a:off x="4897136" y="6266985"/>
            <a:ext cx="7799611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The DIII-D Tokamak in San Diego</a:t>
            </a:r>
          </a:p>
        </p:txBody>
      </p:sp>
    </p:spTree>
    <p:extLst>
      <p:ext uri="{BB962C8B-B14F-4D97-AF65-F5344CB8AC3E}">
        <p14:creationId xmlns:p14="http://schemas.microsoft.com/office/powerpoint/2010/main" val="261362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E6EA42-96E6-7348-AEB7-1C75DA85ADE9}"/>
              </a:ext>
            </a:extLst>
          </p:cNvPr>
          <p:cNvSpPr/>
          <p:nvPr/>
        </p:nvSpPr>
        <p:spPr>
          <a:xfrm>
            <a:off x="1981200" y="5385816"/>
            <a:ext cx="2066544" cy="1472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1" name="PowerPoint_Template_Cover_2012_white.jpg"/>
          <p:cNvPicPr>
            <a:picLocks/>
          </p:cNvPicPr>
          <p:nvPr/>
        </p:nvPicPr>
        <p:blipFill>
          <a:blip r:embed="rId2"/>
          <a:srcRect b="86851"/>
          <a:stretch>
            <a:fillRect/>
          </a:stretch>
        </p:blipFill>
        <p:spPr>
          <a:xfrm>
            <a:off x="1524000" y="0"/>
            <a:ext cx="9144000" cy="901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CF3D58-3CDC-FA4B-A8FC-29BFB3B8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0" y="0"/>
            <a:ext cx="11437434" cy="914400"/>
          </a:xfrm>
        </p:spPr>
        <p:txBody>
          <a:bodyPr/>
          <a:lstStyle/>
          <a:p>
            <a:r>
              <a:rPr lang="en-US" dirty="0"/>
              <a:t>For adequate count rate, require either 100 keV fast ions 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 &gt; </a:t>
            </a:r>
            <a:r>
              <a:rPr lang="en-US" dirty="0"/>
              <a:t>10 keV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23B828-F063-1B44-9714-3FA696D659E8}"/>
              </a:ext>
            </a:extLst>
          </p:cNvPr>
          <p:cNvGrpSpPr/>
          <p:nvPr/>
        </p:nvGrpSpPr>
        <p:grpSpPr>
          <a:xfrm>
            <a:off x="7993570" y="3917165"/>
            <a:ext cx="3734739" cy="2947749"/>
            <a:chOff x="5062752" y="3727370"/>
            <a:chExt cx="3734739" cy="2947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5AC6E4-A127-D14E-9ED3-CDBB484C544A}"/>
                </a:ext>
              </a:extLst>
            </p:cNvPr>
            <p:cNvGrpSpPr/>
            <p:nvPr/>
          </p:nvGrpSpPr>
          <p:grpSpPr>
            <a:xfrm>
              <a:off x="5062752" y="3727370"/>
              <a:ext cx="3734739" cy="2947749"/>
              <a:chOff x="5062752" y="3727370"/>
              <a:chExt cx="3734739" cy="2947749"/>
            </a:xfrm>
          </p:grpSpPr>
          <p:pic>
            <p:nvPicPr>
              <p:cNvPr id="14" name="Picture 13" descr="Chart&#10;&#10;Description automatically generated">
                <a:extLst>
                  <a:ext uri="{FF2B5EF4-FFF2-40B4-BE49-F238E27FC236}">
                    <a16:creationId xmlns:a16="http://schemas.microsoft.com/office/drawing/2014/main" id="{26374C28-AD4C-254E-A8A5-7A29FFBA2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2752" y="3966786"/>
                <a:ext cx="3734739" cy="270833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1C6BEA-1BC9-9A48-AB1D-2EDFC10D435D}"/>
                  </a:ext>
                </a:extLst>
              </p:cNvPr>
              <p:cNvSpPr txBox="1"/>
              <p:nvPr/>
            </p:nvSpPr>
            <p:spPr>
              <a:xfrm>
                <a:off x="5951650" y="3727370"/>
                <a:ext cx="2162456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40639" marR="40639" defTabSz="4572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FF40FF"/>
                    </a:solidFill>
                  </a:rPr>
                  <a:t>Thermonuclear</a:t>
                </a:r>
                <a:endParaRPr lang="en-US" dirty="0">
                  <a:solidFill>
                    <a:srgbClr val="FF40FF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entury Gothic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B8179B-E420-214E-B815-4A1FBC142121}"/>
                </a:ext>
              </a:extLst>
            </p:cNvPr>
            <p:cNvSpPr/>
            <p:nvPr/>
          </p:nvSpPr>
          <p:spPr bwMode="auto">
            <a:xfrm rot="8979054">
              <a:off x="5251524" y="5985737"/>
              <a:ext cx="683107" cy="150565"/>
            </a:xfrm>
            <a:prstGeom prst="ellipse">
              <a:avLst/>
            </a:prstGeom>
            <a:noFill/>
            <a:ln w="1905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/>
              <a:endParaRPr lang="en-US" sz="1500" b="1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D7172E-CC66-8945-8D64-3621F488C2EB}"/>
                </a:ext>
              </a:extLst>
            </p:cNvPr>
            <p:cNvSpPr/>
            <p:nvPr/>
          </p:nvSpPr>
          <p:spPr bwMode="auto">
            <a:xfrm rot="1656505">
              <a:off x="7829061" y="5991711"/>
              <a:ext cx="683107" cy="150565"/>
            </a:xfrm>
            <a:prstGeom prst="ellipse">
              <a:avLst/>
            </a:prstGeom>
            <a:noFill/>
            <a:ln w="1905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/>
              <a:endParaRPr lang="en-US" sz="1500" b="1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02717C-EA03-BD4A-AFD4-76A9A16C3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92" y="1247451"/>
            <a:ext cx="2917371" cy="2893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7A936D-1A64-F147-A410-0107E6EA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037" y="981365"/>
            <a:ext cx="3832157" cy="353397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D77741B-8BBE-724B-A06F-B92969C77ACA}"/>
              </a:ext>
            </a:extLst>
          </p:cNvPr>
          <p:cNvSpPr/>
          <p:nvPr/>
        </p:nvSpPr>
        <p:spPr>
          <a:xfrm>
            <a:off x="9369772" y="1765657"/>
            <a:ext cx="771896" cy="5700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E8C7F-2CCF-D64D-9241-C5BF3FACC42D}"/>
              </a:ext>
            </a:extLst>
          </p:cNvPr>
          <p:cNvSpPr txBox="1"/>
          <p:nvPr/>
        </p:nvSpPr>
        <p:spPr>
          <a:xfrm>
            <a:off x="1624758" y="1009376"/>
            <a:ext cx="390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Semilog</a:t>
            </a:r>
            <a:r>
              <a:rPr lang="en-US" sz="1600" dirty="0">
                <a:solidFill>
                  <a:srgbClr val="0070C0"/>
                </a:solidFill>
              </a:rPr>
              <a:t> scale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90806-2C73-9A2C-C0DF-7C78E5A70E3E}"/>
              </a:ext>
            </a:extLst>
          </p:cNvPr>
          <p:cNvGrpSpPr/>
          <p:nvPr/>
        </p:nvGrpSpPr>
        <p:grpSpPr>
          <a:xfrm>
            <a:off x="621626" y="3917165"/>
            <a:ext cx="3174646" cy="2796093"/>
            <a:chOff x="8176016" y="2282725"/>
            <a:chExt cx="2915731" cy="30698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7D4893-7656-682F-1AA3-3CEB983342C6}"/>
                </a:ext>
              </a:extLst>
            </p:cNvPr>
            <p:cNvGrpSpPr/>
            <p:nvPr/>
          </p:nvGrpSpPr>
          <p:grpSpPr>
            <a:xfrm>
              <a:off x="8176016" y="2282725"/>
              <a:ext cx="2915731" cy="3069846"/>
              <a:chOff x="678829" y="3727369"/>
              <a:chExt cx="2915731" cy="306984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3FC9DE0-3214-CEA9-3C70-0C8947937CA5}"/>
                  </a:ext>
                </a:extLst>
              </p:cNvPr>
              <p:cNvGrpSpPr/>
              <p:nvPr/>
            </p:nvGrpSpPr>
            <p:grpSpPr>
              <a:xfrm>
                <a:off x="678829" y="4323967"/>
                <a:ext cx="2915731" cy="2473248"/>
                <a:chOff x="4937458" y="3152551"/>
                <a:chExt cx="3357764" cy="2848199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649F1DF-DFA6-15B4-A1A1-9D63DB100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4937458" y="3152551"/>
                  <a:ext cx="3357764" cy="2848199"/>
                </a:xfrm>
                <a:prstGeom prst="rect">
                  <a:avLst/>
                </a:prstGeom>
              </p:spPr>
            </p:pic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46F38ED-5BB9-610D-85AE-843B11965DA7}"/>
                    </a:ext>
                  </a:extLst>
                </p:cNvPr>
                <p:cNvSpPr/>
                <p:nvPr/>
              </p:nvSpPr>
              <p:spPr bwMode="auto">
                <a:xfrm rot="421612">
                  <a:off x="7251469" y="4920391"/>
                  <a:ext cx="563880" cy="9906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/>
                  <a:endParaRPr lang="en-US" sz="150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12A8802-17F0-B7BB-FC28-CD018ABF473E}"/>
                    </a:ext>
                  </a:extLst>
                </p:cNvPr>
                <p:cNvSpPr/>
                <p:nvPr/>
              </p:nvSpPr>
              <p:spPr bwMode="auto">
                <a:xfrm rot="4373007">
                  <a:off x="5506489" y="3644040"/>
                  <a:ext cx="563880" cy="9906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/>
                  <a:endParaRPr lang="en-US" sz="150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EF2057-92FA-B59E-A6FE-996E90C23072}"/>
                  </a:ext>
                </a:extLst>
              </p:cNvPr>
              <p:cNvSpPr txBox="1"/>
              <p:nvPr/>
            </p:nvSpPr>
            <p:spPr>
              <a:xfrm>
                <a:off x="1116558" y="3727369"/>
                <a:ext cx="2162456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40639" marR="40639" defTabSz="4572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008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entury Gothic"/>
                  </a:rPr>
                  <a:t>Beam-plasma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F1AC3A-655B-3C1D-807C-DF7AEEFAA207}"/>
                </a:ext>
              </a:extLst>
            </p:cNvPr>
            <p:cNvSpPr/>
            <p:nvPr/>
          </p:nvSpPr>
          <p:spPr>
            <a:xfrm>
              <a:off x="8486078" y="2286000"/>
              <a:ext cx="1906859" cy="345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CBDEA93-40E5-1DFE-8959-AF41E65C3B0A}"/>
              </a:ext>
            </a:extLst>
          </p:cNvPr>
          <p:cNvSpPr txBox="1"/>
          <p:nvPr/>
        </p:nvSpPr>
        <p:spPr>
          <a:xfrm>
            <a:off x="489284" y="4241996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Beam-Plasma reactions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355EE0-5AFF-A707-6029-962237C4ED3F}"/>
              </a:ext>
            </a:extLst>
          </p:cNvPr>
          <p:cNvSpPr txBox="1"/>
          <p:nvPr/>
        </p:nvSpPr>
        <p:spPr>
          <a:xfrm>
            <a:off x="6542693" y="4497269"/>
            <a:ext cx="316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Thermonuclear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524EFC-4148-96AC-E8DF-A650ACF27C88}"/>
                  </a:ext>
                </a:extLst>
              </p:cNvPr>
              <p:cNvSpPr txBox="1"/>
              <p:nvPr/>
            </p:nvSpPr>
            <p:spPr>
              <a:xfrm>
                <a:off x="8898716" y="1266343"/>
                <a:ext cx="496482" cy="2769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524EFC-4148-96AC-E8DF-A650ACF27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716" y="1266343"/>
                <a:ext cx="49648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90B910-3F12-AB96-9FD9-1B2D119D9DDF}"/>
                  </a:ext>
                </a:extLst>
              </p:cNvPr>
              <p:cNvSpPr txBox="1"/>
              <p:nvPr/>
            </p:nvSpPr>
            <p:spPr>
              <a:xfrm>
                <a:off x="1336050" y="1396429"/>
                <a:ext cx="4540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90B910-3F12-AB96-9FD9-1B2D119D9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50" y="1396429"/>
                <a:ext cx="454071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FE28280-E71C-F726-E4AA-2B26D654F343}"/>
              </a:ext>
            </a:extLst>
          </p:cNvPr>
          <p:cNvSpPr/>
          <p:nvPr/>
        </p:nvSpPr>
        <p:spPr>
          <a:xfrm flipH="1">
            <a:off x="1429476" y="1713141"/>
            <a:ext cx="419331" cy="3457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B9E4D-E14B-73FC-BEF9-FB1EE19F7425}"/>
              </a:ext>
            </a:extLst>
          </p:cNvPr>
          <p:cNvSpPr txBox="1"/>
          <p:nvPr/>
        </p:nvSpPr>
        <p:spPr>
          <a:xfrm>
            <a:off x="8714509" y="848124"/>
            <a:ext cx="390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Semilog</a:t>
            </a:r>
            <a:r>
              <a:rPr lang="en-US" sz="1600" dirty="0">
                <a:solidFill>
                  <a:srgbClr val="0070C0"/>
                </a:solidFill>
              </a:rPr>
              <a:t>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23AC34-87F3-C885-16E4-8E3A469E5DC9}"/>
                  </a:ext>
                </a:extLst>
              </p:cNvPr>
              <p:cNvSpPr txBox="1"/>
              <p:nvPr/>
            </p:nvSpPr>
            <p:spPr>
              <a:xfrm>
                <a:off x="10021963" y="2468914"/>
                <a:ext cx="1461625" cy="14773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n-US" dirty="0"/>
                  <a:t> means averaged over distribution functions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23AC34-87F3-C885-16E4-8E3A469E5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963" y="2468914"/>
                <a:ext cx="1461625" cy="1477328"/>
              </a:xfrm>
              <a:prstGeom prst="rect">
                <a:avLst/>
              </a:prstGeom>
              <a:blipFill>
                <a:blip r:embed="rId9"/>
                <a:stretch>
                  <a:fillRect t="-840" r="-4237" b="-504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4897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 animBg="1"/>
      <p:bldP spid="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117" y="0"/>
            <a:ext cx="11820293" cy="914400"/>
          </a:xfrm>
        </p:spPr>
        <p:txBody>
          <a:bodyPr/>
          <a:lstStyle/>
          <a:p>
            <a:r>
              <a:rPr lang="en-US" dirty="0"/>
              <a:t>Must use relative measurements of the differential cross section to measure the polarization accurately*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A13925-A712-A04C-A414-5DE11F238EFC}"/>
              </a:ext>
            </a:extLst>
          </p:cNvPr>
          <p:cNvSpPr/>
          <p:nvPr/>
        </p:nvSpPr>
        <p:spPr>
          <a:xfrm>
            <a:off x="4687615" y="6257390"/>
            <a:ext cx="2827283" cy="471924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defTabSz="45720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D5FA4B-D7B3-EE4F-96EC-7265F9280EC0}"/>
              </a:ext>
            </a:extLst>
          </p:cNvPr>
          <p:cNvSpPr/>
          <p:nvPr/>
        </p:nvSpPr>
        <p:spPr>
          <a:xfrm>
            <a:off x="6939148" y="6412677"/>
            <a:ext cx="1128156" cy="385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13F4D8-AF05-D740-8D08-51633EB36E7C}"/>
              </a:ext>
            </a:extLst>
          </p:cNvPr>
          <p:cNvSpPr txBox="1"/>
          <p:nvPr/>
        </p:nvSpPr>
        <p:spPr>
          <a:xfrm>
            <a:off x="731986" y="6466069"/>
            <a:ext cx="478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*A.V. Garcia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026030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72D48F-D3AD-F94A-B2F6-6C1EB04A4C47}"/>
                  </a:ext>
                </a:extLst>
              </p:cNvPr>
              <p:cNvSpPr txBox="1"/>
              <p:nvPr/>
            </p:nvSpPr>
            <p:spPr>
              <a:xfrm>
                <a:off x="156116" y="970155"/>
                <a:ext cx="67830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+mn-lt"/>
                  </a:rPr>
                  <a:t>D-</a:t>
                </a:r>
                <a:r>
                  <a:rPr lang="en-US" sz="2000" b="1" baseline="30000" dirty="0">
                    <a:latin typeface="+mn-lt"/>
                  </a:rPr>
                  <a:t>3</a:t>
                </a:r>
                <a:r>
                  <a:rPr lang="en-US" sz="2000" b="1" dirty="0">
                    <a:latin typeface="+mn-lt"/>
                  </a:rPr>
                  <a:t>He “emissivity”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𝑯𝒆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sz="2000" b="1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(the “reaction rate” is the integral of the emissivity over the volume)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72D48F-D3AD-F94A-B2F6-6C1EB04A4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6" y="970155"/>
                <a:ext cx="6783032" cy="1015663"/>
              </a:xfrm>
              <a:prstGeom prst="rect">
                <a:avLst/>
              </a:prstGeom>
              <a:blipFill>
                <a:blip r:embed="rId3"/>
                <a:stretch>
                  <a:fillRect l="-935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F0E88E-CBCC-4999-DD4C-14E2E51797C9}"/>
                  </a:ext>
                </a:extLst>
              </p:cNvPr>
              <p:cNvSpPr txBox="1"/>
              <p:nvPr/>
            </p:nvSpPr>
            <p:spPr>
              <a:xfrm>
                <a:off x="156117" y="2134418"/>
                <a:ext cx="699181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Magnetic fusion plasmas are </a:t>
                </a:r>
                <a:r>
                  <a:rPr lang="en-US" b="1" u="sng" dirty="0"/>
                  <a:t>not</a:t>
                </a:r>
                <a:r>
                  <a:rPr lang="en-US" b="1" dirty="0"/>
                  <a:t> very reproducible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The deuterium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US" b="1" dirty="0"/>
                  <a:t> is known to ~ 10% accuracy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The helium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𝑯𝒆</m:t>
                        </m:r>
                      </m:sub>
                    </m:sSub>
                  </m:oMath>
                </a14:m>
                <a:r>
                  <a:rPr lang="en-US" b="1" dirty="0"/>
                  <a:t> is known to ~10% accuracy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The ion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b="1" dirty="0"/>
                  <a:t> is known to 5-10% accuracy </a:t>
                </a:r>
                <a:r>
                  <a:rPr lang="en-US" b="1" dirty="0">
                    <a:sym typeface="Wingdings" pitchFamily="2" charset="2"/>
                  </a:rPr>
                  <a:t> large uncertainty in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𝝈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𝒗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F0E88E-CBCC-4999-DD4C-14E2E5179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" y="2134418"/>
                <a:ext cx="6991815" cy="1477328"/>
              </a:xfrm>
              <a:prstGeom prst="rect">
                <a:avLst/>
              </a:prstGeom>
              <a:blipFill>
                <a:blip r:embed="rId4"/>
                <a:stretch>
                  <a:fillRect l="-543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of a normalized minor radius&#10;&#10;Description automatically generated">
            <a:extLst>
              <a:ext uri="{FF2B5EF4-FFF2-40B4-BE49-F238E27FC236}">
                <a16:creationId xmlns:a16="http://schemas.microsoft.com/office/drawing/2014/main" id="{9793A987-928D-EC20-AEB6-C12CCE781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483" y="914400"/>
            <a:ext cx="4343400" cy="398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832747-A212-2E12-BA63-24EAD7E94065}"/>
                  </a:ext>
                </a:extLst>
              </p:cNvPr>
              <p:cNvSpPr txBox="1"/>
              <p:nvPr/>
            </p:nvSpPr>
            <p:spPr>
              <a:xfrm>
                <a:off x="9365165" y="1166328"/>
                <a:ext cx="1540728" cy="4001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𝑯𝒆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sz="20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832747-A212-2E12-BA63-24EAD7E94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165" y="1166328"/>
                <a:ext cx="154072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1467384-4A5D-FD20-66C0-93342F6E19CB}"/>
              </a:ext>
            </a:extLst>
          </p:cNvPr>
          <p:cNvSpPr txBox="1"/>
          <p:nvPr/>
        </p:nvSpPr>
        <p:spPr>
          <a:xfrm>
            <a:off x="215591" y="3857943"/>
            <a:ext cx="621866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 Uncertainty in reaction rate &gt; effect of polarization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5385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A13925-A712-A04C-A414-5DE11F238EFC}"/>
              </a:ext>
            </a:extLst>
          </p:cNvPr>
          <p:cNvSpPr/>
          <p:nvPr/>
        </p:nvSpPr>
        <p:spPr>
          <a:xfrm>
            <a:off x="4687615" y="6257390"/>
            <a:ext cx="2827283" cy="471924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defTabSz="45720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69494-A633-544E-AD57-A64FC0D2A9A7}"/>
              </a:ext>
            </a:extLst>
          </p:cNvPr>
          <p:cNvGrpSpPr/>
          <p:nvPr/>
        </p:nvGrpSpPr>
        <p:grpSpPr>
          <a:xfrm>
            <a:off x="516776" y="1956353"/>
            <a:ext cx="6986450" cy="702606"/>
            <a:chOff x="526711" y="1598916"/>
            <a:chExt cx="7689752" cy="7733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65A253-8777-5047-9018-156F05E9B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656"/>
            <a:stretch/>
          </p:blipFill>
          <p:spPr>
            <a:xfrm>
              <a:off x="526711" y="1598916"/>
              <a:ext cx="7689752" cy="77333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B79F12-5452-F644-991C-9430284A9E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5057" y="1800544"/>
              <a:ext cx="358219" cy="351224"/>
            </a:xfrm>
            <a:prstGeom prst="ellipse">
              <a:avLst/>
            </a:pr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F70556-ABF3-B843-9B3A-EC6D26D1D7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6062" y="1790449"/>
              <a:ext cx="358219" cy="351224"/>
            </a:xfrm>
            <a:prstGeom prst="ellipse">
              <a:avLst/>
            </a:pr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C2806E1-04C8-3345-818D-ADE80BF2E0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5733" y="1800544"/>
              <a:ext cx="358219" cy="3512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2C2C12-8F70-894B-A59C-21E017C5D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738" y="1799876"/>
              <a:ext cx="358219" cy="3512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FF7A72-7AD4-6543-99A9-C3721B14D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73043" y="1769737"/>
              <a:ext cx="384048" cy="384048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D5FA4B-D7B3-EE4F-96EC-7265F9280EC0}"/>
              </a:ext>
            </a:extLst>
          </p:cNvPr>
          <p:cNvSpPr/>
          <p:nvPr/>
        </p:nvSpPr>
        <p:spPr>
          <a:xfrm>
            <a:off x="6939148" y="6412677"/>
            <a:ext cx="1128156" cy="385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72D48F-D3AD-F94A-B2F6-6C1EB04A4C47}"/>
                  </a:ext>
                </a:extLst>
              </p:cNvPr>
              <p:cNvSpPr txBox="1"/>
              <p:nvPr/>
            </p:nvSpPr>
            <p:spPr>
              <a:xfrm>
                <a:off x="246601" y="944392"/>
                <a:ext cx="7781358" cy="105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+mn-lt"/>
                  </a:rPr>
                  <a:t>Differential cross section depends upon the tritium (or </a:t>
                </a:r>
                <a:r>
                  <a:rPr lang="en-US" sz="2000" b="1" baseline="30000" dirty="0">
                    <a:latin typeface="+mn-lt"/>
                  </a:rPr>
                  <a:t>3</a:t>
                </a:r>
                <a:r>
                  <a:rPr lang="en-US" sz="2000" b="1" dirty="0">
                    <a:latin typeface="+mn-lt"/>
                  </a:rPr>
                  <a:t>He) polarization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2000" b="1" dirty="0">
                    <a:latin typeface="+mn-lt"/>
                  </a:rPr>
                  <a:t> &amp; the vector and tensor D polarizations,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sup>
                    </m:sSubSup>
                  </m:oMath>
                </a14:m>
                <a:r>
                  <a:rPr lang="en-US" sz="2000" b="1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</m:oMath>
                </a14:m>
                <a:r>
                  <a:rPr lang="en-US" sz="2000" b="1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72D48F-D3AD-F94A-B2F6-6C1EB04A4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01" y="944392"/>
                <a:ext cx="7781358" cy="1050159"/>
              </a:xfrm>
              <a:prstGeom prst="rect">
                <a:avLst/>
              </a:prstGeom>
              <a:blipFill>
                <a:blip r:embed="rId4"/>
                <a:stretch>
                  <a:fillRect l="-651" t="-3614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7C061-2C9D-3B4C-A5FD-EA3C5A92D97D}"/>
                  </a:ext>
                </a:extLst>
              </p:cNvPr>
              <p:cNvSpPr txBox="1"/>
              <p:nvPr/>
            </p:nvSpPr>
            <p:spPr>
              <a:xfrm>
                <a:off x="175704" y="2780495"/>
                <a:ext cx="7339194" cy="93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50% increase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b="1" dirty="0"/>
                  <a:t> if </a:t>
                </a:r>
                <a:r>
                  <a:rPr lang="en-US" b="1" u="sng" dirty="0"/>
                  <a:t>both</a:t>
                </a:r>
                <a:r>
                  <a:rPr lang="en-US" b="1" dirty="0"/>
                  <a:t> maximally polarized (</a:t>
                </a:r>
                <a:r>
                  <a:rPr lang="en-US" b="1" i="1" dirty="0"/>
                  <a:t>P</a:t>
                </a:r>
                <a:r>
                  <a:rPr lang="en-US" b="1" i="1" baseline="-25000" dirty="0"/>
                  <a:t>T</a:t>
                </a:r>
                <a:r>
                  <a:rPr lang="en-US" b="1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sup>
                    </m:sSubSup>
                  </m:oMath>
                </a14:m>
                <a:r>
                  <a:rPr lang="en-US" b="1" baseline="30000" dirty="0"/>
                  <a:t> </a:t>
                </a:r>
                <a:r>
                  <a:rPr lang="en-US" b="1" dirty="0"/>
                  <a:t>= 1)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 change in </a:t>
                </a:r>
                <a:r>
                  <a:rPr lang="en-US" b="1" u="sng" dirty="0"/>
                  <a:t>total</a:t>
                </a:r>
                <a:r>
                  <a:rPr lang="en-US" b="1" dirty="0"/>
                  <a:t> cross section if only one is polarized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[If only one polarized] must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7C061-2C9D-3B4C-A5FD-EA3C5A92D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04" y="2780495"/>
                <a:ext cx="7339194" cy="938590"/>
              </a:xfrm>
              <a:prstGeom prst="rect">
                <a:avLst/>
              </a:prstGeom>
              <a:blipFill>
                <a:blip r:embed="rId5"/>
                <a:stretch>
                  <a:fillRect l="-518"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42B2BE2B-6642-346F-6D1B-54D75FFB3EE5}"/>
              </a:ext>
            </a:extLst>
          </p:cNvPr>
          <p:cNvGrpSpPr/>
          <p:nvPr/>
        </p:nvGrpSpPr>
        <p:grpSpPr>
          <a:xfrm>
            <a:off x="8383734" y="2821120"/>
            <a:ext cx="3429000" cy="3975100"/>
            <a:chOff x="7015348" y="2823525"/>
            <a:chExt cx="3429000" cy="3975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18A73F-E25E-7345-A23A-D5A9AFF2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5348" y="2823525"/>
              <a:ext cx="3429000" cy="39751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B74DC9-7D42-1030-CBF9-6FCCF27A31E0}"/>
                </a:ext>
              </a:extLst>
            </p:cNvPr>
            <p:cNvCxnSpPr>
              <a:cxnSpLocks/>
            </p:cNvCxnSpPr>
            <p:nvPr/>
          </p:nvCxnSpPr>
          <p:spPr>
            <a:xfrm>
              <a:off x="7749703" y="4902740"/>
              <a:ext cx="24902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4B317-CD18-D243-1C58-2D12A7DF82CB}"/>
                </a:ext>
              </a:extLst>
            </p:cNvPr>
            <p:cNvSpPr txBox="1"/>
            <p:nvPr/>
          </p:nvSpPr>
          <p:spPr>
            <a:xfrm>
              <a:off x="8460571" y="4604692"/>
              <a:ext cx="1107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isotropic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534A9C-F840-E2F7-7FA0-D6C5BC36C779}"/>
              </a:ext>
            </a:extLst>
          </p:cNvPr>
          <p:cNvSpPr txBox="1"/>
          <p:nvPr/>
        </p:nvSpPr>
        <p:spPr>
          <a:xfrm>
            <a:off x="1255588" y="4220530"/>
            <a:ext cx="557037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u="sng" dirty="0"/>
              <a:t>relative</a:t>
            </a:r>
            <a:r>
              <a:rPr lang="en-US" b="1" dirty="0"/>
              <a:t> change in emitted perp/parallel fusion-product signal is sensitive to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F5222-62D5-A2BC-2BED-1EA8132393CD}"/>
              </a:ext>
            </a:extLst>
          </p:cNvPr>
          <p:cNvSpPr txBox="1"/>
          <p:nvPr/>
        </p:nvSpPr>
        <p:spPr>
          <a:xfrm>
            <a:off x="732819" y="5352881"/>
            <a:ext cx="640396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Persistence of polarized signal </a:t>
            </a:r>
            <a:r>
              <a:rPr lang="en-US" b="1" dirty="0">
                <a:sym typeface="Wingdings" pitchFamily="2" charset="2"/>
              </a:rPr>
              <a:t> lifetime measurement</a:t>
            </a:r>
            <a:endParaRPr lang="en-US" b="1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2A81720E-2D2F-9A91-0663-8FAFA90C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0"/>
            <a:ext cx="11381678" cy="914400"/>
          </a:xfrm>
        </p:spPr>
        <p:txBody>
          <a:bodyPr/>
          <a:lstStyle/>
          <a:p>
            <a:r>
              <a:rPr lang="en-US" dirty="0"/>
              <a:t>Use relative measurements of the differential cross section to measure polarization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72CB59-3050-274F-36F3-FF3539FDA78A}"/>
                  </a:ext>
                </a:extLst>
              </p:cNvPr>
              <p:cNvSpPr txBox="1"/>
              <p:nvPr/>
            </p:nvSpPr>
            <p:spPr>
              <a:xfrm>
                <a:off x="8440631" y="1040061"/>
                <a:ext cx="3641478" cy="61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b="1" dirty="0">
                    <a:latin typeface="+mn-lt"/>
                  </a:rPr>
                  <a:t> angle of emitted fusion product relative to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1600" b="1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72CB59-3050-274F-36F3-FF3539FDA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631" y="1040061"/>
                <a:ext cx="3641478" cy="614720"/>
              </a:xfrm>
              <a:prstGeom prst="rect">
                <a:avLst/>
              </a:prstGeom>
              <a:blipFill>
                <a:blip r:embed="rId7"/>
                <a:stretch>
                  <a:fillRect l="-1042" t="-408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E77B6FC-EEC6-E003-1991-5B145859541C}"/>
              </a:ext>
            </a:extLst>
          </p:cNvPr>
          <p:cNvGrpSpPr/>
          <p:nvPr/>
        </p:nvGrpSpPr>
        <p:grpSpPr>
          <a:xfrm>
            <a:off x="8270158" y="1652475"/>
            <a:ext cx="3399603" cy="1104046"/>
            <a:chOff x="526711" y="2487348"/>
            <a:chExt cx="3399603" cy="11040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2627AF-5FDD-F98C-7C73-82871652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711" y="2487348"/>
              <a:ext cx="3399603" cy="1090839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304E87-BFB3-5818-B897-5F842A967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455" y="2528524"/>
              <a:ext cx="358219" cy="351224"/>
            </a:xfrm>
            <a:prstGeom prst="ellipse">
              <a:avLst/>
            </a:pr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B78E810-D212-8F54-8A35-6980BFFA7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454" y="2877743"/>
              <a:ext cx="358219" cy="35122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72CE62D-C33E-74FD-C6F3-6B24B25638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882" y="3240170"/>
              <a:ext cx="358219" cy="351224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C28D24A-1F92-8373-3C68-2FBB90046C7A}"/>
              </a:ext>
            </a:extLst>
          </p:cNvPr>
          <p:cNvSpPr txBox="1"/>
          <p:nvPr/>
        </p:nvSpPr>
        <p:spPr>
          <a:xfrm>
            <a:off x="5066341" y="6408803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Baylor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076009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08577B-27A8-7221-D847-8DE809EDB35A}"/>
              </a:ext>
            </a:extLst>
          </p:cNvPr>
          <p:cNvCxnSpPr/>
          <p:nvPr/>
        </p:nvCxnSpPr>
        <p:spPr>
          <a:xfrm>
            <a:off x="10325109" y="2821120"/>
            <a:ext cx="39345" cy="343627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09A06E-EF8D-877E-B9A5-E2017CED8894}"/>
              </a:ext>
            </a:extLst>
          </p:cNvPr>
          <p:cNvCxnSpPr/>
          <p:nvPr/>
        </p:nvCxnSpPr>
        <p:spPr>
          <a:xfrm>
            <a:off x="9340086" y="2973520"/>
            <a:ext cx="39345" cy="343627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416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1" y="1031042"/>
            <a:ext cx="8824623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Fusion: Use D-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differential cross section to test 50% enhancement in D-T cross 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Spin Polarized Fuel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Depolarization Mechanisms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Possible experiments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9411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Deliver deuterium as a solid </a:t>
            </a:r>
            <a:r>
              <a:rPr lang="en-US" baseline="30000" dirty="0"/>
              <a:t>7</a:t>
            </a:r>
            <a:r>
              <a:rPr lang="en-US" dirty="0"/>
              <a:t>Li-D pellet</a:t>
            </a:r>
            <a:r>
              <a:rPr lang="en-US" baseline="30000" dirty="0"/>
              <a:t>*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A434D-0EC2-094A-BE0D-71D027EA0003}"/>
              </a:ext>
            </a:extLst>
          </p:cNvPr>
          <p:cNvSpPr txBox="1"/>
          <p:nvPr/>
        </p:nvSpPr>
        <p:spPr>
          <a:xfrm>
            <a:off x="108459" y="1280002"/>
            <a:ext cx="87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 dynamic nuclear polarization to transfer spin polarization from electrons to nuclei to align the D spins.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Electrons are aligned in a strong B field at low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Microwaves drive a hyperfine transition that transfers spins to D nuclei.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lithium to avoid high Z contamination of the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</a:t>
            </a:r>
            <a:r>
              <a:rPr lang="en-US" b="1" baseline="30000" dirty="0"/>
              <a:t>7</a:t>
            </a:r>
            <a:r>
              <a:rPr lang="en-US" b="1" dirty="0"/>
              <a:t>Li to avoid background fusion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Spin transfer occurs on multi-hour timescale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cryogenic (&lt;4K) pellet gas gun to interface with polarizer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1D22D8-E567-9905-4F47-2CB8FC276C25}"/>
                  </a:ext>
                </a:extLst>
              </p:cNvPr>
              <p:cNvSpPr txBox="1"/>
              <p:nvPr/>
            </p:nvSpPr>
            <p:spPr>
              <a:xfrm>
                <a:off x="386588" y="3855951"/>
                <a:ext cx="4151957" cy="66216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Target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b="1" dirty="0"/>
                  <a:t>~ 10</a:t>
                </a:r>
                <a:r>
                  <a:rPr lang="en-US" b="1" baseline="30000" dirty="0"/>
                  <a:t>20</a:t>
                </a:r>
                <a:r>
                  <a:rPr lang="en-US" b="1" dirty="0"/>
                  <a:t> D nuclei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1D22D8-E567-9905-4F47-2CB8FC276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88" y="3855951"/>
                <a:ext cx="4151957" cy="662169"/>
              </a:xfrm>
              <a:prstGeom prst="rect">
                <a:avLst/>
              </a:prstGeom>
              <a:blipFill>
                <a:blip r:embed="rId3"/>
                <a:stretch>
                  <a:fillRect t="-1852" b="-1111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A118ED3-8646-C632-AF4D-655A7F0E7B0E}"/>
              </a:ext>
            </a:extLst>
          </p:cNvPr>
          <p:cNvSpPr txBox="1"/>
          <p:nvPr/>
        </p:nvSpPr>
        <p:spPr>
          <a:xfrm>
            <a:off x="903248" y="6310012"/>
            <a:ext cx="355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Xiangdong</a:t>
            </a:r>
            <a:r>
              <a:rPr lang="en-US" dirty="0">
                <a:highlight>
                  <a:srgbClr val="FFFF00"/>
                </a:highlight>
              </a:rPr>
              <a:t> Wei, Wed. 11:30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E5F6F-7F4F-E8B5-9926-A28ABD8118FA}"/>
              </a:ext>
            </a:extLst>
          </p:cNvPr>
          <p:cNvSpPr txBox="1"/>
          <p:nvPr/>
        </p:nvSpPr>
        <p:spPr>
          <a:xfrm>
            <a:off x="7965658" y="6486850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*L. Baylor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076009</a:t>
            </a:r>
          </a:p>
        </p:txBody>
      </p:sp>
      <p:pic>
        <p:nvPicPr>
          <p:cNvPr id="9" name="Picture 8" descr="A close-up of a cross-section of a machine&#10;&#10;Description automatically generated">
            <a:extLst>
              <a:ext uri="{FF2B5EF4-FFF2-40B4-BE49-F238E27FC236}">
                <a16:creationId xmlns:a16="http://schemas.microsoft.com/office/drawing/2014/main" id="{5D7AC9D4-AD7F-8598-4BB7-F9F62F385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575" y="1928668"/>
            <a:ext cx="2425700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2215D5-DE31-B379-12A2-13EC51EED686}"/>
              </a:ext>
            </a:extLst>
          </p:cNvPr>
          <p:cNvSpPr txBox="1"/>
          <p:nvPr/>
        </p:nvSpPr>
        <p:spPr>
          <a:xfrm>
            <a:off x="9478536" y="992949"/>
            <a:ext cx="242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Cryostat for e-beam bombardment of </a:t>
            </a:r>
            <a:r>
              <a:rPr lang="en-US" dirty="0" err="1"/>
              <a:t>LiD</a:t>
            </a:r>
            <a:r>
              <a:rPr lang="en-US" dirty="0"/>
              <a:t> pellets</a:t>
            </a:r>
          </a:p>
        </p:txBody>
      </p:sp>
      <p:pic>
        <p:nvPicPr>
          <p:cNvPr id="8" name="Picture 7" descr="A logo with a red circle&#10;&#10;Description automatically generated">
            <a:extLst>
              <a:ext uri="{FF2B5EF4-FFF2-40B4-BE49-F238E27FC236}">
                <a16:creationId xmlns:a16="http://schemas.microsoft.com/office/drawing/2014/main" id="{534598B4-8B8A-DE9A-1F68-7FAD67D17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871" y="6043468"/>
            <a:ext cx="2425700" cy="6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Deliver </a:t>
            </a:r>
            <a:r>
              <a:rPr lang="en-US" baseline="30000" dirty="0"/>
              <a:t>3</a:t>
            </a:r>
            <a:r>
              <a:rPr lang="en-US" dirty="0"/>
              <a:t>He as a shell pellet*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A434D-0EC2-094A-BE0D-71D027EA0003}"/>
              </a:ext>
            </a:extLst>
          </p:cNvPr>
          <p:cNvSpPr txBox="1"/>
          <p:nvPr/>
        </p:nvSpPr>
        <p:spPr>
          <a:xfrm>
            <a:off x="314026" y="1154648"/>
            <a:ext cx="7066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Hybrid spin-exchange optical pumping polarizes the </a:t>
            </a:r>
            <a:r>
              <a:rPr lang="en-US" b="1" baseline="30000" dirty="0"/>
              <a:t>3</a:t>
            </a:r>
            <a:r>
              <a:rPr lang="en-US" b="1" dirty="0"/>
              <a:t>He at high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Polarized fuel is transferred to a glow-discharge polymer (GDP) capsule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Relaxation time is 3 days at 77K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66931-6540-A147-A3A0-DA898AAA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424" y="1403431"/>
            <a:ext cx="3257550" cy="3903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912B1E-26B7-5346-9088-852E8756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29" y="4975022"/>
            <a:ext cx="5118100" cy="118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42C11-62E0-914C-A90D-82AB3AD42A69}"/>
              </a:ext>
            </a:extLst>
          </p:cNvPr>
          <p:cNvSpPr txBox="1"/>
          <p:nvPr/>
        </p:nvSpPr>
        <p:spPr>
          <a:xfrm>
            <a:off x="2030068" y="4639191"/>
            <a:ext cx="4926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MRI images of </a:t>
            </a:r>
            <a:r>
              <a:rPr lang="en-US" sz="1600" baseline="30000" dirty="0"/>
              <a:t>3</a:t>
            </a:r>
            <a:r>
              <a:rPr lang="en-US" sz="1600" dirty="0"/>
              <a:t>He permeating a GDP capsule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91524-860D-1F4A-9138-D94E0B7858D0}"/>
              </a:ext>
            </a:extLst>
          </p:cNvPr>
          <p:cNvSpPr txBox="1"/>
          <p:nvPr/>
        </p:nvSpPr>
        <p:spPr>
          <a:xfrm>
            <a:off x="1884807" y="6166167"/>
            <a:ext cx="529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0                                                                                      8.5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E72F0F-ABC5-0B7D-118D-DC3C3138A577}"/>
                  </a:ext>
                </a:extLst>
              </p:cNvPr>
              <p:cNvSpPr txBox="1"/>
              <p:nvPr/>
            </p:nvSpPr>
            <p:spPr>
              <a:xfrm>
                <a:off x="1524250" y="3221802"/>
                <a:ext cx="3516102" cy="66479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Target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𝑯𝒆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@ 25 atm</a:t>
                </a:r>
              </a:p>
              <a:p>
                <a:pPr algn="ctr"/>
                <a:r>
                  <a:rPr lang="en-US" b="1" dirty="0"/>
                  <a:t>~10</a:t>
                </a:r>
                <a:r>
                  <a:rPr lang="en-US" b="1" baseline="30000" dirty="0"/>
                  <a:t>19</a:t>
                </a:r>
                <a:r>
                  <a:rPr lang="en-US" b="1" dirty="0"/>
                  <a:t> </a:t>
                </a:r>
                <a:r>
                  <a:rPr lang="en-US" b="1" baseline="30000" dirty="0"/>
                  <a:t>3</a:t>
                </a:r>
                <a:r>
                  <a:rPr lang="en-US" b="1" dirty="0"/>
                  <a:t>He nuclei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E72F0F-ABC5-0B7D-118D-DC3C3138A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250" y="3221802"/>
                <a:ext cx="3516102" cy="664797"/>
              </a:xfrm>
              <a:prstGeom prst="rect">
                <a:avLst/>
              </a:prstGeom>
              <a:blipFill>
                <a:blip r:embed="rId5"/>
                <a:stretch>
                  <a:fillRect t="-1818" b="-1090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38614C5-DF81-CACB-C216-1CF55ED01D6E}"/>
              </a:ext>
            </a:extLst>
          </p:cNvPr>
          <p:cNvSpPr txBox="1"/>
          <p:nvPr/>
        </p:nvSpPr>
        <p:spPr>
          <a:xfrm>
            <a:off x="7339658" y="5524417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*L. Baylor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076009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7A929-0F49-8758-3D14-B9963A32CE77}"/>
              </a:ext>
            </a:extLst>
          </p:cNvPr>
          <p:cNvSpPr txBox="1"/>
          <p:nvPr/>
        </p:nvSpPr>
        <p:spPr>
          <a:xfrm>
            <a:off x="8957500" y="984726"/>
            <a:ext cx="267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Photograph of amber GDP pellet</a:t>
            </a:r>
          </a:p>
        </p:txBody>
      </p:sp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DD7BE7FC-DBBA-EDFB-8EC4-7E62C652F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74" y="6231319"/>
            <a:ext cx="3873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An intense polarized neutral beam is desirable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E742FDF-81BE-25E9-698D-CDE6D8A87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470" y="1515254"/>
            <a:ext cx="6850566" cy="5243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FE1816-6B19-0C2D-FE42-EEA92E71FDA0}"/>
              </a:ext>
            </a:extLst>
          </p:cNvPr>
          <p:cNvSpPr txBox="1"/>
          <p:nvPr/>
        </p:nvSpPr>
        <p:spPr>
          <a:xfrm>
            <a:off x="7449016" y="1094110"/>
            <a:ext cx="424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Schematic of test apparatus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F613F9-841A-DDD6-2809-5C8B9463A6F7}"/>
              </a:ext>
            </a:extLst>
          </p:cNvPr>
          <p:cNvCxnSpPr>
            <a:cxnSpLocks/>
          </p:cNvCxnSpPr>
          <p:nvPr/>
        </p:nvCxnSpPr>
        <p:spPr>
          <a:xfrm flipV="1">
            <a:off x="4356409" y="2713729"/>
            <a:ext cx="1910576" cy="38631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B11581-64E8-3B9F-CC4A-05DF5C124D44}"/>
              </a:ext>
            </a:extLst>
          </p:cNvPr>
          <p:cNvSpPr txBox="1"/>
          <p:nvPr/>
        </p:nvSpPr>
        <p:spPr>
          <a:xfrm rot="21028155">
            <a:off x="4159400" y="2520176"/>
            <a:ext cx="252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Injected neutrals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CD7E4F-56BE-6182-499E-B046B793BB38}"/>
              </a:ext>
            </a:extLst>
          </p:cNvPr>
          <p:cNvCxnSpPr>
            <a:cxnSpLocks/>
          </p:cNvCxnSpPr>
          <p:nvPr/>
        </p:nvCxnSpPr>
        <p:spPr>
          <a:xfrm flipH="1" flipV="1">
            <a:off x="7660888" y="2798956"/>
            <a:ext cx="367990" cy="105936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BA3AD0-0DE4-D939-F4B3-288878A1AA00}"/>
                  </a:ext>
                </a:extLst>
              </p:cNvPr>
              <p:cNvSpPr txBox="1"/>
              <p:nvPr/>
            </p:nvSpPr>
            <p:spPr>
              <a:xfrm rot="20883713">
                <a:off x="6709312" y="3904713"/>
                <a:ext cx="2520176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Solenoid defines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BA3AD0-0DE4-D939-F4B3-288878A1A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83713">
                <a:off x="6709312" y="3904713"/>
                <a:ext cx="2520176" cy="402931"/>
              </a:xfrm>
              <a:prstGeom prst="rect">
                <a:avLst/>
              </a:prstGeom>
              <a:blipFill>
                <a:blip r:embed="rId4"/>
                <a:stretch>
                  <a:fillRect l="-198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0DEC19-5281-5F70-C37E-77D0B4F015CC}"/>
              </a:ext>
            </a:extLst>
          </p:cNvPr>
          <p:cNvCxnSpPr>
            <a:cxnSpLocks/>
          </p:cNvCxnSpPr>
          <p:nvPr/>
        </p:nvCxnSpPr>
        <p:spPr>
          <a:xfrm flipV="1">
            <a:off x="9899975" y="3297823"/>
            <a:ext cx="0" cy="27144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BAEA8-5149-95A8-D7AA-93B391835AC9}"/>
              </a:ext>
            </a:extLst>
          </p:cNvPr>
          <p:cNvSpPr txBox="1"/>
          <p:nvPr/>
        </p:nvSpPr>
        <p:spPr>
          <a:xfrm>
            <a:off x="9671824" y="6012237"/>
            <a:ext cx="252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polarization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7A5C25-511D-7C0F-E6B9-2E21B93B7EF0}"/>
              </a:ext>
            </a:extLst>
          </p:cNvPr>
          <p:cNvCxnSpPr>
            <a:cxnSpLocks/>
          </p:cNvCxnSpPr>
          <p:nvPr/>
        </p:nvCxnSpPr>
        <p:spPr>
          <a:xfrm flipV="1">
            <a:off x="8970708" y="3361013"/>
            <a:ext cx="0" cy="120293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6C505A9-F460-B362-0D7E-EC1B6637B405}"/>
              </a:ext>
            </a:extLst>
          </p:cNvPr>
          <p:cNvSpPr txBox="1"/>
          <p:nvPr/>
        </p:nvSpPr>
        <p:spPr>
          <a:xfrm>
            <a:off x="8028878" y="4601382"/>
            <a:ext cx="252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gradient aligns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EA434D-0EC2-094A-BE0D-71D027EA0003}"/>
                  </a:ext>
                </a:extLst>
              </p:cNvPr>
              <p:cNvSpPr txBox="1"/>
              <p:nvPr/>
            </p:nvSpPr>
            <p:spPr>
              <a:xfrm>
                <a:off x="197506" y="955610"/>
                <a:ext cx="6493328" cy="1510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Sona-like transition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 neutral frame, rapidly changing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acc>
                      <m:accPr>
                        <m:chr m:val="⃗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dirty="0"/>
                  <a:t> is an RF wave at precession frequency that provides radio-wave pumping within the Zeeman splitting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Hope to test at Tokamak Energy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EA434D-0EC2-094A-BE0D-71D027EA0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06" y="955610"/>
                <a:ext cx="6493328" cy="1510926"/>
              </a:xfrm>
              <a:prstGeom prst="rect">
                <a:avLst/>
              </a:prstGeom>
              <a:blipFill>
                <a:blip r:embed="rId5"/>
                <a:stretch>
                  <a:fillRect l="-585" t="-2500" r="-780" b="-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87B2B-DEAD-286F-3438-A6F1345C6180}"/>
              </a:ext>
            </a:extLst>
          </p:cNvPr>
          <p:cNvSpPr txBox="1"/>
          <p:nvPr/>
        </p:nvSpPr>
        <p:spPr>
          <a:xfrm>
            <a:off x="282830" y="2970328"/>
            <a:ext cx="351610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Target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i="1" dirty="0">
                <a:solidFill>
                  <a:srgbClr val="FF0000"/>
                </a:solidFill>
              </a:rPr>
              <a:t>O(10</a:t>
            </a:r>
            <a:r>
              <a:rPr lang="en-US" b="1" i="1" baseline="30000" dirty="0">
                <a:solidFill>
                  <a:srgbClr val="FF0000"/>
                </a:solidFill>
              </a:rPr>
              <a:t>19</a:t>
            </a:r>
            <a:r>
              <a:rPr lang="en-US" b="1" i="1" dirty="0">
                <a:solidFill>
                  <a:srgbClr val="FF000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polarized D or 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He nuclei per second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9BC72-765C-315D-59EB-0C657D608CC0}"/>
              </a:ext>
            </a:extLst>
          </p:cNvPr>
          <p:cNvSpPr txBox="1"/>
          <p:nvPr/>
        </p:nvSpPr>
        <p:spPr>
          <a:xfrm>
            <a:off x="152902" y="3891778"/>
            <a:ext cx="485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Polarized beams would: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simplify DIII-D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enable experiments on small flexible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A4534-4F00-9EF6-5A8A-7E782E86C203}"/>
              </a:ext>
            </a:extLst>
          </p:cNvPr>
          <p:cNvSpPr txBox="1"/>
          <p:nvPr/>
        </p:nvSpPr>
        <p:spPr>
          <a:xfrm>
            <a:off x="256479" y="5479015"/>
            <a:ext cx="3644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Faatz</a:t>
            </a:r>
            <a:r>
              <a:rPr lang="en-US" dirty="0">
                <a:highlight>
                  <a:srgbClr val="FFFF00"/>
                </a:highlight>
              </a:rPr>
              <a:t>, Today 15:00</a:t>
            </a:r>
          </a:p>
          <a:p>
            <a:r>
              <a:rPr lang="en-US" dirty="0" err="1">
                <a:highlight>
                  <a:srgbClr val="FFFF00"/>
                </a:highlight>
              </a:rPr>
              <a:t>Kannis</a:t>
            </a:r>
            <a:r>
              <a:rPr lang="en-US" dirty="0">
                <a:highlight>
                  <a:srgbClr val="FFFF00"/>
                </a:highlight>
              </a:rPr>
              <a:t>, Tuesday 9:00</a:t>
            </a:r>
          </a:p>
          <a:p>
            <a:r>
              <a:rPr lang="en-US" dirty="0" err="1">
                <a:highlight>
                  <a:srgbClr val="FFFF00"/>
                </a:highlight>
              </a:rPr>
              <a:t>Ciullo</a:t>
            </a:r>
            <a:r>
              <a:rPr lang="en-US" dirty="0">
                <a:highlight>
                  <a:srgbClr val="FFFF00"/>
                </a:highlight>
              </a:rPr>
              <a:t>, Tuesday 12:00</a:t>
            </a:r>
          </a:p>
        </p:txBody>
      </p:sp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C82883DF-E6DD-9868-F1D3-D1FEF21DE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943" y="6085542"/>
            <a:ext cx="2199360" cy="772458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326CD1E8-54E0-084D-9EE9-FA0EE32DA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251" y="6059422"/>
            <a:ext cx="2520176" cy="7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1" y="1031042"/>
            <a:ext cx="8824623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Spin Polarized Fuel: Exists in quantities sufficient for a DIII-D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Depolarization Mechanisms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Possible experiments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1447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177" y="217261"/>
            <a:ext cx="11708780" cy="492991"/>
          </a:xfrm>
        </p:spPr>
        <p:txBody>
          <a:bodyPr/>
          <a:lstStyle/>
          <a:p>
            <a:r>
              <a:rPr lang="en-US" dirty="0"/>
              <a:t>Two mechanisms can cause depolarization: resonances at the precession frequency &amp; hyperfine interactions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893561-5F5A-7047-A7D2-27EAE28F158E}"/>
              </a:ext>
            </a:extLst>
          </p:cNvPr>
          <p:cNvGrpSpPr/>
          <p:nvPr/>
        </p:nvGrpSpPr>
        <p:grpSpPr>
          <a:xfrm>
            <a:off x="7819868" y="1162878"/>
            <a:ext cx="2599650" cy="2484782"/>
            <a:chOff x="4089385" y="1898374"/>
            <a:chExt cx="2599650" cy="2484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134546-3F66-B644-9396-1BE4CB99E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117"/>
            <a:stretch/>
          </p:blipFill>
          <p:spPr>
            <a:xfrm>
              <a:off x="4089385" y="1951105"/>
              <a:ext cx="2589711" cy="243205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23DC4-022B-2248-B1ED-2DECF81E664F}"/>
                </a:ext>
              </a:extLst>
            </p:cNvPr>
            <p:cNvSpPr/>
            <p:nvPr/>
          </p:nvSpPr>
          <p:spPr>
            <a:xfrm>
              <a:off x="6052930" y="1898374"/>
              <a:ext cx="636105" cy="824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657189-C928-C34F-B672-E2EE2C2C1635}"/>
                  </a:ext>
                </a:extLst>
              </p:cNvPr>
              <p:cNvSpPr txBox="1"/>
              <p:nvPr/>
            </p:nvSpPr>
            <p:spPr>
              <a:xfrm>
                <a:off x="1692729" y="1154649"/>
                <a:ext cx="6493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Deuterium precession frequency is 0.43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𝒄𝒊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baseline="30000" dirty="0"/>
                  <a:t>3</a:t>
                </a:r>
                <a:r>
                  <a:rPr lang="en-US" b="1" dirty="0"/>
                  <a:t>He precession frequency is 2.13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𝒄𝒊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657189-C928-C34F-B672-E2EE2C2C1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29" y="1154649"/>
                <a:ext cx="6493328" cy="646331"/>
              </a:xfrm>
              <a:prstGeom prst="rect">
                <a:avLst/>
              </a:prstGeom>
              <a:blipFill>
                <a:blip r:embed="rId4"/>
                <a:stretch>
                  <a:fillRect l="-5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424919-915D-384A-B226-6FE987204D31}"/>
              </a:ext>
            </a:extLst>
          </p:cNvPr>
          <p:cNvSpPr txBox="1"/>
          <p:nvPr/>
        </p:nvSpPr>
        <p:spPr>
          <a:xfrm>
            <a:off x="5779477" y="4293903"/>
            <a:ext cx="443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Hyperfine interactions with bound electrons also a depolarization mechanism.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84127-B731-1748-85BC-C91EDAA3E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912" y="3599294"/>
            <a:ext cx="4037963" cy="3258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889CD0-5309-350A-B6C2-1E62279AF446}"/>
                  </a:ext>
                </a:extLst>
              </p:cNvPr>
              <p:cNvSpPr txBox="1"/>
              <p:nvPr/>
            </p:nvSpPr>
            <p:spPr>
              <a:xfrm>
                <a:off x="1566912" y="1877773"/>
                <a:ext cx="12893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889CD0-5309-350A-B6C2-1E62279AF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912" y="1877773"/>
                <a:ext cx="1289327" cy="276999"/>
              </a:xfrm>
              <a:prstGeom prst="rect">
                <a:avLst/>
              </a:prstGeom>
              <a:blipFill>
                <a:blip r:embed="rId6"/>
                <a:stretch>
                  <a:fillRect l="-1942" r="-97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1F05E3E-6D87-CB51-102A-B64099D40224}"/>
              </a:ext>
            </a:extLst>
          </p:cNvPr>
          <p:cNvSpPr txBox="1"/>
          <p:nvPr/>
        </p:nvSpPr>
        <p:spPr>
          <a:xfrm>
            <a:off x="2939123" y="1865165"/>
            <a:ext cx="3049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proton cyclotron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1F0C3-A883-1647-03DB-B47164E692AE}"/>
              </a:ext>
            </a:extLst>
          </p:cNvPr>
          <p:cNvSpPr txBox="1"/>
          <p:nvPr/>
        </p:nvSpPr>
        <p:spPr>
          <a:xfrm>
            <a:off x="5988207" y="5703351"/>
            <a:ext cx="533028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Nuclei in a hot plasma are fully ionized, so this mechanism is irrelevant</a:t>
            </a:r>
          </a:p>
        </p:txBody>
      </p:sp>
    </p:spTree>
    <p:extLst>
      <p:ext uri="{BB962C8B-B14F-4D97-AF65-F5344CB8AC3E}">
        <p14:creationId xmlns:p14="http://schemas.microsoft.com/office/powerpoint/2010/main" val="7725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2">
            <a:extLst>
              <a:ext uri="{FF2B5EF4-FFF2-40B4-BE49-F238E27FC236}">
                <a16:creationId xmlns:a16="http://schemas.microsoft.com/office/drawing/2014/main" id="{9047516A-7715-6D33-07DC-D9F6F811DA87}"/>
              </a:ext>
            </a:extLst>
          </p:cNvPr>
          <p:cNvGrpSpPr>
            <a:grpSpLocks/>
          </p:cNvGrpSpPr>
          <p:nvPr/>
        </p:nvGrpSpPr>
        <p:grpSpPr bwMode="auto">
          <a:xfrm>
            <a:off x="453486" y="1524000"/>
            <a:ext cx="7467600" cy="2622550"/>
            <a:chOff x="914401" y="1261530"/>
            <a:chExt cx="7467599" cy="2622231"/>
          </a:xfrm>
        </p:grpSpPr>
        <p:pic>
          <p:nvPicPr>
            <p:cNvPr id="23565" name="Picture 4" descr="Picture 44.png">
              <a:extLst>
                <a:ext uri="{FF2B5EF4-FFF2-40B4-BE49-F238E27FC236}">
                  <a16:creationId xmlns:a16="http://schemas.microsoft.com/office/drawing/2014/main" id="{9CDC4CB1-BE23-3780-0186-655193B2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1285599"/>
              <a:ext cx="1905000" cy="257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5" descr="Picture 45.png">
              <a:extLst>
                <a:ext uri="{FF2B5EF4-FFF2-40B4-BE49-F238E27FC236}">
                  <a16:creationId xmlns:a16="http://schemas.microsoft.com/office/drawing/2014/main" id="{2024C57F-877C-AD34-8C82-7DD4A206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285599"/>
              <a:ext cx="1676400" cy="257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6" descr="Picture 46.png">
              <a:extLst>
                <a:ext uri="{FF2B5EF4-FFF2-40B4-BE49-F238E27FC236}">
                  <a16:creationId xmlns:a16="http://schemas.microsoft.com/office/drawing/2014/main" id="{5E66DE6D-6704-A8A9-A754-004CB6EB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1261530"/>
              <a:ext cx="1905001" cy="262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8" name="Rectangle 10">
              <a:extLst>
                <a:ext uri="{FF2B5EF4-FFF2-40B4-BE49-F238E27FC236}">
                  <a16:creationId xmlns:a16="http://schemas.microsoft.com/office/drawing/2014/main" id="{E512441A-06ED-B15D-34EB-397142FB9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17526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charset="0"/>
                <a:ea typeface="MS PGothic" panose="020B0600070205080204" pitchFamily="34" charset="-128"/>
              </a:endParaRPr>
            </a:p>
          </p:txBody>
        </p:sp>
        <p:sp>
          <p:nvSpPr>
            <p:cNvPr id="23569" name="Freeform 21">
              <a:extLst>
                <a:ext uri="{FF2B5EF4-FFF2-40B4-BE49-F238E27FC236}">
                  <a16:creationId xmlns:a16="http://schemas.microsoft.com/office/drawing/2014/main" id="{0A410AD6-018C-6B47-8668-78AAA269E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150" y="1822450"/>
              <a:ext cx="158750" cy="307975"/>
            </a:xfrm>
            <a:custGeom>
              <a:avLst/>
              <a:gdLst>
                <a:gd name="T0" fmla="*/ 0 w 158750"/>
                <a:gd name="T1" fmla="*/ 0 h 307975"/>
                <a:gd name="T2" fmla="*/ 44450 w 158750"/>
                <a:gd name="T3" fmla="*/ 69850 h 307975"/>
                <a:gd name="T4" fmla="*/ 82550 w 158750"/>
                <a:gd name="T5" fmla="*/ 133350 h 307975"/>
                <a:gd name="T6" fmla="*/ 117475 w 158750"/>
                <a:gd name="T7" fmla="*/ 203200 h 307975"/>
                <a:gd name="T8" fmla="*/ 158750 w 158750"/>
                <a:gd name="T9" fmla="*/ 307975 h 307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750"/>
                <a:gd name="T16" fmla="*/ 0 h 307975"/>
                <a:gd name="T17" fmla="*/ 158750 w 158750"/>
                <a:gd name="T18" fmla="*/ 307975 h 3079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750" h="307975">
                  <a:moveTo>
                    <a:pt x="0" y="0"/>
                  </a:moveTo>
                  <a:cubicBezTo>
                    <a:pt x="15346" y="23812"/>
                    <a:pt x="30692" y="47625"/>
                    <a:pt x="44450" y="69850"/>
                  </a:cubicBezTo>
                  <a:cubicBezTo>
                    <a:pt x="58208" y="92075"/>
                    <a:pt x="70379" y="111125"/>
                    <a:pt x="82550" y="133350"/>
                  </a:cubicBezTo>
                  <a:cubicBezTo>
                    <a:pt x="94721" y="155575"/>
                    <a:pt x="104775" y="174096"/>
                    <a:pt x="117475" y="203200"/>
                  </a:cubicBezTo>
                  <a:cubicBezTo>
                    <a:pt x="130175" y="232304"/>
                    <a:pt x="158750" y="307975"/>
                    <a:pt x="158750" y="307975"/>
                  </a:cubicBezTo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151ED65F-EB2F-88A1-61BC-3C06F76110F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60338" y="4314941"/>
            <a:ext cx="1982788" cy="2133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Fluid (MHD) instabilities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3772C0-9B49-BE4B-9EA9-E716292316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80537" y="1155701"/>
            <a:ext cx="2719388" cy="22225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50800" dist="38100" dir="2700000" algn="tl" rotWithShape="0">
              <a:schemeClr val="tx1">
                <a:alpha val="42999"/>
              </a:schemeClr>
            </a:outerShdw>
          </a:effectLst>
        </p:spPr>
      </p:cxnSp>
      <p:sp>
        <p:nvSpPr>
          <p:cNvPr id="23561" name="TextBox 32">
            <a:extLst>
              <a:ext uri="{FF2B5EF4-FFF2-40B4-BE49-F238E27FC236}">
                <a16:creationId xmlns:a16="http://schemas.microsoft.com/office/drawing/2014/main" id="{9C2E46C7-C698-4C34-4E8D-66FDD763B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23" y="990600"/>
            <a:ext cx="671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99"/>
                </a:solidFill>
                <a:ea typeface="MS PGothic" panose="020B0600070205080204" pitchFamily="34" charset="-128"/>
              </a:rPr>
              <a:t>Decreasing Spatial Scale; increasing frequency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1879-8B31-5B8F-5F04-028470F05F45}"/>
              </a:ext>
            </a:extLst>
          </p:cNvPr>
          <p:cNvSpPr txBox="1">
            <a:spLocks/>
          </p:cNvSpPr>
          <p:nvPr/>
        </p:nvSpPr>
        <p:spPr>
          <a:xfrm>
            <a:off x="267629" y="217261"/>
            <a:ext cx="11664176" cy="492991"/>
          </a:xfrm>
          <a:prstGeom prst="rect">
            <a:avLst/>
          </a:prstGeom>
        </p:spPr>
        <p:txBody>
          <a:bodyPr/>
          <a:lstStyle>
            <a:lvl1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03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07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11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15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A fusion plasma is filled with waves—won’t they depolarize the nuclei?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30F2C3-A9F5-8BA3-E886-1982F18BF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689" y="4333529"/>
            <a:ext cx="1982788" cy="213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222172" indent="-222172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altLang="en-US" sz="2400" dirty="0"/>
              <a:t>Fast-ion driven instabilities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8DACEA-3906-2E81-75E8-8CDF33880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287" y="4329815"/>
            <a:ext cx="1982788" cy="213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222172" indent="-222172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altLang="en-US" sz="2400" dirty="0"/>
              <a:t>Thermal-gradient driven instabilities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9E2080-708D-2142-7529-939E316C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036" y="4337251"/>
            <a:ext cx="1982788" cy="213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222172" indent="-222172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387" indent="-225347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599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63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6678" indent="-228519" algn="l" defTabSz="45703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371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58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9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37" indent="-228519" algn="l" defTabSz="4570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altLang="en-US" sz="2400" dirty="0"/>
              <a:t>Coulomb collisions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AD5F5-5EFB-FBA6-EF91-180CAD4FCCD2}"/>
              </a:ext>
            </a:extLst>
          </p:cNvPr>
          <p:cNvSpPr txBox="1"/>
          <p:nvPr/>
        </p:nvSpPr>
        <p:spPr>
          <a:xfrm>
            <a:off x="160338" y="5921298"/>
            <a:ext cx="1145923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detailed calculations*, </a:t>
            </a:r>
            <a:r>
              <a:rPr lang="en-US" b="1" dirty="0" err="1">
                <a:solidFill>
                  <a:srgbClr val="FF0000"/>
                </a:solidFill>
              </a:rPr>
              <a:t>Kulsrud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et al </a:t>
            </a:r>
            <a:r>
              <a:rPr lang="en-US" b="1" dirty="0">
                <a:solidFill>
                  <a:srgbClr val="FF0000"/>
                </a:solidFill>
              </a:rPr>
              <a:t>argue that depolarization lifetimes are long but are they right?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2577EA-F502-390C-7128-E059E1E586D9}"/>
              </a:ext>
            </a:extLst>
          </p:cNvPr>
          <p:cNvSpPr txBox="1"/>
          <p:nvPr/>
        </p:nvSpPr>
        <p:spPr>
          <a:xfrm>
            <a:off x="7498739" y="6432005"/>
            <a:ext cx="4270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*R.M. </a:t>
            </a:r>
            <a:r>
              <a:rPr lang="en-US" sz="1400" dirty="0" err="1"/>
              <a:t>Kulsrud</a:t>
            </a:r>
            <a:r>
              <a:rPr lang="en-US" sz="1400" dirty="0"/>
              <a:t>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26</a:t>
            </a:r>
            <a:r>
              <a:rPr lang="en-US" sz="1400" dirty="0"/>
              <a:t> (1986) 1443.</a:t>
            </a:r>
          </a:p>
        </p:txBody>
      </p:sp>
      <p:pic>
        <p:nvPicPr>
          <p:cNvPr id="10" name="Picture 9" descr="A black arrows pointing to the left and right&#10;&#10;Description automatically generated">
            <a:extLst>
              <a:ext uri="{FF2B5EF4-FFF2-40B4-BE49-F238E27FC236}">
                <a16:creationId xmlns:a16="http://schemas.microsoft.com/office/drawing/2014/main" id="{3B2CBF2C-D04F-EFFA-A318-12A32CB5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327" y="2387754"/>
            <a:ext cx="2995193" cy="15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995" y="1031042"/>
            <a:ext cx="8335629" cy="4754563"/>
          </a:xfrm>
        </p:spPr>
        <p:txBody>
          <a:bodyPr/>
          <a:lstStyle/>
          <a:p>
            <a:r>
              <a:rPr lang="en-US" dirty="0"/>
              <a:t>D-T fusion cross-section is increased by 50% when the spins of both nuclei are polarized along the magnetic field</a:t>
            </a:r>
            <a:r>
              <a:rPr lang="en-US" baseline="30000" dirty="0"/>
              <a:t>1</a:t>
            </a:r>
          </a:p>
          <a:p>
            <a:endParaRPr lang="en-US" dirty="0"/>
          </a:p>
          <a:p>
            <a:r>
              <a:rPr lang="en-US" dirty="0"/>
              <a:t>Due to self-heating, &gt;50% increase in fusion power with no additional requirement on plasma confinement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Depolarization mechanisms are theoretically weak in the core,</a:t>
            </a:r>
            <a:r>
              <a:rPr lang="en-US" baseline="30000" dirty="0"/>
              <a:t>1</a:t>
            </a:r>
            <a:r>
              <a:rPr lang="en-US" dirty="0"/>
              <a:t> but the polarization lifetime has never been measured</a:t>
            </a:r>
          </a:p>
          <a:p>
            <a:endParaRPr lang="en-US" dirty="0"/>
          </a:p>
          <a:p>
            <a:r>
              <a:rPr lang="en-US" dirty="0"/>
              <a:t>Polarized fuel is now available in sufficient quantities for experimental tests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920" y="172657"/>
            <a:ext cx="11396547" cy="492991"/>
          </a:xfrm>
        </p:spPr>
        <p:txBody>
          <a:bodyPr/>
          <a:lstStyle/>
          <a:p>
            <a:r>
              <a:rPr lang="en-US" sz="2800" dirty="0"/>
              <a:t>Spin polarized fuel relaxes the requirements for fusion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8E989-7BB1-8E49-AB81-16527E8E0956}"/>
              </a:ext>
            </a:extLst>
          </p:cNvPr>
          <p:cNvSpPr txBox="1"/>
          <p:nvPr/>
        </p:nvSpPr>
        <p:spPr>
          <a:xfrm>
            <a:off x="7532192" y="5952505"/>
            <a:ext cx="441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R.M. </a:t>
            </a:r>
            <a:r>
              <a:rPr lang="en-US" sz="1400" dirty="0" err="1"/>
              <a:t>Kulsrud</a:t>
            </a:r>
            <a:r>
              <a:rPr lang="en-US" sz="1400" dirty="0"/>
              <a:t>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26</a:t>
            </a:r>
            <a:r>
              <a:rPr lang="en-US" sz="1400" dirty="0"/>
              <a:t> (1986) 1443.</a:t>
            </a:r>
          </a:p>
          <a:p>
            <a:r>
              <a:rPr lang="en-US" sz="1400" dirty="0"/>
              <a:t>[2] L. Baylor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076009</a:t>
            </a:r>
          </a:p>
        </p:txBody>
      </p:sp>
      <p:pic>
        <p:nvPicPr>
          <p:cNvPr id="4" name="Picture 11" descr="d-t reaction">
            <a:extLst>
              <a:ext uri="{FF2B5EF4-FFF2-40B4-BE49-F238E27FC236}">
                <a16:creationId xmlns:a16="http://schemas.microsoft.com/office/drawing/2014/main" id="{3847AA81-831A-8F81-7E0B-1B5910E1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97" y="1031042"/>
            <a:ext cx="3414713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Up Arrow 4">
            <a:extLst>
              <a:ext uri="{FF2B5EF4-FFF2-40B4-BE49-F238E27FC236}">
                <a16:creationId xmlns:a16="http://schemas.microsoft.com/office/drawing/2014/main" id="{750D9FA1-B820-1A4B-A412-6E2D8F983ABA}"/>
              </a:ext>
            </a:extLst>
          </p:cNvPr>
          <p:cNvSpPr/>
          <p:nvPr/>
        </p:nvSpPr>
        <p:spPr bwMode="auto">
          <a:xfrm rot="16623246">
            <a:off x="10713001" y="2083158"/>
            <a:ext cx="1595079" cy="940158"/>
          </a:xfrm>
          <a:prstGeom prst="curvedUpArrow">
            <a:avLst/>
          </a:prstGeom>
          <a:solidFill>
            <a:srgbClr val="0080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line&#10;&#10;Description automatically generated">
            <a:extLst>
              <a:ext uri="{FF2B5EF4-FFF2-40B4-BE49-F238E27FC236}">
                <a16:creationId xmlns:a16="http://schemas.microsoft.com/office/drawing/2014/main" id="{21314296-DDB5-F551-A634-AA277FA94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95" y="1875993"/>
            <a:ext cx="3697342" cy="343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267629" y="217261"/>
                <a:ext cx="11664176" cy="492991"/>
              </a:xfrm>
            </p:spPr>
            <p:txBody>
              <a:bodyPr/>
              <a:lstStyle/>
              <a:p>
                <a:r>
                  <a:rPr lang="en-US" dirty="0"/>
                  <a:t>Magnetic moment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 conservation is a cornerstone of plasma theory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7629" y="217261"/>
                <a:ext cx="11664176" cy="492991"/>
              </a:xfrm>
              <a:blipFill>
                <a:blip r:embed="rId4"/>
                <a:stretch>
                  <a:fillRect l="-979" t="-125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29A60E-252A-C04B-9D7C-D16CBF8F2570}"/>
                  </a:ext>
                </a:extLst>
              </p:cNvPr>
              <p:cNvSpPr txBox="1"/>
              <p:nvPr/>
            </p:nvSpPr>
            <p:spPr>
              <a:xfrm>
                <a:off x="176163" y="1031462"/>
                <a:ext cx="6565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The adiabatic invariant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/>
                  <a:t> is conserved as long as: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𝒄𝒊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29A60E-252A-C04B-9D7C-D16CBF8F2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3" y="1031462"/>
                <a:ext cx="6565600" cy="923330"/>
              </a:xfrm>
              <a:prstGeom prst="rect">
                <a:avLst/>
              </a:prstGeom>
              <a:blipFill>
                <a:blip r:embed="rId5"/>
                <a:stretch>
                  <a:fillRect l="-772" t="-2703" r="-1737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7AB32A-4B3E-E8BA-05DB-7E9A88C0B2DF}"/>
                  </a:ext>
                </a:extLst>
              </p:cNvPr>
              <p:cNvSpPr txBox="1"/>
              <p:nvPr/>
            </p:nvSpPr>
            <p:spPr>
              <a:xfrm>
                <a:off x="2135626" y="1598994"/>
                <a:ext cx="1314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𝒄𝒊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7AB32A-4B3E-E8BA-05DB-7E9A88C0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626" y="1598994"/>
                <a:ext cx="1314270" cy="276999"/>
              </a:xfrm>
              <a:prstGeom prst="rect">
                <a:avLst/>
              </a:prstGeom>
              <a:blipFill>
                <a:blip r:embed="rId6"/>
                <a:stretch>
                  <a:fillRect l="-1923" r="-96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78DC12-A4DF-C95F-9401-8E5A8E291857}"/>
              </a:ext>
            </a:extLst>
          </p:cNvPr>
          <p:cNvSpPr txBox="1"/>
          <p:nvPr/>
        </p:nvSpPr>
        <p:spPr>
          <a:xfrm>
            <a:off x="3507837" y="1586386"/>
            <a:ext cx="3049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gyroradius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947E16-CDAE-13ED-10F9-6F9956D5D48E}"/>
                  </a:ext>
                </a:extLst>
              </p:cNvPr>
              <p:cNvSpPr txBox="1"/>
              <p:nvPr/>
            </p:nvSpPr>
            <p:spPr>
              <a:xfrm>
                <a:off x="7126573" y="1137424"/>
                <a:ext cx="4739268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A very successful plasma theory, “</a:t>
                </a:r>
                <a:r>
                  <a:rPr lang="en-US" b="1" dirty="0" err="1"/>
                  <a:t>gyrokinetics</a:t>
                </a:r>
                <a:r>
                  <a:rPr lang="en-US" b="1" dirty="0"/>
                  <a:t>,” assumes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/>
                  <a:t> conservation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947E16-CDAE-13ED-10F9-6F9956D5D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573" y="1137424"/>
                <a:ext cx="4739268" cy="646331"/>
              </a:xfrm>
              <a:prstGeom prst="rect">
                <a:avLst/>
              </a:prstGeom>
              <a:blipFill>
                <a:blip r:embed="rId7"/>
                <a:stretch>
                  <a:fillRect t="-3774" b="-1132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5A999E4-3E61-1F21-E981-6193F788B676}"/>
              </a:ext>
            </a:extLst>
          </p:cNvPr>
          <p:cNvSpPr txBox="1"/>
          <p:nvPr/>
        </p:nvSpPr>
        <p:spPr>
          <a:xfrm>
            <a:off x="267629" y="2340244"/>
            <a:ext cx="1149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particle orbit and polarization (Bloch) equations are nearly identical:</a:t>
            </a:r>
          </a:p>
        </p:txBody>
      </p:sp>
      <p:pic>
        <p:nvPicPr>
          <p:cNvPr id="8" name="Picture 7" descr="A mathematical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2D655035-EECD-0AE0-4C71-B26683D96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95" y="2857499"/>
            <a:ext cx="2621776" cy="1734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close-up of black text&#10;&#10;Description automatically generated">
            <a:extLst>
              <a:ext uri="{FF2B5EF4-FFF2-40B4-BE49-F238E27FC236}">
                <a16:creationId xmlns:a16="http://schemas.microsoft.com/office/drawing/2014/main" id="{08D3F5E8-732C-5CA6-A56F-F43B3A336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664" y="3206538"/>
            <a:ext cx="3275632" cy="1053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57E178-4267-103E-AEF4-93AFFC8C4AC8}"/>
                  </a:ext>
                </a:extLst>
              </p:cNvPr>
              <p:cNvSpPr txBox="1"/>
              <p:nvPr/>
            </p:nvSpPr>
            <p:spPr>
              <a:xfrm>
                <a:off x="446049" y="4941537"/>
                <a:ext cx="5910146" cy="3693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ym typeface="Wingdings" pitchFamily="2" charset="2"/>
                  </a:rPr>
                  <a:t> 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𝝁</m:t>
                    </m:r>
                  </m:oMath>
                </a14:m>
                <a:r>
                  <a:rPr lang="en-US" b="1" dirty="0"/>
                  <a:t> is conserved, the polarization should be too!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57E178-4267-103E-AEF4-93AFFC8C4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49" y="4941537"/>
                <a:ext cx="5910146" cy="369332"/>
              </a:xfrm>
              <a:prstGeom prst="rect">
                <a:avLst/>
              </a:prstGeom>
              <a:blipFill>
                <a:blip r:embed="rId10"/>
                <a:stretch>
                  <a:fillRect l="-641" t="-6250" b="-1875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5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result for check mark">
            <a:extLst>
              <a:ext uri="{FF2B5EF4-FFF2-40B4-BE49-F238E27FC236}">
                <a16:creationId xmlns:a16="http://schemas.microsoft.com/office/drawing/2014/main" id="{34475BB1-7C23-7E4E-A2C0-7950AF54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51" y="3969447"/>
            <a:ext cx="566104" cy="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E524A136-2435-CC42-BAA8-180C5F4F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37" y="217261"/>
            <a:ext cx="9751004" cy="492991"/>
          </a:xfrm>
        </p:spPr>
        <p:txBody>
          <a:bodyPr/>
          <a:lstStyle/>
          <a:p>
            <a:r>
              <a:rPr lang="en-US" dirty="0"/>
              <a:t>Experiments can assess most depolarization mechanisms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D119A205-1666-0246-902E-7B1D982F4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557" y="987234"/>
                <a:ext cx="11013687" cy="4754563"/>
              </a:xfrm>
            </p:spPr>
            <p:txBody>
              <a:bodyPr/>
              <a:lstStyle/>
              <a:p>
                <a:r>
                  <a:rPr lang="en-US" dirty="0"/>
                  <a:t>Inhomogeneous static magnetic fields during injection</a:t>
                </a:r>
              </a:p>
              <a:p>
                <a:pPr lvl="1"/>
                <a:r>
                  <a:rPr lang="en-US" dirty="0"/>
                  <a:t>Immerse flight tube in a </a:t>
                </a:r>
                <a:r>
                  <a:rPr lang="en-US" i="1" dirty="0"/>
                  <a:t>O(0.1) </a:t>
                </a:r>
                <a:r>
                  <a:rPr lang="en-US" dirty="0"/>
                  <a:t>T field to preserve polarization [1]</a:t>
                </a:r>
              </a:p>
              <a:p>
                <a:pPr lvl="1"/>
                <a:r>
                  <a:rPr lang="en-US" dirty="0"/>
                  <a:t>Gradients too long to cause depolarization [1]</a:t>
                </a:r>
              </a:p>
              <a:p>
                <a:r>
                  <a:rPr lang="en-US" dirty="0"/>
                  <a:t>Hyperfine interactions during ionization </a:t>
                </a:r>
              </a:p>
              <a:p>
                <a:pPr lvl="1"/>
                <a:r>
                  <a:rPr lang="en-US" dirty="0"/>
                  <a:t>Neutral ground state has no interaction</a:t>
                </a:r>
              </a:p>
              <a:p>
                <a:pPr lvl="1"/>
                <a:r>
                  <a:rPr lang="en-US" dirty="0"/>
                  <a:t>Few % loss for </a:t>
                </a:r>
                <a:r>
                  <a:rPr lang="en-US" baseline="30000" dirty="0"/>
                  <a:t>3</a:t>
                </a:r>
                <a:r>
                  <a:rPr lang="en-US" dirty="0"/>
                  <a:t>He [1]</a:t>
                </a:r>
              </a:p>
              <a:p>
                <a:r>
                  <a:rPr lang="en-US" dirty="0"/>
                  <a:t>Binary Coulomb collisions</a:t>
                </a:r>
              </a:p>
              <a:p>
                <a:pPr lvl="1"/>
                <a:r>
                  <a:rPr lang="en-US" dirty="0"/>
                  <a:t>Spin-spin, spin-orbit and quadrupole moment interactions predicted negligible</a:t>
                </a:r>
                <a:r>
                  <a:rPr lang="en-US" baseline="30000" dirty="0"/>
                  <a:t> </a:t>
                </a:r>
                <a:r>
                  <a:rPr lang="en-US" dirty="0"/>
                  <a:t>[2]</a:t>
                </a:r>
              </a:p>
              <a:p>
                <a:r>
                  <a:rPr lang="en-US" dirty="0"/>
                  <a:t>Electromagnetic waves</a:t>
                </a:r>
              </a:p>
              <a:p>
                <a:pPr lvl="1"/>
                <a:r>
                  <a:rPr lang="en-US" dirty="0"/>
                  <a:t>Most instabilities too low in frequency</a:t>
                </a:r>
              </a:p>
              <a:p>
                <a:pPr lvl="1"/>
                <a:r>
                  <a:rPr lang="en-US" dirty="0"/>
                  <a:t>Waves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𝑐𝑖</m:t>
                        </m:r>
                      </m:sub>
                    </m:sSub>
                  </m:oMath>
                </a14:m>
                <a:r>
                  <a:rPr lang="en-US" dirty="0"/>
                  <a:t> problematic </a:t>
                </a:r>
              </a:p>
              <a:p>
                <a:r>
                  <a:rPr lang="en-US" dirty="0"/>
                  <a:t>Wall interactions</a:t>
                </a:r>
              </a:p>
              <a:p>
                <a:pPr lvl="1"/>
                <a:r>
                  <a:rPr lang="en-US" dirty="0"/>
                  <a:t>High depolarization rates at metal walls [3] 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D119A205-1666-0246-902E-7B1D982F4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557" y="987234"/>
                <a:ext cx="11013687" cy="4754563"/>
              </a:xfrm>
              <a:blipFill>
                <a:blip r:embed="rId4"/>
                <a:stretch>
                  <a:fillRect l="-576" t="-798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Image result for check mark">
            <a:extLst>
              <a:ext uri="{FF2B5EF4-FFF2-40B4-BE49-F238E27FC236}">
                <a16:creationId xmlns:a16="http://schemas.microsoft.com/office/drawing/2014/main" id="{E1D11C72-BBD8-8843-9EC5-AE913BC6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12" y="912618"/>
            <a:ext cx="566104" cy="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heck mark">
            <a:extLst>
              <a:ext uri="{FF2B5EF4-FFF2-40B4-BE49-F238E27FC236}">
                <a16:creationId xmlns:a16="http://schemas.microsoft.com/office/drawing/2014/main" id="{D67E8226-FD14-0D4B-A890-03F4BB43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74" y="2050998"/>
            <a:ext cx="566104" cy="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check mark">
            <a:extLst>
              <a:ext uri="{FF2B5EF4-FFF2-40B4-BE49-F238E27FC236}">
                <a16:creationId xmlns:a16="http://schemas.microsoft.com/office/drawing/2014/main" id="{CB953C0C-A2F7-A941-87A0-C342F9AB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03" y="3145948"/>
            <a:ext cx="566104" cy="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6C210-56A0-2345-950F-D16BBB561BB6}"/>
              </a:ext>
            </a:extLst>
          </p:cNvPr>
          <p:cNvSpPr txBox="1"/>
          <p:nvPr/>
        </p:nvSpPr>
        <p:spPr>
          <a:xfrm>
            <a:off x="4545547" y="5120161"/>
            <a:ext cx="561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Limited by particle confinement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5C51A-13EC-F1AC-1F9E-7BEE49F69E25}"/>
              </a:ext>
            </a:extLst>
          </p:cNvPr>
          <p:cNvSpPr txBox="1"/>
          <p:nvPr/>
        </p:nvSpPr>
        <p:spPr>
          <a:xfrm>
            <a:off x="606744" y="6002889"/>
            <a:ext cx="10331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L. Baylor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</a:t>
            </a:r>
            <a:r>
              <a:rPr lang="en-US" sz="1400" dirty="0"/>
              <a:t> (2023) 076009.</a:t>
            </a:r>
          </a:p>
          <a:p>
            <a:r>
              <a:rPr lang="en-US" sz="1400" dirty="0"/>
              <a:t>[2] R.M. </a:t>
            </a:r>
            <a:r>
              <a:rPr lang="en-US" sz="1400" dirty="0" err="1"/>
              <a:t>Kulsrud</a:t>
            </a:r>
            <a:r>
              <a:rPr lang="en-US" sz="1400" dirty="0"/>
              <a:t>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26</a:t>
            </a:r>
            <a:r>
              <a:rPr lang="en-US" sz="1400" dirty="0"/>
              <a:t> (1986) 1443.</a:t>
            </a:r>
          </a:p>
          <a:p>
            <a:r>
              <a:rPr lang="en-US" sz="1400" dirty="0"/>
              <a:t>[3] Greenside, Journal of Vacuum Science &amp; Technology A 2, 619 (1984).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73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2957" y="1031042"/>
            <a:ext cx="10098068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Spin Polarized Fuel: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Depolarization Mechanisms can be tested in existing facilities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Possible experiments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57009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932" y="217261"/>
            <a:ext cx="11267267" cy="492991"/>
          </a:xfrm>
        </p:spPr>
        <p:txBody>
          <a:bodyPr/>
          <a:lstStyle/>
          <a:p>
            <a:r>
              <a:rPr lang="en-US" sz="3200" dirty="0"/>
              <a:t>Use relative measurements of emitted 3.6 MeV alphas &amp; 14.7 MeV protons to infer polarization*</a:t>
            </a:r>
          </a:p>
        </p:txBody>
      </p:sp>
      <p:pic>
        <p:nvPicPr>
          <p:cNvPr id="7" name="Picture 6" descr="A diagram of a person's body&#10;&#10;Description automatically generated">
            <a:extLst>
              <a:ext uri="{FF2B5EF4-FFF2-40B4-BE49-F238E27FC236}">
                <a16:creationId xmlns:a16="http://schemas.microsoft.com/office/drawing/2014/main" id="{F5DE5BCE-A756-D51B-E311-0653BF3B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76" y="1222231"/>
            <a:ext cx="3607123" cy="5293730"/>
          </a:xfrm>
          <a:prstGeom prst="rect">
            <a:avLst/>
          </a:prstGeom>
        </p:spPr>
      </p:pic>
      <p:pic>
        <p:nvPicPr>
          <p:cNvPr id="9" name="Picture 8" descr="A graph of a graph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AD10F86D-1EA0-5254-D74E-10A4347D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999" y="1511300"/>
            <a:ext cx="3378200" cy="3835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074BB-79B0-A04B-191A-84EAF27003D0}"/>
              </a:ext>
            </a:extLst>
          </p:cNvPr>
          <p:cNvSpPr txBox="1"/>
          <p:nvPr/>
        </p:nvSpPr>
        <p:spPr>
          <a:xfrm>
            <a:off x="5827362" y="1037565"/>
            <a:ext cx="25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 orbits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0AB0E-5051-D6EF-C3CE-9A3FED9B6CE2}"/>
              </a:ext>
            </a:extLst>
          </p:cNvPr>
          <p:cNvSpPr txBox="1"/>
          <p:nvPr/>
        </p:nvSpPr>
        <p:spPr>
          <a:xfrm>
            <a:off x="8846949" y="1344947"/>
            <a:ext cx="311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 thermonuclear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FC59BA-EBB5-1FAC-7665-0D678FD78F67}"/>
                  </a:ext>
                </a:extLst>
              </p:cNvPr>
              <p:cNvSpPr txBox="1"/>
              <p:nvPr/>
            </p:nvSpPr>
            <p:spPr>
              <a:xfrm>
                <a:off x="139485" y="1221288"/>
                <a:ext cx="5052447" cy="652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Complication: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b="1" dirty="0"/>
                  <a:t> changes along escaping orbit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FC59BA-EBB5-1FAC-7665-0D678FD78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5" y="1221288"/>
                <a:ext cx="5052447" cy="652230"/>
              </a:xfrm>
              <a:prstGeom prst="rect">
                <a:avLst/>
              </a:prstGeom>
              <a:blipFill>
                <a:blip r:embed="rId5"/>
                <a:stretch>
                  <a:fillRect l="-754" t="-5769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CA58D0-F96A-9639-C5AD-EA4A86FF3218}"/>
              </a:ext>
            </a:extLst>
          </p:cNvPr>
          <p:cNvSpPr txBox="1"/>
          <p:nvPr/>
        </p:nvSpPr>
        <p:spPr>
          <a:xfrm>
            <a:off x="232475" y="2324746"/>
            <a:ext cx="4866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Adequate accuracy despite: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counting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realistic polarization fractions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orbit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uncertainty in emissivity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F72B1-4586-958C-FC98-C968EAD24B94}"/>
              </a:ext>
            </a:extLst>
          </p:cNvPr>
          <p:cNvSpPr txBox="1"/>
          <p:nvPr/>
        </p:nvSpPr>
        <p:spPr>
          <a:xfrm>
            <a:off x="731986" y="6466069"/>
            <a:ext cx="478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*A.V. Garcia et al.,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026030</a:t>
            </a:r>
          </a:p>
        </p:txBody>
      </p:sp>
    </p:spTree>
    <p:extLst>
      <p:ext uri="{BB962C8B-B14F-4D97-AF65-F5344CB8AC3E}">
        <p14:creationId xmlns:p14="http://schemas.microsoft.com/office/powerpoint/2010/main" val="29867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Planned experimental scenarios on DIII-D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A73C4-5C99-E3D2-24BD-41CDEEBAC119}"/>
              </a:ext>
            </a:extLst>
          </p:cNvPr>
          <p:cNvSpPr txBox="1"/>
          <p:nvPr/>
        </p:nvSpPr>
        <p:spPr>
          <a:xfrm>
            <a:off x="118818" y="1420062"/>
            <a:ext cx="4003731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1) </a:t>
            </a:r>
            <a:r>
              <a:rPr lang="en-US" b="1" i="1" dirty="0" err="1"/>
              <a:t>T</a:t>
            </a:r>
            <a:r>
              <a:rPr lang="en-US" b="1" i="1" baseline="-25000" dirty="0" err="1"/>
              <a:t>i</a:t>
            </a:r>
            <a:r>
              <a:rPr lang="en-US" b="1" i="1" dirty="0"/>
              <a:t> &gt; </a:t>
            </a:r>
            <a:r>
              <a:rPr lang="en-US" b="1" dirty="0"/>
              <a:t>10 keV thermonuclear with H beams and </a:t>
            </a:r>
            <a:r>
              <a:rPr lang="en-US" b="1" dirty="0" err="1"/>
              <a:t>LiD</a:t>
            </a:r>
            <a:r>
              <a:rPr lang="en-US" b="1" dirty="0"/>
              <a:t> &amp; </a:t>
            </a:r>
            <a:r>
              <a:rPr lang="en-US" b="1" baseline="30000" dirty="0"/>
              <a:t>3</a:t>
            </a:r>
            <a:r>
              <a:rPr lang="en-US" b="1" dirty="0"/>
              <a:t>He pellets.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58D66-08D8-28B4-A59F-3CF17C54703B}"/>
              </a:ext>
            </a:extLst>
          </p:cNvPr>
          <p:cNvSpPr txBox="1"/>
          <p:nvPr/>
        </p:nvSpPr>
        <p:spPr>
          <a:xfrm>
            <a:off x="103320" y="2337657"/>
            <a:ext cx="412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2) Beam-plasma with unpolarized </a:t>
            </a:r>
            <a:r>
              <a:rPr lang="en-US" b="1" baseline="30000" dirty="0"/>
              <a:t>3</a:t>
            </a:r>
            <a:r>
              <a:rPr lang="en-US" b="1" dirty="0"/>
              <a:t>He neutral beam and </a:t>
            </a:r>
            <a:r>
              <a:rPr lang="en-US" b="1" dirty="0" err="1"/>
              <a:t>LiD</a:t>
            </a:r>
            <a:r>
              <a:rPr lang="en-US" b="1" dirty="0"/>
              <a:t> pellets.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A9F77-CB3C-AAFE-D169-34274EA19870}"/>
              </a:ext>
            </a:extLst>
          </p:cNvPr>
          <p:cNvSpPr txBox="1"/>
          <p:nvPr/>
        </p:nvSpPr>
        <p:spPr>
          <a:xfrm>
            <a:off x="322882" y="1013119"/>
            <a:ext cx="133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EF4161-3856-1362-6EDB-9B2D00DAAD6C}"/>
                  </a:ext>
                </a:extLst>
              </p:cNvPr>
              <p:cNvSpPr txBox="1"/>
              <p:nvPr/>
            </p:nvSpPr>
            <p:spPr>
              <a:xfrm>
                <a:off x="4923297" y="1041533"/>
                <a:ext cx="1335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b="1" i="1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US" b="1" u="sng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EF4161-3856-1362-6EDB-9B2D00DAA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297" y="1041533"/>
                <a:ext cx="1335435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E10CAD-C08E-D8C7-1F23-B2937F048121}"/>
                  </a:ext>
                </a:extLst>
              </p:cNvPr>
              <p:cNvSpPr txBox="1"/>
              <p:nvPr/>
            </p:nvSpPr>
            <p:spPr>
              <a:xfrm>
                <a:off x="8702299" y="1013119"/>
                <a:ext cx="1335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𝐎𝐩𝐞𝐫𝐚𝐭𝐢𝐨𝐧𝐚𝐥</m:t>
                      </m:r>
                      <m:r>
                        <a:rPr lang="en-US" b="1" i="0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u="sng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𝐜𝐡𝐚𝐥𝐥𝐞𝐧𝐠𝐞</m:t>
                      </m:r>
                    </m:oMath>
                  </m:oMathPara>
                </a14:m>
                <a:endParaRPr lang="en-US" b="1" u="sng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E10CAD-C08E-D8C7-1F23-B2937F048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299" y="1013119"/>
                <a:ext cx="1335435" cy="369332"/>
              </a:xfrm>
              <a:prstGeom prst="rect">
                <a:avLst/>
              </a:prstGeom>
              <a:blipFill>
                <a:blip r:embed="rId4"/>
                <a:stretch>
                  <a:fillRect l="-1887" r="-9245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8E72CE-EA69-D7E6-A7AA-9A29B2592B10}"/>
              </a:ext>
            </a:extLst>
          </p:cNvPr>
          <p:cNvSpPr txBox="1"/>
          <p:nvPr/>
        </p:nvSpPr>
        <p:spPr>
          <a:xfrm>
            <a:off x="4830308" y="1420062"/>
            <a:ext cx="144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Large sensitivity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95704-1FD9-2DF4-236A-A987D7E09BCC}"/>
              </a:ext>
            </a:extLst>
          </p:cNvPr>
          <p:cNvSpPr txBox="1"/>
          <p:nvPr/>
        </p:nvSpPr>
        <p:spPr>
          <a:xfrm>
            <a:off x="8252850" y="1432978"/>
            <a:ext cx="346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Special operating conditions; very hard plasma to make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16978-A746-F358-2564-B815E868E62B}"/>
              </a:ext>
            </a:extLst>
          </p:cNvPr>
          <p:cNvSpPr txBox="1"/>
          <p:nvPr/>
        </p:nvSpPr>
        <p:spPr>
          <a:xfrm>
            <a:off x="4827725" y="2331878"/>
            <a:ext cx="144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Weaker sensitivity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BEC08-6A2E-CB3B-EAC9-90AFDE7E5B16}"/>
              </a:ext>
            </a:extLst>
          </p:cNvPr>
          <p:cNvSpPr txBox="1"/>
          <p:nvPr/>
        </p:nvSpPr>
        <p:spPr>
          <a:xfrm>
            <a:off x="8219271" y="2391290"/>
            <a:ext cx="346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Special operating condition</a:t>
            </a:r>
            <a:r>
              <a:rPr lang="en-US" b="1" dirty="0"/>
              <a:t>; </a:t>
            </a:r>
            <a:r>
              <a:rPr lang="en-US" b="1" dirty="0">
                <a:solidFill>
                  <a:srgbClr val="008000"/>
                </a:solidFill>
              </a:rPr>
              <a:t>adequate count rate easy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AA4D7-AA7D-48DA-FA55-07974A88BD20}"/>
              </a:ext>
            </a:extLst>
          </p:cNvPr>
          <p:cNvSpPr txBox="1"/>
          <p:nvPr/>
        </p:nvSpPr>
        <p:spPr>
          <a:xfrm>
            <a:off x="131735" y="3140986"/>
            <a:ext cx="412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3) Beam-plasma with unpolarized D neutral beam and </a:t>
            </a:r>
            <a:r>
              <a:rPr lang="en-US" b="1" dirty="0" err="1"/>
              <a:t>LiD</a:t>
            </a:r>
            <a:r>
              <a:rPr lang="en-US" b="1" dirty="0"/>
              <a:t> pellets.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43AD3-5AEE-8B9A-0C8D-220739D42ACC}"/>
              </a:ext>
            </a:extLst>
          </p:cNvPr>
          <p:cNvSpPr txBox="1"/>
          <p:nvPr/>
        </p:nvSpPr>
        <p:spPr>
          <a:xfrm>
            <a:off x="4716653" y="3197199"/>
            <a:ext cx="174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D-D Sensitivity unknown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112B2-8A10-F9CE-4E8A-9C6F903ABD5E}"/>
              </a:ext>
            </a:extLst>
          </p:cNvPr>
          <p:cNvSpPr txBox="1"/>
          <p:nvPr/>
        </p:nvSpPr>
        <p:spPr>
          <a:xfrm>
            <a:off x="8170193" y="3194618"/>
            <a:ext cx="346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D beam injection routine; adequate count rate easy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269E9-A326-1F75-D194-2A8CAD72BC8C}"/>
              </a:ext>
            </a:extLst>
          </p:cNvPr>
          <p:cNvSpPr txBox="1"/>
          <p:nvPr/>
        </p:nvSpPr>
        <p:spPr>
          <a:xfrm>
            <a:off x="129153" y="4006306"/>
            <a:ext cx="412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4) Thermonuclear with </a:t>
            </a:r>
            <a:r>
              <a:rPr lang="en-US" b="1" dirty="0" err="1"/>
              <a:t>LiD</a:t>
            </a:r>
            <a:r>
              <a:rPr lang="en-US" b="1" dirty="0"/>
              <a:t> pellets.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04FAD-F59D-A235-CEB2-8A956DDE9988}"/>
              </a:ext>
            </a:extLst>
          </p:cNvPr>
          <p:cNvSpPr txBox="1"/>
          <p:nvPr/>
        </p:nvSpPr>
        <p:spPr>
          <a:xfrm>
            <a:off x="4714069" y="3969530"/>
            <a:ext cx="174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D-D Sensitivity unknown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88695-CA55-4264-4958-ED0A1EAEBC39}"/>
              </a:ext>
            </a:extLst>
          </p:cNvPr>
          <p:cNvSpPr txBox="1"/>
          <p:nvPr/>
        </p:nvSpPr>
        <p:spPr>
          <a:xfrm>
            <a:off x="8136612" y="3997945"/>
            <a:ext cx="346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Easy operational regime; adequate count rate</a:t>
            </a:r>
          </a:p>
        </p:txBody>
      </p:sp>
    </p:spTree>
    <p:extLst>
      <p:ext uri="{BB962C8B-B14F-4D97-AF65-F5344CB8AC3E}">
        <p14:creationId xmlns:p14="http://schemas.microsoft.com/office/powerpoint/2010/main" val="61652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481" y="217261"/>
            <a:ext cx="11794211" cy="492991"/>
          </a:xfrm>
        </p:spPr>
        <p:txBody>
          <a:bodyPr/>
          <a:lstStyle/>
          <a:p>
            <a:r>
              <a:rPr lang="en-US" dirty="0"/>
              <a:t>With intense polarized beams and/or D-D differential cross sections experiments on many other facilities become feasible</a:t>
            </a:r>
          </a:p>
        </p:txBody>
      </p:sp>
      <p:pic>
        <p:nvPicPr>
          <p:cNvPr id="6" name="Picture 5" descr="A group of people standing on a platform&#10;&#10;Description automatically generated">
            <a:extLst>
              <a:ext uri="{FF2B5EF4-FFF2-40B4-BE49-F238E27FC236}">
                <a16:creationId xmlns:a16="http://schemas.microsoft.com/office/drawing/2014/main" id="{C81BB0C3-6808-6A2A-6E0F-C356DC28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5" y="2278252"/>
            <a:ext cx="5272820" cy="3958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A5EB3-53C3-8D59-06F9-88F1702F54DF}"/>
              </a:ext>
            </a:extLst>
          </p:cNvPr>
          <p:cNvSpPr txBox="1"/>
          <p:nvPr/>
        </p:nvSpPr>
        <p:spPr>
          <a:xfrm>
            <a:off x="139485" y="1611824"/>
            <a:ext cx="537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Polarized D injection w/ polarized </a:t>
            </a:r>
            <a:r>
              <a:rPr lang="en-US" b="1" baseline="30000" dirty="0"/>
              <a:t>3</a:t>
            </a:r>
            <a:r>
              <a:rPr lang="en-US" b="1" dirty="0"/>
              <a:t>He pellet in Tokamak Energy’s ST40</a:t>
            </a:r>
          </a:p>
        </p:txBody>
      </p:sp>
      <p:pic>
        <p:nvPicPr>
          <p:cNvPr id="10" name="Picture 9" descr="A red logo with white text&#10;&#10;Description automatically generated">
            <a:extLst>
              <a:ext uri="{FF2B5EF4-FFF2-40B4-BE49-F238E27FC236}">
                <a16:creationId xmlns:a16="http://schemas.microsoft.com/office/drawing/2014/main" id="{6F2CF5DC-DF71-3F5F-F07C-2B3E98C5A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547" y="1327645"/>
            <a:ext cx="4051731" cy="2342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0119E2-986D-1BC8-88D8-5FE5B67BDC81}"/>
              </a:ext>
            </a:extLst>
          </p:cNvPr>
          <p:cNvSpPr txBox="1"/>
          <p:nvPr/>
        </p:nvSpPr>
        <p:spPr>
          <a:xfrm>
            <a:off x="6429213" y="989310"/>
            <a:ext cx="53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Polarized D and </a:t>
            </a:r>
            <a:r>
              <a:rPr lang="en-US" b="1" baseline="30000" dirty="0"/>
              <a:t>3</a:t>
            </a:r>
            <a:r>
              <a:rPr lang="en-US" b="1" dirty="0"/>
              <a:t>He injection into WHAM</a:t>
            </a:r>
          </a:p>
        </p:txBody>
      </p:sp>
      <p:pic>
        <p:nvPicPr>
          <p:cNvPr id="13" name="Picture 12" descr="A person standing next to a large machine&#10;&#10;Description automatically generated">
            <a:extLst>
              <a:ext uri="{FF2B5EF4-FFF2-40B4-BE49-F238E27FC236}">
                <a16:creationId xmlns:a16="http://schemas.microsoft.com/office/drawing/2014/main" id="{FD3E61D6-5E93-4861-DC3F-A528D17A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77" y="4306019"/>
            <a:ext cx="3638118" cy="2488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253533-BBF3-91D5-0560-A1048389DDA8}"/>
              </a:ext>
            </a:extLst>
          </p:cNvPr>
          <p:cNvSpPr txBox="1"/>
          <p:nvPr/>
        </p:nvSpPr>
        <p:spPr>
          <a:xfrm>
            <a:off x="6390468" y="3915906"/>
            <a:ext cx="586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D-D experiment on the Madison Symmetric Torus</a:t>
            </a:r>
          </a:p>
        </p:txBody>
      </p:sp>
    </p:spTree>
    <p:extLst>
      <p:ext uri="{BB962C8B-B14F-4D97-AF65-F5344CB8AC3E}">
        <p14:creationId xmlns:p14="http://schemas.microsoft.com/office/powerpoint/2010/main" val="169907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481" y="1031042"/>
            <a:ext cx="6590037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Fusion: Use D-</a:t>
            </a:r>
            <a:r>
              <a:rPr lang="en-US" sz="2000" baseline="30000" dirty="0"/>
              <a:t>3</a:t>
            </a:r>
            <a:r>
              <a:rPr lang="en-US" sz="2000" dirty="0"/>
              <a:t>He differential cross section to test 50% enhancement in D-T cross 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Spin Polarized Fuel: </a:t>
            </a:r>
            <a:r>
              <a:rPr lang="en-US" sz="2000" dirty="0" err="1"/>
              <a:t>JLab</a:t>
            </a:r>
            <a:r>
              <a:rPr lang="en-US" sz="2000" dirty="0"/>
              <a:t> and UVa are preparing </a:t>
            </a:r>
            <a:r>
              <a:rPr lang="en-US" sz="2000" dirty="0" err="1"/>
              <a:t>LiD</a:t>
            </a:r>
            <a:r>
              <a:rPr lang="en-US" sz="2000" dirty="0"/>
              <a:t> and </a:t>
            </a:r>
            <a:r>
              <a:rPr lang="en-US" sz="2000" baseline="30000" dirty="0"/>
              <a:t>3</a:t>
            </a:r>
            <a:r>
              <a:rPr lang="en-US" sz="2000" dirty="0"/>
              <a:t>He pellets for injection into DIII-D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Depolarization Mechanisms can be tested in existing devices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DIII-D polarization lifetime measurements are anticipated in ~ 5 years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Conclusions &amp;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C979FF-79F6-D64C-9CA4-2EFA44FAEEC5}"/>
              </a:ext>
            </a:extLst>
          </p:cNvPr>
          <p:cNvGrpSpPr/>
          <p:nvPr/>
        </p:nvGrpSpPr>
        <p:grpSpPr>
          <a:xfrm>
            <a:off x="8640891" y="921712"/>
            <a:ext cx="3006537" cy="2333874"/>
            <a:chOff x="5658019" y="1712150"/>
            <a:chExt cx="3021496" cy="2514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5B9CD56-81F7-C749-AE31-DB097DDC23F5}"/>
                    </a:ext>
                  </a:extLst>
                </p:cNvPr>
                <p:cNvSpPr txBox="1"/>
                <p:nvPr/>
              </p:nvSpPr>
              <p:spPr>
                <a:xfrm>
                  <a:off x="6757952" y="1712150"/>
                  <a:ext cx="659958" cy="4341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5B9CD56-81F7-C749-AE31-DB097DDC2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7952" y="1712150"/>
                  <a:ext cx="659958" cy="43413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C048F7-A967-4E44-9B37-9F36314E767E}"/>
                </a:ext>
              </a:extLst>
            </p:cNvPr>
            <p:cNvGrpSpPr/>
            <p:nvPr/>
          </p:nvGrpSpPr>
          <p:grpSpPr>
            <a:xfrm>
              <a:off x="5658019" y="2181970"/>
              <a:ext cx="3021496" cy="2044811"/>
              <a:chOff x="5658019" y="2181970"/>
              <a:chExt cx="3021496" cy="204481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D5B5A9E-3B06-BA42-A4C1-FC56830CFD8B}"/>
                  </a:ext>
                </a:extLst>
              </p:cNvPr>
              <p:cNvGrpSpPr/>
              <p:nvPr/>
            </p:nvGrpSpPr>
            <p:grpSpPr>
              <a:xfrm>
                <a:off x="5658019" y="2181970"/>
                <a:ext cx="3021496" cy="2044811"/>
                <a:chOff x="5658019" y="2181970"/>
                <a:chExt cx="3021496" cy="204481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AE66427-D7AB-3246-A6EE-157C4B174C19}"/>
                    </a:ext>
                  </a:extLst>
                </p:cNvPr>
                <p:cNvGrpSpPr/>
                <p:nvPr/>
              </p:nvGrpSpPr>
              <p:grpSpPr>
                <a:xfrm rot="5400000">
                  <a:off x="6146361" y="1693628"/>
                  <a:ext cx="2044811" cy="3021496"/>
                  <a:chOff x="6209969" y="1693628"/>
                  <a:chExt cx="2044811" cy="3021496"/>
                </a:xfrm>
              </p:grpSpPr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BBFDAE14-DCD7-C04D-957D-8958A0B2F77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209969" y="1693628"/>
                    <a:ext cx="0" cy="3021496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15D42CC1-8D8E-7A40-8D1D-4626B71CE2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254780" y="1693628"/>
                    <a:ext cx="0" cy="3021496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C9100762-487E-7C4F-A336-90FA2AD022B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723367" y="1693628"/>
                    <a:ext cx="0" cy="3021496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E1F77270-D4BA-B74C-BF7E-B14EDFD961A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746682" y="1693628"/>
                    <a:ext cx="0" cy="3021496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216D0A7C-A075-A24D-A08A-3E842BA0E3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36679" y="1964631"/>
                    <a:ext cx="0" cy="1239745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chemeClr val="tx2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E2AB4AC9-A072-EB4D-9D29-6C563559C5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85828" y="2269433"/>
                    <a:ext cx="701703" cy="701703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215900" h="127000"/>
                    <a:bevelB w="215900" h="127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BA6A0D75-15BE-9641-9404-664C1AEA03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36679" y="3274758"/>
                    <a:ext cx="0" cy="1239745"/>
                  </a:xfrm>
                  <a:prstGeom prst="straightConnector1">
                    <a:avLst/>
                  </a:prstGeom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648C18CC-EFA1-8F45-A566-C31CBC682D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85829" y="3564171"/>
                    <a:ext cx="701703" cy="701703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215900" h="127000"/>
                    <a:bevelB w="215900" h="127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B775B4E-4EB5-2246-BB2F-724B3EE1A7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77386" y="3015321"/>
                      <a:ext cx="593877" cy="3910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14:m>
                        <m:oMath xmlns:m="http://schemas.openxmlformats.org/officeDocument/2006/math"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oMath>
                      </a14:m>
                      <a:endParaRPr lang="en-US" baseline="300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B775B4E-4EB5-2246-BB2F-724B3EE1A7A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77386" y="3015321"/>
                      <a:ext cx="593877" cy="39109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34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6905A3C6-6F29-714C-899B-433EA2970E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89441" y="3024014"/>
                      <a:ext cx="526834" cy="39793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6905A3C6-6F29-714C-899B-433EA2970E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89441" y="3024014"/>
                      <a:ext cx="526834" cy="39793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A386A-BF64-6243-8314-7F61B6F30BD3}"/>
                      </a:ext>
                    </a:extLst>
                  </p:cNvPr>
                  <p:cNvSpPr txBox="1"/>
                  <p:nvPr/>
                </p:nvSpPr>
                <p:spPr>
                  <a:xfrm>
                    <a:off x="6753542" y="2789324"/>
                    <a:ext cx="526834" cy="3979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A386A-BF64-6243-8314-7F61B6F30B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3542" y="2789324"/>
                    <a:ext cx="526834" cy="3979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260F68F-A660-1A4D-87B3-7E9C60734A39}"/>
                      </a:ext>
                    </a:extLst>
                  </p:cNvPr>
                  <p:cNvSpPr txBox="1"/>
                  <p:nvPr/>
                </p:nvSpPr>
                <p:spPr>
                  <a:xfrm>
                    <a:off x="8073534" y="2769776"/>
                    <a:ext cx="526834" cy="3979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260F68F-A660-1A4D-87B3-7E9C60734A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73534" y="2769776"/>
                    <a:ext cx="526834" cy="3979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64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5348E2E-59DE-DBD6-2932-93D45DAEFC90}"/>
              </a:ext>
            </a:extLst>
          </p:cNvPr>
          <p:cNvSpPr txBox="1"/>
          <p:nvPr/>
        </p:nvSpPr>
        <p:spPr>
          <a:xfrm>
            <a:off x="365905" y="3919524"/>
            <a:ext cx="569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Provide  ~ 1 Amp polarized neutral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Polarization </a:t>
            </a:r>
            <a:r>
              <a:rPr lang="en-US" b="1"/>
              <a:t>dependence of D-D </a:t>
            </a:r>
            <a:r>
              <a:rPr lang="en-US" b="1" dirty="0"/>
              <a:t>differential cross sections at ”low” energy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BA1142-7A88-441E-67F2-CE29B82E8C89}"/>
              </a:ext>
            </a:extLst>
          </p:cNvPr>
          <p:cNvSpPr txBox="1"/>
          <p:nvPr/>
        </p:nvSpPr>
        <p:spPr>
          <a:xfrm>
            <a:off x="6648614" y="3919524"/>
            <a:ext cx="5177481" cy="26161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1) </a:t>
            </a:r>
            <a:r>
              <a:rPr lang="en-US" sz="1600" b="1" dirty="0"/>
              <a:t>“Polarized Fusion and Potential </a:t>
            </a:r>
            <a:r>
              <a:rPr lang="en-US" sz="1600" b="1" i="1" dirty="0"/>
              <a:t>in situ </a:t>
            </a:r>
            <a:r>
              <a:rPr lang="en-US" sz="1600" b="1" dirty="0"/>
              <a:t>Tests of</a:t>
            </a:r>
          </a:p>
          <a:p>
            <a:r>
              <a:rPr lang="en-US" sz="1600" b="1" dirty="0"/>
              <a:t>Fuel Polarization Survival in a Tokamak Plasma,”</a:t>
            </a:r>
          </a:p>
          <a:p>
            <a:r>
              <a:rPr lang="en-US" sz="1400" dirty="0"/>
              <a:t>L. Baylor, A. </a:t>
            </a:r>
            <a:r>
              <a:rPr lang="en-US" sz="1400" dirty="0" err="1"/>
              <a:t>Deur</a:t>
            </a:r>
            <a:r>
              <a:rPr lang="en-US" sz="1400" dirty="0"/>
              <a:t>, N. </a:t>
            </a:r>
            <a:r>
              <a:rPr lang="en-US" sz="1400" dirty="0" err="1"/>
              <a:t>Eidietis</a:t>
            </a:r>
            <a:r>
              <a:rPr lang="en-US" sz="1400" dirty="0"/>
              <a:t>, W.W. </a:t>
            </a:r>
            <a:r>
              <a:rPr lang="en-US" sz="1400" dirty="0" err="1"/>
              <a:t>Heidbrink</a:t>
            </a:r>
            <a:r>
              <a:rPr lang="en-US" sz="1400" dirty="0"/>
              <a:t>, G.L. Jackson, J. Liu, M.M. Lowry, G.W. Miller, D. Pace, A.M. </a:t>
            </a:r>
            <a:r>
              <a:rPr lang="en-US" sz="1400" dirty="0" err="1"/>
              <a:t>Sandorfi</a:t>
            </a:r>
            <a:r>
              <a:rPr lang="en-US" sz="1400" dirty="0"/>
              <a:t>, S.P. Smith, S. </a:t>
            </a:r>
            <a:r>
              <a:rPr lang="en-US" sz="1400" dirty="0" err="1"/>
              <a:t>Tafti</a:t>
            </a:r>
            <a:r>
              <a:rPr lang="en-US" sz="1400" dirty="0"/>
              <a:t>, K. Wei, X. Wei and X. Zheng,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</a:t>
            </a:r>
            <a:r>
              <a:rPr lang="en-US" sz="1400" dirty="0"/>
              <a:t> (2023) 076009.</a:t>
            </a:r>
          </a:p>
          <a:p>
            <a:endParaRPr lang="en-US" sz="1600" dirty="0"/>
          </a:p>
          <a:p>
            <a:r>
              <a:rPr lang="en-US" sz="1600" dirty="0"/>
              <a:t>2) </a:t>
            </a:r>
            <a:r>
              <a:rPr lang="en-US" sz="1600" b="1" dirty="0"/>
              <a:t>“Conceptual design of DIII-D experiments to</a:t>
            </a:r>
          </a:p>
          <a:p>
            <a:r>
              <a:rPr lang="en-US" sz="1600" b="1" dirty="0"/>
              <a:t>diagnose the lifetime of spin polarized fuel”</a:t>
            </a:r>
          </a:p>
          <a:p>
            <a:r>
              <a:rPr lang="en-US" sz="1400" dirty="0"/>
              <a:t>A.V. Garcia, W.W. </a:t>
            </a:r>
            <a:r>
              <a:rPr lang="en-US" sz="1400" dirty="0" err="1"/>
              <a:t>Heidbrink</a:t>
            </a:r>
            <a:r>
              <a:rPr lang="en-US" sz="1400" dirty="0"/>
              <a:t> and A.M. </a:t>
            </a:r>
            <a:r>
              <a:rPr lang="en-US" sz="1400" dirty="0" err="1"/>
              <a:t>Sandorfi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</a:t>
            </a:r>
            <a:r>
              <a:rPr lang="en-US" sz="1400" dirty="0"/>
              <a:t> (2023) 026030.</a:t>
            </a:r>
          </a:p>
        </p:txBody>
      </p:sp>
    </p:spTree>
    <p:extLst>
      <p:ext uri="{BB962C8B-B14F-4D97-AF65-F5344CB8AC3E}">
        <p14:creationId xmlns:p14="http://schemas.microsoft.com/office/powerpoint/2010/main" val="143467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7568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pic>
        <p:nvPicPr>
          <p:cNvPr id="4" name="Picture 3" descr="A graph and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86C7285-AD73-0C1A-A160-9A40F322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85"/>
            <a:ext cx="12026858" cy="63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4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What about a reactor?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A434D-0EC2-094A-BE0D-71D027EA0003}"/>
              </a:ext>
            </a:extLst>
          </p:cNvPr>
          <p:cNvSpPr txBox="1"/>
          <p:nvPr/>
        </p:nvSpPr>
        <p:spPr>
          <a:xfrm>
            <a:off x="1738195" y="973432"/>
            <a:ext cx="892980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Q: (70% D) * (65% 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He) only increases the cross section by 23%. Is it worth 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6FAA2-8D97-B646-93D1-03BD3B25555B}"/>
              </a:ext>
            </a:extLst>
          </p:cNvPr>
          <p:cNvSpPr txBox="1"/>
          <p:nvPr/>
        </p:nvSpPr>
        <p:spPr>
          <a:xfrm>
            <a:off x="7418613" y="6266858"/>
            <a:ext cx="324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 err="1"/>
              <a:t>Kannis</a:t>
            </a:r>
            <a:r>
              <a:rPr lang="en-US" sz="1400" dirty="0"/>
              <a:t> (2021) Chem. Phys. Lett.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C9B9F-02FA-B244-B9BE-FFD64CC5D7A4}"/>
              </a:ext>
            </a:extLst>
          </p:cNvPr>
          <p:cNvSpPr txBox="1"/>
          <p:nvPr/>
        </p:nvSpPr>
        <p:spPr>
          <a:xfrm>
            <a:off x="1751642" y="2018500"/>
            <a:ext cx="875499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Q: Is the added complexity of polarization practical?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602A6-ECA3-1B47-ADF4-38878197A0A3}"/>
              </a:ext>
            </a:extLst>
          </p:cNvPr>
          <p:cNvSpPr txBox="1"/>
          <p:nvPr/>
        </p:nvSpPr>
        <p:spPr>
          <a:xfrm>
            <a:off x="1823357" y="1377718"/>
            <a:ext cx="838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A: High flux laser driven polarization techniques</a:t>
            </a:r>
            <a:r>
              <a:rPr lang="en-US" b="1" baseline="30000" dirty="0"/>
              <a:t>1</a:t>
            </a:r>
            <a:r>
              <a:rPr lang="en-US" b="1" dirty="0"/>
              <a:t> should achieve 100% D and T polarization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CBD1B-4258-E149-AF0F-7C1399A79808}"/>
              </a:ext>
            </a:extLst>
          </p:cNvPr>
          <p:cNvSpPr txBox="1"/>
          <p:nvPr/>
        </p:nvSpPr>
        <p:spPr>
          <a:xfrm>
            <a:off x="7418614" y="6528468"/>
            <a:ext cx="324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2 </a:t>
            </a:r>
            <a:r>
              <a:rPr lang="en-US" sz="1400" dirty="0"/>
              <a:t>Abdou (1986) Fusion Technology.</a:t>
            </a:r>
          </a:p>
          <a:p>
            <a:r>
              <a:rPr lang="en-US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8E64B-1444-FE4B-9192-96A59345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449698"/>
            <a:ext cx="5894611" cy="4364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B767E-0291-D34A-93E8-A3AE407B7C70}"/>
              </a:ext>
            </a:extLst>
          </p:cNvPr>
          <p:cNvSpPr txBox="1"/>
          <p:nvPr/>
        </p:nvSpPr>
        <p:spPr>
          <a:xfrm>
            <a:off x="5921189" y="4869735"/>
            <a:ext cx="211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&amp; Polarization</a:t>
            </a:r>
          </a:p>
        </p:txBody>
      </p:sp>
    </p:spTree>
    <p:extLst>
      <p:ext uri="{BB962C8B-B14F-4D97-AF65-F5344CB8AC3E}">
        <p14:creationId xmlns:p14="http://schemas.microsoft.com/office/powerpoint/2010/main" val="15764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1" y="1031042"/>
            <a:ext cx="8824623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Fusion in contemporary magnetic fusion 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Spin polarized fuel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Depolarization mechanisms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Planned &amp; desired experiments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06343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A beam-target D-D experiment is attractive but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9AEF1-A149-0A45-84B7-0B0511B8D6B2}"/>
              </a:ext>
            </a:extLst>
          </p:cNvPr>
          <p:cNvSpPr txBox="1"/>
          <p:nvPr/>
        </p:nvSpPr>
        <p:spPr>
          <a:xfrm>
            <a:off x="1680412" y="898598"/>
            <a:ext cx="8758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Use unpolarized D beam; tensor polarized D pellet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Cross section is larger at low energy than for D-</a:t>
            </a:r>
            <a:r>
              <a:rPr lang="en-US" b="1" baseline="30000" dirty="0">
                <a:solidFill>
                  <a:srgbClr val="00B050"/>
                </a:solidFill>
              </a:rPr>
              <a:t>3</a:t>
            </a:r>
            <a:r>
              <a:rPr lang="en-US" b="1" dirty="0">
                <a:solidFill>
                  <a:srgbClr val="00B050"/>
                </a:solidFill>
              </a:rPr>
              <a:t>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3.0 MeV protons have nearly the same orbits as 3.6 MeV alphas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Can also measure energy shift in silicon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CD9EF-C6AC-A44D-BE8B-77ED66274539}"/>
              </a:ext>
            </a:extLst>
          </p:cNvPr>
          <p:cNvSpPr txBox="1"/>
          <p:nvPr/>
        </p:nvSpPr>
        <p:spPr>
          <a:xfrm>
            <a:off x="1680412" y="1996674"/>
            <a:ext cx="875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theoretical expression available for the effect of polarization!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BC286-5706-AA41-809D-268E68B0C6F0}"/>
              </a:ext>
            </a:extLst>
          </p:cNvPr>
          <p:cNvSpPr txBox="1"/>
          <p:nvPr/>
        </p:nvSpPr>
        <p:spPr>
          <a:xfrm>
            <a:off x="1660355" y="2876743"/>
            <a:ext cx="4788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However, there probably is some effect--the unpolarized cross section is anisotropic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If we measure an effect of polarization, we can measure how long it persists!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0962B-A3CF-9ECC-5657-8B90AE99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288" y="2431849"/>
            <a:ext cx="4344317" cy="43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8616DB-CE77-0641-94A5-9488A9E7F5D5}"/>
              </a:ext>
            </a:extLst>
          </p:cNvPr>
          <p:cNvSpPr txBox="1">
            <a:spLocks/>
          </p:cNvSpPr>
          <p:nvPr/>
        </p:nvSpPr>
        <p:spPr bwMode="auto">
          <a:xfrm>
            <a:off x="1981213" y="217261"/>
            <a:ext cx="8229601" cy="4929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03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07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11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15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The polarization lifetime can be accurately determined*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4FC1A-918A-C145-9D2E-689895F1E764}"/>
              </a:ext>
            </a:extLst>
          </p:cNvPr>
          <p:cNvSpPr txBox="1"/>
          <p:nvPr/>
        </p:nvSpPr>
        <p:spPr>
          <a:xfrm>
            <a:off x="2360928" y="6378821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*Garcia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D163D-B08F-B847-B4E9-609C56575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050" y="1392726"/>
            <a:ext cx="6380163" cy="4837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9B7B3-F018-F34F-AB14-09C9CEA40FB6}"/>
              </a:ext>
            </a:extLst>
          </p:cNvPr>
          <p:cNvSpPr txBox="1"/>
          <p:nvPr/>
        </p:nvSpPr>
        <p:spPr>
          <a:xfrm>
            <a:off x="6401021" y="1223449"/>
            <a:ext cx="380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Thermonuclear 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F3D90-15CA-C742-9CA7-530394CCBAB3}"/>
                  </a:ext>
                </a:extLst>
              </p:cNvPr>
              <p:cNvSpPr txBox="1"/>
              <p:nvPr/>
            </p:nvSpPr>
            <p:spPr>
              <a:xfrm>
                <a:off x="1755468" y="1373511"/>
                <a:ext cx="276722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Simulated data assume 0.40 s lifetime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Inferred lifetimes are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&amp;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𝟑𝟓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F3D90-15CA-C742-9CA7-530394CCB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468" y="1373511"/>
                <a:ext cx="2767227" cy="1754326"/>
              </a:xfrm>
              <a:prstGeom prst="rect">
                <a:avLst/>
              </a:prstGeom>
              <a:blipFill>
                <a:blip r:embed="rId3"/>
                <a:stretch>
                  <a:fillRect l="-1370" t="-1439" r="-2283" b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1390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8616DB-CE77-0641-94A5-9488A9E7F5D5}"/>
              </a:ext>
            </a:extLst>
          </p:cNvPr>
          <p:cNvSpPr txBox="1">
            <a:spLocks/>
          </p:cNvSpPr>
          <p:nvPr/>
        </p:nvSpPr>
        <p:spPr bwMode="auto">
          <a:xfrm>
            <a:off x="1981213" y="217261"/>
            <a:ext cx="8229601" cy="4929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03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07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11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15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Complication #2: Pellets not deposited in core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6E237-9659-E54C-B3BE-8A933166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60" y="1729099"/>
            <a:ext cx="2064579" cy="3300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D43227-51B3-744E-BDF4-89391275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31" y="1660123"/>
            <a:ext cx="3767983" cy="2685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554A4C-C2DF-314C-88AD-0C7F7DB965A1}"/>
                  </a:ext>
                </a:extLst>
              </p:cNvPr>
              <p:cNvSpPr txBox="1"/>
              <p:nvPr/>
            </p:nvSpPr>
            <p:spPr>
              <a:xfrm>
                <a:off x="1772479" y="1013794"/>
                <a:ext cx="4194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Use shell pellet with </a:t>
                </a:r>
                <a:r>
                  <a:rPr lang="en-US" b="1" baseline="30000" dirty="0"/>
                  <a:t>3</a:t>
                </a:r>
                <a:r>
                  <a:rPr lang="en-US" b="1" dirty="0"/>
                  <a:t>He payload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baseline="30000" dirty="0"/>
                  <a:t>3</a:t>
                </a:r>
                <a:r>
                  <a:rPr lang="en-US" b="1" dirty="0"/>
                  <a:t>He deposited around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endParaRPr lang="en-US" b="1" baseline="30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554A4C-C2DF-314C-88AD-0C7F7DB96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479" y="1013794"/>
                <a:ext cx="4194313" cy="646331"/>
              </a:xfrm>
              <a:prstGeom prst="rect">
                <a:avLst/>
              </a:prstGeom>
              <a:blipFill>
                <a:blip r:embed="rId5"/>
                <a:stretch>
                  <a:fillRect l="-90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5E191F-DEA5-F44F-B420-E44F245E348E}"/>
              </a:ext>
            </a:extLst>
          </p:cNvPr>
          <p:cNvSpPr txBox="1"/>
          <p:nvPr/>
        </p:nvSpPr>
        <p:spPr>
          <a:xfrm>
            <a:off x="1613455" y="4944603"/>
            <a:ext cx="33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Hollmann AIP Conference (2009).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0BD70-393A-2949-A310-A151CD9BB893}"/>
              </a:ext>
            </a:extLst>
          </p:cNvPr>
          <p:cNvSpPr txBox="1"/>
          <p:nvPr/>
        </p:nvSpPr>
        <p:spPr>
          <a:xfrm>
            <a:off x="8208410" y="4345898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Izzo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213986-0291-864F-B036-F7734D4A9261}"/>
                  </a:ext>
                </a:extLst>
              </p:cNvPr>
              <p:cNvSpPr txBox="1"/>
              <p:nvPr/>
            </p:nvSpPr>
            <p:spPr>
              <a:xfrm>
                <a:off x="6473688" y="1013793"/>
                <a:ext cx="4194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Deuterium ice pellet mostly deposits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endParaRPr lang="en-US" b="1" baseline="30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213986-0291-864F-B036-F7734D4A9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688" y="1013793"/>
                <a:ext cx="4194313" cy="646331"/>
              </a:xfrm>
              <a:prstGeom prst="rect">
                <a:avLst/>
              </a:prstGeom>
              <a:blipFill>
                <a:blip r:embed="rId6"/>
                <a:stretch>
                  <a:fillRect l="-904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D5AC03E-0E96-F747-9D25-9C3AD0B9F19F}"/>
              </a:ext>
            </a:extLst>
          </p:cNvPr>
          <p:cNvSpPr txBox="1"/>
          <p:nvPr/>
        </p:nvSpPr>
        <p:spPr>
          <a:xfrm>
            <a:off x="3285547" y="5424976"/>
            <a:ext cx="561329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Must rely on inward transport to take fuel to core</a:t>
            </a:r>
          </a:p>
        </p:txBody>
      </p:sp>
    </p:spTree>
    <p:extLst>
      <p:ext uri="{BB962C8B-B14F-4D97-AF65-F5344CB8AC3E}">
        <p14:creationId xmlns:p14="http://schemas.microsoft.com/office/powerpoint/2010/main" val="34951963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8616DB-CE77-0641-94A5-9488A9E7F5D5}"/>
              </a:ext>
            </a:extLst>
          </p:cNvPr>
          <p:cNvSpPr txBox="1">
            <a:spLocks/>
          </p:cNvSpPr>
          <p:nvPr/>
        </p:nvSpPr>
        <p:spPr bwMode="auto">
          <a:xfrm>
            <a:off x="2006613" y="217261"/>
            <a:ext cx="8229601" cy="4929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03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07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11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15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Use gamma-ray detector for an independent measurement of the  total reaction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E429-29E8-584C-9ED3-3057FF574BC0}"/>
              </a:ext>
            </a:extLst>
          </p:cNvPr>
          <p:cNvSpPr txBox="1"/>
          <p:nvPr/>
        </p:nvSpPr>
        <p:spPr>
          <a:xfrm>
            <a:off x="1524000" y="1123123"/>
            <a:ext cx="408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D-</a:t>
            </a:r>
            <a:r>
              <a:rPr lang="en-US" b="1" baseline="30000" dirty="0"/>
              <a:t>3</a:t>
            </a:r>
            <a:r>
              <a:rPr lang="en-US" b="1" dirty="0"/>
              <a:t>He reaction produces gammas at 16.9 MeV and 15.4 MeV with a branching ratio of approximately 4.5 x 10</a:t>
            </a:r>
            <a:r>
              <a:rPr lang="en-US" b="1" baseline="30000" dirty="0"/>
              <a:t>-5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Different polarization dependence than main branch*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Wide solid angle detector needed for adequate counting 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C4B4F-447E-2242-AE45-D29B8CEB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87" y="1022350"/>
            <a:ext cx="4796813" cy="353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878E-5E2F-2747-831B-3487C4153B89}"/>
              </a:ext>
            </a:extLst>
          </p:cNvPr>
          <p:cNvSpPr txBox="1"/>
          <p:nvPr/>
        </p:nvSpPr>
        <p:spPr>
          <a:xfrm>
            <a:off x="6769100" y="4871400"/>
            <a:ext cx="283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Kiptily</a:t>
            </a:r>
            <a:r>
              <a:rPr lang="en-US" sz="1400" dirty="0"/>
              <a:t>, PPCF (2006)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39F41C-A270-8744-A48E-A4686882DCDE}"/>
              </a:ext>
            </a:extLst>
          </p:cNvPr>
          <p:cNvSpPr txBox="1"/>
          <p:nvPr/>
        </p:nvSpPr>
        <p:spPr>
          <a:xfrm>
            <a:off x="1752600" y="6204900"/>
            <a:ext cx="283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*Garcia (2022)</a:t>
            </a:r>
          </a:p>
        </p:txBody>
      </p:sp>
    </p:spTree>
    <p:extLst>
      <p:ext uri="{BB962C8B-B14F-4D97-AF65-F5344CB8AC3E}">
        <p14:creationId xmlns:p14="http://schemas.microsoft.com/office/powerpoint/2010/main" val="193242352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1">
                <a:extLst>
                  <a:ext uri="{FF2B5EF4-FFF2-40B4-BE49-F238E27FC236}">
                    <a16:creationId xmlns:a16="http://schemas.microsoft.com/office/drawing/2014/main" id="{BEC538AC-50D3-C24F-BD0B-10438A1A6DE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76401" y="1031042"/>
                <a:ext cx="8824623" cy="4754563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7" tIns="45704" rIns="91407" bIns="45704" numCol="1" anchor="t" anchorCtr="0" compatLnSpc="1">
                <a:prstTxWarp prst="textNoShape">
                  <a:avLst/>
                </a:prstTxWarp>
              </a:bodyPr>
              <a:lstStyle>
                <a:lvl1pPr marL="222172" indent="-222172" algn="l" defTabSz="457039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2000" b="1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682387" indent="-225347" algn="l" defTabSz="457039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2599" indent="-228519" algn="l" defTabSz="457039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599638" indent="-228519" algn="l" defTabSz="457039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6678" indent="-228519" algn="l" defTabSz="457039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3718" indent="-228519" algn="l" defTabSz="45703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758" indent="-228519" algn="l" defTabSz="45703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797" indent="-228519" algn="l" defTabSz="45703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837" indent="-228519" algn="l" defTabSz="45703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3539" marR="40639" indent="-342900" defTabSz="457200" fontAlgn="auto">
                  <a:spcBef>
                    <a:spcPts val="0"/>
                  </a:spcBef>
                  <a:spcAft>
                    <a:spcPts val="0"/>
                  </a:spcAft>
                  <a:buClrTx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83539" marR="40639" indent="-342900" defTabSz="457200" fontAlgn="auto">
                  <a:spcBef>
                    <a:spcPts val="0"/>
                  </a:spcBef>
                  <a:spcAft>
                    <a:spcPts val="0"/>
                  </a:spcAft>
                  <a:buClrTx/>
                </a:pPr>
                <a:r>
                  <a:rPr lang="en-US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Relative changes in escaping CFP </a:t>
                </a:r>
                <a:r>
                  <a:rPr lang="en-US" sz="2200" dirty="0">
                    <a:solidFill>
                      <a:srgbClr val="008000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pitch</a:t>
                </a:r>
                <a:r>
                  <a:rPr lang="en-US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, </a:t>
                </a:r>
                <a:r>
                  <a:rPr lang="en-US" sz="2200" dirty="0">
                    <a:solidFill>
                      <a:srgbClr val="0432FF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poloidal/axial </a:t>
                </a:r>
                <a:r>
                  <a:rPr lang="en-US" sz="2200" dirty="0"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position</a:t>
                </a:r>
                <a:r>
                  <a:rPr lang="en-US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, and </a:t>
                </a:r>
                <a:r>
                  <a:rPr lang="en-US" sz="2200" dirty="0">
                    <a:solidFill>
                      <a:schemeClr val="accent6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energy</a:t>
                </a:r>
                <a:r>
                  <a:rPr lang="en-US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Century Gothic"/>
                  </a:rPr>
                  <a:t> all sensitive to changes in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Century Gothic"/>
                      </a:rPr>
                      <m:t>𝑑</m:t>
                    </m:r>
                    <m:r>
                      <a:rPr lang="el-GR" sz="2200" i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Century Gothic"/>
                      </a:rPr>
                      <m:t>𝜎</m:t>
                    </m:r>
                    <m:r>
                      <a:rPr lang="el-GR" sz="2200" i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Century Gothic"/>
                      </a:rPr>
                      <m:t>/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Century Gothic"/>
                      </a:rPr>
                      <m:t>𝑑</m:t>
                    </m:r>
                    <m:r>
                      <m:rPr>
                        <m:sty m:val="p"/>
                      </m:rPr>
                      <a:rPr lang="el-GR" sz="2200" dirty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Century Gothic"/>
                      </a:rPr>
                      <m:t>Ω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5" name="Content Placeholder 1">
                <a:extLst>
                  <a:ext uri="{FF2B5EF4-FFF2-40B4-BE49-F238E27FC236}">
                    <a16:creationId xmlns:a16="http://schemas.microsoft.com/office/drawing/2014/main" id="{BEC538AC-50D3-C24F-BD0B-10438A1A6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1" y="1031042"/>
                <a:ext cx="8824623" cy="4754563"/>
              </a:xfrm>
              <a:prstGeom prst="rect">
                <a:avLst/>
              </a:prstGeom>
              <a:blipFill>
                <a:blip r:embed="rId3"/>
                <a:stretch>
                  <a:fillRect l="-431"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3C69E71-E971-1846-BFD0-A93E17FE6943}"/>
              </a:ext>
            </a:extLst>
          </p:cNvPr>
          <p:cNvSpPr txBox="1"/>
          <p:nvPr/>
        </p:nvSpPr>
        <p:spPr>
          <a:xfrm>
            <a:off x="6664693" y="5152072"/>
            <a:ext cx="127898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Energy at a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silicon diode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2</a:t>
            </a:r>
            <a:endParaRPr lang="en-US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entury Gothic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24F2-BFDE-4649-84BC-F53E8F5EB261}"/>
              </a:ext>
            </a:extLst>
          </p:cNvPr>
          <p:cNvSpPr/>
          <p:nvPr/>
        </p:nvSpPr>
        <p:spPr>
          <a:xfrm>
            <a:off x="1974731" y="4456042"/>
            <a:ext cx="1875716" cy="2374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152BE73-DDCB-0E4B-B1C3-2B73AA637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5" b="10934"/>
          <a:stretch/>
        </p:blipFill>
        <p:spPr bwMode="auto">
          <a:xfrm>
            <a:off x="7236644" y="3182417"/>
            <a:ext cx="3431357" cy="142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the pitch, energy &amp; poloidal distribution to diagnose reaction anisotropy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DF6EA-8C3F-E441-9C3C-BC54E2AE9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48" y="4799555"/>
            <a:ext cx="2605124" cy="2060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D6EFF-3BD5-C244-9062-228ED511BBCA}"/>
              </a:ext>
            </a:extLst>
          </p:cNvPr>
          <p:cNvSpPr txBox="1"/>
          <p:nvPr/>
        </p:nvSpPr>
        <p:spPr>
          <a:xfrm>
            <a:off x="4651696" y="3338834"/>
            <a:ext cx="158164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Mul</a:t>
            </a:r>
            <a:r>
              <a:rPr lang="en-US" b="1" dirty="0"/>
              <a:t>tiple </a:t>
            </a:r>
            <a:r>
              <a:rPr lang="en-US" b="1" dirty="0">
                <a:solidFill>
                  <a:srgbClr val="0000FF"/>
                </a:solidFill>
              </a:rPr>
              <a:t>poloidal locations</a:t>
            </a:r>
            <a:endParaRPr lang="en-US" b="1" dirty="0">
              <a:solidFill>
                <a:srgbClr val="0000FF"/>
              </a:solidFill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entury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AC8AAA-C588-4C44-AC6E-8BDCDC791D28}"/>
              </a:ext>
            </a:extLst>
          </p:cNvPr>
          <p:cNvGrpSpPr/>
          <p:nvPr/>
        </p:nvGrpSpPr>
        <p:grpSpPr>
          <a:xfrm>
            <a:off x="2186559" y="3143379"/>
            <a:ext cx="2102998" cy="2460463"/>
            <a:chOff x="1986555" y="3386770"/>
            <a:chExt cx="2585837" cy="30253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61737B-C317-0F44-A1AF-DDDAEF6D1523}"/>
                </a:ext>
              </a:extLst>
            </p:cNvPr>
            <p:cNvGrpSpPr/>
            <p:nvPr/>
          </p:nvGrpSpPr>
          <p:grpSpPr>
            <a:xfrm>
              <a:off x="3006845" y="3386770"/>
              <a:ext cx="1565547" cy="3025371"/>
              <a:chOff x="613525" y="1955800"/>
              <a:chExt cx="1687083" cy="326691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649911A-5E52-1447-8540-2A5913FBF6C6}"/>
                  </a:ext>
                </a:extLst>
              </p:cNvPr>
              <p:cNvSpPr/>
              <p:nvPr/>
            </p:nvSpPr>
            <p:spPr>
              <a:xfrm>
                <a:off x="613525" y="1962001"/>
                <a:ext cx="1629834" cy="3196850"/>
              </a:xfrm>
              <a:custGeom>
                <a:avLst/>
                <a:gdLst>
                  <a:gd name="connsiteX0" fmla="*/ 220133 w 2277533"/>
                  <a:gd name="connsiteY0" fmla="*/ 0 h 4538134"/>
                  <a:gd name="connsiteX1" fmla="*/ 668866 w 2277533"/>
                  <a:gd name="connsiteY1" fmla="*/ 12700 h 4538134"/>
                  <a:gd name="connsiteX2" fmla="*/ 668866 w 2277533"/>
                  <a:gd name="connsiteY2" fmla="*/ 71967 h 4538134"/>
                  <a:gd name="connsiteX3" fmla="*/ 609600 w 2277533"/>
                  <a:gd name="connsiteY3" fmla="*/ 76200 h 4538134"/>
                  <a:gd name="connsiteX4" fmla="*/ 609600 w 2277533"/>
                  <a:gd name="connsiteY4" fmla="*/ 76200 h 4538134"/>
                  <a:gd name="connsiteX5" fmla="*/ 609600 w 2277533"/>
                  <a:gd name="connsiteY5" fmla="*/ 127000 h 4538134"/>
                  <a:gd name="connsiteX6" fmla="*/ 990600 w 2277533"/>
                  <a:gd name="connsiteY6" fmla="*/ 431800 h 4538134"/>
                  <a:gd name="connsiteX7" fmla="*/ 1049866 w 2277533"/>
                  <a:gd name="connsiteY7" fmla="*/ 465667 h 4538134"/>
                  <a:gd name="connsiteX8" fmla="*/ 1303866 w 2277533"/>
                  <a:gd name="connsiteY8" fmla="*/ 469900 h 4538134"/>
                  <a:gd name="connsiteX9" fmla="*/ 1752600 w 2277533"/>
                  <a:gd name="connsiteY9" fmla="*/ 524934 h 4538134"/>
                  <a:gd name="connsiteX10" fmla="*/ 1862666 w 2277533"/>
                  <a:gd name="connsiteY10" fmla="*/ 609600 h 4538134"/>
                  <a:gd name="connsiteX11" fmla="*/ 2277533 w 2277533"/>
                  <a:gd name="connsiteY11" fmla="*/ 1617134 h 4538134"/>
                  <a:gd name="connsiteX12" fmla="*/ 2222500 w 2277533"/>
                  <a:gd name="connsiteY12" fmla="*/ 1595967 h 4538134"/>
                  <a:gd name="connsiteX13" fmla="*/ 2226733 w 2277533"/>
                  <a:gd name="connsiteY13" fmla="*/ 2933700 h 4538134"/>
                  <a:gd name="connsiteX14" fmla="*/ 2273300 w 2277533"/>
                  <a:gd name="connsiteY14" fmla="*/ 2904067 h 4538134"/>
                  <a:gd name="connsiteX15" fmla="*/ 1862666 w 2277533"/>
                  <a:gd name="connsiteY15" fmla="*/ 3886200 h 4538134"/>
                  <a:gd name="connsiteX16" fmla="*/ 1282700 w 2277533"/>
                  <a:gd name="connsiteY16" fmla="*/ 4212167 h 4538134"/>
                  <a:gd name="connsiteX17" fmla="*/ 1257300 w 2277533"/>
                  <a:gd name="connsiteY17" fmla="*/ 4275667 h 4538134"/>
                  <a:gd name="connsiteX18" fmla="*/ 1257300 w 2277533"/>
                  <a:gd name="connsiteY18" fmla="*/ 4351867 h 4538134"/>
                  <a:gd name="connsiteX19" fmla="*/ 1100666 w 2277533"/>
                  <a:gd name="connsiteY19" fmla="*/ 4347634 h 4538134"/>
                  <a:gd name="connsiteX20" fmla="*/ 1104900 w 2277533"/>
                  <a:gd name="connsiteY20" fmla="*/ 4491567 h 4538134"/>
                  <a:gd name="connsiteX21" fmla="*/ 1240366 w 2277533"/>
                  <a:gd name="connsiteY21" fmla="*/ 4495800 h 4538134"/>
                  <a:gd name="connsiteX22" fmla="*/ 1236133 w 2277533"/>
                  <a:gd name="connsiteY22" fmla="*/ 4538134 h 4538134"/>
                  <a:gd name="connsiteX23" fmla="*/ 232833 w 2277533"/>
                  <a:gd name="connsiteY23" fmla="*/ 4538134 h 4538134"/>
                  <a:gd name="connsiteX24" fmla="*/ 0 w 2277533"/>
                  <a:gd name="connsiteY24" fmla="*/ 4305300 h 4538134"/>
                  <a:gd name="connsiteX25" fmla="*/ 0 w 2277533"/>
                  <a:gd name="connsiteY25" fmla="*/ 228600 h 4538134"/>
                  <a:gd name="connsiteX26" fmla="*/ 220133 w 2277533"/>
                  <a:gd name="connsiteY26" fmla="*/ 0 h 453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77533" h="4538134">
                    <a:moveTo>
                      <a:pt x="220133" y="0"/>
                    </a:moveTo>
                    <a:lnTo>
                      <a:pt x="668866" y="12700"/>
                    </a:lnTo>
                    <a:lnTo>
                      <a:pt x="668866" y="71967"/>
                    </a:lnTo>
                    <a:lnTo>
                      <a:pt x="609600" y="76200"/>
                    </a:lnTo>
                    <a:lnTo>
                      <a:pt x="609600" y="76200"/>
                    </a:lnTo>
                    <a:lnTo>
                      <a:pt x="609600" y="127000"/>
                    </a:lnTo>
                    <a:lnTo>
                      <a:pt x="990600" y="431800"/>
                    </a:lnTo>
                    <a:lnTo>
                      <a:pt x="1049866" y="465667"/>
                    </a:lnTo>
                    <a:lnTo>
                      <a:pt x="1303866" y="469900"/>
                    </a:lnTo>
                    <a:lnTo>
                      <a:pt x="1752600" y="524934"/>
                    </a:lnTo>
                    <a:lnTo>
                      <a:pt x="1862666" y="609600"/>
                    </a:lnTo>
                    <a:lnTo>
                      <a:pt x="2277533" y="1617134"/>
                    </a:lnTo>
                    <a:lnTo>
                      <a:pt x="2222500" y="1595967"/>
                    </a:lnTo>
                    <a:lnTo>
                      <a:pt x="2226733" y="2933700"/>
                    </a:lnTo>
                    <a:lnTo>
                      <a:pt x="2273300" y="2904067"/>
                    </a:lnTo>
                    <a:lnTo>
                      <a:pt x="1862666" y="3886200"/>
                    </a:lnTo>
                    <a:lnTo>
                      <a:pt x="1282700" y="4212167"/>
                    </a:lnTo>
                    <a:lnTo>
                      <a:pt x="1257300" y="4275667"/>
                    </a:lnTo>
                    <a:lnTo>
                      <a:pt x="1257300" y="4351867"/>
                    </a:lnTo>
                    <a:lnTo>
                      <a:pt x="1100666" y="4347634"/>
                    </a:lnTo>
                    <a:lnTo>
                      <a:pt x="1104900" y="4491567"/>
                    </a:lnTo>
                    <a:lnTo>
                      <a:pt x="1240366" y="4495800"/>
                    </a:lnTo>
                    <a:lnTo>
                      <a:pt x="1236133" y="4538134"/>
                    </a:lnTo>
                    <a:lnTo>
                      <a:pt x="232833" y="4538134"/>
                    </a:lnTo>
                    <a:lnTo>
                      <a:pt x="0" y="4305300"/>
                    </a:lnTo>
                    <a:lnTo>
                      <a:pt x="0" y="228600"/>
                    </a:lnTo>
                    <a:lnTo>
                      <a:pt x="220133" y="0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C06558B-8493-2C42-B597-5ADAD54C0442}"/>
                  </a:ext>
                </a:extLst>
              </p:cNvPr>
              <p:cNvSpPr/>
              <p:nvPr/>
            </p:nvSpPr>
            <p:spPr>
              <a:xfrm>
                <a:off x="1357402" y="3290340"/>
                <a:ext cx="336824" cy="481830"/>
              </a:xfrm>
              <a:custGeom>
                <a:avLst/>
                <a:gdLst>
                  <a:gd name="connsiteX0" fmla="*/ 174036 w 470678"/>
                  <a:gd name="connsiteY0" fmla="*/ 6638 h 683989"/>
                  <a:gd name="connsiteX1" fmla="*/ 288336 w 470678"/>
                  <a:gd name="connsiteY1" fmla="*/ 6638 h 683989"/>
                  <a:gd name="connsiteX2" fmla="*/ 356070 w 470678"/>
                  <a:gd name="connsiteY2" fmla="*/ 53205 h 683989"/>
                  <a:gd name="connsiteX3" fmla="*/ 419570 w 470678"/>
                  <a:gd name="connsiteY3" fmla="*/ 142105 h 683989"/>
                  <a:gd name="connsiteX4" fmla="*/ 453436 w 470678"/>
                  <a:gd name="connsiteY4" fmla="*/ 222538 h 683989"/>
                  <a:gd name="connsiteX5" fmla="*/ 470370 w 470678"/>
                  <a:gd name="connsiteY5" fmla="*/ 332605 h 683989"/>
                  <a:gd name="connsiteX6" fmla="*/ 461903 w 470678"/>
                  <a:gd name="connsiteY6" fmla="*/ 404572 h 683989"/>
                  <a:gd name="connsiteX7" fmla="*/ 432270 w 470678"/>
                  <a:gd name="connsiteY7" fmla="*/ 497705 h 683989"/>
                  <a:gd name="connsiteX8" fmla="*/ 389936 w 470678"/>
                  <a:gd name="connsiteY8" fmla="*/ 578138 h 683989"/>
                  <a:gd name="connsiteX9" fmla="*/ 313736 w 470678"/>
                  <a:gd name="connsiteY9" fmla="*/ 645872 h 683989"/>
                  <a:gd name="connsiteX10" fmla="*/ 237536 w 470678"/>
                  <a:gd name="connsiteY10" fmla="*/ 683972 h 683989"/>
                  <a:gd name="connsiteX11" fmla="*/ 127470 w 470678"/>
                  <a:gd name="connsiteY11" fmla="*/ 650105 h 683989"/>
                  <a:gd name="connsiteX12" fmla="*/ 76670 w 470678"/>
                  <a:gd name="connsiteY12" fmla="*/ 603538 h 683989"/>
                  <a:gd name="connsiteX13" fmla="*/ 34336 w 470678"/>
                  <a:gd name="connsiteY13" fmla="*/ 527338 h 683989"/>
                  <a:gd name="connsiteX14" fmla="*/ 4703 w 470678"/>
                  <a:gd name="connsiteY14" fmla="*/ 417272 h 683989"/>
                  <a:gd name="connsiteX15" fmla="*/ 470 w 470678"/>
                  <a:gd name="connsiteY15" fmla="*/ 353772 h 683989"/>
                  <a:gd name="connsiteX16" fmla="*/ 8936 w 470678"/>
                  <a:gd name="connsiteY16" fmla="*/ 235238 h 683989"/>
                  <a:gd name="connsiteX17" fmla="*/ 42803 w 470678"/>
                  <a:gd name="connsiteY17" fmla="*/ 146338 h 683989"/>
                  <a:gd name="connsiteX18" fmla="*/ 93603 w 470678"/>
                  <a:gd name="connsiteY18" fmla="*/ 65905 h 683989"/>
                  <a:gd name="connsiteX19" fmla="*/ 174036 w 470678"/>
                  <a:gd name="connsiteY19" fmla="*/ 6638 h 683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0678" h="683989">
                    <a:moveTo>
                      <a:pt x="174036" y="6638"/>
                    </a:moveTo>
                    <a:cubicBezTo>
                      <a:pt x="206492" y="-3240"/>
                      <a:pt x="257997" y="-1123"/>
                      <a:pt x="288336" y="6638"/>
                    </a:cubicBezTo>
                    <a:cubicBezTo>
                      <a:pt x="318675" y="14399"/>
                      <a:pt x="334198" y="30627"/>
                      <a:pt x="356070" y="53205"/>
                    </a:cubicBezTo>
                    <a:cubicBezTo>
                      <a:pt x="377942" y="75783"/>
                      <a:pt x="403342" y="113883"/>
                      <a:pt x="419570" y="142105"/>
                    </a:cubicBezTo>
                    <a:cubicBezTo>
                      <a:pt x="435798" y="170327"/>
                      <a:pt x="444969" y="190788"/>
                      <a:pt x="453436" y="222538"/>
                    </a:cubicBezTo>
                    <a:cubicBezTo>
                      <a:pt x="461903" y="254288"/>
                      <a:pt x="468959" y="302266"/>
                      <a:pt x="470370" y="332605"/>
                    </a:cubicBezTo>
                    <a:cubicBezTo>
                      <a:pt x="471781" y="362944"/>
                      <a:pt x="468253" y="377055"/>
                      <a:pt x="461903" y="404572"/>
                    </a:cubicBezTo>
                    <a:cubicBezTo>
                      <a:pt x="455553" y="432089"/>
                      <a:pt x="444264" y="468777"/>
                      <a:pt x="432270" y="497705"/>
                    </a:cubicBezTo>
                    <a:cubicBezTo>
                      <a:pt x="420276" y="526633"/>
                      <a:pt x="409692" y="553444"/>
                      <a:pt x="389936" y="578138"/>
                    </a:cubicBezTo>
                    <a:cubicBezTo>
                      <a:pt x="370180" y="602833"/>
                      <a:pt x="339136" y="628233"/>
                      <a:pt x="313736" y="645872"/>
                    </a:cubicBezTo>
                    <a:cubicBezTo>
                      <a:pt x="288336" y="663511"/>
                      <a:pt x="268580" y="683267"/>
                      <a:pt x="237536" y="683972"/>
                    </a:cubicBezTo>
                    <a:cubicBezTo>
                      <a:pt x="206492" y="684678"/>
                      <a:pt x="154281" y="663511"/>
                      <a:pt x="127470" y="650105"/>
                    </a:cubicBezTo>
                    <a:cubicBezTo>
                      <a:pt x="100659" y="636699"/>
                      <a:pt x="92192" y="623999"/>
                      <a:pt x="76670" y="603538"/>
                    </a:cubicBezTo>
                    <a:cubicBezTo>
                      <a:pt x="61148" y="583077"/>
                      <a:pt x="46330" y="558382"/>
                      <a:pt x="34336" y="527338"/>
                    </a:cubicBezTo>
                    <a:cubicBezTo>
                      <a:pt x="22342" y="496294"/>
                      <a:pt x="10347" y="446200"/>
                      <a:pt x="4703" y="417272"/>
                    </a:cubicBezTo>
                    <a:cubicBezTo>
                      <a:pt x="-941" y="388344"/>
                      <a:pt x="-235" y="384111"/>
                      <a:pt x="470" y="353772"/>
                    </a:cubicBezTo>
                    <a:cubicBezTo>
                      <a:pt x="1175" y="323433"/>
                      <a:pt x="1881" y="269810"/>
                      <a:pt x="8936" y="235238"/>
                    </a:cubicBezTo>
                    <a:cubicBezTo>
                      <a:pt x="15991" y="200666"/>
                      <a:pt x="28692" y="174560"/>
                      <a:pt x="42803" y="146338"/>
                    </a:cubicBezTo>
                    <a:cubicBezTo>
                      <a:pt x="56914" y="118116"/>
                      <a:pt x="70320" y="89894"/>
                      <a:pt x="93603" y="65905"/>
                    </a:cubicBezTo>
                    <a:cubicBezTo>
                      <a:pt x="116886" y="41916"/>
                      <a:pt x="141580" y="16516"/>
                      <a:pt x="174036" y="6638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A5CF38A-7923-4D43-B8DC-6EF8BA1ABEE9}"/>
                  </a:ext>
                </a:extLst>
              </p:cNvPr>
              <p:cNvSpPr/>
              <p:nvPr/>
            </p:nvSpPr>
            <p:spPr>
              <a:xfrm>
                <a:off x="981969" y="2834832"/>
                <a:ext cx="975597" cy="1428600"/>
              </a:xfrm>
              <a:custGeom>
                <a:avLst/>
                <a:gdLst>
                  <a:gd name="connsiteX0" fmla="*/ 122934 w 1363301"/>
                  <a:gd name="connsiteY0" fmla="*/ 411961 h 2027990"/>
                  <a:gd name="connsiteX1" fmla="*/ 165267 w 1363301"/>
                  <a:gd name="connsiteY1" fmla="*/ 327295 h 2027990"/>
                  <a:gd name="connsiteX2" fmla="*/ 241467 w 1363301"/>
                  <a:gd name="connsiteY2" fmla="*/ 212995 h 2027990"/>
                  <a:gd name="connsiteX3" fmla="*/ 347301 w 1363301"/>
                  <a:gd name="connsiteY3" fmla="*/ 107161 h 2027990"/>
                  <a:gd name="connsiteX4" fmla="*/ 537801 w 1363301"/>
                  <a:gd name="connsiteY4" fmla="*/ 14028 h 2027990"/>
                  <a:gd name="connsiteX5" fmla="*/ 719834 w 1363301"/>
                  <a:gd name="connsiteY5" fmla="*/ 5561 h 2027990"/>
                  <a:gd name="connsiteX6" fmla="*/ 901867 w 1363301"/>
                  <a:gd name="connsiteY6" fmla="*/ 64828 h 2027990"/>
                  <a:gd name="connsiteX7" fmla="*/ 1066967 w 1363301"/>
                  <a:gd name="connsiteY7" fmla="*/ 196061 h 2027990"/>
                  <a:gd name="connsiteX8" fmla="*/ 1193967 w 1363301"/>
                  <a:gd name="connsiteY8" fmla="*/ 361161 h 2027990"/>
                  <a:gd name="connsiteX9" fmla="*/ 1282867 w 1363301"/>
                  <a:gd name="connsiteY9" fmla="*/ 534728 h 2027990"/>
                  <a:gd name="connsiteX10" fmla="*/ 1346367 w 1363301"/>
                  <a:gd name="connsiteY10" fmla="*/ 733695 h 2027990"/>
                  <a:gd name="connsiteX11" fmla="*/ 1363301 w 1363301"/>
                  <a:gd name="connsiteY11" fmla="*/ 898795 h 2027990"/>
                  <a:gd name="connsiteX12" fmla="*/ 1346367 w 1363301"/>
                  <a:gd name="connsiteY12" fmla="*/ 1135861 h 2027990"/>
                  <a:gd name="connsiteX13" fmla="*/ 1291334 w 1363301"/>
                  <a:gd name="connsiteY13" fmla="*/ 1334828 h 2027990"/>
                  <a:gd name="connsiteX14" fmla="*/ 1215134 w 1363301"/>
                  <a:gd name="connsiteY14" fmla="*/ 1521095 h 2027990"/>
                  <a:gd name="connsiteX15" fmla="*/ 1117767 w 1363301"/>
                  <a:gd name="connsiteY15" fmla="*/ 1690428 h 2027990"/>
                  <a:gd name="connsiteX16" fmla="*/ 999234 w 1363301"/>
                  <a:gd name="connsiteY16" fmla="*/ 1842828 h 2027990"/>
                  <a:gd name="connsiteX17" fmla="*/ 846834 w 1363301"/>
                  <a:gd name="connsiteY17" fmla="*/ 1961361 h 2027990"/>
                  <a:gd name="connsiteX18" fmla="*/ 664801 w 1363301"/>
                  <a:gd name="connsiteY18" fmla="*/ 2024861 h 2027990"/>
                  <a:gd name="connsiteX19" fmla="*/ 508167 w 1363301"/>
                  <a:gd name="connsiteY19" fmla="*/ 2007928 h 2027990"/>
                  <a:gd name="connsiteX20" fmla="*/ 338834 w 1363301"/>
                  <a:gd name="connsiteY20" fmla="*/ 1919028 h 2027990"/>
                  <a:gd name="connsiteX21" fmla="*/ 211834 w 1363301"/>
                  <a:gd name="connsiteY21" fmla="*/ 1779328 h 2027990"/>
                  <a:gd name="connsiteX22" fmla="*/ 118701 w 1363301"/>
                  <a:gd name="connsiteY22" fmla="*/ 1609995 h 2027990"/>
                  <a:gd name="connsiteX23" fmla="*/ 59434 w 1363301"/>
                  <a:gd name="connsiteY23" fmla="*/ 1432195 h 2027990"/>
                  <a:gd name="connsiteX24" fmla="*/ 21334 w 1363301"/>
                  <a:gd name="connsiteY24" fmla="*/ 1241695 h 2027990"/>
                  <a:gd name="connsiteX25" fmla="*/ 167 w 1363301"/>
                  <a:gd name="connsiteY25" fmla="*/ 1055428 h 2027990"/>
                  <a:gd name="connsiteX26" fmla="*/ 12867 w 1363301"/>
                  <a:gd name="connsiteY26" fmla="*/ 860695 h 2027990"/>
                  <a:gd name="connsiteX27" fmla="*/ 38267 w 1363301"/>
                  <a:gd name="connsiteY27" fmla="*/ 687128 h 2027990"/>
                  <a:gd name="connsiteX28" fmla="*/ 76367 w 1363301"/>
                  <a:gd name="connsiteY28" fmla="*/ 505095 h 2027990"/>
                  <a:gd name="connsiteX29" fmla="*/ 122934 w 1363301"/>
                  <a:gd name="connsiteY29" fmla="*/ 411961 h 20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63301" h="2027990">
                    <a:moveTo>
                      <a:pt x="122934" y="411961"/>
                    </a:moveTo>
                    <a:cubicBezTo>
                      <a:pt x="137751" y="382328"/>
                      <a:pt x="145512" y="360456"/>
                      <a:pt x="165267" y="327295"/>
                    </a:cubicBezTo>
                    <a:cubicBezTo>
                      <a:pt x="185022" y="294134"/>
                      <a:pt x="211128" y="249684"/>
                      <a:pt x="241467" y="212995"/>
                    </a:cubicBezTo>
                    <a:cubicBezTo>
                      <a:pt x="271806" y="176306"/>
                      <a:pt x="297912" y="140322"/>
                      <a:pt x="347301" y="107161"/>
                    </a:cubicBezTo>
                    <a:cubicBezTo>
                      <a:pt x="396690" y="74000"/>
                      <a:pt x="475712" y="30961"/>
                      <a:pt x="537801" y="14028"/>
                    </a:cubicBezTo>
                    <a:cubicBezTo>
                      <a:pt x="599890" y="-2905"/>
                      <a:pt x="659156" y="-2906"/>
                      <a:pt x="719834" y="5561"/>
                    </a:cubicBezTo>
                    <a:cubicBezTo>
                      <a:pt x="780512" y="14028"/>
                      <a:pt x="844012" y="33078"/>
                      <a:pt x="901867" y="64828"/>
                    </a:cubicBezTo>
                    <a:cubicBezTo>
                      <a:pt x="959722" y="96578"/>
                      <a:pt x="1018284" y="146672"/>
                      <a:pt x="1066967" y="196061"/>
                    </a:cubicBezTo>
                    <a:cubicBezTo>
                      <a:pt x="1115650" y="245450"/>
                      <a:pt x="1157984" y="304716"/>
                      <a:pt x="1193967" y="361161"/>
                    </a:cubicBezTo>
                    <a:cubicBezTo>
                      <a:pt x="1229950" y="417606"/>
                      <a:pt x="1257467" y="472639"/>
                      <a:pt x="1282867" y="534728"/>
                    </a:cubicBezTo>
                    <a:cubicBezTo>
                      <a:pt x="1308267" y="596817"/>
                      <a:pt x="1332961" y="673017"/>
                      <a:pt x="1346367" y="733695"/>
                    </a:cubicBezTo>
                    <a:cubicBezTo>
                      <a:pt x="1359773" y="794373"/>
                      <a:pt x="1363301" y="831767"/>
                      <a:pt x="1363301" y="898795"/>
                    </a:cubicBezTo>
                    <a:cubicBezTo>
                      <a:pt x="1363301" y="965823"/>
                      <a:pt x="1358361" y="1063189"/>
                      <a:pt x="1346367" y="1135861"/>
                    </a:cubicBezTo>
                    <a:cubicBezTo>
                      <a:pt x="1334373" y="1208533"/>
                      <a:pt x="1313206" y="1270622"/>
                      <a:pt x="1291334" y="1334828"/>
                    </a:cubicBezTo>
                    <a:cubicBezTo>
                      <a:pt x="1269462" y="1399034"/>
                      <a:pt x="1244062" y="1461828"/>
                      <a:pt x="1215134" y="1521095"/>
                    </a:cubicBezTo>
                    <a:cubicBezTo>
                      <a:pt x="1186206" y="1580362"/>
                      <a:pt x="1153750" y="1636806"/>
                      <a:pt x="1117767" y="1690428"/>
                    </a:cubicBezTo>
                    <a:cubicBezTo>
                      <a:pt x="1081784" y="1744050"/>
                      <a:pt x="1044389" y="1797673"/>
                      <a:pt x="999234" y="1842828"/>
                    </a:cubicBezTo>
                    <a:cubicBezTo>
                      <a:pt x="954079" y="1887983"/>
                      <a:pt x="902573" y="1931022"/>
                      <a:pt x="846834" y="1961361"/>
                    </a:cubicBezTo>
                    <a:cubicBezTo>
                      <a:pt x="791095" y="1991700"/>
                      <a:pt x="721245" y="2017100"/>
                      <a:pt x="664801" y="2024861"/>
                    </a:cubicBezTo>
                    <a:cubicBezTo>
                      <a:pt x="608357" y="2032622"/>
                      <a:pt x="562495" y="2025567"/>
                      <a:pt x="508167" y="2007928"/>
                    </a:cubicBezTo>
                    <a:cubicBezTo>
                      <a:pt x="453839" y="1990289"/>
                      <a:pt x="388223" y="1957128"/>
                      <a:pt x="338834" y="1919028"/>
                    </a:cubicBezTo>
                    <a:cubicBezTo>
                      <a:pt x="289445" y="1880928"/>
                      <a:pt x="248523" y="1830833"/>
                      <a:pt x="211834" y="1779328"/>
                    </a:cubicBezTo>
                    <a:cubicBezTo>
                      <a:pt x="175145" y="1727823"/>
                      <a:pt x="144101" y="1667850"/>
                      <a:pt x="118701" y="1609995"/>
                    </a:cubicBezTo>
                    <a:cubicBezTo>
                      <a:pt x="93301" y="1552140"/>
                      <a:pt x="75662" y="1493578"/>
                      <a:pt x="59434" y="1432195"/>
                    </a:cubicBezTo>
                    <a:cubicBezTo>
                      <a:pt x="43206" y="1370812"/>
                      <a:pt x="31212" y="1304489"/>
                      <a:pt x="21334" y="1241695"/>
                    </a:cubicBezTo>
                    <a:cubicBezTo>
                      <a:pt x="11456" y="1178901"/>
                      <a:pt x="1578" y="1118928"/>
                      <a:pt x="167" y="1055428"/>
                    </a:cubicBezTo>
                    <a:cubicBezTo>
                      <a:pt x="-1244" y="991928"/>
                      <a:pt x="6517" y="922078"/>
                      <a:pt x="12867" y="860695"/>
                    </a:cubicBezTo>
                    <a:cubicBezTo>
                      <a:pt x="19217" y="799312"/>
                      <a:pt x="27684" y="746395"/>
                      <a:pt x="38267" y="687128"/>
                    </a:cubicBezTo>
                    <a:cubicBezTo>
                      <a:pt x="48850" y="627861"/>
                      <a:pt x="61550" y="552367"/>
                      <a:pt x="76367" y="505095"/>
                    </a:cubicBezTo>
                    <a:cubicBezTo>
                      <a:pt x="91184" y="457823"/>
                      <a:pt x="108117" y="441594"/>
                      <a:pt x="122934" y="411961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DE184AF-D4F9-E649-829C-CF780BDC31D0}"/>
                  </a:ext>
                </a:extLst>
              </p:cNvPr>
              <p:cNvSpPr/>
              <p:nvPr/>
            </p:nvSpPr>
            <p:spPr>
              <a:xfrm>
                <a:off x="1508437" y="3500787"/>
                <a:ext cx="49244" cy="47715"/>
              </a:xfrm>
              <a:prstGeom prst="ellipse">
                <a:avLst/>
              </a:prstGeom>
              <a:noFill/>
              <a:ln w="31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461F1E2-D61A-9F4A-9C36-AD1A0AB9FA9A}"/>
                  </a:ext>
                </a:extLst>
              </p:cNvPr>
              <p:cNvCxnSpPr/>
              <p:nvPr/>
            </p:nvCxnSpPr>
            <p:spPr>
              <a:xfrm flipV="1">
                <a:off x="1536516" y="3524312"/>
                <a:ext cx="558272" cy="33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740D6EE-C554-D24F-8577-34916E3A3D0F}"/>
                  </a:ext>
                </a:extLst>
              </p:cNvPr>
              <p:cNvCxnSpPr/>
              <p:nvPr/>
            </p:nvCxnSpPr>
            <p:spPr>
              <a:xfrm flipV="1">
                <a:off x="1533835" y="2686110"/>
                <a:ext cx="185789" cy="838535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7CCF3-C0CD-7F45-9D4D-D3759228BF14}"/>
                  </a:ext>
                </a:extLst>
              </p:cNvPr>
              <p:cNvSpPr txBox="1"/>
              <p:nvPr/>
            </p:nvSpPr>
            <p:spPr>
              <a:xfrm>
                <a:off x="1567704" y="3029011"/>
                <a:ext cx="452966" cy="612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/>
                  <a:t>ψ</a:t>
                </a:r>
                <a:endParaRPr lang="en-US" sz="2400" b="1" i="1" dirty="0"/>
              </a:p>
            </p:txBody>
          </p:sp>
          <p:pic>
            <p:nvPicPr>
              <p:cNvPr id="25" name="Picture 24" descr="big-protonDiff.eps">
                <a:extLst>
                  <a:ext uri="{FF2B5EF4-FFF2-40B4-BE49-F238E27FC236}">
                    <a16:creationId xmlns:a16="http://schemas.microsoft.com/office/drawing/2014/main" id="{A2C99EC4-8442-DD40-8090-264BCC3FC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8" t="13212" r="28724" b="11663"/>
              <a:stretch/>
            </p:blipFill>
            <p:spPr>
              <a:xfrm>
                <a:off x="638926" y="2006600"/>
                <a:ext cx="1557867" cy="3171510"/>
              </a:xfrm>
              <a:prstGeom prst="rect">
                <a:avLst/>
              </a:prstGeom>
            </p:spPr>
          </p:pic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02CF4AB-E8B0-024F-95DC-F5A265B58C05}"/>
                  </a:ext>
                </a:extLst>
              </p:cNvPr>
              <p:cNvSpPr/>
              <p:nvPr/>
            </p:nvSpPr>
            <p:spPr>
              <a:xfrm>
                <a:off x="2057400" y="1955800"/>
                <a:ext cx="186267" cy="1058333"/>
              </a:xfrm>
              <a:custGeom>
                <a:avLst/>
                <a:gdLst>
                  <a:gd name="connsiteX0" fmla="*/ 0 w 186267"/>
                  <a:gd name="connsiteY0" fmla="*/ 609600 h 1058333"/>
                  <a:gd name="connsiteX1" fmla="*/ 186267 w 186267"/>
                  <a:gd name="connsiteY1" fmla="*/ 1058333 h 1058333"/>
                  <a:gd name="connsiteX2" fmla="*/ 186267 w 186267"/>
                  <a:gd name="connsiteY2" fmla="*/ 0 h 1058333"/>
                  <a:gd name="connsiteX3" fmla="*/ 33867 w 186267"/>
                  <a:gd name="connsiteY3" fmla="*/ 16933 h 1058333"/>
                  <a:gd name="connsiteX4" fmla="*/ 0 w 186267"/>
                  <a:gd name="connsiteY4" fmla="*/ 609600 h 105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67" h="1058333">
                    <a:moveTo>
                      <a:pt x="0" y="609600"/>
                    </a:moveTo>
                    <a:lnTo>
                      <a:pt x="186267" y="1058333"/>
                    </a:lnTo>
                    <a:lnTo>
                      <a:pt x="186267" y="0"/>
                    </a:lnTo>
                    <a:lnTo>
                      <a:pt x="33867" y="16933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0DB25E6-8436-EA4B-A615-D483DA657530}"/>
                  </a:ext>
                </a:extLst>
              </p:cNvPr>
              <p:cNvSpPr/>
              <p:nvPr/>
            </p:nvSpPr>
            <p:spPr>
              <a:xfrm>
                <a:off x="2074330" y="4114794"/>
                <a:ext cx="226278" cy="1107917"/>
              </a:xfrm>
              <a:custGeom>
                <a:avLst/>
                <a:gdLst>
                  <a:gd name="connsiteX0" fmla="*/ 152400 w 203200"/>
                  <a:gd name="connsiteY0" fmla="*/ 0 h 1176867"/>
                  <a:gd name="connsiteX1" fmla="*/ 0 w 203200"/>
                  <a:gd name="connsiteY1" fmla="*/ 397933 h 1176867"/>
                  <a:gd name="connsiteX2" fmla="*/ 8467 w 203200"/>
                  <a:gd name="connsiteY2" fmla="*/ 1176867 h 1176867"/>
                  <a:gd name="connsiteX3" fmla="*/ 203200 w 203200"/>
                  <a:gd name="connsiteY3" fmla="*/ 1159933 h 1176867"/>
                  <a:gd name="connsiteX4" fmla="*/ 152400 w 203200"/>
                  <a:gd name="connsiteY4" fmla="*/ 0 h 117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200" h="1176867">
                    <a:moveTo>
                      <a:pt x="152400" y="0"/>
                    </a:moveTo>
                    <a:lnTo>
                      <a:pt x="0" y="397933"/>
                    </a:lnTo>
                    <a:cubicBezTo>
                      <a:pt x="2822" y="657578"/>
                      <a:pt x="5645" y="917222"/>
                      <a:pt x="8467" y="1176867"/>
                    </a:cubicBezTo>
                    <a:lnTo>
                      <a:pt x="203200" y="1159933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0" name="Picture 29" descr="big-protonDiff.eps">
              <a:extLst>
                <a:ext uri="{FF2B5EF4-FFF2-40B4-BE49-F238E27FC236}">
                  <a16:creationId xmlns:a16="http://schemas.microsoft.com/office/drawing/2014/main" id="{A69BB893-136C-5543-B457-62F40501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00" t="23435" b="23481"/>
            <a:stretch/>
          </p:blipFill>
          <p:spPr>
            <a:xfrm>
              <a:off x="1986555" y="3629088"/>
              <a:ext cx="873816" cy="2393509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A08ED4-F5D1-FB4F-A442-8D056408F2EE}"/>
              </a:ext>
            </a:extLst>
          </p:cNvPr>
          <p:cNvCxnSpPr>
            <a:cxnSpLocks/>
          </p:cNvCxnSpPr>
          <p:nvPr/>
        </p:nvCxnSpPr>
        <p:spPr>
          <a:xfrm>
            <a:off x="7659782" y="5826884"/>
            <a:ext cx="290362" cy="14682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996A98-A370-664E-ACEF-F1FFF52F7D42}"/>
              </a:ext>
            </a:extLst>
          </p:cNvPr>
          <p:cNvCxnSpPr>
            <a:cxnSpLocks/>
          </p:cNvCxnSpPr>
          <p:nvPr/>
        </p:nvCxnSpPr>
        <p:spPr>
          <a:xfrm flipH="1">
            <a:off x="4416978" y="4280125"/>
            <a:ext cx="479110" cy="38005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D793CB-36B7-9046-9F81-EB4ED725875E}"/>
              </a:ext>
            </a:extLst>
          </p:cNvPr>
          <p:cNvSpPr txBox="1"/>
          <p:nvPr/>
        </p:nvSpPr>
        <p:spPr>
          <a:xfrm>
            <a:off x="7804963" y="3100705"/>
            <a:ext cx="179532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itch at a </a:t>
            </a:r>
            <a:r>
              <a:rPr lang="en-US" b="1" dirty="0">
                <a:solidFill>
                  <a:srgbClr val="008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FILD</a:t>
            </a:r>
            <a:r>
              <a:rPr lang="en-US" b="1" baseline="30000" dirty="0">
                <a:solidFill>
                  <a:srgbClr val="008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entury Gothic"/>
              </a:rPr>
              <a:t>1</a:t>
            </a:r>
            <a:endParaRPr lang="en-US" b="1" dirty="0">
              <a:solidFill>
                <a:srgbClr val="008000"/>
              </a:solidFill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entury Gothic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199251-450E-BB49-9317-35D49CE8549E}"/>
              </a:ext>
            </a:extLst>
          </p:cNvPr>
          <p:cNvSpPr txBox="1"/>
          <p:nvPr/>
        </p:nvSpPr>
        <p:spPr>
          <a:xfrm>
            <a:off x="2134547" y="5976146"/>
            <a:ext cx="3398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</a:t>
            </a:r>
            <a:r>
              <a:rPr lang="en-US" sz="1400" dirty="0" err="1"/>
              <a:t>Zweben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Fusion (1989)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126B68-1AC3-9E4A-8337-C92CFBC3E206}"/>
                  </a:ext>
                </a:extLst>
              </p:cNvPr>
              <p:cNvSpPr txBox="1"/>
              <p:nvPr/>
            </p:nvSpPr>
            <p:spPr>
              <a:xfrm>
                <a:off x="8202434" y="2561250"/>
                <a:ext cx="1723445" cy="3752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Pitch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126B68-1AC3-9E4A-8337-C92CFBC3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434" y="2561250"/>
                <a:ext cx="1723445" cy="375231"/>
              </a:xfrm>
              <a:prstGeom prst="rect">
                <a:avLst/>
              </a:prstGeom>
              <a:blipFill>
                <a:blip r:embed="rId8"/>
                <a:stretch>
                  <a:fillRect l="-2899" t="-9375" b="-1562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8AE9209-2DFE-5242-B3AA-23FE1BCED9CD}"/>
              </a:ext>
            </a:extLst>
          </p:cNvPr>
          <p:cNvSpPr txBox="1"/>
          <p:nvPr/>
        </p:nvSpPr>
        <p:spPr>
          <a:xfrm>
            <a:off x="2120662" y="6301342"/>
            <a:ext cx="3398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[2] </a:t>
            </a:r>
            <a:r>
              <a:rPr lang="en-US" sz="1400" dirty="0" err="1"/>
              <a:t>Heidbrink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Fusion (1984)</a:t>
            </a:r>
          </a:p>
        </p:txBody>
      </p:sp>
    </p:spTree>
    <p:extLst>
      <p:ext uri="{BB962C8B-B14F-4D97-AF65-F5344CB8AC3E}">
        <p14:creationId xmlns:p14="http://schemas.microsoft.com/office/powerpoint/2010/main" val="1867061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/>
      <p:bldP spid="37" grpId="0"/>
      <p:bldP spid="29" grpId="0"/>
      <p:bldP spid="32" grpId="0" animBg="1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Inject pellets with spin polarized nuclei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1DDE8-7E8F-3C4B-832B-6DF1990AF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524000" y="1039674"/>
            <a:ext cx="9144000" cy="1387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A434D-0EC2-094A-BE0D-71D027EA0003}"/>
              </a:ext>
            </a:extLst>
          </p:cNvPr>
          <p:cNvSpPr txBox="1"/>
          <p:nvPr/>
        </p:nvSpPr>
        <p:spPr>
          <a:xfrm>
            <a:off x="1709058" y="4488227"/>
            <a:ext cx="8741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Prepare polarized D pellet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Prepare polarized </a:t>
            </a:r>
            <a:r>
              <a:rPr lang="en-US" b="1" baseline="30000" dirty="0"/>
              <a:t>3</a:t>
            </a:r>
            <a:r>
              <a:rPr lang="en-US" b="1" dirty="0"/>
              <a:t>He pellet (for thermonuclear experiment)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How long will the fuel stay polarized?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Preserve polarization during injection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6FAA2-8D97-B646-93D1-03BD3B25555B}"/>
              </a:ext>
            </a:extLst>
          </p:cNvPr>
          <p:cNvSpPr txBox="1"/>
          <p:nvPr/>
        </p:nvSpPr>
        <p:spPr>
          <a:xfrm>
            <a:off x="8721037" y="6002235"/>
            <a:ext cx="2787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baseline="30000" dirty="0"/>
              <a:t>1</a:t>
            </a:r>
            <a:r>
              <a:rPr lang="en-US" sz="1400" dirty="0"/>
              <a:t>L. Baylor et 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0911B0-1C37-DD45-BC5A-DA53464ED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30" b="3723"/>
          <a:stretch/>
        </p:blipFill>
        <p:spPr>
          <a:xfrm>
            <a:off x="1524000" y="2351309"/>
            <a:ext cx="9144000" cy="6313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C446D6D-24A1-C146-93A1-5C1092F06648}"/>
              </a:ext>
            </a:extLst>
          </p:cNvPr>
          <p:cNvSpPr/>
          <p:nvPr/>
        </p:nvSpPr>
        <p:spPr>
          <a:xfrm>
            <a:off x="4648200" y="2526227"/>
            <a:ext cx="587829" cy="57141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19127D-B6C3-DE4E-8D09-EDFEBD7EF104}"/>
              </a:ext>
            </a:extLst>
          </p:cNvPr>
          <p:cNvSpPr/>
          <p:nvPr/>
        </p:nvSpPr>
        <p:spPr>
          <a:xfrm>
            <a:off x="6079672" y="1847982"/>
            <a:ext cx="1284515" cy="57141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7439DF-7CDD-C74D-9EE7-D330A849BAA5}"/>
              </a:ext>
            </a:extLst>
          </p:cNvPr>
          <p:cNvSpPr/>
          <p:nvPr/>
        </p:nvSpPr>
        <p:spPr>
          <a:xfrm>
            <a:off x="6741459" y="1341479"/>
            <a:ext cx="618562" cy="1240357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B86165-6875-2F4C-8D0A-09D6AF63B3A8}"/>
              </a:ext>
            </a:extLst>
          </p:cNvPr>
          <p:cNvSpPr txBox="1"/>
          <p:nvPr/>
        </p:nvSpPr>
        <p:spPr>
          <a:xfrm>
            <a:off x="1861458" y="3040426"/>
            <a:ext cx="874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If using only one pellet: use D pellet and </a:t>
            </a:r>
            <a:r>
              <a:rPr lang="en-US" b="1" baseline="30000" dirty="0">
                <a:solidFill>
                  <a:srgbClr val="0070C0"/>
                </a:solidFill>
              </a:rPr>
              <a:t>3</a:t>
            </a:r>
            <a:r>
              <a:rPr lang="en-US" b="1" dirty="0">
                <a:solidFill>
                  <a:srgbClr val="0070C0"/>
                </a:solidFill>
              </a:rPr>
              <a:t>He fast 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3F933-AE7F-3E4D-ABE0-BD800F9DA108}"/>
              </a:ext>
            </a:extLst>
          </p:cNvPr>
          <p:cNvSpPr txBox="1"/>
          <p:nvPr/>
        </p:nvSpPr>
        <p:spPr>
          <a:xfrm>
            <a:off x="1894590" y="3391606"/>
            <a:ext cx="874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Two pellets requires a hot thermonuclear plasma</a:t>
            </a:r>
          </a:p>
        </p:txBody>
      </p:sp>
    </p:spTree>
    <p:extLst>
      <p:ext uri="{BB962C8B-B14F-4D97-AF65-F5344CB8AC3E}">
        <p14:creationId xmlns:p14="http://schemas.microsoft.com/office/powerpoint/2010/main" val="2632099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Direct detection of polarization (like in NMR) is attractive but seems very challenging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40227-0EEC-81AE-D91C-B249E9EB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60715"/>
            <a:ext cx="9017594" cy="40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5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987" y="1051718"/>
            <a:ext cx="4872612" cy="4754563"/>
          </a:xfrm>
        </p:spPr>
        <p:txBody>
          <a:bodyPr/>
          <a:lstStyle/>
          <a:p>
            <a:r>
              <a:rPr lang="en-US" dirty="0"/>
              <a:t>Deuterium is usually the main ion species</a:t>
            </a:r>
          </a:p>
          <a:p>
            <a:r>
              <a:rPr lang="en-US" dirty="0"/>
              <a:t>Many fusion reaction products are unconfined in a moderate-size tokamak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595" y="217261"/>
            <a:ext cx="11418849" cy="492991"/>
          </a:xfrm>
        </p:spPr>
        <p:txBody>
          <a:bodyPr/>
          <a:lstStyle/>
          <a:p>
            <a:r>
              <a:rPr lang="en-US" dirty="0"/>
              <a:t>Three fusion reactions are often measured in fusion experiments</a:t>
            </a:r>
          </a:p>
        </p:txBody>
      </p:sp>
      <p:pic>
        <p:nvPicPr>
          <p:cNvPr id="5" name="Picture 4" descr="A graph of energy and energy&#10;&#10;Description automatically generated">
            <a:extLst>
              <a:ext uri="{FF2B5EF4-FFF2-40B4-BE49-F238E27FC236}">
                <a16:creationId xmlns:a16="http://schemas.microsoft.com/office/drawing/2014/main" id="{D5BE5C97-40F4-B0D7-7082-8A617223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98" y="1051718"/>
            <a:ext cx="6977416" cy="5129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FDAB2-9DDC-3DD7-36B8-71EC715B8A2B}"/>
              </a:ext>
            </a:extLst>
          </p:cNvPr>
          <p:cNvSpPr txBox="1"/>
          <p:nvPr/>
        </p:nvSpPr>
        <p:spPr>
          <a:xfrm>
            <a:off x="6573188" y="6476609"/>
            <a:ext cx="382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Heidbrink</a:t>
            </a:r>
            <a:r>
              <a:rPr lang="en-US" sz="1400" dirty="0"/>
              <a:t>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23 </a:t>
            </a:r>
            <a:r>
              <a:rPr lang="en-US" sz="1400" dirty="0"/>
              <a:t>(1983) 917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CAB0D-9325-38EE-F17B-7BD0B746DFA5}"/>
              </a:ext>
            </a:extLst>
          </p:cNvPr>
          <p:cNvSpPr/>
          <p:nvPr/>
        </p:nvSpPr>
        <p:spPr>
          <a:xfrm>
            <a:off x="7005715" y="1628078"/>
            <a:ext cx="253723" cy="29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5D4119-8765-5A51-2504-D64212E73067}"/>
              </a:ext>
            </a:extLst>
          </p:cNvPr>
          <p:cNvSpPr/>
          <p:nvPr/>
        </p:nvSpPr>
        <p:spPr>
          <a:xfrm>
            <a:off x="8217482" y="2137315"/>
            <a:ext cx="253723" cy="29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3052F4-6EF7-0B90-14DB-B4594E909505}"/>
              </a:ext>
            </a:extLst>
          </p:cNvPr>
          <p:cNvSpPr/>
          <p:nvPr/>
        </p:nvSpPr>
        <p:spPr>
          <a:xfrm>
            <a:off x="10165227" y="3549802"/>
            <a:ext cx="253723" cy="29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5F5D7E-16B2-9B64-032E-DA8D8E96DC9D}"/>
              </a:ext>
            </a:extLst>
          </p:cNvPr>
          <p:cNvSpPr/>
          <p:nvPr/>
        </p:nvSpPr>
        <p:spPr>
          <a:xfrm>
            <a:off x="10607557" y="2174488"/>
            <a:ext cx="253723" cy="295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595" y="217261"/>
            <a:ext cx="11418849" cy="492991"/>
          </a:xfrm>
        </p:spPr>
        <p:txBody>
          <a:bodyPr/>
          <a:lstStyle/>
          <a:p>
            <a:r>
              <a:rPr lang="en-US" dirty="0"/>
              <a:t>Many experiments are heated by neutral beams</a:t>
            </a:r>
          </a:p>
        </p:txBody>
      </p:sp>
      <p:pic>
        <p:nvPicPr>
          <p:cNvPr id="5" name="Picture 10" descr="Outside_Tokamak 5">
            <a:extLst>
              <a:ext uri="{FF2B5EF4-FFF2-40B4-BE49-F238E27FC236}">
                <a16:creationId xmlns:a16="http://schemas.microsoft.com/office/drawing/2014/main" id="{11EAA1DB-7EA9-2661-EC92-F3534C61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5" y="2084395"/>
            <a:ext cx="5904061" cy="470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986" y="862149"/>
            <a:ext cx="8448907" cy="1334642"/>
          </a:xfrm>
        </p:spPr>
        <p:txBody>
          <a:bodyPr/>
          <a:lstStyle/>
          <a:p>
            <a:r>
              <a:rPr lang="en-US" dirty="0"/>
              <a:t>Inject ~ 80 keV D neutrals</a:t>
            </a:r>
          </a:p>
          <a:p>
            <a:r>
              <a:rPr lang="en-US" dirty="0"/>
              <a:t>Beam ions take </a:t>
            </a:r>
            <a:r>
              <a:rPr lang="en-US" i="1" dirty="0"/>
              <a:t>O(0.1 s) </a:t>
            </a:r>
            <a:r>
              <a:rPr lang="en-US" dirty="0"/>
              <a:t>to thermalize</a:t>
            </a:r>
          </a:p>
          <a:p>
            <a:r>
              <a:rPr lang="en-US" dirty="0"/>
              <a:t>Routinely measure 2.45 MeV neutrons from d(</a:t>
            </a:r>
            <a:r>
              <a:rPr lang="en-US" dirty="0" err="1"/>
              <a:t>d,n</a:t>
            </a:r>
            <a:r>
              <a:rPr lang="en-US" dirty="0"/>
              <a:t>)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3BB094E-5A50-E46A-21C2-4A5DB8A99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787" y="2109335"/>
            <a:ext cx="5904061" cy="3793016"/>
          </a:xfrm>
          <a:prstGeom prst="rect">
            <a:avLst/>
          </a:prstGeom>
        </p:spPr>
      </p:pic>
      <p:pic>
        <p:nvPicPr>
          <p:cNvPr id="8" name="Picture 10" descr="D3D_logo_Revised.tif">
            <a:extLst>
              <a:ext uri="{FF2B5EF4-FFF2-40B4-BE49-F238E27FC236}">
                <a16:creationId xmlns:a16="http://schemas.microsoft.com/office/drawing/2014/main" id="{F9D9D736-0527-520A-98E0-4990BE31C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55" y="6100219"/>
            <a:ext cx="1212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3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595" y="217261"/>
            <a:ext cx="11608419" cy="492991"/>
          </a:xfrm>
        </p:spPr>
        <p:txBody>
          <a:bodyPr/>
          <a:lstStyle/>
          <a:p>
            <a:r>
              <a:rPr lang="en-US" dirty="0"/>
              <a:t>Some experiments are fueled by pellets that ablate &amp; ionize in the plasma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19383-26F3-6684-75FE-242929949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7" y="2882973"/>
            <a:ext cx="3272589" cy="3857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73950-5F51-67B9-D1ED-F10DE0BD1FEB}"/>
              </a:ext>
            </a:extLst>
          </p:cNvPr>
          <p:cNvSpPr txBox="1"/>
          <p:nvPr/>
        </p:nvSpPr>
        <p:spPr>
          <a:xfrm>
            <a:off x="555106" y="2500307"/>
            <a:ext cx="366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Pellet injector above DIII-D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986" y="1051719"/>
            <a:ext cx="7278029" cy="886018"/>
          </a:xfrm>
        </p:spPr>
        <p:txBody>
          <a:bodyPr/>
          <a:lstStyle/>
          <a:p>
            <a:r>
              <a:rPr lang="en-US" dirty="0"/>
              <a:t>Inject frozen D pellets</a:t>
            </a:r>
          </a:p>
          <a:p>
            <a:r>
              <a:rPr lang="en-US" dirty="0"/>
              <a:t>Inject ”shell pellets” with gas inside</a:t>
            </a:r>
          </a:p>
          <a:p>
            <a:r>
              <a:rPr lang="en-US" dirty="0"/>
              <a:t>Typical “particle confinement time” is </a:t>
            </a:r>
            <a:r>
              <a:rPr lang="en-US" i="1" dirty="0"/>
              <a:t>O(0.1 s)</a:t>
            </a:r>
            <a:r>
              <a:rPr lang="en-US" dirty="0"/>
              <a:t> </a:t>
            </a:r>
          </a:p>
        </p:txBody>
      </p:sp>
      <p:pic>
        <p:nvPicPr>
          <p:cNvPr id="10" name="Picture 9" descr="Diagram of a plasma device&#10;&#10;Description automatically generated">
            <a:extLst>
              <a:ext uri="{FF2B5EF4-FFF2-40B4-BE49-F238E27FC236}">
                <a16:creationId xmlns:a16="http://schemas.microsoft.com/office/drawing/2014/main" id="{0A536611-7CF7-CAC8-DF8E-6DB62EE09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93" y="3370103"/>
            <a:ext cx="2542929" cy="32210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79845EA-9BD1-4984-0B28-426DB777319C}"/>
              </a:ext>
            </a:extLst>
          </p:cNvPr>
          <p:cNvGrpSpPr/>
          <p:nvPr/>
        </p:nvGrpSpPr>
        <p:grpSpPr>
          <a:xfrm>
            <a:off x="7068017" y="1413630"/>
            <a:ext cx="5410199" cy="2645416"/>
            <a:chOff x="7068017" y="1424781"/>
            <a:chExt cx="5410199" cy="2645416"/>
          </a:xfrm>
        </p:grpSpPr>
        <p:pic>
          <p:nvPicPr>
            <p:cNvPr id="12" name="Picture 11" descr="A graph of a number of different types of signals&#10;&#10;Description automatically generated with medium confidence">
              <a:extLst>
                <a:ext uri="{FF2B5EF4-FFF2-40B4-BE49-F238E27FC236}">
                  <a16:creationId xmlns:a16="http://schemas.microsoft.com/office/drawing/2014/main" id="{EABB6184-0F64-1D93-711D-C456848D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4257"/>
            <a:stretch/>
          </p:blipFill>
          <p:spPr>
            <a:xfrm>
              <a:off x="7071732" y="1424781"/>
              <a:ext cx="5029200" cy="20042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026549-547A-C0C3-8DCB-888A8A9C54AD}"/>
                </a:ext>
              </a:extLst>
            </p:cNvPr>
            <p:cNvSpPr txBox="1"/>
            <p:nvPr/>
          </p:nvSpPr>
          <p:spPr>
            <a:xfrm>
              <a:off x="9389328" y="1647291"/>
              <a:ext cx="3088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Electron density</a:t>
              </a:r>
            </a:p>
          </p:txBody>
        </p:sp>
        <p:pic>
          <p:nvPicPr>
            <p:cNvPr id="14" name="Picture 13" descr="A graph of a number of different types of signals&#10;&#10;Description automatically generated with medium confidence">
              <a:extLst>
                <a:ext uri="{FF2B5EF4-FFF2-40B4-BE49-F238E27FC236}">
                  <a16:creationId xmlns:a16="http://schemas.microsoft.com/office/drawing/2014/main" id="{025605FA-E447-F5D4-78D7-4FA3488A9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5404" b="-929"/>
            <a:stretch/>
          </p:blipFill>
          <p:spPr>
            <a:xfrm>
              <a:off x="7068017" y="3389973"/>
              <a:ext cx="5029200" cy="68022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1885F35-9F59-66C2-ACB7-C44BA6F68289}"/>
              </a:ext>
            </a:extLst>
          </p:cNvPr>
          <p:cNvSpPr txBox="1"/>
          <p:nvPr/>
        </p:nvSpPr>
        <p:spPr>
          <a:xfrm>
            <a:off x="8189516" y="4141282"/>
            <a:ext cx="3831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Baylor et al., Phys. Plasmas </a:t>
            </a:r>
            <a:r>
              <a:rPr lang="en-US" sz="1400" b="1" dirty="0"/>
              <a:t>7 </a:t>
            </a:r>
            <a:r>
              <a:rPr lang="en-US" sz="1400" dirty="0"/>
              <a:t>(2000) 1878</a:t>
            </a:r>
          </a:p>
        </p:txBody>
      </p:sp>
      <p:pic>
        <p:nvPicPr>
          <p:cNvPr id="17" name="Picture 10" descr="D3D_logo_Revised.tif">
            <a:extLst>
              <a:ext uri="{FF2B5EF4-FFF2-40B4-BE49-F238E27FC236}">
                <a16:creationId xmlns:a16="http://schemas.microsoft.com/office/drawing/2014/main" id="{8C8BB220-B1CD-E355-018A-9AEFA3FC9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338" y="6024238"/>
            <a:ext cx="1212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62D3A0E5-38DA-76A7-FFA0-ABF63426B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465" y="6056539"/>
            <a:ext cx="19558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8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986" y="1051718"/>
            <a:ext cx="9652002" cy="4754563"/>
          </a:xfrm>
        </p:spPr>
        <p:txBody>
          <a:bodyPr/>
          <a:lstStyle/>
          <a:p>
            <a:r>
              <a:rPr lang="en-US" dirty="0"/>
              <a:t>Most of the plasma is thermal with ion temperatures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of a few keV</a:t>
            </a:r>
          </a:p>
          <a:p>
            <a:r>
              <a:rPr lang="en-US" dirty="0"/>
              <a:t>Neutral beams produce non-thermal, anisotropic populations with </a:t>
            </a:r>
            <a:r>
              <a:rPr lang="en-US" i="1" dirty="0"/>
              <a:t>O(100 keV) </a:t>
            </a:r>
            <a:r>
              <a:rPr lang="en-US" dirty="0"/>
              <a:t>energies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595" y="217261"/>
            <a:ext cx="11418849" cy="492991"/>
          </a:xfrm>
        </p:spPr>
        <p:txBody>
          <a:bodyPr/>
          <a:lstStyle/>
          <a:p>
            <a:r>
              <a:rPr lang="en-US" dirty="0"/>
              <a:t>Distinguish between thermal &amp; super-thermal distribution functions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449181-8FFD-EC42-4DC6-C8CE0F451E80}"/>
              </a:ext>
            </a:extLst>
          </p:cNvPr>
          <p:cNvGrpSpPr/>
          <p:nvPr/>
        </p:nvGrpSpPr>
        <p:grpSpPr>
          <a:xfrm>
            <a:off x="7025268" y="2282724"/>
            <a:ext cx="4066479" cy="4240739"/>
            <a:chOff x="8176016" y="2282725"/>
            <a:chExt cx="2915731" cy="30698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7D9787-21A2-47C0-F369-22B1C6792E61}"/>
                </a:ext>
              </a:extLst>
            </p:cNvPr>
            <p:cNvGrpSpPr/>
            <p:nvPr/>
          </p:nvGrpSpPr>
          <p:grpSpPr>
            <a:xfrm>
              <a:off x="8176016" y="2282725"/>
              <a:ext cx="2915731" cy="3069846"/>
              <a:chOff x="678829" y="3727369"/>
              <a:chExt cx="2915731" cy="306984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5F88D6D-268D-298E-E8F4-FD36CB211C50}"/>
                  </a:ext>
                </a:extLst>
              </p:cNvPr>
              <p:cNvGrpSpPr/>
              <p:nvPr/>
            </p:nvGrpSpPr>
            <p:grpSpPr>
              <a:xfrm>
                <a:off x="678829" y="4323967"/>
                <a:ext cx="2915731" cy="2473248"/>
                <a:chOff x="4937458" y="3152551"/>
                <a:chExt cx="3357764" cy="2848199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B2EDE18-FA62-0A48-D676-14A7D28FB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4937458" y="3152551"/>
                  <a:ext cx="3357764" cy="2848199"/>
                </a:xfrm>
                <a:prstGeom prst="rect">
                  <a:avLst/>
                </a:prstGeom>
              </p:spPr>
            </p:pic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DC81EA8-FFEF-B17E-06C9-03126CDEB404}"/>
                    </a:ext>
                  </a:extLst>
                </p:cNvPr>
                <p:cNvSpPr/>
                <p:nvPr/>
              </p:nvSpPr>
              <p:spPr bwMode="auto">
                <a:xfrm rot="421612">
                  <a:off x="7251469" y="4920391"/>
                  <a:ext cx="563880" cy="9906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/>
                  <a:endParaRPr lang="en-US" sz="1500" b="1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DEF590A-923F-0FAC-63ED-3A2672447C89}"/>
                    </a:ext>
                  </a:extLst>
                </p:cNvPr>
                <p:cNvSpPr/>
                <p:nvPr/>
              </p:nvSpPr>
              <p:spPr bwMode="auto">
                <a:xfrm rot="4373007">
                  <a:off x="5506489" y="3644040"/>
                  <a:ext cx="563880" cy="9906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/>
                  <a:endParaRPr lang="en-US" sz="1500" b="1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1469E8-86EE-A64B-C07C-F5F41DF47351}"/>
                  </a:ext>
                </a:extLst>
              </p:cNvPr>
              <p:cNvSpPr txBox="1"/>
              <p:nvPr/>
            </p:nvSpPr>
            <p:spPr>
              <a:xfrm>
                <a:off x="1116558" y="3727369"/>
                <a:ext cx="2162456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40639" marR="40639" defTabSz="4572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srgbClr val="008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entury Gothic"/>
                  </a:rPr>
                  <a:t>Beam-plasma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F5D7E5-5762-D4AC-F3CE-84E91A8F4ACA}"/>
                </a:ext>
              </a:extLst>
            </p:cNvPr>
            <p:cNvSpPr/>
            <p:nvPr/>
          </p:nvSpPr>
          <p:spPr>
            <a:xfrm>
              <a:off x="8486078" y="2286000"/>
              <a:ext cx="1906859" cy="345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FDB4C6-B74F-8496-0683-86D18B7A1B07}"/>
              </a:ext>
            </a:extLst>
          </p:cNvPr>
          <p:cNvSpPr txBox="1"/>
          <p:nvPr/>
        </p:nvSpPr>
        <p:spPr>
          <a:xfrm>
            <a:off x="7457702" y="2611817"/>
            <a:ext cx="366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D distribution function </a:t>
            </a:r>
            <a:r>
              <a:rPr lang="en-US" i="1" dirty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84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13" y="217261"/>
            <a:ext cx="8229601" cy="492991"/>
          </a:xfrm>
        </p:spPr>
        <p:txBody>
          <a:bodyPr/>
          <a:lstStyle/>
          <a:p>
            <a:r>
              <a:rPr lang="en-US" dirty="0"/>
              <a:t>Use D-</a:t>
            </a:r>
            <a:r>
              <a:rPr lang="en-US" baseline="30000" dirty="0"/>
              <a:t>3</a:t>
            </a:r>
            <a:r>
              <a:rPr lang="en-US" dirty="0"/>
              <a:t>He as a proxy for D-T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094AD1-E3E7-504B-BA8C-CEC4F82E3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930" y="904461"/>
            <a:ext cx="4600867" cy="5953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82D400-BE1D-F848-AD94-9B9B9E855F7D}"/>
              </a:ext>
            </a:extLst>
          </p:cNvPr>
          <p:cNvSpPr txBox="1"/>
          <p:nvPr/>
        </p:nvSpPr>
        <p:spPr>
          <a:xfrm>
            <a:off x="2564800" y="5797375"/>
            <a:ext cx="494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Fusion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14.7 MeV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3.6 MeV alpha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C9212B2-98E7-AC05-C44E-626E0C7C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6" y="1051719"/>
            <a:ext cx="7278029" cy="886018"/>
          </a:xfrm>
        </p:spPr>
        <p:txBody>
          <a:bodyPr/>
          <a:lstStyle/>
          <a:p>
            <a:r>
              <a:rPr lang="en-US" dirty="0"/>
              <a:t>Mirror reaction virtually identical at </a:t>
            </a:r>
            <a:r>
              <a:rPr lang="en-US" i="1" dirty="0"/>
              <a:t>O(100 keV) </a:t>
            </a:r>
            <a:r>
              <a:rPr lang="en-US" dirty="0"/>
              <a:t>energies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7BD5F-E498-F961-7A8A-DA91C6D81B42}"/>
              </a:ext>
            </a:extLst>
          </p:cNvPr>
          <p:cNvSpPr txBox="1"/>
          <p:nvPr/>
        </p:nvSpPr>
        <p:spPr>
          <a:xfrm>
            <a:off x="6573188" y="6476609"/>
            <a:ext cx="402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Baylor et al.,  </a:t>
            </a:r>
            <a:r>
              <a:rPr lang="en-US" sz="1400" dirty="0" err="1"/>
              <a:t>Nucl</a:t>
            </a:r>
            <a:r>
              <a:rPr lang="en-US" sz="1400" dirty="0"/>
              <a:t>. Fusion </a:t>
            </a:r>
            <a:r>
              <a:rPr lang="en-US" sz="1400" b="1" dirty="0"/>
              <a:t>63 </a:t>
            </a:r>
            <a:r>
              <a:rPr lang="en-US" sz="1400" dirty="0"/>
              <a:t>(2023) 076009</a:t>
            </a:r>
          </a:p>
        </p:txBody>
      </p:sp>
    </p:spTree>
    <p:extLst>
      <p:ext uri="{BB962C8B-B14F-4D97-AF65-F5344CB8AC3E}">
        <p14:creationId xmlns:p14="http://schemas.microsoft.com/office/powerpoint/2010/main" val="277269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8616DB-CE77-0641-94A5-9488A9E7F5D5}"/>
              </a:ext>
            </a:extLst>
          </p:cNvPr>
          <p:cNvSpPr txBox="1">
            <a:spLocks/>
          </p:cNvSpPr>
          <p:nvPr/>
        </p:nvSpPr>
        <p:spPr bwMode="auto">
          <a:xfrm>
            <a:off x="33455" y="181636"/>
            <a:ext cx="12232888" cy="4929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039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03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07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11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159" algn="ctr" defTabSz="457039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Relative reactant energies of ~100 </a:t>
            </a:r>
            <a:r>
              <a:rPr lang="en-US" dirty="0" err="1"/>
              <a:t>keV</a:t>
            </a:r>
            <a:r>
              <a:rPr lang="en-US" dirty="0"/>
              <a:t> are needed for a D-</a:t>
            </a:r>
            <a:r>
              <a:rPr lang="en-US" baseline="30000" dirty="0"/>
              <a:t>3</a:t>
            </a:r>
            <a:r>
              <a:rPr lang="en-US" dirty="0"/>
              <a:t>He experiment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C5497-30EB-8C44-8843-F21C7C4D7294}"/>
              </a:ext>
            </a:extLst>
          </p:cNvPr>
          <p:cNvSpPr txBox="1"/>
          <p:nvPr/>
        </p:nvSpPr>
        <p:spPr>
          <a:xfrm>
            <a:off x="9009654" y="994505"/>
            <a:ext cx="390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Semilog</a:t>
            </a:r>
            <a:r>
              <a:rPr lang="en-US" sz="1600" dirty="0">
                <a:solidFill>
                  <a:srgbClr val="0070C0"/>
                </a:solidFill>
              </a:rPr>
              <a:t>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0FFF9-AE05-D79B-53F0-B8AD73E0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484" y="1335707"/>
            <a:ext cx="4521200" cy="444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DDD1E-85FF-2CED-92FB-9ADAD3AFD3EF}"/>
                  </a:ext>
                </a:extLst>
              </p:cNvPr>
              <p:cNvSpPr txBox="1"/>
              <p:nvPr/>
            </p:nvSpPr>
            <p:spPr>
              <a:xfrm>
                <a:off x="11038466" y="1510704"/>
                <a:ext cx="330540" cy="2769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DDD1E-85FF-2CED-92FB-9ADAD3AFD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66" y="1510704"/>
                <a:ext cx="330540" cy="276999"/>
              </a:xfrm>
              <a:prstGeom prst="rect">
                <a:avLst/>
              </a:prstGeom>
              <a:blipFill>
                <a:blip r:embed="rId4"/>
                <a:stretch>
                  <a:fillRect l="-344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12E571-837A-B322-FADF-1A002744F217}"/>
                  </a:ext>
                </a:extLst>
              </p:cNvPr>
              <p:cNvSpPr txBox="1"/>
              <p:nvPr/>
            </p:nvSpPr>
            <p:spPr>
              <a:xfrm>
                <a:off x="9467385" y="3685966"/>
                <a:ext cx="2018371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cross section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relative speed</a:t>
                </a:r>
                <a:endParaRPr lang="en-US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12E571-837A-B322-FADF-1A002744F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85" y="3685966"/>
                <a:ext cx="2018371" cy="646331"/>
              </a:xfrm>
              <a:prstGeom prst="rect">
                <a:avLst/>
              </a:prstGeom>
              <a:blipFill>
                <a:blip r:embed="rId5"/>
                <a:stretch>
                  <a:fillRect t="-1852" b="-925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249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164133</TotalTime>
  <Words>2460</Words>
  <Application>Microsoft Macintosh PowerPoint</Application>
  <PresentationFormat>Widescreen</PresentationFormat>
  <Paragraphs>339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 Math</vt:lpstr>
      <vt:lpstr>Century Gothic</vt:lpstr>
      <vt:lpstr>Tahoma</vt:lpstr>
      <vt:lpstr>Times</vt:lpstr>
      <vt:lpstr>Times New Roman</vt:lpstr>
      <vt:lpstr>Times-Italic</vt:lpstr>
      <vt:lpstr>Times-Roman</vt:lpstr>
      <vt:lpstr>Office Theme</vt:lpstr>
      <vt:lpstr>A research program to measure the lifetime of spin polarized nuclei in magnetically confined fusion plasmas </vt:lpstr>
      <vt:lpstr>Spin polarized fuel relaxes the requirements for fusion energy</vt:lpstr>
      <vt:lpstr>Outline</vt:lpstr>
      <vt:lpstr>Three fusion reactions are often measured in fusion experiments</vt:lpstr>
      <vt:lpstr>Many experiments are heated by neutral beams</vt:lpstr>
      <vt:lpstr>Some experiments are fueled by pellets that ablate &amp; ionize in the plasma</vt:lpstr>
      <vt:lpstr>Distinguish between thermal &amp; super-thermal distribution functions</vt:lpstr>
      <vt:lpstr>Use D-3He as a proxy for D-T</vt:lpstr>
      <vt:lpstr>PowerPoint Presentation</vt:lpstr>
      <vt:lpstr>For adequate count rate, require either 100 keV fast ions or Ti &gt; 10 keV</vt:lpstr>
      <vt:lpstr>Must use relative measurements of the differential cross section to measure the polarization accurately*</vt:lpstr>
      <vt:lpstr>Use relative measurements of the differential cross section to measure polarization </vt:lpstr>
      <vt:lpstr>Outline</vt:lpstr>
      <vt:lpstr>Deliver deuterium as a solid 7Li-D pellet*</vt:lpstr>
      <vt:lpstr>Deliver 3He as a shell pellet*</vt:lpstr>
      <vt:lpstr>An intense polarized neutral beam is desirable</vt:lpstr>
      <vt:lpstr>Outline</vt:lpstr>
      <vt:lpstr>Two mechanisms can cause depolarization: resonances at the precession frequency &amp; hyperfine interactions</vt:lpstr>
      <vt:lpstr>PowerPoint Presentation</vt:lpstr>
      <vt:lpstr>Magnetic moment μ conservation is a cornerstone of plasma theory</vt:lpstr>
      <vt:lpstr>Experiments can assess most depolarization mechanisms</vt:lpstr>
      <vt:lpstr>Outline</vt:lpstr>
      <vt:lpstr>Use relative measurements of emitted 3.6 MeV alphas &amp; 14.7 MeV protons to infer polarization*</vt:lpstr>
      <vt:lpstr>Planned experimental scenarios on DIII-D</vt:lpstr>
      <vt:lpstr>With intense polarized beams and/or D-D differential cross sections experiments on many other facilities become feasible</vt:lpstr>
      <vt:lpstr>Conclusions &amp; Opportunities</vt:lpstr>
      <vt:lpstr>Backup</vt:lpstr>
      <vt:lpstr>Backup</vt:lpstr>
      <vt:lpstr>What about a reactor?</vt:lpstr>
      <vt:lpstr>A beam-target D-D experiment is attractive but …</vt:lpstr>
      <vt:lpstr>PowerPoint Presentation</vt:lpstr>
      <vt:lpstr>PowerPoint Presentation</vt:lpstr>
      <vt:lpstr>PowerPoint Presentation</vt:lpstr>
      <vt:lpstr>Measure the pitch, energy &amp; poloidal distribution to diagnose reaction anisotropy</vt:lpstr>
      <vt:lpstr>Inject pellets with spin polarized nuclei</vt:lpstr>
      <vt:lpstr>Direct detection of polarization (like in NMR) is attractive but seems very challenging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Anselm Vossen, Ph.D.</cp:lastModifiedBy>
  <cp:revision>3407</cp:revision>
  <cp:lastPrinted>2017-05-23T21:29:47Z</cp:lastPrinted>
  <dcterms:created xsi:type="dcterms:W3CDTF">2010-04-12T23:12:02Z</dcterms:created>
  <dcterms:modified xsi:type="dcterms:W3CDTF">2023-09-25T11:05:04Z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