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  <p:sldMasterId id="2147483816" r:id="rId14"/>
    <p:sldMasterId id="2147483828" r:id="rId15"/>
    <p:sldMasterId id="2147483840" r:id="rId16"/>
    <p:sldMasterId id="2147483852" r:id="rId17"/>
    <p:sldMasterId id="2147483864" r:id="rId18"/>
    <p:sldMasterId id="2147483876" r:id="rId19"/>
    <p:sldMasterId id="2147483888" r:id="rId20"/>
    <p:sldMasterId id="2147483900" r:id="rId21"/>
    <p:sldMasterId id="2147483912" r:id="rId22"/>
    <p:sldMasterId id="2147483924" r:id="rId23"/>
    <p:sldMasterId id="2147483936" r:id="rId24"/>
  </p:sldMasterIdLst>
  <p:notesMasterIdLst>
    <p:notesMasterId r:id="rId48"/>
  </p:notesMasterIdLst>
  <p:handoutMasterIdLst>
    <p:handoutMasterId r:id="rId49"/>
  </p:handoutMasterIdLst>
  <p:sldIdLst>
    <p:sldId id="359" r:id="rId25"/>
    <p:sldId id="381" r:id="rId26"/>
    <p:sldId id="611" r:id="rId27"/>
    <p:sldId id="612" r:id="rId28"/>
    <p:sldId id="606" r:id="rId29"/>
    <p:sldId id="613" r:id="rId30"/>
    <p:sldId id="379" r:id="rId31"/>
    <p:sldId id="618" r:id="rId32"/>
    <p:sldId id="589" r:id="rId33"/>
    <p:sldId id="363" r:id="rId34"/>
    <p:sldId id="392" r:id="rId35"/>
    <p:sldId id="378" r:id="rId36"/>
    <p:sldId id="383" r:id="rId37"/>
    <p:sldId id="607" r:id="rId38"/>
    <p:sldId id="376" r:id="rId39"/>
    <p:sldId id="615" r:id="rId40"/>
    <p:sldId id="608" r:id="rId41"/>
    <p:sldId id="374" r:id="rId42"/>
    <p:sldId id="609" r:id="rId43"/>
    <p:sldId id="354" r:id="rId44"/>
    <p:sldId id="380" r:id="rId45"/>
    <p:sldId id="617" r:id="rId46"/>
    <p:sldId id="365" r:id="rId47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700" kern="1200">
        <a:solidFill>
          <a:srgbClr val="000000"/>
        </a:solidFill>
        <a:latin typeface="Times" pitchFamily="-112" charset="0"/>
        <a:ea typeface="ヒラギノ明朝 ProN W3" charset="-128"/>
        <a:cs typeface="ヒラギノ明朝 ProN W3" charset="-128"/>
        <a:sym typeface="Times" pitchFamily="-112" charset="0"/>
      </a:defRPr>
    </a:lvl1pPr>
    <a:lvl2pPr marL="298506" algn="ctr" rtl="0" fontAlgn="base">
      <a:spcBef>
        <a:spcPct val="0"/>
      </a:spcBef>
      <a:spcAft>
        <a:spcPct val="0"/>
      </a:spcAft>
      <a:defRPr sz="2700" kern="1200">
        <a:solidFill>
          <a:srgbClr val="000000"/>
        </a:solidFill>
        <a:latin typeface="Times" pitchFamily="-112" charset="0"/>
        <a:ea typeface="ヒラギノ明朝 ProN W3" charset="-128"/>
        <a:cs typeface="ヒラギノ明朝 ProN W3" charset="-128"/>
        <a:sym typeface="Times" pitchFamily="-112" charset="0"/>
      </a:defRPr>
    </a:lvl2pPr>
    <a:lvl3pPr marL="597012" algn="ctr" rtl="0" fontAlgn="base">
      <a:spcBef>
        <a:spcPct val="0"/>
      </a:spcBef>
      <a:spcAft>
        <a:spcPct val="0"/>
      </a:spcAft>
      <a:defRPr sz="2700" kern="1200">
        <a:solidFill>
          <a:srgbClr val="000000"/>
        </a:solidFill>
        <a:latin typeface="Times" pitchFamily="-112" charset="0"/>
        <a:ea typeface="ヒラギノ明朝 ProN W3" charset="-128"/>
        <a:cs typeface="ヒラギノ明朝 ProN W3" charset="-128"/>
        <a:sym typeface="Times" pitchFamily="-112" charset="0"/>
      </a:defRPr>
    </a:lvl3pPr>
    <a:lvl4pPr marL="895518" algn="ctr" rtl="0" fontAlgn="base">
      <a:spcBef>
        <a:spcPct val="0"/>
      </a:spcBef>
      <a:spcAft>
        <a:spcPct val="0"/>
      </a:spcAft>
      <a:defRPr sz="2700" kern="1200">
        <a:solidFill>
          <a:srgbClr val="000000"/>
        </a:solidFill>
        <a:latin typeface="Times" pitchFamily="-112" charset="0"/>
        <a:ea typeface="ヒラギノ明朝 ProN W3" charset="-128"/>
        <a:cs typeface="ヒラギノ明朝 ProN W3" charset="-128"/>
        <a:sym typeface="Times" pitchFamily="-112" charset="0"/>
      </a:defRPr>
    </a:lvl4pPr>
    <a:lvl5pPr marL="1194024" algn="ctr" rtl="0" fontAlgn="base">
      <a:spcBef>
        <a:spcPct val="0"/>
      </a:spcBef>
      <a:spcAft>
        <a:spcPct val="0"/>
      </a:spcAft>
      <a:defRPr sz="2700" kern="1200">
        <a:solidFill>
          <a:srgbClr val="000000"/>
        </a:solidFill>
        <a:latin typeface="Times" pitchFamily="-112" charset="0"/>
        <a:ea typeface="ヒラギノ明朝 ProN W3" charset="-128"/>
        <a:cs typeface="ヒラギノ明朝 ProN W3" charset="-128"/>
        <a:sym typeface="Times" pitchFamily="-112" charset="0"/>
      </a:defRPr>
    </a:lvl5pPr>
    <a:lvl6pPr marL="1492529" algn="l" defTabSz="298506" rtl="0" eaLnBrk="1" latinLnBrk="0" hangingPunct="1">
      <a:defRPr sz="2700" kern="1200">
        <a:solidFill>
          <a:srgbClr val="000000"/>
        </a:solidFill>
        <a:latin typeface="Times" pitchFamily="-112" charset="0"/>
        <a:ea typeface="ヒラギノ明朝 ProN W3" charset="-128"/>
        <a:cs typeface="ヒラギノ明朝 ProN W3" charset="-128"/>
        <a:sym typeface="Times" pitchFamily="-112" charset="0"/>
      </a:defRPr>
    </a:lvl6pPr>
    <a:lvl7pPr marL="1791035" algn="l" defTabSz="298506" rtl="0" eaLnBrk="1" latinLnBrk="0" hangingPunct="1">
      <a:defRPr sz="2700" kern="1200">
        <a:solidFill>
          <a:srgbClr val="000000"/>
        </a:solidFill>
        <a:latin typeface="Times" pitchFamily="-112" charset="0"/>
        <a:ea typeface="ヒラギノ明朝 ProN W3" charset="-128"/>
        <a:cs typeface="ヒラギノ明朝 ProN W3" charset="-128"/>
        <a:sym typeface="Times" pitchFamily="-112" charset="0"/>
      </a:defRPr>
    </a:lvl7pPr>
    <a:lvl8pPr marL="2089541" algn="l" defTabSz="298506" rtl="0" eaLnBrk="1" latinLnBrk="0" hangingPunct="1">
      <a:defRPr sz="2700" kern="1200">
        <a:solidFill>
          <a:srgbClr val="000000"/>
        </a:solidFill>
        <a:latin typeface="Times" pitchFamily="-112" charset="0"/>
        <a:ea typeface="ヒラギノ明朝 ProN W3" charset="-128"/>
        <a:cs typeface="ヒラギノ明朝 ProN W3" charset="-128"/>
        <a:sym typeface="Times" pitchFamily="-112" charset="0"/>
      </a:defRPr>
    </a:lvl8pPr>
    <a:lvl9pPr marL="2388047" algn="l" defTabSz="298506" rtl="0" eaLnBrk="1" latinLnBrk="0" hangingPunct="1">
      <a:defRPr sz="2700" kern="1200">
        <a:solidFill>
          <a:srgbClr val="000000"/>
        </a:solidFill>
        <a:latin typeface="Times" pitchFamily="-112" charset="0"/>
        <a:ea typeface="ヒラギノ明朝 ProN W3" charset="-128"/>
        <a:cs typeface="ヒラギノ明朝 ProN W3" charset="-128"/>
        <a:sym typeface="Times" pitchFamily="-112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CFFC9"/>
    <a:srgbClr val="0432FF"/>
    <a:srgbClr val="A6A6A6"/>
    <a:srgbClr val="A6722A"/>
    <a:srgbClr val="FFA737"/>
    <a:srgbClr val="FFFFFF"/>
    <a:srgbClr val="CCCCCC"/>
    <a:srgbClr val="F2F2F2"/>
    <a:srgbClr val="EFFFD6"/>
    <a:srgbClr val="AE39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80" autoAdjust="0"/>
    <p:restoredTop sz="93483" autoAdjust="0"/>
  </p:normalViewPr>
  <p:slideViewPr>
    <p:cSldViewPr snapToGrid="0">
      <p:cViewPr>
        <p:scale>
          <a:sx n="126" d="100"/>
          <a:sy n="126" d="100"/>
        </p:scale>
        <p:origin x="1072" y="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48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13" d="100"/>
          <a:sy n="113" d="100"/>
        </p:scale>
        <p:origin x="-3088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2.xml"/><Relationship Id="rId39" Type="http://schemas.openxmlformats.org/officeDocument/2006/relationships/slide" Target="slides/slide15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0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065EA-67D7-2B47-BD66-592B64CF8BDB}" type="datetimeFigureOut">
              <a:rPr lang="en-US" smtClean="0"/>
              <a:pPr/>
              <a:t>9/20/23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F2E39-B3B9-4241-88B9-F9A226FAA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0400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1746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76149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Times" pitchFamily="-112" charset="0"/>
        <a:ea typeface="+mn-ea"/>
        <a:cs typeface="+mn-cs"/>
      </a:defRPr>
    </a:lvl1pPr>
    <a:lvl2pPr marL="298506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2pPr>
    <a:lvl3pPr marL="597012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3pPr>
    <a:lvl4pPr marL="895518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4pPr>
    <a:lvl5pPr marL="1194024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5pPr>
    <a:lvl6pPr marL="1492529" algn="l" defTabSz="29850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791035" algn="l" defTabSz="29850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089541" algn="l" defTabSz="29850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388047" algn="l" defTabSz="29850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9E8731A9-3DA0-8346-A085-C73280EC4CC4}" type="slidenum">
              <a:rPr lang="en-US"/>
              <a:pPr/>
              <a:t>1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The experiment will continue the main stream of </a:t>
            </a:r>
            <a:r>
              <a:rPr lang="en-US" dirty="0" err="1">
                <a:latin typeface="Arial" charset="0"/>
                <a:ea typeface="ＭＳ Ｐゴシック" charset="-128"/>
                <a:cs typeface="ＭＳ Ｐゴシック" charset="-128"/>
              </a:rPr>
              <a:t>JLab</a:t>
            </a:r>
            <a:r>
              <a:rPr lang="en-US" baseline="0" dirty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physics with hadron form factors.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8FD7598F-773D-FC47-A7A8-B002D64B7BDE}" type="slidenum">
              <a:rPr lang="en-US"/>
              <a:pPr/>
              <a:t>13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The latest experiment</a:t>
            </a:r>
            <a:r>
              <a:rPr lang="en-US" baseline="0" dirty="0"/>
              <a:t> data on </a:t>
            </a:r>
            <a:r>
              <a:rPr lang="en-US" baseline="0" dirty="0" err="1"/>
              <a:t>GEp</a:t>
            </a:r>
            <a:r>
              <a:rPr lang="en-US" baseline="0" dirty="0"/>
              <a:t>-III were in PRL 2010 and</a:t>
            </a:r>
          </a:p>
          <a:p>
            <a:pPr eaLnBrk="1" hangingPunct="1"/>
            <a:r>
              <a:rPr lang="en-US" baseline="0" dirty="0"/>
              <a:t>the final results were published in PRC 2017.</a:t>
            </a:r>
            <a:endParaRPr lang="en-US" dirty="0"/>
          </a:p>
          <a:p>
            <a:pPr eaLnBrk="1" hangingPunct="1"/>
            <a:r>
              <a:rPr lang="en-US" dirty="0"/>
              <a:t>Our goal is an</a:t>
            </a:r>
            <a:r>
              <a:rPr lang="en-US" baseline="0" dirty="0"/>
              <a:t> accurate measurement up to 12.5 GeV</a:t>
            </a:r>
            <a:r>
              <a:rPr lang="en-US" baseline="30000" dirty="0"/>
              <a:t>2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hadron calorimeter.</a:t>
            </a:r>
            <a:r>
              <a:rPr lang="en-US" baseline="0" dirty="0"/>
              <a:t> Novel feature is sub ns time resolution.</a:t>
            </a:r>
          </a:p>
        </p:txBody>
      </p:sp>
    </p:spTree>
    <p:extLst>
      <p:ext uri="{BB962C8B-B14F-4D97-AF65-F5344CB8AC3E}">
        <p14:creationId xmlns:p14="http://schemas.microsoft.com/office/powerpoint/2010/main" val="3433234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hadron calorimeter.</a:t>
            </a:r>
            <a:r>
              <a:rPr lang="en-US" baseline="0" dirty="0"/>
              <a:t> Novel feature is sub ns time resolution.</a:t>
            </a:r>
          </a:p>
        </p:txBody>
      </p:sp>
    </p:spTree>
    <p:extLst>
      <p:ext uri="{BB962C8B-B14F-4D97-AF65-F5344CB8AC3E}">
        <p14:creationId xmlns:p14="http://schemas.microsoft.com/office/powerpoint/2010/main" val="25821131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Electron</a:t>
            </a:r>
            <a:r>
              <a:rPr lang="en-US" baseline="0" dirty="0"/>
              <a:t> arm is based on old technology with innovative addition of continuous thermal annealing. Fully tested. Construction is 2/3 completed.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371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Electron</a:t>
            </a:r>
            <a:r>
              <a:rPr lang="en-US" baseline="0" dirty="0"/>
              <a:t> arm is based on old technology with innovative addition of continuous thermal annealing. Fully tested. Construction is 2/3 completed.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69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Electron</a:t>
            </a:r>
            <a:r>
              <a:rPr lang="en-US" baseline="0" dirty="0"/>
              <a:t> arm is based on old technology with innovative addition of continuous thermal annealing. Fully tested. Construction is 2/3 completed.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1317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for your time </a:t>
            </a:r>
            <a:r>
              <a:rPr lang="en-US"/>
              <a:t>and attention.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</a:t>
            </a:r>
            <a:r>
              <a:rPr lang="en-US" baseline="0" dirty="0"/>
              <a:t> updated the data points. As PAC35 recommended, we limited the Q</a:t>
            </a:r>
            <a:r>
              <a:rPr lang="en-US" baseline="30000" dirty="0"/>
              <a:t>2</a:t>
            </a:r>
            <a:r>
              <a:rPr lang="en-US" baseline="0" dirty="0"/>
              <a:t> range by 12.5 GeV</a:t>
            </a:r>
            <a:r>
              <a:rPr lang="en-US" baseline="30000" dirty="0"/>
              <a:t>2</a:t>
            </a:r>
            <a:r>
              <a:rPr lang="en-US" baseline="0" dirty="0"/>
              <a:t> and the total beam time is 45 days. About 20M events per data point.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976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9E8731A9-3DA0-8346-A085-C73280EC4CC4}" type="slidenum">
              <a:rPr lang="en-US"/>
              <a:pPr/>
              <a:t>2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Strategy for Rosenbluth is to vary epsilon while keeping Q^2 (and tau) constant. Slope of cross section vs epsilon is proportional to GE^2 and slope is proportional to GM^2.</a:t>
            </a:r>
          </a:p>
        </p:txBody>
      </p:sp>
    </p:spTree>
    <p:extLst>
      <p:ext uri="{BB962C8B-B14F-4D97-AF65-F5344CB8AC3E}">
        <p14:creationId xmlns:p14="http://schemas.microsoft.com/office/powerpoint/2010/main" val="3492723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706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0F736FD-77A6-6646-9133-E42263E4E1AF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800" dirty="0">
                <a:latin typeface="Arial" charset="0"/>
                <a:ea typeface="ＭＳ Ｐゴシック" charset="0"/>
                <a:cs typeface="ＭＳ Ｐゴシック" charset="0"/>
              </a:rPr>
              <a:t>Q</a:t>
            </a:r>
            <a:r>
              <a:rPr lang="en-US" sz="800" baseline="30000" dirty="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800" dirty="0">
                <a:latin typeface="Arial" charset="0"/>
                <a:ea typeface="ＭＳ Ｐゴシック" charset="0"/>
                <a:cs typeface="ＭＳ Ｐゴシック" charset="0"/>
              </a:rPr>
              <a:t> increases</a:t>
            </a:r>
            <a:r>
              <a:rPr lang="en-US" sz="800" baseline="0" dirty="0">
                <a:latin typeface="Arial" charset="0"/>
                <a:ea typeface="ＭＳ Ｐゴシック" charset="0"/>
                <a:cs typeface="ＭＳ Ｐゴシック" charset="0"/>
              </a:rPr>
              <a:t> from 8.5 to 12.5 GeV</a:t>
            </a:r>
            <a:r>
              <a:rPr lang="en-US" sz="800" baseline="30000" dirty="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800" baseline="0" dirty="0">
                <a:latin typeface="Arial" charset="0"/>
                <a:ea typeface="ＭＳ Ｐゴシック" charset="0"/>
                <a:cs typeface="ＭＳ Ｐゴシック" charset="0"/>
              </a:rPr>
              <a:t> but higher beam energy 11 vs. 6 </a:t>
            </a:r>
            <a:r>
              <a:rPr lang="en-US" sz="800" baseline="0" dirty="0" err="1">
                <a:latin typeface="Arial" charset="0"/>
                <a:ea typeface="ＭＳ Ｐゴシック" charset="0"/>
                <a:cs typeface="ＭＳ Ｐゴシック" charset="0"/>
              </a:rPr>
              <a:t>GeV</a:t>
            </a:r>
            <a:r>
              <a:rPr lang="en-US" sz="800" baseline="0" dirty="0">
                <a:latin typeface="Arial" charset="0"/>
                <a:ea typeface="ＭＳ Ｐゴシック" charset="0"/>
                <a:cs typeface="ＭＳ Ｐゴシック" charset="0"/>
              </a:rPr>
              <a:t> =&gt; a factor of 7 of the FOM loss, but the SBS larger solid angle helps.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0F736FD-77A6-6646-9133-E42263E4E1AF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800" baseline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358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Akhiezer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215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5C72BF51-5A05-C542-9C82-BF6AC056EA50}" type="slidenum">
              <a:rPr lang="en-US"/>
              <a:pPr/>
              <a:t>10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The key element is a Focal Plane </a:t>
            </a:r>
            <a:r>
              <a:rPr lang="en-US" dirty="0" err="1"/>
              <a:t>Polarimeter</a:t>
            </a:r>
            <a:r>
              <a:rPr lang="en-US" dirty="0"/>
              <a:t> and the analyzing power of secondary  scattering</a:t>
            </a:r>
            <a:r>
              <a:rPr lang="en-US" baseline="0" dirty="0"/>
              <a:t>. Needs a w</a:t>
            </a:r>
            <a:r>
              <a:rPr lang="en-US" dirty="0"/>
              <a:t>ell understood A</a:t>
            </a:r>
            <a:r>
              <a:rPr lang="en-US" baseline="-25000" dirty="0"/>
              <a:t>Y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same layout as 12 years ago,</a:t>
            </a:r>
            <a:r>
              <a:rPr lang="en-US" baseline="0" dirty="0"/>
              <a:t> no competitors.</a:t>
            </a:r>
          </a:p>
          <a:p>
            <a:r>
              <a:rPr lang="en-US" dirty="0"/>
              <a:t>45 days approved in January 2010</a:t>
            </a:r>
            <a:r>
              <a:rPr lang="en-US" baseline="0" dirty="0"/>
              <a:t> by PAC35.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602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>
            <a:lvl1pPr>
              <a:defRPr b="0" i="0">
                <a:latin typeface="Avenir Medium" panose="02000503020000020003" pitchFamily="2" charset="0"/>
                <a:cs typeface="Baghdad" pitchFamily="2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>
                <a:latin typeface="Avenir Book" panose="02000503020000020003" pitchFamily="2" charset="0"/>
              </a:defRPr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BB2DFB5-43DA-524B-8B5D-2E992AF0C9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23AB8E3-EF82-1441-8652-C6A1B36021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C7C69BA-9FCE-B54F-8BFF-5F8ED586D5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68C06B0-F723-8D4F-A1E8-65924DE3174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2F4E199-7984-934A-801F-C979AD4454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695" y="1812728"/>
            <a:ext cx="4040684" cy="449163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7535" y="1812728"/>
            <a:ext cx="4040684" cy="449163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9387885-AF6D-A74C-BE48-8A8C3868BC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84B787B-B935-B945-B16B-E88835D2FD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0761048-3E0A-D142-89A7-20A91052CD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E676C43-1BF9-FF4D-8648-56EE2FE93D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FF7A4CB-5949-194D-8988-CE4341BE45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45C3A22-1891-FA46-BC67-E64C531357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501C422-01B8-8545-B9D3-AD73534EDB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419696"/>
            <a:ext cx="1839516" cy="59471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0" y="419696"/>
            <a:ext cx="5411391" cy="59471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991761F-3BDB-FF4A-923B-721C7CA7C2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1089" y="419696"/>
            <a:ext cx="2047131" cy="588466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9696" y="419696"/>
            <a:ext cx="6034236" cy="588466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A1AA43E-E258-5F47-918D-7404DB6691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9C380E5-32F1-6F48-80CB-AFC3A1B9DE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0A34219-2104-7A4C-A53E-6524C78CAA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488472D-45C5-944C-BF8A-BE524C452F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47048" y="1598415"/>
            <a:ext cx="1750219" cy="467915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4423" y="1598415"/>
            <a:ext cx="1750219" cy="467915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147F377-A11B-204E-BDC6-4FDC87748E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BAA39E5-B2B8-EC47-A5E3-BCA91B3AA9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670F872-C59C-F14D-B181-816CB100E7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F16D3D1-E36D-534F-BBDB-2658C977DC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E79DC16-B3DA-AA44-87A3-E8CAB5C75C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2CA0A73-E2AD-8249-B54C-BAAA0E34D7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38C8881-1756-324F-B48E-12C6130E75C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9223" y="455415"/>
            <a:ext cx="1915418" cy="58221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69" y="455415"/>
            <a:ext cx="5639098" cy="58221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3B48CF3-6DF5-9C40-BCC6-6268BDBA15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1946672"/>
            <a:ext cx="1718965" cy="401836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19091" y="1946672"/>
            <a:ext cx="1718965" cy="401836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0" y="178594"/>
            <a:ext cx="5411391" cy="57864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8716DEF-C223-374F-86C1-684FF1F6FE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48B2F64-789E-E145-ACC9-7C59D873FE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59701" tIns="29851" rIns="59701" bIns="29851" anchor="t"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065F026-47BF-BE41-BBBC-6DC1CDEF23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892970"/>
            <a:ext cx="3625453" cy="5072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892970"/>
            <a:ext cx="3625453" cy="5072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A7EF17D-DC09-E94D-B0E2-7798EA3BC0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44C335B-1F8E-CF4C-9CFC-BA994F042F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7C682D6-BC11-D046-93D2-135AAB6947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732D2B2-B471-AE48-ABF5-800342986E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2D4B768-E6EC-3B4F-A60D-B916024AFE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AB55375-1C97-1A43-A67C-725E805344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724178D-82C2-2A4E-A116-4FE9DFDF34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9"/>
            <a:ext cx="2057176" cy="5690443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9"/>
            <a:ext cx="6064374" cy="569044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21F7729-0F16-6342-85B7-5D7A1D8B6B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C43886F-CD1B-7E4C-B96C-D0611A05ED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22786F9-BF05-284C-AE7B-4FE59199B5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8788C64-C0AE-474C-AC52-9A912504D3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0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3984BD4-8847-124E-BBB8-0E3B3C1D6E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4D18887-8DA0-8A43-8401-A93C5E89E9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F79EC96-B8C6-5C4A-88DD-F50363C596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0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F51D503-CA2C-E44D-8B7A-3A72A99D6B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006D7EF-3A80-154C-9C2D-C77048C774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4374822-57DC-E54C-AD2D-FF4DA28CA1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AD4B382-0870-BD48-A00F-9D4B4429E5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1600647"/>
            <a:ext cx="2057176" cy="45251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6064374" cy="4525120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99E3FE1-8793-CC47-8647-21A0AA056F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48389FC-EE10-3141-BBAA-EE8986446A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CFF96D5-B93A-3F41-9916-FC4B21B5A2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4611958-9E9D-A04D-AF5D-90E3B90ED5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3554017"/>
            <a:ext cx="3625453" cy="79474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3554017"/>
            <a:ext cx="3625453" cy="79474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D4F176F-09A1-BA4A-85BF-77775C35CB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AAB368E-EAF1-2749-A997-3655F2385C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997C03F-6AC5-0E48-9152-6824C97784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EA621B4-ACF0-9246-B34E-0170124E1D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E1AD743-68C1-8747-A11F-F85271D6CD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9C93CB0-99A2-4448-BB57-FF34C43D07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31D8923-AB2B-0247-99D0-C78E026BBC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151931"/>
            <a:ext cx="1839516" cy="31968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0" y="1151931"/>
            <a:ext cx="5411391" cy="31968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1F35813-ECFD-5E41-B20C-2D07EF0274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8A317CD-6DDA-1D4E-A220-92D36D7CCA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4F1A39A-1D98-DE43-A3AC-6EA925DF39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91D04A4-7461-7B47-9252-FBAF37E592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1384102"/>
            <a:ext cx="3625453" cy="498276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384102"/>
            <a:ext cx="3625453" cy="498276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DEF141A-D281-0440-9D46-30EBFF8DB1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CF0AFC3-BEAE-1949-9C70-1A4CA01AD3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D56CC13-2E04-A247-8247-8D05498AC0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FB41E7C-249F-CD47-B6E9-19396351D5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F6C1D70-B3FE-3146-A93C-C9B6C4DC76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2B2EC8A-5A69-0E4F-A5CB-A39D344400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60FECCA-446F-3F44-9AE6-40AD04CCD4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618827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0" y="178594"/>
            <a:ext cx="5411391" cy="618827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BA8D874-B986-1242-B0D0-8E65CAE789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BCB30A1-1073-4447-BD54-9224F0882B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220E3D3-4905-384C-AC65-482B042CDD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0484250-B09B-8144-BD3D-F10687F408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1384102"/>
            <a:ext cx="3625453" cy="498276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384102"/>
            <a:ext cx="3625453" cy="498276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FB12689-3F2E-C748-8506-21E2DE53A5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B1D235A-6116-F64D-88B1-96CACB8524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BFBA207-0ED2-FB49-BB3F-AC7D04844A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4C6BF0E-7F0B-C941-BB90-99DB6EB51F4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4602045-BC78-314A-81D2-A3439246C7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9DB12A5-0197-964D-B5C7-FF0C9B3AB7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B9DEA1D-A43E-B04E-9260-319C207092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618827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0" y="178594"/>
            <a:ext cx="5411391" cy="618827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49912D7-B216-3E47-A729-4E48741C4B5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9DB342E-B9AE-3544-8CD1-3BF5A34971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0AE1BD6-9CDE-F347-9EA4-F9F1053DF98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BE10555-D726-1D4D-BF10-561DB783174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695" y="1848446"/>
            <a:ext cx="4094262" cy="449163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1113" y="1848446"/>
            <a:ext cx="4094262" cy="449163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201C81A-7047-0248-9BC6-A380A62EBC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2CBEF89-6DB7-9B4A-9275-AF1419FE1B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84B6B16-4028-3E47-916F-1D1CBDD391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D79B720-625B-1F4C-80FB-C8F1E73DBE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149BC62-4940-A046-AE47-0197B097FF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B9BF2DA-6174-7945-990F-3D0D974F7D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1CF10B0-EB1C-AE4F-969D-C5D361FAF6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1455" y="178594"/>
            <a:ext cx="2073920" cy="61614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9695" y="178594"/>
            <a:ext cx="6114604" cy="61614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8122EC7-4F0E-8E42-828D-8E370A8AB9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8E69D3B-D7FF-F34E-9372-AD1972A136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1C8C5E6-E6F1-844B-905B-8FF51000AB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A1087EE-9B21-9B41-8332-C117A328EE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59701" tIns="29851" rIns="59701" bIns="29851" anchor="t"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C702130-2AF0-5442-B1E4-F6AD883139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892970"/>
            <a:ext cx="3625453" cy="5072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892970"/>
            <a:ext cx="3625453" cy="5072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EE55553-11EE-3940-AA58-DC50BA7993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3B75671-2F0E-0441-BDAD-4C52105D33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AFFCA6F-5A8E-FD43-ACC9-C415022F19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32EAA67-F64C-1140-8A9C-EA90556FAD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0CB82E1-B383-8F45-AA36-48CFA92555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D1D7443-7549-764D-9FF8-FB92973E72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A047363-1509-5C43-A03B-EDA621530E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9"/>
            <a:ext cx="2057176" cy="5690443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9"/>
            <a:ext cx="6064374" cy="569044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EB369F5-7887-1443-9362-0DCF5D360F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5397D9F-CF9E-A448-8D55-D4CB0894CC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5A36177-752D-654F-8A7C-05970219D2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59701" tIns="29851" rIns="59701" bIns="29851" anchor="t"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0CB11BD-BFBB-3141-AC70-A74A89C974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0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B573EC2-75B8-FF4D-B1CA-4562F2099B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DA8F750-6C80-BE49-9CF5-DEE9B7C9E3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E4A3387-2C97-074C-9EC6-CD3CEE7D5E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07A1166-FBFB-7944-884E-213F3DAADB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9D8FDFC-62FC-F644-875B-1EB75F7E71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5B2E873-82C9-6844-8574-244A1339BC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5EE0883-904A-2646-9BB1-76BF978BB7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1600647"/>
            <a:ext cx="2057176" cy="47751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6064374" cy="4775150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90"/>
            <a:ext cx="2057176" cy="5851177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90"/>
            <a:ext cx="6064374" cy="5851177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D6424C5-0BA8-904E-81B7-17F869D778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09CEF82-14CC-5A42-8D5F-FADA59FB1A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AF6361D-7DD2-C44D-8B44-2F3DE673B7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CA7CE4A-9CBB-A940-80D6-7EEC83E6A2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0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7BAC6A4-120C-624B-A4AC-5BE3721E33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437F728-2952-B44B-A1AF-8D7708D1B8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96A0C5B-F697-D84D-B50F-ECA439D452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9FDCA41-2422-8A45-A884-7412E89420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DC9C931-8030-5448-87AC-C8632CBA51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D7454AF-3905-E74E-A962-D235F4C842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71FE0B9-E50E-364A-9DD5-57F36B4866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178594"/>
            <a:ext cx="2057176" cy="59471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78594"/>
            <a:ext cx="6064374" cy="5947172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CAE5CD6-0479-A540-A2D3-0CC7FF00E9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0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1600647"/>
            <a:ext cx="2057176" cy="45251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6064374" cy="4525120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149" y="1687712"/>
            <a:ext cx="1857375" cy="458092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0681" y="1687712"/>
            <a:ext cx="1857375" cy="458092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42312" y="178594"/>
            <a:ext cx="1908721" cy="60900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6149" y="178594"/>
            <a:ext cx="5619006" cy="609004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47048" y="1598415"/>
            <a:ext cx="1750219" cy="467915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4423" y="1598415"/>
            <a:ext cx="1750219" cy="467915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0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9223" y="178594"/>
            <a:ext cx="1915418" cy="60989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69" y="178594"/>
            <a:ext cx="5639098" cy="60989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6A719C5-A081-9D4A-8BD1-FB4AAEFAA0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1600647"/>
            <a:ext cx="2057176" cy="47751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6064374" cy="4775150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6484" y="3366492"/>
            <a:ext cx="2009180" cy="232171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62820" y="3366492"/>
            <a:ext cx="2009180" cy="232171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1384102"/>
            <a:ext cx="3625453" cy="498276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384102"/>
            <a:ext cx="3625453" cy="498276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2D0D3AB-0D62-3E45-9923-28FD7FD1C1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40622" y="991195"/>
            <a:ext cx="1031379" cy="469701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6485" y="991195"/>
            <a:ext cx="2986980" cy="469701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6484" y="3366492"/>
            <a:ext cx="2009180" cy="232171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62820" y="3366492"/>
            <a:ext cx="2009180" cy="232171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DC9A2BF-64EC-7F41-A689-D5115D7B29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40622" y="991195"/>
            <a:ext cx="1031379" cy="469701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6485" y="991195"/>
            <a:ext cx="2986980" cy="469701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9F0ADC9-7148-9743-B193-9D9309EBE8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ABE0CE1-7757-674A-8433-50A0886DB4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9D935F1-FF85-974A-86A4-DAC40B2601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0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26D4788-2E98-B644-BD27-8A1216669A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54A7746-01C8-3A46-9FA5-D01D02E003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A4B2AF0-5F20-B54B-88B4-E85075C718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D0B0545-8A93-E34D-916E-CBEEC1D8AC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6D1B7B1-CE9D-904B-AB4B-0B7D5BAB87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AB3FF8A-6588-484B-B65F-A359086705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51A8E54-9EFE-CF44-9319-8BFD903ABB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A3136F8-6B79-2F43-9B36-DAC9F90148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419696"/>
            <a:ext cx="2057176" cy="57060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419696"/>
            <a:ext cx="6064374" cy="5706071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42B60B3-0A13-F743-A4CA-F51CF84D8B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70E27EC-C3C3-9D4F-8B2A-B05DF1955E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1F5032E-1D72-D04B-A0E2-CE085EE006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59701" tIns="29851" rIns="59701" bIns="29851" anchor="t"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683B2FB-167D-C148-81E8-6A181A9406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7244DE4-359A-6D4E-A709-F45BBD9460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0" y="1600647"/>
            <a:ext cx="4060775" cy="452512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57030A5-99FB-264E-A9C9-44BE1E6FAE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9E2DD33-31A7-6446-A066-FBED5FD989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CDCF491-EA53-A842-8F5D-11680B80FC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E0AF580-9844-2C4C-B36D-2D31139402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  <a:prstGeom prst="rect">
            <a:avLst/>
          </a:prstGeom>
        </p:spPr>
        <p:txBody>
          <a:bodyPr vert="horz" lIns="59701" tIns="29851" rIns="59701" bIns="29851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39C5A52-1599-A14E-A063-2192B74333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  <a:prstGeom prst="rect">
            <a:avLst/>
          </a:prstGeom>
        </p:spPr>
        <p:txBody>
          <a:bodyPr vert="horz" lIns="59701" tIns="29851" rIns="59701" bIns="29851"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  <a:prstGeom prst="rect">
            <a:avLst/>
          </a:prstGeom>
        </p:spPr>
        <p:txBody>
          <a:bodyPr vert="horz" lIns="59701" tIns="29851" rIns="59701" bIns="29851"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670A69E-C70B-C34C-8600-010C7B767D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  <a:prstGeom prst="rect">
            <a:avLst/>
          </a:prstGeom>
        </p:spPr>
        <p:txBody>
          <a:bodyPr vert="horz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8" y="1600647"/>
            <a:ext cx="8228707" cy="4525120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DAC6C60-CA14-6E4A-A7CD-F33D241ABE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90"/>
            <a:ext cx="2057176" cy="5851177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90"/>
            <a:ext cx="6064374" cy="5851177"/>
          </a:xfrm>
          <a:prstGeom prst="rect">
            <a:avLst/>
          </a:prstGeom>
        </p:spPr>
        <p:txBody>
          <a:bodyPr vert="eaVert" lIns="59701" tIns="29851" rIns="59701" bIns="2985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F120B58-6F97-764C-BDE0-F659A391DF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C681404-4AC4-DE4F-B6CE-1B0FD6BC24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7C91635-3B36-794C-B951-7AA4B791F7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1EFF183-CC57-2D4F-8583-A5A3F63F4B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A743913-1A45-AC43-A736-DE9D0678F2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149" y="1687712"/>
            <a:ext cx="1857375" cy="458092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0681" y="1687712"/>
            <a:ext cx="1857375" cy="458092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03CD3EB-A4BD-964C-8346-A60DE24D26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9F2F56F-F384-A94B-9A5A-0DADD816EB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70BA375-6C1E-4C46-BCB8-AEE899D5EB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2257E7B-FAA9-BF4F-9107-32001170EE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C66E7B3-4786-EE44-A04E-B24F69DDA3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3B39674-C074-1A43-8659-B8936F5F06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D24FAD9-315A-B84B-B100-D0AEBECA7A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42312" y="178594"/>
            <a:ext cx="1908721" cy="60900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6149" y="178594"/>
            <a:ext cx="5619006" cy="609004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2496229-61E2-CA4D-85DD-558E823502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98506" indent="0" algn="ctr">
              <a:buNone/>
              <a:defRPr/>
            </a:lvl2pPr>
            <a:lvl3pPr marL="597012" indent="0" algn="ctr">
              <a:buNone/>
              <a:defRPr/>
            </a:lvl3pPr>
            <a:lvl4pPr marL="895518" indent="0" algn="ctr">
              <a:buNone/>
              <a:defRPr/>
            </a:lvl4pPr>
            <a:lvl5pPr marL="1194024" indent="0" algn="ctr">
              <a:buNone/>
              <a:defRPr/>
            </a:lvl5pPr>
            <a:lvl6pPr marL="1492529" indent="0" algn="ctr">
              <a:buNone/>
              <a:defRPr/>
            </a:lvl6pPr>
            <a:lvl7pPr marL="1791035" indent="0" algn="ctr">
              <a:buNone/>
              <a:defRPr/>
            </a:lvl7pPr>
            <a:lvl8pPr marL="2089541" indent="0" algn="ctr">
              <a:buNone/>
              <a:defRPr/>
            </a:lvl8pPr>
            <a:lvl9pPr marL="23880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93F634E-758F-4B48-B3CD-DC36CCB071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11E5BAC-2E1C-BD4A-A9DF-6A5E2EAF20E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CCFBE25-2852-D546-944A-885D63A6D5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7"/>
          </a:xfrm>
        </p:spPr>
        <p:txBody>
          <a:bodyPr anchor="b"/>
          <a:lstStyle>
            <a:lvl1pPr marL="0" indent="0">
              <a:buNone/>
              <a:defRPr sz="1300"/>
            </a:lvl1pPr>
            <a:lvl2pPr marL="298506" indent="0">
              <a:buNone/>
              <a:defRPr sz="1200"/>
            </a:lvl2pPr>
            <a:lvl3pPr marL="597012" indent="0">
              <a:buNone/>
              <a:defRPr sz="1000"/>
            </a:lvl3pPr>
            <a:lvl4pPr marL="895518" indent="0">
              <a:buNone/>
              <a:defRPr sz="900"/>
            </a:lvl4pPr>
            <a:lvl5pPr marL="1194024" indent="0">
              <a:buNone/>
              <a:defRPr sz="900"/>
            </a:lvl5pPr>
            <a:lvl6pPr marL="1492529" indent="0">
              <a:buNone/>
              <a:defRPr sz="900"/>
            </a:lvl6pPr>
            <a:lvl7pPr marL="1791035" indent="0">
              <a:buNone/>
              <a:defRPr sz="900"/>
            </a:lvl7pPr>
            <a:lvl8pPr marL="2089541" indent="0">
              <a:buNone/>
              <a:defRPr sz="900"/>
            </a:lvl8pPr>
            <a:lvl9pPr marL="23880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E1D1FAA-A060-CD4D-980A-0C7CF8D53DF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695" y="1812728"/>
            <a:ext cx="4094262" cy="449163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1113" y="1812728"/>
            <a:ext cx="4094262" cy="449163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4FC533F-35F1-F440-B087-BDAE755FC2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506" indent="0">
              <a:buNone/>
              <a:defRPr sz="1300" b="1"/>
            </a:lvl2pPr>
            <a:lvl3pPr marL="597012" indent="0">
              <a:buNone/>
              <a:defRPr sz="1200" b="1"/>
            </a:lvl3pPr>
            <a:lvl4pPr marL="895518" indent="0">
              <a:buNone/>
              <a:defRPr sz="1000" b="1"/>
            </a:lvl4pPr>
            <a:lvl5pPr marL="1194024" indent="0">
              <a:buNone/>
              <a:defRPr sz="1000" b="1"/>
            </a:lvl5pPr>
            <a:lvl6pPr marL="1492529" indent="0">
              <a:buNone/>
              <a:defRPr sz="1000" b="1"/>
            </a:lvl6pPr>
            <a:lvl7pPr marL="1791035" indent="0">
              <a:buNone/>
              <a:defRPr sz="1000" b="1"/>
            </a:lvl7pPr>
            <a:lvl8pPr marL="2089541" indent="0">
              <a:buNone/>
              <a:defRPr sz="1000" b="1"/>
            </a:lvl8pPr>
            <a:lvl9pPr marL="238804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6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2BD1EE5-2EA7-EA40-ACDA-CB40B8562E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F01C56C-0A16-FA4C-81F2-265F2F0AE1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D9EF4B3-40EF-0F4C-A85C-A0BABEB511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6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9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DC8C35F-7A27-D347-84D8-356648722F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100"/>
            </a:lvl1pPr>
            <a:lvl2pPr marL="298506" indent="0">
              <a:buNone/>
              <a:defRPr sz="1800"/>
            </a:lvl2pPr>
            <a:lvl3pPr marL="597012" indent="0">
              <a:buNone/>
              <a:defRPr sz="1600"/>
            </a:lvl3pPr>
            <a:lvl4pPr marL="895518" indent="0">
              <a:buNone/>
              <a:defRPr sz="1300"/>
            </a:lvl4pPr>
            <a:lvl5pPr marL="1194024" indent="0">
              <a:buNone/>
              <a:defRPr sz="1300"/>
            </a:lvl5pPr>
            <a:lvl6pPr marL="1492529" indent="0">
              <a:buNone/>
              <a:defRPr sz="1300"/>
            </a:lvl6pPr>
            <a:lvl7pPr marL="1791035" indent="0">
              <a:buNone/>
              <a:defRPr sz="1300"/>
            </a:lvl7pPr>
            <a:lvl8pPr marL="2089541" indent="0">
              <a:buNone/>
              <a:defRPr sz="1300"/>
            </a:lvl8pPr>
            <a:lvl9pPr marL="238804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7"/>
          </a:xfrm>
        </p:spPr>
        <p:txBody>
          <a:bodyPr/>
          <a:lstStyle>
            <a:lvl1pPr marL="0" indent="0">
              <a:buNone/>
              <a:defRPr sz="900"/>
            </a:lvl1pPr>
            <a:lvl2pPr marL="298506" indent="0">
              <a:buNone/>
              <a:defRPr sz="800"/>
            </a:lvl2pPr>
            <a:lvl3pPr marL="597012" indent="0">
              <a:buNone/>
              <a:defRPr sz="700"/>
            </a:lvl3pPr>
            <a:lvl4pPr marL="895518" indent="0">
              <a:buNone/>
              <a:defRPr sz="600"/>
            </a:lvl4pPr>
            <a:lvl5pPr marL="1194024" indent="0">
              <a:buNone/>
              <a:defRPr sz="600"/>
            </a:lvl5pPr>
            <a:lvl6pPr marL="1492529" indent="0">
              <a:buNone/>
              <a:defRPr sz="600"/>
            </a:lvl6pPr>
            <a:lvl7pPr marL="1791035" indent="0">
              <a:buNone/>
              <a:defRPr sz="600"/>
            </a:lvl7pPr>
            <a:lvl8pPr marL="2089541" indent="0">
              <a:buNone/>
              <a:defRPr sz="600"/>
            </a:lvl8pPr>
            <a:lvl9pPr marL="238804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DECC45E-6B18-5F44-8A26-B046F37A30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E3C76D9-A26D-834F-BCDA-813B25B21B9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1455" y="419696"/>
            <a:ext cx="2073920" cy="588466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9695" y="419696"/>
            <a:ext cx="6114604" cy="588466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3C38043-84EC-564D-964F-E157A22125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610600" cy="7411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Times" pitchFamily="-112" charset="0"/>
              </a:rPr>
              <a:t>Click to edit Master title style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95400"/>
            <a:ext cx="8610600" cy="50714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Times" pitchFamily="-112" charset="0"/>
              </a:rPr>
              <a:t>Click to edit Master text styles</a:t>
            </a:r>
          </a:p>
          <a:p>
            <a:pPr lvl="1"/>
            <a:r>
              <a:rPr lang="en-US" dirty="0">
                <a:sym typeface="Times" pitchFamily="-112" charset="0"/>
              </a:rPr>
              <a:t>Second level</a:t>
            </a:r>
          </a:p>
          <a:p>
            <a:pPr lvl="2"/>
            <a:r>
              <a:rPr lang="en-US" dirty="0">
                <a:sym typeface="Times" pitchFamily="-112" charset="0"/>
              </a:rPr>
              <a:t>Third level</a:t>
            </a:r>
          </a:p>
          <a:p>
            <a:pPr lvl="3"/>
            <a:r>
              <a:rPr lang="en-US" dirty="0">
                <a:sym typeface="Times" pitchFamily="-112" charset="0"/>
              </a:rPr>
              <a:t>Fourth level</a:t>
            </a:r>
          </a:p>
        </p:txBody>
      </p:sp>
      <p:sp>
        <p:nvSpPr>
          <p:cNvPr id="5124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tx1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F0394BF4-FE4E-214D-9373-4C2646A25FE9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0" y="6532146"/>
            <a:ext cx="784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i="0" dirty="0">
                <a:latin typeface="Avenir Light" panose="020B0402020203020204" pitchFamily="34" charset="77"/>
              </a:rPr>
              <a:t>GEp-5/SBS                                         Hall A Collaboration Meeting</a:t>
            </a:r>
            <a:r>
              <a:rPr lang="en-US" sz="1200" b="0" i="0" baseline="0" dirty="0">
                <a:latin typeface="Avenir Light" panose="020B0402020203020204" pitchFamily="34" charset="77"/>
              </a:rPr>
              <a:t> Jan 27, 2023</a:t>
            </a:r>
            <a:endParaRPr lang="en-US" sz="1200" b="0" i="0" dirty="0">
              <a:latin typeface="Avenir Light" panose="020B0402020203020204" pitchFamily="34" charset="7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0" i="0">
          <a:solidFill>
            <a:schemeClr val="tx1"/>
          </a:solidFill>
          <a:latin typeface="Avenir Medium" panose="02000503020000020003" pitchFamily="2" charset="0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marL="547261" indent="-373132" algn="l" rtl="0" fontAlgn="base">
        <a:spcBef>
          <a:spcPts val="914"/>
        </a:spcBef>
        <a:spcAft>
          <a:spcPct val="0"/>
        </a:spcAft>
        <a:buSzPct val="100000"/>
        <a:buFont typeface="Times" pitchFamily="-112" charset="0"/>
        <a:buChar char="•"/>
        <a:defRPr sz="2600">
          <a:solidFill>
            <a:schemeClr val="tx1"/>
          </a:solidFill>
          <a:latin typeface="Avenir Book" panose="02000503020000020003" pitchFamily="2" charset="0"/>
          <a:ea typeface="+mn-ea"/>
          <a:cs typeface="+mn-cs"/>
          <a:sym typeface="Times" pitchFamily="-112" charset="0"/>
        </a:defRPr>
      </a:lvl1pPr>
      <a:lvl2pPr marL="854058" indent="-290214" algn="l" rtl="0" fontAlgn="base">
        <a:lnSpc>
          <a:spcPct val="80000"/>
        </a:lnSpc>
        <a:spcBef>
          <a:spcPts val="783"/>
        </a:spcBef>
        <a:spcAft>
          <a:spcPct val="0"/>
        </a:spcAft>
        <a:buClr>
          <a:srgbClr val="000000"/>
        </a:buClr>
        <a:buSzPct val="100000"/>
        <a:buFont typeface="Times" pitchFamily="-112" charset="0"/>
        <a:buChar char="–"/>
        <a:defRPr sz="2400">
          <a:solidFill>
            <a:schemeClr val="tx1"/>
          </a:solidFill>
          <a:latin typeface="Avenir Book" panose="02000503020000020003" pitchFamily="2" charset="0"/>
          <a:ea typeface="+mn-ea"/>
          <a:cs typeface="+mn-cs"/>
          <a:sym typeface="Times" pitchFamily="-112" charset="0"/>
        </a:defRPr>
      </a:lvl2pPr>
      <a:lvl3pPr marL="1144273" indent="-290214" algn="l" rtl="0" fontAlgn="base">
        <a:lnSpc>
          <a:spcPct val="80000"/>
        </a:lnSpc>
        <a:spcBef>
          <a:spcPts val="783"/>
        </a:spcBef>
        <a:spcAft>
          <a:spcPct val="0"/>
        </a:spcAft>
        <a:buClr>
          <a:srgbClr val="000000"/>
        </a:buClr>
        <a:buSzPct val="100000"/>
        <a:buFont typeface="Times" pitchFamily="-112" charset="0"/>
        <a:buChar char="–"/>
        <a:defRPr sz="2200">
          <a:solidFill>
            <a:schemeClr val="tx1"/>
          </a:solidFill>
          <a:latin typeface="Avenir Book" panose="02000503020000020003" pitchFamily="2" charset="0"/>
          <a:ea typeface="+mn-ea"/>
          <a:cs typeface="+mn-cs"/>
          <a:sym typeface="Times" pitchFamily="-112" charset="0"/>
        </a:defRPr>
      </a:lvl3pPr>
      <a:lvl4pPr marL="1434487" indent="-290214" algn="l" rtl="0" fontAlgn="base">
        <a:lnSpc>
          <a:spcPct val="80000"/>
        </a:lnSpc>
        <a:spcBef>
          <a:spcPts val="783"/>
        </a:spcBef>
        <a:spcAft>
          <a:spcPct val="0"/>
        </a:spcAft>
        <a:buClr>
          <a:srgbClr val="000000"/>
        </a:buClr>
        <a:buSzPct val="100000"/>
        <a:buFont typeface="Times" pitchFamily="-112" charset="0"/>
        <a:buChar char="–"/>
        <a:defRPr sz="2000">
          <a:solidFill>
            <a:schemeClr val="tx1"/>
          </a:solidFill>
          <a:latin typeface="Avenir Book" panose="02000503020000020003" pitchFamily="2" charset="0"/>
          <a:ea typeface="+mn-ea"/>
          <a:cs typeface="+mn-cs"/>
          <a:sym typeface="Times" pitchFamily="-112" charset="0"/>
        </a:defRPr>
      </a:lvl4pPr>
      <a:lvl5pPr marL="1724701" indent="-290214" algn="l" rtl="0" fontAlgn="base">
        <a:lnSpc>
          <a:spcPct val="80000"/>
        </a:lnSpc>
        <a:spcBef>
          <a:spcPts val="783"/>
        </a:spcBef>
        <a:spcAft>
          <a:spcPct val="0"/>
        </a:spcAft>
        <a:buClr>
          <a:srgbClr val="000000"/>
        </a:buClr>
        <a:buSzPct val="121000"/>
        <a:buFont typeface="Times" pitchFamily="-112" charset="0"/>
        <a:buChar char="–"/>
        <a:defRPr sz="1600">
          <a:solidFill>
            <a:schemeClr val="tx1"/>
          </a:solidFill>
          <a:latin typeface="Avenir Book" panose="02000503020000020003" pitchFamily="2" charset="0"/>
          <a:ea typeface="+mn-ea"/>
          <a:cs typeface="+mn-cs"/>
          <a:sym typeface="Times" pitchFamily="-112" charset="0"/>
        </a:defRPr>
      </a:lvl5pPr>
      <a:lvl6pPr marL="2023207" indent="-290214" algn="l" rtl="0" fontAlgn="base">
        <a:lnSpc>
          <a:spcPct val="80000"/>
        </a:lnSpc>
        <a:spcBef>
          <a:spcPts val="783"/>
        </a:spcBef>
        <a:spcAft>
          <a:spcPct val="0"/>
        </a:spcAft>
        <a:buClr>
          <a:srgbClr val="000000"/>
        </a:buClr>
        <a:buSzPct val="121000"/>
        <a:buFont typeface="Times" pitchFamily="-112" charset="0"/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6pPr>
      <a:lvl7pPr marL="2321712" indent="-290214" algn="l" rtl="0" fontAlgn="base">
        <a:lnSpc>
          <a:spcPct val="80000"/>
        </a:lnSpc>
        <a:spcBef>
          <a:spcPts val="783"/>
        </a:spcBef>
        <a:spcAft>
          <a:spcPct val="0"/>
        </a:spcAft>
        <a:buClr>
          <a:srgbClr val="000000"/>
        </a:buClr>
        <a:buSzPct val="121000"/>
        <a:buFont typeface="Times" pitchFamily="-112" charset="0"/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7pPr>
      <a:lvl8pPr marL="2620218" indent="-290214" algn="l" rtl="0" fontAlgn="base">
        <a:lnSpc>
          <a:spcPct val="80000"/>
        </a:lnSpc>
        <a:spcBef>
          <a:spcPts val="783"/>
        </a:spcBef>
        <a:spcAft>
          <a:spcPct val="0"/>
        </a:spcAft>
        <a:buClr>
          <a:srgbClr val="000000"/>
        </a:buClr>
        <a:buSzPct val="121000"/>
        <a:buFont typeface="Times" pitchFamily="-112" charset="0"/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8pPr>
      <a:lvl9pPr marL="2918724" indent="-290214" algn="l" rtl="0" fontAlgn="base">
        <a:lnSpc>
          <a:spcPct val="80000"/>
        </a:lnSpc>
        <a:spcBef>
          <a:spcPts val="783"/>
        </a:spcBef>
        <a:spcAft>
          <a:spcPct val="0"/>
        </a:spcAft>
        <a:buClr>
          <a:srgbClr val="000000"/>
        </a:buClr>
        <a:buSzPct val="121000"/>
        <a:buFont typeface="Times" pitchFamily="-112" charset="0"/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419696"/>
            <a:ext cx="7358063" cy="7143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9697" y="1812728"/>
            <a:ext cx="8188523" cy="44916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Times" pitchFamily="-112" charset="0"/>
              </a:rPr>
              <a:t>Second level</a:t>
            </a:r>
          </a:p>
          <a:p>
            <a:pPr lvl="2"/>
            <a:r>
              <a:rPr lang="en-US">
                <a:sym typeface="Times" pitchFamily="-112" charset="0"/>
              </a:rPr>
              <a:t>Third level</a:t>
            </a:r>
          </a:p>
          <a:p>
            <a:pPr lvl="3"/>
            <a:r>
              <a:rPr lang="en-US">
                <a:sym typeface="Times" pitchFamily="-112" charset="0"/>
              </a:rPr>
              <a:t>Fourth level</a:t>
            </a:r>
          </a:p>
          <a:p>
            <a:pPr lvl="4"/>
            <a:r>
              <a:rPr lang="en-US">
                <a:sym typeface="Times" pitchFamily="-112" charset="0"/>
              </a:rPr>
              <a:t>Fifth level</a:t>
            </a:r>
          </a:p>
        </p:txBody>
      </p:sp>
      <p:pic>
        <p:nvPicPr>
          <p:cNvPr id="15363" name="Picture 3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9298" y="437555"/>
            <a:ext cx="6822281" cy="6250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5364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tx1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0FE7A996-DBFB-5944-88DE-D38DF035A13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marL="248755" indent="-248755" algn="l" rtl="0" fontAlgn="base">
        <a:lnSpc>
          <a:spcPct val="90000"/>
        </a:lnSpc>
        <a:spcBef>
          <a:spcPts val="1175"/>
        </a:spcBef>
        <a:spcAft>
          <a:spcPct val="0"/>
        </a:spcAft>
        <a:buClr>
          <a:srgbClr val="000000"/>
        </a:buClr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1pPr>
      <a:lvl2pPr marL="422883" indent="-207296" algn="l" rtl="0" fontAlgn="base">
        <a:lnSpc>
          <a:spcPct val="80000"/>
        </a:lnSpc>
        <a:spcBef>
          <a:spcPts val="653"/>
        </a:spcBef>
        <a:spcAft>
          <a:spcPct val="0"/>
        </a:spcAft>
        <a:buClr>
          <a:srgbClr val="000000"/>
        </a:buClr>
        <a:buSzPct val="100000"/>
        <a:buFont typeface="Times" pitchFamily="-112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2pPr>
      <a:lvl3pPr marL="671638" indent="-207296" algn="l" rtl="0" fontAlgn="base">
        <a:lnSpc>
          <a:spcPct val="80000"/>
        </a:lnSpc>
        <a:spcBef>
          <a:spcPts val="653"/>
        </a:spcBef>
        <a:spcAft>
          <a:spcPct val="0"/>
        </a:spcAft>
        <a:buClr>
          <a:srgbClr val="000000"/>
        </a:buClr>
        <a:buSzPct val="100000"/>
        <a:buFont typeface="Times" pitchFamily="-112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3pPr>
      <a:lvl4pPr marL="920393" indent="-207296" algn="l" rtl="0" fontAlgn="base">
        <a:lnSpc>
          <a:spcPct val="80000"/>
        </a:lnSpc>
        <a:spcBef>
          <a:spcPts val="653"/>
        </a:spcBef>
        <a:spcAft>
          <a:spcPct val="0"/>
        </a:spcAft>
        <a:buClr>
          <a:srgbClr val="000000"/>
        </a:buClr>
        <a:buSzPct val="100000"/>
        <a:buFont typeface="Times" pitchFamily="-112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4pPr>
      <a:lvl5pPr marL="1169148" indent="-207296" algn="l" rtl="0" fontAlgn="base">
        <a:lnSpc>
          <a:spcPct val="80000"/>
        </a:lnSpc>
        <a:spcBef>
          <a:spcPts val="653"/>
        </a:spcBef>
        <a:spcAft>
          <a:spcPct val="0"/>
        </a:spcAft>
        <a:buClr>
          <a:srgbClr val="000000"/>
        </a:buClr>
        <a:buSzPct val="100000"/>
        <a:buFont typeface="Times" pitchFamily="-112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5pPr>
      <a:lvl6pPr marL="1467654" indent="-207296" algn="l" rtl="0" fontAlgn="base">
        <a:lnSpc>
          <a:spcPct val="80000"/>
        </a:lnSpc>
        <a:spcBef>
          <a:spcPts val="653"/>
        </a:spcBef>
        <a:spcAft>
          <a:spcPct val="0"/>
        </a:spcAft>
        <a:buClr>
          <a:srgbClr val="000000"/>
        </a:buClr>
        <a:buSzPct val="100000"/>
        <a:buFont typeface="Times" pitchFamily="-112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6pPr>
      <a:lvl7pPr marL="1766160" indent="-207296" algn="l" rtl="0" fontAlgn="base">
        <a:lnSpc>
          <a:spcPct val="80000"/>
        </a:lnSpc>
        <a:spcBef>
          <a:spcPts val="653"/>
        </a:spcBef>
        <a:spcAft>
          <a:spcPct val="0"/>
        </a:spcAft>
        <a:buClr>
          <a:srgbClr val="000000"/>
        </a:buClr>
        <a:buSzPct val="100000"/>
        <a:buFont typeface="Times" pitchFamily="-112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7pPr>
      <a:lvl8pPr marL="2064666" indent="-207296" algn="l" rtl="0" fontAlgn="base">
        <a:lnSpc>
          <a:spcPct val="80000"/>
        </a:lnSpc>
        <a:spcBef>
          <a:spcPts val="653"/>
        </a:spcBef>
        <a:spcAft>
          <a:spcPct val="0"/>
        </a:spcAft>
        <a:buClr>
          <a:srgbClr val="000000"/>
        </a:buClr>
        <a:buSzPct val="100000"/>
        <a:buFont typeface="Times" pitchFamily="-112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8pPr>
      <a:lvl9pPr marL="2363172" indent="-207296" algn="l" rtl="0" fontAlgn="base">
        <a:lnSpc>
          <a:spcPct val="80000"/>
        </a:lnSpc>
        <a:spcBef>
          <a:spcPts val="653"/>
        </a:spcBef>
        <a:spcAft>
          <a:spcPct val="0"/>
        </a:spcAft>
        <a:buClr>
          <a:srgbClr val="000000"/>
        </a:buClr>
        <a:buSzPct val="100000"/>
        <a:buFont typeface="Times" pitchFamily="-112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455414"/>
            <a:ext cx="7358063" cy="6875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47047" y="1598415"/>
            <a:ext cx="3607594" cy="46791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Times" pitchFamily="-112" charset="0"/>
              </a:rPr>
              <a:t>Second level</a:t>
            </a:r>
          </a:p>
          <a:p>
            <a:pPr lvl="2"/>
            <a:r>
              <a:rPr lang="en-US">
                <a:sym typeface="Times" pitchFamily="-112" charset="0"/>
              </a:rPr>
              <a:t>Third level</a:t>
            </a:r>
          </a:p>
          <a:p>
            <a:pPr lvl="3"/>
            <a:r>
              <a:rPr lang="en-US">
                <a:sym typeface="Times" pitchFamily="-112" charset="0"/>
              </a:rPr>
              <a:t>Fourth level</a:t>
            </a:r>
          </a:p>
          <a:p>
            <a:pPr lvl="4"/>
            <a:r>
              <a:rPr lang="en-US">
                <a:sym typeface="Times" pitchFamily="-112" charset="0"/>
              </a:rPr>
              <a:t>Fifth level</a:t>
            </a:r>
          </a:p>
        </p:txBody>
      </p:sp>
      <p:sp>
        <p:nvSpPr>
          <p:cNvPr id="1638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tx1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8C1189E5-04A6-D74A-B635-FB650A75F0F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marL="496474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1pPr>
      <a:lvl2pPr marL="786688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2pPr>
      <a:lvl3pPr marL="1076902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3pPr>
      <a:lvl4pPr marL="1367116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4pPr>
      <a:lvl5pPr marL="1657330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5pPr>
      <a:lvl6pPr marL="1955836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6pPr>
      <a:lvl7pPr marL="2254342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7pPr>
      <a:lvl8pPr marL="2552847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8pPr>
      <a:lvl9pPr marL="2851353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178594"/>
            <a:ext cx="7358063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112" charset="0"/>
              </a:rPr>
              <a:t>Click to edit Master title style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69" y="1946672"/>
            <a:ext cx="3545086" cy="40183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Gill Sans" pitchFamily="-112" charset="0"/>
              </a:rPr>
              <a:t>Second level</a:t>
            </a:r>
          </a:p>
          <a:p>
            <a:pPr lvl="2"/>
            <a:r>
              <a:rPr lang="en-US">
                <a:sym typeface="Gill Sans" pitchFamily="-112" charset="0"/>
              </a:rPr>
              <a:t>Third level</a:t>
            </a:r>
          </a:p>
          <a:p>
            <a:pPr lvl="3"/>
            <a:r>
              <a:rPr lang="en-US">
                <a:sym typeface="Gill Sans" pitchFamily="-112" charset="0"/>
              </a:rPr>
              <a:t>Fourth level</a:t>
            </a:r>
          </a:p>
          <a:p>
            <a:pPr lvl="4"/>
            <a:r>
              <a:rPr lang="en-US">
                <a:sym typeface="Gill Sans" pitchFamily="-112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9pPr>
    </p:titleStyle>
    <p:bodyStyle>
      <a:lvl1pPr marL="496474" indent="-322345" algn="l" rtl="0" fontAlgn="base">
        <a:spcBef>
          <a:spcPts val="2481"/>
        </a:spcBef>
        <a:spcAft>
          <a:spcPct val="0"/>
        </a:spcAft>
        <a:buSzPct val="171000"/>
        <a:buFont typeface="Gill San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marL="786688" indent="-322345" algn="l" rtl="0" fontAlgn="base">
        <a:spcBef>
          <a:spcPts val="2481"/>
        </a:spcBef>
        <a:spcAft>
          <a:spcPct val="0"/>
        </a:spcAft>
        <a:buSzPct val="171000"/>
        <a:buFont typeface="Gill San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2pPr>
      <a:lvl3pPr marL="1076902" indent="-322345" algn="l" rtl="0" fontAlgn="base">
        <a:spcBef>
          <a:spcPts val="2481"/>
        </a:spcBef>
        <a:spcAft>
          <a:spcPct val="0"/>
        </a:spcAft>
        <a:buSzPct val="171000"/>
        <a:buFont typeface="Gill San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3pPr>
      <a:lvl4pPr marL="1367116" indent="-322345" algn="l" rtl="0" fontAlgn="base">
        <a:spcBef>
          <a:spcPts val="2481"/>
        </a:spcBef>
        <a:spcAft>
          <a:spcPct val="0"/>
        </a:spcAft>
        <a:buSzPct val="171000"/>
        <a:buFont typeface="Gill San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4pPr>
      <a:lvl5pPr marL="1657330" indent="-322345" algn="l" rtl="0" fontAlgn="base">
        <a:spcBef>
          <a:spcPts val="2481"/>
        </a:spcBef>
        <a:spcAft>
          <a:spcPct val="0"/>
        </a:spcAft>
        <a:buSzPct val="171000"/>
        <a:buFont typeface="Gill San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5pPr>
      <a:lvl6pPr marL="1955836" indent="-322345" algn="l" rtl="0" fontAlgn="base">
        <a:spcBef>
          <a:spcPts val="2481"/>
        </a:spcBef>
        <a:spcAft>
          <a:spcPct val="0"/>
        </a:spcAft>
        <a:buSzPct val="171000"/>
        <a:buFont typeface="Gill San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6pPr>
      <a:lvl7pPr marL="2254342" indent="-322345" algn="l" rtl="0" fontAlgn="base">
        <a:spcBef>
          <a:spcPts val="2481"/>
        </a:spcBef>
        <a:spcAft>
          <a:spcPct val="0"/>
        </a:spcAft>
        <a:buSzPct val="171000"/>
        <a:buFont typeface="Gill San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7pPr>
      <a:lvl8pPr marL="2552847" indent="-322345" algn="l" rtl="0" fontAlgn="base">
        <a:spcBef>
          <a:spcPts val="2481"/>
        </a:spcBef>
        <a:spcAft>
          <a:spcPct val="0"/>
        </a:spcAft>
        <a:buSzPct val="171000"/>
        <a:buFont typeface="Gill San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8pPr>
      <a:lvl9pPr marL="2851353" indent="-322345" algn="l" rtl="0" fontAlgn="base">
        <a:spcBef>
          <a:spcPts val="2481"/>
        </a:spcBef>
        <a:spcAft>
          <a:spcPct val="0"/>
        </a:spcAft>
        <a:buSzPct val="171000"/>
        <a:buFont typeface="Gill San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0" y="892970"/>
            <a:ext cx="7358063" cy="5072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Times" pitchFamily="-112" charset="0"/>
              </a:rPr>
              <a:t>Second level</a:t>
            </a:r>
          </a:p>
          <a:p>
            <a:pPr lvl="2"/>
            <a:r>
              <a:rPr lang="en-US">
                <a:sym typeface="Times" pitchFamily="-112" charset="0"/>
              </a:rPr>
              <a:t>Third level</a:t>
            </a:r>
          </a:p>
          <a:p>
            <a:pPr lvl="3"/>
            <a:r>
              <a:rPr lang="en-US">
                <a:sym typeface="Times" pitchFamily="-112" charset="0"/>
              </a:rPr>
              <a:t>Fourth level</a:t>
            </a:r>
          </a:p>
          <a:p>
            <a:pPr lvl="4"/>
            <a:r>
              <a:rPr lang="en-US">
                <a:sym typeface="Times" pitchFamily="-112" charset="0"/>
              </a:rPr>
              <a:t>Fifth level</a:t>
            </a:r>
          </a:p>
        </p:txBody>
      </p:sp>
      <p:sp>
        <p:nvSpPr>
          <p:cNvPr id="18434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tx1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C7CBA34D-8E90-B342-A3A7-72E15BA8913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9pPr>
    </p:titleStyle>
    <p:bodyStyle>
      <a:lvl1pPr marL="547261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1pPr>
      <a:lvl2pPr marL="837475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2pPr>
      <a:lvl3pPr marL="1127689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3pPr>
      <a:lvl4pPr marL="1417903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4pPr>
      <a:lvl5pPr marL="1708117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5pPr>
      <a:lvl6pPr marL="2006623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6pPr>
      <a:lvl7pPr marL="2305129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7pPr>
      <a:lvl8pPr marL="2603635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8pPr>
      <a:lvl9pPr marL="2902141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2089547"/>
            <a:ext cx="7358063" cy="26789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  <p:sp>
        <p:nvSpPr>
          <p:cNvPr id="19458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tx1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FFC8A0A3-021C-7249-9CFE-B2B54A5CF37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0" y="3554017"/>
            <a:ext cx="7358063" cy="7947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Times" pitchFamily="-112" charset="0"/>
              </a:rPr>
              <a:t>Second level</a:t>
            </a:r>
          </a:p>
          <a:p>
            <a:pPr lvl="2"/>
            <a:r>
              <a:rPr lang="en-US">
                <a:sym typeface="Times" pitchFamily="-112" charset="0"/>
              </a:rPr>
              <a:t>Third level</a:t>
            </a:r>
          </a:p>
          <a:p>
            <a:pPr lvl="3"/>
            <a:r>
              <a:rPr lang="en-US">
                <a:sym typeface="Times" pitchFamily="-112" charset="0"/>
              </a:rPr>
              <a:t>Fourth level</a:t>
            </a:r>
          </a:p>
          <a:p>
            <a:pPr lvl="4"/>
            <a:r>
              <a:rPr lang="en-US">
                <a:sym typeface="Times" pitchFamily="-112" charset="0"/>
              </a:rPr>
              <a:t>Fifth level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1151929"/>
            <a:ext cx="7358063" cy="23217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  <p:sp>
        <p:nvSpPr>
          <p:cNvPr id="2048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tx1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2C239585-5AB9-B64E-A357-469D70E53B9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500">
          <a:solidFill>
            <a:srgbClr val="000856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5500">
          <a:solidFill>
            <a:srgbClr val="00085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5500">
          <a:solidFill>
            <a:srgbClr val="00085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5500">
          <a:solidFill>
            <a:srgbClr val="00085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5500">
          <a:solidFill>
            <a:srgbClr val="00085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5500">
          <a:solidFill>
            <a:srgbClr val="00085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5500">
          <a:solidFill>
            <a:srgbClr val="00085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5500">
          <a:solidFill>
            <a:srgbClr val="00085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5500">
          <a:solidFill>
            <a:srgbClr val="00085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2200">
          <a:solidFill>
            <a:srgbClr val="0000FF"/>
          </a:solidFill>
          <a:latin typeface="+mn-lt"/>
          <a:ea typeface="+mn-ea"/>
          <a:cs typeface="+mn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2200">
          <a:solidFill>
            <a:srgbClr val="0000FF"/>
          </a:solidFill>
          <a:latin typeface="+mn-lt"/>
          <a:ea typeface="+mn-ea"/>
          <a:cs typeface="+mn-cs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2200">
          <a:solidFill>
            <a:srgbClr val="0000FF"/>
          </a:solidFill>
          <a:latin typeface="+mn-lt"/>
          <a:ea typeface="+mn-ea"/>
          <a:cs typeface="+mn-cs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2200">
          <a:solidFill>
            <a:srgbClr val="0000FF"/>
          </a:solidFill>
          <a:latin typeface="+mn-lt"/>
          <a:ea typeface="+mn-ea"/>
          <a:cs typeface="+mn-cs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2200">
          <a:solidFill>
            <a:srgbClr val="0000FF"/>
          </a:solidFill>
          <a:latin typeface="+mn-lt"/>
          <a:ea typeface="+mn-ea"/>
          <a:cs typeface="+mn-cs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2200">
          <a:solidFill>
            <a:srgbClr val="0000FF"/>
          </a:solidFill>
          <a:latin typeface="+mn-lt"/>
          <a:ea typeface="+mn-ea"/>
          <a:cs typeface="+mn-cs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2200">
          <a:solidFill>
            <a:srgbClr val="0000FF"/>
          </a:solidFill>
          <a:latin typeface="+mn-lt"/>
          <a:ea typeface="+mn-ea"/>
          <a:cs typeface="+mn-cs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2200">
          <a:solidFill>
            <a:srgbClr val="0000FF"/>
          </a:solidFill>
          <a:latin typeface="+mn-lt"/>
          <a:ea typeface="+mn-ea"/>
          <a:cs typeface="+mn-cs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2200">
          <a:solidFill>
            <a:srgbClr val="0000FF"/>
          </a:solidFill>
          <a:latin typeface="+mn-lt"/>
          <a:ea typeface="+mn-ea"/>
          <a:cs typeface="+mn-cs"/>
          <a:sym typeface="Time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178594"/>
            <a:ext cx="7358063" cy="1071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0" y="1384102"/>
            <a:ext cx="7358063" cy="4982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Times" pitchFamily="-112" charset="0"/>
              </a:rPr>
              <a:t>Second level</a:t>
            </a:r>
          </a:p>
          <a:p>
            <a:pPr lvl="2"/>
            <a:r>
              <a:rPr lang="en-US">
                <a:sym typeface="Times" pitchFamily="-112" charset="0"/>
              </a:rPr>
              <a:t>Third level</a:t>
            </a:r>
          </a:p>
          <a:p>
            <a:pPr lvl="3"/>
            <a:r>
              <a:rPr lang="en-US">
                <a:sym typeface="Times" pitchFamily="-112" charset="0"/>
              </a:rPr>
              <a:t>Fourth level</a:t>
            </a:r>
          </a:p>
          <a:p>
            <a:pPr lvl="4"/>
            <a:r>
              <a:rPr lang="en-US">
                <a:sym typeface="Times" pitchFamily="-112" charset="0"/>
              </a:rPr>
              <a:t>Fifth level</a:t>
            </a:r>
          </a:p>
        </p:txBody>
      </p:sp>
      <p:sp>
        <p:nvSpPr>
          <p:cNvPr id="2150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tx1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5CCACC6A-9A2A-1349-A93A-F2215F0E68E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marL="547261" indent="-373132" algn="l" rtl="0" fontAlgn="base">
        <a:spcBef>
          <a:spcPts val="1175"/>
        </a:spcBef>
        <a:spcAft>
          <a:spcPct val="0"/>
        </a:spcAft>
        <a:buSzPct val="125000"/>
        <a:buFont typeface="Times" pitchFamily="-112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1pPr>
      <a:lvl2pPr marL="713097" indent="-248755" algn="l" rtl="0" fontAlgn="base">
        <a:spcBef>
          <a:spcPts val="1175"/>
        </a:spcBef>
        <a:spcAft>
          <a:spcPct val="0"/>
        </a:spcAft>
        <a:buClr>
          <a:srgbClr val="000000"/>
        </a:buClr>
        <a:buSzPct val="100000"/>
        <a:buFont typeface="Times" pitchFamily="-112" charset="0"/>
        <a:buChar char="-"/>
        <a:defRPr sz="22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2pPr>
      <a:lvl3pPr marL="1003311" indent="-248755" algn="l" rtl="0" fontAlgn="base">
        <a:spcBef>
          <a:spcPts val="1175"/>
        </a:spcBef>
        <a:spcAft>
          <a:spcPct val="0"/>
        </a:spcAft>
        <a:buClr>
          <a:srgbClr val="000000"/>
        </a:buClr>
        <a:buSzPct val="100000"/>
        <a:buFont typeface="Times" pitchFamily="-112" charset="0"/>
        <a:buChar char="-"/>
        <a:defRPr sz="22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3pPr>
      <a:lvl4pPr marL="1417903" indent="-373132" algn="l" rtl="0" fontAlgn="base">
        <a:spcBef>
          <a:spcPts val="1175"/>
        </a:spcBef>
        <a:spcAft>
          <a:spcPct val="0"/>
        </a:spcAft>
        <a:buClr>
          <a:srgbClr val="000000"/>
        </a:buClr>
        <a:buSzPct val="125000"/>
        <a:buFont typeface="Times" pitchFamily="-112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4pPr>
      <a:lvl5pPr marL="1708117" indent="-373132" algn="l" rtl="0" fontAlgn="base">
        <a:spcBef>
          <a:spcPts val="1175"/>
        </a:spcBef>
        <a:spcAft>
          <a:spcPct val="0"/>
        </a:spcAft>
        <a:buClr>
          <a:srgbClr val="000000"/>
        </a:buClr>
        <a:buSzPct val="125000"/>
        <a:buFont typeface="Times" pitchFamily="-112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5pPr>
      <a:lvl6pPr marL="2006623" indent="-373132" algn="l" rtl="0" fontAlgn="base">
        <a:spcBef>
          <a:spcPts val="1175"/>
        </a:spcBef>
        <a:spcAft>
          <a:spcPct val="0"/>
        </a:spcAft>
        <a:buClr>
          <a:srgbClr val="000000"/>
        </a:buClr>
        <a:buSzPct val="125000"/>
        <a:buFont typeface="Times" pitchFamily="-112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6pPr>
      <a:lvl7pPr marL="2305129" indent="-373132" algn="l" rtl="0" fontAlgn="base">
        <a:spcBef>
          <a:spcPts val="1175"/>
        </a:spcBef>
        <a:spcAft>
          <a:spcPct val="0"/>
        </a:spcAft>
        <a:buClr>
          <a:srgbClr val="000000"/>
        </a:buClr>
        <a:buSzPct val="125000"/>
        <a:buFont typeface="Times" pitchFamily="-112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7pPr>
      <a:lvl8pPr marL="2603635" indent="-373132" algn="l" rtl="0" fontAlgn="base">
        <a:spcBef>
          <a:spcPts val="1175"/>
        </a:spcBef>
        <a:spcAft>
          <a:spcPct val="0"/>
        </a:spcAft>
        <a:buClr>
          <a:srgbClr val="000000"/>
        </a:buClr>
        <a:buSzPct val="125000"/>
        <a:buFont typeface="Times" pitchFamily="-112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8pPr>
      <a:lvl9pPr marL="2902141" indent="-373132" algn="l" rtl="0" fontAlgn="base">
        <a:spcBef>
          <a:spcPts val="1175"/>
        </a:spcBef>
        <a:spcAft>
          <a:spcPct val="0"/>
        </a:spcAft>
        <a:buClr>
          <a:srgbClr val="000000"/>
        </a:buClr>
        <a:buSzPct val="125000"/>
        <a:buFont typeface="Times" pitchFamily="-112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178594"/>
            <a:ext cx="7358063" cy="1071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0" y="1384102"/>
            <a:ext cx="7358063" cy="4982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Times" pitchFamily="-112" charset="0"/>
              </a:rPr>
              <a:t>Second level</a:t>
            </a:r>
          </a:p>
          <a:p>
            <a:pPr lvl="2"/>
            <a:r>
              <a:rPr lang="en-US">
                <a:sym typeface="Times" pitchFamily="-112" charset="0"/>
              </a:rPr>
              <a:t>Third level</a:t>
            </a:r>
          </a:p>
          <a:p>
            <a:pPr lvl="3"/>
            <a:r>
              <a:rPr lang="en-US">
                <a:sym typeface="Times" pitchFamily="-112" charset="0"/>
              </a:rPr>
              <a:t>Fourth level</a:t>
            </a:r>
          </a:p>
          <a:p>
            <a:pPr lvl="4"/>
            <a:r>
              <a:rPr lang="en-US">
                <a:sym typeface="Times" pitchFamily="-112" charset="0"/>
              </a:rPr>
              <a:t>Fifth level</a:t>
            </a:r>
          </a:p>
        </p:txBody>
      </p:sp>
      <p:sp>
        <p:nvSpPr>
          <p:cNvPr id="2253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rgbClr val="E6E6E6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FEDAB85D-563E-A94E-9C85-680E8A2DA36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marL="547261" indent="-373132" algn="l" rtl="0" fontAlgn="base">
        <a:spcBef>
          <a:spcPts val="1175"/>
        </a:spcBef>
        <a:spcAft>
          <a:spcPct val="0"/>
        </a:spcAft>
        <a:buSzPct val="125000"/>
        <a:buFont typeface="Times" pitchFamily="-112" charset="0"/>
        <a:buChar char="•"/>
        <a:defRPr sz="24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1pPr>
      <a:lvl2pPr marL="713097" indent="-248755" algn="l" rtl="0" fontAlgn="base">
        <a:spcBef>
          <a:spcPts val="1175"/>
        </a:spcBef>
        <a:spcAft>
          <a:spcPct val="0"/>
        </a:spcAft>
        <a:buClr>
          <a:srgbClr val="E6E6E6"/>
        </a:buClr>
        <a:buSzPct val="100000"/>
        <a:buFont typeface="Times" pitchFamily="-112" charset="0"/>
        <a:buChar char="-"/>
        <a:defRPr sz="22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2pPr>
      <a:lvl3pPr marL="1003311" indent="-248755" algn="l" rtl="0" fontAlgn="base">
        <a:spcBef>
          <a:spcPts val="1175"/>
        </a:spcBef>
        <a:spcAft>
          <a:spcPct val="0"/>
        </a:spcAft>
        <a:buClr>
          <a:srgbClr val="E6E6E6"/>
        </a:buClr>
        <a:buSzPct val="100000"/>
        <a:buFont typeface="Times" pitchFamily="-112" charset="0"/>
        <a:buChar char="-"/>
        <a:defRPr sz="22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3pPr>
      <a:lvl4pPr marL="1417903" indent="-373132" algn="l" rtl="0" fontAlgn="base">
        <a:spcBef>
          <a:spcPts val="1175"/>
        </a:spcBef>
        <a:spcAft>
          <a:spcPct val="0"/>
        </a:spcAft>
        <a:buClr>
          <a:srgbClr val="E6E6E6"/>
        </a:buClr>
        <a:buSzPct val="125000"/>
        <a:buFont typeface="Times" pitchFamily="-112" charset="0"/>
        <a:buChar char="•"/>
        <a:defRPr sz="22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4pPr>
      <a:lvl5pPr marL="1708117" indent="-373132" algn="l" rtl="0" fontAlgn="base">
        <a:spcBef>
          <a:spcPts val="1175"/>
        </a:spcBef>
        <a:spcAft>
          <a:spcPct val="0"/>
        </a:spcAft>
        <a:buClr>
          <a:srgbClr val="E6E6E6"/>
        </a:buClr>
        <a:buSzPct val="125000"/>
        <a:buFont typeface="Times" pitchFamily="-112" charset="0"/>
        <a:buChar char="•"/>
        <a:defRPr sz="22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5pPr>
      <a:lvl6pPr marL="2006623" indent="-373132" algn="l" rtl="0" fontAlgn="base">
        <a:spcBef>
          <a:spcPts val="1175"/>
        </a:spcBef>
        <a:spcAft>
          <a:spcPct val="0"/>
        </a:spcAft>
        <a:buClr>
          <a:srgbClr val="E6E6E6"/>
        </a:buClr>
        <a:buSzPct val="125000"/>
        <a:buFont typeface="Times" pitchFamily="-112" charset="0"/>
        <a:buChar char="•"/>
        <a:defRPr sz="22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6pPr>
      <a:lvl7pPr marL="2305129" indent="-373132" algn="l" rtl="0" fontAlgn="base">
        <a:spcBef>
          <a:spcPts val="1175"/>
        </a:spcBef>
        <a:spcAft>
          <a:spcPct val="0"/>
        </a:spcAft>
        <a:buClr>
          <a:srgbClr val="E6E6E6"/>
        </a:buClr>
        <a:buSzPct val="125000"/>
        <a:buFont typeface="Times" pitchFamily="-112" charset="0"/>
        <a:buChar char="•"/>
        <a:defRPr sz="22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7pPr>
      <a:lvl8pPr marL="2603635" indent="-373132" algn="l" rtl="0" fontAlgn="base">
        <a:spcBef>
          <a:spcPts val="1175"/>
        </a:spcBef>
        <a:spcAft>
          <a:spcPct val="0"/>
        </a:spcAft>
        <a:buClr>
          <a:srgbClr val="E6E6E6"/>
        </a:buClr>
        <a:buSzPct val="125000"/>
        <a:buFont typeface="Times" pitchFamily="-112" charset="0"/>
        <a:buChar char="•"/>
        <a:defRPr sz="22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8pPr>
      <a:lvl9pPr marL="2902141" indent="-373132" algn="l" rtl="0" fontAlgn="base">
        <a:spcBef>
          <a:spcPts val="1175"/>
        </a:spcBef>
        <a:spcAft>
          <a:spcPct val="0"/>
        </a:spcAft>
        <a:buClr>
          <a:srgbClr val="E6E6E6"/>
        </a:buClr>
        <a:buSzPct val="125000"/>
        <a:buFont typeface="Times" pitchFamily="-112" charset="0"/>
        <a:buChar char="•"/>
        <a:defRPr sz="22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178594"/>
            <a:ext cx="7358063" cy="1071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9695" y="1848446"/>
            <a:ext cx="8295680" cy="44916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Times" pitchFamily="-112" charset="0"/>
              </a:rPr>
              <a:t>Second level</a:t>
            </a:r>
          </a:p>
          <a:p>
            <a:pPr lvl="2"/>
            <a:r>
              <a:rPr lang="en-US">
                <a:sym typeface="Times" pitchFamily="-112" charset="0"/>
              </a:rPr>
              <a:t>Third level</a:t>
            </a:r>
          </a:p>
          <a:p>
            <a:pPr lvl="3"/>
            <a:r>
              <a:rPr lang="en-US">
                <a:sym typeface="Times" pitchFamily="-112" charset="0"/>
              </a:rPr>
              <a:t>Fourth level</a:t>
            </a:r>
          </a:p>
          <a:p>
            <a:pPr lvl="4"/>
            <a:r>
              <a:rPr lang="en-US">
                <a:sym typeface="Times" pitchFamily="-112" charset="0"/>
              </a:rPr>
              <a:t>Fifth level</a:t>
            </a:r>
          </a:p>
        </p:txBody>
      </p:sp>
      <p:sp>
        <p:nvSpPr>
          <p:cNvPr id="2355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rgbClr val="CDCDCD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86753A16-2C51-8D41-AA43-33410B25686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marL="496474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1pPr>
      <a:lvl2pPr marL="786688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2pPr>
      <a:lvl3pPr marL="1076902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3pPr>
      <a:lvl4pPr marL="1367116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4pPr>
      <a:lvl5pPr marL="1657330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5pPr>
      <a:lvl6pPr marL="1955836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6pPr>
      <a:lvl7pPr marL="2254342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7pPr>
      <a:lvl8pPr marL="2552847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8pPr>
      <a:lvl9pPr marL="2851353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0" y="892970"/>
            <a:ext cx="7358063" cy="5072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Times" pitchFamily="-112" charset="0"/>
              </a:rPr>
              <a:t>Second level</a:t>
            </a:r>
          </a:p>
          <a:p>
            <a:pPr lvl="2"/>
            <a:r>
              <a:rPr lang="en-US">
                <a:sym typeface="Times" pitchFamily="-112" charset="0"/>
              </a:rPr>
              <a:t>Third level</a:t>
            </a:r>
          </a:p>
          <a:p>
            <a:pPr lvl="3"/>
            <a:r>
              <a:rPr lang="en-US">
                <a:sym typeface="Times" pitchFamily="-112" charset="0"/>
              </a:rPr>
              <a:t>Fourth level</a:t>
            </a:r>
          </a:p>
          <a:p>
            <a:pPr lvl="4"/>
            <a:r>
              <a:rPr lang="en-US">
                <a:sym typeface="Times" pitchFamily="-112" charset="0"/>
              </a:rPr>
              <a:t>Fifth level</a:t>
            </a:r>
          </a:p>
        </p:txBody>
      </p:sp>
      <p:sp>
        <p:nvSpPr>
          <p:cNvPr id="24578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rgbClr val="CDCDCD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D0A92725-A022-1844-803D-471EDD2B0A3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9pPr>
    </p:titleStyle>
    <p:bodyStyle>
      <a:lvl1pPr marL="547261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1pPr>
      <a:lvl2pPr marL="837475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2pPr>
      <a:lvl3pPr marL="1127689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3pPr>
      <a:lvl4pPr marL="1417903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4pPr>
      <a:lvl5pPr marL="1708117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5pPr>
      <a:lvl6pPr marL="2006623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6pPr>
      <a:lvl7pPr marL="2305129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7pPr>
      <a:lvl8pPr marL="2603635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8pPr>
      <a:lvl9pPr marL="2902141" indent="-373132" algn="l" rtl="0" fontAlgn="base">
        <a:spcBef>
          <a:spcPts val="2350"/>
        </a:spcBef>
        <a:spcAft>
          <a:spcPct val="0"/>
        </a:spcAft>
        <a:buSzPct val="171000"/>
        <a:buFont typeface="Times" pitchFamily="-112" charset="0"/>
        <a:buChar char="•"/>
        <a:defRPr sz="24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5179219"/>
            <a:ext cx="7358063" cy="11965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112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rgbClr val="CDCDCD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E5FD670E-AA19-B74D-99E1-70BF6FA6569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9pPr>
    </p:titleStyle>
    <p:bodyStyle>
      <a:lvl1pPr marL="580428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marL="870642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2pPr>
      <a:lvl3pPr marL="1160856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3pPr>
      <a:lvl4pPr marL="1451070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4pPr>
      <a:lvl5pPr marL="1741284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5pPr>
      <a:lvl6pPr marL="2039790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6pPr>
      <a:lvl7pPr marL="2338296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7pPr>
      <a:lvl8pPr marL="2636802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8pPr>
      <a:lvl9pPr marL="2935308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178594"/>
            <a:ext cx="7358063" cy="1071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  <p:sp>
        <p:nvSpPr>
          <p:cNvPr id="26626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rgbClr val="E6E6E6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5E60ECF5-2E50-4240-A097-E6A954C556C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marL="580428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marL="870642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2pPr>
      <a:lvl3pPr marL="1160856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3pPr>
      <a:lvl4pPr marL="1451070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4pPr>
      <a:lvl5pPr marL="1741284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5pPr>
      <a:lvl6pPr marL="2039790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6pPr>
      <a:lvl7pPr marL="2338296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7pPr>
      <a:lvl8pPr marL="2636802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8pPr>
      <a:lvl9pPr marL="2935308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2089547"/>
            <a:ext cx="7358063" cy="26789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500">
          <a:solidFill>
            <a:srgbClr val="E6E6E6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55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55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55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55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55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55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55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55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178594"/>
            <a:ext cx="7358063" cy="1071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6149" y="1687712"/>
            <a:ext cx="3821906" cy="45809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Times" pitchFamily="-112" charset="0"/>
              </a:rPr>
              <a:t>Second level</a:t>
            </a:r>
          </a:p>
          <a:p>
            <a:pPr lvl="2"/>
            <a:r>
              <a:rPr lang="en-US">
                <a:sym typeface="Times" pitchFamily="-112" charset="0"/>
              </a:rPr>
              <a:t>Third level</a:t>
            </a:r>
          </a:p>
          <a:p>
            <a:pPr lvl="3"/>
            <a:r>
              <a:rPr lang="en-US">
                <a:sym typeface="Times" pitchFamily="-112" charset="0"/>
              </a:rPr>
              <a:t>Fourth level</a:t>
            </a:r>
          </a:p>
          <a:p>
            <a:pPr lvl="4"/>
            <a:r>
              <a:rPr lang="en-US">
                <a:sym typeface="Times" pitchFamily="-112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marL="496474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1pPr>
      <a:lvl2pPr marL="786688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2pPr>
      <a:lvl3pPr marL="1076902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3pPr>
      <a:lvl4pPr marL="1367116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4pPr>
      <a:lvl5pPr marL="1657330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5pPr>
      <a:lvl6pPr marL="1955836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6pPr>
      <a:lvl7pPr marL="2254342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7pPr>
      <a:lvl8pPr marL="2552847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8pPr>
      <a:lvl9pPr marL="2851353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178594"/>
            <a:ext cx="7358063" cy="1071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47047" y="1598415"/>
            <a:ext cx="3607594" cy="46791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Times" pitchFamily="-112" charset="0"/>
              </a:rPr>
              <a:t>Second level</a:t>
            </a:r>
          </a:p>
          <a:p>
            <a:pPr lvl="2"/>
            <a:r>
              <a:rPr lang="en-US">
                <a:sym typeface="Times" pitchFamily="-112" charset="0"/>
              </a:rPr>
              <a:t>Third level</a:t>
            </a:r>
          </a:p>
          <a:p>
            <a:pPr lvl="3"/>
            <a:r>
              <a:rPr lang="en-US">
                <a:sym typeface="Times" pitchFamily="-112" charset="0"/>
              </a:rPr>
              <a:t>Fourth level</a:t>
            </a:r>
          </a:p>
          <a:p>
            <a:pPr lvl="4"/>
            <a:r>
              <a:rPr lang="en-US">
                <a:sym typeface="Times" pitchFamily="-112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4700">
          <a:solidFill>
            <a:srgbClr val="E6E6E6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marL="496474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1pPr>
      <a:lvl2pPr marL="786688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2pPr>
      <a:lvl3pPr marL="1076902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3pPr>
      <a:lvl4pPr marL="1367116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4pPr>
      <a:lvl5pPr marL="1657330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5pPr>
      <a:lvl6pPr marL="1955836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6pPr>
      <a:lvl7pPr marL="2254342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7pPr>
      <a:lvl8pPr marL="2552847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8pPr>
      <a:lvl9pPr marL="2851353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rgbClr val="E6E6E6"/>
          </a:solidFill>
          <a:latin typeface="+mn-lt"/>
          <a:ea typeface="+mn-ea"/>
          <a:cs typeface="+mn-cs"/>
          <a:sym typeface="Time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5179219"/>
            <a:ext cx="7358063" cy="11965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112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6484" y="3366492"/>
            <a:ext cx="4125516" cy="23217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Gill Sans" pitchFamily="-112" charset="0"/>
              </a:rPr>
              <a:t>Second level</a:t>
            </a:r>
          </a:p>
          <a:p>
            <a:pPr lvl="2"/>
            <a:r>
              <a:rPr lang="en-US">
                <a:sym typeface="Gill Sans" pitchFamily="-112" charset="0"/>
              </a:rPr>
              <a:t>Third level</a:t>
            </a:r>
          </a:p>
          <a:p>
            <a:pPr lvl="3"/>
            <a:r>
              <a:rPr lang="en-US">
                <a:sym typeface="Gill Sans" pitchFamily="-112" charset="0"/>
              </a:rPr>
              <a:t>Fourth level</a:t>
            </a:r>
          </a:p>
          <a:p>
            <a:pPr lvl="4"/>
            <a:r>
              <a:rPr lang="en-US">
                <a:sym typeface="Gill Sans" pitchFamily="-112" charset="0"/>
              </a:rPr>
              <a:t>Fifth level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484" y="991195"/>
            <a:ext cx="4125516" cy="23217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112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6484" y="3366492"/>
            <a:ext cx="4125516" cy="23217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Gill Sans" pitchFamily="-112" charset="0"/>
              </a:rPr>
              <a:t>Second level</a:t>
            </a:r>
          </a:p>
          <a:p>
            <a:pPr lvl="2"/>
            <a:r>
              <a:rPr lang="en-US">
                <a:sym typeface="Gill Sans" pitchFamily="-112" charset="0"/>
              </a:rPr>
              <a:t>Third level</a:t>
            </a:r>
          </a:p>
          <a:p>
            <a:pPr lvl="3"/>
            <a:r>
              <a:rPr lang="en-US">
                <a:sym typeface="Gill Sans" pitchFamily="-112" charset="0"/>
              </a:rPr>
              <a:t>Fourth level</a:t>
            </a:r>
          </a:p>
          <a:p>
            <a:pPr lvl="4"/>
            <a:r>
              <a:rPr lang="en-US">
                <a:sym typeface="Gill Sans" pitchFamily="-112" charset="0"/>
              </a:rPr>
              <a:t>Fifth level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484" y="991195"/>
            <a:ext cx="4125516" cy="23217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pitchFamily="-112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419696"/>
            <a:ext cx="7358063" cy="6697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  <p:sp>
        <p:nvSpPr>
          <p:cNvPr id="11266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tx1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A4E5FE61-19D9-1B49-B04E-D5455762BB5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marL="580428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marL="870642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2pPr>
      <a:lvl3pPr marL="1160856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3pPr>
      <a:lvl4pPr marL="1451070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4pPr>
      <a:lvl5pPr marL="1741284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5pPr>
      <a:lvl6pPr marL="2039790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6pPr>
      <a:lvl7pPr marL="2338296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7pPr>
      <a:lvl8pPr marL="2636802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8pPr>
      <a:lvl9pPr marL="2935308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tx1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7E2D02DA-18D6-2547-B6D7-DB3F72F0FEB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pitchFamily="-112" charset="0"/>
          <a:ea typeface="ヒラギノ角ゴ ProN W3" charset="-128"/>
          <a:cs typeface="ヒラギノ角ゴ ProN W3" charset="-128"/>
          <a:sym typeface="Gill Sans" pitchFamily="-112" charset="0"/>
        </a:defRPr>
      </a:lvl9pPr>
    </p:titleStyle>
    <p:bodyStyle>
      <a:lvl1pPr marL="580428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1pPr>
      <a:lvl2pPr marL="870642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2pPr>
      <a:lvl3pPr marL="1160856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3pPr>
      <a:lvl4pPr marL="1451070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4pPr>
      <a:lvl5pPr marL="1741284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5pPr>
      <a:lvl6pPr marL="2039790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6pPr>
      <a:lvl7pPr marL="2338296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7pPr>
      <a:lvl8pPr marL="2636802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8pPr>
      <a:lvl9pPr marL="2935308" indent="-373132" algn="l" rtl="0" fontAlgn="base">
        <a:spcBef>
          <a:spcPts val="156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178594"/>
            <a:ext cx="7358063" cy="1071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6149" y="1687712"/>
            <a:ext cx="3821906" cy="45809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Times" pitchFamily="-112" charset="0"/>
              </a:rPr>
              <a:t>Second level</a:t>
            </a:r>
          </a:p>
          <a:p>
            <a:pPr lvl="2"/>
            <a:r>
              <a:rPr lang="en-US">
                <a:sym typeface="Times" pitchFamily="-112" charset="0"/>
              </a:rPr>
              <a:t>Third level</a:t>
            </a:r>
          </a:p>
          <a:p>
            <a:pPr lvl="3"/>
            <a:r>
              <a:rPr lang="en-US">
                <a:sym typeface="Times" pitchFamily="-112" charset="0"/>
              </a:rPr>
              <a:t>Fourth level</a:t>
            </a:r>
          </a:p>
          <a:p>
            <a:pPr lvl="4"/>
            <a:r>
              <a:rPr lang="en-US">
                <a:sym typeface="Times" pitchFamily="-112" charset="0"/>
              </a:rPr>
              <a:t>Fifth level</a:t>
            </a:r>
          </a:p>
        </p:txBody>
      </p:sp>
      <p:sp>
        <p:nvSpPr>
          <p:cNvPr id="1331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tx1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9FF4F7F8-E68F-8C4D-A676-A4F55C3373A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marL="496474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1pPr>
      <a:lvl2pPr marL="786688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2pPr>
      <a:lvl3pPr marL="1076902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3pPr>
      <a:lvl4pPr marL="1367116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4pPr>
      <a:lvl5pPr marL="1657330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5pPr>
      <a:lvl6pPr marL="1955836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6pPr>
      <a:lvl7pPr marL="2254342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7pPr>
      <a:lvl8pPr marL="2552847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8pPr>
      <a:lvl9pPr marL="2851353" indent="-322345" algn="l" rtl="0" fontAlgn="base">
        <a:spcBef>
          <a:spcPts val="2481"/>
        </a:spcBef>
        <a:spcAft>
          <a:spcPct val="0"/>
        </a:spcAft>
        <a:buSzPct val="171000"/>
        <a:buFont typeface="Times" pitchFamily="-112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  <a:alpha val="70073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419696"/>
            <a:ext cx="7358063" cy="7143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9695" y="1812728"/>
            <a:ext cx="8295680" cy="44916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2" charset="0"/>
              </a:rPr>
              <a:t>Click to edit Master text styles</a:t>
            </a:r>
          </a:p>
          <a:p>
            <a:pPr lvl="1"/>
            <a:r>
              <a:rPr lang="en-US">
                <a:sym typeface="Times" pitchFamily="-112" charset="0"/>
              </a:rPr>
              <a:t>Second level</a:t>
            </a:r>
          </a:p>
          <a:p>
            <a:pPr lvl="2"/>
            <a:r>
              <a:rPr lang="en-US">
                <a:sym typeface="Times" pitchFamily="-112" charset="0"/>
              </a:rPr>
              <a:t>Third level</a:t>
            </a:r>
          </a:p>
          <a:p>
            <a:pPr lvl="3"/>
            <a:r>
              <a:rPr lang="en-US">
                <a:sym typeface="Times" pitchFamily="-112" charset="0"/>
              </a:rPr>
              <a:t>Fourth level</a:t>
            </a:r>
          </a:p>
          <a:p>
            <a:pPr lvl="4"/>
            <a:r>
              <a:rPr lang="en-US">
                <a:sym typeface="Times" pitchFamily="-112" charset="0"/>
              </a:rPr>
              <a:t>Fifth level</a:t>
            </a:r>
          </a:p>
        </p:txBody>
      </p:sp>
      <p:pic>
        <p:nvPicPr>
          <p:cNvPr id="14339" name="Picture 3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9298" y="437555"/>
            <a:ext cx="6822281" cy="6250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4340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61798" y="6429374"/>
            <a:ext cx="312539" cy="366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59701" tIns="29851" rIns="59701" bIns="29851" numCol="1" anchor="t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tx1"/>
                </a:solidFill>
                <a:ea typeface="Times" pitchFamily="-112" charset="0"/>
                <a:cs typeface="Times" pitchFamily="-112" charset="0"/>
              </a:defRPr>
            </a:lvl1pPr>
          </a:lstStyle>
          <a:p>
            <a:fld id="{271AA3DA-61E8-1545-BFDA-8F6D250EF54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Times" pitchFamily="-112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5pPr>
      <a:lvl6pPr marL="2985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6pPr>
      <a:lvl7pPr marL="59701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7pPr>
      <a:lvl8pPr marL="89551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8pPr>
      <a:lvl9pPr marL="119402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112" charset="0"/>
          <a:ea typeface="ヒラギノ明朝 ProN W3" charset="-128"/>
          <a:cs typeface="ヒラギノ明朝 ProN W3" charset="-128"/>
          <a:sym typeface="Times" pitchFamily="-112" charset="0"/>
        </a:defRPr>
      </a:lvl9pPr>
    </p:titleStyle>
    <p:bodyStyle>
      <a:lvl1pPr marL="496474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1pPr>
      <a:lvl2pPr marL="786688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2pPr>
      <a:lvl3pPr marL="1076902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3pPr>
      <a:lvl4pPr marL="1367116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4pPr>
      <a:lvl5pPr marL="1657330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5pPr>
      <a:lvl6pPr marL="1955836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6pPr>
      <a:lvl7pPr marL="2254342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7pPr>
      <a:lvl8pPr marL="2552847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8pPr>
      <a:lvl9pPr marL="2851353" indent="-322345" algn="l" rtl="0" fontAlgn="base">
        <a:spcBef>
          <a:spcPts val="1175"/>
        </a:spcBef>
        <a:spcAft>
          <a:spcPct val="0"/>
        </a:spcAft>
        <a:buSzPct val="171000"/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imes" pitchFamily="-112" charset="0"/>
        </a:defRPr>
      </a:lvl9pPr>
    </p:bodyStyle>
    <p:otherStyle>
      <a:defPPr>
        <a:defRPr lang="en-US"/>
      </a:defPPr>
      <a:lvl1pPr marL="0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506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7012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518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4024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2529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1035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1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8047" algn="l" defTabSz="29850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2.emf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0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emf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00.pn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emf"/><Relationship Id="rId5" Type="http://schemas.openxmlformats.org/officeDocument/2006/relationships/image" Target="../media/image220.png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cience | Jefferson Lab">
            <a:extLst>
              <a:ext uri="{FF2B5EF4-FFF2-40B4-BE49-F238E27FC236}">
                <a16:creationId xmlns:a16="http://schemas.microsoft.com/office/drawing/2014/main" id="{2F37B812-0A33-8B88-9A4C-A6D2776D0C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1" t="852" r="23878" b="-852"/>
          <a:stretch/>
        </p:blipFill>
        <p:spPr bwMode="auto">
          <a:xfrm>
            <a:off x="0" y="1955527"/>
            <a:ext cx="9157998" cy="400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7">
            <a:extLst>
              <a:ext uri="{FF2B5EF4-FFF2-40B4-BE49-F238E27FC236}">
                <a16:creationId xmlns:a16="http://schemas.microsoft.com/office/drawing/2014/main" id="{7EF481DC-EE93-3FCC-C635-B6FB555AD3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944005"/>
            <a:ext cx="4056994" cy="1962808"/>
          </a:xfrm>
          <a:solidFill>
            <a:srgbClr val="A6A6A6">
              <a:alpha val="61176"/>
            </a:srgbClr>
          </a:solidFill>
        </p:spPr>
        <p:txBody>
          <a:bodyPr/>
          <a:lstStyle/>
          <a:p>
            <a:pPr algn="l"/>
            <a:r>
              <a:rPr lang="en-US" dirty="0"/>
              <a:t>Don Jones</a:t>
            </a:r>
          </a:p>
          <a:p>
            <a:pPr algn="l"/>
            <a:r>
              <a:rPr lang="en-US" i="1" dirty="0"/>
              <a:t>for the </a:t>
            </a:r>
            <a:r>
              <a:rPr lang="en-US" i="1" dirty="0" err="1"/>
              <a:t>GEp</a:t>
            </a:r>
            <a:r>
              <a:rPr lang="en-US" i="1" dirty="0"/>
              <a:t> collaboration</a:t>
            </a:r>
          </a:p>
          <a:p>
            <a:pPr algn="l"/>
            <a:r>
              <a:rPr lang="en-US" dirty="0"/>
              <a:t>SPIN Conference 2023</a:t>
            </a:r>
          </a:p>
          <a:p>
            <a:pPr algn="l"/>
            <a:r>
              <a:rPr lang="en-US" sz="2800" dirty="0"/>
              <a:t>Sept. 2023</a:t>
            </a:r>
            <a:endParaRPr lang="en-US" i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3">
                <a:extLst>
                  <a:ext uri="{FF2B5EF4-FFF2-40B4-BE49-F238E27FC236}">
                    <a16:creationId xmlns:a16="http://schemas.microsoft.com/office/drawing/2014/main" id="{0FFE9F7C-805B-C839-4CFB-EAAD466B5E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1905000"/>
              </a:xfrm>
              <a:prstGeom prst="rect">
                <a:avLst/>
              </a:prstGeom>
              <a:solidFill>
                <a:srgbClr val="CCCCCC">
                  <a:alpha val="67843"/>
                </a:srgbClr>
              </a:solidFill>
              <a:ln w="12700">
                <a:noFill/>
                <a:miter lim="800000"/>
                <a:headEnd/>
                <a:tailEnd/>
              </a:ln>
              <a:effectLst>
                <a:softEdge rad="3175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 algn="ctr" rtl="0" fontAlgn="base">
                  <a:spcBef>
                    <a:spcPts val="914"/>
                  </a:spcBef>
                  <a:spcAft>
                    <a:spcPct val="0"/>
                  </a:spcAft>
                  <a:buSzPct val="171000"/>
                  <a:buFont typeface="Times" pitchFamily="-112" charset="0"/>
                  <a:buNone/>
                  <a:defRPr sz="24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Times" pitchFamily="-112" charset="0"/>
                  </a:defRPr>
                </a:lvl1pPr>
                <a:lvl2pPr marL="298506" indent="0" algn="ctr" rtl="0" fontAlgn="base">
                  <a:lnSpc>
                    <a:spcPct val="80000"/>
                  </a:lnSpc>
                  <a:spcBef>
                    <a:spcPts val="783"/>
                  </a:spcBef>
                  <a:spcAft>
                    <a:spcPct val="0"/>
                  </a:spcAft>
                  <a:buClr>
                    <a:srgbClr val="000000"/>
                  </a:buClr>
                  <a:buSzPct val="121000"/>
                  <a:buFont typeface="Times" pitchFamily="-112" charset="0"/>
                  <a:buNone/>
                  <a:defRPr sz="2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Times" pitchFamily="-112" charset="0"/>
                  </a:defRPr>
                </a:lvl2pPr>
                <a:lvl3pPr marL="597012" indent="0" algn="ctr" rtl="0" fontAlgn="base">
                  <a:lnSpc>
                    <a:spcPct val="80000"/>
                  </a:lnSpc>
                  <a:spcBef>
                    <a:spcPts val="783"/>
                  </a:spcBef>
                  <a:spcAft>
                    <a:spcPct val="0"/>
                  </a:spcAft>
                  <a:buClr>
                    <a:srgbClr val="000000"/>
                  </a:buClr>
                  <a:buSzPct val="121000"/>
                  <a:buFont typeface="Times" pitchFamily="-112" charset="0"/>
                  <a:buNone/>
                  <a:defRPr sz="2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Times" pitchFamily="-112" charset="0"/>
                  </a:defRPr>
                </a:lvl3pPr>
                <a:lvl4pPr marL="895518" indent="0" algn="ctr" rtl="0" fontAlgn="base">
                  <a:lnSpc>
                    <a:spcPct val="80000"/>
                  </a:lnSpc>
                  <a:spcBef>
                    <a:spcPts val="783"/>
                  </a:spcBef>
                  <a:spcAft>
                    <a:spcPct val="0"/>
                  </a:spcAft>
                  <a:buClr>
                    <a:srgbClr val="000000"/>
                  </a:buClr>
                  <a:buSzPct val="121000"/>
                  <a:buFont typeface="Times" pitchFamily="-112" charset="0"/>
                  <a:buNone/>
                  <a:defRPr sz="2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Times" pitchFamily="-112" charset="0"/>
                  </a:defRPr>
                </a:lvl4pPr>
                <a:lvl5pPr marL="1194024" indent="0" algn="ctr" rtl="0" fontAlgn="base">
                  <a:lnSpc>
                    <a:spcPct val="80000"/>
                  </a:lnSpc>
                  <a:spcBef>
                    <a:spcPts val="783"/>
                  </a:spcBef>
                  <a:spcAft>
                    <a:spcPct val="0"/>
                  </a:spcAft>
                  <a:buClr>
                    <a:srgbClr val="000000"/>
                  </a:buClr>
                  <a:buSzPct val="121000"/>
                  <a:buFont typeface="Times" pitchFamily="-112" charset="0"/>
                  <a:buNone/>
                  <a:defRPr sz="2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Times" pitchFamily="-112" charset="0"/>
                  </a:defRPr>
                </a:lvl5pPr>
                <a:lvl6pPr marL="1492529" indent="0" algn="ctr" rtl="0" fontAlgn="base">
                  <a:lnSpc>
                    <a:spcPct val="80000"/>
                  </a:lnSpc>
                  <a:spcBef>
                    <a:spcPts val="783"/>
                  </a:spcBef>
                  <a:spcAft>
                    <a:spcPct val="0"/>
                  </a:spcAft>
                  <a:buClr>
                    <a:srgbClr val="000000"/>
                  </a:buClr>
                  <a:buSzPct val="121000"/>
                  <a:buFont typeface="Times" pitchFamily="-112" charset="0"/>
                  <a:buNone/>
                  <a:defRPr sz="2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Times" pitchFamily="-112" charset="0"/>
                  </a:defRPr>
                </a:lvl6pPr>
                <a:lvl7pPr marL="1791035" indent="0" algn="ctr" rtl="0" fontAlgn="base">
                  <a:lnSpc>
                    <a:spcPct val="80000"/>
                  </a:lnSpc>
                  <a:spcBef>
                    <a:spcPts val="783"/>
                  </a:spcBef>
                  <a:spcAft>
                    <a:spcPct val="0"/>
                  </a:spcAft>
                  <a:buClr>
                    <a:srgbClr val="000000"/>
                  </a:buClr>
                  <a:buSzPct val="121000"/>
                  <a:buFont typeface="Times" pitchFamily="-112" charset="0"/>
                  <a:buNone/>
                  <a:defRPr sz="2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Times" pitchFamily="-112" charset="0"/>
                  </a:defRPr>
                </a:lvl7pPr>
                <a:lvl8pPr marL="2089541" indent="0" algn="ctr" rtl="0" fontAlgn="base">
                  <a:lnSpc>
                    <a:spcPct val="80000"/>
                  </a:lnSpc>
                  <a:spcBef>
                    <a:spcPts val="783"/>
                  </a:spcBef>
                  <a:spcAft>
                    <a:spcPct val="0"/>
                  </a:spcAft>
                  <a:buClr>
                    <a:srgbClr val="000000"/>
                  </a:buClr>
                  <a:buSzPct val="121000"/>
                  <a:buFont typeface="Times" pitchFamily="-112" charset="0"/>
                  <a:buNone/>
                  <a:defRPr sz="2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Times" pitchFamily="-112" charset="0"/>
                  </a:defRPr>
                </a:lvl8pPr>
                <a:lvl9pPr marL="2388047" indent="0" algn="ctr" rtl="0" fontAlgn="base">
                  <a:lnSpc>
                    <a:spcPct val="80000"/>
                  </a:lnSpc>
                  <a:spcBef>
                    <a:spcPts val="783"/>
                  </a:spcBef>
                  <a:spcAft>
                    <a:spcPct val="0"/>
                  </a:spcAft>
                  <a:buClr>
                    <a:srgbClr val="000000"/>
                  </a:buClr>
                  <a:buSzPct val="121000"/>
                  <a:buFont typeface="Times" pitchFamily="-112" charset="0"/>
                  <a:buNone/>
                  <a:defRPr sz="2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Times" pitchFamily="-112" charset="0"/>
                  </a:defRPr>
                </a:lvl9pPr>
              </a:lstStyle>
              <a:p>
                <a:r>
                  <a:rPr lang="en-US" sz="5000" kern="0" dirty="0">
                    <a:solidFill>
                      <a:srgbClr val="A6722A"/>
                    </a:solidFill>
                    <a:latin typeface="+mj-lt"/>
                  </a:rPr>
                  <a:t>The GEp-5 Experiment</a:t>
                </a:r>
              </a:p>
              <a:p>
                <a:r>
                  <a:rPr lang="en-US" sz="3000" b="1" i="0" dirty="0">
                    <a:solidFill>
                      <a:srgbClr val="A6722A"/>
                    </a:solidFill>
                    <a:effectLst/>
                    <a:latin typeface="Roboto Light" panose="020F0302020204030204" pitchFamily="34" charset="0"/>
                  </a:rPr>
                  <a:t>Measuring the electric form factor of the proton    up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b="1" i="1" dirty="0" smtClean="0">
                            <a:solidFill>
                              <a:srgbClr val="A6722A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1" i="1" dirty="0" smtClean="0">
                            <a:solidFill>
                              <a:srgbClr val="A6722A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r>
                          <a:rPr lang="en-US" sz="3000" b="1" i="1" dirty="0" smtClean="0">
                            <a:solidFill>
                              <a:srgbClr val="A6722A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000" b="1" i="1" dirty="0" smtClean="0">
                        <a:solidFill>
                          <a:srgbClr val="A6722A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 b="1" i="0" dirty="0">
                    <a:solidFill>
                      <a:srgbClr val="A6722A"/>
                    </a:solidFill>
                    <a:effectLst/>
                    <a:latin typeface="Roboto Light" panose="020F0302020204030204" pitchFamily="34" charset="0"/>
                  </a:rPr>
                  <a:t>of 12~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b="1" i="1" dirty="0" smtClean="0">
                            <a:solidFill>
                              <a:srgbClr val="A6722A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000" b="1" i="0" dirty="0" smtClean="0">
                            <a:solidFill>
                              <a:srgbClr val="A6722A"/>
                            </a:solidFill>
                            <a:effectLst/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en-US" sz="3000" b="1" i="1" dirty="0" smtClean="0">
                            <a:solidFill>
                              <a:srgbClr val="A6722A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000" b="1" i="1" dirty="0" smtClean="0">
                        <a:solidFill>
                          <a:srgbClr val="A6722A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 b="1" i="0" dirty="0">
                    <a:solidFill>
                      <a:srgbClr val="A6722A"/>
                    </a:solidFill>
                    <a:effectLst/>
                    <a:latin typeface="Roboto Light" panose="020F0302020204030204" pitchFamily="34" charset="0"/>
                  </a:rPr>
                  <a:t>in Hall A at Jefferson Lab</a:t>
                </a:r>
                <a:endParaRPr lang="en-US" sz="3000" kern="0" dirty="0">
                  <a:latin typeface="+mj-lt"/>
                </a:endParaRPr>
              </a:p>
            </p:txBody>
          </p:sp>
        </mc:Choice>
        <mc:Fallback>
          <p:sp>
            <p:nvSpPr>
              <p:cNvPr id="9" name="Rectangle 3">
                <a:extLst>
                  <a:ext uri="{FF2B5EF4-FFF2-40B4-BE49-F238E27FC236}">
                    <a16:creationId xmlns:a16="http://schemas.microsoft.com/office/drawing/2014/main" id="{0FFE9F7C-805B-C839-4CFB-EAAD466B5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1905000"/>
              </a:xfrm>
              <a:prstGeom prst="rect">
                <a:avLst/>
              </a:prstGeom>
              <a:blipFill>
                <a:blip r:embed="rId4"/>
                <a:stretch>
                  <a:fillRect t="-7947" b="-7285"/>
                </a:stretch>
              </a:blipFill>
              <a:ln w="12700">
                <a:noFill/>
                <a:miter lim="800000"/>
                <a:headEnd/>
                <a:tailEnd/>
              </a:ln>
              <a:effectLst>
                <a:softEdge rad="3175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ommunications Dept. Resources | Jefferson Lab">
            <a:extLst>
              <a:ext uri="{FF2B5EF4-FFF2-40B4-BE49-F238E27FC236}">
                <a16:creationId xmlns:a16="http://schemas.microsoft.com/office/drawing/2014/main" id="{8EE4F263-AC74-D8B7-3EEF-BBF9F6E9F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778" y="5990898"/>
            <a:ext cx="3989222" cy="86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C Logos | U.S. DOE Office of Science (SC)">
            <a:extLst>
              <a:ext uri="{FF2B5EF4-FFF2-40B4-BE49-F238E27FC236}">
                <a16:creationId xmlns:a16="http://schemas.microsoft.com/office/drawing/2014/main" id="{3E7412FF-CA4F-9739-4864-1F43E1F34E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41"/>
          <a:stretch/>
        </p:blipFill>
        <p:spPr bwMode="auto">
          <a:xfrm>
            <a:off x="73573" y="6114777"/>
            <a:ext cx="3594538" cy="74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46621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1" name="Line 12"/>
          <p:cNvSpPr>
            <a:spLocks noChangeShapeType="1"/>
          </p:cNvSpPr>
          <p:nvPr/>
        </p:nvSpPr>
        <p:spPr bwMode="auto">
          <a:xfrm>
            <a:off x="6248400" y="3581400"/>
            <a:ext cx="0" cy="76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752" name="Picture 13" descr="FPP-PR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754063"/>
            <a:ext cx="4718816" cy="285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3" name="Text Box 18"/>
          <p:cNvSpPr txBox="1">
            <a:spLocks noChangeArrowheads="1"/>
          </p:cNvSpPr>
          <p:nvPr/>
        </p:nvSpPr>
        <p:spPr bwMode="auto">
          <a:xfrm>
            <a:off x="4662916" y="4866905"/>
            <a:ext cx="196152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700" dirty="0">
                <a:solidFill>
                  <a:schemeClr val="accent2"/>
                </a:solidFill>
              </a:rPr>
              <a:t> p will be ~ 7 </a:t>
            </a:r>
            <a:r>
              <a:rPr lang="en-US" sz="1700" dirty="0" err="1">
                <a:solidFill>
                  <a:schemeClr val="accent2"/>
                </a:solidFill>
              </a:rPr>
              <a:t>GeV</a:t>
            </a:r>
            <a:r>
              <a:rPr lang="en-US" sz="1700" dirty="0">
                <a:solidFill>
                  <a:schemeClr val="accent2"/>
                </a:solidFill>
              </a:rPr>
              <a:t>/c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31754" name="Line 21"/>
          <p:cNvSpPr>
            <a:spLocks noChangeShapeType="1"/>
          </p:cNvSpPr>
          <p:nvPr/>
        </p:nvSpPr>
        <p:spPr bwMode="auto">
          <a:xfrm>
            <a:off x="457200" y="2376488"/>
            <a:ext cx="6858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5" name="Line 22"/>
          <p:cNvSpPr>
            <a:spLocks noChangeShapeType="1"/>
          </p:cNvSpPr>
          <p:nvPr/>
        </p:nvSpPr>
        <p:spPr bwMode="auto">
          <a:xfrm>
            <a:off x="2971800" y="2819400"/>
            <a:ext cx="8382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6" name="Text Box 23"/>
          <p:cNvSpPr txBox="1">
            <a:spLocks noChangeArrowheads="1"/>
          </p:cNvSpPr>
          <p:nvPr/>
        </p:nvSpPr>
        <p:spPr bwMode="auto">
          <a:xfrm>
            <a:off x="176150" y="2049483"/>
            <a:ext cx="10373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Track in</a:t>
            </a:r>
            <a:endParaRPr lang="en-US" sz="2000" dirty="0"/>
          </a:p>
        </p:txBody>
      </p:sp>
      <p:sp>
        <p:nvSpPr>
          <p:cNvPr id="31757" name="Text Box 24"/>
          <p:cNvSpPr txBox="1">
            <a:spLocks noChangeArrowheads="1"/>
          </p:cNvSpPr>
          <p:nvPr/>
        </p:nvSpPr>
        <p:spPr bwMode="auto">
          <a:xfrm>
            <a:off x="3497284" y="3240974"/>
            <a:ext cx="11721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Track out</a:t>
            </a:r>
            <a:endParaRPr lang="en-US" sz="2000" dirty="0"/>
          </a:p>
        </p:txBody>
      </p:sp>
      <p:pic>
        <p:nvPicPr>
          <p:cNvPr id="14" name="Picture 13" descr="GEP-Nov2014 (dragged)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3" t="17333" r="21868" b="26424"/>
          <a:stretch/>
        </p:blipFill>
        <p:spPr>
          <a:xfrm>
            <a:off x="4942522" y="1678379"/>
            <a:ext cx="4201477" cy="3154877"/>
          </a:xfrm>
          <a:prstGeom prst="rect">
            <a:avLst/>
          </a:prstGeom>
        </p:spPr>
      </p:pic>
      <p:sp>
        <p:nvSpPr>
          <p:cNvPr id="31758" name="Text Box 28"/>
          <p:cNvSpPr txBox="1">
            <a:spLocks noChangeArrowheads="1"/>
          </p:cNvSpPr>
          <p:nvPr/>
        </p:nvSpPr>
        <p:spPr bwMode="auto">
          <a:xfrm>
            <a:off x="5715000" y="838200"/>
            <a:ext cx="295560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A</a:t>
            </a:r>
            <a:r>
              <a:rPr lang="en-US" sz="2000" baseline="-25000" dirty="0"/>
              <a:t>Y</a:t>
            </a:r>
            <a:r>
              <a:rPr lang="en-US" sz="2000" dirty="0"/>
              <a:t> analyzing power vs. </a:t>
            </a:r>
          </a:p>
          <a:p>
            <a:r>
              <a:rPr lang="en-US" sz="2000" dirty="0"/>
              <a:t> inverse proton momentum</a:t>
            </a:r>
          </a:p>
        </p:txBody>
      </p:sp>
      <p:pic>
        <p:nvPicPr>
          <p:cNvPr id="31759" name="Picture 33" descr="latex-image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1" y="3618838"/>
            <a:ext cx="4724978" cy="1226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562600" y="6096000"/>
            <a:ext cx="1973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fringe field correction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17" y="5379523"/>
            <a:ext cx="7511642" cy="776762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DE74BC1B-ADE4-BFCC-D13A-D384D8F1B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13" y="0"/>
            <a:ext cx="9144000" cy="8327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547261" indent="-373132" algn="l" rtl="0" fontAlgn="base">
              <a:spcBef>
                <a:spcPts val="914"/>
              </a:spcBef>
              <a:spcAft>
                <a:spcPct val="0"/>
              </a:spcAft>
              <a:buSzPct val="100000"/>
              <a:buFont typeface="Times" pitchFamily="-112" charset="0"/>
              <a:buChar char="•"/>
              <a:defRPr sz="26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  <a:sym typeface="Times" pitchFamily="-112" charset="0"/>
              </a:defRPr>
            </a:lvl1pPr>
            <a:lvl2pPr marL="854058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-112" charset="0"/>
              <a:buChar char="–"/>
              <a:defRPr sz="24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  <a:sym typeface="Times" pitchFamily="-112" charset="0"/>
              </a:defRPr>
            </a:lvl2pPr>
            <a:lvl3pPr marL="1144273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-112" charset="0"/>
              <a:buChar char="–"/>
              <a:defRPr sz="2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  <a:sym typeface="Times" pitchFamily="-112" charset="0"/>
              </a:defRPr>
            </a:lvl3pPr>
            <a:lvl4pPr marL="1434487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-112" charset="0"/>
              <a:buChar char="–"/>
              <a:defRPr sz="20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  <a:sym typeface="Times" pitchFamily="-112" charset="0"/>
              </a:defRPr>
            </a:lvl4pPr>
            <a:lvl5pPr marL="1724701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Char char="–"/>
              <a:defRPr sz="16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  <a:sym typeface="Times" pitchFamily="-112" charset="0"/>
              </a:defRPr>
            </a:lvl5pPr>
            <a:lvl6pPr marL="2023207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Char char="–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Times" pitchFamily="-112" charset="0"/>
              </a:defRPr>
            </a:lvl6pPr>
            <a:lvl7pPr marL="2321712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Char char="–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Times" pitchFamily="-112" charset="0"/>
              </a:defRPr>
            </a:lvl7pPr>
            <a:lvl8pPr marL="2620218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Char char="–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Times" pitchFamily="-112" charset="0"/>
              </a:defRPr>
            </a:lvl8pPr>
            <a:lvl9pPr marL="2918724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Char char="–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Times" pitchFamily="-112" charset="0"/>
              </a:defRPr>
            </a:lvl9pPr>
          </a:lstStyle>
          <a:p>
            <a:pPr marL="174129" indent="0">
              <a:buNone/>
            </a:pPr>
            <a:r>
              <a:rPr lang="en-US" sz="4000" dirty="0"/>
              <a:t>Method: Focal Plane Polarimeter </a:t>
            </a:r>
            <a:endParaRPr lang="en-US" sz="4000" kern="0" dirty="0">
              <a:latin typeface="Avenir Medium" panose="02000503020000020003" pitchFamily="2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07D4005-0366-F3D4-5244-89B65F01EFA6}"/>
              </a:ext>
            </a:extLst>
          </p:cNvPr>
          <p:cNvCxnSpPr/>
          <p:nvPr/>
        </p:nvCxnSpPr>
        <p:spPr bwMode="auto">
          <a:xfrm flipV="1">
            <a:off x="5581403" y="4524498"/>
            <a:ext cx="296883" cy="427512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15237012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CA4822-ACDA-1E15-DE98-E70A20AEAE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24"/>
          <a:stretch/>
        </p:blipFill>
        <p:spPr>
          <a:xfrm>
            <a:off x="-1" y="609600"/>
            <a:ext cx="9144001" cy="5867400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3ABC6E3-F940-4207-97F1-9D9CEF8BF37D}"/>
              </a:ext>
            </a:extLst>
          </p:cNvPr>
          <p:cNvCxnSpPr>
            <a:cxnSpLocks/>
          </p:cNvCxnSpPr>
          <p:nvPr/>
        </p:nvCxnSpPr>
        <p:spPr bwMode="auto">
          <a:xfrm>
            <a:off x="3657600" y="3581400"/>
            <a:ext cx="4191000" cy="0"/>
          </a:xfrm>
          <a:prstGeom prst="straightConnector1">
            <a:avLst/>
          </a:prstGeom>
          <a:solidFill>
            <a:srgbClr val="FFFF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CA0FBFC-FE55-1CF2-B608-2EE15C5FEE76}"/>
              </a:ext>
            </a:extLst>
          </p:cNvPr>
          <p:cNvSpPr txBox="1"/>
          <p:nvPr/>
        </p:nvSpPr>
        <p:spPr>
          <a:xfrm>
            <a:off x="4724400" y="3302169"/>
            <a:ext cx="990599" cy="507831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8C9C2D-CE50-5544-6307-8D7BCCBD3E35}"/>
              </a:ext>
            </a:extLst>
          </p:cNvPr>
          <p:cNvSpPr txBox="1"/>
          <p:nvPr/>
        </p:nvSpPr>
        <p:spPr>
          <a:xfrm>
            <a:off x="5867400" y="4648200"/>
            <a:ext cx="990599" cy="507831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HCal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4CE861-BB2E-4F89-8B50-C70359A7BF11}"/>
              </a:ext>
            </a:extLst>
          </p:cNvPr>
          <p:cNvSpPr txBox="1"/>
          <p:nvPr/>
        </p:nvSpPr>
        <p:spPr>
          <a:xfrm rot="658211">
            <a:off x="4222391" y="3905444"/>
            <a:ext cx="1852723" cy="507831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Hadron arm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57A9C0-5FDE-ACFA-0C74-E3383AD3C22E}"/>
              </a:ext>
            </a:extLst>
          </p:cNvPr>
          <p:cNvSpPr txBox="1"/>
          <p:nvPr/>
        </p:nvSpPr>
        <p:spPr>
          <a:xfrm rot="20131744">
            <a:off x="2608093" y="2316429"/>
            <a:ext cx="2166638" cy="507831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Electron arm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EF0AD1-EE2C-9B95-E3E1-D5AA5EF76643}"/>
              </a:ext>
            </a:extLst>
          </p:cNvPr>
          <p:cNvSpPr txBox="1"/>
          <p:nvPr/>
        </p:nvSpPr>
        <p:spPr>
          <a:xfrm rot="798478">
            <a:off x="2596313" y="4084283"/>
            <a:ext cx="1828800" cy="923330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Proton</a:t>
            </a:r>
          </a:p>
          <a:p>
            <a:r>
              <a:rPr lang="en-US" dirty="0">
                <a:solidFill>
                  <a:srgbClr val="FF0000"/>
                </a:solidFill>
              </a:rPr>
              <a:t>polarimeter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B0067C-288D-8BAA-0EAE-7ED441321F45}"/>
              </a:ext>
            </a:extLst>
          </p:cNvPr>
          <p:cNvSpPr txBox="1"/>
          <p:nvPr/>
        </p:nvSpPr>
        <p:spPr>
          <a:xfrm>
            <a:off x="1981200" y="3429000"/>
            <a:ext cx="1143000" cy="923330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SBS dipole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DC2D5B-BDB2-93E7-3073-9547B4C85DA2}"/>
              </a:ext>
            </a:extLst>
          </p:cNvPr>
          <p:cNvSpPr txBox="1"/>
          <p:nvPr/>
        </p:nvSpPr>
        <p:spPr>
          <a:xfrm rot="20131744">
            <a:off x="2760493" y="2468829"/>
            <a:ext cx="2166638" cy="507831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CDet</a:t>
            </a:r>
            <a:r>
              <a:rPr lang="en-US" dirty="0">
                <a:solidFill>
                  <a:srgbClr val="FF0000"/>
                </a:solidFill>
              </a:rPr>
              <a:t> + </a:t>
            </a:r>
            <a:r>
              <a:rPr lang="en-US" dirty="0" err="1">
                <a:solidFill>
                  <a:srgbClr val="FF0000"/>
                </a:solidFill>
              </a:rPr>
              <a:t>ECal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9368F3-C982-8C70-ECC4-97450DF831A3}"/>
              </a:ext>
            </a:extLst>
          </p:cNvPr>
          <p:cNvSpPr txBox="1"/>
          <p:nvPr/>
        </p:nvSpPr>
        <p:spPr>
          <a:xfrm>
            <a:off x="388867" y="2427986"/>
            <a:ext cx="2166638" cy="923330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30cm LH2 target</a:t>
            </a: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B8072756-DA23-0327-1E6A-75DE6A2AB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547261" indent="-373132" algn="l" rtl="0" fontAlgn="base">
              <a:spcBef>
                <a:spcPts val="914"/>
              </a:spcBef>
              <a:spcAft>
                <a:spcPct val="0"/>
              </a:spcAft>
              <a:buSzPct val="100000"/>
              <a:buFont typeface="Times" pitchFamily="-112" charset="0"/>
              <a:buChar char="•"/>
              <a:defRPr sz="26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  <a:sym typeface="Times" pitchFamily="-112" charset="0"/>
              </a:defRPr>
            </a:lvl1pPr>
            <a:lvl2pPr marL="854058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-112" charset="0"/>
              <a:buChar char="–"/>
              <a:defRPr sz="24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  <a:sym typeface="Times" pitchFamily="-112" charset="0"/>
              </a:defRPr>
            </a:lvl2pPr>
            <a:lvl3pPr marL="1144273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-112" charset="0"/>
              <a:buChar char="–"/>
              <a:defRPr sz="2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  <a:sym typeface="Times" pitchFamily="-112" charset="0"/>
              </a:defRPr>
            </a:lvl3pPr>
            <a:lvl4pPr marL="1434487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-112" charset="0"/>
              <a:buChar char="–"/>
              <a:defRPr sz="20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  <a:sym typeface="Times" pitchFamily="-112" charset="0"/>
              </a:defRPr>
            </a:lvl4pPr>
            <a:lvl5pPr marL="1724701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Char char="–"/>
              <a:defRPr sz="16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  <a:sym typeface="Times" pitchFamily="-112" charset="0"/>
              </a:defRPr>
            </a:lvl5pPr>
            <a:lvl6pPr marL="2023207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Char char="–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Times" pitchFamily="-112" charset="0"/>
              </a:defRPr>
            </a:lvl6pPr>
            <a:lvl7pPr marL="2321712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Char char="–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Times" pitchFamily="-112" charset="0"/>
              </a:defRPr>
            </a:lvl7pPr>
            <a:lvl8pPr marL="2620218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Char char="–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Times" pitchFamily="-112" charset="0"/>
              </a:defRPr>
            </a:lvl8pPr>
            <a:lvl9pPr marL="2918724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Char char="–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Times" pitchFamily="-112" charset="0"/>
              </a:defRPr>
            </a:lvl9pPr>
          </a:lstStyle>
          <a:p>
            <a:pPr marL="174129" indent="0">
              <a:buNone/>
            </a:pPr>
            <a:r>
              <a:rPr lang="en-US" sz="3600" kern="0" dirty="0">
                <a:latin typeface="Avenir Medium" panose="02000503020000020003" pitchFamily="2" charset="0"/>
              </a:rPr>
              <a:t>Experimental layout in the model</a:t>
            </a:r>
          </a:p>
        </p:txBody>
      </p:sp>
    </p:spTree>
    <p:extLst>
      <p:ext uri="{BB962C8B-B14F-4D97-AF65-F5344CB8AC3E}">
        <p14:creationId xmlns:p14="http://schemas.microsoft.com/office/powerpoint/2010/main" val="34120242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2" grpId="1" animBg="1"/>
      <p:bldP spid="13" grpId="0" animBg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GEP-layout-6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0" r="2496"/>
          <a:stretch/>
        </p:blipFill>
        <p:spPr bwMode="auto">
          <a:xfrm>
            <a:off x="228600" y="1932495"/>
            <a:ext cx="4876800" cy="338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104590" y="914400"/>
            <a:ext cx="4038600" cy="441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dirty="0"/>
              <a:t>Beam: 75uA, 85% polarization</a:t>
            </a:r>
          </a:p>
          <a:p>
            <a:pPr algn="l"/>
            <a:r>
              <a:rPr lang="en-US" dirty="0"/>
              <a:t>Target: 30 cm liquid H</a:t>
            </a:r>
            <a:r>
              <a:rPr lang="en-US" baseline="-25000" dirty="0"/>
              <a:t>2</a:t>
            </a:r>
            <a:endParaRPr lang="en-US" dirty="0"/>
          </a:p>
          <a:p>
            <a:pPr algn="l"/>
            <a:r>
              <a:rPr lang="en-US" dirty="0"/>
              <a:t>Electron arm at 30</a:t>
            </a:r>
            <a:r>
              <a:rPr lang="en-US" sz="2100" baseline="46000" dirty="0"/>
              <a:t>o</a:t>
            </a:r>
            <a:r>
              <a:rPr lang="en-US" dirty="0"/>
              <a:t>, covers Q</a:t>
            </a:r>
            <a:r>
              <a:rPr lang="en-US" baseline="30000" dirty="0"/>
              <a:t>2</a:t>
            </a:r>
            <a:r>
              <a:rPr lang="en-US" dirty="0"/>
              <a:t> range from 10 to 14 GeV</a:t>
            </a:r>
            <a:r>
              <a:rPr lang="en-US" baseline="30000" dirty="0"/>
              <a:t>2</a:t>
            </a:r>
            <a:endParaRPr lang="en-US" dirty="0"/>
          </a:p>
          <a:p>
            <a:pPr algn="l"/>
            <a:r>
              <a:rPr lang="en-US" dirty="0"/>
              <a:t>Proton arm  at angle 17</a:t>
            </a:r>
            <a:r>
              <a:rPr lang="en-US" sz="2100" baseline="46000" dirty="0"/>
              <a:t>o</a:t>
            </a:r>
            <a:r>
              <a:rPr lang="en-US" dirty="0"/>
              <a:t>, </a:t>
            </a:r>
          </a:p>
          <a:p>
            <a:pPr algn="l"/>
            <a:r>
              <a:rPr lang="en-US" dirty="0">
                <a:latin typeface="Symbol" charset="0"/>
              </a:rPr>
              <a:t>		Ω</a:t>
            </a:r>
            <a:r>
              <a:rPr lang="en-US" dirty="0"/>
              <a:t> = 35 </a:t>
            </a:r>
            <a:r>
              <a:rPr lang="en-US" dirty="0" err="1"/>
              <a:t>msr</a:t>
            </a:r>
            <a:r>
              <a:rPr lang="en-US" dirty="0"/>
              <a:t> </a:t>
            </a:r>
          </a:p>
          <a:p>
            <a:pPr algn="l"/>
            <a:r>
              <a:rPr lang="en-US" dirty="0"/>
              <a:t>Spin precession angle is ~ 90</a:t>
            </a:r>
            <a:r>
              <a:rPr lang="en-US" sz="2100" baseline="46000" dirty="0"/>
              <a:t>o</a:t>
            </a:r>
            <a:endParaRPr lang="en-US" dirty="0"/>
          </a:p>
          <a:p>
            <a:pPr algn="l"/>
            <a:r>
              <a:rPr lang="en-US" dirty="0"/>
              <a:t>                          (it is optimum)</a:t>
            </a:r>
          </a:p>
          <a:p>
            <a:pPr algn="l"/>
            <a:endParaRPr lang="en-US" dirty="0"/>
          </a:p>
          <a:p>
            <a:pPr algn="l"/>
            <a:r>
              <a:rPr lang="en-US" dirty="0">
                <a:solidFill>
                  <a:srgbClr val="1310FF"/>
                </a:solidFill>
              </a:rPr>
              <a:t>Event rate is </a:t>
            </a:r>
            <a:r>
              <a:rPr lang="en-US" dirty="0">
                <a:solidFill>
                  <a:srgbClr val="FF0000"/>
                </a:solidFill>
              </a:rPr>
              <a:t>10 times higher</a:t>
            </a:r>
            <a:endParaRPr lang="en-US" dirty="0">
              <a:solidFill>
                <a:srgbClr val="1310FF"/>
              </a:solidFill>
            </a:endParaRPr>
          </a:p>
          <a:p>
            <a:pPr algn="l"/>
            <a:r>
              <a:rPr lang="en-US" dirty="0">
                <a:solidFill>
                  <a:srgbClr val="1310FF"/>
                </a:solidFill>
              </a:rPr>
              <a:t>than with standard spectrometer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45 PAC days of production time gives  resulting accuracy</a:t>
            </a: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5410200"/>
            <a:ext cx="2573635" cy="3110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2743200" y="1981200"/>
            <a:ext cx="685800" cy="3048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1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pitchFamily="-112" charset="0"/>
              <a:ea typeface="ヒラギノ明朝 ProN W3" charset="-128"/>
              <a:cs typeface="ヒラギノ明朝 ProN W3" charset="-128"/>
              <a:sym typeface="Times" pitchFamily="-112" charset="0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3483A7FE-4D87-1515-DF90-3ED31D33C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99"/>
            <a:ext cx="9144000" cy="8327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547261" indent="-373132" algn="l" rtl="0" fontAlgn="base">
              <a:spcBef>
                <a:spcPts val="914"/>
              </a:spcBef>
              <a:spcAft>
                <a:spcPct val="0"/>
              </a:spcAft>
              <a:buSzPct val="100000"/>
              <a:buFont typeface="Times" pitchFamily="-112" charset="0"/>
              <a:buChar char="•"/>
              <a:defRPr sz="26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  <a:sym typeface="Times" pitchFamily="-112" charset="0"/>
              </a:defRPr>
            </a:lvl1pPr>
            <a:lvl2pPr marL="854058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-112" charset="0"/>
              <a:buChar char="–"/>
              <a:defRPr sz="24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  <a:sym typeface="Times" pitchFamily="-112" charset="0"/>
              </a:defRPr>
            </a:lvl2pPr>
            <a:lvl3pPr marL="1144273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-112" charset="0"/>
              <a:buChar char="–"/>
              <a:defRPr sz="2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  <a:sym typeface="Times" pitchFamily="-112" charset="0"/>
              </a:defRPr>
            </a:lvl3pPr>
            <a:lvl4pPr marL="1434487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-112" charset="0"/>
              <a:buChar char="–"/>
              <a:defRPr sz="20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  <a:sym typeface="Times" pitchFamily="-112" charset="0"/>
              </a:defRPr>
            </a:lvl4pPr>
            <a:lvl5pPr marL="1724701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Char char="–"/>
              <a:defRPr sz="16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  <a:sym typeface="Times" pitchFamily="-112" charset="0"/>
              </a:defRPr>
            </a:lvl5pPr>
            <a:lvl6pPr marL="2023207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Char char="–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Times" pitchFamily="-112" charset="0"/>
              </a:defRPr>
            </a:lvl6pPr>
            <a:lvl7pPr marL="2321712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Char char="–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Times" pitchFamily="-112" charset="0"/>
              </a:defRPr>
            </a:lvl7pPr>
            <a:lvl8pPr marL="2620218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Char char="–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Times" pitchFamily="-112" charset="0"/>
              </a:defRPr>
            </a:lvl8pPr>
            <a:lvl9pPr marL="2918724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Char char="–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Times" pitchFamily="-112" charset="0"/>
              </a:defRPr>
            </a:lvl9pPr>
          </a:lstStyle>
          <a:p>
            <a:pPr marL="174129" indent="0">
              <a:buNone/>
            </a:pPr>
            <a:r>
              <a:rPr lang="en-US" sz="4000" dirty="0">
                <a:ea typeface="ＭＳ Ｐゴシック" charset="0"/>
                <a:cs typeface="ＭＳ Ｐゴシック" charset="0"/>
              </a:rPr>
              <a:t>Experiment: Layout and Parameters</a:t>
            </a:r>
            <a:endParaRPr lang="en-US" sz="4000" kern="0" dirty="0"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01118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0"/>
            <a:ext cx="8382000" cy="685800"/>
          </a:xfrm>
          <a:ln/>
        </p:spPr>
        <p:txBody>
          <a:bodyPr/>
          <a:lstStyle/>
          <a:p>
            <a:r>
              <a:rPr lang="en-US" sz="3200" dirty="0"/>
              <a:t>The proton </a:t>
            </a:r>
            <a:r>
              <a:rPr lang="en-US" sz="3200" dirty="0" err="1"/>
              <a:t>GEp</a:t>
            </a:r>
            <a:r>
              <a:rPr lang="en-US" sz="3200" dirty="0"/>
              <a:t> form factor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t="2041"/>
          <a:stretch/>
        </p:blipFill>
        <p:spPr>
          <a:xfrm>
            <a:off x="762000" y="685800"/>
            <a:ext cx="7526609" cy="533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50042D-55A1-3073-6688-4D5D8313C2F4}"/>
              </a:ext>
            </a:extLst>
          </p:cNvPr>
          <p:cNvSpPr txBox="1"/>
          <p:nvPr/>
        </p:nvSpPr>
        <p:spPr>
          <a:xfrm>
            <a:off x="4669502" y="4583875"/>
            <a:ext cx="283321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2, 11, 32 PAC days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F67C9DE-BD51-5402-C341-3754466929B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467595" y="3550722"/>
            <a:ext cx="1341911" cy="1116281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0CAAE56-1141-4DCD-3317-83E2A82C99B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391890" y="3501241"/>
            <a:ext cx="880753" cy="1118260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63B065A-79B3-1C37-B946-0AD3CC65BD3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603174" y="3501241"/>
            <a:ext cx="191985" cy="1118260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758128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17513E-7CAF-B2A8-7D10-F7EF793244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1270"/>
            <a:ext cx="9144000" cy="646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0335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8828"/>
            <a:ext cx="7358063" cy="741164"/>
          </a:xfrm>
        </p:spPr>
        <p:txBody>
          <a:bodyPr/>
          <a:lstStyle/>
          <a:p>
            <a:r>
              <a:rPr lang="en-US" sz="3200" dirty="0"/>
              <a:t>Proton arm calorimeter HCAL </a:t>
            </a:r>
          </a:p>
        </p:txBody>
      </p:sp>
      <p:pic>
        <p:nvPicPr>
          <p:cNvPr id="5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234238" cy="46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5638800"/>
            <a:ext cx="3581400" cy="5282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FA1D49-57C1-9F80-992A-81CDDDF589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10"/>
          <a:stretch/>
        </p:blipFill>
        <p:spPr>
          <a:xfrm>
            <a:off x="0" y="929600"/>
            <a:ext cx="9144000" cy="463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048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F4BDB6-1CC5-5123-C2B3-BE942BACAE1A}"/>
              </a:ext>
            </a:extLst>
          </p:cNvPr>
          <p:cNvSpPr/>
          <p:nvPr/>
        </p:nvSpPr>
        <p:spPr bwMode="auto">
          <a:xfrm>
            <a:off x="4014952" y="5728139"/>
            <a:ext cx="5129048" cy="252248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1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pitchFamily="-112" charset="0"/>
              <a:ea typeface="ヒラギノ明朝 ProN W3" charset="-128"/>
              <a:cs typeface="ヒラギノ明朝 ProN W3" charset="-128"/>
              <a:sym typeface="Times" pitchFamily="-11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EC47C8-7DC8-80D2-3E78-3DEF4C57E8C8}"/>
              </a:ext>
            </a:extLst>
          </p:cNvPr>
          <p:cNvSpPr/>
          <p:nvPr/>
        </p:nvSpPr>
        <p:spPr bwMode="auto">
          <a:xfrm>
            <a:off x="157655" y="5707117"/>
            <a:ext cx="1303283" cy="273269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1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pitchFamily="-112" charset="0"/>
              <a:ea typeface="ヒラギノ明朝 ProN W3" charset="-128"/>
              <a:cs typeface="ヒラギノ明朝 ProN W3" charset="-128"/>
              <a:sym typeface="Times" pitchFamily="-11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9768E1-9F67-28C8-271F-B25F02677285}"/>
              </a:ext>
            </a:extLst>
          </p:cNvPr>
          <p:cNvSpPr/>
          <p:nvPr/>
        </p:nvSpPr>
        <p:spPr bwMode="auto">
          <a:xfrm>
            <a:off x="-1" y="777766"/>
            <a:ext cx="6810703" cy="662151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1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pitchFamily="-112" charset="0"/>
              <a:ea typeface="ヒラギノ明朝 ProN W3" charset="-128"/>
              <a:cs typeface="ヒラギノ明朝 ProN W3" charset="-128"/>
              <a:sym typeface="Times" pitchFamily="-11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5C89CC-EA5D-6E00-EF86-4831812EC07D}"/>
              </a:ext>
            </a:extLst>
          </p:cNvPr>
          <p:cNvSpPr txBox="1"/>
          <p:nvPr/>
        </p:nvSpPr>
        <p:spPr>
          <a:xfrm>
            <a:off x="0" y="0"/>
            <a:ext cx="37401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/>
              <a:t>HCal</a:t>
            </a:r>
            <a:r>
              <a:rPr lang="en-US" sz="4400" dirty="0"/>
              <a:t> Overview</a:t>
            </a:r>
          </a:p>
        </p:txBody>
      </p:sp>
      <p:pic>
        <p:nvPicPr>
          <p:cNvPr id="2" name="Picture 1" descr="Cornejo_HCAL_slide5.pdf">
            <a:extLst>
              <a:ext uri="{FF2B5EF4-FFF2-40B4-BE49-F238E27FC236}">
                <a16:creationId xmlns:a16="http://schemas.microsoft.com/office/drawing/2014/main" id="{773EAECE-65ED-AA67-35F8-1C953BBD32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1" t="8395" r="11955" b="34238"/>
          <a:stretch/>
        </p:blipFill>
        <p:spPr>
          <a:xfrm rot="16200000">
            <a:off x="303487" y="597773"/>
            <a:ext cx="4325007" cy="44012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0E7957-8829-F260-7970-C3E4FCFC4B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16" r="12474"/>
          <a:stretch/>
        </p:blipFill>
        <p:spPr>
          <a:xfrm rot="5400000">
            <a:off x="1227630" y="4345950"/>
            <a:ext cx="1811568" cy="281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BAD606-FFB0-08B1-653F-D066395836A3}"/>
              </a:ext>
            </a:extLst>
          </p:cNvPr>
          <p:cNvSpPr txBox="1"/>
          <p:nvPr/>
        </p:nvSpPr>
        <p:spPr>
          <a:xfrm>
            <a:off x="2235814" y="4884425"/>
            <a:ext cx="1293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Single module with blue LED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2B12C9-E96F-342D-E71D-9DB71AEB7D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187" b="9806"/>
          <a:stretch/>
        </p:blipFill>
        <p:spPr>
          <a:xfrm>
            <a:off x="4950373" y="3877025"/>
            <a:ext cx="3121572" cy="27550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66D2D9-0D8A-35E2-76EA-4F67574D64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73"/>
          <a:stretch/>
        </p:blipFill>
        <p:spPr>
          <a:xfrm>
            <a:off x="5517932" y="0"/>
            <a:ext cx="2207172" cy="411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95212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04" y="0"/>
            <a:ext cx="7358063" cy="741164"/>
          </a:xfrm>
        </p:spPr>
        <p:txBody>
          <a:bodyPr/>
          <a:lstStyle/>
          <a:p>
            <a:r>
              <a:rPr lang="en-US" sz="3200" dirty="0"/>
              <a:t>Electron arm calorimeter ECAL</a:t>
            </a:r>
          </a:p>
        </p:txBody>
      </p:sp>
      <p:pic>
        <p:nvPicPr>
          <p:cNvPr id="6146" name="Picture 2" descr="Image preview">
            <a:extLst>
              <a:ext uri="{FF2B5EF4-FFF2-40B4-BE49-F238E27FC236}">
                <a16:creationId xmlns:a16="http://schemas.microsoft.com/office/drawing/2014/main" id="{E26A8D6A-7F55-FD29-FE85-4A7866F81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21" y="721807"/>
            <a:ext cx="7346390" cy="550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DC3279-16CB-D797-34D7-F7CE41FD8A76}"/>
              </a:ext>
            </a:extLst>
          </p:cNvPr>
          <p:cNvSpPr txBox="1"/>
          <p:nvPr/>
        </p:nvSpPr>
        <p:spPr>
          <a:xfrm rot="2942051">
            <a:off x="1694430" y="2651043"/>
            <a:ext cx="7793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FFC000"/>
                </a:solidFill>
              </a:rPr>
              <a:t>CDet</a:t>
            </a:r>
            <a:endParaRPr lang="en-US" sz="2200" dirty="0">
              <a:solidFill>
                <a:srgbClr val="FFC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701A24-89F8-CAC9-E53D-C03FDEBDAD87}"/>
              </a:ext>
            </a:extLst>
          </p:cNvPr>
          <p:cNvSpPr txBox="1"/>
          <p:nvPr/>
        </p:nvSpPr>
        <p:spPr>
          <a:xfrm rot="2903305">
            <a:off x="2693332" y="1838697"/>
            <a:ext cx="7489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ECal</a:t>
            </a:r>
            <a:endParaRPr lang="en-US" sz="2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5123A8-483B-0356-9FC5-17AD761ED1B7}"/>
              </a:ext>
            </a:extLst>
          </p:cNvPr>
          <p:cNvSpPr txBox="1"/>
          <p:nvPr/>
        </p:nvSpPr>
        <p:spPr>
          <a:xfrm rot="2903305">
            <a:off x="2045603" y="1967347"/>
            <a:ext cx="13516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Oven wall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2FB328-46CF-BC2F-CAFF-4F940C0AD3AF}"/>
              </a:ext>
            </a:extLst>
          </p:cNvPr>
          <p:cNvSpPr txBox="1"/>
          <p:nvPr/>
        </p:nvSpPr>
        <p:spPr>
          <a:xfrm>
            <a:off x="4555588" y="1365662"/>
            <a:ext cx="2617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Front end electronics</a:t>
            </a:r>
          </a:p>
        </p:txBody>
      </p:sp>
    </p:spTree>
    <p:extLst>
      <p:ext uri="{BB962C8B-B14F-4D97-AF65-F5344CB8AC3E}">
        <p14:creationId xmlns:p14="http://schemas.microsoft.com/office/powerpoint/2010/main" val="138939159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69" y="0"/>
            <a:ext cx="7358063" cy="741164"/>
          </a:xfrm>
        </p:spPr>
        <p:txBody>
          <a:bodyPr/>
          <a:lstStyle/>
          <a:p>
            <a:r>
              <a:rPr lang="en-US" sz="3200" dirty="0" err="1"/>
              <a:t>ECal</a:t>
            </a:r>
            <a:r>
              <a:rPr lang="en-US" sz="3200" dirty="0"/>
              <a:t> Overview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66800"/>
            <a:ext cx="2895600" cy="4514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Ecal_with_SM_location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7" t="58408" r="19879" b="23166"/>
          <a:stretch/>
        </p:blipFill>
        <p:spPr>
          <a:xfrm rot="16200000">
            <a:off x="2003421" y="1196980"/>
            <a:ext cx="5409024" cy="3624665"/>
          </a:xfrm>
          <a:prstGeom prst="rect">
            <a:avLst/>
          </a:prstGeom>
        </p:spPr>
      </p:pic>
      <p:pic>
        <p:nvPicPr>
          <p:cNvPr id="10" name="Picture 9" descr="31.03_3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" t="8646" r="36379" b="18333"/>
          <a:stretch/>
        </p:blipFill>
        <p:spPr>
          <a:xfrm>
            <a:off x="34758" y="920014"/>
            <a:ext cx="2895600" cy="49427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5410200"/>
            <a:ext cx="5715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1692 active lead-glass modules</a:t>
            </a:r>
          </a:p>
          <a:p>
            <a:r>
              <a:rPr lang="en-US" sz="2000" dirty="0"/>
              <a:t>Elevated temperature of the glass (225-185 C) </a:t>
            </a:r>
          </a:p>
          <a:p>
            <a:r>
              <a:rPr lang="en-US" sz="2000" dirty="0"/>
              <a:t>provides </a:t>
            </a:r>
            <a:r>
              <a:rPr lang="en-US" sz="2000" dirty="0">
                <a:solidFill>
                  <a:srgbClr val="FF0000"/>
                </a:solidFill>
              </a:rPr>
              <a:t>continuous </a:t>
            </a:r>
            <a:r>
              <a:rPr lang="en-US" sz="2000" dirty="0"/>
              <a:t>annealing of radiation damage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D031F26-96D7-5746-87CE-8A8E53C29661}"/>
              </a:ext>
            </a:extLst>
          </p:cNvPr>
          <p:cNvCxnSpPr>
            <a:cxnSpLocks/>
          </p:cNvCxnSpPr>
          <p:nvPr/>
        </p:nvCxnSpPr>
        <p:spPr bwMode="auto">
          <a:xfrm>
            <a:off x="3455719" y="5474525"/>
            <a:ext cx="332510" cy="261257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062FD1E-AB4C-BD68-7833-EF69F78899A9}"/>
              </a:ext>
            </a:extLst>
          </p:cNvPr>
          <p:cNvSpPr txBox="1"/>
          <p:nvPr/>
        </p:nvSpPr>
        <p:spPr>
          <a:xfrm>
            <a:off x="3419214" y="5201392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179679205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656" y="0"/>
            <a:ext cx="9144000" cy="741164"/>
          </a:xfrm>
        </p:spPr>
        <p:txBody>
          <a:bodyPr/>
          <a:lstStyle/>
          <a:p>
            <a:r>
              <a:rPr lang="en-US" sz="3600" dirty="0">
                <a:solidFill>
                  <a:schemeClr val="tx2"/>
                </a:solidFill>
              </a:rPr>
              <a:t>Heater system</a:t>
            </a:r>
            <a:endParaRPr lang="en-US" sz="3600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C416D4A-07B4-7A4F-BDDC-D18DE3DB9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4" b="22759"/>
          <a:stretch/>
        </p:blipFill>
        <p:spPr bwMode="auto">
          <a:xfrm>
            <a:off x="5076495" y="367863"/>
            <a:ext cx="3615559" cy="353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6BE18C-17E4-9459-F582-BC5C7FC3C358}"/>
              </a:ext>
            </a:extLst>
          </p:cNvPr>
          <p:cNvSpPr txBox="1"/>
          <p:nvPr/>
        </p:nvSpPr>
        <p:spPr>
          <a:xfrm>
            <a:off x="5437326" y="0"/>
            <a:ext cx="29674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Prototype demonstration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630AB0F-8E6B-DFA8-9F05-111EB0FD3BE2}"/>
              </a:ext>
            </a:extLst>
          </p:cNvPr>
          <p:cNvSpPr txBox="1">
            <a:spLocks/>
          </p:cNvSpPr>
          <p:nvPr/>
        </p:nvSpPr>
        <p:spPr>
          <a:xfrm>
            <a:off x="0" y="294064"/>
            <a:ext cx="4971393" cy="5071468"/>
          </a:xfrm>
          <a:prstGeom prst="rect">
            <a:avLst/>
          </a:prstGeom>
        </p:spPr>
        <p:txBody>
          <a:bodyPr/>
          <a:lstStyle>
            <a:lvl1pPr marL="547261" indent="-373132" algn="l" rtl="0" fontAlgn="base">
              <a:spcBef>
                <a:spcPts val="914"/>
              </a:spcBef>
              <a:spcAft>
                <a:spcPct val="0"/>
              </a:spcAft>
              <a:buSzPct val="100000"/>
              <a:buFont typeface="Times" pitchFamily="-112" charset="0"/>
              <a:buChar char="•"/>
              <a:defRPr sz="26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  <a:sym typeface="Times" pitchFamily="-112" charset="0"/>
              </a:defRPr>
            </a:lvl1pPr>
            <a:lvl2pPr marL="854058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-112" charset="0"/>
              <a:buChar char="–"/>
              <a:defRPr sz="24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  <a:sym typeface="Times" pitchFamily="-112" charset="0"/>
              </a:defRPr>
            </a:lvl2pPr>
            <a:lvl3pPr marL="1144273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-112" charset="0"/>
              <a:buChar char="–"/>
              <a:defRPr sz="2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  <a:sym typeface="Times" pitchFamily="-112" charset="0"/>
              </a:defRPr>
            </a:lvl3pPr>
            <a:lvl4pPr marL="1434487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-112" charset="0"/>
              <a:buChar char="–"/>
              <a:defRPr sz="20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  <a:sym typeface="Times" pitchFamily="-112" charset="0"/>
              </a:defRPr>
            </a:lvl4pPr>
            <a:lvl5pPr marL="1724701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Char char="–"/>
              <a:defRPr sz="16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  <a:sym typeface="Times" pitchFamily="-112" charset="0"/>
              </a:defRPr>
            </a:lvl5pPr>
            <a:lvl6pPr marL="2023207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Char char="–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Times" pitchFamily="-112" charset="0"/>
              </a:defRPr>
            </a:lvl6pPr>
            <a:lvl7pPr marL="2321712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Char char="–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Times" pitchFamily="-112" charset="0"/>
              </a:defRPr>
            </a:lvl7pPr>
            <a:lvl8pPr marL="2620218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Char char="–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Times" pitchFamily="-112" charset="0"/>
              </a:defRPr>
            </a:lvl8pPr>
            <a:lvl9pPr marL="2918724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Char char="–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Times" pitchFamily="-112" charset="0"/>
              </a:defRPr>
            </a:lvl9pPr>
          </a:lstStyle>
          <a:p>
            <a:pPr marL="563844" lvl="1" indent="0">
              <a:buFont typeface="Times" pitchFamily="-112" charset="0"/>
              <a:buNone/>
            </a:pPr>
            <a:endParaRPr lang="en-US" kern="0" dirty="0"/>
          </a:p>
          <a:p>
            <a:pPr marL="714247" indent="-457200"/>
            <a:r>
              <a:rPr lang="en-US" sz="2000" kern="0" dirty="0"/>
              <a:t>Previous prototype in beam demonstrated 225-185 </a:t>
            </a:r>
            <a:r>
              <a:rPr lang="en-US" sz="2000" kern="0" dirty="0" err="1"/>
              <a:t>degC</a:t>
            </a:r>
            <a:r>
              <a:rPr lang="en-US" sz="2000" kern="0" dirty="0"/>
              <a:t> front to back profile provides sufficient annealing</a:t>
            </a:r>
          </a:p>
          <a:p>
            <a:pPr marL="714247" indent="-457200"/>
            <a:r>
              <a:rPr lang="en-US" sz="2000" kern="0" dirty="0"/>
              <a:t>Final design has 48 zones running at 0-48VDC up to 27kW</a:t>
            </a:r>
          </a:p>
          <a:p>
            <a:pPr marL="714247" indent="-457200"/>
            <a:r>
              <a:rPr lang="en-US" sz="2000" kern="0" dirty="0"/>
              <a:t>Active cooling on light guides</a:t>
            </a:r>
          </a:p>
          <a:p>
            <a:pPr marL="257047" indent="0">
              <a:buFont typeface="Times" pitchFamily="-112" charset="0"/>
              <a:buNone/>
            </a:pPr>
            <a:endParaRPr lang="en-US" sz="2200" kern="0" dirty="0"/>
          </a:p>
          <a:p>
            <a:pPr marL="563844" lvl="1" indent="0">
              <a:buFont typeface="Times" pitchFamily="-112" charset="0"/>
              <a:buNone/>
            </a:pPr>
            <a:endParaRPr lang="en-US" kern="0" dirty="0"/>
          </a:p>
        </p:txBody>
      </p:sp>
      <p:pic>
        <p:nvPicPr>
          <p:cNvPr id="2115" name="Picture 2114">
            <a:extLst>
              <a:ext uri="{FF2B5EF4-FFF2-40B4-BE49-F238E27FC236}">
                <a16:creationId xmlns:a16="http://schemas.microsoft.com/office/drawing/2014/main" id="{A6059527-CEDB-62D2-CD20-91BB2D109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559" y="3185357"/>
            <a:ext cx="1866710" cy="3672643"/>
          </a:xfrm>
          <a:prstGeom prst="rect">
            <a:avLst/>
          </a:prstGeom>
        </p:spPr>
      </p:pic>
      <p:pic>
        <p:nvPicPr>
          <p:cNvPr id="2116" name="Picture 2115">
            <a:extLst>
              <a:ext uri="{FF2B5EF4-FFF2-40B4-BE49-F238E27FC236}">
                <a16:creationId xmlns:a16="http://schemas.microsoft.com/office/drawing/2014/main" id="{84615882-1C77-230E-63CC-2B8071880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7834" y="3942879"/>
            <a:ext cx="3044999" cy="2283750"/>
          </a:xfrm>
          <a:prstGeom prst="rect">
            <a:avLst/>
          </a:prstGeom>
        </p:spPr>
      </p:pic>
      <p:sp>
        <p:nvSpPr>
          <p:cNvPr id="2117" name="TextBox 2116">
            <a:extLst>
              <a:ext uri="{FF2B5EF4-FFF2-40B4-BE49-F238E27FC236}">
                <a16:creationId xmlns:a16="http://schemas.microsoft.com/office/drawing/2014/main" id="{C96B13A4-8EB8-1DFC-A249-34DE757A7085}"/>
              </a:ext>
            </a:extLst>
          </p:cNvPr>
          <p:cNvSpPr txBox="1"/>
          <p:nvPr/>
        </p:nvSpPr>
        <p:spPr>
          <a:xfrm>
            <a:off x="6033809" y="1471448"/>
            <a:ext cx="1627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Detector front</a:t>
            </a:r>
          </a:p>
        </p:txBody>
      </p:sp>
      <p:sp>
        <p:nvSpPr>
          <p:cNvPr id="2118" name="TextBox 2117">
            <a:extLst>
              <a:ext uri="{FF2B5EF4-FFF2-40B4-BE49-F238E27FC236}">
                <a16:creationId xmlns:a16="http://schemas.microsoft.com/office/drawing/2014/main" id="{6732328D-2D6B-84D7-0359-9D63FEC41460}"/>
              </a:ext>
            </a:extLst>
          </p:cNvPr>
          <p:cNvSpPr txBox="1"/>
          <p:nvPr/>
        </p:nvSpPr>
        <p:spPr>
          <a:xfrm>
            <a:off x="6560483" y="4303986"/>
            <a:ext cx="1614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Detector back</a:t>
            </a:r>
          </a:p>
        </p:txBody>
      </p:sp>
    </p:spTree>
    <p:extLst>
      <p:ext uri="{BB962C8B-B14F-4D97-AF65-F5344CB8AC3E}">
        <p14:creationId xmlns:p14="http://schemas.microsoft.com/office/powerpoint/2010/main" val="398835568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0" y="4495800"/>
            <a:ext cx="8763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 err="1">
                <a:solidFill>
                  <a:schemeClr val="accent6"/>
                </a:solidFill>
              </a:rPr>
              <a:t>GEp</a:t>
            </a:r>
            <a:r>
              <a:rPr lang="en-US" dirty="0">
                <a:solidFill>
                  <a:schemeClr val="accent6"/>
                </a:solidFill>
              </a:rPr>
              <a:t> Spokespersons: </a:t>
            </a:r>
            <a:r>
              <a:rPr lang="en-US" dirty="0" err="1">
                <a:solidFill>
                  <a:schemeClr val="accent6"/>
                </a:solidFill>
              </a:rPr>
              <a:t>E.Cisbani</a:t>
            </a:r>
            <a:r>
              <a:rPr lang="en-US" dirty="0">
                <a:solidFill>
                  <a:schemeClr val="accent6"/>
                </a:solidFill>
              </a:rPr>
              <a:t>, </a:t>
            </a:r>
            <a:r>
              <a:rPr lang="en-US" dirty="0" err="1">
                <a:solidFill>
                  <a:schemeClr val="accent6"/>
                </a:solidFill>
              </a:rPr>
              <a:t>M.Jones</a:t>
            </a:r>
            <a:r>
              <a:rPr lang="en-US" dirty="0">
                <a:solidFill>
                  <a:schemeClr val="accent6"/>
                </a:solidFill>
              </a:rPr>
              <a:t>, </a:t>
            </a:r>
            <a:r>
              <a:rPr lang="en-US" dirty="0" err="1">
                <a:solidFill>
                  <a:schemeClr val="accent6"/>
                </a:solidFill>
              </a:rPr>
              <a:t>N.Liyanage</a:t>
            </a:r>
            <a:r>
              <a:rPr lang="en-US" dirty="0">
                <a:solidFill>
                  <a:schemeClr val="accent6"/>
                </a:solidFill>
              </a:rPr>
              <a:t>,  				  </a:t>
            </a:r>
            <a:r>
              <a:rPr lang="en-US" dirty="0" err="1">
                <a:solidFill>
                  <a:schemeClr val="accent6"/>
                </a:solidFill>
              </a:rPr>
              <a:t>L.Pentchev</a:t>
            </a:r>
            <a:r>
              <a:rPr lang="en-US" dirty="0">
                <a:solidFill>
                  <a:schemeClr val="accent6"/>
                </a:solidFill>
              </a:rPr>
              <a:t>, </a:t>
            </a:r>
            <a:r>
              <a:rPr lang="en-US" dirty="0" err="1">
                <a:solidFill>
                  <a:schemeClr val="accent6"/>
                </a:solidFill>
              </a:rPr>
              <a:t>A.Puckett</a:t>
            </a:r>
            <a:r>
              <a:rPr lang="en-US" dirty="0">
                <a:solidFill>
                  <a:schemeClr val="accent6"/>
                </a:solidFill>
              </a:rPr>
              <a:t>, </a:t>
            </a:r>
            <a:r>
              <a:rPr lang="en-US" dirty="0" err="1">
                <a:solidFill>
                  <a:schemeClr val="accent6"/>
                </a:solidFill>
              </a:rPr>
              <a:t>B.Wojtsekhowski</a:t>
            </a:r>
            <a:endParaRPr lang="en-US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D544A2E-EFE6-5765-5442-2156126A3C47}"/>
                  </a:ext>
                </a:extLst>
              </p:cNvPr>
              <p:cNvSpPr txBox="1"/>
              <p:nvPr/>
            </p:nvSpPr>
            <p:spPr>
              <a:xfrm>
                <a:off x="152400" y="1295400"/>
                <a:ext cx="8839200" cy="32932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Avenir Book" panose="02000503020000020003" pitchFamily="2" charset="0"/>
                  </a:rPr>
                  <a:t>GEp continues in the stream of the impactful </a:t>
                </a:r>
                <a:r>
                  <a:rPr lang="en-US" sz="2200" dirty="0" err="1">
                    <a:latin typeface="Avenir Book" panose="02000503020000020003" pitchFamily="2" charset="0"/>
                  </a:rPr>
                  <a:t>JLab</a:t>
                </a:r>
                <a:r>
                  <a:rPr lang="en-US" sz="2200" dirty="0">
                    <a:latin typeface="Avenir Book" panose="02000503020000020003" pitchFamily="2" charset="0"/>
                  </a:rPr>
                  <a:t> program of hadron form factors (FF) measurements</a:t>
                </a: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Avenir Book" panose="02000503020000020003" pitchFamily="2" charset="0"/>
                  </a:rPr>
                  <a:t>Measures the electric Pauli FF of the proton at high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200" dirty="0">
                  <a:latin typeface="Avenir Book" panose="02000503020000020003" pitchFamily="2" charset="0"/>
                </a:endParaRP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Avenir Book" panose="02000503020000020003" pitchFamily="2" charset="0"/>
                  </a:rPr>
                  <a:t>Selected by Program Advisory Committee (PAC) 41(2014) as a high impact experiment</a:t>
                </a: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Avenir Book" panose="02000503020000020003" pitchFamily="2" charset="0"/>
                  </a:rPr>
                  <a:t>Re-approved by PAC 47 (2019)</a:t>
                </a: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Avenir Book" panose="02000503020000020003" pitchFamily="2" charset="0"/>
                  </a:rPr>
                  <a:t>Begins running late 2024 and is schedule for 90 calendar days.</a:t>
                </a:r>
              </a:p>
              <a:p>
                <a:pPr algn="l"/>
                <a:endParaRPr lang="en-US" dirty="0">
                  <a:latin typeface="Avenir Book" panose="02000503020000020003" pitchFamily="2" charset="0"/>
                </a:endParaRPr>
              </a:p>
              <a:p>
                <a:pPr algn="l"/>
                <a:endParaRPr lang="en-US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D544A2E-EFE6-5765-5442-2156126A3C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295400"/>
                <a:ext cx="8839200" cy="3293209"/>
              </a:xfrm>
              <a:prstGeom prst="rect">
                <a:avLst/>
              </a:prstGeom>
              <a:blipFill>
                <a:blip r:embed="rId3"/>
                <a:stretch>
                  <a:fillRect l="-862" t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60B0A352-6A4A-D949-0DE6-FAE3746158D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0" y="0"/>
            <a:ext cx="9144000" cy="9144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3200" dirty="0">
                <a:latin typeface="+mj-lt"/>
              </a:rPr>
              <a:t> </a:t>
            </a:r>
            <a:r>
              <a:rPr lang="en-US" sz="4000" dirty="0" err="1">
                <a:latin typeface="Avenir Medium" panose="02000503020000020003" pitchFamily="2" charset="0"/>
              </a:rPr>
              <a:t>GEp</a:t>
            </a:r>
            <a:r>
              <a:rPr lang="en-US" sz="4000" dirty="0">
                <a:latin typeface="Avenir Medium" panose="02000503020000020003" pitchFamily="2" charset="0"/>
              </a:rPr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423914634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7704" y="249381"/>
            <a:ext cx="2731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Avenir Medium" panose="02000503020000020003" pitchFamily="2" charset="0"/>
              </a:rPr>
              <a:t>Conclusion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9469" y="932793"/>
            <a:ext cx="84582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Wingdings" charset="2"/>
              <a:buChar char="§"/>
            </a:pPr>
            <a:r>
              <a:rPr lang="en-US" sz="2800" dirty="0"/>
              <a:t> </a:t>
            </a:r>
            <a:r>
              <a:rPr lang="en-US" sz="2200" dirty="0">
                <a:latin typeface="Avenir Book" panose="02000503020000020003" pitchFamily="2" charset="0"/>
              </a:rPr>
              <a:t>After 15 years of development the </a:t>
            </a:r>
            <a:r>
              <a:rPr lang="en-US" sz="2200" dirty="0" err="1">
                <a:latin typeface="Avenir Book" panose="02000503020000020003" pitchFamily="2" charset="0"/>
              </a:rPr>
              <a:t>GEp</a:t>
            </a:r>
            <a:r>
              <a:rPr lang="en-US" sz="2200" dirty="0">
                <a:latin typeface="Avenir Book" panose="02000503020000020003" pitchFamily="2" charset="0"/>
              </a:rPr>
              <a:t>/SBS experiment is on track for installation in Spring 2024 and running late 2024.</a:t>
            </a:r>
          </a:p>
          <a:p>
            <a:pPr algn="l">
              <a:buFont typeface="Wingdings" charset="2"/>
              <a:buChar char="§"/>
            </a:pPr>
            <a:endParaRPr lang="en-US" sz="2200" dirty="0">
              <a:latin typeface="Avenir Book" panose="02000503020000020003" pitchFamily="2" charset="0"/>
            </a:endParaRPr>
          </a:p>
          <a:p>
            <a:pPr algn="l">
              <a:buFont typeface="Wingdings" charset="2"/>
              <a:buChar char="§"/>
            </a:pPr>
            <a:r>
              <a:rPr lang="en-US" sz="2200" dirty="0">
                <a:latin typeface="Avenir Book" panose="02000503020000020003" pitchFamily="2" charset="0"/>
              </a:rPr>
              <a:t>Exciting potential. Who knows what we will measure at high Q-squared?</a:t>
            </a:r>
          </a:p>
          <a:p>
            <a:pPr algn="l"/>
            <a:endParaRPr lang="en-US" sz="2200" dirty="0">
              <a:latin typeface="Avenir Book" panose="02000503020000020003" pitchFamily="2" charset="0"/>
            </a:endParaRPr>
          </a:p>
          <a:p>
            <a:pPr algn="l">
              <a:buFont typeface="Wingdings" charset="2"/>
              <a:buChar char="§"/>
            </a:pPr>
            <a:r>
              <a:rPr lang="en-US" sz="2200" dirty="0">
                <a:latin typeface="Avenir Book" panose="02000503020000020003" pitchFamily="2" charset="0"/>
              </a:rPr>
              <a:t> </a:t>
            </a:r>
            <a:r>
              <a:rPr lang="en-US" sz="2200" dirty="0">
                <a:highlight>
                  <a:srgbClr val="FFFF00"/>
                </a:highlight>
                <a:latin typeface="Avenir Book" panose="02000503020000020003" pitchFamily="2" charset="0"/>
              </a:rPr>
              <a:t>Advertisement. We are still looking for collaborators on this experiment. It’s a great time to have students join. There is still a lot of hardware work that needs to be done and it is a great opportunity to get access to thesis data quickly.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6B3D6C-6D3F-38DD-146A-D6E1AA469C69}"/>
              </a:ext>
            </a:extLst>
          </p:cNvPr>
          <p:cNvSpPr txBox="1"/>
          <p:nvPr/>
        </p:nvSpPr>
        <p:spPr>
          <a:xfrm>
            <a:off x="2980168" y="5234151"/>
            <a:ext cx="237436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latin typeface="Avenir Book" panose="02000503020000020003" pitchFamily="2" charset="0"/>
              </a:rPr>
              <a:t>Thank you!</a:t>
            </a:r>
            <a:endParaRPr lang="en-US" sz="3500" dirty="0"/>
          </a:p>
        </p:txBody>
      </p:sp>
    </p:spTree>
  </p:cSld>
  <p:clrMapOvr>
    <a:masterClrMapping/>
  </p:clrMapOvr>
  <p:transition advTm="90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667000"/>
            <a:ext cx="7358063" cy="741164"/>
          </a:xfrm>
        </p:spPr>
        <p:txBody>
          <a:bodyPr/>
          <a:lstStyle/>
          <a:p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96689247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5E9A30-143B-BC6D-CA6A-48121D3F0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83"/>
            <a:ext cx="9144600" cy="644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7337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741164"/>
          </a:xfrm>
        </p:spPr>
        <p:txBody>
          <a:bodyPr/>
          <a:lstStyle/>
          <a:p>
            <a:r>
              <a:rPr lang="en-US" sz="3200" dirty="0" err="1"/>
              <a:t>GEp</a:t>
            </a:r>
            <a:r>
              <a:rPr lang="en-US" sz="3200" dirty="0"/>
              <a:t>/SBS Q</a:t>
            </a:r>
            <a:r>
              <a:rPr lang="en-US" sz="3200" baseline="30000" dirty="0"/>
              <a:t>2</a:t>
            </a:r>
            <a:r>
              <a:rPr lang="en-US" sz="3200" dirty="0"/>
              <a:t> acceptance, </a:t>
            </a:r>
            <a:br>
              <a:rPr lang="en-US" sz="3200" dirty="0"/>
            </a:br>
            <a:r>
              <a:rPr lang="en-US" sz="3200" dirty="0"/>
              <a:t>projected accuracy, and beam time request</a:t>
            </a:r>
          </a:p>
        </p:txBody>
      </p:sp>
      <p:pic>
        <p:nvPicPr>
          <p:cNvPr id="5" name="Picture 4" descr="GEP5_Q2_acceptanc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6073" y="473327"/>
            <a:ext cx="3689854" cy="5029200"/>
          </a:xfrm>
          <a:prstGeom prst="rect">
            <a:avLst/>
          </a:prstGeom>
        </p:spPr>
      </p:pic>
      <p:pic>
        <p:nvPicPr>
          <p:cNvPr id="3" name="Picture 2" descr="Screen Shot 2019-06-16 at 8.01.5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800600"/>
            <a:ext cx="7864998" cy="1371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6705600" y="4876800"/>
            <a:ext cx="533400" cy="1143000"/>
          </a:xfrm>
          <a:prstGeom prst="rect">
            <a:avLst/>
          </a:prstGeom>
          <a:solidFill>
            <a:srgbClr val="FFFF00">
              <a:alpha val="20000"/>
            </a:srgb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1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pitchFamily="-112" charset="0"/>
              <a:ea typeface="ヒラギノ明朝 ProN W3" charset="-128"/>
              <a:cs typeface="ヒラギノ明朝 ProN W3" charset="-128"/>
              <a:sym typeface="Times" pitchFamily="-11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83263" y="6019800"/>
            <a:ext cx="1562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Total 45 days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D29224-3164-CD63-C0D6-0CAFC973CC90}"/>
              </a:ext>
            </a:extLst>
          </p:cNvPr>
          <p:cNvCxnSpPr>
            <a:cxnSpLocks/>
          </p:cNvCxnSpPr>
          <p:nvPr/>
        </p:nvCxnSpPr>
        <p:spPr bwMode="auto">
          <a:xfrm>
            <a:off x="2980706" y="1603169"/>
            <a:ext cx="0" cy="2707575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76C0DA-C59C-1FA7-6B53-606AB36D03CF}"/>
              </a:ext>
            </a:extLst>
          </p:cNvPr>
          <p:cNvCxnSpPr>
            <a:cxnSpLocks/>
          </p:cNvCxnSpPr>
          <p:nvPr/>
        </p:nvCxnSpPr>
        <p:spPr bwMode="auto">
          <a:xfrm>
            <a:off x="3798124" y="2040576"/>
            <a:ext cx="0" cy="2282042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B939999-F7EC-9129-D8BF-0435EA6D8DD5}"/>
              </a:ext>
            </a:extLst>
          </p:cNvPr>
          <p:cNvCxnSpPr>
            <a:cxnSpLocks/>
          </p:cNvCxnSpPr>
          <p:nvPr/>
        </p:nvCxnSpPr>
        <p:spPr bwMode="auto">
          <a:xfrm>
            <a:off x="5244935" y="2572987"/>
            <a:ext cx="0" cy="1714005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432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56284334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9845-A5FB-B9E5-A593-304287A2B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Sachs Form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98E71-362A-FB75-65A2-E4B020CA9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290" y="1095704"/>
            <a:ext cx="8610600" cy="5071468"/>
          </a:xfrm>
        </p:spPr>
        <p:txBody>
          <a:bodyPr/>
          <a:lstStyle/>
          <a:p>
            <a:r>
              <a:rPr lang="en-US" dirty="0"/>
              <a:t>The proton’s shape described by electric and magnetic form factors </a:t>
            </a:r>
            <a:r>
              <a:rPr lang="en-US" dirty="0" err="1"/>
              <a:t>GEp</a:t>
            </a:r>
            <a:r>
              <a:rPr lang="en-US" dirty="0"/>
              <a:t> and </a:t>
            </a:r>
            <a:r>
              <a:rPr lang="en-US" dirty="0" err="1"/>
              <a:t>GMp</a:t>
            </a:r>
            <a:endParaRPr lang="en-US" dirty="0"/>
          </a:p>
          <a:p>
            <a:pPr lvl="1"/>
            <a:r>
              <a:rPr lang="en-US" dirty="0"/>
              <a:t>momentum space representations of charge and current distributions in the proton. </a:t>
            </a:r>
          </a:p>
          <a:p>
            <a:pPr lvl="1"/>
            <a:r>
              <a:rPr lang="en-US" dirty="0"/>
              <a:t>To lowest order in the </a:t>
            </a:r>
            <a:r>
              <a:rPr lang="en-US" dirty="0" err="1"/>
              <a:t>Breit</a:t>
            </a:r>
            <a:r>
              <a:rPr lang="en-US" dirty="0"/>
              <a:t> frame the Fourier transforms of </a:t>
            </a:r>
            <a:r>
              <a:rPr lang="en-US" dirty="0" err="1"/>
              <a:t>GEp</a:t>
            </a:r>
            <a:r>
              <a:rPr lang="en-US" dirty="0"/>
              <a:t> and </a:t>
            </a:r>
            <a:r>
              <a:rPr lang="en-US" dirty="0" err="1"/>
              <a:t>GMp</a:t>
            </a:r>
            <a:r>
              <a:rPr lang="en-US" dirty="0"/>
              <a:t> are spatial distributions of charge and current (this interpretation prohibited in rest frame due to recoil)</a:t>
            </a:r>
          </a:p>
          <a:p>
            <a:pPr marL="563844" lvl="1" indent="0">
              <a:buNone/>
            </a:pPr>
            <a:endParaRPr lang="en-US" dirty="0"/>
          </a:p>
          <a:p>
            <a:pPr marL="563844" lvl="1" indent="0">
              <a:buNone/>
            </a:pPr>
            <a:endParaRPr lang="en-US" dirty="0"/>
          </a:p>
          <a:p>
            <a:pPr marL="714247" indent="-457200"/>
            <a:r>
              <a:rPr lang="en-US" dirty="0"/>
              <a:t>Measured using elastic electron scattering</a:t>
            </a:r>
          </a:p>
          <a:p>
            <a:pPr marL="714247" indent="-457200"/>
            <a:r>
              <a:rPr lang="en-US" dirty="0"/>
              <a:t>Early results used Rosenbluth separation technique</a:t>
            </a:r>
          </a:p>
          <a:p>
            <a:pPr marL="257047" indent="0">
              <a:buNone/>
            </a:pPr>
            <a:endParaRPr lang="en-US" dirty="0"/>
          </a:p>
          <a:p>
            <a:pPr marL="257047" indent="0">
              <a:buNone/>
            </a:pPr>
            <a:endParaRPr lang="en-US" sz="2200" dirty="0"/>
          </a:p>
          <a:p>
            <a:pPr marL="563844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297DB3-C750-9756-6550-B7721A753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359" y="3932427"/>
            <a:ext cx="6681951" cy="60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384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9845-A5FB-B9E5-A593-304287A2B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Form Factors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F98E71-362A-FB75-65A2-E4B020CA9A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283780" y="959070"/>
                <a:ext cx="4855779" cy="5071468"/>
              </a:xfrm>
            </p:spPr>
            <p:txBody>
              <a:bodyPr/>
              <a:lstStyle/>
              <a:p>
                <a:pPr marL="563844" lvl="1" indent="0">
                  <a:buNone/>
                </a:pPr>
                <a:r>
                  <a:rPr lang="en-US" u="sng" dirty="0"/>
                  <a:t>Rosenbluth separation</a:t>
                </a:r>
              </a:p>
              <a:p>
                <a:pPr lvl="1"/>
                <a:r>
                  <a:rPr lang="en-US" sz="2000" dirty="0"/>
                  <a:t>Leverages linearity of cross section in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[1+2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1+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num>
                              <m:den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:r>
                  <a:rPr lang="en-US" sz="2000" dirty="0"/>
                  <a:t>Measure cross section at fixed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 but varying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2000" dirty="0"/>
                  <a:t> (scattering angle)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000" dirty="0"/>
                  <a:t> is given by the intercept and slope provides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2000" dirty="0"/>
              </a:p>
              <a:p>
                <a:pPr marL="563844" lvl="1" indent="0">
                  <a:buNone/>
                </a:pPr>
                <a:endParaRPr lang="en-US" sz="2000" dirty="0"/>
              </a:p>
              <a:p>
                <a:pPr lvl="1"/>
                <a:endParaRPr lang="en-US" sz="20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F98E71-362A-FB75-65A2-E4B020CA9A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283780" y="959070"/>
                <a:ext cx="4855779" cy="5071468"/>
              </a:xfrm>
              <a:blipFill>
                <a:blip r:embed="rId2"/>
                <a:stretch>
                  <a:fillRect t="-2500" r="-39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8EDB3B5-4898-911C-FD00-7AEE4E0B6B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6635" y="2218553"/>
            <a:ext cx="4292759" cy="7322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ADC172-BA93-EE95-0FB5-1444A3B805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585"/>
          <a:stretch/>
        </p:blipFill>
        <p:spPr>
          <a:xfrm>
            <a:off x="1166647" y="4357513"/>
            <a:ext cx="2638098" cy="250048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C7B80A9-88A0-983C-75FB-B71A89EDAA46}"/>
              </a:ext>
            </a:extLst>
          </p:cNvPr>
          <p:cNvSpPr txBox="1">
            <a:spLocks/>
          </p:cNvSpPr>
          <p:nvPr/>
        </p:nvSpPr>
        <p:spPr bwMode="auto">
          <a:xfrm>
            <a:off x="4367049" y="880242"/>
            <a:ext cx="4598276" cy="50714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3167" tIns="33167" rIns="33167" bIns="33167" numCol="1" anchor="t" anchorCtr="0" compatLnSpc="1">
            <a:prstTxWarp prst="textNoShape">
              <a:avLst/>
            </a:prstTxWarp>
          </a:bodyPr>
          <a:lstStyle>
            <a:lvl1pPr marL="547261" indent="-373132" algn="l" rtl="0" fontAlgn="base">
              <a:spcBef>
                <a:spcPts val="914"/>
              </a:spcBef>
              <a:spcAft>
                <a:spcPct val="0"/>
              </a:spcAft>
              <a:buSzPct val="100000"/>
              <a:buFont typeface="Times" pitchFamily="-112" charset="0"/>
              <a:buChar char="•"/>
              <a:defRPr sz="26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  <a:sym typeface="Times" pitchFamily="-112" charset="0"/>
              </a:defRPr>
            </a:lvl1pPr>
            <a:lvl2pPr marL="854058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-112" charset="0"/>
              <a:buChar char="–"/>
              <a:defRPr sz="24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  <a:sym typeface="Times" pitchFamily="-112" charset="0"/>
              </a:defRPr>
            </a:lvl2pPr>
            <a:lvl3pPr marL="1144273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-112" charset="0"/>
              <a:buChar char="–"/>
              <a:defRPr sz="2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  <a:sym typeface="Times" pitchFamily="-112" charset="0"/>
              </a:defRPr>
            </a:lvl3pPr>
            <a:lvl4pPr marL="1434487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-112" charset="0"/>
              <a:buChar char="–"/>
              <a:defRPr sz="20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  <a:sym typeface="Times" pitchFamily="-112" charset="0"/>
              </a:defRPr>
            </a:lvl4pPr>
            <a:lvl5pPr marL="1724701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Char char="–"/>
              <a:defRPr sz="16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  <a:sym typeface="Times" pitchFamily="-112" charset="0"/>
              </a:defRPr>
            </a:lvl5pPr>
            <a:lvl6pPr marL="2023207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Char char="–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Times" pitchFamily="-112" charset="0"/>
              </a:defRPr>
            </a:lvl6pPr>
            <a:lvl7pPr marL="2321712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Char char="–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Times" pitchFamily="-112" charset="0"/>
              </a:defRPr>
            </a:lvl7pPr>
            <a:lvl8pPr marL="2620218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Char char="–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Times" pitchFamily="-112" charset="0"/>
              </a:defRPr>
            </a:lvl8pPr>
            <a:lvl9pPr marL="2918724" indent="-290214" algn="l" rtl="0" fontAlgn="base">
              <a:lnSpc>
                <a:spcPct val="80000"/>
              </a:lnSpc>
              <a:spcBef>
                <a:spcPts val="783"/>
              </a:spcBef>
              <a:spcAft>
                <a:spcPct val="0"/>
              </a:spcAft>
              <a:buClr>
                <a:srgbClr val="000000"/>
              </a:buClr>
              <a:buSzPct val="121000"/>
              <a:buFont typeface="Times" pitchFamily="-112" charset="0"/>
              <a:buChar char="–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Times" pitchFamily="-112" charset="0"/>
              </a:defRPr>
            </a:lvl9pPr>
          </a:lstStyle>
          <a:p>
            <a:pPr marL="563844" lvl="1" indent="0">
              <a:buFont typeface="Times" pitchFamily="-112" charset="0"/>
              <a:buNone/>
            </a:pPr>
            <a:r>
              <a:rPr lang="en-US" u="sng" kern="0" dirty="0"/>
              <a:t>Polarization transfer</a:t>
            </a:r>
          </a:p>
          <a:p>
            <a:pPr lvl="1"/>
            <a:r>
              <a:rPr lang="en-US" sz="2000" kern="0" dirty="0"/>
              <a:t>Measures polarization transferred to hadron from electron which is sensitive to the ratio of the form factors</a:t>
            </a:r>
          </a:p>
          <a:p>
            <a:pPr lvl="1"/>
            <a:endParaRPr lang="en-US" sz="2000" kern="0" dirty="0"/>
          </a:p>
          <a:p>
            <a:pPr marL="563844" lvl="1" indent="0">
              <a:buNone/>
            </a:pPr>
            <a:endParaRPr lang="en-US" sz="2000" kern="0" dirty="0"/>
          </a:p>
          <a:p>
            <a:pPr lvl="1"/>
            <a:r>
              <a:rPr lang="en-US" sz="2000" kern="0" dirty="0"/>
              <a:t>Measure ratio of hadron polarization along (P</a:t>
            </a:r>
            <a:r>
              <a:rPr lang="en-US" sz="1400" kern="0" dirty="0">
                <a:latin typeface="SignPainter-HouseScript" panose="02000006070000020004" pitchFamily="2" charset="0"/>
              </a:rPr>
              <a:t>l</a:t>
            </a:r>
            <a:r>
              <a:rPr lang="en-US" sz="2000" kern="0" dirty="0"/>
              <a:t>) and transverse (P</a:t>
            </a:r>
            <a:r>
              <a:rPr lang="en-US" sz="1400" kern="0" dirty="0"/>
              <a:t>t</a:t>
            </a:r>
            <a:r>
              <a:rPr lang="en-US" sz="2000" kern="0" dirty="0"/>
              <a:t>) to momentum transfer provides </a:t>
            </a:r>
          </a:p>
          <a:p>
            <a:pPr lvl="1"/>
            <a:r>
              <a:rPr lang="en-US" sz="2000" kern="0" dirty="0"/>
              <a:t>Many systematics cancel in the ratio</a:t>
            </a:r>
          </a:p>
          <a:p>
            <a:pPr lvl="1"/>
            <a:r>
              <a:rPr lang="en-US" sz="2000" kern="0" dirty="0"/>
              <a:t>First employed at MIT-Bates and then systematically at </a:t>
            </a:r>
            <a:r>
              <a:rPr lang="en-US" sz="2000" kern="0" dirty="0" err="1"/>
              <a:t>Jlab</a:t>
            </a:r>
            <a:r>
              <a:rPr lang="en-US" sz="2000" kern="0" dirty="0"/>
              <a:t> in their GEP measurements</a:t>
            </a:r>
          </a:p>
          <a:p>
            <a:pPr marL="563844" lvl="1" indent="0">
              <a:buFont typeface="Times" pitchFamily="-112" charset="0"/>
              <a:buNone/>
            </a:pPr>
            <a:endParaRPr lang="en-US" sz="2000" kern="0" dirty="0"/>
          </a:p>
          <a:p>
            <a:pPr lvl="1"/>
            <a:endParaRPr lang="en-US" sz="2000" kern="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F8C79-85FA-BEA0-63C1-D1CD7B118796}"/>
              </a:ext>
            </a:extLst>
          </p:cNvPr>
          <p:cNvCxnSpPr/>
          <p:nvPr/>
        </p:nvCxnSpPr>
        <p:spPr bwMode="auto">
          <a:xfrm>
            <a:off x="4635062" y="830317"/>
            <a:ext cx="0" cy="5433849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332309C-97E8-22E8-FD51-049673ED8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8952" y="2321300"/>
            <a:ext cx="2826844" cy="6391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1452630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E2C9F-B603-FFD0-BA35-71FCE3A9A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8610600" cy="741164"/>
          </a:xfrm>
        </p:spPr>
        <p:txBody>
          <a:bodyPr/>
          <a:lstStyle/>
          <a:p>
            <a:r>
              <a:rPr lang="en-US" sz="3600" dirty="0"/>
              <a:t>Issues with Rosenbluth Separations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4F0F8F-5595-CD8C-DD75-410932FF42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119" r="14548"/>
          <a:stretch/>
        </p:blipFill>
        <p:spPr>
          <a:xfrm>
            <a:off x="8641" y="914400"/>
            <a:ext cx="5804654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337E8F-0767-38C8-7BF0-6F8619843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399" y="685800"/>
            <a:ext cx="3260889" cy="1101079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17385D84-A4A5-D82F-DFD2-51A034D89C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61798" y="6429374"/>
            <a:ext cx="312539" cy="366118"/>
          </a:xfrm>
        </p:spPr>
        <p:txBody>
          <a:bodyPr/>
          <a:lstStyle/>
          <a:p>
            <a:fld id="{71C8C5E6-E6F1-844B-905B-8FF51000AB4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73EC53-ADAD-47FF-A1BE-F744C04A53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60529"/>
          <a:stretch/>
        </p:blipFill>
        <p:spPr>
          <a:xfrm>
            <a:off x="132760" y="1758288"/>
            <a:ext cx="4419601" cy="3217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F3FA4C4-A068-830B-5465-35A8AB270095}"/>
                  </a:ext>
                </a:extLst>
              </p:cNvPr>
              <p:cNvSpPr txBox="1"/>
              <p:nvPr/>
            </p:nvSpPr>
            <p:spPr>
              <a:xfrm>
                <a:off x="201881" y="5294415"/>
                <a:ext cx="4298868" cy="1015663"/>
              </a:xfrm>
              <a:prstGeom prst="rect">
                <a:avLst/>
              </a:prstGeom>
              <a:noFill/>
              <a:ln>
                <a:solidFill>
                  <a:srgbClr val="0432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&lt;2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i="0" dirty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 great agreement between polarization transfer and Rosenbluth</a:t>
                </a:r>
              </a:p>
              <a:p>
                <a:pPr algn="l"/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sz="2000" dirty="0"/>
                  <a:t>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i="0" dirty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 large disparity (TPE?)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F3FA4C4-A068-830B-5465-35A8AB270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881" y="5294415"/>
                <a:ext cx="4298868" cy="1015663"/>
              </a:xfrm>
              <a:prstGeom prst="rect">
                <a:avLst/>
              </a:prstGeom>
              <a:blipFill>
                <a:blip r:embed="rId6"/>
                <a:stretch>
                  <a:fillRect l="-1176" t="-2439" b="-8537"/>
                </a:stretch>
              </a:blipFill>
              <a:ln>
                <a:solidFill>
                  <a:srgbClr val="0432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FF6094B9-610B-AE10-C5D7-72B7180CF3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025" y="4513062"/>
            <a:ext cx="4449980" cy="7606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927A0B-6F75-C102-180B-33B4ADCA60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359944" y="1850882"/>
            <a:ext cx="3124201" cy="4265594"/>
          </a:xfrm>
          <a:prstGeom prst="rect">
            <a:avLst/>
          </a:prstGeom>
          <a:ln>
            <a:solidFill>
              <a:schemeClr val="bg2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36A1876-DA6E-B8A2-1D65-4482E3AA9B15}"/>
                  </a:ext>
                </a:extLst>
              </p:cNvPr>
              <p:cNvSpPr txBox="1"/>
              <p:nvPr/>
            </p:nvSpPr>
            <p:spPr>
              <a:xfrm>
                <a:off x="4797632" y="1888177"/>
                <a:ext cx="4256542" cy="5847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Maximum Fraction of the Reduced Cross Section </a:t>
                </a:r>
              </a:p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Carried by the electric term versus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36A1876-DA6E-B8A2-1D65-4482E3AA9B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7632" y="1888177"/>
                <a:ext cx="4256542" cy="584775"/>
              </a:xfrm>
              <a:prstGeom prst="rect">
                <a:avLst/>
              </a:prstGeom>
              <a:blipFill>
                <a:blip r:embed="rId9"/>
                <a:stretch>
                  <a:fillRect l="-297" t="-2083" r="-1484" b="-12500"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9BBE314-D7CD-8FDF-6309-C3ECB9EFB088}"/>
              </a:ext>
            </a:extLst>
          </p:cNvPr>
          <p:cNvCxnSpPr>
            <a:cxnSpLocks/>
          </p:cNvCxnSpPr>
          <p:nvPr/>
        </p:nvCxnSpPr>
        <p:spPr bwMode="auto">
          <a:xfrm flipH="1">
            <a:off x="7445829" y="4750130"/>
            <a:ext cx="335478" cy="380010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6496D8D-BDFF-F293-D54A-842AD28A8D73}"/>
                  </a:ext>
                </a:extLst>
              </p:cNvPr>
              <p:cNvSpPr txBox="1"/>
              <p:nvPr/>
            </p:nvSpPr>
            <p:spPr>
              <a:xfrm>
                <a:off x="7621762" y="4423559"/>
                <a:ext cx="126098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err="1">
                    <a:solidFill>
                      <a:srgbClr val="FF0000"/>
                    </a:solidFill>
                  </a:rPr>
                  <a:t>GEp</a:t>
                </a:r>
                <a:r>
                  <a:rPr lang="en-US" sz="2000" dirty="0">
                    <a:solidFill>
                      <a:srgbClr val="FF0000"/>
                    </a:solidFill>
                  </a:rPr>
                  <a:t> high 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 point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6496D8D-BDFF-F293-D54A-842AD28A8D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1762" y="4423559"/>
                <a:ext cx="1260981" cy="707886"/>
              </a:xfrm>
              <a:prstGeom prst="rect">
                <a:avLst/>
              </a:prstGeom>
              <a:blipFill>
                <a:blip r:embed="rId10"/>
                <a:stretch>
                  <a:fillRect l="-1000" t="-5263" r="-6000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09C2A76-B34F-1EB5-1EDD-33DF7FC6368A}"/>
                  </a:ext>
                </a:extLst>
              </p:cNvPr>
              <p:cNvSpPr txBox="1"/>
              <p:nvPr/>
            </p:nvSpPr>
            <p:spPr>
              <a:xfrm>
                <a:off x="5130144" y="5577443"/>
                <a:ext cx="3598224" cy="707886"/>
              </a:xfrm>
              <a:prstGeom prst="rect">
                <a:avLst/>
              </a:prstGeom>
              <a:noFill/>
              <a:ln>
                <a:solidFill>
                  <a:srgbClr val="0432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000" dirty="0"/>
                  <a:t>Reduced fraction of cross section carried by G</a:t>
                </a:r>
                <a:r>
                  <a:rPr lang="en-US" sz="1200" dirty="0"/>
                  <a:t>E</a:t>
                </a:r>
                <a:r>
                  <a:rPr lang="en-US" sz="2000" dirty="0"/>
                  <a:t> at high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09C2A76-B34F-1EB5-1EDD-33DF7FC63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0144" y="5577443"/>
                <a:ext cx="3598224" cy="707886"/>
              </a:xfrm>
              <a:prstGeom prst="rect">
                <a:avLst/>
              </a:prstGeom>
              <a:blipFill>
                <a:blip r:embed="rId11"/>
                <a:stretch>
                  <a:fillRect l="-1754" t="-3448" r="-2456" b="-13793"/>
                </a:stretch>
              </a:blipFill>
              <a:ln>
                <a:solidFill>
                  <a:srgbClr val="0432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11EF4157-F14D-02FF-E10D-ED2FDC60E791}"/>
              </a:ext>
            </a:extLst>
          </p:cNvPr>
          <p:cNvSpPr txBox="1"/>
          <p:nvPr/>
        </p:nvSpPr>
        <p:spPr>
          <a:xfrm>
            <a:off x="1876302" y="1871768"/>
            <a:ext cx="2553194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/>
              <a:t>PRL 104, 242301 (2010)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72F508C-3E12-40AD-1DC6-2AC3C45CBE32}"/>
                  </a:ext>
                </a:extLst>
              </p:cNvPr>
              <p:cNvSpPr txBox="1"/>
              <p:nvPr/>
            </p:nvSpPr>
            <p:spPr>
              <a:xfrm>
                <a:off x="80718" y="6427113"/>
                <a:ext cx="695408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latin typeface="Avenir Book" panose="02000503020000020003" pitchFamily="2" charset="0"/>
                  </a:rPr>
                  <a:t>Also large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2200" dirty="0">
                    <a:latin typeface="Avenir Book" panose="02000503020000020003" pitchFamily="2" charset="0"/>
                  </a:rPr>
                  <a:t>–dependent radiative corrections required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72F508C-3E12-40AD-1DC6-2AC3C45CB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18" y="6427113"/>
                <a:ext cx="6954083" cy="430887"/>
              </a:xfrm>
              <a:prstGeom prst="rect">
                <a:avLst/>
              </a:prstGeom>
              <a:blipFill>
                <a:blip r:embed="rId12"/>
                <a:stretch>
                  <a:fillRect l="-730" t="-5714" r="-730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124442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E2C9F-B603-FFD0-BA35-71FCE3A9A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8610600" cy="1271752"/>
          </a:xfrm>
        </p:spPr>
        <p:txBody>
          <a:bodyPr/>
          <a:lstStyle/>
          <a:p>
            <a:r>
              <a:rPr lang="en-US" sz="3600" dirty="0"/>
              <a:t>GEP historical measurements at </a:t>
            </a:r>
            <a:r>
              <a:rPr lang="en-US" sz="3600" dirty="0" err="1"/>
              <a:t>JLab</a:t>
            </a:r>
            <a:r>
              <a:rPr lang="en-US" sz="3600" dirty="0"/>
              <a:t> with polarization transfer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17385D84-A4A5-D82F-DFD2-51A034D89C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61798" y="6429374"/>
            <a:ext cx="312539" cy="366118"/>
          </a:xfrm>
        </p:spPr>
        <p:txBody>
          <a:bodyPr/>
          <a:lstStyle/>
          <a:p>
            <a:fld id="{71C8C5E6-E6F1-844B-905B-8FF51000AB45}" type="slidenum">
              <a:rPr lang="en-US" smtClean="0"/>
              <a:pPr/>
              <a:t>6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44D925D5-7F53-3A7E-ACA1-A6000EA680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36634" y="945705"/>
                <a:ext cx="4614041" cy="5071468"/>
              </a:xfrm>
              <a:prstGeom prst="rect">
                <a:avLst/>
              </a:prstGeom>
            </p:spPr>
            <p:txBody>
              <a:bodyPr/>
              <a:lstStyle>
                <a:lvl1pPr marL="547261" indent="-373132" algn="l" rtl="0" fontAlgn="base">
                  <a:spcBef>
                    <a:spcPts val="914"/>
                  </a:spcBef>
                  <a:spcAft>
                    <a:spcPct val="0"/>
                  </a:spcAft>
                  <a:buSzPct val="100000"/>
                  <a:buFont typeface="Times" pitchFamily="-112" charset="0"/>
                  <a:buChar char="•"/>
                  <a:defRPr sz="2600">
                    <a:solidFill>
                      <a:schemeClr val="tx1"/>
                    </a:solidFill>
                    <a:latin typeface="Avenir Book" panose="02000503020000020003" pitchFamily="2" charset="0"/>
                    <a:ea typeface="+mn-ea"/>
                    <a:cs typeface="+mn-cs"/>
                    <a:sym typeface="Times" pitchFamily="-112" charset="0"/>
                  </a:defRPr>
                </a:lvl1pPr>
                <a:lvl2pPr marL="854058" indent="-290214" algn="l" rtl="0" fontAlgn="base">
                  <a:lnSpc>
                    <a:spcPct val="80000"/>
                  </a:lnSpc>
                  <a:spcBef>
                    <a:spcPts val="783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" pitchFamily="-112" charset="0"/>
                  <a:buChar char="–"/>
                  <a:defRPr sz="2400">
                    <a:solidFill>
                      <a:schemeClr val="tx1"/>
                    </a:solidFill>
                    <a:latin typeface="Avenir Book" panose="02000503020000020003" pitchFamily="2" charset="0"/>
                    <a:ea typeface="+mn-ea"/>
                    <a:cs typeface="+mn-cs"/>
                    <a:sym typeface="Times" pitchFamily="-112" charset="0"/>
                  </a:defRPr>
                </a:lvl2pPr>
                <a:lvl3pPr marL="1144273" indent="-290214" algn="l" rtl="0" fontAlgn="base">
                  <a:lnSpc>
                    <a:spcPct val="80000"/>
                  </a:lnSpc>
                  <a:spcBef>
                    <a:spcPts val="783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" pitchFamily="-112" charset="0"/>
                  <a:buChar char="–"/>
                  <a:defRPr sz="2200">
                    <a:solidFill>
                      <a:schemeClr val="tx1"/>
                    </a:solidFill>
                    <a:latin typeface="Avenir Book" panose="02000503020000020003" pitchFamily="2" charset="0"/>
                    <a:ea typeface="+mn-ea"/>
                    <a:cs typeface="+mn-cs"/>
                    <a:sym typeface="Times" pitchFamily="-112" charset="0"/>
                  </a:defRPr>
                </a:lvl3pPr>
                <a:lvl4pPr marL="1434487" indent="-290214" algn="l" rtl="0" fontAlgn="base">
                  <a:lnSpc>
                    <a:spcPct val="80000"/>
                  </a:lnSpc>
                  <a:spcBef>
                    <a:spcPts val="783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" pitchFamily="-112" charset="0"/>
                  <a:buChar char="–"/>
                  <a:defRPr sz="2000">
                    <a:solidFill>
                      <a:schemeClr val="tx1"/>
                    </a:solidFill>
                    <a:latin typeface="Avenir Book" panose="02000503020000020003" pitchFamily="2" charset="0"/>
                    <a:ea typeface="+mn-ea"/>
                    <a:cs typeface="+mn-cs"/>
                    <a:sym typeface="Times" pitchFamily="-112" charset="0"/>
                  </a:defRPr>
                </a:lvl4pPr>
                <a:lvl5pPr marL="1724701" indent="-290214" algn="l" rtl="0" fontAlgn="base">
                  <a:lnSpc>
                    <a:spcPct val="80000"/>
                  </a:lnSpc>
                  <a:spcBef>
                    <a:spcPts val="783"/>
                  </a:spcBef>
                  <a:spcAft>
                    <a:spcPct val="0"/>
                  </a:spcAft>
                  <a:buClr>
                    <a:srgbClr val="000000"/>
                  </a:buClr>
                  <a:buSzPct val="121000"/>
                  <a:buFont typeface="Times" pitchFamily="-112" charset="0"/>
                  <a:buChar char="–"/>
                  <a:defRPr sz="1600">
                    <a:solidFill>
                      <a:schemeClr val="tx1"/>
                    </a:solidFill>
                    <a:latin typeface="Avenir Book" panose="02000503020000020003" pitchFamily="2" charset="0"/>
                    <a:ea typeface="+mn-ea"/>
                    <a:cs typeface="+mn-cs"/>
                    <a:sym typeface="Times" pitchFamily="-112" charset="0"/>
                  </a:defRPr>
                </a:lvl5pPr>
                <a:lvl6pPr marL="2023207" indent="-290214" algn="l" rtl="0" fontAlgn="base">
                  <a:lnSpc>
                    <a:spcPct val="80000"/>
                  </a:lnSpc>
                  <a:spcBef>
                    <a:spcPts val="783"/>
                  </a:spcBef>
                  <a:spcAft>
                    <a:spcPct val="0"/>
                  </a:spcAft>
                  <a:buClr>
                    <a:srgbClr val="000000"/>
                  </a:buClr>
                  <a:buSzPct val="121000"/>
                  <a:buFont typeface="Times" pitchFamily="-112" charset="0"/>
                  <a:buChar char="–"/>
                  <a:defRPr sz="2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Times" pitchFamily="-112" charset="0"/>
                  </a:defRPr>
                </a:lvl6pPr>
                <a:lvl7pPr marL="2321712" indent="-290214" algn="l" rtl="0" fontAlgn="base">
                  <a:lnSpc>
                    <a:spcPct val="80000"/>
                  </a:lnSpc>
                  <a:spcBef>
                    <a:spcPts val="783"/>
                  </a:spcBef>
                  <a:spcAft>
                    <a:spcPct val="0"/>
                  </a:spcAft>
                  <a:buClr>
                    <a:srgbClr val="000000"/>
                  </a:buClr>
                  <a:buSzPct val="121000"/>
                  <a:buFont typeface="Times" pitchFamily="-112" charset="0"/>
                  <a:buChar char="–"/>
                  <a:defRPr sz="2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Times" pitchFamily="-112" charset="0"/>
                  </a:defRPr>
                </a:lvl7pPr>
                <a:lvl8pPr marL="2620218" indent="-290214" algn="l" rtl="0" fontAlgn="base">
                  <a:lnSpc>
                    <a:spcPct val="80000"/>
                  </a:lnSpc>
                  <a:spcBef>
                    <a:spcPts val="783"/>
                  </a:spcBef>
                  <a:spcAft>
                    <a:spcPct val="0"/>
                  </a:spcAft>
                  <a:buClr>
                    <a:srgbClr val="000000"/>
                  </a:buClr>
                  <a:buSzPct val="121000"/>
                  <a:buFont typeface="Times" pitchFamily="-112" charset="0"/>
                  <a:buChar char="–"/>
                  <a:defRPr sz="2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Times" pitchFamily="-112" charset="0"/>
                  </a:defRPr>
                </a:lvl8pPr>
                <a:lvl9pPr marL="2918724" indent="-290214" algn="l" rtl="0" fontAlgn="base">
                  <a:lnSpc>
                    <a:spcPct val="80000"/>
                  </a:lnSpc>
                  <a:spcBef>
                    <a:spcPts val="783"/>
                  </a:spcBef>
                  <a:spcAft>
                    <a:spcPct val="0"/>
                  </a:spcAft>
                  <a:buClr>
                    <a:srgbClr val="000000"/>
                  </a:buClr>
                  <a:buSzPct val="121000"/>
                  <a:buFont typeface="Times" pitchFamily="-112" charset="0"/>
                  <a:buChar char="–"/>
                  <a:defRPr sz="2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Times" pitchFamily="-112" charset="0"/>
                  </a:defRPr>
                </a:lvl9pPr>
              </a:lstStyle>
              <a:p>
                <a:pPr marL="563844" lvl="1" indent="0">
                  <a:buFont typeface="Times" pitchFamily="-112" charset="0"/>
                  <a:buNone/>
                </a:pPr>
                <a:endParaRPr lang="en-US" kern="0" dirty="0"/>
              </a:p>
              <a:p>
                <a:pPr marL="714247" indent="-457200"/>
                <a:r>
                  <a:rPr lang="en-US" sz="2000" kern="0" dirty="0"/>
                  <a:t>GEP-I ran in 1998 using 2 HRS in Hall A up to 3.5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b="0" i="0" kern="0" smtClean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en-US" sz="2000" b="0" i="1" kern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kern="0" dirty="0"/>
                  <a:t> appeared to disagree with Rosenbluth results </a:t>
                </a:r>
              </a:p>
              <a:p>
                <a:pPr marL="714247" indent="-457200"/>
                <a:r>
                  <a:rPr lang="en-US" sz="2000" kern="0" dirty="0"/>
                  <a:t>GEP-II ran in 2000 in Hall A with one HRS and a 154 block lead glass calorimeter up to 5.6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b="0" i="0" kern="0" smtClean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en-US" sz="2000" b="0" i="1" kern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kern="0" dirty="0"/>
                  <a:t> further confirming the disagreement</a:t>
                </a:r>
              </a:p>
              <a:p>
                <a:pPr marL="714247" indent="-457200"/>
                <a:r>
                  <a:rPr lang="en-US" sz="2000" kern="0" dirty="0"/>
                  <a:t>GEP-III ran in 2007-08 in Hall C using the HMS and a new 1744 block lead glass calorimeter</a:t>
                </a:r>
              </a:p>
              <a:p>
                <a:pPr marL="714247" indent="-457200"/>
                <a:r>
                  <a:rPr lang="en-US" sz="2000" kern="0" dirty="0"/>
                  <a:t>GEP-V will extend up to 12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b="0" i="0" kern="0" smtClean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en-US" sz="2000" b="0" i="1" kern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kern="0" dirty="0"/>
                  <a:t> </a:t>
                </a:r>
              </a:p>
              <a:p>
                <a:pPr marL="257047" indent="0">
                  <a:buFont typeface="Times" pitchFamily="-112" charset="0"/>
                  <a:buNone/>
                </a:pPr>
                <a:endParaRPr lang="en-US" sz="2200" kern="0" dirty="0"/>
              </a:p>
              <a:p>
                <a:pPr marL="563844" lvl="1" indent="0">
                  <a:buFont typeface="Times" pitchFamily="-112" charset="0"/>
                  <a:buNone/>
                </a:pPr>
                <a:endParaRPr lang="en-US" kern="0" dirty="0"/>
              </a:p>
            </p:txBody>
          </p:sp>
        </mc:Choice>
        <mc:Fallback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44D925D5-7F53-3A7E-ACA1-A6000EA68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6634" y="945705"/>
                <a:ext cx="4614041" cy="5071468"/>
              </a:xfrm>
              <a:prstGeom prst="rect">
                <a:avLst/>
              </a:prstGeom>
              <a:blipFill>
                <a:blip r:embed="rId3"/>
                <a:stretch>
                  <a:fillRect r="-2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280352EC-C056-4462-AF52-BE3CCEC4EE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82" r="3244"/>
          <a:stretch/>
        </p:blipFill>
        <p:spPr>
          <a:xfrm>
            <a:off x="4771696" y="1516554"/>
            <a:ext cx="4109545" cy="429391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0CD1FF1-0861-4E44-42B7-F439D6DF22BC}"/>
              </a:ext>
            </a:extLst>
          </p:cNvPr>
          <p:cNvSpPr/>
          <p:nvPr/>
        </p:nvSpPr>
        <p:spPr bwMode="auto">
          <a:xfrm rot="2511653">
            <a:off x="5463031" y="2621577"/>
            <a:ext cx="1461081" cy="344931"/>
          </a:xfrm>
          <a:prstGeom prst="rect">
            <a:avLst/>
          </a:prstGeom>
          <a:noFill/>
          <a:ln w="25400" cap="flat" cmpd="sng" algn="ctr">
            <a:solidFill>
              <a:srgbClr val="0432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1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pitchFamily="-112" charset="0"/>
              <a:ea typeface="ヒラギノ明朝 ProN W3" charset="-128"/>
              <a:cs typeface="ヒラギノ明朝 ProN W3" charset="-128"/>
              <a:sym typeface="Times" pitchFamily="-11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909AB6-032D-F2A6-3FF0-5F2EC5C84EC5}"/>
              </a:ext>
            </a:extLst>
          </p:cNvPr>
          <p:cNvSpPr/>
          <p:nvPr/>
        </p:nvSpPr>
        <p:spPr bwMode="auto">
          <a:xfrm rot="2511653">
            <a:off x="6476250" y="3345874"/>
            <a:ext cx="1222082" cy="344931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1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pitchFamily="-112" charset="0"/>
              <a:ea typeface="ヒラギノ明朝 ProN W3" charset="-128"/>
              <a:cs typeface="ヒラギノ明朝 ProN W3" charset="-128"/>
              <a:sym typeface="Times" pitchFamily="-11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A071D2-C9A7-0907-7E70-038D7B71EF24}"/>
              </a:ext>
            </a:extLst>
          </p:cNvPr>
          <p:cNvSpPr/>
          <p:nvPr/>
        </p:nvSpPr>
        <p:spPr bwMode="auto">
          <a:xfrm rot="1790959">
            <a:off x="7191444" y="3744095"/>
            <a:ext cx="1644359" cy="270175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1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pitchFamily="-112" charset="0"/>
              <a:ea typeface="ヒラギノ明朝 ProN W3" charset="-128"/>
              <a:cs typeface="ヒラギノ明朝 ProN W3" charset="-128"/>
              <a:sym typeface="Times" pitchFamily="-11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8014B5-A38F-85C2-469B-C2B99345A83F}"/>
              </a:ext>
            </a:extLst>
          </p:cNvPr>
          <p:cNvSpPr txBox="1"/>
          <p:nvPr/>
        </p:nvSpPr>
        <p:spPr>
          <a:xfrm rot="2454773">
            <a:off x="5696412" y="2858813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GEP-I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85F299-3ACB-3150-3708-90E03A306487}"/>
              </a:ext>
            </a:extLst>
          </p:cNvPr>
          <p:cNvSpPr txBox="1"/>
          <p:nvPr/>
        </p:nvSpPr>
        <p:spPr>
          <a:xfrm rot="2454773">
            <a:off x="6533860" y="3610302"/>
            <a:ext cx="7008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GEP-II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7D29CC-5164-E136-A51C-8B1FDF551ADC}"/>
              </a:ext>
            </a:extLst>
          </p:cNvPr>
          <p:cNvSpPr txBox="1"/>
          <p:nvPr/>
        </p:nvSpPr>
        <p:spPr>
          <a:xfrm rot="2043642">
            <a:off x="7681363" y="4083268"/>
            <a:ext cx="760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GEP-III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364BB4D-AA96-1230-4714-6A13D003F8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0912" y="1450427"/>
            <a:ext cx="4693088" cy="430924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4BFF278-6A8D-8DBB-03DE-E4AA74E11015}"/>
              </a:ext>
            </a:extLst>
          </p:cNvPr>
          <p:cNvSpPr txBox="1"/>
          <p:nvPr/>
        </p:nvSpPr>
        <p:spPr>
          <a:xfrm>
            <a:off x="3770587" y="6460187"/>
            <a:ext cx="46403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A.J.R. Puckett et al. Phys. Rev. Lett. 104, 242301 (2010)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A44C4B-6C14-723F-2FB0-DA0AB2DECDC9}"/>
              </a:ext>
            </a:extLst>
          </p:cNvPr>
          <p:cNvSpPr txBox="1"/>
          <p:nvPr/>
        </p:nvSpPr>
        <p:spPr>
          <a:xfrm>
            <a:off x="3560381" y="6249190"/>
            <a:ext cx="46403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O. </a:t>
            </a:r>
            <a:r>
              <a:rPr lang="en-US" sz="1400" dirty="0" err="1"/>
              <a:t>Gayou</a:t>
            </a:r>
            <a:r>
              <a:rPr lang="en-US" sz="1400" dirty="0"/>
              <a:t> et al., </a:t>
            </a:r>
            <a:r>
              <a:rPr lang="en-US" sz="1400" dirty="0" err="1"/>
              <a:t>Phys.Rev</a:t>
            </a:r>
            <a:r>
              <a:rPr lang="en-US" sz="1400" dirty="0"/>
              <a:t>. Lett., 88 (2002) 092301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546224E-6E75-23AA-CE7B-8867204470CB}"/>
              </a:ext>
            </a:extLst>
          </p:cNvPr>
          <p:cNvSpPr txBox="1"/>
          <p:nvPr/>
        </p:nvSpPr>
        <p:spPr>
          <a:xfrm>
            <a:off x="3970284" y="5810214"/>
            <a:ext cx="46403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M.K. Jones et al. P.R.L. 84, 1398 (2000) </a:t>
            </a:r>
          </a:p>
          <a:p>
            <a:pPr algn="l"/>
            <a:r>
              <a:rPr lang="en-US" sz="1400" dirty="0"/>
              <a:t>V. Punjabi et al. P.R. C 71, 055202, 2005</a:t>
            </a:r>
          </a:p>
        </p:txBody>
      </p:sp>
    </p:spTree>
    <p:extLst>
      <p:ext uri="{BB962C8B-B14F-4D97-AF65-F5344CB8AC3E}">
        <p14:creationId xmlns:p14="http://schemas.microsoft.com/office/powerpoint/2010/main" val="77316134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dirty="0">
                <a:ea typeface="ＭＳ Ｐゴシック" charset="0"/>
                <a:cs typeface="Times (Body)"/>
              </a:rPr>
              <a:t>Increasing difficulty with each iteration</a:t>
            </a:r>
          </a:p>
        </p:txBody>
      </p:sp>
      <p:sp>
        <p:nvSpPr>
          <p:cNvPr id="33798" name="Text Box 4"/>
          <p:cNvSpPr txBox="1">
            <a:spLocks noChangeArrowheads="1"/>
          </p:cNvSpPr>
          <p:nvPr/>
        </p:nvSpPr>
        <p:spPr bwMode="auto">
          <a:xfrm>
            <a:off x="854602" y="2878667"/>
            <a:ext cx="7156616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200" dirty="0">
                <a:latin typeface="+mn-lt"/>
              </a:rPr>
              <a:t>Need large statistics, max luminosity and solid angle</a:t>
            </a:r>
          </a:p>
          <a:p>
            <a:endParaRPr lang="en-US" sz="2200" dirty="0">
              <a:latin typeface="+mn-lt"/>
            </a:endParaRPr>
          </a:p>
          <a:p>
            <a:pPr algn="l"/>
            <a:r>
              <a:rPr lang="en-US" sz="2200" dirty="0">
                <a:latin typeface="+mn-lt"/>
              </a:rPr>
              <a:t>Max luminosity -&gt; </a:t>
            </a:r>
            <a:r>
              <a:rPr lang="en-US" sz="2200" dirty="0">
                <a:solidFill>
                  <a:srgbClr val="FF0000"/>
                </a:solidFill>
                <a:latin typeface="+mn-lt"/>
              </a:rPr>
              <a:t>large background</a:t>
            </a:r>
            <a:endParaRPr lang="en-US" sz="2200" dirty="0">
              <a:latin typeface="+mn-lt"/>
            </a:endParaRPr>
          </a:p>
          <a:p>
            <a:pPr algn="l"/>
            <a:r>
              <a:rPr lang="en-US" sz="2200" dirty="0">
                <a:latin typeface="+mn-lt"/>
              </a:rPr>
              <a:t>Large solid angle -&gt; small bend -&gt; </a:t>
            </a:r>
            <a:r>
              <a:rPr lang="en-US" sz="2200" dirty="0">
                <a:solidFill>
                  <a:srgbClr val="FF0000"/>
                </a:solidFill>
                <a:latin typeface="+mn-lt"/>
              </a:rPr>
              <a:t>huge background</a:t>
            </a:r>
          </a:p>
          <a:p>
            <a:pPr algn="l"/>
            <a:endParaRPr lang="en-US" sz="2200" dirty="0">
              <a:solidFill>
                <a:srgbClr val="FF0000"/>
              </a:solidFill>
              <a:latin typeface="+mn-lt"/>
            </a:endParaRPr>
          </a:p>
          <a:p>
            <a:pPr algn="l"/>
            <a:r>
              <a:rPr lang="en-US" sz="2200" dirty="0">
                <a:latin typeface="+mn-lt"/>
              </a:rPr>
              <a:t>Critical to this experiment is the maturing technology of high rate tracking with GEMS</a:t>
            </a:r>
          </a:p>
        </p:txBody>
      </p:sp>
      <p:pic>
        <p:nvPicPr>
          <p:cNvPr id="33799" name="Picture 9" descr="latex-image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667" y="702734"/>
            <a:ext cx="4114800" cy="206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830EBD-8FA7-F2D0-EE4C-6620AAE2173A}"/>
              </a:ext>
            </a:extLst>
          </p:cNvPr>
          <p:cNvSpPr txBox="1"/>
          <p:nvPr/>
        </p:nvSpPr>
        <p:spPr>
          <a:xfrm>
            <a:off x="867832" y="5404872"/>
            <a:ext cx="6582833" cy="1107996"/>
          </a:xfrm>
          <a:prstGeom prst="rect">
            <a:avLst/>
          </a:prstGeom>
          <a:solidFill>
            <a:srgbClr val="FCFFC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eaLnBrk="1" hangingPunct="1"/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Q</a:t>
            </a:r>
            <a:r>
              <a:rPr lang="en-US" sz="2200" baseline="30000" dirty="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 increases</a:t>
            </a:r>
            <a:r>
              <a:rPr lang="en-US" sz="2200" baseline="0" dirty="0">
                <a:latin typeface="Arial" charset="0"/>
                <a:ea typeface="ＭＳ Ｐゴシック" charset="0"/>
                <a:cs typeface="ＭＳ Ｐゴシック" charset="0"/>
              </a:rPr>
              <a:t> from 8.5 to 12.0 GeV</a:t>
            </a:r>
            <a:r>
              <a:rPr lang="en-US" sz="2200" baseline="30000" dirty="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200" baseline="0" dirty="0">
                <a:latin typeface="Arial" charset="0"/>
                <a:ea typeface="ＭＳ Ｐゴシック" charset="0"/>
                <a:cs typeface="ＭＳ Ｐゴシック" charset="0"/>
              </a:rPr>
              <a:t> but higher beam energy 10.5 vs. 6 GeV =&gt; a factor of 5-6 of the FOM loss, but the SBS larger solid angle helps.</a:t>
            </a:r>
          </a:p>
        </p:txBody>
      </p:sp>
    </p:spTree>
    <p:extLst>
      <p:ext uri="{BB962C8B-B14F-4D97-AF65-F5344CB8AC3E}">
        <p14:creationId xmlns:p14="http://schemas.microsoft.com/office/powerpoint/2010/main" val="281210872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dirty="0">
                <a:ea typeface="ＭＳ Ｐゴシック" charset="0"/>
                <a:cs typeface="Times (Body)"/>
              </a:rPr>
              <a:t>Motivation for measuring form factors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FBB8DAD-0A50-BA4A-DDE7-8B423A47A79E}"/>
                  </a:ext>
                </a:extLst>
              </p:cNvPr>
              <p:cNvSpPr txBox="1"/>
              <p:nvPr/>
            </p:nvSpPr>
            <p:spPr>
              <a:xfrm>
                <a:off x="4288222" y="1114097"/>
                <a:ext cx="4719144" cy="5355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200" dirty="0">
                    <a:latin typeface="Avenir Book" panose="02000503020000020003" pitchFamily="2" charset="0"/>
                  </a:rPr>
                  <a:t>Comparing to model predictions</a:t>
                </a: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venir Book" panose="02000503020000020003" pitchFamily="2" charset="0"/>
                  </a:rPr>
                  <a:t>Will VMD-models (</a:t>
                </a:r>
                <a:r>
                  <a:rPr lang="en-US" sz="2000" dirty="0" err="1">
                    <a:latin typeface="Avenir Book" panose="02000503020000020003" pitchFamily="2" charset="0"/>
                  </a:rPr>
                  <a:t>Lomon,Bjiker</a:t>
                </a:r>
                <a:r>
                  <a:rPr lang="en-US" sz="2000" dirty="0">
                    <a:latin typeface="Avenir Book" panose="02000503020000020003" pitchFamily="2" charset="0"/>
                  </a:rPr>
                  <a:t>) describe all 4 nucleon FFs well at higher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latin typeface="Avenir Book" panose="02000503020000020003" pitchFamily="2" charset="0"/>
                  </a:rPr>
                  <a:t>?</a:t>
                </a: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venir Book" panose="02000503020000020003" pitchFamily="2" charset="0"/>
                  </a:rPr>
                  <a:t>Check </a:t>
                </a:r>
                <a:r>
                  <a:rPr lang="en-US" sz="2000" dirty="0" err="1">
                    <a:latin typeface="Avenir Book" panose="02000503020000020003" pitchFamily="2" charset="0"/>
                  </a:rPr>
                  <a:t>pQCD</a:t>
                </a:r>
                <a:r>
                  <a:rPr lang="en-US" sz="2000" dirty="0">
                    <a:latin typeface="Avenir Book" panose="02000503020000020003" pitchFamily="2" charset="0"/>
                  </a:rPr>
                  <a:t> prediction of logarithmic scaling of F</a:t>
                </a:r>
                <a:r>
                  <a:rPr lang="en-US" sz="1400" dirty="0">
                    <a:latin typeface="Avenir Book" panose="02000503020000020003" pitchFamily="2" charset="0"/>
                  </a:rPr>
                  <a:t>1</a:t>
                </a:r>
                <a:r>
                  <a:rPr lang="en-US" sz="2000" dirty="0">
                    <a:latin typeface="Avenir Book" panose="02000503020000020003" pitchFamily="2" charset="0"/>
                  </a:rPr>
                  <a:t>/F</a:t>
                </a:r>
                <a:r>
                  <a:rPr lang="en-US" sz="1400" dirty="0">
                    <a:latin typeface="Avenir Book" panose="02000503020000020003" pitchFamily="2" charset="0"/>
                  </a:rPr>
                  <a:t>2</a:t>
                </a:r>
                <a:r>
                  <a:rPr lang="en-US" sz="2000" dirty="0">
                    <a:latin typeface="Avenir Book" panose="02000503020000020003" pitchFamily="2" charset="0"/>
                  </a:rPr>
                  <a:t> at intermediate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latin typeface="Avenir Book" panose="02000503020000020003" pitchFamily="2" charset="0"/>
                  </a:rPr>
                  <a:t> (</a:t>
                </a:r>
                <a:r>
                  <a:rPr lang="en-US" sz="2000" dirty="0" err="1">
                    <a:latin typeface="Avenir Book" panose="02000503020000020003" pitchFamily="2" charset="0"/>
                  </a:rPr>
                  <a:t>Belitsky</a:t>
                </a:r>
                <a:r>
                  <a:rPr lang="en-US" sz="2000" dirty="0">
                    <a:latin typeface="Avenir Book" panose="02000503020000020003" pitchFamily="2" charset="0"/>
                  </a:rPr>
                  <a:t>, Ji, Yuan)</a:t>
                </a: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venir Book" panose="02000503020000020003" pitchFamily="2" charset="0"/>
                  </a:rPr>
                  <a:t>Constrain GPDs via fundamental relationship of first moments to FFs</a:t>
                </a: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endParaRPr lang="en-US" sz="2000" dirty="0">
                  <a:latin typeface="Avenir Book" panose="02000503020000020003" pitchFamily="2" charset="0"/>
                </a:endParaRP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endParaRPr lang="en-US" sz="2000" dirty="0">
                  <a:latin typeface="Avenir Book" panose="02000503020000020003" pitchFamily="2" charset="0"/>
                </a:endParaRP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endParaRPr lang="en-US" sz="2000" dirty="0">
                  <a:latin typeface="Avenir Book" panose="02000503020000020003" pitchFamily="2" charset="0"/>
                </a:endParaRP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endParaRPr lang="en-US" sz="2000" dirty="0">
                  <a:latin typeface="Avenir Book" panose="02000503020000020003" pitchFamily="2" charset="0"/>
                </a:endParaRP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endParaRPr lang="en-US" sz="2000" dirty="0">
                  <a:latin typeface="Avenir Book" panose="02000503020000020003" pitchFamily="2" charset="0"/>
                </a:endParaRP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endParaRPr lang="en-US" sz="2000" dirty="0">
                  <a:latin typeface="Avenir Book" panose="02000503020000020003" pitchFamily="2" charset="0"/>
                </a:endParaRP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venir Book" panose="02000503020000020003" pitchFamily="2" charset="0"/>
                  </a:rPr>
                  <a:t>Provide data for verifying lattice QCD predictions as they mature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FBB8DAD-0A50-BA4A-DDE7-8B423A47A7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8222" y="1114097"/>
                <a:ext cx="4719144" cy="5355312"/>
              </a:xfrm>
              <a:prstGeom prst="rect">
                <a:avLst/>
              </a:prstGeom>
              <a:blipFill>
                <a:blip r:embed="rId3"/>
                <a:stretch>
                  <a:fillRect l="-1609" t="-709" b="-1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8EC8E20-56CE-214B-FF3B-6674722C8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048" y="559895"/>
            <a:ext cx="3698658" cy="35943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71DBB8-9F20-E0A0-BDF6-B07E777BE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02" y="4178747"/>
            <a:ext cx="3445860" cy="26792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7FF7B5-1CA0-21F0-8550-80ED2922E5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319"/>
          <a:stretch/>
        </p:blipFill>
        <p:spPr>
          <a:xfrm>
            <a:off x="5044965" y="4130567"/>
            <a:ext cx="3300249" cy="642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D428C0-C840-72C8-5B38-5D8EDD21D6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4966" y="4816884"/>
            <a:ext cx="3371412" cy="68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8801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9A74BD5-B368-D244-F45A-CF2903CF146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9144000" cy="741164"/>
              </a:xfrm>
            </p:spPr>
            <p:txBody>
              <a:bodyPr/>
              <a:lstStyle/>
              <a:p>
                <a:r>
                  <a:rPr lang="en-US" sz="2900" dirty="0"/>
                  <a:t>Polarization Observables in Elastic </a:t>
                </a:r>
                <a14:m>
                  <m:oMath xmlns:m="http://schemas.openxmlformats.org/officeDocument/2006/math">
                    <m:r>
                      <a:rPr lang="en-US" sz="2900" b="0" i="1" smtClean="0">
                        <a:latin typeface="Cambria Math" panose="02040503050406030204" pitchFamily="18" charset="0"/>
                      </a:rPr>
                      <m:t>𝑒𝑁</m:t>
                    </m:r>
                    <m:r>
                      <a:rPr lang="en-US" sz="29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900" b="0" i="1" smtClean="0">
                        <a:latin typeface="Cambria Math" panose="02040503050406030204" pitchFamily="18" charset="0"/>
                      </a:rPr>
                      <m:t>𝑒𝑁</m:t>
                    </m:r>
                  </m:oMath>
                </a14:m>
                <a:r>
                  <a:rPr lang="en-US" sz="2900" dirty="0"/>
                  <a:t> Scattering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9A74BD5-B368-D244-F45A-CF2903CF14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9144000" cy="741164"/>
              </a:xfrm>
              <a:blipFill>
                <a:blip r:embed="rId3"/>
                <a:stretch>
                  <a:fillRect l="-2222" t="-10169" r="-1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9C076D63-9604-9089-52AC-C51D8792117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 rot="5400000">
            <a:off x="110924" y="803476"/>
            <a:ext cx="3510280" cy="35797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353C996-E593-7819-1980-E7965822F42B}"/>
                  </a:ext>
                </a:extLst>
              </p:cNvPr>
              <p:cNvSpPr txBox="1"/>
              <p:nvPr/>
            </p:nvSpPr>
            <p:spPr>
              <a:xfrm>
                <a:off x="1" y="4372721"/>
                <a:ext cx="3147156" cy="1650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25" dirty="0">
                    <a:latin typeface="Century" panose="02040604050505020304" pitchFamily="18" charset="0"/>
                  </a:rPr>
                  <a:t>Standard coordinate system and angle definitions for nucleon polarization components in </a:t>
                </a:r>
                <a14:m>
                  <m:oMath xmlns:m="http://schemas.openxmlformats.org/officeDocument/2006/math">
                    <m:r>
                      <a:rPr lang="en-US" sz="2025" i="1">
                        <a:latin typeface="Cambria Math" panose="02040503050406030204" pitchFamily="18" charset="0"/>
                      </a:rPr>
                      <m:t>𝑒𝑁</m:t>
                    </m:r>
                    <m:r>
                      <a:rPr lang="en-US" sz="2025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25" i="1">
                        <a:latin typeface="Cambria Math" panose="02040503050406030204" pitchFamily="18" charset="0"/>
                      </a:rPr>
                      <m:t>𝑒𝑁</m:t>
                    </m:r>
                  </m:oMath>
                </a14:m>
                <a:r>
                  <a:rPr lang="en-US" sz="2025" dirty="0">
                    <a:latin typeface="Century" panose="020406040505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353C996-E593-7819-1980-E7965822F4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4372721"/>
                <a:ext cx="3147156" cy="1650452"/>
              </a:xfrm>
              <a:prstGeom prst="rect">
                <a:avLst/>
              </a:prstGeom>
              <a:blipFill>
                <a:blip r:embed="rId5"/>
                <a:stretch>
                  <a:fillRect l="-1210" t="-2290" r="-3629" b="-4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FAA1D23-1A12-D954-F77C-5CC734EFCB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0" y="914400"/>
            <a:ext cx="5038725" cy="2057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8FF240-FEE6-FC5E-774E-D0470E3B8211}"/>
                  </a:ext>
                </a:extLst>
              </p:cNvPr>
              <p:cNvSpPr txBox="1"/>
              <p:nvPr/>
            </p:nvSpPr>
            <p:spPr>
              <a:xfrm>
                <a:off x="3147156" y="4267200"/>
                <a:ext cx="5996844" cy="2273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 algn="l">
                  <a:buFont typeface="Arial" panose="020B0604020202020204" pitchFamily="34" charset="0"/>
                  <a:buChar char="•"/>
                </a:pPr>
                <a:r>
                  <a:rPr lang="en-US" sz="2025" dirty="0">
                    <a:latin typeface="Century" panose="02040604050505020304" pitchFamily="18" charset="0"/>
                  </a:rPr>
                  <a:t>Polarized beam-polarized target double-spin asymmetry or polarization transfer observables in OPE are sensitive to the electric/magnetic form factor </a:t>
                </a:r>
                <a:r>
                  <a:rPr lang="en-US" sz="2025" i="1" dirty="0">
                    <a:latin typeface="Century" panose="02040604050505020304" pitchFamily="18" charset="0"/>
                  </a:rPr>
                  <a:t>ratio</a:t>
                </a:r>
                <a:r>
                  <a:rPr lang="en-US" sz="2025" dirty="0">
                    <a:latin typeface="Century" panose="02040604050505020304" pitchFamily="18" charset="0"/>
                  </a:rPr>
                  <a:t>, giving enhanced sensitivity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25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25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025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sz="2025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25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25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2025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25" dirty="0">
                    <a:latin typeface="Century" panose="02040604050505020304" pitchFamily="18" charset="0"/>
                  </a:rPr>
                  <a:t> for large (small) values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25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25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25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25" dirty="0">
                    <a:latin typeface="Century" panose="02040604050505020304" pitchFamily="18" charset="0"/>
                  </a:rPr>
                  <a:t>, as compared to the Rosenbluth method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8FF240-FEE6-FC5E-774E-D0470E3B82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56" y="4267200"/>
                <a:ext cx="5996844" cy="2273699"/>
              </a:xfrm>
              <a:prstGeom prst="rect">
                <a:avLst/>
              </a:prstGeom>
              <a:blipFill>
                <a:blip r:embed="rId7"/>
                <a:stretch>
                  <a:fillRect l="-846" t="-1667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4B115DB4-4FCF-A5B8-4221-4B271DCD52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3800" y="3048000"/>
            <a:ext cx="4314825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1955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itle &amp; Bullets hierarchical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hierarchical">
      <a:majorFont>
        <a:latin typeface="Times"/>
        <a:ea typeface="ヒラギノ明朝 ProN W3"/>
        <a:cs typeface="ヒラギノ明朝 ProN W3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 &amp; Bullets hierarch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wo columns N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wo columns NT">
      <a:majorFont>
        <a:latin typeface="Times"/>
        <a:ea typeface="ヒラギノ明朝 ProN W3"/>
        <a:cs typeface="ヒラギノ明朝 ProN W3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wo columns 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Times"/>
        <a:ea typeface="ヒラギノ明朝 ProN W3"/>
        <a:cs typeface="ヒラギノ明朝 ProN W3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Times"/>
        <a:ea typeface="ヒラギノ明朝 ProN W3"/>
        <a:cs typeface="ヒラギノ明朝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Title &amp; Subtitle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 bullets">
      <a:majorFont>
        <a:latin typeface="Times"/>
        <a:ea typeface="ヒラギノ明朝 ProN W3"/>
        <a:cs typeface="ヒラギノ明朝 ProN W3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 &amp; Subtitle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Times"/>
        <a:ea typeface="ヒラギノ明朝 ProN W3"/>
        <a:cs typeface="ヒラギノ明朝 ProN W3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Title &amp; Bullets dark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dark">
      <a:majorFont>
        <a:latin typeface="Times"/>
        <a:ea typeface="ヒラギノ明朝 ProN W3"/>
        <a:cs typeface="ヒラギノ明朝 ProN W3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 &amp; Bullets d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Times"/>
        <a:ea typeface="ヒラギノ明朝 ProN W3"/>
        <a:cs typeface="ヒラギノ明朝 ProN W3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hoto - Horizontal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Times"/>
        <a:ea typeface="ヒラギノ明朝 ProN W3"/>
        <a:cs typeface="ヒラギノ明朝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Times"/>
        <a:ea typeface="ヒラギノ明朝 ProN W3"/>
        <a:cs typeface="ヒラギノ明朝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Times"/>
        <a:ea typeface="ヒラギノ明朝 ProN W3"/>
        <a:cs typeface="ヒラギノ明朝 ProN W3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Times"/>
        <a:ea typeface="ヒラギノ明朝 ProN W3"/>
        <a:cs typeface="ヒラギノ明朝 ProN W3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hoto - Horizont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hoto - Vertical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Vertic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Times"/>
        <a:ea typeface="ヒラギノ明朝 ProN W3"/>
        <a:cs typeface="ヒラギノ明朝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Times"/>
        <a:ea typeface="ヒラギノ明朝 ProN W3"/>
        <a:cs typeface="ヒラギノ明朝 ProN W3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Times"/>
        <a:ea typeface="ヒラギノ明朝 ProN W3"/>
        <a:cs typeface="ヒラギノ明朝 ProN W3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12" charset="0"/>
            <a:ea typeface="ヒラギノ明朝 ProN W3" charset="-128"/>
            <a:cs typeface="ヒラギノ明朝 ProN W3" charset="-128"/>
            <a:sym typeface="Times" pitchFamily="-112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53109</TotalTime>
  <Pages>0</Pages>
  <Words>1362</Words>
  <Characters>0</Characters>
  <Application>Microsoft Macintosh PowerPoint</Application>
  <PresentationFormat>On-screen Show (4:3)</PresentationFormat>
  <Lines>0</Lines>
  <Paragraphs>170</Paragraphs>
  <Slides>23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24</vt:i4>
      </vt:variant>
      <vt:variant>
        <vt:lpstr>Slide Titles</vt:lpstr>
      </vt:variant>
      <vt:variant>
        <vt:i4>23</vt:i4>
      </vt:variant>
    </vt:vector>
  </HeadingPairs>
  <TitlesOfParts>
    <vt:vector size="60" baseType="lpstr">
      <vt:lpstr>Arial</vt:lpstr>
      <vt:lpstr>Avenir Book</vt:lpstr>
      <vt:lpstr>Avenir Light</vt:lpstr>
      <vt:lpstr>Avenir Medium</vt:lpstr>
      <vt:lpstr>Cambria Math</vt:lpstr>
      <vt:lpstr>Century</vt:lpstr>
      <vt:lpstr>Gill Sans</vt:lpstr>
      <vt:lpstr>Roboto Light</vt:lpstr>
      <vt:lpstr>SignPainter-HouseScript</vt:lpstr>
      <vt:lpstr>Symbol</vt:lpstr>
      <vt:lpstr>Times</vt:lpstr>
      <vt:lpstr>Times New Roman</vt:lpstr>
      <vt:lpstr>Wingdings</vt:lpstr>
      <vt:lpstr>Title &amp; Bullets hierarchical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Two columns NT</vt:lpstr>
      <vt:lpstr>Title &amp; Bullets - Right</vt:lpstr>
      <vt:lpstr>Title, Bullets &amp; Photo</vt:lpstr>
      <vt:lpstr>Bullets</vt:lpstr>
      <vt:lpstr>Title - Center</vt:lpstr>
      <vt:lpstr>Title &amp; Subtitle bullets</vt:lpstr>
      <vt:lpstr>Title &amp; Bullets</vt:lpstr>
      <vt:lpstr>Title &amp; Bullets dark</vt:lpstr>
      <vt:lpstr>Title &amp; Bullets - 2 Column</vt:lpstr>
      <vt:lpstr>Bullets</vt:lpstr>
      <vt:lpstr>Blank</vt:lpstr>
      <vt:lpstr>Title - Top</vt:lpstr>
      <vt:lpstr>Title - Center</vt:lpstr>
      <vt:lpstr>Title &amp; Bullets - Left</vt:lpstr>
      <vt:lpstr>Title &amp; Bullets - Right</vt:lpstr>
      <vt:lpstr>PowerPoint Presentation</vt:lpstr>
      <vt:lpstr>PowerPoint Presentation</vt:lpstr>
      <vt:lpstr>Sachs Form Factors</vt:lpstr>
      <vt:lpstr>Measuring Form Factors</vt:lpstr>
      <vt:lpstr>Issues with Rosenbluth Separations</vt:lpstr>
      <vt:lpstr>GEP historical measurements at JLab with polarization transfer</vt:lpstr>
      <vt:lpstr>Increasing difficulty with each iteration</vt:lpstr>
      <vt:lpstr>Motivation for measuring form factors</vt:lpstr>
      <vt:lpstr>Polarization Observables in Elastic eN→eN Scattering</vt:lpstr>
      <vt:lpstr>PowerPoint Presentation</vt:lpstr>
      <vt:lpstr>PowerPoint Presentation</vt:lpstr>
      <vt:lpstr>PowerPoint Presentation</vt:lpstr>
      <vt:lpstr>The proton GEp form factor</vt:lpstr>
      <vt:lpstr>PowerPoint Presentation</vt:lpstr>
      <vt:lpstr>Proton arm calorimeter HCAL </vt:lpstr>
      <vt:lpstr>PowerPoint Presentation</vt:lpstr>
      <vt:lpstr>Electron arm calorimeter ECAL</vt:lpstr>
      <vt:lpstr>ECal Overview</vt:lpstr>
      <vt:lpstr>Heater system</vt:lpstr>
      <vt:lpstr>PowerPoint Presentation</vt:lpstr>
      <vt:lpstr>Backup slides</vt:lpstr>
      <vt:lpstr>PowerPoint Presentation</vt:lpstr>
      <vt:lpstr>GEp/SBS Q2 acceptance,  projected accuracy, and beam time request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Search for a New Vector Boson Aʹ Decaying to e+e-</dc:title>
  <dc:subject/>
  <dc:creator/>
  <cp:keywords/>
  <dc:description/>
  <cp:lastModifiedBy>Donald Jones</cp:lastModifiedBy>
  <cp:revision>702</cp:revision>
  <cp:lastPrinted>2019-07-26T16:45:18Z</cp:lastPrinted>
  <dcterms:created xsi:type="dcterms:W3CDTF">2013-02-02T23:53:00Z</dcterms:created>
  <dcterms:modified xsi:type="dcterms:W3CDTF">2023-09-27T12:47:45Z</dcterms:modified>
</cp:coreProperties>
</file>