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19"/>
  </p:notesMasterIdLst>
  <p:sldIdLst>
    <p:sldId id="256" r:id="rId6"/>
    <p:sldId id="360" r:id="rId7"/>
    <p:sldId id="348" r:id="rId8"/>
    <p:sldId id="347" r:id="rId9"/>
    <p:sldId id="355" r:id="rId10"/>
    <p:sldId id="310" r:id="rId11"/>
    <p:sldId id="361" r:id="rId12"/>
    <p:sldId id="317" r:id="rId13"/>
    <p:sldId id="315" r:id="rId14"/>
    <p:sldId id="316" r:id="rId15"/>
    <p:sldId id="313" r:id="rId16"/>
    <p:sldId id="346" r:id="rId17"/>
    <p:sldId id="295" r:id="rId18"/>
  </p:sldIdLst>
  <p:sldSz cx="10080625" cy="5670550"/>
  <p:notesSz cx="7772400" cy="10058400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31"/>
    <p:restoredTop sz="96341"/>
  </p:normalViewPr>
  <p:slideViewPr>
    <p:cSldViewPr snapToGrid="0">
      <p:cViewPr varScale="1">
        <p:scale>
          <a:sx n="78" d="100"/>
          <a:sy n="78" d="100"/>
        </p:scale>
        <p:origin x="200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98" d="100"/>
          <a:sy n="198" d="100"/>
        </p:scale>
        <p:origin x="936" y="-26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164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875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343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33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6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54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66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42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11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56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003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85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5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9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6"/>
          <p:cNvSpPr txBox="1"/>
          <p:nvPr/>
        </p:nvSpPr>
        <p:spPr>
          <a:xfrm>
            <a:off x="504000" y="456120"/>
            <a:ext cx="8496000" cy="113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D1F63"/>
                </a:solidFill>
              </a:rPr>
              <a:t>N➞N* Transition Form Factors in </a:t>
            </a:r>
            <a:r>
              <a:rPr lang="en-US" sz="4000" b="1" dirty="0">
                <a:solidFill>
                  <a:srgbClr val="C00000"/>
                </a:solidFill>
              </a:rPr>
              <a:t>Continuum QCD</a:t>
            </a:r>
          </a:p>
        </p:txBody>
      </p:sp>
      <p:sp>
        <p:nvSpPr>
          <p:cNvPr id="268" name="Google Shape;268;p66"/>
          <p:cNvSpPr txBox="1"/>
          <p:nvPr/>
        </p:nvSpPr>
        <p:spPr>
          <a:xfrm>
            <a:off x="2124000" y="1823244"/>
            <a:ext cx="5572200" cy="65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Adnan Bashir</a:t>
            </a:r>
            <a:endParaRPr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66"/>
          <p:cNvCxnSpPr/>
          <p:nvPr/>
        </p:nvCxnSpPr>
        <p:spPr>
          <a:xfrm>
            <a:off x="1224000" y="1764000"/>
            <a:ext cx="7560000" cy="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66"/>
          <p:cNvSpPr txBox="1"/>
          <p:nvPr/>
        </p:nvSpPr>
        <p:spPr>
          <a:xfrm>
            <a:off x="2438395" y="3835521"/>
            <a:ext cx="5138056" cy="79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D1F63"/>
                </a:solidFill>
              </a:rPr>
              <a:t>25</a:t>
            </a:r>
            <a:r>
              <a:rPr lang="en-US" sz="1600" baseline="30000" dirty="0">
                <a:solidFill>
                  <a:srgbClr val="0D1F63"/>
                </a:solidFill>
              </a:rPr>
              <a:t>th</a:t>
            </a:r>
            <a:r>
              <a:rPr lang="en-US" sz="1600" dirty="0">
                <a:solidFill>
                  <a:srgbClr val="0D1F63"/>
                </a:solidFill>
              </a:rPr>
              <a:t> International Spin Symposium (SPIN 2023)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D1F63"/>
                </a:solidFill>
              </a:rPr>
              <a:t>September</a:t>
            </a:r>
            <a:r>
              <a:rPr lang="en-US" sz="1600" b="0" i="0" u="none" strike="noStrike" cap="non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 26, 2023, </a:t>
            </a:r>
            <a:r>
              <a:rPr lang="en-US" sz="1600" dirty="0">
                <a:solidFill>
                  <a:srgbClr val="0D1F63"/>
                </a:solidFill>
              </a:rPr>
              <a:t>Duke University, NC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D1F63"/>
                </a:solidFill>
              </a:rPr>
              <a:t>3</a:t>
            </a:r>
            <a:r>
              <a:rPr lang="en-US" sz="1600" b="0" strike="noStrik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D Structure of the Nucleon: GPDs and Form Factors</a:t>
            </a:r>
            <a:endParaRPr sz="16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6"/>
          <p:cNvSpPr txBox="1"/>
          <p:nvPr/>
        </p:nvSpPr>
        <p:spPr>
          <a:xfrm>
            <a:off x="1361872" y="2548621"/>
            <a:ext cx="7256834" cy="128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9211E"/>
                </a:solidFill>
              </a:rPr>
              <a:t>Institute of Physics and Mathematics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9211E"/>
                </a:solidFill>
              </a:rPr>
              <a:t>University of Michoacán, Morelia, Michoacán, Mexico</a:t>
            </a:r>
            <a:r>
              <a:rPr lang="en-US" sz="1800" b="0" strike="noStrike" dirty="0">
                <a:solidFill>
                  <a:srgbClr val="C9211E"/>
                </a:solidFill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 dirty="0">
                <a:solidFill>
                  <a:srgbClr val="0432FF"/>
                </a:solidFill>
                <a:sym typeface="Arial"/>
              </a:rPr>
              <a:t>Fulbright Visiting Scientist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432FF"/>
                </a:solidFill>
              </a:rPr>
              <a:t>Jefferson Laboratory, Newport News, Virginia, USA</a:t>
            </a:r>
            <a:r>
              <a:rPr lang="en-US" sz="1800" b="0" strike="noStrike" dirty="0">
                <a:solidFill>
                  <a:srgbClr val="0432FF"/>
                </a:solidFill>
                <a:sym typeface="Arial"/>
              </a:rPr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2BC9293-026E-5C92-8DFC-B66E929AB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X"/>
          </a:p>
        </p:txBody>
      </p:sp>
      <p:pic>
        <p:nvPicPr>
          <p:cNvPr id="1036" name="Picture 12" descr="Universidad Michoacana de San Nicolás de Hidalgo - Wikiwand">
            <a:extLst>
              <a:ext uri="{FF2B5EF4-FFF2-40B4-BE49-F238E27FC236}">
                <a16:creationId xmlns:a16="http://schemas.microsoft.com/office/drawing/2014/main" id="{DAB0D875-15A9-D7D1-DA46-34DC5D67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" y="4343399"/>
            <a:ext cx="1218265" cy="13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E54A4-F4BC-DE62-886E-031D875E5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513" y="4710300"/>
            <a:ext cx="3171719" cy="892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CC2F61-B336-9C5E-55C7-36F4BFE12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085" y="4770222"/>
            <a:ext cx="3298825" cy="865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/>
      <p:bldP spid="270" grpId="0"/>
      <p:bldP spid="2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86612" y="-2160"/>
            <a:ext cx="952344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</a:rPr>
              <a:t>N → N(1440)</a:t>
            </a:r>
            <a:r>
              <a:rPr lang="en-US" sz="3600" b="1" dirty="0">
                <a:solidFill>
                  <a:srgbClr val="CE181E"/>
                </a:solidFill>
              </a:rPr>
              <a:t> Transition Form Factors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AE3862B-63B3-A1CE-F3FE-E6231897F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7" y="935821"/>
            <a:ext cx="3181351" cy="2438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55779-ADB1-C840-1B9A-802FC1799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379" y="3374445"/>
            <a:ext cx="2923292" cy="22381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88B484-0B4B-FC00-4DD0-6F4F1FEAD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17" y="1330043"/>
            <a:ext cx="5256213" cy="710090"/>
          </a:xfrm>
          <a:prstGeom prst="rect">
            <a:avLst/>
          </a:prstGeom>
        </p:spPr>
      </p:pic>
      <p:sp>
        <p:nvSpPr>
          <p:cNvPr id="14" name="Google Shape;331;p69">
            <a:extLst>
              <a:ext uri="{FF2B5EF4-FFF2-40B4-BE49-F238E27FC236}">
                <a16:creationId xmlns:a16="http://schemas.microsoft.com/office/drawing/2014/main" id="{9EDE5226-63E6-C9F2-ABA4-FD539C737705}"/>
              </a:ext>
            </a:extLst>
          </p:cNvPr>
          <p:cNvSpPr/>
          <p:nvPr/>
        </p:nvSpPr>
        <p:spPr>
          <a:xfrm>
            <a:off x="143748" y="4704746"/>
            <a:ext cx="6402230" cy="958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432FF"/>
                </a:solidFill>
              </a:rPr>
              <a:t>C. Chen et. al. Phys. Rev. D 99 (2019) 3, 034013</a:t>
            </a:r>
          </a:p>
          <a:p>
            <a:pPr lvl="0" algn="ctr"/>
            <a:r>
              <a:rPr lang="en-US" dirty="0">
                <a:solidFill>
                  <a:srgbClr val="0432FF"/>
                </a:solidFill>
              </a:rPr>
              <a:t>C. Chen et. al. Phys. Rev. D97 (2018) 3, 034016</a:t>
            </a:r>
          </a:p>
          <a:p>
            <a:pPr lvl="0" algn="ctr"/>
            <a:r>
              <a:rPr lang="en-US" dirty="0">
                <a:solidFill>
                  <a:srgbClr val="0432FF"/>
                </a:solidFill>
              </a:rPr>
              <a:t>J. Segovia, C.D. Roberts, Phys. Rev. C94 (2016) 4, 042201</a:t>
            </a:r>
          </a:p>
          <a:p>
            <a:pPr lvl="0" algn="ctr"/>
            <a:r>
              <a:rPr lang="en-US" dirty="0">
                <a:solidFill>
                  <a:srgbClr val="0432FF"/>
                </a:solidFill>
              </a:rPr>
              <a:t>J. Segovia, et. al., Phys. Rev. Lett. 115 (2015) 17, 171801</a:t>
            </a:r>
          </a:p>
          <a:p>
            <a:pPr lvl="0" algn="ctr"/>
            <a:endParaRPr lang="en-US" dirty="0">
              <a:solidFill>
                <a:srgbClr val="0432FF"/>
              </a:solidFill>
            </a:endParaRPr>
          </a:p>
          <a:p>
            <a:pPr lvl="0" algn="ctr"/>
            <a:endParaRPr lang="en-US" dirty="0">
              <a:solidFill>
                <a:srgbClr val="0432FF"/>
              </a:solidFill>
            </a:endParaRPr>
          </a:p>
          <a:p>
            <a:pPr lvl="0" algn="ctr"/>
            <a:endParaRPr lang="en-MX" b="0" strike="noStrike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Google Shape;331;p69">
            <a:extLst>
              <a:ext uri="{FF2B5EF4-FFF2-40B4-BE49-F238E27FC236}">
                <a16:creationId xmlns:a16="http://schemas.microsoft.com/office/drawing/2014/main" id="{8BC4592E-8E6A-221E-6791-E2AC1DD49238}"/>
              </a:ext>
            </a:extLst>
          </p:cNvPr>
          <p:cNvSpPr/>
          <p:nvPr/>
        </p:nvSpPr>
        <p:spPr>
          <a:xfrm>
            <a:off x="84830" y="2080592"/>
            <a:ext cx="6548549" cy="63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It agrees quantitatively in magnitude and qualitatively in trend</a:t>
            </a:r>
          </a:p>
          <a:p>
            <a:pPr marL="3600" lvl="0" algn="just">
              <a:buSzPts val="1800"/>
            </a:pPr>
            <a:r>
              <a:rPr lang="en-US" sz="1800" dirty="0"/>
              <a:t>with data above x ≿ 2.</a:t>
            </a:r>
            <a:endParaRPr sz="1800" b="0" strike="noStrike" dirty="0">
              <a:sym typeface="Arial"/>
            </a:endParaRPr>
          </a:p>
        </p:txBody>
      </p:sp>
      <p:sp>
        <p:nvSpPr>
          <p:cNvPr id="18" name="Google Shape;331;p69">
            <a:extLst>
              <a:ext uri="{FF2B5EF4-FFF2-40B4-BE49-F238E27FC236}">
                <a16:creationId xmlns:a16="http://schemas.microsoft.com/office/drawing/2014/main" id="{67296092-6B2D-D04F-DB3B-ACDAD4D755A7}"/>
              </a:ext>
            </a:extLst>
          </p:cNvPr>
          <p:cNvSpPr/>
          <p:nvPr/>
        </p:nvSpPr>
        <p:spPr>
          <a:xfrm>
            <a:off x="108638" y="1032844"/>
            <a:ext cx="6548549" cy="36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SDE</a:t>
            </a:r>
            <a:r>
              <a:rPr lang="en-US" sz="1800" dirty="0"/>
              <a:t> computation of </a:t>
            </a:r>
            <a:r>
              <a:rPr lang="en-US" sz="1800" b="1" dirty="0">
                <a:solidFill>
                  <a:srgbClr val="C00000"/>
                </a:solidFill>
              </a:rPr>
              <a:t>Dirac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Pauli transition form factors</a:t>
            </a:r>
            <a:r>
              <a:rPr lang="en-US" sz="1800" dirty="0"/>
              <a:t>:</a:t>
            </a:r>
            <a:endParaRPr sz="1800" b="0" strike="noStrike" dirty="0">
              <a:sym typeface="Arial"/>
            </a:endParaRPr>
          </a:p>
        </p:txBody>
      </p:sp>
      <p:sp>
        <p:nvSpPr>
          <p:cNvPr id="19" name="Google Shape;331;p69">
            <a:extLst>
              <a:ext uri="{FF2B5EF4-FFF2-40B4-BE49-F238E27FC236}">
                <a16:creationId xmlns:a16="http://schemas.microsoft.com/office/drawing/2014/main" id="{FB9A05FB-C0C2-7A65-7054-9F60725CCB17}"/>
              </a:ext>
            </a:extLst>
          </p:cNvPr>
          <p:cNvSpPr/>
          <p:nvPr/>
        </p:nvSpPr>
        <p:spPr>
          <a:xfrm>
            <a:off x="80062" y="2675903"/>
            <a:ext cx="6548549" cy="63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The mismatch between the </a:t>
            </a:r>
            <a:r>
              <a:rPr lang="en-US" sz="1800" b="1" dirty="0">
                <a:solidFill>
                  <a:srgbClr val="C00000"/>
                </a:solidFill>
              </a:rPr>
              <a:t>SDE prediction</a:t>
            </a:r>
            <a:r>
              <a:rPr lang="en-US" sz="1800" dirty="0"/>
              <a:t> and the data on the</a:t>
            </a:r>
          </a:p>
          <a:p>
            <a:pPr marL="3600" lvl="0" algn="just">
              <a:buSzPts val="1800"/>
            </a:pPr>
            <a:r>
              <a:rPr lang="en-US" sz="1800" dirty="0"/>
              <a:t>domain x ≲2 is attributed to the </a:t>
            </a:r>
            <a:r>
              <a:rPr lang="en-US" sz="1800" b="1" dirty="0">
                <a:solidFill>
                  <a:srgbClr val="C00000"/>
                </a:solidFill>
              </a:rPr>
              <a:t>meson cloud</a:t>
            </a:r>
            <a:r>
              <a:rPr lang="en-US" sz="1800" dirty="0"/>
              <a:t> contribution.</a:t>
            </a:r>
            <a:endParaRPr sz="1800" b="0" strike="noStrike" dirty="0">
              <a:sym typeface="Arial"/>
            </a:endParaRPr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CEEB19C9-C0DE-9116-C052-3DB00750CD4B}"/>
              </a:ext>
            </a:extLst>
          </p:cNvPr>
          <p:cNvSpPr/>
          <p:nvPr/>
        </p:nvSpPr>
        <p:spPr>
          <a:xfrm>
            <a:off x="75296" y="3285509"/>
            <a:ext cx="6548549" cy="63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The dashed-green band is the inferred form of the </a:t>
            </a:r>
            <a:r>
              <a:rPr lang="en-US" sz="1800" b="1" dirty="0">
                <a:solidFill>
                  <a:srgbClr val="C00000"/>
                </a:solidFill>
              </a:rPr>
              <a:t>meson cloud</a:t>
            </a:r>
          </a:p>
          <a:p>
            <a:pPr marL="3600" lvl="0" algn="just">
              <a:buSzPts val="1800"/>
            </a:pPr>
            <a:r>
              <a:rPr lang="en-US" sz="1800" dirty="0"/>
              <a:t>contribution from the fit to the data.</a:t>
            </a:r>
            <a:endParaRPr sz="1800" b="0" strike="noStrike" dirty="0">
              <a:sym typeface="Arial"/>
            </a:endParaRPr>
          </a:p>
        </p:txBody>
      </p:sp>
      <p:sp>
        <p:nvSpPr>
          <p:cNvPr id="21" name="Google Shape;331;p69">
            <a:extLst>
              <a:ext uri="{FF2B5EF4-FFF2-40B4-BE49-F238E27FC236}">
                <a16:creationId xmlns:a16="http://schemas.microsoft.com/office/drawing/2014/main" id="{D3076E7F-21B5-B62E-1544-D6D8E51DFED3}"/>
              </a:ext>
            </a:extLst>
          </p:cNvPr>
          <p:cNvSpPr/>
          <p:nvPr/>
        </p:nvSpPr>
        <p:spPr>
          <a:xfrm>
            <a:off x="925484" y="3952259"/>
            <a:ext cx="4914855" cy="63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432FF"/>
                </a:solidFill>
              </a:rPr>
              <a:t>I. </a:t>
            </a:r>
            <a:r>
              <a:rPr lang="en-US" dirty="0" err="1">
                <a:solidFill>
                  <a:srgbClr val="0432FF"/>
                </a:solidFill>
              </a:rPr>
              <a:t>Aznauryan</a:t>
            </a:r>
            <a:r>
              <a:rPr lang="en-US" dirty="0">
                <a:solidFill>
                  <a:srgbClr val="0432FF"/>
                </a:solidFill>
              </a:rPr>
              <a:t> et al., Phys. Rev. C 80, 055203 (2009)</a:t>
            </a:r>
          </a:p>
          <a:p>
            <a:pPr lvl="0" algn="ctr"/>
            <a:r>
              <a:rPr lang="en-US" dirty="0">
                <a:solidFill>
                  <a:srgbClr val="0432FF"/>
                </a:solidFill>
              </a:rPr>
              <a:t>V. I. </a:t>
            </a:r>
            <a:r>
              <a:rPr lang="en-US" dirty="0" err="1">
                <a:solidFill>
                  <a:srgbClr val="0432FF"/>
                </a:solidFill>
              </a:rPr>
              <a:t>Mokeev</a:t>
            </a:r>
            <a:r>
              <a:rPr lang="en-US" dirty="0">
                <a:solidFill>
                  <a:srgbClr val="0432FF"/>
                </a:solidFill>
              </a:rPr>
              <a:t> et al., Phys. Rev. C 86, 035203 (2012)</a:t>
            </a:r>
          </a:p>
          <a:p>
            <a:pPr lvl="0" algn="ctr"/>
            <a:r>
              <a:rPr lang="en-US" dirty="0">
                <a:solidFill>
                  <a:srgbClr val="0432FF"/>
                </a:solidFill>
              </a:rPr>
              <a:t>V. I. </a:t>
            </a:r>
            <a:r>
              <a:rPr lang="en-US" dirty="0" err="1">
                <a:solidFill>
                  <a:srgbClr val="0432FF"/>
                </a:solidFill>
              </a:rPr>
              <a:t>Mokeev</a:t>
            </a:r>
            <a:r>
              <a:rPr lang="en-US" dirty="0">
                <a:solidFill>
                  <a:srgbClr val="0432FF"/>
                </a:solidFill>
              </a:rPr>
              <a:t> et al., Phys. Rev. C 93, 025206 (2016)</a:t>
            </a:r>
          </a:p>
          <a:p>
            <a:pPr lvl="0" algn="ctr"/>
            <a:endParaRPr lang="en-MX" b="0" strike="noStrike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4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86612" y="-2160"/>
            <a:ext cx="952344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</a:rPr>
              <a:t>SCI: N ➔ N*(1535) </a:t>
            </a:r>
            <a:r>
              <a:rPr lang="en-US" sz="3600" b="1" dirty="0">
                <a:solidFill>
                  <a:srgbClr val="CE181E"/>
                </a:solidFill>
              </a:rPr>
              <a:t>Transition Form Factors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Google Shape;331;p69">
            <a:extLst>
              <a:ext uri="{FF2B5EF4-FFF2-40B4-BE49-F238E27FC236}">
                <a16:creationId xmlns:a16="http://schemas.microsoft.com/office/drawing/2014/main" id="{D2E882E9-35BF-F399-0B27-CA20F99B8BAD}"/>
              </a:ext>
            </a:extLst>
          </p:cNvPr>
          <p:cNvSpPr/>
          <p:nvPr/>
        </p:nvSpPr>
        <p:spPr>
          <a:xfrm>
            <a:off x="367623" y="5223167"/>
            <a:ext cx="9161106" cy="19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432FF"/>
                </a:solidFill>
              </a:rPr>
              <a:t>K. Raya, L.X. Gutiérrez, AB, L. Chang, Z-F. Cui, Y. Lu, C.D. Roberts, J. Segovia, Eur. Phys. J. A 57 (2021) 9, 266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1B6E8-A42B-175A-EFBB-2829B6E74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725" b="12211"/>
          <a:stretch/>
        </p:blipFill>
        <p:spPr>
          <a:xfrm>
            <a:off x="1410521" y="1037718"/>
            <a:ext cx="6835398" cy="580043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94BFC93-0463-EC7F-7D31-5671783C6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566" y="1737235"/>
            <a:ext cx="683539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/>
              <a:t>Spin ½  initial and final states but with opposite parity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kumimoji="0" lang="en-US" altLang="en-MX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7F1527-2DAA-5416-9D2E-29DFBB04F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" y="1681828"/>
            <a:ext cx="2239846" cy="3364378"/>
          </a:xfrm>
          <a:prstGeom prst="rect">
            <a:avLst/>
          </a:prstGeom>
        </p:spPr>
      </p:pic>
      <p:sp>
        <p:nvSpPr>
          <p:cNvPr id="10" name="Google Shape;331;p69">
            <a:extLst>
              <a:ext uri="{FF2B5EF4-FFF2-40B4-BE49-F238E27FC236}">
                <a16:creationId xmlns:a16="http://schemas.microsoft.com/office/drawing/2014/main" id="{442FC671-05EE-3F8D-3315-3DB9F30DEC47}"/>
              </a:ext>
            </a:extLst>
          </p:cNvPr>
          <p:cNvSpPr/>
          <p:nvPr/>
        </p:nvSpPr>
        <p:spPr>
          <a:xfrm>
            <a:off x="3773347" y="2184482"/>
            <a:ext cx="4294207" cy="21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432FF"/>
                </a:solidFill>
              </a:rPr>
              <a:t>I. </a:t>
            </a:r>
            <a:r>
              <a:rPr lang="en-US" dirty="0" err="1">
                <a:solidFill>
                  <a:srgbClr val="0432FF"/>
                </a:solidFill>
              </a:rPr>
              <a:t>Aznauryan</a:t>
            </a:r>
            <a:r>
              <a:rPr lang="en-US" dirty="0">
                <a:solidFill>
                  <a:srgbClr val="0432FF"/>
                </a:solidFill>
              </a:rPr>
              <a:t> et al., Phys. Rev. C 80, 055203 (2009)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FA42EA-E503-772B-9483-38BE02449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490" y="2596722"/>
            <a:ext cx="7409308" cy="24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2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86612" y="-2160"/>
            <a:ext cx="952344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</a:rPr>
              <a:t>SCI: Towards N*(1520)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44A5766-4BF8-D11B-ADC4-D3E0F9A5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02" y="1059289"/>
            <a:ext cx="3224705" cy="2301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7726D2-5BBD-9FFD-F815-F2FF5601C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551" y="1021373"/>
            <a:ext cx="3365457" cy="2300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EA9FF7-7322-781A-BC38-74A4B91EB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723" y="988658"/>
            <a:ext cx="3086100" cy="106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E1E557-75E5-5D06-78BE-930C4E686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252" y="1943226"/>
            <a:ext cx="3060700" cy="1066800"/>
          </a:xfrm>
          <a:prstGeom prst="rect">
            <a:avLst/>
          </a:prstGeom>
        </p:spPr>
      </p:pic>
      <p:sp>
        <p:nvSpPr>
          <p:cNvPr id="26" name="Google Shape;331;p69">
            <a:extLst>
              <a:ext uri="{FF2B5EF4-FFF2-40B4-BE49-F238E27FC236}">
                <a16:creationId xmlns:a16="http://schemas.microsoft.com/office/drawing/2014/main" id="{D2E882E9-35BF-F399-0B27-CA20F99B8BAD}"/>
              </a:ext>
            </a:extLst>
          </p:cNvPr>
          <p:cNvSpPr/>
          <p:nvPr/>
        </p:nvSpPr>
        <p:spPr>
          <a:xfrm>
            <a:off x="3947249" y="1154677"/>
            <a:ext cx="1910297" cy="52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432FF"/>
                </a:solidFill>
              </a:rPr>
              <a:t>G. Paredes, K. Raya, </a:t>
            </a:r>
          </a:p>
          <a:p>
            <a:pPr lvl="0" algn="ctr"/>
            <a:r>
              <a:rPr lang="en-US" dirty="0">
                <a:solidFill>
                  <a:srgbClr val="0432FF"/>
                </a:solidFill>
              </a:rPr>
              <a:t>V. </a:t>
            </a:r>
            <a:r>
              <a:rPr lang="en-US" dirty="0" err="1">
                <a:solidFill>
                  <a:srgbClr val="0432FF"/>
                </a:solidFill>
              </a:rPr>
              <a:t>Mokeev</a:t>
            </a:r>
            <a:endParaRPr lang="en-MX" b="0" strike="noStrike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919CD-67A3-3CC8-1B72-7F57EC83F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010" y="3420296"/>
            <a:ext cx="3365457" cy="21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A2E2D-0572-BBDA-657A-EE0A1D86E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0" y="3445302"/>
            <a:ext cx="3294390" cy="2060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0E0C0-3CA9-D3B7-A278-06DF6E6617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6102" y="3440243"/>
            <a:ext cx="3233671" cy="2050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6E22FC-6F2F-267C-34A1-A34FC6C5BC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7180" y="4240749"/>
            <a:ext cx="1105265" cy="358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AC73ED-F6AD-7C7C-CB12-EB803C6B06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6704" y="3989393"/>
            <a:ext cx="875018" cy="362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E5C7BB-2695-15D9-A2DC-F305E503E7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3924" y="4443669"/>
            <a:ext cx="1188996" cy="382759"/>
          </a:xfrm>
          <a:prstGeom prst="rect">
            <a:avLst/>
          </a:prstGeom>
        </p:spPr>
      </p:pic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FA6AD0A8-7634-48A2-E239-3A3C12942368}"/>
              </a:ext>
            </a:extLst>
          </p:cNvPr>
          <p:cNvSpPr/>
          <p:nvPr/>
        </p:nvSpPr>
        <p:spPr>
          <a:xfrm>
            <a:off x="6694081" y="3065924"/>
            <a:ext cx="3365457" cy="19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432FF"/>
                </a:solidFill>
              </a:rPr>
              <a:t>C. Carlson, Phys. Rev. D 34, 2704 (1986).</a:t>
            </a:r>
            <a:endParaRPr lang="en-MX" b="0" strike="noStrike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25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26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83323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</a:rPr>
              <a:t>JLAB CLAS22:</a:t>
            </a:r>
            <a:r>
              <a:rPr lang="en-US" sz="3200" b="1" dirty="0">
                <a:solidFill>
                  <a:srgbClr val="CE181E"/>
                </a:solidFill>
              </a:rPr>
              <a:t> Promise and Opportunities 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BA91BD4-E1D2-A411-230D-1EE6D02599DC}"/>
              </a:ext>
            </a:extLst>
          </p:cNvPr>
          <p:cNvSpPr txBox="1"/>
          <p:nvPr/>
        </p:nvSpPr>
        <p:spPr>
          <a:xfrm>
            <a:off x="11171583" y="592372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5" name="Picture 4" descr="Chart, scatter chart, box and whisker chart&#10;&#10;Description automatically generated">
            <a:extLst>
              <a:ext uri="{FF2B5EF4-FFF2-40B4-BE49-F238E27FC236}">
                <a16:creationId xmlns:a16="http://schemas.microsoft.com/office/drawing/2014/main" id="{72F16A0D-A9CA-5BD3-88FC-C6ED29650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6" y="2226365"/>
            <a:ext cx="3452076" cy="2735953"/>
          </a:xfrm>
          <a:prstGeom prst="rect">
            <a:avLst/>
          </a:prstGeom>
        </p:spPr>
      </p:pic>
      <p:sp>
        <p:nvSpPr>
          <p:cNvPr id="6" name="Google Shape;347;p70">
            <a:extLst>
              <a:ext uri="{FF2B5EF4-FFF2-40B4-BE49-F238E27FC236}">
                <a16:creationId xmlns:a16="http://schemas.microsoft.com/office/drawing/2014/main" id="{34736040-275A-F8F7-9839-640F2060A4CC}"/>
              </a:ext>
            </a:extLst>
          </p:cNvPr>
          <p:cNvSpPr/>
          <p:nvPr/>
        </p:nvSpPr>
        <p:spPr>
          <a:xfrm>
            <a:off x="384610" y="1072696"/>
            <a:ext cx="9478310" cy="676707"/>
          </a:xfrm>
          <a:prstGeom prst="rect">
            <a:avLst/>
          </a:prstGeom>
          <a:solidFill>
            <a:srgbClr val="DDE8CB">
              <a:alpha val="32941"/>
            </a:srgb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</a:rPr>
              <a:t>Simulations of </a:t>
            </a:r>
            <a:r>
              <a:rPr lang="en-US" sz="1800" dirty="0"/>
              <a:t>𝜋</a:t>
            </a:r>
            <a:r>
              <a:rPr lang="en-US" sz="1800" dirty="0">
                <a:solidFill>
                  <a:srgbClr val="000000"/>
                </a:solidFill>
                <a:effectLst/>
              </a:rPr>
              <a:t>N, KY, and </a:t>
            </a:r>
            <a:r>
              <a:rPr lang="en-US" sz="1800" dirty="0"/>
              <a:t>𝜋</a:t>
            </a:r>
            <a:r>
              <a:rPr lang="en-US" sz="1800" baseline="30000" dirty="0">
                <a:solidFill>
                  <a:srgbClr val="000000"/>
                </a:solidFill>
                <a:effectLst/>
              </a:rPr>
              <a:t>+</a:t>
            </a:r>
            <a:r>
              <a:rPr lang="en-US" sz="1800" dirty="0"/>
              <a:t>𝜋</a:t>
            </a:r>
            <a:r>
              <a:rPr lang="en-US" sz="1800" baseline="30000" dirty="0">
                <a:solidFill>
                  <a:srgbClr val="000000"/>
                </a:solidFill>
                <a:effectLst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</a:rPr>
              <a:t>p electroproduction with CEBAF@22 GeV show that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</a:rPr>
              <a:t>𝛾</a:t>
            </a:r>
            <a:r>
              <a:rPr lang="en-US" sz="1800" baseline="-25000" dirty="0" err="1">
                <a:solidFill>
                  <a:srgbClr val="000000"/>
                </a:solidFill>
                <a:effectLst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pN</a:t>
            </a:r>
            <a:r>
              <a:rPr lang="en-US" sz="1800" dirty="0">
                <a:solidFill>
                  <a:srgbClr val="000000"/>
                </a:solidFill>
                <a:effectLst/>
              </a:rPr>
              <a:t>* electrocouplings can be determined up to </a:t>
            </a:r>
            <a:r>
              <a:rPr lang="en-US" sz="1800" b="1" dirty="0">
                <a:solidFill>
                  <a:srgbClr val="C00000"/>
                </a:solidFill>
                <a:effectLst/>
              </a:rPr>
              <a:t>Q</a:t>
            </a:r>
            <a:r>
              <a:rPr lang="en-US" sz="1800" b="1" baseline="30000" dirty="0">
                <a:solidFill>
                  <a:srgbClr val="C00000"/>
                </a:solidFill>
                <a:effectLst/>
              </a:rPr>
              <a:t>2</a:t>
            </a:r>
            <a:r>
              <a:rPr lang="en-US" sz="1800" b="1" dirty="0">
                <a:solidFill>
                  <a:srgbClr val="C00000"/>
                </a:solidFill>
                <a:effectLst/>
              </a:rPr>
              <a:t> ~ 30 GeV</a:t>
            </a:r>
            <a:r>
              <a:rPr lang="en-US" sz="1800" b="1" baseline="30000" dirty="0">
                <a:solidFill>
                  <a:srgbClr val="C00000"/>
                </a:solidFill>
                <a:effectLst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</a:rPr>
              <a:t> for </a:t>
            </a:r>
            <a:r>
              <a:rPr lang="en-US" sz="2000" b="1" dirty="0">
                <a:solidFill>
                  <a:srgbClr val="C00000"/>
                </a:solidFill>
                <a:effectLst/>
              </a:rPr>
              <a:t>𝓛</a:t>
            </a:r>
            <a:r>
              <a:rPr lang="en-US" sz="1800" b="1" dirty="0">
                <a:solidFill>
                  <a:srgbClr val="C00000"/>
                </a:solidFill>
                <a:effectLst/>
              </a:rPr>
              <a:t> ~ 2 - 5 ⨉ 10</a:t>
            </a:r>
            <a:r>
              <a:rPr lang="en-US" sz="1800" b="1" baseline="30000" dirty="0">
                <a:solidFill>
                  <a:srgbClr val="C00000"/>
                </a:solidFill>
                <a:effectLst/>
              </a:rPr>
              <a:t>35</a:t>
            </a:r>
            <a:r>
              <a:rPr lang="en-US" sz="1800" b="1" dirty="0">
                <a:solidFill>
                  <a:srgbClr val="C00000"/>
                </a:solidFill>
                <a:effectLst/>
              </a:rPr>
              <a:t> cm</a:t>
            </a:r>
            <a:r>
              <a:rPr lang="en-US" sz="1800" b="1" baseline="30000" dirty="0">
                <a:solidFill>
                  <a:srgbClr val="C00000"/>
                </a:solidFill>
                <a:effectLst/>
              </a:rPr>
              <a:t>-2</a:t>
            </a:r>
            <a:r>
              <a:rPr lang="en-US" sz="1800" b="1" dirty="0">
                <a:solidFill>
                  <a:srgbClr val="C00000"/>
                </a:solidFill>
                <a:effectLst/>
              </a:rPr>
              <a:t>s</a:t>
            </a:r>
            <a:r>
              <a:rPr lang="en-US" sz="1800" b="1" baseline="30000" dirty="0">
                <a:solidFill>
                  <a:srgbClr val="C00000"/>
                </a:solidFill>
                <a:effectLst/>
              </a:rPr>
              <a:t>-1</a:t>
            </a:r>
            <a:r>
              <a:rPr lang="en-US" sz="1800" dirty="0">
                <a:solidFill>
                  <a:srgbClr val="000000"/>
                </a:solidFill>
                <a:effectLst/>
              </a:rPr>
              <a:t> </a:t>
            </a:r>
            <a:endParaRPr sz="1800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B8A5412-41A7-6E97-F6CA-7E4D4A631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386" y="2840765"/>
            <a:ext cx="588524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offers a unique opportunity to study Nature’s simplest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3-body bound state and its electrocouplings with its resonances in a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domain of momentum transfer</a:t>
            </a:r>
            <a:r>
              <a:rPr lang="en-US" sz="1800" dirty="0"/>
              <a:t>. </a:t>
            </a:r>
            <a:endParaRPr kumimoji="0" lang="en-US" altLang="en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BF98E02-7F81-998E-E9AF-38355B84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505" y="3805885"/>
            <a:ext cx="674000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CLAS22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map out the working of QCD from its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non-perturbative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behavior at low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its asymptotic regime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perturbative QCD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provide predictions, charting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the pattern of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 chiral symmetry breaking</a:t>
            </a:r>
            <a:r>
              <a:rPr lang="en-US" sz="1800" dirty="0"/>
              <a:t>. </a:t>
            </a:r>
            <a:endParaRPr kumimoji="0" lang="en-US" altLang="en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9AA36D0D-24F6-A545-985F-33820C55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446" y="2151956"/>
            <a:ext cx="569512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luminosity frontier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special advantage</a:t>
            </a:r>
            <a:r>
              <a:rPr lang="en-US" sz="1800" dirty="0"/>
              <a:t> in comparison with EIC or </a:t>
            </a:r>
            <a:r>
              <a:rPr lang="en-US" sz="1800" dirty="0" err="1"/>
              <a:t>EIcC</a:t>
            </a:r>
            <a:r>
              <a:rPr lang="en-US" sz="1800" dirty="0"/>
              <a:t>.</a:t>
            </a:r>
            <a:endParaRPr kumimoji="0" lang="en-US" altLang="en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Google Shape;331;p69">
            <a:extLst>
              <a:ext uri="{FF2B5EF4-FFF2-40B4-BE49-F238E27FC236}">
                <a16:creationId xmlns:a16="http://schemas.microsoft.com/office/drawing/2014/main" id="{C79B68DF-AADE-BA13-A142-A87918522F7C}"/>
              </a:ext>
            </a:extLst>
          </p:cNvPr>
          <p:cNvSpPr/>
          <p:nvPr/>
        </p:nvSpPr>
        <p:spPr>
          <a:xfrm>
            <a:off x="556593" y="5133549"/>
            <a:ext cx="8854489" cy="46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432FF"/>
                </a:solidFill>
              </a:rPr>
              <a:t>Strong Interaction Physics at the Luminosity Frontier with 22 GeV Electrons at Jefferson Lab </a:t>
            </a:r>
          </a:p>
          <a:p>
            <a:pPr lvl="0" algn="ctr"/>
            <a:r>
              <a:rPr lang="en-US" dirty="0">
                <a:solidFill>
                  <a:srgbClr val="0000FF"/>
                </a:solidFill>
              </a:rPr>
              <a:t>A. </a:t>
            </a:r>
            <a:r>
              <a:rPr lang="en-US" dirty="0" err="1">
                <a:solidFill>
                  <a:srgbClr val="0000FF"/>
                </a:solidFill>
              </a:rPr>
              <a:t>Accardi</a:t>
            </a:r>
            <a:r>
              <a:rPr lang="en-US" dirty="0">
                <a:solidFill>
                  <a:srgbClr val="0000FF"/>
                </a:solidFill>
              </a:rPr>
              <a:t> et al., e-print:2306.09360[</a:t>
            </a:r>
            <a:r>
              <a:rPr lang="en-US" dirty="0" err="1">
                <a:solidFill>
                  <a:srgbClr val="0000FF"/>
                </a:solidFill>
              </a:rPr>
              <a:t>nucl</a:t>
            </a:r>
            <a:r>
              <a:rPr lang="en-US" dirty="0">
                <a:solidFill>
                  <a:srgbClr val="0000FF"/>
                </a:solidFill>
              </a:rPr>
              <a:t>-ex]</a:t>
            </a: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94197974-E1F9-FDCD-64FA-EE03B8E0E4BD}"/>
              </a:ext>
            </a:extLst>
          </p:cNvPr>
          <p:cNvSpPr/>
          <p:nvPr/>
        </p:nvSpPr>
        <p:spPr>
          <a:xfrm>
            <a:off x="2395331" y="1837125"/>
            <a:ext cx="4345438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000FF"/>
                </a:solidFill>
              </a:rPr>
              <a:t>Talk by V. </a:t>
            </a:r>
            <a:r>
              <a:rPr lang="en-US" dirty="0" err="1">
                <a:solidFill>
                  <a:srgbClr val="0000FF"/>
                </a:solidFill>
              </a:rPr>
              <a:t>Mokeev</a:t>
            </a:r>
            <a:r>
              <a:rPr lang="en-US" dirty="0">
                <a:solidFill>
                  <a:srgbClr val="0000FF"/>
                </a:solidFill>
              </a:rPr>
              <a:t>, Hadron 2023, Genoa, Italy.</a:t>
            </a: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8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6" grpId="0" animBg="1"/>
      <p:bldP spid="10" grpId="0"/>
      <p:bldP spid="12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</a:rPr>
              <a:t>N ➞ N*</a:t>
            </a:r>
            <a:r>
              <a:rPr lang="en-US" sz="3600" b="1" dirty="0">
                <a:solidFill>
                  <a:srgbClr val="0D1F63"/>
                </a:solidFill>
              </a:rPr>
              <a:t>: </a:t>
            </a:r>
            <a:r>
              <a:rPr lang="en-US" sz="3600" b="1" dirty="0">
                <a:solidFill>
                  <a:srgbClr val="CE181E"/>
                </a:solidFill>
              </a:rPr>
              <a:t>Footprints of </a:t>
            </a:r>
            <a:r>
              <a:rPr lang="en-US" sz="3600" b="1" dirty="0">
                <a:solidFill>
                  <a:srgbClr val="C00000"/>
                </a:solidFill>
              </a:rPr>
              <a:t>Q</a:t>
            </a:r>
            <a:r>
              <a:rPr lang="en-US" sz="3600" b="1" dirty="0">
                <a:solidFill>
                  <a:srgbClr val="00B050"/>
                </a:solidFill>
              </a:rPr>
              <a:t>C</a:t>
            </a:r>
            <a:r>
              <a:rPr lang="en-US" sz="3600" b="1" dirty="0">
                <a:solidFill>
                  <a:srgbClr val="002060"/>
                </a:solidFill>
              </a:rPr>
              <a:t>D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-25052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5ABDB-1DF5-2F59-F00D-608BC89FF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15" y="1115209"/>
            <a:ext cx="2101655" cy="242845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9840A36-799D-6F51-E8FD-966B7877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77" y="1137457"/>
            <a:ext cx="2514397" cy="24284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8D7DBB-5001-E12A-4975-15BF82E2C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4" y="4288055"/>
            <a:ext cx="5895018" cy="1126814"/>
          </a:xfrm>
          <a:prstGeom prst="rect">
            <a:avLst/>
          </a:prstGeom>
        </p:spPr>
      </p:pic>
      <p:sp>
        <p:nvSpPr>
          <p:cNvPr id="18" name="Google Shape;286;p67">
            <a:extLst>
              <a:ext uri="{FF2B5EF4-FFF2-40B4-BE49-F238E27FC236}">
                <a16:creationId xmlns:a16="http://schemas.microsoft.com/office/drawing/2014/main" id="{D27B7948-B4AC-9AE3-6DC7-E3A6703E2DC1}"/>
              </a:ext>
            </a:extLst>
          </p:cNvPr>
          <p:cNvSpPr/>
          <p:nvPr/>
        </p:nvSpPr>
        <p:spPr>
          <a:xfrm>
            <a:off x="0" y="3631327"/>
            <a:ext cx="5040312" cy="71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1" lvl="0">
              <a:buSzPts val="810"/>
            </a:pPr>
            <a:r>
              <a:rPr lang="en-US" sz="1800" b="1" dirty="0">
                <a:solidFill>
                  <a:srgbClr val="C00000"/>
                </a:solidFill>
              </a:rPr>
              <a:t>Dyson: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If you don’t understand the </a:t>
            </a:r>
            <a:r>
              <a:rPr lang="en-US" sz="1800" b="1" dirty="0">
                <a:solidFill>
                  <a:srgbClr val="C00000"/>
                </a:solidFill>
              </a:rPr>
              <a:t>Hydrogen </a:t>
            </a:r>
          </a:p>
          <a:p>
            <a:pPr marL="361" lvl="0">
              <a:buSzPts val="810"/>
            </a:pPr>
            <a:r>
              <a:rPr lang="en-US" sz="1800" b="1" dirty="0">
                <a:solidFill>
                  <a:srgbClr val="C00000"/>
                </a:solidFill>
              </a:rPr>
              <a:t>atom</a:t>
            </a:r>
            <a:r>
              <a:rPr lang="en-US" sz="1800" dirty="0"/>
              <a:t> (in </a:t>
            </a:r>
            <a:r>
              <a:rPr lang="en-US" sz="1800" b="1" dirty="0">
                <a:solidFill>
                  <a:srgbClr val="C00000"/>
                </a:solidFill>
              </a:rPr>
              <a:t>QED</a:t>
            </a:r>
            <a:r>
              <a:rPr lang="en-US" sz="1800" dirty="0"/>
              <a:t>) you don’t understand anything</a:t>
            </a:r>
            <a:r>
              <a:rPr lang="en-MX" sz="1800" dirty="0"/>
              <a:t>.</a:t>
            </a:r>
            <a:endParaRPr sz="1800" b="0" strike="noStrike" dirty="0"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1420EF-5351-FFD3-F404-A064027E5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911" y="1180770"/>
            <a:ext cx="1061469" cy="1045802"/>
          </a:xfrm>
          <a:prstGeom prst="rect">
            <a:avLst/>
          </a:prstGeom>
        </p:spPr>
      </p:pic>
      <p:sp>
        <p:nvSpPr>
          <p:cNvPr id="22" name="Google Shape;286;p67">
            <a:extLst>
              <a:ext uri="{FF2B5EF4-FFF2-40B4-BE49-F238E27FC236}">
                <a16:creationId xmlns:a16="http://schemas.microsoft.com/office/drawing/2014/main" id="{E76C039B-AE81-7F2D-6326-F454BC1469AC}"/>
              </a:ext>
            </a:extLst>
          </p:cNvPr>
          <p:cNvSpPr/>
          <p:nvPr/>
        </p:nvSpPr>
        <p:spPr>
          <a:xfrm>
            <a:off x="5152086" y="1066467"/>
            <a:ext cx="5094074" cy="122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1" lvl="0">
              <a:buSzPts val="810"/>
            </a:pPr>
            <a:r>
              <a:rPr lang="en-US" sz="1800" dirty="0">
                <a:solidFill>
                  <a:schemeClr val="tx1"/>
                </a:solidFill>
              </a:rPr>
              <a:t>Similarly, </a:t>
            </a:r>
            <a:r>
              <a:rPr lang="en-US" sz="1800" b="1" dirty="0">
                <a:solidFill>
                  <a:srgbClr val="C00000"/>
                </a:solidFill>
              </a:rPr>
              <a:t>hadronic bound states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b="1" dirty="0">
                <a:solidFill>
                  <a:srgbClr val="C00000"/>
                </a:solidFill>
              </a:rPr>
              <a:t>mesons</a:t>
            </a:r>
          </a:p>
          <a:p>
            <a:pPr marL="361" lvl="0">
              <a:buSzPts val="810"/>
            </a:pP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b="1" dirty="0">
                <a:solidFill>
                  <a:srgbClr val="C00000"/>
                </a:solidFill>
              </a:rPr>
              <a:t>baryons</a:t>
            </a:r>
            <a:r>
              <a:rPr lang="en-US" sz="1800" dirty="0">
                <a:solidFill>
                  <a:schemeClr val="tx1"/>
                </a:solidFill>
              </a:rPr>
              <a:t> and their transition to the </a:t>
            </a:r>
            <a:r>
              <a:rPr lang="en-US" sz="1800" b="1" dirty="0">
                <a:solidFill>
                  <a:srgbClr val="C00000"/>
                </a:solidFill>
              </a:rPr>
              <a:t>excited states</a:t>
            </a:r>
            <a:r>
              <a:rPr lang="en-US" sz="1800" dirty="0">
                <a:solidFill>
                  <a:schemeClr val="tx1"/>
                </a:solidFill>
              </a:rPr>
              <a:t> should provide us insight into the dynamics of </a:t>
            </a:r>
            <a:r>
              <a:rPr lang="en-US" sz="1800" b="1" dirty="0">
                <a:solidFill>
                  <a:srgbClr val="C00000"/>
                </a:solidFill>
              </a:rPr>
              <a:t>QCD</a:t>
            </a:r>
            <a:r>
              <a:rPr lang="en-US" sz="1800" dirty="0">
                <a:solidFill>
                  <a:schemeClr val="tx1"/>
                </a:solidFill>
              </a:rPr>
              <a:t> which is a bigger challenge.</a:t>
            </a:r>
            <a:endParaRPr lang="en-US"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" name="Google Shape;286;p67">
            <a:extLst>
              <a:ext uri="{FF2B5EF4-FFF2-40B4-BE49-F238E27FC236}">
                <a16:creationId xmlns:a16="http://schemas.microsoft.com/office/drawing/2014/main" id="{5C251D4E-293A-A7C3-8D4D-A7D81299C062}"/>
              </a:ext>
            </a:extLst>
          </p:cNvPr>
          <p:cNvSpPr/>
          <p:nvPr/>
        </p:nvSpPr>
        <p:spPr>
          <a:xfrm>
            <a:off x="1564275" y="5329002"/>
            <a:ext cx="3089366" cy="3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1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en-US" sz="1800" b="1" strike="noStrike" dirty="0">
                <a:solidFill>
                  <a:srgbClr val="136B50"/>
                </a:solidFill>
                <a:sym typeface="Arial"/>
              </a:rPr>
              <a:t>1940s: Renormalized QED</a:t>
            </a:r>
            <a:endParaRPr sz="1800" b="1" strike="noStrike" dirty="0">
              <a:solidFill>
                <a:srgbClr val="136B50"/>
              </a:solidFill>
              <a:sym typeface="Arial"/>
            </a:endParaRPr>
          </a:p>
        </p:txBody>
      </p:sp>
      <p:pic>
        <p:nvPicPr>
          <p:cNvPr id="9" name="Google Shape;311;p68">
            <a:extLst>
              <a:ext uri="{FF2B5EF4-FFF2-40B4-BE49-F238E27FC236}">
                <a16:creationId xmlns:a16="http://schemas.microsoft.com/office/drawing/2014/main" id="{A038976C-55FA-968C-2176-A0526DA9C2F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2727" y="2410154"/>
            <a:ext cx="4163786" cy="1325872"/>
          </a:xfrm>
          <a:prstGeom prst="rect">
            <a:avLst/>
          </a:prstGeom>
          <a:noFill/>
          <a:ln w="28575">
            <a:solidFill>
              <a:srgbClr val="009850"/>
            </a:solidFill>
          </a:ln>
        </p:spPr>
      </p:pic>
      <p:sp>
        <p:nvSpPr>
          <p:cNvPr id="11" name="Google Shape;347;p70">
            <a:extLst>
              <a:ext uri="{FF2B5EF4-FFF2-40B4-BE49-F238E27FC236}">
                <a16:creationId xmlns:a16="http://schemas.microsoft.com/office/drawing/2014/main" id="{56D3F080-A3CE-AD90-E8B4-4064FC62EF92}"/>
              </a:ext>
            </a:extLst>
          </p:cNvPr>
          <p:cNvSpPr/>
          <p:nvPr/>
        </p:nvSpPr>
        <p:spPr>
          <a:xfrm>
            <a:off x="5956525" y="4070378"/>
            <a:ext cx="3906395" cy="149971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84;p67">
            <a:extLst>
              <a:ext uri="{FF2B5EF4-FFF2-40B4-BE49-F238E27FC236}">
                <a16:creationId xmlns:a16="http://schemas.microsoft.com/office/drawing/2014/main" id="{5FF27BDE-07FD-7099-207A-FDE566B88C48}"/>
              </a:ext>
            </a:extLst>
          </p:cNvPr>
          <p:cNvSpPr/>
          <p:nvPr/>
        </p:nvSpPr>
        <p:spPr>
          <a:xfrm>
            <a:off x="6143476" y="4299929"/>
            <a:ext cx="3906395" cy="120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800" b="1" strike="noStrike" dirty="0">
                <a:solidFill>
                  <a:srgbClr val="006C3B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b="1" strike="noStrike" dirty="0">
                <a:solidFill>
                  <a:srgbClr val="003D73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characterized by two </a:t>
            </a:r>
            <a:r>
              <a:rPr lang="en-US" sz="1800" dirty="0"/>
              <a:t>novel</a:t>
            </a:r>
          </a:p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dirty="0">
                <a:solidFill>
                  <a:srgbClr val="0D1F63"/>
                </a:solidFill>
              </a:rPr>
              <a:t>infrared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phenomena:</a:t>
            </a: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36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confinement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800" dirty="0"/>
          </a:p>
          <a:p>
            <a:pPr marL="36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emergent hadron mass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EHM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774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8" grpId="0"/>
      <p:bldP spid="22" grpId="0"/>
      <p:bldP spid="5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036AB-0F79-8F5E-5FB1-7C34DC20F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28"/>
          <a:stretch/>
        </p:blipFill>
        <p:spPr>
          <a:xfrm>
            <a:off x="4824623" y="874095"/>
            <a:ext cx="5230715" cy="1966363"/>
          </a:xfrm>
          <a:prstGeom prst="rect">
            <a:avLst/>
          </a:prstGeom>
        </p:spPr>
      </p:pic>
      <p:sp>
        <p:nvSpPr>
          <p:cNvPr id="305" name="Google Shape;305;p68"/>
          <p:cNvSpPr/>
          <p:nvPr/>
        </p:nvSpPr>
        <p:spPr>
          <a:xfrm>
            <a:off x="215640" y="-9720"/>
            <a:ext cx="983969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Q</a:t>
            </a:r>
            <a:r>
              <a:rPr lang="en-US" sz="3200" b="1" dirty="0">
                <a:solidFill>
                  <a:srgbClr val="00B050"/>
                </a:solidFill>
              </a:rPr>
              <a:t>C</a:t>
            </a:r>
            <a:r>
              <a:rPr lang="en-US" sz="3200" b="1" dirty="0">
                <a:solidFill>
                  <a:srgbClr val="0070C0"/>
                </a:solidFill>
              </a:rPr>
              <a:t>D</a:t>
            </a:r>
            <a:r>
              <a:rPr lang="en-US" sz="3200" b="1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strike="noStrik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Quarks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➞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Nucleon Transition Form Factors 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68"/>
          <p:cNvSpPr/>
          <p:nvPr/>
        </p:nvSpPr>
        <p:spPr>
          <a:xfrm>
            <a:off x="150419" y="1014042"/>
            <a:ext cx="5230715" cy="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Infrared</a:t>
            </a:r>
            <a:r>
              <a:rPr lang="en-US" sz="1800" b="1" dirty="0">
                <a:solidFill>
                  <a:srgbClr val="CE181E"/>
                </a:solidFill>
              </a:rPr>
              <a:t> Q</a:t>
            </a:r>
            <a:r>
              <a:rPr lang="en-US" sz="1800" b="1" dirty="0">
                <a:solidFill>
                  <a:srgbClr val="006C3B"/>
                </a:solidFill>
              </a:rPr>
              <a:t>C</a:t>
            </a:r>
            <a:r>
              <a:rPr lang="en-US" sz="1800" b="1" dirty="0">
                <a:solidFill>
                  <a:srgbClr val="003D73"/>
                </a:solidFill>
              </a:rPr>
              <a:t>D </a:t>
            </a:r>
            <a:r>
              <a:rPr lang="en-US" sz="1800" dirty="0"/>
              <a:t>entails </a:t>
            </a:r>
            <a:r>
              <a:rPr lang="en-US" sz="1800" b="1" dirty="0">
                <a:solidFill>
                  <a:srgbClr val="CE181E"/>
                </a:solidFill>
              </a:rPr>
              <a:t>confinement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C00000"/>
                </a:solidFill>
              </a:rPr>
              <a:t>dynamical chiral symmetry breaking </a:t>
            </a:r>
            <a:r>
              <a:rPr lang="en-US" sz="1800" b="1" dirty="0"/>
              <a:t>(</a:t>
            </a:r>
            <a:r>
              <a:rPr lang="en-US" sz="1800" b="1" dirty="0">
                <a:solidFill>
                  <a:srgbClr val="CE181E"/>
                </a:solidFill>
              </a:rPr>
              <a:t>DCSB</a:t>
            </a:r>
            <a:r>
              <a:rPr lang="en-US" sz="1800" b="1" dirty="0"/>
              <a:t>)</a:t>
            </a:r>
            <a:r>
              <a:rPr lang="en-US" sz="1800" dirty="0"/>
              <a:t>.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8"/>
          <p:cNvSpPr txBox="1"/>
          <p:nvPr/>
        </p:nvSpPr>
        <p:spPr>
          <a:xfrm>
            <a:off x="57945" y="1558063"/>
            <a:ext cx="4858647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 strength of the </a:t>
            </a:r>
            <a:r>
              <a:rPr lang="en-US" sz="1800" b="1" dirty="0">
                <a:solidFill>
                  <a:srgbClr val="C00000"/>
                </a:solidFill>
              </a:rPr>
              <a:t>DCSB</a:t>
            </a:r>
            <a:r>
              <a:rPr lang="en-US" sz="1800" dirty="0"/>
              <a:t> is reflected in the mass </a:t>
            </a:r>
            <a:r>
              <a:rPr lang="en-US" sz="1800" b="1" dirty="0">
                <a:solidFill>
                  <a:srgbClr val="C00000"/>
                </a:solidFill>
              </a:rPr>
              <a:t>spectrum </a:t>
            </a:r>
            <a:r>
              <a:rPr lang="en-US" sz="1800" dirty="0"/>
              <a:t>of hadrons. </a:t>
            </a:r>
            <a:endParaRPr sz="1800" strike="noStrike" dirty="0">
              <a:sym typeface="Arial"/>
            </a:endParaRPr>
          </a:p>
        </p:txBody>
      </p:sp>
      <p:sp>
        <p:nvSpPr>
          <p:cNvPr id="4" name="Google Shape;312;p68">
            <a:extLst>
              <a:ext uri="{FF2B5EF4-FFF2-40B4-BE49-F238E27FC236}">
                <a16:creationId xmlns:a16="http://schemas.microsoft.com/office/drawing/2014/main" id="{1BEAB907-EB73-A365-3425-84ABB0B0F21C}"/>
              </a:ext>
            </a:extLst>
          </p:cNvPr>
          <p:cNvSpPr txBox="1"/>
          <p:nvPr/>
        </p:nvSpPr>
        <p:spPr>
          <a:xfrm>
            <a:off x="34362" y="2162217"/>
            <a:ext cx="5230715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pattern of </a:t>
            </a:r>
            <a:r>
              <a:rPr lang="en-US" sz="1800" b="1" dirty="0">
                <a:solidFill>
                  <a:srgbClr val="C00000"/>
                </a:solidFill>
              </a:rPr>
              <a:t>DCSB</a:t>
            </a:r>
            <a:r>
              <a:rPr lang="en-US" sz="1800" dirty="0"/>
              <a:t> is traceable in momentum  dependent </a:t>
            </a:r>
            <a:r>
              <a:rPr lang="en-US" sz="1800" b="1" dirty="0">
                <a:solidFill>
                  <a:srgbClr val="C00000"/>
                </a:solidFill>
              </a:rPr>
              <a:t>observables</a:t>
            </a:r>
            <a:r>
              <a:rPr lang="en-US" sz="1800" dirty="0">
                <a:solidFill>
                  <a:schemeClr val="tx1"/>
                </a:solidFill>
              </a:rPr>
              <a:t> measured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the </a:t>
            </a:r>
            <a:r>
              <a:rPr lang="en-US" sz="1800" b="1" dirty="0" err="1">
                <a:solidFill>
                  <a:srgbClr val="C00000"/>
                </a:solidFill>
              </a:rPr>
              <a:t>JLab</a:t>
            </a:r>
            <a:r>
              <a:rPr lang="en-US" sz="1800" b="1" dirty="0">
                <a:solidFill>
                  <a:srgbClr val="C00000"/>
                </a:solidFill>
              </a:rPr>
              <a:t>.</a:t>
            </a:r>
            <a:endParaRPr sz="1800" strike="noStrike" dirty="0"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42B26-6CEE-C09B-FA48-0EE40265A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947" y="2945465"/>
            <a:ext cx="3027535" cy="2641610"/>
          </a:xfrm>
          <a:prstGeom prst="rect">
            <a:avLst/>
          </a:prstGeom>
        </p:spPr>
      </p:pic>
      <p:pic>
        <p:nvPicPr>
          <p:cNvPr id="9" name="Google Shape;318;p68">
            <a:extLst>
              <a:ext uri="{FF2B5EF4-FFF2-40B4-BE49-F238E27FC236}">
                <a16:creationId xmlns:a16="http://schemas.microsoft.com/office/drawing/2014/main" id="{ED698CF7-D25D-ECCD-15AC-33E5F8B380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61" y="5375702"/>
            <a:ext cx="3222603" cy="25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EE7D48-7A3B-9774-3C15-334690984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3" y="3210304"/>
            <a:ext cx="3282772" cy="2126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08D353-D6CE-2242-D355-37E8FA0C1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415" y="2816569"/>
            <a:ext cx="751274" cy="420067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E106B1AF-B7A6-12F1-D9E3-69A068E6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36" y="3001347"/>
            <a:ext cx="3393712" cy="2493217"/>
          </a:xfrm>
          <a:prstGeom prst="rect">
            <a:avLst/>
          </a:prstGeom>
          <a:noFill/>
          <a:ln w="19050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308" grpId="0"/>
      <p:bldP spid="3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0"/>
          <p:cNvSpPr/>
          <p:nvPr/>
        </p:nvSpPr>
        <p:spPr>
          <a:xfrm>
            <a:off x="105469" y="1070071"/>
            <a:ext cx="9576897" cy="676707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70"/>
          <p:cNvSpPr/>
          <p:nvPr/>
        </p:nvSpPr>
        <p:spPr>
          <a:xfrm>
            <a:off x="215640" y="115076"/>
            <a:ext cx="9523446" cy="70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DCSB: </a:t>
            </a:r>
            <a:r>
              <a:rPr lang="en-US" sz="3200" b="1" dirty="0">
                <a:solidFill>
                  <a:srgbClr val="C00000"/>
                </a:solidFill>
              </a:rPr>
              <a:t>From Quarks to Mesons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68B78B4A-FAD0-25A4-EC12-26FA573F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453" y="1844676"/>
            <a:ext cx="7144660" cy="703856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AF21988-962F-FE8D-E3EC-574E759C1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8395" y="2700259"/>
            <a:ext cx="2451768" cy="1126999"/>
          </a:xfrm>
          <a:prstGeom prst="rect">
            <a:avLst/>
          </a:prstGeom>
          <a:noFill/>
          <a:ln w="38100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2E4274F-7C7D-897A-50D5-EB21CAF3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70" y="2906267"/>
            <a:ext cx="3398833" cy="2405601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314;p68">
            <a:extLst>
              <a:ext uri="{FF2B5EF4-FFF2-40B4-BE49-F238E27FC236}">
                <a16:creationId xmlns:a16="http://schemas.microsoft.com/office/drawing/2014/main" id="{A6D80611-56EE-92AD-0BFC-A5DED3C569A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2" y="2862725"/>
            <a:ext cx="3607335" cy="27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D12DF-9C52-3691-8453-539A4D397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077" y="3906231"/>
            <a:ext cx="2832637" cy="1675215"/>
          </a:xfrm>
          <a:prstGeom prst="rect">
            <a:avLst/>
          </a:prstGeom>
        </p:spPr>
      </p:pic>
      <p:sp>
        <p:nvSpPr>
          <p:cNvPr id="351" name="Google Shape;351;p70"/>
          <p:cNvSpPr txBox="1"/>
          <p:nvPr/>
        </p:nvSpPr>
        <p:spPr>
          <a:xfrm>
            <a:off x="146074" y="1139107"/>
            <a:ext cx="9716846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b="0" strike="noStrike" dirty="0">
                <a:solidFill>
                  <a:schemeClr val="tx1"/>
                </a:solidFill>
                <a:sym typeface="Arial"/>
              </a:rPr>
              <a:t>attern of </a:t>
            </a:r>
            <a:r>
              <a:rPr lang="en-US" sz="1800" b="1" strike="noStrike" dirty="0">
                <a:solidFill>
                  <a:srgbClr val="C00000"/>
                </a:solidFill>
                <a:sym typeface="Arial"/>
              </a:rPr>
              <a:t>dynamical chiral symmetry breaking</a:t>
            </a:r>
            <a:r>
              <a:rPr lang="en-US" sz="1800" b="0" strike="noStrik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is observed again in the</a:t>
            </a:r>
            <a:r>
              <a:rPr lang="en-US" sz="1800" b="0" strike="noStrik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1800" b="1" strike="noStrike" dirty="0">
                <a:solidFill>
                  <a:srgbClr val="C00000"/>
                </a:solidFill>
                <a:sym typeface="Arial"/>
              </a:rPr>
              <a:t>Bethe-Salpeter amplitudes</a:t>
            </a:r>
            <a:r>
              <a:rPr lang="en-US" sz="1800" b="0" strike="noStrike" dirty="0">
                <a:solidFill>
                  <a:schemeClr val="tx1"/>
                </a:solidFill>
                <a:sym typeface="Arial"/>
              </a:rPr>
              <a:t> computed by solving the </a:t>
            </a:r>
            <a:r>
              <a:rPr lang="en-US" sz="1800" b="1" strike="noStrike" dirty="0">
                <a:solidFill>
                  <a:srgbClr val="002060"/>
                </a:solidFill>
                <a:sym typeface="Arial"/>
              </a:rPr>
              <a:t>Bethe-Salpeter</a:t>
            </a:r>
            <a:r>
              <a:rPr lang="en-US" sz="1800" b="1" dirty="0">
                <a:solidFill>
                  <a:srgbClr val="002060"/>
                </a:solidFill>
              </a:rPr>
              <a:t> equations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0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47;p70">
            <a:extLst>
              <a:ext uri="{FF2B5EF4-FFF2-40B4-BE49-F238E27FC236}">
                <a16:creationId xmlns:a16="http://schemas.microsoft.com/office/drawing/2014/main" id="{D238C560-16DB-75D8-4439-83E6EC7A9E30}"/>
              </a:ext>
            </a:extLst>
          </p:cNvPr>
          <p:cNvSpPr/>
          <p:nvPr/>
        </p:nvSpPr>
        <p:spPr>
          <a:xfrm>
            <a:off x="201361" y="1065542"/>
            <a:ext cx="9647279" cy="598893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351;p70">
            <a:extLst>
              <a:ext uri="{FF2B5EF4-FFF2-40B4-BE49-F238E27FC236}">
                <a16:creationId xmlns:a16="http://schemas.microsoft.com/office/drawing/2014/main" id="{BEBD26F4-6397-B7D1-03CA-7C2CFAC90F52}"/>
              </a:ext>
            </a:extLst>
          </p:cNvPr>
          <p:cNvSpPr txBox="1"/>
          <p:nvPr/>
        </p:nvSpPr>
        <p:spPr>
          <a:xfrm>
            <a:off x="215874" y="1029813"/>
            <a:ext cx="9684017" cy="63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Q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dirty="0"/>
              <a:t>-dependence of the </a:t>
            </a:r>
            <a:r>
              <a:rPr lang="en-US" sz="1800" b="1" dirty="0">
                <a:solidFill>
                  <a:srgbClr val="C00000"/>
                </a:solidFill>
              </a:rPr>
              <a:t>pion</a:t>
            </a:r>
            <a:r>
              <a:rPr lang="en-US" sz="1800" dirty="0"/>
              <a:t> and</a:t>
            </a:r>
            <a:r>
              <a:rPr lang="en-US" sz="1800" b="1" dirty="0">
                <a:solidFill>
                  <a:srgbClr val="C00000"/>
                </a:solidFill>
              </a:rPr>
              <a:t> kaon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electromagnetic form factors</a:t>
            </a:r>
            <a:r>
              <a:rPr lang="en-US" sz="1800" dirty="0"/>
              <a:t> to larger </a:t>
            </a:r>
            <a:r>
              <a:rPr lang="en-US" sz="1800" b="1" dirty="0">
                <a:solidFill>
                  <a:srgbClr val="C00000"/>
                </a:solidFill>
              </a:rPr>
              <a:t>Q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dirty="0"/>
              <a:t> range of photon </a:t>
            </a:r>
            <a:r>
              <a:rPr lang="en-US" sz="1800" dirty="0" err="1"/>
              <a:t>virtualities</a:t>
            </a:r>
            <a:r>
              <a:rPr lang="en-US" sz="1800" dirty="0"/>
              <a:t> accessible to the </a:t>
            </a:r>
            <a:r>
              <a:rPr lang="en-US" sz="1800" b="1" dirty="0">
                <a:solidFill>
                  <a:srgbClr val="C00000"/>
                </a:solidFill>
              </a:rPr>
              <a:t>JLab12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JLab22</a:t>
            </a:r>
            <a:r>
              <a:rPr lang="en-US" sz="1800" dirty="0"/>
              <a:t> and the </a:t>
            </a:r>
            <a:r>
              <a:rPr lang="en-US" sz="1800" b="1" dirty="0">
                <a:solidFill>
                  <a:srgbClr val="C00000"/>
                </a:solidFill>
              </a:rPr>
              <a:t>EIC programs</a:t>
            </a:r>
            <a:r>
              <a:rPr lang="en-US" sz="1800" dirty="0"/>
              <a:t>:  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48" name="Google Shape;348;p70"/>
          <p:cNvSpPr/>
          <p:nvPr/>
        </p:nvSpPr>
        <p:spPr>
          <a:xfrm>
            <a:off x="165534" y="-2160"/>
            <a:ext cx="9546501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</a:rPr>
              <a:t>DCSB: </a:t>
            </a:r>
            <a:r>
              <a:rPr lang="en-US" sz="3200" b="1" dirty="0">
                <a:solidFill>
                  <a:srgbClr val="C00000"/>
                </a:solidFill>
              </a:rPr>
              <a:t>From Quarks to Mesons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042AE-7738-1A65-1221-A287F9E14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3" y="2245482"/>
            <a:ext cx="4859580" cy="3328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EE8866-3627-382C-D369-546D5FE2C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288" y="2304382"/>
            <a:ext cx="4747604" cy="3269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E3A503-0384-6E23-5DD9-57F65AAD4283}"/>
              </a:ext>
            </a:extLst>
          </p:cNvPr>
          <p:cNvSpPr txBox="1"/>
          <p:nvPr/>
        </p:nvSpPr>
        <p:spPr>
          <a:xfrm>
            <a:off x="1842660" y="1781892"/>
            <a:ext cx="6179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L. Albino, M. Higuera, K. Raya, AB Phys. Rev. D 106 (2022) 3, 034003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M. Higuera, AB, R. Hernández, K. Raya, in progress. </a:t>
            </a:r>
          </a:p>
        </p:txBody>
      </p:sp>
    </p:spTree>
    <p:extLst>
      <p:ext uri="{BB962C8B-B14F-4D97-AF65-F5344CB8AC3E}">
        <p14:creationId xmlns:p14="http://schemas.microsoft.com/office/powerpoint/2010/main" val="39740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34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86612" y="-2160"/>
            <a:ext cx="952344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</a:rPr>
              <a:t>From </a:t>
            </a:r>
            <a:r>
              <a:rPr lang="en-US" sz="3600" b="1" strike="noStrik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Mesons</a:t>
            </a:r>
            <a:r>
              <a:rPr lang="en-US" sz="36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to Diquarks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Google Shape;331;p69">
            <a:extLst>
              <a:ext uri="{FF2B5EF4-FFF2-40B4-BE49-F238E27FC236}">
                <a16:creationId xmlns:a16="http://schemas.microsoft.com/office/drawing/2014/main" id="{D2E882E9-35BF-F399-0B27-CA20F99B8BAD}"/>
              </a:ext>
            </a:extLst>
          </p:cNvPr>
          <p:cNvSpPr/>
          <p:nvPr/>
        </p:nvSpPr>
        <p:spPr>
          <a:xfrm>
            <a:off x="2357436" y="4263086"/>
            <a:ext cx="5915030" cy="23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432FF"/>
                </a:solidFill>
              </a:rPr>
              <a:t>M. Yu, </a:t>
            </a:r>
            <a:r>
              <a:rPr lang="en-US" dirty="0" err="1">
                <a:solidFill>
                  <a:srgbClr val="0432FF"/>
                </a:solidFill>
              </a:rPr>
              <a:t>Barbanov</a:t>
            </a:r>
            <a:r>
              <a:rPr lang="en-US" dirty="0">
                <a:solidFill>
                  <a:srgbClr val="0432FF"/>
                </a:solidFill>
              </a:rPr>
              <a:t> et. al., Prog. Part. </a:t>
            </a:r>
            <a:r>
              <a:rPr lang="en-US" dirty="0" err="1">
                <a:solidFill>
                  <a:srgbClr val="0432FF"/>
                </a:solidFill>
              </a:rPr>
              <a:t>Nucl</a:t>
            </a:r>
            <a:r>
              <a:rPr lang="en-US" dirty="0">
                <a:solidFill>
                  <a:srgbClr val="0432FF"/>
                </a:solidFill>
              </a:rPr>
              <a:t>. Phys. 116 (2021) 103835</a:t>
            </a:r>
            <a:endParaRPr lang="en-MX" b="0" strike="noStrike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9EF3C16-A108-43F7-D9FF-ABE14991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20" y="1141632"/>
            <a:ext cx="6225786" cy="2878949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47;p70">
            <a:extLst>
              <a:ext uri="{FF2B5EF4-FFF2-40B4-BE49-F238E27FC236}">
                <a16:creationId xmlns:a16="http://schemas.microsoft.com/office/drawing/2014/main" id="{3CC4AA34-A5D8-9334-8A27-B74B9D49AE44}"/>
              </a:ext>
            </a:extLst>
          </p:cNvPr>
          <p:cNvSpPr/>
          <p:nvPr/>
        </p:nvSpPr>
        <p:spPr>
          <a:xfrm>
            <a:off x="175101" y="1114367"/>
            <a:ext cx="3366383" cy="2974618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51;p70">
            <a:extLst>
              <a:ext uri="{FF2B5EF4-FFF2-40B4-BE49-F238E27FC236}">
                <a16:creationId xmlns:a16="http://schemas.microsoft.com/office/drawing/2014/main" id="{ADA2F26E-2B9C-12C5-8B2D-DE0DFA2699C6}"/>
              </a:ext>
            </a:extLst>
          </p:cNvPr>
          <p:cNvSpPr txBox="1"/>
          <p:nvPr/>
        </p:nvSpPr>
        <p:spPr>
          <a:xfrm>
            <a:off x="146074" y="1167609"/>
            <a:ext cx="3476546" cy="285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Any interaction capable of creating </a:t>
            </a:r>
            <a:r>
              <a:rPr lang="en-US" sz="1800" b="1" dirty="0">
                <a:solidFill>
                  <a:srgbClr val="C00000"/>
                </a:solidFill>
              </a:rPr>
              <a:t>pseudo-NG</a:t>
            </a:r>
            <a:r>
              <a:rPr lang="en-US" sz="1800" dirty="0"/>
              <a:t> modes as </a:t>
            </a:r>
            <a:r>
              <a:rPr lang="en-US" sz="1800" b="1" dirty="0">
                <a:solidFill>
                  <a:srgbClr val="C00000"/>
                </a:solidFill>
              </a:rPr>
              <a:t>bound-states</a:t>
            </a:r>
            <a:r>
              <a:rPr lang="en-US" sz="1800" dirty="0"/>
              <a:t> such as </a:t>
            </a:r>
            <a:r>
              <a:rPr lang="en-US" sz="2000" b="1" dirty="0">
                <a:solidFill>
                  <a:srgbClr val="C00000"/>
                </a:solidFill>
              </a:rPr>
              <a:t>𝜋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b="1" dirty="0">
                <a:solidFill>
                  <a:srgbClr val="C00000"/>
                </a:solidFill>
              </a:rPr>
              <a:t>K</a:t>
            </a:r>
            <a:r>
              <a:rPr lang="en-US" sz="1800" dirty="0"/>
              <a:t> reproducing the measured value of their </a:t>
            </a:r>
            <a:r>
              <a:rPr lang="en-US" sz="1800" b="1" dirty="0">
                <a:solidFill>
                  <a:srgbClr val="002060"/>
                </a:solidFill>
              </a:rPr>
              <a:t>leptonic decay constants</a:t>
            </a:r>
            <a:r>
              <a:rPr lang="en-US" sz="1800" dirty="0"/>
              <a:t>, will necessarily also generate strong color-antitriplet</a:t>
            </a:r>
            <a:r>
              <a:rPr lang="en-US" sz="1800" b="1" dirty="0"/>
              <a:t> </a:t>
            </a:r>
            <a:r>
              <a:rPr lang="en-US" sz="1800" dirty="0"/>
              <a:t>correlations between any two </a:t>
            </a:r>
            <a:r>
              <a:rPr lang="en-US" sz="1800" b="1" dirty="0">
                <a:solidFill>
                  <a:srgbClr val="C00000"/>
                </a:solidFill>
              </a:rPr>
              <a:t>dressed quarks</a:t>
            </a:r>
            <a:r>
              <a:rPr lang="en-US" sz="1800" dirty="0"/>
              <a:t> contained within a </a:t>
            </a:r>
            <a:r>
              <a:rPr lang="en-US" sz="1800" b="1" dirty="0">
                <a:solidFill>
                  <a:srgbClr val="002060"/>
                </a:solidFill>
              </a:rPr>
              <a:t>hadron</a:t>
            </a:r>
            <a:r>
              <a:rPr lang="en-US" sz="1800" dirty="0"/>
              <a:t>.</a:t>
            </a:r>
            <a:endParaRPr sz="1800" b="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31;p69">
            <a:extLst>
              <a:ext uri="{FF2B5EF4-FFF2-40B4-BE49-F238E27FC236}">
                <a16:creationId xmlns:a16="http://schemas.microsoft.com/office/drawing/2014/main" id="{84A09EF0-BCEB-6468-06C2-118DE1F34279}"/>
              </a:ext>
            </a:extLst>
          </p:cNvPr>
          <p:cNvSpPr/>
          <p:nvPr/>
        </p:nvSpPr>
        <p:spPr>
          <a:xfrm>
            <a:off x="245611" y="4673215"/>
            <a:ext cx="9526353" cy="7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A </a:t>
            </a:r>
            <a:r>
              <a:rPr lang="en-US" sz="1800" b="1" dirty="0">
                <a:solidFill>
                  <a:srgbClr val="C00000"/>
                </a:solidFill>
              </a:rPr>
              <a:t>scalar, [</a:t>
            </a:r>
            <a:r>
              <a:rPr lang="en-US" sz="1800" b="1" dirty="0" err="1">
                <a:solidFill>
                  <a:srgbClr val="C00000"/>
                </a:solidFill>
              </a:rPr>
              <a:t>ud</a:t>
            </a:r>
            <a:r>
              <a:rPr lang="en-US" sz="1800" b="1" dirty="0">
                <a:solidFill>
                  <a:srgbClr val="C00000"/>
                </a:solidFill>
              </a:rPr>
              <a:t>]</a:t>
            </a:r>
            <a:r>
              <a:rPr lang="en-US" sz="1800" b="1" baseline="-25000" dirty="0">
                <a:solidFill>
                  <a:srgbClr val="C00000"/>
                </a:solidFill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sz="1800" b="1" dirty="0">
                <a:solidFill>
                  <a:srgbClr val="C00000"/>
                </a:solidFill>
              </a:rPr>
              <a:t> diquark</a:t>
            </a:r>
            <a:r>
              <a:rPr lang="en-US" sz="1800" dirty="0"/>
              <a:t> is generated in the presence of </a:t>
            </a:r>
            <a:r>
              <a:rPr lang="en-US" sz="1800" b="1" dirty="0">
                <a:solidFill>
                  <a:srgbClr val="C00000"/>
                </a:solidFill>
              </a:rPr>
              <a:t>DCSB</a:t>
            </a:r>
            <a:r>
              <a:rPr lang="en-US" sz="1800" dirty="0"/>
              <a:t>, in correspondence with the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pion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axial vector {</a:t>
            </a:r>
            <a:r>
              <a:rPr lang="en-US" sz="1800" b="1" dirty="0" err="1">
                <a:solidFill>
                  <a:srgbClr val="C00000"/>
                </a:solidFill>
              </a:rPr>
              <a:t>ud</a:t>
            </a:r>
            <a:r>
              <a:rPr lang="en-US" sz="1800" b="1" dirty="0">
                <a:solidFill>
                  <a:srgbClr val="C00000"/>
                </a:solidFill>
              </a:rPr>
              <a:t>}</a:t>
            </a:r>
            <a:r>
              <a:rPr lang="en-US" sz="1800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sz="1800" b="1" dirty="0">
                <a:solidFill>
                  <a:srgbClr val="C00000"/>
                </a:solidFill>
              </a:rPr>
              <a:t> diquark</a:t>
            </a:r>
            <a:r>
              <a:rPr lang="en-US" sz="1800" dirty="0"/>
              <a:t> would result from the </a:t>
            </a:r>
            <a:r>
              <a:rPr lang="en-US" sz="1800" b="1" dirty="0">
                <a:solidFill>
                  <a:srgbClr val="C00000"/>
                </a:solidFill>
              </a:rPr>
              <a:t>Bethe-Salpeter equation</a:t>
            </a:r>
            <a:r>
              <a:rPr lang="en-US" sz="1800" dirty="0"/>
              <a:t> along </a:t>
            </a:r>
          </a:p>
          <a:p>
            <a:pPr marL="3600" lvl="0" algn="just">
              <a:buSzPts val="1800"/>
            </a:pPr>
            <a:r>
              <a:rPr lang="en-US" sz="1800" dirty="0"/>
              <a:t>with the theory’s </a:t>
            </a:r>
            <a:r>
              <a:rPr lang="el-GR" sz="1800" b="1" dirty="0">
                <a:solidFill>
                  <a:srgbClr val="C00000"/>
                </a:solidFill>
              </a:rPr>
              <a:t>ρ-</a:t>
            </a:r>
            <a:r>
              <a:rPr lang="en-US" sz="1800" b="1" dirty="0">
                <a:solidFill>
                  <a:srgbClr val="C00000"/>
                </a:solidFill>
              </a:rPr>
              <a:t>meson</a:t>
            </a:r>
            <a:r>
              <a:rPr lang="en-US" sz="1800" dirty="0"/>
              <a:t>.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5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26" grpId="0"/>
      <p:bldP spid="5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86612" y="-2160"/>
            <a:ext cx="952344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b="1" strike="noStrik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From Mesons </a:t>
            </a:r>
            <a:r>
              <a:rPr lang="en-US" sz="36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6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3600" b="1" dirty="0">
                <a:solidFill>
                  <a:srgbClr val="CE181E"/>
                </a:solidFill>
              </a:rPr>
              <a:t>Diquarks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Google Shape;331;p69">
            <a:extLst>
              <a:ext uri="{FF2B5EF4-FFF2-40B4-BE49-F238E27FC236}">
                <a16:creationId xmlns:a16="http://schemas.microsoft.com/office/drawing/2014/main" id="{D2E882E9-35BF-F399-0B27-CA20F99B8BAD}"/>
              </a:ext>
            </a:extLst>
          </p:cNvPr>
          <p:cNvSpPr/>
          <p:nvPr/>
        </p:nvSpPr>
        <p:spPr>
          <a:xfrm>
            <a:off x="92096" y="5367499"/>
            <a:ext cx="9487121" cy="29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432FF"/>
                </a:solidFill>
              </a:rPr>
              <a:t>M. Yu, </a:t>
            </a:r>
            <a:r>
              <a:rPr lang="en-US" dirty="0" err="1">
                <a:solidFill>
                  <a:srgbClr val="0432FF"/>
                </a:solidFill>
              </a:rPr>
              <a:t>Barbanov</a:t>
            </a:r>
            <a:r>
              <a:rPr lang="en-US" dirty="0">
                <a:solidFill>
                  <a:srgbClr val="0432FF"/>
                </a:solidFill>
              </a:rPr>
              <a:t> et. al., Prog. Part. </a:t>
            </a:r>
            <a:r>
              <a:rPr lang="en-US" dirty="0" err="1">
                <a:solidFill>
                  <a:srgbClr val="0432FF"/>
                </a:solidFill>
              </a:rPr>
              <a:t>Nucl</a:t>
            </a:r>
            <a:r>
              <a:rPr lang="en-US" dirty="0">
                <a:solidFill>
                  <a:srgbClr val="0432FF"/>
                </a:solidFill>
              </a:rPr>
              <a:t>. Phys. 116 (2021) 103835</a:t>
            </a:r>
            <a:endParaRPr lang="en-MX" b="0" strike="noStrike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331;p69">
            <a:extLst>
              <a:ext uri="{FF2B5EF4-FFF2-40B4-BE49-F238E27FC236}">
                <a16:creationId xmlns:a16="http://schemas.microsoft.com/office/drawing/2014/main" id="{84A09EF0-BCEB-6468-06C2-118DE1F34279}"/>
              </a:ext>
            </a:extLst>
          </p:cNvPr>
          <p:cNvSpPr/>
          <p:nvPr/>
        </p:nvSpPr>
        <p:spPr>
          <a:xfrm>
            <a:off x="84830" y="1059174"/>
            <a:ext cx="9995795" cy="28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In a nucleon </a:t>
            </a:r>
            <a:r>
              <a:rPr lang="en-US" sz="1800" b="1" dirty="0">
                <a:solidFill>
                  <a:srgbClr val="C00000"/>
                </a:solidFill>
              </a:rPr>
              <a:t>scalar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axial-vector diquark</a:t>
            </a:r>
            <a:r>
              <a:rPr lang="en-US" sz="1800" dirty="0"/>
              <a:t> correlations are the strongest.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31;p69">
            <a:extLst>
              <a:ext uri="{FF2B5EF4-FFF2-40B4-BE49-F238E27FC236}">
                <a16:creationId xmlns:a16="http://schemas.microsoft.com/office/drawing/2014/main" id="{2BE81DEE-C0F7-7772-ADCF-CF8EB800EFD6}"/>
              </a:ext>
            </a:extLst>
          </p:cNvPr>
          <p:cNvSpPr/>
          <p:nvPr/>
        </p:nvSpPr>
        <p:spPr>
          <a:xfrm>
            <a:off x="77576" y="1410552"/>
            <a:ext cx="5901838" cy="610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Associated </a:t>
            </a:r>
            <a:r>
              <a:rPr lang="en-US" sz="1800" b="1" dirty="0">
                <a:solidFill>
                  <a:srgbClr val="C00000"/>
                </a:solidFill>
              </a:rPr>
              <a:t>diquark mass-scales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are bounded below by</a:t>
            </a:r>
          </a:p>
          <a:p>
            <a:pPr marL="3600" lvl="0" algn="just">
              <a:buSzPts val="1800"/>
            </a:pPr>
            <a:r>
              <a:rPr lang="en-US" sz="1800" dirty="0"/>
              <a:t>the partnered </a:t>
            </a:r>
            <a:r>
              <a:rPr lang="en-US" sz="1800" b="1" dirty="0">
                <a:solidFill>
                  <a:srgbClr val="C00000"/>
                </a:solidFill>
              </a:rPr>
              <a:t>meson’s mass: </a:t>
            </a:r>
            <a:r>
              <a:rPr lang="en-US" sz="1800" dirty="0"/>
              <a:t>see Table </a:t>
            </a:r>
            <a:r>
              <a:rPr lang="en-US" sz="1800" dirty="0">
                <a:solidFill>
                  <a:schemeClr val="tx1"/>
                </a:solidFill>
              </a:rPr>
              <a:t>(GeV)</a:t>
            </a:r>
            <a:r>
              <a:rPr lang="en-US" sz="1800" dirty="0"/>
              <a:t>.</a:t>
            </a:r>
          </a:p>
          <a:p>
            <a:pPr marL="3600" lvl="0" algn="just">
              <a:buSzPts val="1800"/>
            </a:pP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31;p69">
            <a:extLst>
              <a:ext uri="{FF2B5EF4-FFF2-40B4-BE49-F238E27FC236}">
                <a16:creationId xmlns:a16="http://schemas.microsoft.com/office/drawing/2014/main" id="{05DB65B1-694D-6042-A875-8674E73D67CA}"/>
              </a:ext>
            </a:extLst>
          </p:cNvPr>
          <p:cNvSpPr/>
          <p:nvPr/>
        </p:nvSpPr>
        <p:spPr>
          <a:xfrm>
            <a:off x="84837" y="2031507"/>
            <a:ext cx="5534568" cy="61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Electromagnetic size</a:t>
            </a:r>
            <a:r>
              <a:rPr lang="en-US" sz="1800" dirty="0"/>
              <a:t> of diquarks is bounded below</a:t>
            </a:r>
          </a:p>
          <a:p>
            <a:pPr marL="3600" lvl="0" algn="just">
              <a:buSzPts val="1800"/>
            </a:pPr>
            <a:r>
              <a:rPr lang="en-US" sz="1800" dirty="0"/>
              <a:t>by that of analogous mesonic system.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31;p69">
            <a:extLst>
              <a:ext uri="{FF2B5EF4-FFF2-40B4-BE49-F238E27FC236}">
                <a16:creationId xmlns:a16="http://schemas.microsoft.com/office/drawing/2014/main" id="{DC36C301-B532-051F-425D-8A541FE112BB}"/>
              </a:ext>
            </a:extLst>
          </p:cNvPr>
          <p:cNvSpPr/>
          <p:nvPr/>
        </p:nvSpPr>
        <p:spPr>
          <a:xfrm>
            <a:off x="58846" y="2647657"/>
            <a:ext cx="9995795" cy="61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It is important to appreciate that these fully </a:t>
            </a:r>
            <a:r>
              <a:rPr lang="en-US" sz="1800" b="1" dirty="0">
                <a:solidFill>
                  <a:srgbClr val="C00000"/>
                </a:solidFill>
              </a:rPr>
              <a:t>dynamical diquark correlations</a:t>
            </a:r>
            <a:r>
              <a:rPr lang="en-US" sz="1800" dirty="0"/>
              <a:t> are different from the</a:t>
            </a:r>
          </a:p>
          <a:p>
            <a:pPr marL="3600" lvl="0" algn="just">
              <a:buSzPts val="1800"/>
            </a:pPr>
            <a:r>
              <a:rPr lang="en-US" sz="1800" dirty="0"/>
              <a:t>static, </a:t>
            </a:r>
            <a:r>
              <a:rPr lang="en-US" sz="1800" dirty="0" err="1"/>
              <a:t>pointlike</a:t>
            </a:r>
            <a:r>
              <a:rPr lang="en-US" sz="1800" dirty="0"/>
              <a:t> diquarks which featured in early attempts to understand the baryon spectrum.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7494C-58C3-4690-8FF0-E5F5181ED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414" y="1440854"/>
            <a:ext cx="3865861" cy="107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C3CEB-FC60-303C-41B1-A40CF99BB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02" y="3363073"/>
            <a:ext cx="7772400" cy="19725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8F702-3D04-FBDA-3EB4-69E44D6F5502}"/>
              </a:ext>
            </a:extLst>
          </p:cNvPr>
          <p:cNvSpPr txBox="1"/>
          <p:nvPr/>
        </p:nvSpPr>
        <p:spPr>
          <a:xfrm>
            <a:off x="5979414" y="2115120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Mass</a:t>
            </a:r>
          </a:p>
          <a:p>
            <a:pPr algn="ctr"/>
            <a:r>
              <a:rPr lang="en-US" sz="1000" dirty="0"/>
              <a:t>GeV</a:t>
            </a:r>
          </a:p>
        </p:txBody>
      </p:sp>
    </p:spTree>
    <p:extLst>
      <p:ext uri="{BB962C8B-B14F-4D97-AF65-F5344CB8AC3E}">
        <p14:creationId xmlns:p14="http://schemas.microsoft.com/office/powerpoint/2010/main" val="21011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26" grpId="0"/>
      <p:bldP spid="10" grpId="0"/>
      <p:bldP spid="3" grpId="0"/>
      <p:bldP spid="4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90F149-081F-A809-35AF-0404BE9F6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880" y="4242834"/>
            <a:ext cx="7772400" cy="1240090"/>
          </a:xfrm>
          <a:prstGeom prst="rect">
            <a:avLst/>
          </a:prstGeom>
        </p:spPr>
      </p:pic>
      <p:sp>
        <p:nvSpPr>
          <p:cNvPr id="11" name="Google Shape;347;p70">
            <a:extLst>
              <a:ext uri="{FF2B5EF4-FFF2-40B4-BE49-F238E27FC236}">
                <a16:creationId xmlns:a16="http://schemas.microsoft.com/office/drawing/2014/main" id="{0F6F6E35-5103-723B-6EAC-08CB0AF4F0B5}"/>
              </a:ext>
            </a:extLst>
          </p:cNvPr>
          <p:cNvSpPr/>
          <p:nvPr/>
        </p:nvSpPr>
        <p:spPr>
          <a:xfrm>
            <a:off x="97617" y="1251082"/>
            <a:ext cx="2988483" cy="649548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347;p70">
            <a:extLst>
              <a:ext uri="{FF2B5EF4-FFF2-40B4-BE49-F238E27FC236}">
                <a16:creationId xmlns:a16="http://schemas.microsoft.com/office/drawing/2014/main" id="{076A8D7D-2061-0333-2B97-9A52CDDCEE12}"/>
              </a:ext>
            </a:extLst>
          </p:cNvPr>
          <p:cNvSpPr/>
          <p:nvPr/>
        </p:nvSpPr>
        <p:spPr>
          <a:xfrm>
            <a:off x="97616" y="4573225"/>
            <a:ext cx="2089601" cy="367252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347;p70">
            <a:extLst>
              <a:ext uri="{FF2B5EF4-FFF2-40B4-BE49-F238E27FC236}">
                <a16:creationId xmlns:a16="http://schemas.microsoft.com/office/drawing/2014/main" id="{FF0EBA9B-D125-6365-BD0C-AD6F13FC25D8}"/>
              </a:ext>
            </a:extLst>
          </p:cNvPr>
          <p:cNvSpPr/>
          <p:nvPr/>
        </p:nvSpPr>
        <p:spPr>
          <a:xfrm>
            <a:off x="54800" y="2950002"/>
            <a:ext cx="4985512" cy="713872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86612" y="-2160"/>
            <a:ext cx="952344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b="1" strike="noStrik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From Diquarks</a:t>
            </a:r>
            <a:r>
              <a:rPr lang="en-US" sz="36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srgbClr val="CE181E"/>
                </a:solidFill>
              </a:rPr>
              <a:t>to Baryons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Google Shape;331;p69">
            <a:extLst>
              <a:ext uri="{FF2B5EF4-FFF2-40B4-BE49-F238E27FC236}">
                <a16:creationId xmlns:a16="http://schemas.microsoft.com/office/drawing/2014/main" id="{84A09EF0-BCEB-6468-06C2-118DE1F34279}"/>
              </a:ext>
            </a:extLst>
          </p:cNvPr>
          <p:cNvSpPr/>
          <p:nvPr/>
        </p:nvSpPr>
        <p:spPr>
          <a:xfrm>
            <a:off x="186611" y="1279670"/>
            <a:ext cx="2899489" cy="66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1800" b="1" dirty="0" err="1">
                <a:solidFill>
                  <a:srgbClr val="C00000"/>
                </a:solidFill>
              </a:rPr>
              <a:t>Faddeev</a:t>
            </a:r>
            <a:r>
              <a:rPr lang="en-US" sz="1800" b="1" dirty="0">
                <a:solidFill>
                  <a:srgbClr val="C00000"/>
                </a:solidFill>
              </a:rPr>
              <a:t> equation </a:t>
            </a:r>
            <a:r>
              <a:rPr lang="en-US" sz="1800" dirty="0"/>
              <a:t>for a</a:t>
            </a:r>
          </a:p>
          <a:p>
            <a:pPr marL="3600" lvl="0" algn="ctr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baryon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A6915A-59DF-B7B1-E281-881421501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887" y="989371"/>
            <a:ext cx="5512028" cy="1187583"/>
          </a:xfrm>
          <a:prstGeom prst="rect">
            <a:avLst/>
          </a:prstGeom>
        </p:spPr>
      </p:pic>
      <p:sp>
        <p:nvSpPr>
          <p:cNvPr id="5" name="Google Shape;331;p69">
            <a:extLst>
              <a:ext uri="{FF2B5EF4-FFF2-40B4-BE49-F238E27FC236}">
                <a16:creationId xmlns:a16="http://schemas.microsoft.com/office/drawing/2014/main" id="{FB0B5D27-BA1A-BB00-4165-F3D68E7D5B1F}"/>
              </a:ext>
            </a:extLst>
          </p:cNvPr>
          <p:cNvSpPr/>
          <p:nvPr/>
        </p:nvSpPr>
        <p:spPr>
          <a:xfrm>
            <a:off x="300030" y="2342573"/>
            <a:ext cx="9362858" cy="2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G. Eichmann, Phys. Rev. D 84 (2011) 014014; G. Eichmann et. Al. Prog. Part. </a:t>
            </a:r>
            <a:r>
              <a:rPr lang="en-US" dirty="0" err="1">
                <a:solidFill>
                  <a:srgbClr val="0432FF"/>
                </a:solidFill>
              </a:rPr>
              <a:t>Nucl</a:t>
            </a:r>
            <a:r>
              <a:rPr lang="en-US" dirty="0">
                <a:solidFill>
                  <a:srgbClr val="0432FF"/>
                </a:solidFill>
              </a:rPr>
              <a:t>. Phys. 91 (2016) 1-100</a:t>
            </a:r>
          </a:p>
        </p:txBody>
      </p:sp>
      <p:sp>
        <p:nvSpPr>
          <p:cNvPr id="9" name="Google Shape;331;p69">
            <a:extLst>
              <a:ext uri="{FF2B5EF4-FFF2-40B4-BE49-F238E27FC236}">
                <a16:creationId xmlns:a16="http://schemas.microsoft.com/office/drawing/2014/main" id="{B4F21CCA-B749-625B-641F-D94EFF7F856A}"/>
              </a:ext>
            </a:extLst>
          </p:cNvPr>
          <p:cNvSpPr/>
          <p:nvPr/>
        </p:nvSpPr>
        <p:spPr>
          <a:xfrm>
            <a:off x="140480" y="3045155"/>
            <a:ext cx="4899832" cy="91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The quark-diquark picture of baryon reproduces</a:t>
            </a:r>
          </a:p>
          <a:p>
            <a:pPr marL="3600" lvl="0" algn="just">
              <a:buSzPts val="1800"/>
            </a:pPr>
            <a:r>
              <a:rPr lang="en-US" sz="1800" dirty="0"/>
              <a:t>results within 5% of the 3-body problem: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425;p74">
            <a:extLst>
              <a:ext uri="{FF2B5EF4-FFF2-40B4-BE49-F238E27FC236}">
                <a16:creationId xmlns:a16="http://schemas.microsoft.com/office/drawing/2014/main" id="{B7BAD7E6-1E45-FFF7-7D15-1C23BF666A5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6843" y="2719205"/>
            <a:ext cx="3960000" cy="932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30;p74">
            <a:extLst>
              <a:ext uri="{FF2B5EF4-FFF2-40B4-BE49-F238E27FC236}">
                <a16:creationId xmlns:a16="http://schemas.microsoft.com/office/drawing/2014/main" id="{31A27949-4195-E55E-0B91-10CC2B652D97}"/>
              </a:ext>
            </a:extLst>
          </p:cNvPr>
          <p:cNvSpPr txBox="1"/>
          <p:nvPr/>
        </p:nvSpPr>
        <p:spPr>
          <a:xfrm>
            <a:off x="5719871" y="3780718"/>
            <a:ext cx="3744000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strike="noStrike" dirty="0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Dynamical</a:t>
            </a:r>
            <a:r>
              <a:rPr lang="en-US" sz="1600" b="0" strike="noStrike" dirty="0">
                <a:latin typeface="Arial"/>
                <a:ea typeface="Arial"/>
                <a:cs typeface="Arial"/>
                <a:sym typeface="Arial"/>
              </a:rPr>
              <a:t> quark-diquark picture</a:t>
            </a:r>
            <a:endParaRPr sz="16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31;p69">
            <a:extLst>
              <a:ext uri="{FF2B5EF4-FFF2-40B4-BE49-F238E27FC236}">
                <a16:creationId xmlns:a16="http://schemas.microsoft.com/office/drawing/2014/main" id="{3D122720-C452-F320-9417-ED90649E0E1F}"/>
              </a:ext>
            </a:extLst>
          </p:cNvPr>
          <p:cNvSpPr/>
          <p:nvPr/>
        </p:nvSpPr>
        <p:spPr>
          <a:xfrm>
            <a:off x="186610" y="4606672"/>
            <a:ext cx="1997340" cy="36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Less tightly bound:</a:t>
            </a:r>
            <a:endParaRPr sz="1800" b="0" strike="noStrike" dirty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8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4" grpId="0" animBg="1"/>
      <p:bldP spid="348" grpId="0"/>
      <p:bldP spid="10" grpId="0"/>
      <p:bldP spid="5" grpId="0"/>
      <p:bldP spid="9" grpId="0"/>
      <p:bldP spid="1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29459" y="-2160"/>
            <a:ext cx="9894013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</a:rPr>
              <a:t>N→∆(1232), ∆(1600)</a:t>
            </a:r>
            <a:r>
              <a:rPr lang="en-US" sz="3600" b="1" dirty="0">
                <a:solidFill>
                  <a:srgbClr val="CE181E"/>
                </a:solidFill>
              </a:rPr>
              <a:t> Transition Form Factors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Google Shape;331;p69">
            <a:extLst>
              <a:ext uri="{FF2B5EF4-FFF2-40B4-BE49-F238E27FC236}">
                <a16:creationId xmlns:a16="http://schemas.microsoft.com/office/drawing/2014/main" id="{67296092-6B2D-D04F-DB3B-ACDAD4D755A7}"/>
              </a:ext>
            </a:extLst>
          </p:cNvPr>
          <p:cNvSpPr/>
          <p:nvPr/>
        </p:nvSpPr>
        <p:spPr>
          <a:xfrm>
            <a:off x="108638" y="1032844"/>
            <a:ext cx="7006537" cy="94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SDE </a:t>
            </a:r>
            <a:r>
              <a:rPr lang="en-US" sz="1800" dirty="0"/>
              <a:t>results reported for </a:t>
            </a:r>
            <a:r>
              <a:rPr lang="en-US" sz="1800" b="1" dirty="0">
                <a:solidFill>
                  <a:srgbClr val="C00000"/>
                </a:solidFill>
              </a:rPr>
              <a:t>N → ∆(1232)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N → ∆(1600)</a:t>
            </a:r>
            <a:r>
              <a:rPr lang="en-US" sz="1800" dirty="0"/>
              <a:t> are</a:t>
            </a:r>
          </a:p>
          <a:p>
            <a:pPr marL="3600" lvl="0" algn="just">
              <a:buSzPts val="1800"/>
            </a:pPr>
            <a:r>
              <a:rPr lang="en-US" sz="1800" dirty="0"/>
              <a:t> compatible with experiment where </a:t>
            </a:r>
            <a:r>
              <a:rPr lang="en-US" sz="1800" b="1" dirty="0">
                <a:solidFill>
                  <a:srgbClr val="C00000"/>
                </a:solidFill>
              </a:rPr>
              <a:t>meson cloud effect</a:t>
            </a:r>
            <a:r>
              <a:rPr lang="en-US" sz="1800" dirty="0"/>
              <a:t> does not</a:t>
            </a:r>
          </a:p>
          <a:p>
            <a:pPr marL="3600" lvl="0" algn="just">
              <a:buSzPts val="1800"/>
            </a:pPr>
            <a:r>
              <a:rPr lang="en-US" sz="1800" dirty="0"/>
              <a:t> contaminate the </a:t>
            </a:r>
            <a:r>
              <a:rPr lang="en-US" sz="1800" b="1" dirty="0">
                <a:solidFill>
                  <a:srgbClr val="C00000"/>
                </a:solidFill>
              </a:rPr>
              <a:t>Q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 evolution</a:t>
            </a:r>
            <a:r>
              <a:rPr lang="en-US" sz="1800" dirty="0"/>
              <a:t>. </a:t>
            </a:r>
            <a:r>
              <a:rPr lang="en-US" sz="1800" b="1" dirty="0">
                <a:solidFill>
                  <a:srgbClr val="C00000"/>
                </a:solidFill>
              </a:rPr>
              <a:t>N → ∆(1232)</a:t>
            </a:r>
            <a:r>
              <a:rPr lang="en-US" sz="1800" dirty="0"/>
              <a:t>:</a:t>
            </a:r>
            <a:endParaRPr sz="1800" b="0" strike="noStrike" dirty="0"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8F9C51-BC31-3FB8-5914-F5E95BA09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80" y="978684"/>
            <a:ext cx="3074770" cy="2904276"/>
          </a:xfrm>
          <a:prstGeom prst="rect">
            <a:avLst/>
          </a:prstGeom>
        </p:spPr>
      </p:pic>
      <p:sp>
        <p:nvSpPr>
          <p:cNvPr id="31" name="Google Shape;331;p69">
            <a:extLst>
              <a:ext uri="{FF2B5EF4-FFF2-40B4-BE49-F238E27FC236}">
                <a16:creationId xmlns:a16="http://schemas.microsoft.com/office/drawing/2014/main" id="{D78C3CF6-3C70-4675-0633-67FF40C3BB4E}"/>
              </a:ext>
            </a:extLst>
          </p:cNvPr>
          <p:cNvSpPr/>
          <p:nvPr/>
        </p:nvSpPr>
        <p:spPr>
          <a:xfrm>
            <a:off x="215640" y="2012950"/>
            <a:ext cx="6738964" cy="68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0432FF"/>
                </a:solidFill>
              </a:rPr>
              <a:t>J. Segovia, C. Chen, C.D. Roberts,  S. Wan Phys. Rev. C88 (2013) 032201(R)</a:t>
            </a:r>
          </a:p>
          <a:p>
            <a:pPr lvl="0" algn="ctr"/>
            <a:r>
              <a:rPr lang="en-US" dirty="0">
                <a:solidFill>
                  <a:srgbClr val="0432FF"/>
                </a:solidFill>
              </a:rPr>
              <a:t>J. Segovia et. al., Few-Body Syst. 55 (2014) 1-33</a:t>
            </a:r>
          </a:p>
          <a:p>
            <a:pPr lvl="0" algn="ctr"/>
            <a:r>
              <a:rPr lang="en-US" dirty="0">
                <a:solidFill>
                  <a:srgbClr val="0432FF"/>
                </a:solidFill>
              </a:rPr>
              <a:t>I. </a:t>
            </a:r>
            <a:r>
              <a:rPr lang="en-US" dirty="0" err="1">
                <a:solidFill>
                  <a:srgbClr val="0432FF"/>
                </a:solidFill>
              </a:rPr>
              <a:t>Aznauryan</a:t>
            </a:r>
            <a:r>
              <a:rPr lang="en-US" dirty="0">
                <a:solidFill>
                  <a:srgbClr val="0432FF"/>
                </a:solidFill>
              </a:rPr>
              <a:t> et al., Phys. Rev. C 80, 055203 (2009)</a:t>
            </a:r>
            <a:br>
              <a:rPr lang="en-US" dirty="0">
                <a:solidFill>
                  <a:srgbClr val="0432FF"/>
                </a:solidFill>
              </a:rPr>
            </a:br>
            <a:endParaRPr lang="en-MX" b="0" strike="noStrike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5669B6-3822-C92D-E7BD-5400190B2018}"/>
              </a:ext>
            </a:extLst>
          </p:cNvPr>
          <p:cNvSpPr txBox="1"/>
          <p:nvPr/>
        </p:nvSpPr>
        <p:spPr>
          <a:xfrm>
            <a:off x="8356607" y="1153663"/>
            <a:ext cx="13358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N → ∆(1232)</a:t>
            </a:r>
            <a:endParaRPr lang="en-MX" dirty="0"/>
          </a:p>
        </p:txBody>
      </p:sp>
      <p:sp>
        <p:nvSpPr>
          <p:cNvPr id="36" name="Google Shape;331;p69">
            <a:extLst>
              <a:ext uri="{FF2B5EF4-FFF2-40B4-BE49-F238E27FC236}">
                <a16:creationId xmlns:a16="http://schemas.microsoft.com/office/drawing/2014/main" id="{E7730E35-8523-6056-5E22-FA3078FB920D}"/>
              </a:ext>
            </a:extLst>
          </p:cNvPr>
          <p:cNvSpPr/>
          <p:nvPr/>
        </p:nvSpPr>
        <p:spPr>
          <a:xfrm>
            <a:off x="228306" y="2810767"/>
            <a:ext cx="1539188" cy="37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N → ∆(1600):</a:t>
            </a:r>
            <a:endParaRPr sz="1800" b="1" strike="noStrik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37" name="Google Shape;331;p69">
            <a:extLst>
              <a:ext uri="{FF2B5EF4-FFF2-40B4-BE49-F238E27FC236}">
                <a16:creationId xmlns:a16="http://schemas.microsoft.com/office/drawing/2014/main" id="{6056C57D-244F-8540-9F55-71146582DF29}"/>
              </a:ext>
            </a:extLst>
          </p:cNvPr>
          <p:cNvSpPr/>
          <p:nvPr/>
        </p:nvSpPr>
        <p:spPr>
          <a:xfrm>
            <a:off x="1885945" y="2831945"/>
            <a:ext cx="4449522" cy="28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 err="1"/>
              <a:t>Ya</a:t>
            </a:r>
            <a:r>
              <a:rPr lang="en-US" dirty="0"/>
              <a:t> Lu et al., Phys. Rev. D 100, 034001 (2019)</a:t>
            </a: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Google Shape;331;p69">
            <a:extLst>
              <a:ext uri="{FF2B5EF4-FFF2-40B4-BE49-F238E27FC236}">
                <a16:creationId xmlns:a16="http://schemas.microsoft.com/office/drawing/2014/main" id="{15908A0E-FF92-B639-4C4A-E93045DE6A07}"/>
              </a:ext>
            </a:extLst>
          </p:cNvPr>
          <p:cNvSpPr/>
          <p:nvPr/>
        </p:nvSpPr>
        <p:spPr>
          <a:xfrm>
            <a:off x="6851876" y="4125856"/>
            <a:ext cx="3177944" cy="118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CLAS</a:t>
            </a:r>
            <a:r>
              <a:rPr lang="en-US" sz="1800" dirty="0"/>
              <a:t> results on </a:t>
            </a:r>
            <a:r>
              <a:rPr lang="en-US" sz="1800" b="1" dirty="0">
                <a:solidFill>
                  <a:srgbClr val="C00000"/>
                </a:solidFill>
              </a:rPr>
              <a:t>∆(1600)3/2+</a:t>
            </a:r>
          </a:p>
          <a:p>
            <a:pPr marL="3600" lvl="0" algn="just">
              <a:buSzPts val="1800"/>
            </a:pPr>
            <a:r>
              <a:rPr lang="en-US" sz="1800" dirty="0"/>
              <a:t>electrocouplings confirmed</a:t>
            </a:r>
          </a:p>
          <a:p>
            <a:pPr marL="3600" lvl="0" algn="just">
              <a:buSzPts val="1800"/>
            </a:pPr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SDE prediction</a:t>
            </a:r>
            <a:r>
              <a:rPr lang="en-US" sz="1800" dirty="0"/>
              <a:t> based</a:t>
            </a:r>
          </a:p>
          <a:p>
            <a:pPr marL="3600" lvl="0" algn="just">
              <a:buSzPts val="1800"/>
            </a:pPr>
            <a:r>
              <a:rPr lang="en-US" sz="1800" dirty="0"/>
              <a:t>on QCD kindred calculation.</a:t>
            </a:r>
            <a:endParaRPr sz="1800" b="0" strike="noStrike" dirty="0"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271BE4E-98F4-0EC4-F965-C39553C94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83" y="3092151"/>
            <a:ext cx="6408685" cy="2222809"/>
          </a:xfrm>
          <a:prstGeom prst="rect">
            <a:avLst/>
          </a:prstGeom>
        </p:spPr>
      </p:pic>
      <p:sp>
        <p:nvSpPr>
          <p:cNvPr id="41" name="Google Shape;331;p69">
            <a:extLst>
              <a:ext uri="{FF2B5EF4-FFF2-40B4-BE49-F238E27FC236}">
                <a16:creationId xmlns:a16="http://schemas.microsoft.com/office/drawing/2014/main" id="{68DBFEA8-46D1-A48A-77DD-20F19BC835EB}"/>
              </a:ext>
            </a:extLst>
          </p:cNvPr>
          <p:cNvSpPr/>
          <p:nvPr/>
        </p:nvSpPr>
        <p:spPr>
          <a:xfrm>
            <a:off x="366691" y="5413233"/>
            <a:ext cx="8591572" cy="1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D.S. Carman, R.W. </a:t>
            </a:r>
            <a:r>
              <a:rPr lang="en-US" dirty="0" err="1">
                <a:solidFill>
                  <a:srgbClr val="0432FF"/>
                </a:solidFill>
              </a:rPr>
              <a:t>Gothe</a:t>
            </a:r>
            <a:r>
              <a:rPr lang="en-US" dirty="0">
                <a:solidFill>
                  <a:srgbClr val="0432FF"/>
                </a:solidFill>
              </a:rPr>
              <a:t>, V.I. </a:t>
            </a:r>
            <a:r>
              <a:rPr lang="en-US" dirty="0" err="1">
                <a:solidFill>
                  <a:srgbClr val="0432FF"/>
                </a:solidFill>
              </a:rPr>
              <a:t>Mokeev</a:t>
            </a:r>
            <a:r>
              <a:rPr lang="en-US" dirty="0">
                <a:solidFill>
                  <a:srgbClr val="0432FF"/>
                </a:solidFill>
              </a:rPr>
              <a:t>, C.D. Roberts, Particles 6 (2023) 1, 416-439.</a:t>
            </a:r>
            <a:endParaRPr lang="en-MX" b="0" strike="noStrike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2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8" grpId="0"/>
      <p:bldP spid="31" grpId="0"/>
      <p:bldP spid="33" grpId="0"/>
      <p:bldP spid="36" grpId="0"/>
      <p:bldP spid="37" grpId="0"/>
      <p:bldP spid="37" grpId="1"/>
      <p:bldP spid="38" grpId="0"/>
      <p:bldP spid="41" grpId="0"/>
      <p:bldP spid="4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27463</TotalTime>
  <Words>1262</Words>
  <Application>Microsoft Macintosh PowerPoint</Application>
  <PresentationFormat>Custom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Verdana</vt:lpstr>
      <vt:lpstr>Arial</vt:lpstr>
      <vt:lpstr>Times New Roman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230</cp:revision>
  <dcterms:modified xsi:type="dcterms:W3CDTF">2023-09-26T15:12:09Z</dcterms:modified>
</cp:coreProperties>
</file>